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316" r:id="rId4"/>
    <p:sldId id="317" r:id="rId5"/>
    <p:sldId id="318" r:id="rId6"/>
    <p:sldId id="319" r:id="rId7"/>
    <p:sldId id="370" r:id="rId8"/>
    <p:sldId id="323" r:id="rId10"/>
    <p:sldId id="324" r:id="rId11"/>
    <p:sldId id="538" r:id="rId12"/>
    <p:sldId id="327" r:id="rId13"/>
    <p:sldId id="670" r:id="rId14"/>
    <p:sldId id="346" r:id="rId15"/>
    <p:sldId id="607" r:id="rId16"/>
    <p:sldId id="608" r:id="rId17"/>
    <p:sldId id="609" r:id="rId18"/>
    <p:sldId id="610" r:id="rId19"/>
    <p:sldId id="613" r:id="rId20"/>
    <p:sldId id="773" r:id="rId21"/>
    <p:sldId id="348" r:id="rId22"/>
    <p:sldId id="542" r:id="rId23"/>
    <p:sldId id="671" r:id="rId24"/>
    <p:sldId id="350" r:id="rId25"/>
    <p:sldId id="672" r:id="rId26"/>
    <p:sldId id="357" r:id="rId27"/>
    <p:sldId id="358" r:id="rId28"/>
    <p:sldId id="351" r:id="rId29"/>
    <p:sldId id="377" r:id="rId30"/>
    <p:sldId id="673" r:id="rId31"/>
    <p:sldId id="736" r:id="rId32"/>
    <p:sldId id="425" r:id="rId33"/>
    <p:sldId id="738" r:id="rId34"/>
    <p:sldId id="386" r:id="rId35"/>
    <p:sldId id="519" r:id="rId36"/>
    <p:sldId id="824" r:id="rId37"/>
    <p:sldId id="774" r:id="rId38"/>
    <p:sldId id="616" r:id="rId39"/>
    <p:sldId id="825" r:id="rId40"/>
    <p:sldId id="775" r:id="rId41"/>
    <p:sldId id="826" r:id="rId42"/>
    <p:sldId id="820" r:id="rId43"/>
    <p:sldId id="821" r:id="rId44"/>
    <p:sldId id="895" r:id="rId45"/>
    <p:sldId id="822" r:id="rId46"/>
    <p:sldId id="823" r:id="rId47"/>
    <p:sldId id="674" r:id="rId48"/>
    <p:sldId id="863" r:id="rId49"/>
    <p:sldId id="933" r:id="rId50"/>
    <p:sldId id="864" r:id="rId51"/>
    <p:sldId id="865" r:id="rId52"/>
    <p:sldId id="866" r:id="rId53"/>
    <p:sldId id="867" r:id="rId54"/>
    <p:sldId id="675" r:id="rId55"/>
    <p:sldId id="992" r:id="rId56"/>
    <p:sldId id="868" r:id="rId57"/>
    <p:sldId id="964" r:id="rId58"/>
    <p:sldId id="993" r:id="rId59"/>
    <p:sldId id="965" r:id="rId60"/>
    <p:sldId id="966" r:id="rId61"/>
    <p:sldId id="994" r:id="rId62"/>
    <p:sldId id="676" r:id="rId63"/>
    <p:sldId id="1024" r:id="rId64"/>
    <p:sldId id="967" r:id="rId65"/>
    <p:sldId id="1078" r:id="rId66"/>
    <p:sldId id="1049" r:id="rId67"/>
    <p:sldId id="1050" r:id="rId68"/>
    <p:sldId id="1079" r:id="rId69"/>
    <p:sldId id="1080" r:id="rId70"/>
    <p:sldId id="1081" r:id="rId71"/>
    <p:sldId id="1051" r:id="rId72"/>
    <p:sldId id="1082" r:id="rId73"/>
    <p:sldId id="1052" r:id="rId74"/>
    <p:sldId id="1083" r:id="rId75"/>
    <p:sldId id="1053" r:id="rId76"/>
    <p:sldId id="1077" r:id="rId77"/>
    <p:sldId id="1085" r:id="rId78"/>
    <p:sldId id="1086" r:id="rId79"/>
    <p:sldId id="1116" r:id="rId80"/>
    <p:sldId id="1084" r:id="rId81"/>
    <p:sldId id="510" r:id="rId82"/>
    <p:sldId id="511" r:id="rId83"/>
    <p:sldId id="512" r:id="rId84"/>
    <p:sldId id="513" r:id="rId85"/>
    <p:sldId id="514" r:id="rId86"/>
    <p:sldId id="515" r:id="rId87"/>
    <p:sldId id="516" r:id="rId88"/>
    <p:sldId id="517" r:id="rId89"/>
    <p:sldId id="612" r:id="rId90"/>
    <p:sldId id="611" r:id="rId91"/>
    <p:sldId id="614" r:id="rId92"/>
    <p:sldId id="533" r:id="rId93"/>
    <p:sldId id="534" r:id="rId94"/>
    <p:sldId id="535" r:id="rId95"/>
    <p:sldId id="536" r:id="rId96"/>
    <p:sldId id="737" r:id="rId97"/>
    <p:sldId id="537" r:id="rId98"/>
    <p:sldId id="862" r:id="rId9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00"/>
    <a:srgbClr val="FFFF99"/>
    <a:srgbClr val="3399FF"/>
    <a:srgbClr val="FF9900"/>
    <a:srgbClr val="0066FF"/>
    <a:srgbClr val="F1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15"/>
  </p:normalViewPr>
  <p:slideViewPr>
    <p:cSldViewPr showGuides="1">
      <p:cViewPr varScale="1">
        <p:scale>
          <a:sx n="64" d="100"/>
          <a:sy n="64" d="100"/>
        </p:scale>
        <p:origin x="-72" y="-163"/>
      </p:cViewPr>
      <p:guideLst>
        <p:guide orient="horz" pos="219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4674"/>
    </p:cViewPr>
  </p:sorter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44.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2.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2.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image" Target="../media/image120.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1" Type="http://schemas.openxmlformats.org/officeDocument/2006/relationships/image" Target="../media/image121.wmf"/><Relationship Id="rId10" Type="http://schemas.openxmlformats.org/officeDocument/2006/relationships/image" Target="../media/image108.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image" Target="../media/image134.wmf"/><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0" Type="http://schemas.openxmlformats.org/officeDocument/2006/relationships/image" Target="../media/image136.wmf"/><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2.vml.rels><?xml version="1.0" encoding="UTF-8" standalone="yes"?>
<Relationships xmlns="http://schemas.openxmlformats.org/package/2006/relationships"><Relationship Id="rId7" Type="http://schemas.openxmlformats.org/officeDocument/2006/relationships/image" Target="../media/image178.wmf"/><Relationship Id="rId6" Type="http://schemas.openxmlformats.org/officeDocument/2006/relationships/image" Target="../media/image172.wmf"/><Relationship Id="rId5" Type="http://schemas.openxmlformats.org/officeDocument/2006/relationships/image" Target="../media/image177.wmf"/><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49.wmf"/><Relationship Id="rId5" Type="http://schemas.openxmlformats.org/officeDocument/2006/relationships/image" Target="../media/image196.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01.wmf"/><Relationship Id="rId4" Type="http://schemas.openxmlformats.org/officeDocument/2006/relationships/image" Target="../media/image200.wmf"/><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212.wmf"/><Relationship Id="rId6" Type="http://schemas.openxmlformats.org/officeDocument/2006/relationships/image" Target="../media/image211.wmf"/><Relationship Id="rId5" Type="http://schemas.openxmlformats.org/officeDocument/2006/relationships/image" Target="../media/image52.wmf"/><Relationship Id="rId4" Type="http://schemas.openxmlformats.org/officeDocument/2006/relationships/image" Target="../media/image204.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179.wmf"/><Relationship Id="rId4" Type="http://schemas.openxmlformats.org/officeDocument/2006/relationships/image" Target="../media/image220.wmf"/><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179.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234.wmf"/><Relationship Id="rId8" Type="http://schemas.openxmlformats.org/officeDocument/2006/relationships/image" Target="../media/image233.wmf"/><Relationship Id="rId7" Type="http://schemas.openxmlformats.org/officeDocument/2006/relationships/image" Target="../media/image232.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6.wmf"/><Relationship Id="rId1" Type="http://schemas.openxmlformats.org/officeDocument/2006/relationships/image" Target="../media/image235.wmf"/></Relationships>
</file>

<file path=ppt/drawings/_rels/vmlDrawing54.vml.rels><?xml version="1.0" encoding="UTF-8" standalone="yes"?>
<Relationships xmlns="http://schemas.openxmlformats.org/package/2006/relationships"><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2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43.wmf"/><Relationship Id="rId1" Type="http://schemas.openxmlformats.org/officeDocument/2006/relationships/image" Target="../media/image24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45.wmf"/><Relationship Id="rId1" Type="http://schemas.openxmlformats.org/officeDocument/2006/relationships/image" Target="../media/image244.wmf"/></Relationships>
</file>

<file path=ppt/drawings/_rels/vmlDrawing58.vml.rels><?xml version="1.0" encoding="UTF-8" standalone="yes"?>
<Relationships xmlns="http://schemas.openxmlformats.org/package/2006/relationships"><Relationship Id="rId5" Type="http://schemas.openxmlformats.org/officeDocument/2006/relationships/image" Target="../media/image250.wmf"/><Relationship Id="rId4" Type="http://schemas.openxmlformats.org/officeDocument/2006/relationships/image" Target="../media/image249.wmf"/><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58.wmf"/><Relationship Id="rId7" Type="http://schemas.openxmlformats.org/officeDocument/2006/relationships/image" Target="../media/image257.wmf"/><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69.wmf"/><Relationship Id="rId7" Type="http://schemas.openxmlformats.org/officeDocument/2006/relationships/image" Target="../media/image268.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76.wmf"/><Relationship Id="rId7" Type="http://schemas.openxmlformats.org/officeDocument/2006/relationships/image" Target="../media/image275.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63.vml.rels><?xml version="1.0" encoding="UTF-8" standalone="yes"?>
<Relationships xmlns="http://schemas.openxmlformats.org/package/2006/relationships"><Relationship Id="rId7" Type="http://schemas.openxmlformats.org/officeDocument/2006/relationships/image" Target="../media/image282.wmf"/><Relationship Id="rId6" Type="http://schemas.openxmlformats.org/officeDocument/2006/relationships/image" Target="../media/image281.wmf"/><Relationship Id="rId5" Type="http://schemas.openxmlformats.org/officeDocument/2006/relationships/image" Target="../media/image268.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86.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7.vml.rels><?xml version="1.0" encoding="UTF-8" standalone="yes"?>
<Relationships xmlns="http://schemas.openxmlformats.org/package/2006/relationships"><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68.vml.rels><?xml version="1.0" encoding="UTF-8" standalone="yes"?>
<Relationships xmlns="http://schemas.openxmlformats.org/package/2006/relationships"><Relationship Id="rId5" Type="http://schemas.openxmlformats.org/officeDocument/2006/relationships/image" Target="../media/image298.wmf"/><Relationship Id="rId4" Type="http://schemas.openxmlformats.org/officeDocument/2006/relationships/image" Target="../media/image287.wmf"/><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2.wmf"/></Relationships>
</file>

<file path=ppt/drawings/_rels/vmlDrawing69.vml.rels><?xml version="1.0" encoding="UTF-8" standalone="yes"?>
<Relationships xmlns="http://schemas.openxmlformats.org/package/2006/relationships"><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png"/></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09.wmf"/><Relationship Id="rId7" Type="http://schemas.openxmlformats.org/officeDocument/2006/relationships/image" Target="../media/image308.wmf"/><Relationship Id="rId6" Type="http://schemas.openxmlformats.org/officeDocument/2006/relationships/image" Target="../media/image307.wmf"/><Relationship Id="rId5" Type="http://schemas.openxmlformats.org/officeDocument/2006/relationships/image" Target="../media/image296.wmf"/><Relationship Id="rId4" Type="http://schemas.openxmlformats.org/officeDocument/2006/relationships/image" Target="../media/image306.wmf"/><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71.vml.rels><?xml version="1.0" encoding="UTF-8" standalone="yes"?>
<Relationships xmlns="http://schemas.openxmlformats.org/package/2006/relationships"><Relationship Id="rId4" Type="http://schemas.openxmlformats.org/officeDocument/2006/relationships/image" Target="../media/image313.wmf"/><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s>
</file>

<file path=ppt/drawings/_rels/vmlDrawing72.vml.rels><?xml version="1.0" encoding="UTF-8" standalone="yes"?>
<Relationships xmlns="http://schemas.openxmlformats.org/package/2006/relationships"><Relationship Id="rId5" Type="http://schemas.openxmlformats.org/officeDocument/2006/relationships/image" Target="../media/image317.wmf"/><Relationship Id="rId4" Type="http://schemas.openxmlformats.org/officeDocument/2006/relationships/image" Target="../media/image316.wmf"/><Relationship Id="rId3" Type="http://schemas.openxmlformats.org/officeDocument/2006/relationships/image" Target="../media/image315.wmf"/><Relationship Id="rId2" Type="http://schemas.openxmlformats.org/officeDocument/2006/relationships/image" Target="../media/image310.wmf"/><Relationship Id="rId1" Type="http://schemas.openxmlformats.org/officeDocument/2006/relationships/image" Target="../media/image31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291.wmf"/><Relationship Id="rId1" Type="http://schemas.openxmlformats.org/officeDocument/2006/relationships/image" Target="../media/image318.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240.wmf"/><Relationship Id="rId8" Type="http://schemas.openxmlformats.org/officeDocument/2006/relationships/image" Target="../media/image318.wmf"/><Relationship Id="rId7" Type="http://schemas.openxmlformats.org/officeDocument/2006/relationships/image" Target="../media/image327.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wmf"/><Relationship Id="rId3" Type="http://schemas.openxmlformats.org/officeDocument/2006/relationships/image" Target="../media/image323.wmf"/><Relationship Id="rId2" Type="http://schemas.openxmlformats.org/officeDocument/2006/relationships/image" Target="../media/image322.wmf"/><Relationship Id="rId10" Type="http://schemas.openxmlformats.org/officeDocument/2006/relationships/image" Target="../media/image328.wmf"/><Relationship Id="rId1" Type="http://schemas.openxmlformats.org/officeDocument/2006/relationships/image" Target="../media/image321.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77.vml.rels><?xml version="1.0" encoding="UTF-8" standalone="yes"?>
<Relationships xmlns="http://schemas.openxmlformats.org/package/2006/relationships"><Relationship Id="rId7" Type="http://schemas.openxmlformats.org/officeDocument/2006/relationships/image" Target="../media/image344.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78.vml.rels><?xml version="1.0" encoding="UTF-8" standalone="yes"?>
<Relationships xmlns="http://schemas.openxmlformats.org/package/2006/relationships"><Relationship Id="rId6" Type="http://schemas.openxmlformats.org/officeDocument/2006/relationships/image" Target="../media/image350.wmf"/><Relationship Id="rId5" Type="http://schemas.openxmlformats.org/officeDocument/2006/relationships/image" Target="../media/image349.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53.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356.wmf"/><Relationship Id="rId1" Type="http://schemas.openxmlformats.org/officeDocument/2006/relationships/image" Target="../media/image355.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7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6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wrap="square" lIns="91440" tIns="45720" rIns="91440" bIns="45720" anchor="t"/>
          <a:p>
            <a:pPr marL="0" lvl="0" indent="0" defTabSz="914400"/>
            <a:r>
              <a:rPr lang="zh-CN" altLang="en-US"/>
              <a:t>单击此处编辑母版文本样式</a:t>
            </a:r>
            <a:endParaRPr lang="zh-CN" altLang="en-US"/>
          </a:p>
          <a:p>
            <a:pPr lvl="1" indent="457200" defTabSz="914400"/>
            <a:r>
              <a:rPr lang="zh-CN" altLang="en-US"/>
              <a:t>第二级</a:t>
            </a:r>
            <a:endParaRPr lang="zh-CN" altLang="en-US"/>
          </a:p>
          <a:p>
            <a:pPr lvl="2" indent="914400" defTabSz="914400"/>
            <a:r>
              <a:rPr lang="zh-CN" altLang="en-US"/>
              <a:t>第三级</a:t>
            </a:r>
            <a:endParaRPr lang="zh-CN" altLang="en-US"/>
          </a:p>
          <a:p>
            <a:pPr lvl="3" indent="1371600" defTabSz="914400"/>
            <a:r>
              <a:rPr lang="zh-CN" altLang="en-US"/>
              <a:t>第四级</a:t>
            </a:r>
            <a:endParaRPr lang="zh-CN" altLang="en-US"/>
          </a:p>
          <a:p>
            <a:pPr lvl="4" indent="1828800" defTabSz="914400"/>
            <a:r>
              <a:rPr lang="zh-CN" altLang="en-US"/>
              <a:t>第五级</a:t>
            </a:r>
            <a:endParaRPr lang="zh-CN" altLang="en-US"/>
          </a:p>
        </p:txBody>
      </p:sp>
      <p:sp>
        <p:nvSpPr>
          <p:cNvPr id="1577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rtl="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
        <p:nvSpPr>
          <p:cNvPr id="11266" name="Rectangle 7"/>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1267" name="Rectangle 2"/>
          <p:cNvSpPr>
            <a:spLocks noGrp="1" noRot="1" noChangeAspect="1" noTextEdit="1"/>
          </p:cNvSpPr>
          <p:nvPr>
            <p:ph type="sldImg"/>
          </p:nvPr>
        </p:nvSpPr>
        <p:spPr>
          <a:solidFill>
            <a:srgbClr val="FFFFFF"/>
          </a:solidFill>
        </p:spPr>
      </p:sp>
      <p:sp>
        <p:nvSpPr>
          <p:cNvPr id="11268" name="Rectangle 3"/>
          <p:cNvSpPr>
            <a:spLocks noGrp="1"/>
          </p:cNvSpPr>
          <p:nvPr>
            <p:ph type="body"/>
          </p:nvPr>
        </p:nvSpPr>
        <p:spPr>
          <a:ln>
            <a:solidFill>
              <a:srgbClr val="000000"/>
            </a:solidFill>
            <a:miter/>
          </a:ln>
        </p:spPr>
        <p:txBody>
          <a:bodyPr wrap="square" lIns="91440" tIns="45720" rIns="91440" bIns="45720" anchor="t"/>
          <a:p>
            <a:pPr lvl="0" eaLnBrk="1" hangingPunct="1"/>
            <a:r>
              <a:rPr lang="zh-CN" altLang="en-US" dirty="0">
                <a:latin typeface="宋体" panose="02010600030101010101" pitchFamily="2" charset="-122"/>
              </a:rPr>
              <a:t>费米面的一个非常重要的慨念</a:t>
            </a:r>
            <a:r>
              <a:rPr lang="en-US" altLang="zh-CN" dirty="0"/>
              <a:t>, </a:t>
            </a:r>
            <a:r>
              <a:rPr lang="zh-CN" altLang="en-US" dirty="0">
                <a:latin typeface="宋体" panose="02010600030101010101" pitchFamily="2" charset="-122"/>
              </a:rPr>
              <a:t>今后将会看到</a:t>
            </a:r>
            <a:r>
              <a:rPr lang="en-US" altLang="zh-CN" dirty="0"/>
              <a:t>, </a:t>
            </a:r>
            <a:r>
              <a:rPr lang="zh-CN" altLang="en-US" dirty="0">
                <a:latin typeface="宋体" panose="02010600030101010101" pitchFamily="2" charset="-122"/>
              </a:rPr>
              <a:t>许多涉及到电子的物理过程及物理量都直接由费米面的状态来决定。</a:t>
            </a:r>
            <a:r>
              <a:rPr lang="zh-CN" altLang="en-US" dirty="0"/>
              <a:t>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U</a:t>
            </a:r>
            <a:r>
              <a:rPr lang="en-US" altLang="zh-CN" baseline="-25000"/>
              <a:t>k</a:t>
            </a:r>
            <a:r>
              <a:rPr lang="en-US" altLang="zh-CN"/>
              <a:t>(r)</a:t>
            </a:r>
            <a:r>
              <a:rPr lang="zh-CN" altLang="en-US"/>
              <a:t>函数为晶格场空间局域化波函数，</a:t>
            </a:r>
            <a:r>
              <a:rPr lang="zh-CN" altLang="en-US">
                <a:latin typeface="华文细黑" panose="02010600040101010101" charset="-122"/>
                <a:ea typeface="华文细黑" panose="02010600040101010101" charset="-122"/>
              </a:rPr>
              <a:t>∣</a:t>
            </a:r>
            <a:r>
              <a:rPr lang="en-US" altLang="zh-CN">
                <a:sym typeface="+mn-ea"/>
              </a:rPr>
              <a:t>U</a:t>
            </a:r>
            <a:r>
              <a:rPr lang="en-US" altLang="zh-CN" baseline="-25000">
                <a:sym typeface="+mn-ea"/>
              </a:rPr>
              <a:t>k</a:t>
            </a:r>
            <a:r>
              <a:rPr lang="en-US" altLang="zh-CN">
                <a:sym typeface="+mn-ea"/>
              </a:rPr>
              <a:t>(r)</a:t>
            </a:r>
            <a:r>
              <a:rPr lang="zh-CN" altLang="en-US">
                <a:latin typeface="华文细黑" panose="02010600040101010101" charset="-122"/>
                <a:ea typeface="华文细黑" panose="02010600040101010101" charset="-122"/>
              </a:rPr>
              <a:t>∣</a:t>
            </a:r>
            <a:r>
              <a:rPr lang="en-US" altLang="zh-CN" baseline="30000">
                <a:latin typeface="华文细黑" panose="02010600040101010101" charset="-122"/>
                <a:ea typeface="华文细黑" panose="02010600040101010101" charset="-122"/>
              </a:rPr>
              <a:t>2</a:t>
            </a:r>
            <a:r>
              <a:rPr lang="zh-CN" altLang="en-US">
                <a:latin typeface="华文细黑" panose="02010600040101010101" charset="-122"/>
                <a:ea typeface="华文细黑" panose="02010600040101010101" charset="-122"/>
              </a:rPr>
              <a:t>为空间电子出现的几率</a:t>
            </a:r>
            <a:r>
              <a:rPr lang="en-US" altLang="zh-CN">
                <a:latin typeface="华文细黑" panose="02010600040101010101" charset="-122"/>
                <a:ea typeface="华文细黑" panose="02010600040101010101" charset="-122"/>
              </a:rPr>
              <a:t>.</a:t>
            </a:r>
            <a:r>
              <a:rPr lang="zh-CN" altLang="en-US">
                <a:latin typeface="华文细黑" panose="02010600040101010101" charset="-122"/>
                <a:ea typeface="华文细黑" panose="02010600040101010101" charset="-122"/>
              </a:rPr>
              <a:t>就平均值而言在原胞体积内发现电子的概率应为</a:t>
            </a:r>
            <a:r>
              <a:rPr lang="en-US" altLang="zh-CN">
                <a:latin typeface="华文细黑" panose="02010600040101010101" charset="-122"/>
                <a:ea typeface="华文细黑" panose="02010600040101010101" charset="-122"/>
              </a:rPr>
              <a:t>1.</a:t>
            </a:r>
            <a:endParaRPr lang="en-US" altLang="zh-CN">
              <a:latin typeface="华文细黑" panose="02010600040101010101" charset="-122"/>
              <a:ea typeface="华文细黑" panose="0201060004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U</a:t>
            </a:r>
            <a:r>
              <a:rPr lang="zh-CN" altLang="en-US"/>
              <a:t>过程应该发生在</a:t>
            </a:r>
            <a:r>
              <a:rPr lang="en-US" altLang="zh-CN"/>
              <a:t>BZ</a:t>
            </a:r>
            <a:r>
              <a:rPr lang="zh-CN" altLang="en-US"/>
              <a:t>的高对称点</a:t>
            </a:r>
            <a:r>
              <a:rPr lang="en-US" altLang="zh-CN"/>
              <a:t>(</a:t>
            </a:r>
            <a:r>
              <a:rPr lang="zh-CN" altLang="en-US"/>
              <a:t>大</a:t>
            </a:r>
            <a:r>
              <a:rPr lang="en-US" altLang="zh-CN"/>
              <a:t>k</a:t>
            </a:r>
            <a:r>
              <a:rPr lang="zh-CN" altLang="en-US"/>
              <a:t>值</a:t>
            </a:r>
            <a:r>
              <a:rPr lang="en-US" altLang="zh-CN"/>
              <a:t>)</a:t>
            </a:r>
            <a:r>
              <a:rPr lang="zh-CN" altLang="en-US"/>
              <a:t>附近，才有可能导致末态</a:t>
            </a:r>
            <a:r>
              <a:rPr lang="en-US" altLang="zh-CN"/>
              <a:t>k'</a:t>
            </a:r>
            <a:r>
              <a:rPr lang="zh-CN" altLang="en-US"/>
              <a:t>超出第一</a:t>
            </a:r>
            <a:r>
              <a:rPr lang="en-US" altLang="zh-CN"/>
              <a:t>BZ.</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n(q)</a:t>
            </a:r>
            <a:r>
              <a:rPr lang="zh-CN" altLang="en-US"/>
              <a:t>公式</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wmf"/><Relationship Id="rId7" Type="http://schemas.openxmlformats.org/officeDocument/2006/relationships/oleObject" Target="../embeddings/oleObject29.bin"/><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 Id="rId3" Type="http://schemas.openxmlformats.org/officeDocument/2006/relationships/oleObject" Target="../embeddings/oleObject27.bin"/><Relationship Id="rId2" Type="http://schemas.openxmlformats.org/officeDocument/2006/relationships/image" Target="../media/image26.wmf"/><Relationship Id="rId10" Type="http://schemas.openxmlformats.org/officeDocument/2006/relationships/vmlDrawing" Target="../drawings/vmlDrawing8.vml"/><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3.wmf"/><Relationship Id="rId7" Type="http://schemas.openxmlformats.org/officeDocument/2006/relationships/oleObject" Target="../embeddings/oleObject33.bin"/><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6" Type="http://schemas.openxmlformats.org/officeDocument/2006/relationships/vmlDrawing" Target="../drawings/vmlDrawing9.vml"/><Relationship Id="rId15" Type="http://schemas.openxmlformats.org/officeDocument/2006/relationships/slideLayout" Target="../slideLayouts/slideLayout7.xml"/><Relationship Id="rId14" Type="http://schemas.openxmlformats.org/officeDocument/2006/relationships/image" Target="../media/image37.png"/><Relationship Id="rId13" Type="http://schemas.openxmlformats.org/officeDocument/2006/relationships/image" Target="../media/image36.png"/><Relationship Id="rId12" Type="http://schemas.openxmlformats.org/officeDocument/2006/relationships/image" Target="../media/image35.wmf"/><Relationship Id="rId11" Type="http://schemas.openxmlformats.org/officeDocument/2006/relationships/oleObject" Target="../embeddings/oleObject35.bin"/><Relationship Id="rId10" Type="http://schemas.openxmlformats.org/officeDocument/2006/relationships/image" Target="../media/image34.wmf"/><Relationship Id="rId1"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wmf"/><Relationship Id="rId7" Type="http://schemas.openxmlformats.org/officeDocument/2006/relationships/oleObject" Target="../embeddings/oleObject39.bin"/><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 Id="rId3" Type="http://schemas.openxmlformats.org/officeDocument/2006/relationships/oleObject" Target="../embeddings/oleObject37.bin"/><Relationship Id="rId2" Type="http://schemas.openxmlformats.org/officeDocument/2006/relationships/image" Target="../media/image38.wmf"/><Relationship Id="rId10" Type="http://schemas.openxmlformats.org/officeDocument/2006/relationships/vmlDrawing" Target="../drawings/vmlDrawing10.vml"/><Relationship Id="rId1"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5.wmf"/><Relationship Id="rId7" Type="http://schemas.openxmlformats.org/officeDocument/2006/relationships/oleObject" Target="../embeddings/oleObject43.bin"/><Relationship Id="rId6" Type="http://schemas.openxmlformats.org/officeDocument/2006/relationships/image" Target="../media/image44.wmf"/><Relationship Id="rId5" Type="http://schemas.openxmlformats.org/officeDocument/2006/relationships/oleObject" Target="../embeddings/oleObject42.bin"/><Relationship Id="rId4" Type="http://schemas.openxmlformats.org/officeDocument/2006/relationships/image" Target="../media/image43.wmf"/><Relationship Id="rId3" Type="http://schemas.openxmlformats.org/officeDocument/2006/relationships/oleObject" Target="../embeddings/oleObject41.bin"/><Relationship Id="rId2" Type="http://schemas.openxmlformats.org/officeDocument/2006/relationships/image" Target="../media/image42.wmf"/><Relationship Id="rId16" Type="http://schemas.openxmlformats.org/officeDocument/2006/relationships/vmlDrawing" Target="../drawings/vmlDrawing11.vml"/><Relationship Id="rId15" Type="http://schemas.openxmlformats.org/officeDocument/2006/relationships/slideLayout" Target="../slideLayouts/slideLayout7.xml"/><Relationship Id="rId14" Type="http://schemas.openxmlformats.org/officeDocument/2006/relationships/image" Target="../media/image48.wmf"/><Relationship Id="rId13" Type="http://schemas.openxmlformats.org/officeDocument/2006/relationships/oleObject" Target="../embeddings/oleObject46.bin"/><Relationship Id="rId12" Type="http://schemas.openxmlformats.org/officeDocument/2006/relationships/image" Target="../media/image47.wmf"/><Relationship Id="rId11" Type="http://schemas.openxmlformats.org/officeDocument/2006/relationships/oleObject" Target="../embeddings/oleObject45.bin"/><Relationship Id="rId10" Type="http://schemas.openxmlformats.org/officeDocument/2006/relationships/image" Target="../media/image46.wmf"/><Relationship Id="rId1"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44.wmf"/><Relationship Id="rId7" Type="http://schemas.openxmlformats.org/officeDocument/2006/relationships/oleObject" Target="../embeddings/oleObject50.bin"/><Relationship Id="rId6" Type="http://schemas.openxmlformats.org/officeDocument/2006/relationships/image" Target="../media/image51.wmf"/><Relationship Id="rId5" Type="http://schemas.openxmlformats.org/officeDocument/2006/relationships/oleObject" Target="../embeddings/oleObject49.bin"/><Relationship Id="rId4" Type="http://schemas.openxmlformats.org/officeDocument/2006/relationships/image" Target="../media/image50.wmf"/><Relationship Id="rId3" Type="http://schemas.openxmlformats.org/officeDocument/2006/relationships/oleObject" Target="../embeddings/oleObject48.bin"/><Relationship Id="rId2" Type="http://schemas.openxmlformats.org/officeDocument/2006/relationships/image" Target="../media/image49.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52.wmf"/><Relationship Id="rId1" Type="http://schemas.openxmlformats.org/officeDocument/2006/relationships/oleObject" Target="../embeddings/oleObject4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56.wmf"/><Relationship Id="rId7" Type="http://schemas.openxmlformats.org/officeDocument/2006/relationships/oleObject" Target="../embeddings/oleObject55.bin"/><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54.wmf"/><Relationship Id="rId3" Type="http://schemas.openxmlformats.org/officeDocument/2006/relationships/oleObject" Target="../embeddings/oleObject53.bin"/><Relationship Id="rId2" Type="http://schemas.openxmlformats.org/officeDocument/2006/relationships/image" Target="../media/image53.wmf"/><Relationship Id="rId18" Type="http://schemas.openxmlformats.org/officeDocument/2006/relationships/vmlDrawing" Target="../drawings/vmlDrawing13.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59.bin"/><Relationship Id="rId14" Type="http://schemas.openxmlformats.org/officeDocument/2006/relationships/image" Target="../media/image58.wmf"/><Relationship Id="rId13" Type="http://schemas.openxmlformats.org/officeDocument/2006/relationships/oleObject" Target="../embeddings/oleObject58.bin"/><Relationship Id="rId12" Type="http://schemas.openxmlformats.org/officeDocument/2006/relationships/image" Target="../media/image57.wmf"/><Relationship Id="rId11" Type="http://schemas.openxmlformats.org/officeDocument/2006/relationships/oleObject" Target="../embeddings/oleObject57.bin"/><Relationship Id="rId10" Type="http://schemas.openxmlformats.org/officeDocument/2006/relationships/image" Target="../media/image52.wmf"/><Relationship Id="rId1"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3.wmf"/><Relationship Id="rId7" Type="http://schemas.openxmlformats.org/officeDocument/2006/relationships/oleObject" Target="../embeddings/oleObject63.bin"/><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61.wmf"/><Relationship Id="rId3" Type="http://schemas.openxmlformats.org/officeDocument/2006/relationships/oleObject" Target="../embeddings/oleObject61.bin"/><Relationship Id="rId2" Type="http://schemas.openxmlformats.org/officeDocument/2006/relationships/image" Target="../media/image60.wmf"/><Relationship Id="rId14" Type="http://schemas.openxmlformats.org/officeDocument/2006/relationships/vmlDrawing" Target="../drawings/vmlDrawing14.vml"/><Relationship Id="rId13" Type="http://schemas.openxmlformats.org/officeDocument/2006/relationships/slideLayout" Target="../slideLayouts/slideLayout7.xml"/><Relationship Id="rId12" Type="http://schemas.openxmlformats.org/officeDocument/2006/relationships/image" Target="../media/image65.wmf"/><Relationship Id="rId11" Type="http://schemas.openxmlformats.org/officeDocument/2006/relationships/oleObject" Target="../embeddings/oleObject65.bin"/><Relationship Id="rId10" Type="http://schemas.openxmlformats.org/officeDocument/2006/relationships/image" Target="../media/image64.wmf"/><Relationship Id="rId1"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68.wmf"/><Relationship Id="rId7" Type="http://schemas.openxmlformats.org/officeDocument/2006/relationships/oleObject" Target="../embeddings/oleObject69.bin"/><Relationship Id="rId6" Type="http://schemas.openxmlformats.org/officeDocument/2006/relationships/image" Target="../media/image67.wmf"/><Relationship Id="rId5" Type="http://schemas.openxmlformats.org/officeDocument/2006/relationships/oleObject" Target="../embeddings/oleObject68.bin"/><Relationship Id="rId4" Type="http://schemas.openxmlformats.org/officeDocument/2006/relationships/image" Target="../media/image66.wmf"/><Relationship Id="rId3" Type="http://schemas.openxmlformats.org/officeDocument/2006/relationships/oleObject" Target="../embeddings/oleObject67.bin"/><Relationship Id="rId2" Type="http://schemas.openxmlformats.org/officeDocument/2006/relationships/image" Target="../media/image40.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69.wmf"/><Relationship Id="rId1"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69.wmf"/><Relationship Id="rId2" Type="http://schemas.openxmlformats.org/officeDocument/2006/relationships/oleObject" Target="../embeddings/oleObject71.bin"/><Relationship Id="rId1" Type="http://schemas.openxmlformats.org/officeDocument/2006/relationships/image" Target="../media/image70.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4.wmf"/><Relationship Id="rId7" Type="http://schemas.openxmlformats.org/officeDocument/2006/relationships/oleObject" Target="../embeddings/oleObject75.bin"/><Relationship Id="rId6" Type="http://schemas.openxmlformats.org/officeDocument/2006/relationships/image" Target="../media/image73.wmf"/><Relationship Id="rId5" Type="http://schemas.openxmlformats.org/officeDocument/2006/relationships/oleObject" Target="../embeddings/oleObject74.bin"/><Relationship Id="rId4" Type="http://schemas.openxmlformats.org/officeDocument/2006/relationships/image" Target="../media/image72.wmf"/><Relationship Id="rId3" Type="http://schemas.openxmlformats.org/officeDocument/2006/relationships/oleObject" Target="../embeddings/oleObject73.bin"/><Relationship Id="rId2" Type="http://schemas.openxmlformats.org/officeDocument/2006/relationships/image" Target="../media/image71.wmf"/><Relationship Id="rId10" Type="http://schemas.openxmlformats.org/officeDocument/2006/relationships/vmlDrawing" Target="../drawings/vmlDrawing17.vml"/><Relationship Id="rId1"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8.wmf"/><Relationship Id="rId7" Type="http://schemas.openxmlformats.org/officeDocument/2006/relationships/oleObject" Target="../embeddings/oleObject79.bin"/><Relationship Id="rId6" Type="http://schemas.openxmlformats.org/officeDocument/2006/relationships/image" Target="../media/image77.wmf"/><Relationship Id="rId5" Type="http://schemas.openxmlformats.org/officeDocument/2006/relationships/oleObject" Target="../embeddings/oleObject78.bin"/><Relationship Id="rId4" Type="http://schemas.openxmlformats.org/officeDocument/2006/relationships/image" Target="../media/image76.wmf"/><Relationship Id="rId3" Type="http://schemas.openxmlformats.org/officeDocument/2006/relationships/oleObject" Target="../embeddings/oleObject77.bin"/><Relationship Id="rId2" Type="http://schemas.openxmlformats.org/officeDocument/2006/relationships/image" Target="../media/image75.w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81.wmf"/><Relationship Id="rId13" Type="http://schemas.openxmlformats.org/officeDocument/2006/relationships/oleObject" Target="../embeddings/oleObject82.bin"/><Relationship Id="rId12" Type="http://schemas.openxmlformats.org/officeDocument/2006/relationships/image" Target="../media/image80.wmf"/><Relationship Id="rId11" Type="http://schemas.openxmlformats.org/officeDocument/2006/relationships/oleObject" Target="../embeddings/oleObject81.bin"/><Relationship Id="rId10" Type="http://schemas.openxmlformats.org/officeDocument/2006/relationships/image" Target="../media/image79.wmf"/><Relationship Id="rId1"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84.wmf"/><Relationship Id="rId7" Type="http://schemas.openxmlformats.org/officeDocument/2006/relationships/oleObject" Target="../embeddings/oleObject86.bin"/><Relationship Id="rId6" Type="http://schemas.openxmlformats.org/officeDocument/2006/relationships/image" Target="../media/image83.wmf"/><Relationship Id="rId5" Type="http://schemas.openxmlformats.org/officeDocument/2006/relationships/oleObject" Target="../embeddings/oleObject85.bin"/><Relationship Id="rId4" Type="http://schemas.openxmlformats.org/officeDocument/2006/relationships/image" Target="../media/image82.wmf"/><Relationship Id="rId3" Type="http://schemas.openxmlformats.org/officeDocument/2006/relationships/oleObject" Target="../embeddings/oleObject84.bin"/><Relationship Id="rId2" Type="http://schemas.openxmlformats.org/officeDocument/2006/relationships/image" Target="../media/image81.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86.wmf"/><Relationship Id="rId11" Type="http://schemas.openxmlformats.org/officeDocument/2006/relationships/oleObject" Target="../embeddings/oleObject88.bin"/><Relationship Id="rId10" Type="http://schemas.openxmlformats.org/officeDocument/2006/relationships/image" Target="../media/image85.wmf"/><Relationship Id="rId1"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90.wmf"/><Relationship Id="rId7" Type="http://schemas.openxmlformats.org/officeDocument/2006/relationships/oleObject" Target="../embeddings/oleObject92.bin"/><Relationship Id="rId6" Type="http://schemas.openxmlformats.org/officeDocument/2006/relationships/image" Target="../media/image89.wmf"/><Relationship Id="rId5" Type="http://schemas.openxmlformats.org/officeDocument/2006/relationships/oleObject" Target="../embeddings/oleObject91.bin"/><Relationship Id="rId4" Type="http://schemas.openxmlformats.org/officeDocument/2006/relationships/image" Target="../media/image88.wmf"/><Relationship Id="rId3" Type="http://schemas.openxmlformats.org/officeDocument/2006/relationships/oleObject" Target="../embeddings/oleObject90.bin"/><Relationship Id="rId2" Type="http://schemas.openxmlformats.org/officeDocument/2006/relationships/image" Target="../media/image87.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92.wmf"/><Relationship Id="rId11" Type="http://schemas.openxmlformats.org/officeDocument/2006/relationships/oleObject" Target="../embeddings/oleObject94.bin"/><Relationship Id="rId10" Type="http://schemas.openxmlformats.org/officeDocument/2006/relationships/image" Target="../media/image91.wmf"/><Relationship Id="rId1"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94.wmf"/><Relationship Id="rId2" Type="http://schemas.openxmlformats.org/officeDocument/2006/relationships/oleObject" Target="../embeddings/oleObject95.bin"/><Relationship Id="rId1" Type="http://schemas.openxmlformats.org/officeDocument/2006/relationships/image" Target="../media/image93.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8.wmf"/><Relationship Id="rId7" Type="http://schemas.openxmlformats.org/officeDocument/2006/relationships/oleObject" Target="../embeddings/oleObject99.bin"/><Relationship Id="rId6" Type="http://schemas.openxmlformats.org/officeDocument/2006/relationships/image" Target="../media/image97.wmf"/><Relationship Id="rId5" Type="http://schemas.openxmlformats.org/officeDocument/2006/relationships/oleObject" Target="../embeddings/oleObject98.bin"/><Relationship Id="rId4" Type="http://schemas.openxmlformats.org/officeDocument/2006/relationships/image" Target="../media/image96.wmf"/><Relationship Id="rId3" Type="http://schemas.openxmlformats.org/officeDocument/2006/relationships/oleObject" Target="../embeddings/oleObject97.bin"/><Relationship Id="rId2" Type="http://schemas.openxmlformats.org/officeDocument/2006/relationships/image" Target="../media/image95.wmf"/><Relationship Id="rId10" Type="http://schemas.openxmlformats.org/officeDocument/2006/relationships/vmlDrawing" Target="../drawings/vmlDrawing22.vml"/><Relationship Id="rId1" Type="http://schemas.openxmlformats.org/officeDocument/2006/relationships/oleObject" Target="../embeddings/oleObject96.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99.wmf"/><Relationship Id="rId2" Type="http://schemas.openxmlformats.org/officeDocument/2006/relationships/oleObject" Target="../embeddings/oleObject100.bin"/><Relationship Id="rId1" Type="http://schemas.openxmlformats.org/officeDocument/2006/relationships/image" Target="../media/image93.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83.wmf"/><Relationship Id="rId1" Type="http://schemas.openxmlformats.org/officeDocument/2006/relationships/oleObject" Target="../embeddings/oleObject101.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image" Target="../media/image104.wmf"/><Relationship Id="rId6" Type="http://schemas.openxmlformats.org/officeDocument/2006/relationships/oleObject" Target="../embeddings/oleObject105.bin"/><Relationship Id="rId5" Type="http://schemas.openxmlformats.org/officeDocument/2006/relationships/image" Target="../media/image103.wmf"/><Relationship Id="rId4" Type="http://schemas.openxmlformats.org/officeDocument/2006/relationships/oleObject" Target="../embeddings/oleObject104.bin"/><Relationship Id="rId3" Type="http://schemas.openxmlformats.org/officeDocument/2006/relationships/oleObject" Target="../embeddings/oleObject103.bin"/><Relationship Id="rId2" Type="http://schemas.openxmlformats.org/officeDocument/2006/relationships/image" Target="../media/image102.wmf"/><Relationship Id="rId1" Type="http://schemas.openxmlformats.org/officeDocument/2006/relationships/oleObject" Target="../embeddings/oleObject10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8.wmf"/><Relationship Id="rId7" Type="http://schemas.openxmlformats.org/officeDocument/2006/relationships/oleObject" Target="../embeddings/oleObject109.bin"/><Relationship Id="rId6" Type="http://schemas.openxmlformats.org/officeDocument/2006/relationships/image" Target="../media/image107.wmf"/><Relationship Id="rId5" Type="http://schemas.openxmlformats.org/officeDocument/2006/relationships/oleObject" Target="../embeddings/oleObject108.bin"/><Relationship Id="rId4" Type="http://schemas.openxmlformats.org/officeDocument/2006/relationships/image" Target="../media/image106.wmf"/><Relationship Id="rId3" Type="http://schemas.openxmlformats.org/officeDocument/2006/relationships/oleObject" Target="../embeddings/oleObject107.bin"/><Relationship Id="rId20" Type="http://schemas.openxmlformats.org/officeDocument/2006/relationships/vmlDrawing" Target="../drawings/vmlDrawing26.vml"/><Relationship Id="rId2" Type="http://schemas.openxmlformats.org/officeDocument/2006/relationships/image" Target="../media/image105.wmf"/><Relationship Id="rId19" Type="http://schemas.openxmlformats.org/officeDocument/2006/relationships/slideLayout" Target="../slideLayouts/slideLayout7.xml"/><Relationship Id="rId18" Type="http://schemas.openxmlformats.org/officeDocument/2006/relationships/image" Target="../media/image112.wmf"/><Relationship Id="rId17" Type="http://schemas.openxmlformats.org/officeDocument/2006/relationships/oleObject" Target="../embeddings/oleObject114.bin"/><Relationship Id="rId16" Type="http://schemas.openxmlformats.org/officeDocument/2006/relationships/image" Target="../media/image111.wmf"/><Relationship Id="rId15" Type="http://schemas.openxmlformats.org/officeDocument/2006/relationships/oleObject" Target="../embeddings/oleObject113.bin"/><Relationship Id="rId14" Type="http://schemas.openxmlformats.org/officeDocument/2006/relationships/image" Target="../media/image110.wmf"/><Relationship Id="rId13" Type="http://schemas.openxmlformats.org/officeDocument/2006/relationships/oleObject" Target="../embeddings/oleObject112.bin"/><Relationship Id="rId12" Type="http://schemas.openxmlformats.org/officeDocument/2006/relationships/image" Target="../media/image102.wmf"/><Relationship Id="rId11" Type="http://schemas.openxmlformats.org/officeDocument/2006/relationships/oleObject" Target="../embeddings/oleObject111.bin"/><Relationship Id="rId10" Type="http://schemas.openxmlformats.org/officeDocument/2006/relationships/image" Target="../media/image109.wmf"/><Relationship Id="rId1"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16.wmf"/><Relationship Id="rId7" Type="http://schemas.openxmlformats.org/officeDocument/2006/relationships/oleObject" Target="../embeddings/oleObject118.bin"/><Relationship Id="rId6" Type="http://schemas.openxmlformats.org/officeDocument/2006/relationships/image" Target="../media/image115.wmf"/><Relationship Id="rId5" Type="http://schemas.openxmlformats.org/officeDocument/2006/relationships/oleObject" Target="../embeddings/oleObject117.bin"/><Relationship Id="rId4" Type="http://schemas.openxmlformats.org/officeDocument/2006/relationships/image" Target="../media/image114.wmf"/><Relationship Id="rId3" Type="http://schemas.openxmlformats.org/officeDocument/2006/relationships/oleObject" Target="../embeddings/oleObject116.bin"/><Relationship Id="rId24" Type="http://schemas.openxmlformats.org/officeDocument/2006/relationships/vmlDrawing" Target="../drawings/vmlDrawing27.vml"/><Relationship Id="rId23" Type="http://schemas.openxmlformats.org/officeDocument/2006/relationships/slideLayout" Target="../slideLayouts/slideLayout7.xml"/><Relationship Id="rId22" Type="http://schemas.openxmlformats.org/officeDocument/2006/relationships/image" Target="../media/image121.wmf"/><Relationship Id="rId21" Type="http://schemas.openxmlformats.org/officeDocument/2006/relationships/oleObject" Target="../embeddings/oleObject125.bin"/><Relationship Id="rId20" Type="http://schemas.openxmlformats.org/officeDocument/2006/relationships/image" Target="../media/image108.wmf"/><Relationship Id="rId2" Type="http://schemas.openxmlformats.org/officeDocument/2006/relationships/image" Target="../media/image113.wmf"/><Relationship Id="rId19" Type="http://schemas.openxmlformats.org/officeDocument/2006/relationships/oleObject" Target="../embeddings/oleObject124.bin"/><Relationship Id="rId18" Type="http://schemas.openxmlformats.org/officeDocument/2006/relationships/image" Target="../media/image106.wmf"/><Relationship Id="rId17" Type="http://schemas.openxmlformats.org/officeDocument/2006/relationships/oleObject" Target="../embeddings/oleObject123.bin"/><Relationship Id="rId16" Type="http://schemas.openxmlformats.org/officeDocument/2006/relationships/image" Target="../media/image120.wmf"/><Relationship Id="rId15" Type="http://schemas.openxmlformats.org/officeDocument/2006/relationships/oleObject" Target="../embeddings/oleObject122.bin"/><Relationship Id="rId14" Type="http://schemas.openxmlformats.org/officeDocument/2006/relationships/image" Target="../media/image119.wmf"/><Relationship Id="rId13" Type="http://schemas.openxmlformats.org/officeDocument/2006/relationships/oleObject" Target="../embeddings/oleObject121.bin"/><Relationship Id="rId12" Type="http://schemas.openxmlformats.org/officeDocument/2006/relationships/image" Target="../media/image118.wmf"/><Relationship Id="rId11" Type="http://schemas.openxmlformats.org/officeDocument/2006/relationships/oleObject" Target="../embeddings/oleObject120.bin"/><Relationship Id="rId10" Type="http://schemas.openxmlformats.org/officeDocument/2006/relationships/image" Target="../media/image117.wmf"/><Relationship Id="rId1" Type="http://schemas.openxmlformats.org/officeDocument/2006/relationships/oleObject" Target="../embeddings/oleObject115.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128.bin"/><Relationship Id="rId4" Type="http://schemas.openxmlformats.org/officeDocument/2006/relationships/image" Target="../media/image123.wmf"/><Relationship Id="rId3" Type="http://schemas.openxmlformats.org/officeDocument/2006/relationships/oleObject" Target="../embeddings/oleObject127.bin"/><Relationship Id="rId2" Type="http://schemas.openxmlformats.org/officeDocument/2006/relationships/image" Target="../media/image122.wmf"/><Relationship Id="rId1" Type="http://schemas.openxmlformats.org/officeDocument/2006/relationships/oleObject" Target="../embeddings/oleObject126.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5.wmf"/><Relationship Id="rId7" Type="http://schemas.openxmlformats.org/officeDocument/2006/relationships/oleObject" Target="../embeddings/oleObject132.bin"/><Relationship Id="rId6" Type="http://schemas.openxmlformats.org/officeDocument/2006/relationships/image" Target="../media/image124.wmf"/><Relationship Id="rId5" Type="http://schemas.openxmlformats.org/officeDocument/2006/relationships/oleObject" Target="../embeddings/oleObject131.bin"/><Relationship Id="rId4" Type="http://schemas.openxmlformats.org/officeDocument/2006/relationships/image" Target="../media/image123.wmf"/><Relationship Id="rId3" Type="http://schemas.openxmlformats.org/officeDocument/2006/relationships/oleObject" Target="../embeddings/oleObject130.bin"/><Relationship Id="rId2" Type="http://schemas.openxmlformats.org/officeDocument/2006/relationships/image" Target="../media/image122.wmf"/><Relationship Id="rId10" Type="http://schemas.openxmlformats.org/officeDocument/2006/relationships/vmlDrawing" Target="../drawings/vmlDrawing29.vml"/><Relationship Id="rId1" Type="http://schemas.openxmlformats.org/officeDocument/2006/relationships/oleObject" Target="../embeddings/oleObject129.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6.pn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0.wmf"/><Relationship Id="rId7" Type="http://schemas.openxmlformats.org/officeDocument/2006/relationships/oleObject" Target="../embeddings/oleObject136.bin"/><Relationship Id="rId6" Type="http://schemas.openxmlformats.org/officeDocument/2006/relationships/image" Target="../media/image129.wmf"/><Relationship Id="rId5" Type="http://schemas.openxmlformats.org/officeDocument/2006/relationships/oleObject" Target="../embeddings/oleObject135.bin"/><Relationship Id="rId4" Type="http://schemas.openxmlformats.org/officeDocument/2006/relationships/image" Target="../media/image128.wmf"/><Relationship Id="rId3" Type="http://schemas.openxmlformats.org/officeDocument/2006/relationships/oleObject" Target="../embeddings/oleObject134.bin"/><Relationship Id="rId22" Type="http://schemas.openxmlformats.org/officeDocument/2006/relationships/vmlDrawing" Target="../drawings/vmlDrawing30.vml"/><Relationship Id="rId21" Type="http://schemas.openxmlformats.org/officeDocument/2006/relationships/slideLayout" Target="../slideLayouts/slideLayout7.xml"/><Relationship Id="rId20" Type="http://schemas.openxmlformats.org/officeDocument/2006/relationships/image" Target="../media/image136.wmf"/><Relationship Id="rId2" Type="http://schemas.openxmlformats.org/officeDocument/2006/relationships/image" Target="../media/image127.wmf"/><Relationship Id="rId19" Type="http://schemas.openxmlformats.org/officeDocument/2006/relationships/oleObject" Target="../embeddings/oleObject142.bin"/><Relationship Id="rId18" Type="http://schemas.openxmlformats.org/officeDocument/2006/relationships/image" Target="../media/image135.wmf"/><Relationship Id="rId17" Type="http://schemas.openxmlformats.org/officeDocument/2006/relationships/oleObject" Target="../embeddings/oleObject141.bin"/><Relationship Id="rId16" Type="http://schemas.openxmlformats.org/officeDocument/2006/relationships/image" Target="../media/image134.wmf"/><Relationship Id="rId15" Type="http://schemas.openxmlformats.org/officeDocument/2006/relationships/oleObject" Target="../embeddings/oleObject140.bin"/><Relationship Id="rId14" Type="http://schemas.openxmlformats.org/officeDocument/2006/relationships/image" Target="../media/image133.wmf"/><Relationship Id="rId13" Type="http://schemas.openxmlformats.org/officeDocument/2006/relationships/oleObject" Target="../embeddings/oleObject139.bin"/><Relationship Id="rId12" Type="http://schemas.openxmlformats.org/officeDocument/2006/relationships/image" Target="../media/image132.wmf"/><Relationship Id="rId11" Type="http://schemas.openxmlformats.org/officeDocument/2006/relationships/oleObject" Target="../embeddings/oleObject138.bin"/><Relationship Id="rId10" Type="http://schemas.openxmlformats.org/officeDocument/2006/relationships/image" Target="../media/image131.wmf"/><Relationship Id="rId1" Type="http://schemas.openxmlformats.org/officeDocument/2006/relationships/oleObject" Target="../embeddings/oleObject133.bin"/></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31.vml"/><Relationship Id="rId6" Type="http://schemas.openxmlformats.org/officeDocument/2006/relationships/slideLayout" Target="../slideLayouts/slideLayout7.xml"/><Relationship Id="rId5" Type="http://schemas.openxmlformats.org/officeDocument/2006/relationships/image" Target="../media/image137.png"/><Relationship Id="rId4" Type="http://schemas.openxmlformats.org/officeDocument/2006/relationships/image" Target="../media/image136.wmf"/><Relationship Id="rId3" Type="http://schemas.openxmlformats.org/officeDocument/2006/relationships/oleObject" Target="../embeddings/oleObject144.bin"/><Relationship Id="rId2" Type="http://schemas.openxmlformats.org/officeDocument/2006/relationships/image" Target="../media/image135.wmf"/><Relationship Id="rId1" Type="http://schemas.openxmlformats.org/officeDocument/2006/relationships/oleObject" Target="../embeddings/oleObject143.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1.wmf"/><Relationship Id="rId7" Type="http://schemas.openxmlformats.org/officeDocument/2006/relationships/oleObject" Target="../embeddings/oleObject148.bin"/><Relationship Id="rId6" Type="http://schemas.openxmlformats.org/officeDocument/2006/relationships/image" Target="../media/image140.wmf"/><Relationship Id="rId5" Type="http://schemas.openxmlformats.org/officeDocument/2006/relationships/oleObject" Target="../embeddings/oleObject147.bin"/><Relationship Id="rId4" Type="http://schemas.openxmlformats.org/officeDocument/2006/relationships/image" Target="../media/image139.wmf"/><Relationship Id="rId3" Type="http://schemas.openxmlformats.org/officeDocument/2006/relationships/oleObject" Target="../embeddings/oleObject146.bin"/><Relationship Id="rId2" Type="http://schemas.openxmlformats.org/officeDocument/2006/relationships/image" Target="../media/image138.wmf"/><Relationship Id="rId10" Type="http://schemas.openxmlformats.org/officeDocument/2006/relationships/vmlDrawing" Target="../drawings/vmlDrawing32.vml"/><Relationship Id="rId1" Type="http://schemas.openxmlformats.org/officeDocument/2006/relationships/oleObject" Target="../embeddings/oleObject145.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5.wmf"/><Relationship Id="rId7" Type="http://schemas.openxmlformats.org/officeDocument/2006/relationships/oleObject" Target="../embeddings/oleObject152.bin"/><Relationship Id="rId6" Type="http://schemas.openxmlformats.org/officeDocument/2006/relationships/image" Target="../media/image144.wmf"/><Relationship Id="rId5" Type="http://schemas.openxmlformats.org/officeDocument/2006/relationships/oleObject" Target="../embeddings/oleObject151.bin"/><Relationship Id="rId4" Type="http://schemas.openxmlformats.org/officeDocument/2006/relationships/image" Target="../media/image143.wmf"/><Relationship Id="rId3" Type="http://schemas.openxmlformats.org/officeDocument/2006/relationships/oleObject" Target="../embeddings/oleObject150.bin"/><Relationship Id="rId2" Type="http://schemas.openxmlformats.org/officeDocument/2006/relationships/image" Target="../media/image142.wmf"/><Relationship Id="rId10" Type="http://schemas.openxmlformats.org/officeDocument/2006/relationships/vmlDrawing" Target="../drawings/vmlDrawing33.vml"/><Relationship Id="rId1" Type="http://schemas.openxmlformats.org/officeDocument/2006/relationships/oleObject" Target="../embeddings/oleObject149.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144.wmf"/><Relationship Id="rId3" Type="http://schemas.openxmlformats.org/officeDocument/2006/relationships/oleObject" Target="../embeddings/oleObject154.bin"/><Relationship Id="rId2" Type="http://schemas.openxmlformats.org/officeDocument/2006/relationships/image" Target="../media/image143.wmf"/><Relationship Id="rId1" Type="http://schemas.openxmlformats.org/officeDocument/2006/relationships/oleObject" Target="../embeddings/oleObject153.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9.wmf"/><Relationship Id="rId7" Type="http://schemas.openxmlformats.org/officeDocument/2006/relationships/oleObject" Target="../embeddings/oleObject158.bin"/><Relationship Id="rId6" Type="http://schemas.openxmlformats.org/officeDocument/2006/relationships/image" Target="../media/image148.wmf"/><Relationship Id="rId5" Type="http://schemas.openxmlformats.org/officeDocument/2006/relationships/oleObject" Target="../embeddings/oleObject157.bin"/><Relationship Id="rId4" Type="http://schemas.openxmlformats.org/officeDocument/2006/relationships/image" Target="../media/image147.wmf"/><Relationship Id="rId3" Type="http://schemas.openxmlformats.org/officeDocument/2006/relationships/oleObject" Target="../embeddings/oleObject156.bin"/><Relationship Id="rId2" Type="http://schemas.openxmlformats.org/officeDocument/2006/relationships/image" Target="../media/image146.wmf"/><Relationship Id="rId10" Type="http://schemas.openxmlformats.org/officeDocument/2006/relationships/vmlDrawing" Target="../drawings/vmlDrawing35.vml"/><Relationship Id="rId1" Type="http://schemas.openxmlformats.org/officeDocument/2006/relationships/oleObject" Target="../embeddings/oleObject155.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53.wmf"/><Relationship Id="rId7" Type="http://schemas.openxmlformats.org/officeDocument/2006/relationships/oleObject" Target="../embeddings/oleObject162.bin"/><Relationship Id="rId6" Type="http://schemas.openxmlformats.org/officeDocument/2006/relationships/image" Target="../media/image152.wmf"/><Relationship Id="rId5" Type="http://schemas.openxmlformats.org/officeDocument/2006/relationships/oleObject" Target="../embeddings/oleObject161.bin"/><Relationship Id="rId4" Type="http://schemas.openxmlformats.org/officeDocument/2006/relationships/image" Target="../media/image151.wmf"/><Relationship Id="rId3" Type="http://schemas.openxmlformats.org/officeDocument/2006/relationships/oleObject" Target="../embeddings/oleObject160.bin"/><Relationship Id="rId2" Type="http://schemas.openxmlformats.org/officeDocument/2006/relationships/image" Target="../media/image150.wmf"/><Relationship Id="rId12" Type="http://schemas.openxmlformats.org/officeDocument/2006/relationships/vmlDrawing" Target="../drawings/vmlDrawing36.vml"/><Relationship Id="rId11" Type="http://schemas.openxmlformats.org/officeDocument/2006/relationships/slideLayout" Target="../slideLayouts/slideLayout7.xml"/><Relationship Id="rId10" Type="http://schemas.openxmlformats.org/officeDocument/2006/relationships/image" Target="../media/image154.wmf"/><Relationship Id="rId1" Type="http://schemas.openxmlformats.org/officeDocument/2006/relationships/oleObject" Target="../embeddings/oleObject159.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9.wmf"/><Relationship Id="rId11" Type="http://schemas.openxmlformats.org/officeDocument/2006/relationships/oleObject" Target="../embeddings/oleObject9.bin"/><Relationship Id="rId10" Type="http://schemas.openxmlformats.org/officeDocument/2006/relationships/image" Target="../media/image8.w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57.wmf"/><Relationship Id="rId5" Type="http://schemas.openxmlformats.org/officeDocument/2006/relationships/oleObject" Target="../embeddings/oleObject166.bin"/><Relationship Id="rId4" Type="http://schemas.openxmlformats.org/officeDocument/2006/relationships/image" Target="../media/image156.wmf"/><Relationship Id="rId3" Type="http://schemas.openxmlformats.org/officeDocument/2006/relationships/oleObject" Target="../embeddings/oleObject165.bin"/><Relationship Id="rId2" Type="http://schemas.openxmlformats.org/officeDocument/2006/relationships/image" Target="../media/image155.wmf"/><Relationship Id="rId1" Type="http://schemas.openxmlformats.org/officeDocument/2006/relationships/oleObject" Target="../embeddings/oleObject164.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1.wmf"/><Relationship Id="rId7" Type="http://schemas.openxmlformats.org/officeDocument/2006/relationships/oleObject" Target="../embeddings/oleObject170.bin"/><Relationship Id="rId6" Type="http://schemas.openxmlformats.org/officeDocument/2006/relationships/image" Target="../media/image160.wmf"/><Relationship Id="rId5" Type="http://schemas.openxmlformats.org/officeDocument/2006/relationships/oleObject" Target="../embeddings/oleObject169.bin"/><Relationship Id="rId4" Type="http://schemas.openxmlformats.org/officeDocument/2006/relationships/image" Target="../media/image159.wmf"/><Relationship Id="rId3" Type="http://schemas.openxmlformats.org/officeDocument/2006/relationships/oleObject" Target="../embeddings/oleObject168.bin"/><Relationship Id="rId2" Type="http://schemas.openxmlformats.org/officeDocument/2006/relationships/image" Target="../media/image158.wmf"/><Relationship Id="rId10" Type="http://schemas.openxmlformats.org/officeDocument/2006/relationships/vmlDrawing" Target="../drawings/vmlDrawing38.vml"/><Relationship Id="rId1" Type="http://schemas.openxmlformats.org/officeDocument/2006/relationships/oleObject" Target="../embeddings/oleObject167.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7.xml"/><Relationship Id="rId4" Type="http://schemas.openxmlformats.org/officeDocument/2006/relationships/image" Target="../media/image163.wmf"/><Relationship Id="rId3" Type="http://schemas.openxmlformats.org/officeDocument/2006/relationships/oleObject" Target="../embeddings/oleObject172.bin"/><Relationship Id="rId2" Type="http://schemas.openxmlformats.org/officeDocument/2006/relationships/image" Target="../media/image162.wmf"/><Relationship Id="rId1" Type="http://schemas.openxmlformats.org/officeDocument/2006/relationships/oleObject" Target="../embeddings/oleObject17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65.wmf"/><Relationship Id="rId7" Type="http://schemas.openxmlformats.org/officeDocument/2006/relationships/oleObject" Target="../embeddings/oleObject176.bin"/><Relationship Id="rId6" Type="http://schemas.openxmlformats.org/officeDocument/2006/relationships/image" Target="../media/image164.wmf"/><Relationship Id="rId5" Type="http://schemas.openxmlformats.org/officeDocument/2006/relationships/oleObject" Target="../embeddings/oleObject175.bin"/><Relationship Id="rId4" Type="http://schemas.openxmlformats.org/officeDocument/2006/relationships/image" Target="../media/image163.wmf"/><Relationship Id="rId3" Type="http://schemas.openxmlformats.org/officeDocument/2006/relationships/oleObject" Target="../embeddings/oleObject174.bin"/><Relationship Id="rId2" Type="http://schemas.openxmlformats.org/officeDocument/2006/relationships/image" Target="../media/image162.wmf"/><Relationship Id="rId12" Type="http://schemas.openxmlformats.org/officeDocument/2006/relationships/vmlDrawing" Target="../drawings/vmlDrawing40.vml"/><Relationship Id="rId11" Type="http://schemas.openxmlformats.org/officeDocument/2006/relationships/slideLayout" Target="../slideLayouts/slideLayout7.xml"/><Relationship Id="rId10" Type="http://schemas.openxmlformats.org/officeDocument/2006/relationships/image" Target="../media/image166.wmf"/><Relationship Id="rId1" Type="http://schemas.openxmlformats.org/officeDocument/2006/relationships/oleObject" Target="../embeddings/oleObject173.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70.wmf"/><Relationship Id="rId7" Type="http://schemas.openxmlformats.org/officeDocument/2006/relationships/oleObject" Target="../embeddings/oleObject181.bin"/><Relationship Id="rId6" Type="http://schemas.openxmlformats.org/officeDocument/2006/relationships/image" Target="../media/image169.wmf"/><Relationship Id="rId5" Type="http://schemas.openxmlformats.org/officeDocument/2006/relationships/oleObject" Target="../embeddings/oleObject180.bin"/><Relationship Id="rId4" Type="http://schemas.openxmlformats.org/officeDocument/2006/relationships/image" Target="../media/image168.wmf"/><Relationship Id="rId3" Type="http://schemas.openxmlformats.org/officeDocument/2006/relationships/oleObject" Target="../embeddings/oleObject179.bin"/><Relationship Id="rId2" Type="http://schemas.openxmlformats.org/officeDocument/2006/relationships/image" Target="../media/image167.wmf"/><Relationship Id="rId14" Type="http://schemas.openxmlformats.org/officeDocument/2006/relationships/vmlDrawing" Target="../drawings/vmlDrawing41.vml"/><Relationship Id="rId13" Type="http://schemas.openxmlformats.org/officeDocument/2006/relationships/slideLayout" Target="../slideLayouts/slideLayout7.xml"/><Relationship Id="rId12" Type="http://schemas.openxmlformats.org/officeDocument/2006/relationships/image" Target="../media/image172.wmf"/><Relationship Id="rId11" Type="http://schemas.openxmlformats.org/officeDocument/2006/relationships/oleObject" Target="../embeddings/oleObject183.bin"/><Relationship Id="rId10" Type="http://schemas.openxmlformats.org/officeDocument/2006/relationships/image" Target="../media/image171.wmf"/><Relationship Id="rId1" Type="http://schemas.openxmlformats.org/officeDocument/2006/relationships/oleObject" Target="../embeddings/oleObject178.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76.wmf"/><Relationship Id="rId7" Type="http://schemas.openxmlformats.org/officeDocument/2006/relationships/oleObject" Target="../embeddings/oleObject187.bin"/><Relationship Id="rId6" Type="http://schemas.openxmlformats.org/officeDocument/2006/relationships/image" Target="../media/image175.wmf"/><Relationship Id="rId5" Type="http://schemas.openxmlformats.org/officeDocument/2006/relationships/oleObject" Target="../embeddings/oleObject186.bin"/><Relationship Id="rId4" Type="http://schemas.openxmlformats.org/officeDocument/2006/relationships/image" Target="../media/image174.wmf"/><Relationship Id="rId3" Type="http://schemas.openxmlformats.org/officeDocument/2006/relationships/oleObject" Target="../embeddings/oleObject185.bin"/><Relationship Id="rId2" Type="http://schemas.openxmlformats.org/officeDocument/2006/relationships/image" Target="../media/image173.wmf"/><Relationship Id="rId16" Type="http://schemas.openxmlformats.org/officeDocument/2006/relationships/vmlDrawing" Target="../drawings/vmlDrawing42.vml"/><Relationship Id="rId15" Type="http://schemas.openxmlformats.org/officeDocument/2006/relationships/slideLayout" Target="../slideLayouts/slideLayout7.xml"/><Relationship Id="rId14" Type="http://schemas.openxmlformats.org/officeDocument/2006/relationships/image" Target="../media/image178.wmf"/><Relationship Id="rId13" Type="http://schemas.openxmlformats.org/officeDocument/2006/relationships/oleObject" Target="../embeddings/oleObject190.bin"/><Relationship Id="rId12" Type="http://schemas.openxmlformats.org/officeDocument/2006/relationships/image" Target="../media/image172.wmf"/><Relationship Id="rId11" Type="http://schemas.openxmlformats.org/officeDocument/2006/relationships/oleObject" Target="../embeddings/oleObject189.bin"/><Relationship Id="rId10" Type="http://schemas.openxmlformats.org/officeDocument/2006/relationships/image" Target="../media/image177.wmf"/><Relationship Id="rId1" Type="http://schemas.openxmlformats.org/officeDocument/2006/relationships/oleObject" Target="../embeddings/oleObject184.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82.wmf"/><Relationship Id="rId7" Type="http://schemas.openxmlformats.org/officeDocument/2006/relationships/oleObject" Target="../embeddings/oleObject194.bin"/><Relationship Id="rId6" Type="http://schemas.openxmlformats.org/officeDocument/2006/relationships/image" Target="../media/image181.wmf"/><Relationship Id="rId5" Type="http://schemas.openxmlformats.org/officeDocument/2006/relationships/oleObject" Target="../embeddings/oleObject193.bin"/><Relationship Id="rId4" Type="http://schemas.openxmlformats.org/officeDocument/2006/relationships/image" Target="../media/image180.wmf"/><Relationship Id="rId3" Type="http://schemas.openxmlformats.org/officeDocument/2006/relationships/oleObject" Target="../embeddings/oleObject192.bin"/><Relationship Id="rId2" Type="http://schemas.openxmlformats.org/officeDocument/2006/relationships/image" Target="../media/image179.wmf"/><Relationship Id="rId14" Type="http://schemas.openxmlformats.org/officeDocument/2006/relationships/vmlDrawing" Target="../drawings/vmlDrawing43.vml"/><Relationship Id="rId13" Type="http://schemas.openxmlformats.org/officeDocument/2006/relationships/slideLayout" Target="../slideLayouts/slideLayout7.xml"/><Relationship Id="rId12" Type="http://schemas.openxmlformats.org/officeDocument/2006/relationships/image" Target="../media/image184.wmf"/><Relationship Id="rId11" Type="http://schemas.openxmlformats.org/officeDocument/2006/relationships/oleObject" Target="../embeddings/oleObject196.bin"/><Relationship Id="rId10" Type="http://schemas.openxmlformats.org/officeDocument/2006/relationships/image" Target="../media/image183.wmf"/><Relationship Id="rId1" Type="http://schemas.openxmlformats.org/officeDocument/2006/relationships/oleObject" Target="../embeddings/oleObject191.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188.wmf"/><Relationship Id="rId7" Type="http://schemas.openxmlformats.org/officeDocument/2006/relationships/oleObject" Target="../embeddings/oleObject200.bin"/><Relationship Id="rId6" Type="http://schemas.openxmlformats.org/officeDocument/2006/relationships/image" Target="../media/image187.wmf"/><Relationship Id="rId5" Type="http://schemas.openxmlformats.org/officeDocument/2006/relationships/oleObject" Target="../embeddings/oleObject199.bin"/><Relationship Id="rId4" Type="http://schemas.openxmlformats.org/officeDocument/2006/relationships/image" Target="../media/image186.wmf"/><Relationship Id="rId3" Type="http://schemas.openxmlformats.org/officeDocument/2006/relationships/oleObject" Target="../embeddings/oleObject198.bin"/><Relationship Id="rId2" Type="http://schemas.openxmlformats.org/officeDocument/2006/relationships/image" Target="../media/image185.wmf"/><Relationship Id="rId14" Type="http://schemas.openxmlformats.org/officeDocument/2006/relationships/vmlDrawing" Target="../drawings/vmlDrawing44.vml"/><Relationship Id="rId13" Type="http://schemas.openxmlformats.org/officeDocument/2006/relationships/slideLayout" Target="../slideLayouts/slideLayout7.xml"/><Relationship Id="rId12" Type="http://schemas.openxmlformats.org/officeDocument/2006/relationships/image" Target="../media/image190.wmf"/><Relationship Id="rId11" Type="http://schemas.openxmlformats.org/officeDocument/2006/relationships/oleObject" Target="../embeddings/oleObject202.bin"/><Relationship Id="rId10" Type="http://schemas.openxmlformats.org/officeDocument/2006/relationships/image" Target="../media/image189.wmf"/><Relationship Id="rId1" Type="http://schemas.openxmlformats.org/officeDocument/2006/relationships/oleObject" Target="../embeddings/oleObject197.bin"/></Relationships>
</file>

<file path=ppt/slides/_rels/slide48.xml.rels><?xml version="1.0" encoding="UTF-8" standalone="yes"?>
<Relationships xmlns="http://schemas.openxmlformats.org/package/2006/relationships"><Relationship Id="rId9" Type="http://schemas.openxmlformats.org/officeDocument/2006/relationships/image" Target="../media/image195.wmf"/><Relationship Id="rId8" Type="http://schemas.openxmlformats.org/officeDocument/2006/relationships/oleObject" Target="../embeddings/oleObject206.bin"/><Relationship Id="rId7" Type="http://schemas.openxmlformats.org/officeDocument/2006/relationships/image" Target="../media/image194.wmf"/><Relationship Id="rId6" Type="http://schemas.openxmlformats.org/officeDocument/2006/relationships/oleObject" Target="../embeddings/oleObject205.bin"/><Relationship Id="rId5" Type="http://schemas.openxmlformats.org/officeDocument/2006/relationships/image" Target="../media/image193.wmf"/><Relationship Id="rId4" Type="http://schemas.openxmlformats.org/officeDocument/2006/relationships/oleObject" Target="../embeddings/oleObject204.bin"/><Relationship Id="rId3" Type="http://schemas.openxmlformats.org/officeDocument/2006/relationships/image" Target="../media/image192.wmf"/><Relationship Id="rId2" Type="http://schemas.openxmlformats.org/officeDocument/2006/relationships/oleObject" Target="../embeddings/oleObject203.bin"/><Relationship Id="rId15" Type="http://schemas.openxmlformats.org/officeDocument/2006/relationships/vmlDrawing" Target="../drawings/vmlDrawing45.vml"/><Relationship Id="rId14" Type="http://schemas.openxmlformats.org/officeDocument/2006/relationships/slideLayout" Target="../slideLayouts/slideLayout7.xml"/><Relationship Id="rId13" Type="http://schemas.openxmlformats.org/officeDocument/2006/relationships/image" Target="../media/image49.wmf"/><Relationship Id="rId12" Type="http://schemas.openxmlformats.org/officeDocument/2006/relationships/oleObject" Target="../embeddings/oleObject208.bin"/><Relationship Id="rId11" Type="http://schemas.openxmlformats.org/officeDocument/2006/relationships/image" Target="../media/image196.wmf"/><Relationship Id="rId10" Type="http://schemas.openxmlformats.org/officeDocument/2006/relationships/oleObject" Target="../embeddings/oleObject207.bin"/><Relationship Id="rId1" Type="http://schemas.openxmlformats.org/officeDocument/2006/relationships/image" Target="../media/image191.png"/></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200.wmf"/><Relationship Id="rId7" Type="http://schemas.openxmlformats.org/officeDocument/2006/relationships/oleObject" Target="../embeddings/oleObject212.bin"/><Relationship Id="rId6" Type="http://schemas.openxmlformats.org/officeDocument/2006/relationships/image" Target="../media/image199.wmf"/><Relationship Id="rId5" Type="http://schemas.openxmlformats.org/officeDocument/2006/relationships/oleObject" Target="../embeddings/oleObject211.bin"/><Relationship Id="rId4" Type="http://schemas.openxmlformats.org/officeDocument/2006/relationships/image" Target="../media/image198.wmf"/><Relationship Id="rId3" Type="http://schemas.openxmlformats.org/officeDocument/2006/relationships/oleObject" Target="../embeddings/oleObject210.bin"/><Relationship Id="rId2" Type="http://schemas.openxmlformats.org/officeDocument/2006/relationships/image" Target="../media/image197.wmf"/><Relationship Id="rId12" Type="http://schemas.openxmlformats.org/officeDocument/2006/relationships/vmlDrawing" Target="../drawings/vmlDrawing46.vml"/><Relationship Id="rId11" Type="http://schemas.openxmlformats.org/officeDocument/2006/relationships/slideLayout" Target="../slideLayouts/slideLayout7.xml"/><Relationship Id="rId10" Type="http://schemas.openxmlformats.org/officeDocument/2006/relationships/image" Target="../media/image201.wmf"/><Relationship Id="rId1" Type="http://schemas.openxmlformats.org/officeDocument/2006/relationships/oleObject" Target="../embeddings/oleObject20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17.wmf"/><Relationship Id="rId15" Type="http://schemas.openxmlformats.org/officeDocument/2006/relationships/oleObject" Target="../embeddings/oleObject17.bin"/><Relationship Id="rId14" Type="http://schemas.openxmlformats.org/officeDocument/2006/relationships/image" Target="../media/image16.wmf"/><Relationship Id="rId13" Type="http://schemas.openxmlformats.org/officeDocument/2006/relationships/oleObject" Target="../embeddings/oleObject16.bin"/><Relationship Id="rId12" Type="http://schemas.openxmlformats.org/officeDocument/2006/relationships/image" Target="../media/image15.wmf"/><Relationship Id="rId11" Type="http://schemas.openxmlformats.org/officeDocument/2006/relationships/oleObject" Target="../embeddings/oleObject15.bin"/><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18.bin"/><Relationship Id="rId8" Type="http://schemas.openxmlformats.org/officeDocument/2006/relationships/image" Target="../media/image205.wmf"/><Relationship Id="rId7" Type="http://schemas.openxmlformats.org/officeDocument/2006/relationships/oleObject" Target="../embeddings/oleObject217.bin"/><Relationship Id="rId6" Type="http://schemas.openxmlformats.org/officeDocument/2006/relationships/image" Target="../media/image204.wmf"/><Relationship Id="rId5" Type="http://schemas.openxmlformats.org/officeDocument/2006/relationships/oleObject" Target="../embeddings/oleObject216.bin"/><Relationship Id="rId4" Type="http://schemas.openxmlformats.org/officeDocument/2006/relationships/image" Target="../media/image203.wmf"/><Relationship Id="rId3" Type="http://schemas.openxmlformats.org/officeDocument/2006/relationships/oleObject" Target="../embeddings/oleObject215.bin"/><Relationship Id="rId2" Type="http://schemas.openxmlformats.org/officeDocument/2006/relationships/image" Target="../media/image202.wmf"/><Relationship Id="rId14" Type="http://schemas.openxmlformats.org/officeDocument/2006/relationships/vmlDrawing" Target="../drawings/vmlDrawing47.vml"/><Relationship Id="rId13" Type="http://schemas.openxmlformats.org/officeDocument/2006/relationships/slideLayout" Target="../slideLayouts/slideLayout7.xml"/><Relationship Id="rId12" Type="http://schemas.openxmlformats.org/officeDocument/2006/relationships/image" Target="../media/image207.wmf"/><Relationship Id="rId11" Type="http://schemas.openxmlformats.org/officeDocument/2006/relationships/oleObject" Target="../embeddings/oleObject219.bin"/><Relationship Id="rId10" Type="http://schemas.openxmlformats.org/officeDocument/2006/relationships/image" Target="../media/image206.wmf"/><Relationship Id="rId1" Type="http://schemas.openxmlformats.org/officeDocument/2006/relationships/oleObject" Target="../embeddings/oleObject214.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204.wmf"/><Relationship Id="rId7" Type="http://schemas.openxmlformats.org/officeDocument/2006/relationships/oleObject" Target="../embeddings/oleObject223.bin"/><Relationship Id="rId6" Type="http://schemas.openxmlformats.org/officeDocument/2006/relationships/image" Target="../media/image210.wmf"/><Relationship Id="rId5" Type="http://schemas.openxmlformats.org/officeDocument/2006/relationships/oleObject" Target="../embeddings/oleObject222.bin"/><Relationship Id="rId4" Type="http://schemas.openxmlformats.org/officeDocument/2006/relationships/image" Target="../media/image209.wmf"/><Relationship Id="rId3" Type="http://schemas.openxmlformats.org/officeDocument/2006/relationships/oleObject" Target="../embeddings/oleObject221.bin"/><Relationship Id="rId2" Type="http://schemas.openxmlformats.org/officeDocument/2006/relationships/image" Target="../media/image208.wmf"/><Relationship Id="rId16" Type="http://schemas.openxmlformats.org/officeDocument/2006/relationships/vmlDrawing" Target="../drawings/vmlDrawing48.vml"/><Relationship Id="rId15" Type="http://schemas.openxmlformats.org/officeDocument/2006/relationships/slideLayout" Target="../slideLayouts/slideLayout7.xml"/><Relationship Id="rId14" Type="http://schemas.openxmlformats.org/officeDocument/2006/relationships/image" Target="../media/image212.wmf"/><Relationship Id="rId13" Type="http://schemas.openxmlformats.org/officeDocument/2006/relationships/oleObject" Target="../embeddings/oleObject226.bin"/><Relationship Id="rId12" Type="http://schemas.openxmlformats.org/officeDocument/2006/relationships/image" Target="../media/image211.wmf"/><Relationship Id="rId11" Type="http://schemas.openxmlformats.org/officeDocument/2006/relationships/oleObject" Target="../embeddings/oleObject225.bin"/><Relationship Id="rId10" Type="http://schemas.openxmlformats.org/officeDocument/2006/relationships/image" Target="../media/image52.wmf"/><Relationship Id="rId1" Type="http://schemas.openxmlformats.org/officeDocument/2006/relationships/oleObject" Target="../embeddings/oleObject220.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6.wmf"/><Relationship Id="rId7" Type="http://schemas.openxmlformats.org/officeDocument/2006/relationships/oleObject" Target="../embeddings/oleObject230.bin"/><Relationship Id="rId6" Type="http://schemas.openxmlformats.org/officeDocument/2006/relationships/image" Target="../media/image215.wmf"/><Relationship Id="rId5" Type="http://schemas.openxmlformats.org/officeDocument/2006/relationships/oleObject" Target="../embeddings/oleObject229.bin"/><Relationship Id="rId4" Type="http://schemas.openxmlformats.org/officeDocument/2006/relationships/image" Target="../media/image214.wmf"/><Relationship Id="rId3" Type="http://schemas.openxmlformats.org/officeDocument/2006/relationships/oleObject" Target="../embeddings/oleObject228.bin"/><Relationship Id="rId2" Type="http://schemas.openxmlformats.org/officeDocument/2006/relationships/image" Target="../media/image213.wmf"/><Relationship Id="rId10" Type="http://schemas.openxmlformats.org/officeDocument/2006/relationships/vmlDrawing" Target="../drawings/vmlDrawing49.vml"/><Relationship Id="rId1" Type="http://schemas.openxmlformats.org/officeDocument/2006/relationships/oleObject" Target="../embeddings/oleObject227.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20.wmf"/><Relationship Id="rId7" Type="http://schemas.openxmlformats.org/officeDocument/2006/relationships/oleObject" Target="../embeddings/oleObject234.bin"/><Relationship Id="rId6" Type="http://schemas.openxmlformats.org/officeDocument/2006/relationships/image" Target="../media/image219.wmf"/><Relationship Id="rId5" Type="http://schemas.openxmlformats.org/officeDocument/2006/relationships/oleObject" Target="../embeddings/oleObject233.bin"/><Relationship Id="rId4" Type="http://schemas.openxmlformats.org/officeDocument/2006/relationships/image" Target="../media/image218.wmf"/><Relationship Id="rId3" Type="http://schemas.openxmlformats.org/officeDocument/2006/relationships/oleObject" Target="../embeddings/oleObject232.bin"/><Relationship Id="rId2" Type="http://schemas.openxmlformats.org/officeDocument/2006/relationships/image" Target="../media/image217.wmf"/><Relationship Id="rId12" Type="http://schemas.openxmlformats.org/officeDocument/2006/relationships/vmlDrawing" Target="../drawings/vmlDrawing50.vml"/><Relationship Id="rId11" Type="http://schemas.openxmlformats.org/officeDocument/2006/relationships/slideLayout" Target="../slideLayouts/slideLayout7.xml"/><Relationship Id="rId10" Type="http://schemas.openxmlformats.org/officeDocument/2006/relationships/image" Target="../media/image179.wmf"/><Relationship Id="rId1" Type="http://schemas.openxmlformats.org/officeDocument/2006/relationships/oleObject" Target="../embeddings/oleObject231.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40.bin"/><Relationship Id="rId8" Type="http://schemas.openxmlformats.org/officeDocument/2006/relationships/image" Target="../media/image224.wmf"/><Relationship Id="rId7" Type="http://schemas.openxmlformats.org/officeDocument/2006/relationships/oleObject" Target="../embeddings/oleObject239.bin"/><Relationship Id="rId6" Type="http://schemas.openxmlformats.org/officeDocument/2006/relationships/image" Target="../media/image223.wmf"/><Relationship Id="rId5" Type="http://schemas.openxmlformats.org/officeDocument/2006/relationships/oleObject" Target="../embeddings/oleObject238.bin"/><Relationship Id="rId4" Type="http://schemas.openxmlformats.org/officeDocument/2006/relationships/image" Target="../media/image222.wmf"/><Relationship Id="rId3" Type="http://schemas.openxmlformats.org/officeDocument/2006/relationships/oleObject" Target="../embeddings/oleObject237.bin"/><Relationship Id="rId2" Type="http://schemas.openxmlformats.org/officeDocument/2006/relationships/image" Target="../media/image221.wmf"/><Relationship Id="rId14" Type="http://schemas.openxmlformats.org/officeDocument/2006/relationships/vmlDrawing" Target="../drawings/vmlDrawing51.vml"/><Relationship Id="rId13" Type="http://schemas.openxmlformats.org/officeDocument/2006/relationships/slideLayout" Target="../slideLayouts/slideLayout7.xml"/><Relationship Id="rId12" Type="http://schemas.openxmlformats.org/officeDocument/2006/relationships/image" Target="../media/image179.wmf"/><Relationship Id="rId11" Type="http://schemas.openxmlformats.org/officeDocument/2006/relationships/oleObject" Target="../embeddings/oleObject241.bin"/><Relationship Id="rId10" Type="http://schemas.openxmlformats.org/officeDocument/2006/relationships/image" Target="../media/image225.wmf"/><Relationship Id="rId1" Type="http://schemas.openxmlformats.org/officeDocument/2006/relationships/oleObject" Target="../embeddings/oleObject236.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246.bin"/><Relationship Id="rId8" Type="http://schemas.openxmlformats.org/officeDocument/2006/relationships/image" Target="../media/image229.wmf"/><Relationship Id="rId7" Type="http://schemas.openxmlformats.org/officeDocument/2006/relationships/oleObject" Target="../embeddings/oleObject245.bin"/><Relationship Id="rId6" Type="http://schemas.openxmlformats.org/officeDocument/2006/relationships/image" Target="../media/image228.wmf"/><Relationship Id="rId5" Type="http://schemas.openxmlformats.org/officeDocument/2006/relationships/oleObject" Target="../embeddings/oleObject244.bin"/><Relationship Id="rId4" Type="http://schemas.openxmlformats.org/officeDocument/2006/relationships/image" Target="../media/image227.wmf"/><Relationship Id="rId3" Type="http://schemas.openxmlformats.org/officeDocument/2006/relationships/oleObject" Target="../embeddings/oleObject243.bin"/><Relationship Id="rId20" Type="http://schemas.openxmlformats.org/officeDocument/2006/relationships/vmlDrawing" Target="../drawings/vmlDrawing52.vml"/><Relationship Id="rId2" Type="http://schemas.openxmlformats.org/officeDocument/2006/relationships/image" Target="../media/image226.wmf"/><Relationship Id="rId19" Type="http://schemas.openxmlformats.org/officeDocument/2006/relationships/slideLayout" Target="../slideLayouts/slideLayout7.xml"/><Relationship Id="rId18" Type="http://schemas.openxmlformats.org/officeDocument/2006/relationships/image" Target="../media/image234.wmf"/><Relationship Id="rId17" Type="http://schemas.openxmlformats.org/officeDocument/2006/relationships/oleObject" Target="../embeddings/oleObject250.bin"/><Relationship Id="rId16" Type="http://schemas.openxmlformats.org/officeDocument/2006/relationships/image" Target="../media/image233.wmf"/><Relationship Id="rId15" Type="http://schemas.openxmlformats.org/officeDocument/2006/relationships/oleObject" Target="../embeddings/oleObject249.bin"/><Relationship Id="rId14" Type="http://schemas.openxmlformats.org/officeDocument/2006/relationships/image" Target="../media/image232.wmf"/><Relationship Id="rId13" Type="http://schemas.openxmlformats.org/officeDocument/2006/relationships/oleObject" Target="../embeddings/oleObject248.bin"/><Relationship Id="rId12" Type="http://schemas.openxmlformats.org/officeDocument/2006/relationships/image" Target="../media/image231.wmf"/><Relationship Id="rId11" Type="http://schemas.openxmlformats.org/officeDocument/2006/relationships/oleObject" Target="../embeddings/oleObject247.bin"/><Relationship Id="rId10" Type="http://schemas.openxmlformats.org/officeDocument/2006/relationships/image" Target="../media/image230.wmf"/><Relationship Id="rId1" Type="http://schemas.openxmlformats.org/officeDocument/2006/relationships/oleObject" Target="../embeddings/oleObject242.bin"/></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53.bin"/><Relationship Id="rId4" Type="http://schemas.openxmlformats.org/officeDocument/2006/relationships/image" Target="../media/image236.wmf"/><Relationship Id="rId3" Type="http://schemas.openxmlformats.org/officeDocument/2006/relationships/oleObject" Target="../embeddings/oleObject252.bin"/><Relationship Id="rId2" Type="http://schemas.openxmlformats.org/officeDocument/2006/relationships/image" Target="../media/image235.wmf"/><Relationship Id="rId1" Type="http://schemas.openxmlformats.org/officeDocument/2006/relationships/oleObject" Target="../embeddings/oleObject251.bin"/></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0.wmf"/><Relationship Id="rId7" Type="http://schemas.openxmlformats.org/officeDocument/2006/relationships/oleObject" Target="../embeddings/oleObject257.bin"/><Relationship Id="rId6" Type="http://schemas.openxmlformats.org/officeDocument/2006/relationships/image" Target="../media/image239.wmf"/><Relationship Id="rId5" Type="http://schemas.openxmlformats.org/officeDocument/2006/relationships/oleObject" Target="../embeddings/oleObject256.bin"/><Relationship Id="rId4" Type="http://schemas.openxmlformats.org/officeDocument/2006/relationships/image" Target="../media/image238.wmf"/><Relationship Id="rId3" Type="http://schemas.openxmlformats.org/officeDocument/2006/relationships/oleObject" Target="../embeddings/oleObject255.bin"/><Relationship Id="rId2" Type="http://schemas.openxmlformats.org/officeDocument/2006/relationships/image" Target="../media/image237.wmf"/><Relationship Id="rId10" Type="http://schemas.openxmlformats.org/officeDocument/2006/relationships/vmlDrawing" Target="../drawings/vmlDrawing54.vml"/><Relationship Id="rId1" Type="http://schemas.openxmlformats.org/officeDocument/2006/relationships/oleObject" Target="../embeddings/oleObject254.bin"/></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242.wmf"/><Relationship Id="rId5" Type="http://schemas.openxmlformats.org/officeDocument/2006/relationships/oleObject" Target="../embeddings/oleObject260.bin"/><Relationship Id="rId4" Type="http://schemas.openxmlformats.org/officeDocument/2006/relationships/image" Target="../media/image241.wmf"/><Relationship Id="rId3" Type="http://schemas.openxmlformats.org/officeDocument/2006/relationships/oleObject" Target="../embeddings/oleObject259.bin"/><Relationship Id="rId2" Type="http://schemas.openxmlformats.org/officeDocument/2006/relationships/image" Target="../media/image224.wmf"/><Relationship Id="rId1" Type="http://schemas.openxmlformats.org/officeDocument/2006/relationships/oleObject" Target="../embeddings/oleObject258.bin"/></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56.vml"/><Relationship Id="rId7"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63.bin"/><Relationship Id="rId4" Type="http://schemas.openxmlformats.org/officeDocument/2006/relationships/image" Target="../media/image243.wmf"/><Relationship Id="rId3" Type="http://schemas.openxmlformats.org/officeDocument/2006/relationships/oleObject" Target="../embeddings/oleObject262.bin"/><Relationship Id="rId2" Type="http://schemas.openxmlformats.org/officeDocument/2006/relationships/image" Target="../media/image240.wmf"/><Relationship Id="rId1" Type="http://schemas.openxmlformats.org/officeDocument/2006/relationships/oleObject" Target="../embeddings/oleObject26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57.vml"/><Relationship Id="rId7" Type="http://schemas.openxmlformats.org/officeDocument/2006/relationships/slideLayout" Target="../slideLayouts/slideLayout7.xml"/><Relationship Id="rId6" Type="http://schemas.openxmlformats.org/officeDocument/2006/relationships/image" Target="../media/image240.wmf"/><Relationship Id="rId5" Type="http://schemas.openxmlformats.org/officeDocument/2006/relationships/oleObject" Target="../embeddings/oleObject266.bin"/><Relationship Id="rId4" Type="http://schemas.openxmlformats.org/officeDocument/2006/relationships/image" Target="../media/image245.wmf"/><Relationship Id="rId3" Type="http://schemas.openxmlformats.org/officeDocument/2006/relationships/oleObject" Target="../embeddings/oleObject265.bin"/><Relationship Id="rId2" Type="http://schemas.openxmlformats.org/officeDocument/2006/relationships/image" Target="../media/image244.wmf"/><Relationship Id="rId1" Type="http://schemas.openxmlformats.org/officeDocument/2006/relationships/oleObject" Target="../embeddings/oleObject264.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249.wmf"/><Relationship Id="rId7" Type="http://schemas.openxmlformats.org/officeDocument/2006/relationships/oleObject" Target="../embeddings/oleObject270.bin"/><Relationship Id="rId6" Type="http://schemas.openxmlformats.org/officeDocument/2006/relationships/image" Target="../media/image248.wmf"/><Relationship Id="rId5" Type="http://schemas.openxmlformats.org/officeDocument/2006/relationships/oleObject" Target="../embeddings/oleObject269.bin"/><Relationship Id="rId4" Type="http://schemas.openxmlformats.org/officeDocument/2006/relationships/image" Target="../media/image247.wmf"/><Relationship Id="rId3" Type="http://schemas.openxmlformats.org/officeDocument/2006/relationships/oleObject" Target="../embeddings/oleObject268.bin"/><Relationship Id="rId2" Type="http://schemas.openxmlformats.org/officeDocument/2006/relationships/image" Target="../media/image246.wmf"/><Relationship Id="rId12" Type="http://schemas.openxmlformats.org/officeDocument/2006/relationships/vmlDrawing" Target="../drawings/vmlDrawing58.vml"/><Relationship Id="rId11" Type="http://schemas.openxmlformats.org/officeDocument/2006/relationships/slideLayout" Target="../slideLayouts/slideLayout7.xml"/><Relationship Id="rId10" Type="http://schemas.openxmlformats.org/officeDocument/2006/relationships/image" Target="../media/image250.wmf"/><Relationship Id="rId1" Type="http://schemas.openxmlformats.org/officeDocument/2006/relationships/oleObject" Target="../embeddings/oleObject267.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276.bin"/><Relationship Id="rId8" Type="http://schemas.openxmlformats.org/officeDocument/2006/relationships/image" Target="../media/image254.wmf"/><Relationship Id="rId7" Type="http://schemas.openxmlformats.org/officeDocument/2006/relationships/oleObject" Target="../embeddings/oleObject275.bin"/><Relationship Id="rId6" Type="http://schemas.openxmlformats.org/officeDocument/2006/relationships/image" Target="../media/image253.wmf"/><Relationship Id="rId5" Type="http://schemas.openxmlformats.org/officeDocument/2006/relationships/oleObject" Target="../embeddings/oleObject274.bin"/><Relationship Id="rId4" Type="http://schemas.openxmlformats.org/officeDocument/2006/relationships/image" Target="../media/image252.wmf"/><Relationship Id="rId3" Type="http://schemas.openxmlformats.org/officeDocument/2006/relationships/oleObject" Target="../embeddings/oleObject273.bin"/><Relationship Id="rId2" Type="http://schemas.openxmlformats.org/officeDocument/2006/relationships/image" Target="../media/image251.wmf"/><Relationship Id="rId18" Type="http://schemas.openxmlformats.org/officeDocument/2006/relationships/vmlDrawing" Target="../drawings/vmlDrawing59.vml"/><Relationship Id="rId17" Type="http://schemas.openxmlformats.org/officeDocument/2006/relationships/slideLayout" Target="../slideLayouts/slideLayout7.xml"/><Relationship Id="rId16" Type="http://schemas.openxmlformats.org/officeDocument/2006/relationships/image" Target="../media/image258.wmf"/><Relationship Id="rId15" Type="http://schemas.openxmlformats.org/officeDocument/2006/relationships/oleObject" Target="../embeddings/oleObject279.bin"/><Relationship Id="rId14" Type="http://schemas.openxmlformats.org/officeDocument/2006/relationships/image" Target="../media/image257.wmf"/><Relationship Id="rId13" Type="http://schemas.openxmlformats.org/officeDocument/2006/relationships/oleObject" Target="../embeddings/oleObject278.bin"/><Relationship Id="rId12" Type="http://schemas.openxmlformats.org/officeDocument/2006/relationships/image" Target="../media/image256.wmf"/><Relationship Id="rId11" Type="http://schemas.openxmlformats.org/officeDocument/2006/relationships/oleObject" Target="../embeddings/oleObject277.bin"/><Relationship Id="rId10" Type="http://schemas.openxmlformats.org/officeDocument/2006/relationships/image" Target="../media/image255.wmf"/><Relationship Id="rId1" Type="http://schemas.openxmlformats.org/officeDocument/2006/relationships/oleObject" Target="../embeddings/oleObject272.bin"/></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60.vml"/><Relationship Id="rId7" Type="http://schemas.openxmlformats.org/officeDocument/2006/relationships/slideLayout" Target="../slideLayouts/slideLayout7.xml"/><Relationship Id="rId6" Type="http://schemas.openxmlformats.org/officeDocument/2006/relationships/image" Target="../media/image261.wmf"/><Relationship Id="rId5" Type="http://schemas.openxmlformats.org/officeDocument/2006/relationships/oleObject" Target="../embeddings/oleObject282.bin"/><Relationship Id="rId4" Type="http://schemas.openxmlformats.org/officeDocument/2006/relationships/image" Target="../media/image260.wmf"/><Relationship Id="rId3" Type="http://schemas.openxmlformats.org/officeDocument/2006/relationships/oleObject" Target="../embeddings/oleObject281.bin"/><Relationship Id="rId2" Type="http://schemas.openxmlformats.org/officeDocument/2006/relationships/image" Target="../media/image259.wmf"/><Relationship Id="rId1" Type="http://schemas.openxmlformats.org/officeDocument/2006/relationships/oleObject" Target="../embeddings/oleObject280.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87.bin"/><Relationship Id="rId8" Type="http://schemas.openxmlformats.org/officeDocument/2006/relationships/image" Target="../media/image265.wmf"/><Relationship Id="rId7" Type="http://schemas.openxmlformats.org/officeDocument/2006/relationships/oleObject" Target="../embeddings/oleObject286.bin"/><Relationship Id="rId6" Type="http://schemas.openxmlformats.org/officeDocument/2006/relationships/image" Target="../media/image264.wmf"/><Relationship Id="rId5" Type="http://schemas.openxmlformats.org/officeDocument/2006/relationships/oleObject" Target="../embeddings/oleObject285.bin"/><Relationship Id="rId4" Type="http://schemas.openxmlformats.org/officeDocument/2006/relationships/image" Target="../media/image263.wmf"/><Relationship Id="rId3" Type="http://schemas.openxmlformats.org/officeDocument/2006/relationships/oleObject" Target="../embeddings/oleObject284.bin"/><Relationship Id="rId2" Type="http://schemas.openxmlformats.org/officeDocument/2006/relationships/image" Target="../media/image262.wmf"/><Relationship Id="rId19" Type="http://schemas.openxmlformats.org/officeDocument/2006/relationships/notesSlide" Target="../notesSlides/notesSlide2.xml"/><Relationship Id="rId18" Type="http://schemas.openxmlformats.org/officeDocument/2006/relationships/vmlDrawing" Target="../drawings/vmlDrawing61.vml"/><Relationship Id="rId17" Type="http://schemas.openxmlformats.org/officeDocument/2006/relationships/slideLayout" Target="../slideLayouts/slideLayout7.xml"/><Relationship Id="rId16" Type="http://schemas.openxmlformats.org/officeDocument/2006/relationships/image" Target="../media/image269.wmf"/><Relationship Id="rId15" Type="http://schemas.openxmlformats.org/officeDocument/2006/relationships/oleObject" Target="../embeddings/oleObject290.bin"/><Relationship Id="rId14" Type="http://schemas.openxmlformats.org/officeDocument/2006/relationships/image" Target="../media/image268.wmf"/><Relationship Id="rId13" Type="http://schemas.openxmlformats.org/officeDocument/2006/relationships/oleObject" Target="../embeddings/oleObject289.bin"/><Relationship Id="rId12" Type="http://schemas.openxmlformats.org/officeDocument/2006/relationships/image" Target="../media/image267.wmf"/><Relationship Id="rId11" Type="http://schemas.openxmlformats.org/officeDocument/2006/relationships/oleObject" Target="../embeddings/oleObject288.bin"/><Relationship Id="rId10" Type="http://schemas.openxmlformats.org/officeDocument/2006/relationships/image" Target="../media/image266.wmf"/><Relationship Id="rId1" Type="http://schemas.openxmlformats.org/officeDocument/2006/relationships/oleObject" Target="../embeddings/oleObject283.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295.bin"/><Relationship Id="rId8" Type="http://schemas.openxmlformats.org/officeDocument/2006/relationships/image" Target="../media/image272.wmf"/><Relationship Id="rId7" Type="http://schemas.openxmlformats.org/officeDocument/2006/relationships/oleObject" Target="../embeddings/oleObject294.bin"/><Relationship Id="rId6" Type="http://schemas.openxmlformats.org/officeDocument/2006/relationships/image" Target="../media/image271.wmf"/><Relationship Id="rId5" Type="http://schemas.openxmlformats.org/officeDocument/2006/relationships/oleObject" Target="../embeddings/oleObject293.bin"/><Relationship Id="rId4" Type="http://schemas.openxmlformats.org/officeDocument/2006/relationships/image" Target="../media/image270.wmf"/><Relationship Id="rId3" Type="http://schemas.openxmlformats.org/officeDocument/2006/relationships/oleObject" Target="../embeddings/oleObject292.bin"/><Relationship Id="rId2" Type="http://schemas.openxmlformats.org/officeDocument/2006/relationships/image" Target="../media/image269.wmf"/><Relationship Id="rId18" Type="http://schemas.openxmlformats.org/officeDocument/2006/relationships/vmlDrawing" Target="../drawings/vmlDrawing62.vml"/><Relationship Id="rId17" Type="http://schemas.openxmlformats.org/officeDocument/2006/relationships/slideLayout" Target="../slideLayouts/slideLayout7.xml"/><Relationship Id="rId16" Type="http://schemas.openxmlformats.org/officeDocument/2006/relationships/image" Target="../media/image276.wmf"/><Relationship Id="rId15" Type="http://schemas.openxmlformats.org/officeDocument/2006/relationships/oleObject" Target="../embeddings/oleObject298.bin"/><Relationship Id="rId14" Type="http://schemas.openxmlformats.org/officeDocument/2006/relationships/image" Target="../media/image275.wmf"/><Relationship Id="rId13" Type="http://schemas.openxmlformats.org/officeDocument/2006/relationships/oleObject" Target="../embeddings/oleObject297.bin"/><Relationship Id="rId12" Type="http://schemas.openxmlformats.org/officeDocument/2006/relationships/image" Target="../media/image274.wmf"/><Relationship Id="rId11" Type="http://schemas.openxmlformats.org/officeDocument/2006/relationships/oleObject" Target="../embeddings/oleObject296.bin"/><Relationship Id="rId10" Type="http://schemas.openxmlformats.org/officeDocument/2006/relationships/image" Target="../media/image273.wmf"/><Relationship Id="rId1" Type="http://schemas.openxmlformats.org/officeDocument/2006/relationships/oleObject" Target="../embeddings/oleObject291.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03.bin"/><Relationship Id="rId8" Type="http://schemas.openxmlformats.org/officeDocument/2006/relationships/image" Target="../media/image280.wmf"/><Relationship Id="rId7" Type="http://schemas.openxmlformats.org/officeDocument/2006/relationships/oleObject" Target="../embeddings/oleObject302.bin"/><Relationship Id="rId6" Type="http://schemas.openxmlformats.org/officeDocument/2006/relationships/image" Target="../media/image279.wmf"/><Relationship Id="rId5" Type="http://schemas.openxmlformats.org/officeDocument/2006/relationships/oleObject" Target="../embeddings/oleObject301.bin"/><Relationship Id="rId4" Type="http://schemas.openxmlformats.org/officeDocument/2006/relationships/image" Target="../media/image278.wmf"/><Relationship Id="rId3" Type="http://schemas.openxmlformats.org/officeDocument/2006/relationships/oleObject" Target="../embeddings/oleObject300.bin"/><Relationship Id="rId2" Type="http://schemas.openxmlformats.org/officeDocument/2006/relationships/image" Target="../media/image277.wmf"/><Relationship Id="rId16" Type="http://schemas.openxmlformats.org/officeDocument/2006/relationships/vmlDrawing" Target="../drawings/vmlDrawing63.vml"/><Relationship Id="rId15" Type="http://schemas.openxmlformats.org/officeDocument/2006/relationships/slideLayout" Target="../slideLayouts/slideLayout7.xml"/><Relationship Id="rId14" Type="http://schemas.openxmlformats.org/officeDocument/2006/relationships/image" Target="../media/image282.wmf"/><Relationship Id="rId13" Type="http://schemas.openxmlformats.org/officeDocument/2006/relationships/oleObject" Target="../embeddings/oleObject305.bin"/><Relationship Id="rId12" Type="http://schemas.openxmlformats.org/officeDocument/2006/relationships/image" Target="../media/image281.wmf"/><Relationship Id="rId11" Type="http://schemas.openxmlformats.org/officeDocument/2006/relationships/oleObject" Target="../embeddings/oleObject304.bin"/><Relationship Id="rId10" Type="http://schemas.openxmlformats.org/officeDocument/2006/relationships/image" Target="../media/image268.wmf"/><Relationship Id="rId1" Type="http://schemas.openxmlformats.org/officeDocument/2006/relationships/oleObject" Target="../embeddings/oleObject299.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64.vml"/><Relationship Id="rId7" Type="http://schemas.openxmlformats.org/officeDocument/2006/relationships/slideLayout" Target="../slideLayouts/slideLayout7.xml"/><Relationship Id="rId6" Type="http://schemas.openxmlformats.org/officeDocument/2006/relationships/image" Target="../media/image285.wmf"/><Relationship Id="rId5" Type="http://schemas.openxmlformats.org/officeDocument/2006/relationships/oleObject" Target="../embeddings/oleObject308.bin"/><Relationship Id="rId4" Type="http://schemas.openxmlformats.org/officeDocument/2006/relationships/image" Target="../media/image284.wmf"/><Relationship Id="rId3" Type="http://schemas.openxmlformats.org/officeDocument/2006/relationships/oleObject" Target="../embeddings/oleObject307.bin"/><Relationship Id="rId2" Type="http://schemas.openxmlformats.org/officeDocument/2006/relationships/image" Target="../media/image283.wmf"/><Relationship Id="rId1" Type="http://schemas.openxmlformats.org/officeDocument/2006/relationships/oleObject" Target="../embeddings/oleObject306.bin"/></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5.vml"/><Relationship Id="rId3" Type="http://schemas.openxmlformats.org/officeDocument/2006/relationships/slideLayout" Target="../slideLayouts/slideLayout7.xml"/><Relationship Id="rId2" Type="http://schemas.openxmlformats.org/officeDocument/2006/relationships/image" Target="../media/image286.wmf"/><Relationship Id="rId1" Type="http://schemas.openxmlformats.org/officeDocument/2006/relationships/oleObject" Target="../embeddings/oleObject309.bin"/></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66.vml"/><Relationship Id="rId7" Type="http://schemas.openxmlformats.org/officeDocument/2006/relationships/slideLayout" Target="../slideLayouts/slideLayout7.xml"/><Relationship Id="rId6" Type="http://schemas.openxmlformats.org/officeDocument/2006/relationships/image" Target="../media/image289.wmf"/><Relationship Id="rId5" Type="http://schemas.openxmlformats.org/officeDocument/2006/relationships/oleObject" Target="../embeddings/oleObject312.bin"/><Relationship Id="rId4" Type="http://schemas.openxmlformats.org/officeDocument/2006/relationships/image" Target="../media/image288.wmf"/><Relationship Id="rId3" Type="http://schemas.openxmlformats.org/officeDocument/2006/relationships/oleObject" Target="../embeddings/oleObject311.bin"/><Relationship Id="rId2" Type="http://schemas.openxmlformats.org/officeDocument/2006/relationships/image" Target="../media/image287.wmf"/><Relationship Id="rId1" Type="http://schemas.openxmlformats.org/officeDocument/2006/relationships/oleObject" Target="../embeddings/oleObject310.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317.bin"/><Relationship Id="rId8" Type="http://schemas.openxmlformats.org/officeDocument/2006/relationships/image" Target="../media/image293.wmf"/><Relationship Id="rId7" Type="http://schemas.openxmlformats.org/officeDocument/2006/relationships/oleObject" Target="../embeddings/oleObject316.bin"/><Relationship Id="rId6" Type="http://schemas.openxmlformats.org/officeDocument/2006/relationships/image" Target="../media/image292.wmf"/><Relationship Id="rId5" Type="http://schemas.openxmlformats.org/officeDocument/2006/relationships/oleObject" Target="../embeddings/oleObject315.bin"/><Relationship Id="rId4" Type="http://schemas.openxmlformats.org/officeDocument/2006/relationships/image" Target="../media/image291.wmf"/><Relationship Id="rId3" Type="http://schemas.openxmlformats.org/officeDocument/2006/relationships/oleObject" Target="../embeddings/oleObject314.bin"/><Relationship Id="rId2" Type="http://schemas.openxmlformats.org/officeDocument/2006/relationships/image" Target="../media/image290.wmf"/><Relationship Id="rId14" Type="http://schemas.openxmlformats.org/officeDocument/2006/relationships/vmlDrawing" Target="../drawings/vmlDrawing67.vml"/><Relationship Id="rId13" Type="http://schemas.openxmlformats.org/officeDocument/2006/relationships/slideLayout" Target="../slideLayouts/slideLayout7.xml"/><Relationship Id="rId12" Type="http://schemas.openxmlformats.org/officeDocument/2006/relationships/image" Target="../media/image295.wmf"/><Relationship Id="rId11" Type="http://schemas.openxmlformats.org/officeDocument/2006/relationships/oleObject" Target="../embeddings/oleObject318.bin"/><Relationship Id="rId10" Type="http://schemas.openxmlformats.org/officeDocument/2006/relationships/image" Target="../media/image294.wmf"/><Relationship Id="rId1" Type="http://schemas.openxmlformats.org/officeDocument/2006/relationships/oleObject" Target="../embeddings/oleObject313.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323.bin"/><Relationship Id="rId8" Type="http://schemas.openxmlformats.org/officeDocument/2006/relationships/image" Target="../media/image287.wmf"/><Relationship Id="rId7" Type="http://schemas.openxmlformats.org/officeDocument/2006/relationships/oleObject" Target="../embeddings/oleObject322.bin"/><Relationship Id="rId6" Type="http://schemas.openxmlformats.org/officeDocument/2006/relationships/image" Target="../media/image297.wmf"/><Relationship Id="rId5" Type="http://schemas.openxmlformats.org/officeDocument/2006/relationships/oleObject" Target="../embeddings/oleObject321.bin"/><Relationship Id="rId4" Type="http://schemas.openxmlformats.org/officeDocument/2006/relationships/image" Target="../media/image296.wmf"/><Relationship Id="rId3" Type="http://schemas.openxmlformats.org/officeDocument/2006/relationships/oleObject" Target="../embeddings/oleObject320.bin"/><Relationship Id="rId2" Type="http://schemas.openxmlformats.org/officeDocument/2006/relationships/image" Target="../media/image292.wmf"/><Relationship Id="rId12" Type="http://schemas.openxmlformats.org/officeDocument/2006/relationships/vmlDrawing" Target="../drawings/vmlDrawing68.vml"/><Relationship Id="rId11" Type="http://schemas.openxmlformats.org/officeDocument/2006/relationships/slideLayout" Target="../slideLayouts/slideLayout7.xml"/><Relationship Id="rId10" Type="http://schemas.openxmlformats.org/officeDocument/2006/relationships/image" Target="../media/image298.wmf"/><Relationship Id="rId1" Type="http://schemas.openxmlformats.org/officeDocument/2006/relationships/oleObject" Target="../embeddings/oleObject319.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2.wmf"/><Relationship Id="rId7" Type="http://schemas.openxmlformats.org/officeDocument/2006/relationships/oleObject" Target="../embeddings/oleObject327.bin"/><Relationship Id="rId6" Type="http://schemas.openxmlformats.org/officeDocument/2006/relationships/image" Target="../media/image301.wmf"/><Relationship Id="rId5" Type="http://schemas.openxmlformats.org/officeDocument/2006/relationships/oleObject" Target="../embeddings/oleObject326.bin"/><Relationship Id="rId4" Type="http://schemas.openxmlformats.org/officeDocument/2006/relationships/image" Target="../media/image300.wmf"/><Relationship Id="rId3" Type="http://schemas.openxmlformats.org/officeDocument/2006/relationships/oleObject" Target="../embeddings/oleObject325.bin"/><Relationship Id="rId2" Type="http://schemas.openxmlformats.org/officeDocument/2006/relationships/image" Target="../media/image299.wmf"/><Relationship Id="rId10" Type="http://schemas.openxmlformats.org/officeDocument/2006/relationships/vmlDrawing" Target="../drawings/vmlDrawing69.vml"/><Relationship Id="rId1" Type="http://schemas.openxmlformats.org/officeDocument/2006/relationships/oleObject" Target="../embeddings/oleObject324.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332.bin"/><Relationship Id="rId8" Type="http://schemas.openxmlformats.org/officeDocument/2006/relationships/image" Target="../media/image306.wmf"/><Relationship Id="rId7" Type="http://schemas.openxmlformats.org/officeDocument/2006/relationships/oleObject" Target="../embeddings/oleObject331.bin"/><Relationship Id="rId6" Type="http://schemas.openxmlformats.org/officeDocument/2006/relationships/image" Target="../media/image305.wmf"/><Relationship Id="rId5" Type="http://schemas.openxmlformats.org/officeDocument/2006/relationships/oleObject" Target="../embeddings/oleObject330.bin"/><Relationship Id="rId4" Type="http://schemas.openxmlformats.org/officeDocument/2006/relationships/image" Target="../media/image304.wmf"/><Relationship Id="rId3" Type="http://schemas.openxmlformats.org/officeDocument/2006/relationships/oleObject" Target="../embeddings/oleObject329.bin"/><Relationship Id="rId2" Type="http://schemas.openxmlformats.org/officeDocument/2006/relationships/image" Target="../media/image303.wmf"/><Relationship Id="rId18" Type="http://schemas.openxmlformats.org/officeDocument/2006/relationships/vmlDrawing" Target="../drawings/vmlDrawing70.vml"/><Relationship Id="rId17" Type="http://schemas.openxmlformats.org/officeDocument/2006/relationships/slideLayout" Target="../slideLayouts/slideLayout7.xml"/><Relationship Id="rId16" Type="http://schemas.openxmlformats.org/officeDocument/2006/relationships/image" Target="../media/image309.wmf"/><Relationship Id="rId15" Type="http://schemas.openxmlformats.org/officeDocument/2006/relationships/oleObject" Target="../embeddings/oleObject335.bin"/><Relationship Id="rId14" Type="http://schemas.openxmlformats.org/officeDocument/2006/relationships/image" Target="../media/image308.wmf"/><Relationship Id="rId13" Type="http://schemas.openxmlformats.org/officeDocument/2006/relationships/oleObject" Target="../embeddings/oleObject334.bin"/><Relationship Id="rId12" Type="http://schemas.openxmlformats.org/officeDocument/2006/relationships/image" Target="../media/image307.wmf"/><Relationship Id="rId11" Type="http://schemas.openxmlformats.org/officeDocument/2006/relationships/oleObject" Target="../embeddings/oleObject333.bin"/><Relationship Id="rId10" Type="http://schemas.openxmlformats.org/officeDocument/2006/relationships/image" Target="../media/image296.wmf"/><Relationship Id="rId1" Type="http://schemas.openxmlformats.org/officeDocument/2006/relationships/oleObject" Target="../embeddings/oleObject328.bin"/></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3.wmf"/><Relationship Id="rId7" Type="http://schemas.openxmlformats.org/officeDocument/2006/relationships/oleObject" Target="../embeddings/oleObject339.bin"/><Relationship Id="rId6" Type="http://schemas.openxmlformats.org/officeDocument/2006/relationships/image" Target="../media/image312.wmf"/><Relationship Id="rId5" Type="http://schemas.openxmlformats.org/officeDocument/2006/relationships/oleObject" Target="../embeddings/oleObject338.bin"/><Relationship Id="rId4" Type="http://schemas.openxmlformats.org/officeDocument/2006/relationships/image" Target="../media/image311.wmf"/><Relationship Id="rId3" Type="http://schemas.openxmlformats.org/officeDocument/2006/relationships/oleObject" Target="../embeddings/oleObject337.bin"/><Relationship Id="rId2" Type="http://schemas.openxmlformats.org/officeDocument/2006/relationships/image" Target="../media/image310.wmf"/><Relationship Id="rId10" Type="http://schemas.openxmlformats.org/officeDocument/2006/relationships/vmlDrawing" Target="../drawings/vmlDrawing71.vml"/><Relationship Id="rId1" Type="http://schemas.openxmlformats.org/officeDocument/2006/relationships/oleObject" Target="../embeddings/oleObject336.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344.bin"/><Relationship Id="rId8" Type="http://schemas.openxmlformats.org/officeDocument/2006/relationships/image" Target="../media/image316.wmf"/><Relationship Id="rId7" Type="http://schemas.openxmlformats.org/officeDocument/2006/relationships/oleObject" Target="../embeddings/oleObject343.bin"/><Relationship Id="rId6" Type="http://schemas.openxmlformats.org/officeDocument/2006/relationships/image" Target="../media/image315.wmf"/><Relationship Id="rId5" Type="http://schemas.openxmlformats.org/officeDocument/2006/relationships/oleObject" Target="../embeddings/oleObject342.bin"/><Relationship Id="rId4" Type="http://schemas.openxmlformats.org/officeDocument/2006/relationships/image" Target="../media/image310.wmf"/><Relationship Id="rId3" Type="http://schemas.openxmlformats.org/officeDocument/2006/relationships/oleObject" Target="../embeddings/oleObject341.bin"/><Relationship Id="rId2" Type="http://schemas.openxmlformats.org/officeDocument/2006/relationships/image" Target="../media/image314.wmf"/><Relationship Id="rId12" Type="http://schemas.openxmlformats.org/officeDocument/2006/relationships/vmlDrawing" Target="../drawings/vmlDrawing72.vml"/><Relationship Id="rId11" Type="http://schemas.openxmlformats.org/officeDocument/2006/relationships/slideLayout" Target="../slideLayouts/slideLayout7.xml"/><Relationship Id="rId10" Type="http://schemas.openxmlformats.org/officeDocument/2006/relationships/image" Target="../media/image317.wmf"/><Relationship Id="rId1" Type="http://schemas.openxmlformats.org/officeDocument/2006/relationships/oleObject" Target="../embeddings/oleObject340.bin"/></Relationships>
</file>

<file path=ppt/slides/_rels/slide76.xml.rels><?xml version="1.0" encoding="UTF-8" standalone="yes"?>
<Relationships xmlns="http://schemas.openxmlformats.org/package/2006/relationships"><Relationship Id="rId9" Type="http://schemas.openxmlformats.org/officeDocument/2006/relationships/vmlDrawing" Target="../drawings/vmlDrawing73.vml"/><Relationship Id="rId8" Type="http://schemas.openxmlformats.org/officeDocument/2006/relationships/slideLayout" Target="../slideLayouts/slideLayout7.xml"/><Relationship Id="rId7" Type="http://schemas.openxmlformats.org/officeDocument/2006/relationships/image" Target="../media/image320.wmf"/><Relationship Id="rId6" Type="http://schemas.openxmlformats.org/officeDocument/2006/relationships/oleObject" Target="../embeddings/oleObject347.bin"/><Relationship Id="rId5" Type="http://schemas.openxmlformats.org/officeDocument/2006/relationships/image" Target="../media/image319.png"/><Relationship Id="rId4" Type="http://schemas.openxmlformats.org/officeDocument/2006/relationships/image" Target="../media/image291.wmf"/><Relationship Id="rId3" Type="http://schemas.openxmlformats.org/officeDocument/2006/relationships/oleObject" Target="../embeddings/oleObject346.bin"/><Relationship Id="rId2" Type="http://schemas.openxmlformats.org/officeDocument/2006/relationships/image" Target="../media/image318.wmf"/><Relationship Id="rId10" Type="http://schemas.openxmlformats.org/officeDocument/2006/relationships/notesSlide" Target="../notesSlides/notesSlide4.xml"/><Relationship Id="rId1" Type="http://schemas.openxmlformats.org/officeDocument/2006/relationships/oleObject" Target="../embeddings/oleObject345.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352.bin"/><Relationship Id="rId8" Type="http://schemas.openxmlformats.org/officeDocument/2006/relationships/image" Target="../media/image324.wmf"/><Relationship Id="rId7" Type="http://schemas.openxmlformats.org/officeDocument/2006/relationships/oleObject" Target="../embeddings/oleObject351.bin"/><Relationship Id="rId6" Type="http://schemas.openxmlformats.org/officeDocument/2006/relationships/image" Target="../media/image323.wmf"/><Relationship Id="rId5" Type="http://schemas.openxmlformats.org/officeDocument/2006/relationships/oleObject" Target="../embeddings/oleObject350.bin"/><Relationship Id="rId4" Type="http://schemas.openxmlformats.org/officeDocument/2006/relationships/image" Target="../media/image322.wmf"/><Relationship Id="rId3" Type="http://schemas.openxmlformats.org/officeDocument/2006/relationships/oleObject" Target="../embeddings/oleObject349.bin"/><Relationship Id="rId22" Type="http://schemas.openxmlformats.org/officeDocument/2006/relationships/vmlDrawing" Target="../drawings/vmlDrawing74.vml"/><Relationship Id="rId21" Type="http://schemas.openxmlformats.org/officeDocument/2006/relationships/slideLayout" Target="../slideLayouts/slideLayout7.xml"/><Relationship Id="rId20" Type="http://schemas.openxmlformats.org/officeDocument/2006/relationships/image" Target="../media/image328.wmf"/><Relationship Id="rId2" Type="http://schemas.openxmlformats.org/officeDocument/2006/relationships/image" Target="../media/image321.wmf"/><Relationship Id="rId19" Type="http://schemas.openxmlformats.org/officeDocument/2006/relationships/oleObject" Target="../embeddings/oleObject357.bin"/><Relationship Id="rId18" Type="http://schemas.openxmlformats.org/officeDocument/2006/relationships/image" Target="../media/image240.wmf"/><Relationship Id="rId17" Type="http://schemas.openxmlformats.org/officeDocument/2006/relationships/oleObject" Target="../embeddings/oleObject356.bin"/><Relationship Id="rId16" Type="http://schemas.openxmlformats.org/officeDocument/2006/relationships/image" Target="../media/image318.wmf"/><Relationship Id="rId15" Type="http://schemas.openxmlformats.org/officeDocument/2006/relationships/oleObject" Target="../embeddings/oleObject355.bin"/><Relationship Id="rId14" Type="http://schemas.openxmlformats.org/officeDocument/2006/relationships/image" Target="../media/image327.wmf"/><Relationship Id="rId13" Type="http://schemas.openxmlformats.org/officeDocument/2006/relationships/oleObject" Target="../embeddings/oleObject354.bin"/><Relationship Id="rId12" Type="http://schemas.openxmlformats.org/officeDocument/2006/relationships/image" Target="../media/image326.wmf"/><Relationship Id="rId11" Type="http://schemas.openxmlformats.org/officeDocument/2006/relationships/oleObject" Target="../embeddings/oleObject353.bin"/><Relationship Id="rId10" Type="http://schemas.openxmlformats.org/officeDocument/2006/relationships/image" Target="../media/image325.wmf"/><Relationship Id="rId1" Type="http://schemas.openxmlformats.org/officeDocument/2006/relationships/oleObject" Target="../embeddings/oleObject348.bin"/></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7.xml"/><Relationship Id="rId6" Type="http://schemas.openxmlformats.org/officeDocument/2006/relationships/image" Target="../media/image331.wmf"/><Relationship Id="rId5" Type="http://schemas.openxmlformats.org/officeDocument/2006/relationships/oleObject" Target="../embeddings/oleObject360.bin"/><Relationship Id="rId4" Type="http://schemas.openxmlformats.org/officeDocument/2006/relationships/image" Target="../media/image330.wmf"/><Relationship Id="rId3" Type="http://schemas.openxmlformats.org/officeDocument/2006/relationships/oleObject" Target="../embeddings/oleObject359.bin"/><Relationship Id="rId2" Type="http://schemas.openxmlformats.org/officeDocument/2006/relationships/image" Target="../media/image329.wmf"/><Relationship Id="rId1" Type="http://schemas.openxmlformats.org/officeDocument/2006/relationships/oleObject" Target="../embeddings/oleObject358.bin"/></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76.vml"/><Relationship Id="rId5" Type="http://schemas.openxmlformats.org/officeDocument/2006/relationships/slideLayout" Target="../slideLayouts/slideLayout7.xml"/><Relationship Id="rId4" Type="http://schemas.openxmlformats.org/officeDocument/2006/relationships/image" Target="../media/image334.png"/><Relationship Id="rId3" Type="http://schemas.openxmlformats.org/officeDocument/2006/relationships/image" Target="../media/image333.wmf"/><Relationship Id="rId2" Type="http://schemas.openxmlformats.org/officeDocument/2006/relationships/oleObject" Target="../embeddings/oleObject361.bin"/><Relationship Id="rId1" Type="http://schemas.openxmlformats.org/officeDocument/2006/relationships/image" Target="../media/image332.png"/></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wmf"/><Relationship Id="rId3" Type="http://schemas.openxmlformats.org/officeDocument/2006/relationships/oleObject" Target="../embeddings/oleObject21.bin"/><Relationship Id="rId2" Type="http://schemas.openxmlformats.org/officeDocument/2006/relationships/image" Target="../media/image19.wmf"/><Relationship Id="rId1"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5.jpe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6.jpeg"/><Relationship Id="rId1" Type="http://schemas.openxmlformats.org/officeDocument/2006/relationships/image" Target="../media/image335.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7.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7.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366.bin"/><Relationship Id="rId8" Type="http://schemas.openxmlformats.org/officeDocument/2006/relationships/image" Target="../media/image341.wmf"/><Relationship Id="rId7" Type="http://schemas.openxmlformats.org/officeDocument/2006/relationships/oleObject" Target="../embeddings/oleObject365.bin"/><Relationship Id="rId6" Type="http://schemas.openxmlformats.org/officeDocument/2006/relationships/image" Target="../media/image340.wmf"/><Relationship Id="rId5" Type="http://schemas.openxmlformats.org/officeDocument/2006/relationships/oleObject" Target="../embeddings/oleObject364.bin"/><Relationship Id="rId4" Type="http://schemas.openxmlformats.org/officeDocument/2006/relationships/image" Target="../media/image339.wmf"/><Relationship Id="rId3" Type="http://schemas.openxmlformats.org/officeDocument/2006/relationships/oleObject" Target="../embeddings/oleObject363.bin"/><Relationship Id="rId2" Type="http://schemas.openxmlformats.org/officeDocument/2006/relationships/image" Target="../media/image338.wmf"/><Relationship Id="rId16" Type="http://schemas.openxmlformats.org/officeDocument/2006/relationships/vmlDrawing" Target="../drawings/vmlDrawing77.vml"/><Relationship Id="rId15" Type="http://schemas.openxmlformats.org/officeDocument/2006/relationships/slideLayout" Target="../slideLayouts/slideLayout7.xml"/><Relationship Id="rId14" Type="http://schemas.openxmlformats.org/officeDocument/2006/relationships/image" Target="../media/image344.wmf"/><Relationship Id="rId13" Type="http://schemas.openxmlformats.org/officeDocument/2006/relationships/oleObject" Target="../embeddings/oleObject368.bin"/><Relationship Id="rId12" Type="http://schemas.openxmlformats.org/officeDocument/2006/relationships/image" Target="../media/image343.wmf"/><Relationship Id="rId11" Type="http://schemas.openxmlformats.org/officeDocument/2006/relationships/oleObject" Target="../embeddings/oleObject367.bin"/><Relationship Id="rId10" Type="http://schemas.openxmlformats.org/officeDocument/2006/relationships/image" Target="../media/image342.wmf"/><Relationship Id="rId1" Type="http://schemas.openxmlformats.org/officeDocument/2006/relationships/oleObject" Target="../embeddings/oleObject362.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373.bin"/><Relationship Id="rId8" Type="http://schemas.openxmlformats.org/officeDocument/2006/relationships/image" Target="../media/image348.wmf"/><Relationship Id="rId7" Type="http://schemas.openxmlformats.org/officeDocument/2006/relationships/oleObject" Target="../embeddings/oleObject372.bin"/><Relationship Id="rId6" Type="http://schemas.openxmlformats.org/officeDocument/2006/relationships/image" Target="../media/image347.wmf"/><Relationship Id="rId5" Type="http://schemas.openxmlformats.org/officeDocument/2006/relationships/oleObject" Target="../embeddings/oleObject371.bin"/><Relationship Id="rId4" Type="http://schemas.openxmlformats.org/officeDocument/2006/relationships/image" Target="../media/image346.wmf"/><Relationship Id="rId3" Type="http://schemas.openxmlformats.org/officeDocument/2006/relationships/oleObject" Target="../embeddings/oleObject370.bin"/><Relationship Id="rId2" Type="http://schemas.openxmlformats.org/officeDocument/2006/relationships/image" Target="../media/image345.wmf"/><Relationship Id="rId14" Type="http://schemas.openxmlformats.org/officeDocument/2006/relationships/vmlDrawing" Target="../drawings/vmlDrawing78.vml"/><Relationship Id="rId13" Type="http://schemas.openxmlformats.org/officeDocument/2006/relationships/slideLayout" Target="../slideLayouts/slideLayout7.xml"/><Relationship Id="rId12" Type="http://schemas.openxmlformats.org/officeDocument/2006/relationships/image" Target="../media/image350.wmf"/><Relationship Id="rId11" Type="http://schemas.openxmlformats.org/officeDocument/2006/relationships/oleObject" Target="../embeddings/oleObject374.bin"/><Relationship Id="rId10" Type="http://schemas.openxmlformats.org/officeDocument/2006/relationships/image" Target="../media/image349.wmf"/><Relationship Id="rId1" Type="http://schemas.openxmlformats.org/officeDocument/2006/relationships/oleObject" Target="../embeddings/oleObject369.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png"/><Relationship Id="rId10" Type="http://schemas.openxmlformats.org/officeDocument/2006/relationships/vmlDrawing" Target="../drawings/vmlDrawing7.vml"/><Relationship Id="rId1" Type="http://schemas.openxmlformats.org/officeDocument/2006/relationships/oleObject" Target="../embeddings/oleObject22.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1.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7.xml"/><Relationship Id="rId2" Type="http://schemas.openxmlformats.org/officeDocument/2006/relationships/image" Target="../media/image353.wmf"/><Relationship Id="rId1" Type="http://schemas.openxmlformats.org/officeDocument/2006/relationships/oleObject" Target="../embeddings/oleObject375.bin"/></Relationships>
</file>

<file path=ppt/slides/_rels/slide95.xml.rels><?xml version="1.0" encoding="UTF-8" standalone="yes"?>
<Relationships xmlns="http://schemas.openxmlformats.org/package/2006/relationships"><Relationship Id="rId7" Type="http://schemas.openxmlformats.org/officeDocument/2006/relationships/vmlDrawing" Target="../drawings/vmlDrawing80.vml"/><Relationship Id="rId6" Type="http://schemas.openxmlformats.org/officeDocument/2006/relationships/slideLayout" Target="../slideLayouts/slideLayout7.xml"/><Relationship Id="rId5" Type="http://schemas.openxmlformats.org/officeDocument/2006/relationships/image" Target="../media/image356.wmf"/><Relationship Id="rId4" Type="http://schemas.openxmlformats.org/officeDocument/2006/relationships/oleObject" Target="../embeddings/oleObject377.bin"/><Relationship Id="rId3" Type="http://schemas.openxmlformats.org/officeDocument/2006/relationships/image" Target="../media/image355.wmf"/><Relationship Id="rId2" Type="http://schemas.openxmlformats.org/officeDocument/2006/relationships/oleObject" Target="../embeddings/oleObject376.bin"/><Relationship Id="rId1" Type="http://schemas.openxmlformats.org/officeDocument/2006/relationships/image" Target="../media/image354.png"/></Relationships>
</file>

<file path=ppt/slides/_rels/slide96.xml.rels><?xml version="1.0" encoding="UTF-8" standalone="yes"?>
<Relationships xmlns="http://schemas.openxmlformats.org/package/2006/relationships"><Relationship Id="rId8" Type="http://schemas.openxmlformats.org/officeDocument/2006/relationships/vmlDrawing" Target="../drawings/vmlDrawing81.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380.bin"/><Relationship Id="rId4" Type="http://schemas.openxmlformats.org/officeDocument/2006/relationships/image" Target="../media/image123.wmf"/><Relationship Id="rId3" Type="http://schemas.openxmlformats.org/officeDocument/2006/relationships/oleObject" Target="../embeddings/oleObject379.bin"/><Relationship Id="rId2" Type="http://schemas.openxmlformats.org/officeDocument/2006/relationships/image" Target="../media/image122.wmf"/><Relationship Id="rId1" Type="http://schemas.openxmlformats.org/officeDocument/2006/relationships/oleObject" Target="../embeddings/oleObject37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16"/>
          <p:cNvSpPr txBox="1"/>
          <p:nvPr/>
        </p:nvSpPr>
        <p:spPr>
          <a:xfrm>
            <a:off x="842963" y="-20637"/>
            <a:ext cx="7054850" cy="828675"/>
          </a:xfrm>
          <a:prstGeom prst="rect">
            <a:avLst/>
          </a:prstGeom>
          <a:noFill/>
          <a:ln w="9525">
            <a:noFill/>
          </a:ln>
        </p:spPr>
        <p:txBody>
          <a:bodyPr anchor="t">
            <a:spAutoFit/>
          </a:bodyPr>
          <a:p>
            <a:pPr algn="ctr">
              <a:spcBef>
                <a:spcPct val="50000"/>
              </a:spcBef>
            </a:pPr>
            <a:r>
              <a:rPr lang="zh-CN" altLang="en-US" sz="4800" b="1" dirty="0">
                <a:latin typeface="华文细黑" panose="02010600040101010101" charset="-122"/>
                <a:ea typeface="华文细黑" panose="02010600040101010101" charset="-122"/>
              </a:rPr>
              <a:t>第六章   金属电子论</a:t>
            </a:r>
            <a:endParaRPr lang="zh-CN" altLang="en-US" sz="4800" b="1" dirty="0">
              <a:latin typeface="华文细黑" panose="02010600040101010101" charset="-122"/>
              <a:ea typeface="华文细黑" panose="02010600040101010101" charset="-122"/>
            </a:endParaRPr>
          </a:p>
        </p:txBody>
      </p:sp>
      <p:sp>
        <p:nvSpPr>
          <p:cNvPr id="9" name="Text Box 2"/>
          <p:cNvSpPr txBox="1"/>
          <p:nvPr/>
        </p:nvSpPr>
        <p:spPr>
          <a:xfrm>
            <a:off x="34925" y="622300"/>
            <a:ext cx="8825230" cy="5746750"/>
          </a:xfrm>
          <a:prstGeom prst="rect">
            <a:avLst/>
          </a:prstGeom>
          <a:noFill/>
          <a:ln w="12700">
            <a:noFill/>
          </a:ln>
        </p:spPr>
        <p:txBody>
          <a:bodyPr wrap="square" anchor="t">
            <a:spAutoFit/>
          </a:bodyPr>
          <a:p>
            <a:pPr algn="just">
              <a:lnSpc>
                <a:spcPct val="150000"/>
              </a:lnSpc>
            </a:pPr>
            <a:r>
              <a:rPr lang="zh-CN" altLang="en-US" sz="3500" b="1" dirty="0">
                <a:solidFill>
                  <a:srgbClr val="0000FF"/>
                </a:solidFill>
                <a:latin typeface="Cambria" panose="02040503050406030204" pitchFamily="18" charset="0"/>
                <a:ea typeface="黑体" panose="02010609060101010101" pitchFamily="49" charset="-122"/>
              </a:rPr>
              <a:t>§</a:t>
            </a:r>
            <a:r>
              <a:rPr lang="en-US" altLang="zh-CN" sz="3500" b="1" dirty="0">
                <a:solidFill>
                  <a:srgbClr val="0000FF"/>
                </a:solidFill>
                <a:latin typeface="Cambria" panose="02040503050406030204" pitchFamily="18" charset="0"/>
                <a:ea typeface="黑体" panose="02010609060101010101" pitchFamily="49" charset="-122"/>
              </a:rPr>
              <a:t>6.1</a:t>
            </a:r>
            <a:r>
              <a:rPr lang="zh-CN" altLang="en-US" sz="3500" b="1" dirty="0">
                <a:solidFill>
                  <a:srgbClr val="0000FF"/>
                </a:solidFill>
                <a:latin typeface="Cambria" panose="02040503050406030204" pitchFamily="18" charset="0"/>
                <a:ea typeface="黑体" panose="02010609060101010101" pitchFamily="49" charset="-122"/>
              </a:rPr>
              <a:t>    </a:t>
            </a:r>
            <a:r>
              <a:rPr lang="en-US" altLang="zh-CN" sz="3500" b="1" dirty="0">
                <a:solidFill>
                  <a:srgbClr val="0000FF"/>
                </a:solidFill>
                <a:latin typeface="Cambria" panose="02040503050406030204" pitchFamily="18" charset="0"/>
                <a:ea typeface="黑体" panose="02010609060101010101" pitchFamily="49" charset="-122"/>
              </a:rPr>
              <a:t>Fermi</a:t>
            </a:r>
            <a:r>
              <a:rPr lang="zh-CN" altLang="en-US" sz="3500" b="1" dirty="0">
                <a:solidFill>
                  <a:srgbClr val="0000FF"/>
                </a:solidFill>
                <a:latin typeface="Cambria" panose="02040503050406030204" pitchFamily="18" charset="0"/>
                <a:ea typeface="黑体" panose="02010609060101010101" pitchFamily="49" charset="-122"/>
              </a:rPr>
              <a:t>统计和电子热容量</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§6.2    </a:t>
            </a:r>
            <a:r>
              <a:rPr lang="zh-CN" altLang="en-US" sz="3500" b="1" dirty="0">
                <a:solidFill>
                  <a:srgbClr val="0000FF"/>
                </a:solidFill>
                <a:latin typeface="Cambria" panose="02040503050406030204" pitchFamily="18" charset="0"/>
                <a:ea typeface="黑体" panose="02010609060101010101" pitchFamily="49" charset="-122"/>
              </a:rPr>
              <a:t>功函数和接触电势</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§6.3   </a:t>
            </a:r>
            <a:r>
              <a:rPr lang="zh-CN" altLang="en-US" sz="3500" b="1" dirty="0">
                <a:solidFill>
                  <a:srgbClr val="0000FF"/>
                </a:solidFill>
                <a:latin typeface="Cambria" panose="02040503050406030204" pitchFamily="18" charset="0"/>
                <a:ea typeface="黑体" panose="02010609060101010101" pitchFamily="49" charset="-122"/>
              </a:rPr>
              <a:t>分布函数和</a:t>
            </a:r>
            <a:r>
              <a:rPr lang="en-US" altLang="zh-CN" sz="3500" b="1" dirty="0">
                <a:solidFill>
                  <a:srgbClr val="0000FF"/>
                </a:solidFill>
                <a:latin typeface="Cambria" panose="02040503050406030204" pitchFamily="18" charset="0"/>
                <a:ea typeface="黑体" panose="02010609060101010101" pitchFamily="49" charset="-122"/>
              </a:rPr>
              <a:t>Boltzman</a:t>
            </a:r>
            <a:r>
              <a:rPr lang="zh-CN" altLang="en-US" sz="3500" b="1" dirty="0">
                <a:solidFill>
                  <a:srgbClr val="0000FF"/>
                </a:solidFill>
                <a:latin typeface="Cambria" panose="02040503050406030204" pitchFamily="18" charset="0"/>
                <a:ea typeface="黑体" panose="02010609060101010101" pitchFamily="49" charset="-122"/>
              </a:rPr>
              <a:t>方程</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§6.4   </a:t>
            </a:r>
            <a:r>
              <a:rPr lang="zh-CN" altLang="en-US" sz="3500" b="1" dirty="0">
                <a:solidFill>
                  <a:srgbClr val="0000FF"/>
                </a:solidFill>
                <a:latin typeface="Cambria" panose="02040503050406030204" pitchFamily="18" charset="0"/>
                <a:ea typeface="黑体" panose="02010609060101010101" pitchFamily="49" charset="-122"/>
              </a:rPr>
              <a:t>弛豫时间近似和电导率公式</a:t>
            </a:r>
            <a:endParaRPr lang="en-US" altLang="zh-CN"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§6.5   </a:t>
            </a:r>
            <a:r>
              <a:rPr lang="zh-CN" altLang="en-US" sz="3500" b="1" dirty="0">
                <a:solidFill>
                  <a:srgbClr val="0000FF"/>
                </a:solidFill>
                <a:latin typeface="Cambria" panose="02040503050406030204" pitchFamily="18" charset="0"/>
                <a:ea typeface="黑体" panose="02010609060101010101" pitchFamily="49" charset="-122"/>
              </a:rPr>
              <a:t>各向同性弹性散射和弛豫时间</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rPr>
              <a:t>§6.6   </a:t>
            </a:r>
            <a:r>
              <a:rPr lang="zh-CN" altLang="en-US" sz="3500" b="1" dirty="0">
                <a:solidFill>
                  <a:srgbClr val="0000FF"/>
                </a:solidFill>
                <a:latin typeface="Cambria" panose="02040503050406030204" pitchFamily="18" charset="0"/>
                <a:ea typeface="黑体" panose="02010609060101010101" pitchFamily="49" charset="-122"/>
              </a:rPr>
              <a:t>晶格散射和电导</a:t>
            </a:r>
            <a:endParaRPr lang="zh-CN" altLang="en-US" sz="3500" b="1" dirty="0">
              <a:solidFill>
                <a:srgbClr val="0000FF"/>
              </a:solidFill>
              <a:latin typeface="Cambria" panose="02040503050406030204" pitchFamily="18" charset="0"/>
              <a:ea typeface="黑体" panose="02010609060101010101" pitchFamily="49" charset="-122"/>
            </a:endParaRPr>
          </a:p>
          <a:p>
            <a:pPr algn="just">
              <a:lnSpc>
                <a:spcPct val="150000"/>
              </a:lnSpc>
            </a:pPr>
            <a:r>
              <a:rPr lang="en-US" altLang="zh-CN" sz="3500" b="1" dirty="0">
                <a:solidFill>
                  <a:srgbClr val="0000FF"/>
                </a:solidFill>
                <a:latin typeface="Cambria" panose="02040503050406030204" pitchFamily="18" charset="0"/>
                <a:ea typeface="黑体" panose="02010609060101010101" pitchFamily="49" charset="-122"/>
                <a:sym typeface="宋体" panose="02010600030101010101" pitchFamily="2" charset="-122"/>
              </a:rPr>
              <a:t>§6.7   </a:t>
            </a:r>
            <a:r>
              <a:rPr lang="zh-CN" altLang="en-US" sz="3500" b="1" dirty="0">
                <a:solidFill>
                  <a:srgbClr val="0000FF"/>
                </a:solidFill>
                <a:latin typeface="Cambria" panose="02040503050406030204" pitchFamily="18" charset="0"/>
                <a:ea typeface="黑体" panose="02010609060101010101" pitchFamily="49" charset="-122"/>
              </a:rPr>
              <a:t>金属</a:t>
            </a:r>
            <a:r>
              <a:rPr lang="en-US" altLang="zh-CN" sz="3500" b="1" dirty="0">
                <a:solidFill>
                  <a:srgbClr val="0000FF"/>
                </a:solidFill>
                <a:latin typeface="Cambria" panose="02040503050406030204" pitchFamily="18" charset="0"/>
                <a:ea typeface="黑体" panose="02010609060101010101" pitchFamily="49" charset="-122"/>
              </a:rPr>
              <a:t>-</a:t>
            </a:r>
            <a:r>
              <a:rPr lang="zh-CN" altLang="en-US" sz="3500" b="1" dirty="0">
                <a:solidFill>
                  <a:srgbClr val="0000FF"/>
                </a:solidFill>
                <a:latin typeface="Cambria" panose="02040503050406030204" pitchFamily="18" charset="0"/>
                <a:ea typeface="黑体" panose="02010609060101010101" pitchFamily="49" charset="-122"/>
              </a:rPr>
              <a:t>绝缘体转变</a:t>
            </a:r>
            <a:endParaRPr lang="zh-CN" altLang="en-US" sz="3500" b="1" dirty="0">
              <a:solidFill>
                <a:srgbClr val="0000FF"/>
              </a:solidFill>
              <a:latin typeface="Cambria" panose="020405030504060302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00000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0" name="Text Box 4"/>
          <p:cNvSpPr txBox="1"/>
          <p:nvPr/>
        </p:nvSpPr>
        <p:spPr>
          <a:xfrm>
            <a:off x="42863" y="-60007"/>
            <a:ext cx="8937625" cy="2158365"/>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rPr>
              <a:t>对于金属，</a:t>
            </a:r>
            <a:r>
              <a:rPr lang="zh-CN" altLang="en-US" sz="2400" b="1" dirty="0">
                <a:latin typeface="Times New Roman" panose="02020603050405020304" pitchFamily="18" charset="0"/>
                <a:ea typeface="华文细黑" panose="02010600040101010101" charset="-122"/>
                <a:sym typeface="+mn-ea"/>
              </a:rPr>
              <a:t>由于金属的费米能</a:t>
            </a:r>
            <a:r>
              <a:rPr lang="en-US" altLang="zh-CN" sz="2400" b="1" i="1" dirty="0">
                <a:latin typeface="Times New Roman" panose="02020603050405020304" pitchFamily="18" charset="0"/>
                <a:ea typeface="华文细黑" panose="02010600040101010101" charset="-122"/>
                <a:sym typeface="+mn-ea"/>
              </a:rPr>
              <a:t>E</a:t>
            </a:r>
            <a:r>
              <a:rPr lang="en-US" altLang="zh-CN" sz="2400" b="1" i="1" baseline="-25000" dirty="0">
                <a:latin typeface="Times New Roman" panose="02020603050405020304" pitchFamily="18" charset="0"/>
                <a:ea typeface="华文细黑" panose="02010600040101010101" charset="-122"/>
                <a:sym typeface="+mn-ea"/>
              </a:rPr>
              <a:t>F</a:t>
            </a:r>
            <a:r>
              <a:rPr lang="en-US" altLang="zh-CN" sz="2400" b="1" dirty="0">
                <a:latin typeface="Times New Roman" panose="02020603050405020304" pitchFamily="18" charset="0"/>
                <a:ea typeface="华文细黑" panose="02010600040101010101" charset="-122"/>
                <a:sym typeface="+mn-ea"/>
              </a:rPr>
              <a:t> &gt;&gt; </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，当</a:t>
            </a:r>
            <a:r>
              <a:rPr lang="en-US" altLang="zh-CN" sz="2400" b="1" i="1" dirty="0">
                <a:latin typeface="Times New Roman" panose="02020603050405020304" pitchFamily="18" charset="0"/>
                <a:ea typeface="华文细黑" panose="02010600040101010101" charset="-122"/>
                <a:sym typeface="+mn-ea"/>
              </a:rPr>
              <a:t>T</a:t>
            </a:r>
            <a:r>
              <a:rPr lang="en-US" altLang="zh-CN" sz="2400" b="1" dirty="0">
                <a:latin typeface="Times New Roman" panose="02020603050405020304" pitchFamily="18" charset="0"/>
                <a:ea typeface="华文细黑" panose="02010600040101010101" charset="-122"/>
                <a:sym typeface="+mn-ea"/>
              </a:rPr>
              <a:t> &gt; 0</a:t>
            </a:r>
            <a:r>
              <a:rPr lang="zh-CN" altLang="en-US" sz="2400" b="1" dirty="0">
                <a:latin typeface="Times New Roman" panose="02020603050405020304" pitchFamily="18" charset="0"/>
                <a:ea typeface="华文细黑" panose="02010600040101010101" charset="-122"/>
                <a:sym typeface="+mn-ea"/>
              </a:rPr>
              <a:t>时，只有在费米面附近几个</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的一小部分电子受热激发而跃迁到</a:t>
            </a:r>
            <a:r>
              <a:rPr lang="en-US" altLang="zh-CN" sz="2400" b="1" dirty="0">
                <a:latin typeface="Times New Roman" panose="02020603050405020304" pitchFamily="18" charset="0"/>
                <a:ea typeface="华文细黑" panose="02010600040101010101" charset="-122"/>
                <a:sym typeface="+mn-ea"/>
              </a:rPr>
              <a:t>E</a:t>
            </a:r>
            <a:r>
              <a:rPr lang="en-US" altLang="zh-CN" sz="2400" b="1" baseline="-25000" dirty="0">
                <a:latin typeface="Times New Roman" panose="02020603050405020304" pitchFamily="18" charset="0"/>
                <a:ea typeface="华文细黑" panose="02010600040101010101" charset="-122"/>
                <a:sym typeface="+mn-ea"/>
              </a:rPr>
              <a:t>F</a:t>
            </a:r>
            <a:r>
              <a:rPr lang="zh-CN" altLang="en-US" sz="2400" b="1" dirty="0">
                <a:latin typeface="Times New Roman" panose="02020603050405020304" pitchFamily="18" charset="0"/>
                <a:ea typeface="华文细黑" panose="02010600040101010101" charset="-122"/>
                <a:sym typeface="+mn-ea"/>
              </a:rPr>
              <a:t>以外的能量更高的状态，而比费米能低几个</a:t>
            </a:r>
            <a:r>
              <a:rPr lang="en-US" altLang="zh-CN" sz="2400" b="1" i="1" dirty="0">
                <a:latin typeface="Times New Roman" panose="02020603050405020304" pitchFamily="18" charset="0"/>
                <a:ea typeface="华文细黑" panose="02010600040101010101" charset="-122"/>
                <a:sym typeface="+mn-ea"/>
              </a:rPr>
              <a:t>k</a:t>
            </a:r>
            <a:r>
              <a:rPr lang="en-US" altLang="zh-CN" sz="2400" b="1" i="1" baseline="-25000" dirty="0">
                <a:latin typeface="Times New Roman" panose="02020603050405020304" pitchFamily="18" charset="0"/>
                <a:ea typeface="华文细黑" panose="02010600040101010101" charset="-122"/>
                <a:sym typeface="+mn-ea"/>
              </a:rPr>
              <a:t>B</a:t>
            </a:r>
            <a:r>
              <a:rPr lang="en-US" altLang="zh-CN" sz="2400" b="1" i="1" dirty="0">
                <a:latin typeface="Times New Roman" panose="02020603050405020304" pitchFamily="18" charset="0"/>
                <a:ea typeface="华文细黑" panose="02010600040101010101" charset="-122"/>
                <a:sym typeface="+mn-ea"/>
              </a:rPr>
              <a:t>T</a:t>
            </a:r>
            <a:r>
              <a:rPr lang="zh-CN" altLang="en-US" sz="2400" b="1" dirty="0">
                <a:latin typeface="Times New Roman" panose="02020603050405020304" pitchFamily="18" charset="0"/>
                <a:ea typeface="华文细黑" panose="02010600040101010101" charset="-122"/>
                <a:sym typeface="+mn-ea"/>
              </a:rPr>
              <a:t>的电子仍保持原来的状态</a:t>
            </a:r>
            <a:r>
              <a:rPr lang="en-US" altLang="zh-CN" sz="2400" b="1" dirty="0">
                <a:latin typeface="Times New Roman" panose="02020603050405020304" pitchFamily="18" charset="0"/>
                <a:ea typeface="华文细黑" panose="02010600040101010101" charset="-122"/>
              </a:rPr>
              <a:t>.</a:t>
            </a:r>
            <a:endParaRPr lang="en-US" altLang="zh-CN" sz="2400" b="1" dirty="0">
              <a:latin typeface="Times New Roman" panose="02020603050405020304" pitchFamily="18" charset="0"/>
              <a:ea typeface="华文细黑" panose="02010600040101010101" charset="-122"/>
            </a:endParaRPr>
          </a:p>
        </p:txBody>
      </p:sp>
      <p:graphicFrame>
        <p:nvGraphicFramePr>
          <p:cNvPr id="18437" name="Object 1024"/>
          <p:cNvGraphicFramePr>
            <a:graphicFrameLocks noChangeAspect="1"/>
          </p:cNvGraphicFramePr>
          <p:nvPr/>
        </p:nvGraphicFramePr>
        <p:xfrm>
          <a:off x="4514850" y="4110355"/>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900" progId="Equation.3">
                  <p:embed/>
                </p:oleObj>
              </mc:Choice>
              <mc:Fallback>
                <p:oleObj name="" r:id="rId1" imgW="114300" imgH="215900" progId="Equation.3">
                  <p:embed/>
                  <p:pic>
                    <p:nvPicPr>
                      <p:cNvPr id="0" name="图片 3121"/>
                      <p:cNvPicPr/>
                      <p:nvPr/>
                    </p:nvPicPr>
                    <p:blipFill>
                      <a:blip r:embed="rId2"/>
                      <a:stretch>
                        <a:fillRect/>
                      </a:stretch>
                    </p:blipFill>
                    <p:spPr>
                      <a:xfrm>
                        <a:off x="4514850" y="4110355"/>
                        <a:ext cx="114300" cy="215900"/>
                      </a:xfrm>
                      <a:prstGeom prst="rect">
                        <a:avLst/>
                      </a:prstGeom>
                      <a:no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114300" y="3769995"/>
          <a:ext cx="6681470" cy="464185"/>
        </p:xfrm>
        <a:graphic>
          <a:graphicData uri="http://schemas.openxmlformats.org/presentationml/2006/ole">
            <mc:AlternateContent xmlns:mc="http://schemas.openxmlformats.org/markup-compatibility/2006">
              <mc:Choice xmlns:v="urn:schemas-microsoft-com:vml" Requires="v">
                <p:oleObj spid="_x0000_s3116" name="" r:id="rId3" imgW="2908300" imgH="215900" progId="Equation.3">
                  <p:embed/>
                </p:oleObj>
              </mc:Choice>
              <mc:Fallback>
                <p:oleObj name="" r:id="rId3" imgW="2908300" imgH="215900" progId="Equation.3">
                  <p:embed/>
                  <p:pic>
                    <p:nvPicPr>
                      <p:cNvPr id="0" name="图片 3115"/>
                      <p:cNvPicPr/>
                      <p:nvPr/>
                    </p:nvPicPr>
                    <p:blipFill>
                      <a:blip r:embed="rId4"/>
                      <a:stretch>
                        <a:fillRect/>
                      </a:stretch>
                    </p:blipFill>
                    <p:spPr>
                      <a:xfrm>
                        <a:off x="114300" y="3769995"/>
                        <a:ext cx="6681470" cy="464185"/>
                      </a:xfrm>
                      <a:prstGeom prst="rect">
                        <a:avLst/>
                      </a:prstGeom>
                      <a:solidFill>
                        <a:srgbClr val="FFFF99"/>
                      </a:solidFill>
                      <a:ln w="38100">
                        <a:noFill/>
                        <a:miter/>
                      </a:ln>
                    </p:spPr>
                  </p:pic>
                </p:oleObj>
              </mc:Fallback>
            </mc:AlternateContent>
          </a:graphicData>
        </a:graphic>
      </p:graphicFrame>
      <p:sp>
        <p:nvSpPr>
          <p:cNvPr id="4" name="Text Box 4"/>
          <p:cNvSpPr txBox="1"/>
          <p:nvPr/>
        </p:nvSpPr>
        <p:spPr>
          <a:xfrm>
            <a:off x="42863" y="1961833"/>
            <a:ext cx="8937625" cy="1124585"/>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rPr>
              <a:t>在平衡态统计问题中，只</a:t>
            </a:r>
            <a:r>
              <a:rPr lang="zh-CN" sz="2400" b="1" dirty="0">
                <a:latin typeface="Times New Roman" panose="02020603050405020304" pitchFamily="18" charset="0"/>
                <a:ea typeface="华文细黑" panose="02010600040101010101" charset="-122"/>
              </a:rPr>
              <a:t>需要知道电子的能量分布状况，可以不必考</a:t>
            </a:r>
            <a:r>
              <a:rPr lang="zh-CN" sz="2400" b="1" dirty="0">
                <a:latin typeface="华文细黑" panose="02010600040101010101" charset="-122"/>
                <a:ea typeface="华文细黑" panose="02010600040101010101" charset="-122"/>
              </a:rPr>
              <a:t>虑</a:t>
            </a:r>
            <a:r>
              <a:rPr lang="en-US" altLang="zh-CN" sz="2400" b="1" dirty="0">
                <a:latin typeface="华文细黑" panose="02010600040101010101" charset="-122"/>
                <a:ea typeface="华文细黑" panose="02010600040101010101" charset="-122"/>
              </a:rPr>
              <a:t>k</a:t>
            </a:r>
            <a:r>
              <a:rPr lang="zh-CN" altLang="en-US" sz="2400" b="1" dirty="0">
                <a:latin typeface="华文细黑" panose="02010600040101010101" charset="-122"/>
                <a:ea typeface="华文细黑" panose="02010600040101010101" charset="-122"/>
              </a:rPr>
              <a:t>空间统计分布，而直接简便的采用能态密度函数</a:t>
            </a:r>
            <a:r>
              <a:rPr lang="en-US" altLang="zh-CN" sz="2400" b="1" dirty="0">
                <a:latin typeface="华文细黑" panose="02010600040101010101" charset="-122"/>
                <a:ea typeface="华文细黑" panose="02010600040101010101" charset="-122"/>
              </a:rPr>
              <a:t>N(E).</a:t>
            </a:r>
            <a:endParaRPr lang="en-US" altLang="zh-CN" sz="2400" b="1"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114076" y="3158494"/>
          <a:ext cx="7577837" cy="504004"/>
        </p:xfrm>
        <a:graphic>
          <a:graphicData uri="http://schemas.openxmlformats.org/presentationml/2006/ole">
            <mc:AlternateContent xmlns:mc="http://schemas.openxmlformats.org/markup-compatibility/2006">
              <mc:Choice xmlns:v="urn:schemas-microsoft-com:vml" Requires="v">
                <p:oleObj spid="_x0000_s6" name="" r:id="rId5" imgW="3111500" imgH="215900" progId="Equation.3">
                  <p:embed/>
                </p:oleObj>
              </mc:Choice>
              <mc:Fallback>
                <p:oleObj name="" r:id="rId5" imgW="3111500" imgH="215900" progId="Equation.3">
                  <p:embed/>
                  <p:pic>
                    <p:nvPicPr>
                      <p:cNvPr id="0" name="图片 3115"/>
                      <p:cNvPicPr/>
                      <p:nvPr/>
                    </p:nvPicPr>
                    <p:blipFill>
                      <a:blip r:embed="rId6"/>
                      <a:stretch>
                        <a:fillRect/>
                      </a:stretch>
                    </p:blipFill>
                    <p:spPr>
                      <a:xfrm>
                        <a:off x="114076" y="3158494"/>
                        <a:ext cx="7577837" cy="504004"/>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113665" y="4456430"/>
          <a:ext cx="7222490" cy="1501775"/>
        </p:xfrm>
        <a:graphic>
          <a:graphicData uri="http://schemas.openxmlformats.org/presentationml/2006/ole">
            <mc:AlternateContent xmlns:mc="http://schemas.openxmlformats.org/markup-compatibility/2006">
              <mc:Choice xmlns:v="urn:schemas-microsoft-com:vml" Requires="v">
                <p:oleObj spid="_x0000_s8" name="" r:id="rId7" imgW="3377565" imgH="698500" progId="Equation.3">
                  <p:embed/>
                </p:oleObj>
              </mc:Choice>
              <mc:Fallback>
                <p:oleObj name="" r:id="rId7" imgW="3377565" imgH="698500" progId="Equation.3">
                  <p:embed/>
                  <p:pic>
                    <p:nvPicPr>
                      <p:cNvPr id="0" name="图片 3115"/>
                      <p:cNvPicPr/>
                      <p:nvPr/>
                    </p:nvPicPr>
                    <p:blipFill>
                      <a:blip r:embed="rId8"/>
                      <a:stretch>
                        <a:fillRect/>
                      </a:stretch>
                    </p:blipFill>
                    <p:spPr>
                      <a:xfrm>
                        <a:off x="113665" y="4456430"/>
                        <a:ext cx="7222490" cy="1501775"/>
                      </a:xfrm>
                      <a:prstGeom prst="rect">
                        <a:avLst/>
                      </a:prstGeom>
                      <a:solidFill>
                        <a:srgbClr val="0000FF">
                          <a:alpha val="17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blinds(horizontal)">
                                      <p:cBhvr>
                                        <p:cTn id="20" dur="500"/>
                                        <p:tgtEl>
                                          <p:spTgt spid="163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3702050" y="822325"/>
            <a:ext cx="5292899" cy="4860854"/>
            <a:chOff x="6251" y="367"/>
            <a:chExt cx="6158" cy="5941"/>
          </a:xfrm>
        </p:grpSpPr>
        <p:grpSp>
          <p:nvGrpSpPr>
            <p:cNvPr id="12" name="组合 11"/>
            <p:cNvGrpSpPr/>
            <p:nvPr/>
          </p:nvGrpSpPr>
          <p:grpSpPr>
            <a:xfrm>
              <a:off x="6963" y="367"/>
              <a:ext cx="4262" cy="5941"/>
              <a:chOff x="12732" y="5544"/>
              <a:chExt cx="1984" cy="4025"/>
            </a:xfrm>
          </p:grpSpPr>
          <p:sp>
            <p:nvSpPr>
              <p:cNvPr id="91142" name="Freeform 39"/>
              <p:cNvSpPr/>
              <p:nvPr/>
            </p:nvSpPr>
            <p:spPr>
              <a:xfrm>
                <a:off x="12748" y="6088"/>
                <a:ext cx="849" cy="3469"/>
              </a:xfrm>
              <a:custGeom>
                <a:avLst/>
                <a:gdLst>
                  <a:gd name="txL" fmla="*/ 0 w 302"/>
                  <a:gd name="txT" fmla="*/ 0 h 632"/>
                  <a:gd name="txR" fmla="*/ 302 w 302"/>
                  <a:gd name="txB" fmla="*/ 632 h 632"/>
                </a:gdLst>
                <a:ahLst/>
                <a:cxnLst>
                  <a:cxn ang="0">
                    <a:pos x="16448" y="993773"/>
                  </a:cxn>
                  <a:cxn ang="0">
                    <a:pos x="693167" y="830241"/>
                  </a:cxn>
                  <a:cxn ang="0">
                    <a:pos x="110437" y="490597"/>
                  </a:cxn>
                  <a:cxn ang="0">
                    <a:pos x="35246" y="0"/>
                  </a:cxn>
                </a:cxnLst>
                <a:rect l="txL" t="txT" r="txR" b="txB"/>
                <a:pathLst>
                  <a:path w="302" h="632">
                    <a:moveTo>
                      <a:pt x="7" y="632"/>
                    </a:moveTo>
                    <a:cubicBezTo>
                      <a:pt x="147" y="606"/>
                      <a:pt x="288" y="581"/>
                      <a:pt x="295" y="528"/>
                    </a:cubicBezTo>
                    <a:cubicBezTo>
                      <a:pt x="302" y="475"/>
                      <a:pt x="94" y="400"/>
                      <a:pt x="47" y="312"/>
                    </a:cubicBezTo>
                    <a:cubicBezTo>
                      <a:pt x="0" y="224"/>
                      <a:pt x="7" y="112"/>
                      <a:pt x="15" y="0"/>
                    </a:cubicBezTo>
                  </a:path>
                </a:pathLst>
              </a:custGeom>
              <a:solidFill>
                <a:srgbClr val="FFBC8F"/>
              </a:solidFill>
              <a:ln w="19050" cap="flat" cmpd="sng">
                <a:solidFill>
                  <a:srgbClr val="008000"/>
                </a:solidFill>
                <a:prstDash val="solid"/>
                <a:round/>
                <a:headEnd type="none" w="med" len="med"/>
                <a:tailEnd type="none" w="med" len="med"/>
              </a:ln>
            </p:spPr>
            <p:txBody>
              <a:bodyPr wrap="none" anchor="ctr"/>
              <a:p>
                <a:endParaRPr lang="zh-CN" altLang="en-US" dirty="0">
                  <a:latin typeface="Verdana" panose="020B0604030504040204" pitchFamily="34" charset="0"/>
                </a:endParaRPr>
              </a:p>
            </p:txBody>
          </p:sp>
          <p:sp>
            <p:nvSpPr>
              <p:cNvPr id="15448" name="Line 29"/>
              <p:cNvSpPr/>
              <p:nvPr/>
            </p:nvSpPr>
            <p:spPr>
              <a:xfrm flipV="1">
                <a:off x="12738" y="5544"/>
                <a:ext cx="3" cy="4025"/>
              </a:xfrm>
              <a:prstGeom prst="line">
                <a:avLst/>
              </a:prstGeom>
              <a:ln w="19050" cap="flat" cmpd="sng">
                <a:solidFill>
                  <a:srgbClr val="00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Line 29"/>
              <p:cNvSpPr/>
              <p:nvPr/>
            </p:nvSpPr>
            <p:spPr>
              <a:xfrm>
                <a:off x="12732" y="9550"/>
                <a:ext cx="1984" cy="0"/>
              </a:xfrm>
              <a:prstGeom prst="line">
                <a:avLst/>
              </a:prstGeom>
              <a:ln w="19050" cap="flat" cmpd="sng">
                <a:solidFill>
                  <a:srgbClr val="00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5450" name="Freeform 31"/>
              <p:cNvSpPr/>
              <p:nvPr/>
            </p:nvSpPr>
            <p:spPr>
              <a:xfrm rot="16200000" flipV="1">
                <a:off x="12519" y="7399"/>
                <a:ext cx="2363" cy="189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2963" h="1636">
                    <a:moveTo>
                      <a:pt x="0" y="1636"/>
                    </a:moveTo>
                    <a:lnTo>
                      <a:pt x="31" y="1472"/>
                    </a:lnTo>
                    <a:lnTo>
                      <a:pt x="60" y="1404"/>
                    </a:lnTo>
                    <a:lnTo>
                      <a:pt x="90" y="1352"/>
                    </a:lnTo>
                    <a:lnTo>
                      <a:pt x="121" y="1307"/>
                    </a:lnTo>
                    <a:lnTo>
                      <a:pt x="150" y="1269"/>
                    </a:lnTo>
                    <a:lnTo>
                      <a:pt x="180" y="1234"/>
                    </a:lnTo>
                    <a:lnTo>
                      <a:pt x="209" y="1201"/>
                    </a:lnTo>
                    <a:lnTo>
                      <a:pt x="240" y="1172"/>
                    </a:lnTo>
                    <a:lnTo>
                      <a:pt x="270" y="1143"/>
                    </a:lnTo>
                    <a:lnTo>
                      <a:pt x="299" y="1116"/>
                    </a:lnTo>
                    <a:lnTo>
                      <a:pt x="330" y="1092"/>
                    </a:lnTo>
                    <a:lnTo>
                      <a:pt x="360" y="1067"/>
                    </a:lnTo>
                    <a:lnTo>
                      <a:pt x="389" y="1043"/>
                    </a:lnTo>
                    <a:lnTo>
                      <a:pt x="420" y="1021"/>
                    </a:lnTo>
                    <a:lnTo>
                      <a:pt x="450" y="999"/>
                    </a:lnTo>
                    <a:lnTo>
                      <a:pt x="479" y="978"/>
                    </a:lnTo>
                    <a:lnTo>
                      <a:pt x="509" y="959"/>
                    </a:lnTo>
                    <a:lnTo>
                      <a:pt x="539" y="939"/>
                    </a:lnTo>
                    <a:lnTo>
                      <a:pt x="569" y="920"/>
                    </a:lnTo>
                    <a:lnTo>
                      <a:pt x="599" y="901"/>
                    </a:lnTo>
                    <a:lnTo>
                      <a:pt x="628" y="883"/>
                    </a:lnTo>
                    <a:lnTo>
                      <a:pt x="659" y="865"/>
                    </a:lnTo>
                    <a:lnTo>
                      <a:pt x="689" y="848"/>
                    </a:lnTo>
                    <a:lnTo>
                      <a:pt x="718" y="830"/>
                    </a:lnTo>
                    <a:lnTo>
                      <a:pt x="749" y="814"/>
                    </a:lnTo>
                    <a:lnTo>
                      <a:pt x="779" y="798"/>
                    </a:lnTo>
                    <a:lnTo>
                      <a:pt x="808" y="782"/>
                    </a:lnTo>
                    <a:lnTo>
                      <a:pt x="839" y="767"/>
                    </a:lnTo>
                    <a:lnTo>
                      <a:pt x="868" y="751"/>
                    </a:lnTo>
                    <a:lnTo>
                      <a:pt x="898" y="736"/>
                    </a:lnTo>
                    <a:lnTo>
                      <a:pt x="929" y="721"/>
                    </a:lnTo>
                    <a:lnTo>
                      <a:pt x="958" y="706"/>
                    </a:lnTo>
                    <a:lnTo>
                      <a:pt x="988" y="692"/>
                    </a:lnTo>
                    <a:lnTo>
                      <a:pt x="1018" y="678"/>
                    </a:lnTo>
                    <a:lnTo>
                      <a:pt x="1048" y="664"/>
                    </a:lnTo>
                    <a:lnTo>
                      <a:pt x="1078" y="650"/>
                    </a:lnTo>
                    <a:lnTo>
                      <a:pt x="1108" y="637"/>
                    </a:lnTo>
                    <a:lnTo>
                      <a:pt x="1137" y="623"/>
                    </a:lnTo>
                    <a:lnTo>
                      <a:pt x="1168" y="609"/>
                    </a:lnTo>
                    <a:lnTo>
                      <a:pt x="1197" y="596"/>
                    </a:lnTo>
                    <a:lnTo>
                      <a:pt x="1227" y="584"/>
                    </a:lnTo>
                    <a:lnTo>
                      <a:pt x="1258" y="570"/>
                    </a:lnTo>
                    <a:lnTo>
                      <a:pt x="1287" y="558"/>
                    </a:lnTo>
                    <a:lnTo>
                      <a:pt x="1317" y="545"/>
                    </a:lnTo>
                    <a:lnTo>
                      <a:pt x="1348" y="533"/>
                    </a:lnTo>
                    <a:lnTo>
                      <a:pt x="1377" y="522"/>
                    </a:lnTo>
                    <a:lnTo>
                      <a:pt x="1407" y="509"/>
                    </a:lnTo>
                    <a:lnTo>
                      <a:pt x="1438" y="497"/>
                    </a:lnTo>
                    <a:lnTo>
                      <a:pt x="1467" y="486"/>
                    </a:lnTo>
                    <a:lnTo>
                      <a:pt x="1497" y="473"/>
                    </a:lnTo>
                    <a:lnTo>
                      <a:pt x="1526" y="462"/>
                    </a:lnTo>
                    <a:lnTo>
                      <a:pt x="1557" y="451"/>
                    </a:lnTo>
                    <a:lnTo>
                      <a:pt x="1587" y="439"/>
                    </a:lnTo>
                    <a:lnTo>
                      <a:pt x="1616" y="428"/>
                    </a:lnTo>
                    <a:lnTo>
                      <a:pt x="1647" y="417"/>
                    </a:lnTo>
                    <a:lnTo>
                      <a:pt x="1677" y="406"/>
                    </a:lnTo>
                    <a:lnTo>
                      <a:pt x="1706" y="394"/>
                    </a:lnTo>
                    <a:lnTo>
                      <a:pt x="1736" y="383"/>
                    </a:lnTo>
                    <a:lnTo>
                      <a:pt x="1767" y="374"/>
                    </a:lnTo>
                    <a:lnTo>
                      <a:pt x="1796" y="363"/>
                    </a:lnTo>
                    <a:lnTo>
                      <a:pt x="1826" y="352"/>
                    </a:lnTo>
                    <a:lnTo>
                      <a:pt x="1855" y="342"/>
                    </a:lnTo>
                    <a:lnTo>
                      <a:pt x="1886" y="331"/>
                    </a:lnTo>
                    <a:lnTo>
                      <a:pt x="1916" y="321"/>
                    </a:lnTo>
                    <a:lnTo>
                      <a:pt x="1945" y="310"/>
                    </a:lnTo>
                    <a:lnTo>
                      <a:pt x="1976" y="300"/>
                    </a:lnTo>
                    <a:lnTo>
                      <a:pt x="2006" y="291"/>
                    </a:lnTo>
                    <a:lnTo>
                      <a:pt x="2035" y="280"/>
                    </a:lnTo>
                    <a:lnTo>
                      <a:pt x="2066" y="270"/>
                    </a:lnTo>
                    <a:lnTo>
                      <a:pt x="2096" y="260"/>
                    </a:lnTo>
                    <a:lnTo>
                      <a:pt x="2125" y="251"/>
                    </a:lnTo>
                    <a:lnTo>
                      <a:pt x="2156" y="241"/>
                    </a:lnTo>
                    <a:lnTo>
                      <a:pt x="2185" y="231"/>
                    </a:lnTo>
                    <a:lnTo>
                      <a:pt x="2215" y="222"/>
                    </a:lnTo>
                    <a:lnTo>
                      <a:pt x="2245" y="212"/>
                    </a:lnTo>
                    <a:lnTo>
                      <a:pt x="2275" y="202"/>
                    </a:lnTo>
                    <a:lnTo>
                      <a:pt x="2305" y="194"/>
                    </a:lnTo>
                    <a:lnTo>
                      <a:pt x="2335" y="184"/>
                    </a:lnTo>
                    <a:lnTo>
                      <a:pt x="2364" y="175"/>
                    </a:lnTo>
                    <a:lnTo>
                      <a:pt x="2395" y="165"/>
                    </a:lnTo>
                    <a:lnTo>
                      <a:pt x="2425" y="157"/>
                    </a:lnTo>
                    <a:lnTo>
                      <a:pt x="2454" y="147"/>
                    </a:lnTo>
                    <a:lnTo>
                      <a:pt x="2485" y="139"/>
                    </a:lnTo>
                    <a:lnTo>
                      <a:pt x="2514" y="129"/>
                    </a:lnTo>
                    <a:lnTo>
                      <a:pt x="2544" y="121"/>
                    </a:lnTo>
                    <a:lnTo>
                      <a:pt x="2575" y="111"/>
                    </a:lnTo>
                    <a:lnTo>
                      <a:pt x="2604" y="103"/>
                    </a:lnTo>
                    <a:lnTo>
                      <a:pt x="2634" y="94"/>
                    </a:lnTo>
                    <a:lnTo>
                      <a:pt x="2665" y="85"/>
                    </a:lnTo>
                    <a:lnTo>
                      <a:pt x="2694" y="76"/>
                    </a:lnTo>
                    <a:lnTo>
                      <a:pt x="2724" y="68"/>
                    </a:lnTo>
                    <a:lnTo>
                      <a:pt x="2755" y="60"/>
                    </a:lnTo>
                    <a:lnTo>
                      <a:pt x="2784" y="50"/>
                    </a:lnTo>
                    <a:lnTo>
                      <a:pt x="2814" y="42"/>
                    </a:lnTo>
                    <a:lnTo>
                      <a:pt x="2843" y="33"/>
                    </a:lnTo>
                    <a:lnTo>
                      <a:pt x="2873" y="25"/>
                    </a:lnTo>
                    <a:lnTo>
                      <a:pt x="2904" y="17"/>
                    </a:lnTo>
                    <a:lnTo>
                      <a:pt x="2933" y="9"/>
                    </a:lnTo>
                    <a:lnTo>
                      <a:pt x="2963" y="0"/>
                    </a:lnTo>
                  </a:path>
                </a:pathLst>
              </a:custGeom>
              <a:noFill/>
              <a:ln w="15875" cap="flat" cmpd="sng">
                <a:solidFill>
                  <a:srgbClr val="000000"/>
                </a:solidFill>
                <a:prstDash val="solid"/>
                <a:round/>
                <a:headEnd type="none" w="med" len="med"/>
                <a:tailEnd type="none" w="med" len="med"/>
              </a:ln>
            </p:spPr>
            <p:txBody>
              <a:bodyPr/>
              <a:p>
                <a:endParaRPr lang="zh-CN" altLang="en-US"/>
              </a:p>
            </p:txBody>
          </p:sp>
        </p:grpSp>
        <p:graphicFrame>
          <p:nvGraphicFramePr>
            <p:cNvPr id="16392" name="Object 1024"/>
            <p:cNvGraphicFramePr>
              <a:graphicFrameLocks noChangeAspect="1"/>
            </p:cNvGraphicFramePr>
            <p:nvPr/>
          </p:nvGraphicFramePr>
          <p:xfrm>
            <a:off x="7253" y="2761"/>
            <a:ext cx="2600" cy="653"/>
          </p:xfrm>
          <a:graphic>
            <a:graphicData uri="http://schemas.openxmlformats.org/presentationml/2006/ole">
              <mc:AlternateContent xmlns:mc="http://schemas.openxmlformats.org/markup-compatibility/2006">
                <mc:Choice xmlns:v="urn:schemas-microsoft-com:vml" Requires="v">
                  <p:oleObj spid="_x0000_s3116" name="" r:id="rId1" imgW="876300" imgH="228600" progId="Equation.3">
                    <p:embed/>
                  </p:oleObj>
                </mc:Choice>
                <mc:Fallback>
                  <p:oleObj name="" r:id="rId1" imgW="876300" imgH="228600" progId="Equation.3">
                    <p:embed/>
                    <p:pic>
                      <p:nvPicPr>
                        <p:cNvPr id="0" name="图片 3115"/>
                        <p:cNvPicPr/>
                        <p:nvPr/>
                      </p:nvPicPr>
                      <p:blipFill>
                        <a:blip r:embed="rId2"/>
                        <a:stretch>
                          <a:fillRect/>
                        </a:stretch>
                      </p:blipFill>
                      <p:spPr>
                        <a:xfrm>
                          <a:off x="7253" y="2761"/>
                          <a:ext cx="2600" cy="653"/>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1080" y="1802"/>
            <a:ext cx="1329" cy="731"/>
          </p:xfrm>
          <a:graphic>
            <a:graphicData uri="http://schemas.openxmlformats.org/presentationml/2006/ole">
              <mc:AlternateContent xmlns:mc="http://schemas.openxmlformats.org/markup-compatibility/2006">
                <mc:Choice xmlns:v="urn:schemas-microsoft-com:vml" Requires="v">
                  <p:oleObj spid="_x0000_s3" name="" r:id="rId3" imgW="368300" imgH="215900" progId="Equation.3">
                    <p:embed/>
                  </p:oleObj>
                </mc:Choice>
                <mc:Fallback>
                  <p:oleObj name="" r:id="rId3" imgW="368300" imgH="215900" progId="Equation.3">
                    <p:embed/>
                    <p:pic>
                      <p:nvPicPr>
                        <p:cNvPr id="0" name="图片 3115"/>
                        <p:cNvPicPr/>
                        <p:nvPr/>
                      </p:nvPicPr>
                      <p:blipFill>
                        <a:blip r:embed="rId4"/>
                        <a:stretch>
                          <a:fillRect/>
                        </a:stretch>
                      </p:blipFill>
                      <p:spPr>
                        <a:xfrm>
                          <a:off x="11080" y="1802"/>
                          <a:ext cx="1329" cy="731"/>
                        </a:xfrm>
                        <a:prstGeom prst="rect">
                          <a:avLst/>
                        </a:prstGeom>
                        <a:solidFill>
                          <a:srgbClr val="FFFF99"/>
                        </a:solidFill>
                        <a:ln w="38100">
                          <a:noFill/>
                          <a:miter/>
                        </a:ln>
                      </p:spPr>
                    </p:pic>
                  </p:oleObj>
                </mc:Fallback>
              </mc:AlternateContent>
            </a:graphicData>
          </a:graphic>
        </p:graphicFrame>
        <p:sp>
          <p:nvSpPr>
            <p:cNvPr id="4" name="Line 29"/>
            <p:cNvSpPr/>
            <p:nvPr/>
          </p:nvSpPr>
          <p:spPr>
            <a:xfrm>
              <a:off x="6966" y="4466"/>
              <a:ext cx="2948" cy="0"/>
            </a:xfrm>
            <a:prstGeom prst="line">
              <a:avLst/>
            </a:prstGeom>
            <a:ln w="19050" cap="flat" cmpd="sng">
              <a:solidFill>
                <a:srgbClr val="000000"/>
              </a:solidFill>
              <a:prstDash val="solid"/>
              <a:round/>
              <a:headEnd type="none" w="med" len="med"/>
              <a:tailEnd type="none" w="lg" len="lg"/>
            </a:ln>
          </p:spPr>
          <p:txBody>
            <a:bodyPr anchor="t"/>
            <a:p>
              <a:endParaRPr lang="zh-CN" altLang="en-US">
                <a:latin typeface="Arial" panose="020B0604020202020204" pitchFamily="34" charset="0"/>
                <a:ea typeface="宋体" panose="02010600030101010101" pitchFamily="2" charset="-122"/>
              </a:endParaRPr>
            </a:p>
          </p:txBody>
        </p:sp>
        <p:sp>
          <p:nvSpPr>
            <p:cNvPr id="5" name="Line 29"/>
            <p:cNvSpPr/>
            <p:nvPr/>
          </p:nvSpPr>
          <p:spPr>
            <a:xfrm>
              <a:off x="6960" y="4912"/>
              <a:ext cx="1474" cy="0"/>
            </a:xfrm>
            <a:prstGeom prst="line">
              <a:avLst/>
            </a:prstGeom>
            <a:ln w="19050" cap="flat" cmpd="sng">
              <a:solidFill>
                <a:srgbClr val="0000FF"/>
              </a:solidFill>
              <a:prstDash val="dash"/>
              <a:round/>
              <a:headEnd type="none" w="med" len="med"/>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 name="Object 1024"/>
            <p:cNvGraphicFramePr>
              <a:graphicFrameLocks noChangeAspect="1"/>
            </p:cNvGraphicFramePr>
            <p:nvPr/>
          </p:nvGraphicFramePr>
          <p:xfrm>
            <a:off x="7987" y="3801"/>
            <a:ext cx="1927" cy="582"/>
          </p:xfrm>
          <a:graphic>
            <a:graphicData uri="http://schemas.openxmlformats.org/presentationml/2006/ole">
              <mc:AlternateContent xmlns:mc="http://schemas.openxmlformats.org/markup-compatibility/2006">
                <mc:Choice xmlns:v="urn:schemas-microsoft-com:vml" Requires="v">
                  <p:oleObj spid="_x0000_s7" name="" r:id="rId5" imgW="889000" imgH="228600" progId="Equation.3">
                    <p:embed/>
                  </p:oleObj>
                </mc:Choice>
                <mc:Fallback>
                  <p:oleObj name="" r:id="rId5" imgW="889000" imgH="228600" progId="Equation.3">
                    <p:embed/>
                    <p:pic>
                      <p:nvPicPr>
                        <p:cNvPr id="0" name="图片 3115"/>
                        <p:cNvPicPr/>
                        <p:nvPr/>
                      </p:nvPicPr>
                      <p:blipFill>
                        <a:blip r:embed="rId6"/>
                        <a:stretch>
                          <a:fillRect/>
                        </a:stretch>
                      </p:blipFill>
                      <p:spPr>
                        <a:xfrm>
                          <a:off x="7987" y="3801"/>
                          <a:ext cx="1927" cy="582"/>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6251" y="4653"/>
            <a:ext cx="780" cy="731"/>
          </p:xfrm>
          <a:graphic>
            <a:graphicData uri="http://schemas.openxmlformats.org/presentationml/2006/ole">
              <mc:AlternateContent xmlns:mc="http://schemas.openxmlformats.org/markup-compatibility/2006">
                <mc:Choice xmlns:v="urn:schemas-microsoft-com:vml" Requires="v">
                  <p:oleObj spid="_x0000_s10" name="" r:id="rId7" imgW="215900" imgH="215900" progId="Equation.3">
                    <p:embed/>
                  </p:oleObj>
                </mc:Choice>
                <mc:Fallback>
                  <p:oleObj name="" r:id="rId7" imgW="215900" imgH="215900" progId="Equation.3">
                    <p:embed/>
                    <p:pic>
                      <p:nvPicPr>
                        <p:cNvPr id="0" name="图片 3115"/>
                        <p:cNvPicPr/>
                        <p:nvPr/>
                      </p:nvPicPr>
                      <p:blipFill>
                        <a:blip r:embed="rId8"/>
                        <a:stretch>
                          <a:fillRect/>
                        </a:stretch>
                      </p:blipFill>
                      <p:spPr>
                        <a:xfrm>
                          <a:off x="6251" y="4653"/>
                          <a:ext cx="780" cy="731"/>
                        </a:xfrm>
                        <a:prstGeom prst="rect">
                          <a:avLst/>
                        </a:prstGeom>
                        <a:no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6265" y="3966"/>
            <a:ext cx="781" cy="774"/>
          </p:xfrm>
          <a:graphic>
            <a:graphicData uri="http://schemas.openxmlformats.org/presentationml/2006/ole">
              <mc:AlternateContent xmlns:mc="http://schemas.openxmlformats.org/markup-compatibility/2006">
                <mc:Choice xmlns:v="urn:schemas-microsoft-com:vml" Requires="v">
                  <p:oleObj spid="_x0000_s13" name="" r:id="rId9" imgW="215900" imgH="228600" progId="Equation.3">
                    <p:embed/>
                  </p:oleObj>
                </mc:Choice>
                <mc:Fallback>
                  <p:oleObj name="" r:id="rId9" imgW="215900" imgH="228600" progId="Equation.3">
                    <p:embed/>
                    <p:pic>
                      <p:nvPicPr>
                        <p:cNvPr id="0" name="图片 3115"/>
                        <p:cNvPicPr/>
                        <p:nvPr/>
                      </p:nvPicPr>
                      <p:blipFill>
                        <a:blip r:embed="rId10"/>
                        <a:stretch>
                          <a:fillRect/>
                        </a:stretch>
                      </p:blipFill>
                      <p:spPr>
                        <a:xfrm>
                          <a:off x="6265" y="3966"/>
                          <a:ext cx="781" cy="774"/>
                        </a:xfrm>
                        <a:prstGeom prst="rect">
                          <a:avLst/>
                        </a:prstGeom>
                        <a:no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6251" y="367"/>
            <a:ext cx="550" cy="559"/>
          </p:xfrm>
          <a:graphic>
            <a:graphicData uri="http://schemas.openxmlformats.org/presentationml/2006/ole">
              <mc:AlternateContent xmlns:mc="http://schemas.openxmlformats.org/markup-compatibility/2006">
                <mc:Choice xmlns:v="urn:schemas-microsoft-com:vml" Requires="v">
                  <p:oleObj spid="_x0000_s15" name="" r:id="rId11" imgW="152400" imgH="165100" progId="Equation.3">
                    <p:embed/>
                  </p:oleObj>
                </mc:Choice>
                <mc:Fallback>
                  <p:oleObj name="" r:id="rId11" imgW="152400" imgH="165100" progId="Equation.3">
                    <p:embed/>
                    <p:pic>
                      <p:nvPicPr>
                        <p:cNvPr id="0" name="图片 3115"/>
                        <p:cNvPicPr/>
                        <p:nvPr/>
                      </p:nvPicPr>
                      <p:blipFill>
                        <a:blip r:embed="rId12"/>
                        <a:stretch>
                          <a:fillRect/>
                        </a:stretch>
                      </p:blipFill>
                      <p:spPr>
                        <a:xfrm>
                          <a:off x="6251" y="367"/>
                          <a:ext cx="550" cy="559"/>
                        </a:xfrm>
                        <a:prstGeom prst="rect">
                          <a:avLst/>
                        </a:prstGeom>
                        <a:noFill/>
                        <a:ln w="38100">
                          <a:noFill/>
                          <a:miter/>
                        </a:ln>
                      </p:spPr>
                    </p:pic>
                  </p:oleObj>
                </mc:Fallback>
              </mc:AlternateContent>
            </a:graphicData>
          </a:graphic>
        </p:graphicFrame>
      </p:grpSp>
      <p:sp>
        <p:nvSpPr>
          <p:cNvPr id="17" name="Text Box 4"/>
          <p:cNvSpPr txBox="1"/>
          <p:nvPr/>
        </p:nvSpPr>
        <p:spPr>
          <a:xfrm>
            <a:off x="9208" y="-103187"/>
            <a:ext cx="8937625" cy="866140"/>
          </a:xfrm>
          <a:prstGeom prst="rect">
            <a:avLst/>
          </a:prstGeom>
          <a:noFill/>
          <a:ln w="9525">
            <a:noFill/>
          </a:ln>
        </p:spPr>
        <p:txBody>
          <a:bodyPr wrap="square" anchor="t">
            <a:spAutoFit/>
          </a:bodyPr>
          <a:p>
            <a:pPr marL="342900" indent="-342900" algn="just">
              <a:lnSpc>
                <a:spcPct val="140000"/>
              </a:lnSpc>
              <a:spcBef>
                <a:spcPct val="50000"/>
              </a:spcBef>
              <a:buFont typeface="Wingdings" panose="05000000000000000000" charset="0"/>
              <a:buChar char="l"/>
            </a:pPr>
            <a:r>
              <a:rPr lang="zh-CN" altLang="en-US" sz="3600" dirty="0">
                <a:latin typeface="华文细黑" panose="02010600040101010101" charset="-122"/>
                <a:ea typeface="华文细黑" panose="02010600040101010101" charset="-122"/>
              </a:rPr>
              <a:t>能态密度函数</a:t>
            </a:r>
            <a:r>
              <a:rPr lang="en-US" altLang="zh-CN" sz="3600" dirty="0">
                <a:latin typeface="华文细黑" panose="02010600040101010101" charset="-122"/>
                <a:ea typeface="华文细黑" panose="02010600040101010101" charset="-122"/>
              </a:rPr>
              <a:t>N(E)</a:t>
            </a:r>
            <a:r>
              <a:rPr lang="zh-CN" altLang="en-US" sz="3600" dirty="0">
                <a:latin typeface="华文细黑" panose="02010600040101010101" charset="-122"/>
                <a:ea typeface="华文细黑" panose="02010600040101010101" charset="-122"/>
              </a:rPr>
              <a:t>和</a:t>
            </a:r>
            <a:r>
              <a:rPr lang="zh-CN" sz="3600" dirty="0">
                <a:latin typeface="Times New Roman" panose="02020603050405020304" pitchFamily="18" charset="0"/>
                <a:ea typeface="华文细黑" panose="02010600040101010101" charset="-122"/>
                <a:sym typeface="+mn-ea"/>
              </a:rPr>
              <a:t>电子按能量分布状况</a:t>
            </a:r>
            <a:r>
              <a:rPr lang="en-US" altLang="zh-CN" sz="3600" dirty="0">
                <a:latin typeface="华文细黑" panose="02010600040101010101" charset="-122"/>
                <a:ea typeface="华文细黑" panose="02010600040101010101" charset="-122"/>
              </a:rPr>
              <a:t>.</a:t>
            </a:r>
            <a:endParaRPr lang="en-US" altLang="zh-CN" sz="3600" dirty="0">
              <a:latin typeface="华文细黑" panose="02010600040101010101" charset="-122"/>
              <a:ea typeface="华文细黑" panose="02010600040101010101" charset="-122"/>
            </a:endParaRPr>
          </a:p>
        </p:txBody>
      </p:sp>
      <p:pic>
        <p:nvPicPr>
          <p:cNvPr id="19" name="图片 18"/>
          <p:cNvPicPr>
            <a:picLocks noChangeAspect="1"/>
          </p:cNvPicPr>
          <p:nvPr/>
        </p:nvPicPr>
        <p:blipFill>
          <a:blip r:embed="rId13"/>
          <a:stretch>
            <a:fillRect/>
          </a:stretch>
        </p:blipFill>
        <p:spPr>
          <a:xfrm>
            <a:off x="224790" y="3347085"/>
            <a:ext cx="3395980" cy="2895600"/>
          </a:xfrm>
          <a:prstGeom prst="rect">
            <a:avLst/>
          </a:prstGeom>
        </p:spPr>
      </p:pic>
      <p:pic>
        <p:nvPicPr>
          <p:cNvPr id="20" name="图片 19"/>
          <p:cNvPicPr>
            <a:picLocks noChangeAspect="1"/>
          </p:cNvPicPr>
          <p:nvPr/>
        </p:nvPicPr>
        <p:blipFill>
          <a:blip r:embed="rId14"/>
          <a:srcRect l="4128" r="3087" b="6197"/>
          <a:stretch>
            <a:fillRect/>
          </a:stretch>
        </p:blipFill>
        <p:spPr>
          <a:xfrm>
            <a:off x="71120" y="686435"/>
            <a:ext cx="3282950" cy="2614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Text Box 4"/>
          <p:cNvSpPr txBox="1"/>
          <p:nvPr/>
        </p:nvSpPr>
        <p:spPr>
          <a:xfrm>
            <a:off x="36195" y="-80962"/>
            <a:ext cx="4013200" cy="584200"/>
          </a:xfrm>
          <a:prstGeom prst="rect">
            <a:avLst/>
          </a:prstGeom>
          <a:noFill/>
          <a:ln w="9525">
            <a:noFill/>
          </a:ln>
        </p:spPr>
        <p:txBody>
          <a:bodyPr wrap="square" anchor="t">
            <a:spAutoFit/>
          </a:bodyPr>
          <a:p>
            <a:pPr>
              <a:spcBef>
                <a:spcPct val="50000"/>
              </a:spcBef>
            </a:pPr>
            <a:r>
              <a:rPr lang="zh-CN" altLang="en-US" sz="3200" b="1" dirty="0">
                <a:solidFill>
                  <a:srgbClr val="0000FF"/>
                </a:solidFill>
                <a:latin typeface="Cambria" panose="02040503050406030204" pitchFamily="18" charset="0"/>
                <a:ea typeface="华文细黑" panose="02010600040101010101" charset="-122"/>
              </a:rPr>
              <a:t>二、</a:t>
            </a:r>
            <a:r>
              <a:rPr lang="en-US" altLang="zh-CN" sz="3200" b="1" dirty="0">
                <a:solidFill>
                  <a:srgbClr val="0000FF"/>
                </a:solidFill>
                <a:latin typeface="Cambria" panose="02040503050406030204" pitchFamily="18" charset="0"/>
                <a:ea typeface="华文细黑" panose="02010600040101010101" charset="-122"/>
              </a:rPr>
              <a:t> E</a:t>
            </a:r>
            <a:r>
              <a:rPr lang="en-US" altLang="zh-CN" sz="3200" b="1" baseline="-25000" dirty="0">
                <a:solidFill>
                  <a:srgbClr val="0000FF"/>
                </a:solidFill>
                <a:latin typeface="Cambria" panose="02040503050406030204" pitchFamily="18" charset="0"/>
                <a:ea typeface="华文细黑" panose="02010600040101010101" charset="-122"/>
              </a:rPr>
              <a:t>F</a:t>
            </a:r>
            <a:r>
              <a:rPr lang="zh-CN" altLang="en-US" sz="3200" b="1" dirty="0">
                <a:solidFill>
                  <a:srgbClr val="0000FF"/>
                </a:solidFill>
                <a:latin typeface="Cambria" panose="02040503050406030204" pitchFamily="18" charset="0"/>
                <a:ea typeface="华文细黑" panose="02010600040101010101" charset="-122"/>
              </a:rPr>
              <a:t>的确定</a:t>
            </a:r>
            <a:endParaRPr lang="zh-CN" altLang="en-US" sz="3200" b="1" dirty="0">
              <a:solidFill>
                <a:srgbClr val="0000FF"/>
              </a:solidFill>
              <a:latin typeface="Cambria" panose="02040503050406030204" pitchFamily="18" charset="0"/>
              <a:ea typeface="华文细黑" panose="02010600040101010101" charset="-122"/>
            </a:endParaRPr>
          </a:p>
        </p:txBody>
      </p:sp>
      <p:graphicFrame>
        <p:nvGraphicFramePr>
          <p:cNvPr id="22530" name="Object 1024"/>
          <p:cNvGraphicFramePr>
            <a:graphicFrameLocks noChangeAspect="1"/>
          </p:cNvGraphicFramePr>
          <p:nvPr/>
        </p:nvGraphicFramePr>
        <p:xfrm>
          <a:off x="2432050" y="1165225"/>
          <a:ext cx="3314700" cy="955675"/>
        </p:xfrm>
        <a:graphic>
          <a:graphicData uri="http://schemas.openxmlformats.org/presentationml/2006/ole">
            <mc:AlternateContent xmlns:mc="http://schemas.openxmlformats.org/markup-compatibility/2006">
              <mc:Choice xmlns:v="urn:schemas-microsoft-com:vml" Requires="v">
                <p:oleObj spid="_x0000_s3133" name="" r:id="rId1" imgW="1041400" imgH="342900" progId="Equation.3">
                  <p:embed/>
                </p:oleObj>
              </mc:Choice>
              <mc:Fallback>
                <p:oleObj name="" r:id="rId1" imgW="1041400" imgH="342900" progId="Equation.3">
                  <p:embed/>
                  <p:pic>
                    <p:nvPicPr>
                      <p:cNvPr id="0" name="图片 3132"/>
                      <p:cNvPicPr/>
                      <p:nvPr/>
                    </p:nvPicPr>
                    <p:blipFill>
                      <a:blip r:embed="rId2"/>
                      <a:stretch>
                        <a:fillRect/>
                      </a:stretch>
                    </p:blipFill>
                    <p:spPr>
                      <a:xfrm>
                        <a:off x="2432050" y="1165225"/>
                        <a:ext cx="3314700" cy="955675"/>
                      </a:xfrm>
                      <a:prstGeom prst="rect">
                        <a:avLst/>
                      </a:prstGeom>
                      <a:solidFill>
                        <a:srgbClr val="FFFF99"/>
                      </a:solidFill>
                      <a:ln w="38100">
                        <a:noFill/>
                        <a:miter/>
                      </a:ln>
                    </p:spPr>
                  </p:pic>
                </p:oleObj>
              </mc:Fallback>
            </mc:AlternateContent>
          </a:graphicData>
        </a:graphic>
      </p:graphicFrame>
      <p:graphicFrame>
        <p:nvGraphicFramePr>
          <p:cNvPr id="22531" name="Object 1024"/>
          <p:cNvGraphicFramePr>
            <a:graphicFrameLocks noChangeAspect="1"/>
          </p:cNvGraphicFramePr>
          <p:nvPr/>
        </p:nvGraphicFramePr>
        <p:xfrm>
          <a:off x="2432050" y="2206625"/>
          <a:ext cx="4121150" cy="920750"/>
        </p:xfrm>
        <a:graphic>
          <a:graphicData uri="http://schemas.openxmlformats.org/presentationml/2006/ole">
            <mc:AlternateContent xmlns:mc="http://schemas.openxmlformats.org/markup-compatibility/2006">
              <mc:Choice xmlns:v="urn:schemas-microsoft-com:vml" Requires="v">
                <p:oleObj spid="_x0000_s3134" name="" r:id="rId3" imgW="1296035" imgH="330200" progId="Equation.3">
                  <p:embed/>
                </p:oleObj>
              </mc:Choice>
              <mc:Fallback>
                <p:oleObj name="" r:id="rId3" imgW="1296035" imgH="330200" progId="Equation.3">
                  <p:embed/>
                  <p:pic>
                    <p:nvPicPr>
                      <p:cNvPr id="0" name="图片 3133"/>
                      <p:cNvPicPr/>
                      <p:nvPr/>
                    </p:nvPicPr>
                    <p:blipFill>
                      <a:blip r:embed="rId4"/>
                      <a:stretch>
                        <a:fillRect/>
                      </a:stretch>
                    </p:blipFill>
                    <p:spPr>
                      <a:xfrm>
                        <a:off x="2432050" y="2206625"/>
                        <a:ext cx="4121150" cy="920750"/>
                      </a:xfrm>
                      <a:prstGeom prst="rect">
                        <a:avLst/>
                      </a:prstGeom>
                      <a:solidFill>
                        <a:srgbClr val="FFFF99"/>
                      </a:solidFill>
                      <a:ln w="38100">
                        <a:noFill/>
                        <a:miter/>
                      </a:ln>
                    </p:spPr>
                  </p:pic>
                </p:oleObj>
              </mc:Fallback>
            </mc:AlternateContent>
          </a:graphicData>
        </a:graphic>
      </p:graphicFrame>
      <p:sp>
        <p:nvSpPr>
          <p:cNvPr id="2" name="Text Box 4"/>
          <p:cNvSpPr txBox="1"/>
          <p:nvPr/>
        </p:nvSpPr>
        <p:spPr>
          <a:xfrm>
            <a:off x="107950" y="554990"/>
            <a:ext cx="7869238" cy="522288"/>
          </a:xfrm>
          <a:prstGeom prst="rect">
            <a:avLst/>
          </a:prstGeom>
          <a:noFill/>
          <a:ln w="9525">
            <a:noFill/>
          </a:ln>
        </p:spPr>
        <p:txBody>
          <a:bodyPr wrap="square" anchor="t">
            <a:spAutoFit/>
          </a:bodyPr>
          <a:p>
            <a:pPr marL="457200" indent="-457200" algn="just">
              <a:spcBef>
                <a:spcPct val="50000"/>
              </a:spcBef>
              <a:buFont typeface="Wingdings" panose="05000000000000000000" charset="0"/>
              <a:buChar char=""/>
            </a:pPr>
            <a:r>
              <a:rPr lang="en-US" altLang="zh-CN" sz="2800" dirty="0">
                <a:solidFill>
                  <a:srgbClr val="0000FF"/>
                </a:solidFill>
                <a:latin typeface="Cambria" panose="02040503050406030204" pitchFamily="18" charset="0"/>
                <a:ea typeface="华文细黑" panose="02010600040101010101" charset="-122"/>
              </a:rPr>
              <a:t>0K</a:t>
            </a:r>
            <a:r>
              <a:rPr lang="zh-CN" altLang="en-US" sz="2800" dirty="0">
                <a:solidFill>
                  <a:srgbClr val="0000FF"/>
                </a:solidFill>
                <a:latin typeface="Cambria" panose="02040503050406030204" pitchFamily="18" charset="0"/>
                <a:ea typeface="华文细黑" panose="02010600040101010101" charset="-122"/>
              </a:rPr>
              <a:t>的低温极限</a:t>
            </a:r>
            <a:r>
              <a:rPr lang="en-US" altLang="zh-CN" sz="2800" dirty="0">
                <a:solidFill>
                  <a:srgbClr val="0000FF"/>
                </a:solidFill>
                <a:latin typeface="Cambria" panose="02040503050406030204" pitchFamily="18" charset="0"/>
                <a:ea typeface="华文细黑" panose="02010600040101010101" charset="-122"/>
              </a:rPr>
              <a:t>Fermi</a:t>
            </a:r>
            <a:r>
              <a:rPr lang="zh-CN" altLang="en-US" sz="2800" dirty="0">
                <a:solidFill>
                  <a:srgbClr val="0000FF"/>
                </a:solidFill>
                <a:latin typeface="Cambria" panose="02040503050406030204" pitchFamily="18" charset="0"/>
                <a:ea typeface="华文细黑" panose="02010600040101010101" charset="-122"/>
              </a:rPr>
              <a:t>能级应由下式决定</a:t>
            </a:r>
            <a:endParaRPr lang="zh-CN" altLang="en-US" sz="2800" dirty="0">
              <a:solidFill>
                <a:srgbClr val="0000FF"/>
              </a:solidFill>
              <a:latin typeface="Cambria" panose="02040503050406030204" pitchFamily="18" charset="0"/>
              <a:ea typeface="华文细黑" panose="02010600040101010101" charset="-122"/>
            </a:endParaRPr>
          </a:p>
        </p:txBody>
      </p:sp>
      <p:graphicFrame>
        <p:nvGraphicFramePr>
          <p:cNvPr id="22533" name="Object 1024"/>
          <p:cNvGraphicFramePr>
            <a:graphicFrameLocks noChangeAspect="1"/>
          </p:cNvGraphicFramePr>
          <p:nvPr/>
        </p:nvGraphicFramePr>
        <p:xfrm>
          <a:off x="108268" y="3211513"/>
          <a:ext cx="4872037" cy="725487"/>
        </p:xfrm>
        <a:graphic>
          <a:graphicData uri="http://schemas.openxmlformats.org/presentationml/2006/ole">
            <mc:AlternateContent xmlns:mc="http://schemas.openxmlformats.org/markup-compatibility/2006">
              <mc:Choice xmlns:v="urn:schemas-microsoft-com:vml" Requires="v">
                <p:oleObj spid="_x0000_s3079" name="" r:id="rId5" imgW="1943100" imgH="330200" progId="Equation.3">
                  <p:embed/>
                </p:oleObj>
              </mc:Choice>
              <mc:Fallback>
                <p:oleObj name="" r:id="rId5" imgW="1943100" imgH="330200" progId="Equation.3">
                  <p:embed/>
                  <p:pic>
                    <p:nvPicPr>
                      <p:cNvPr id="0" name="图片 3078"/>
                      <p:cNvPicPr/>
                      <p:nvPr/>
                    </p:nvPicPr>
                    <p:blipFill>
                      <a:blip r:embed="rId6"/>
                      <a:stretch>
                        <a:fillRect/>
                      </a:stretch>
                    </p:blipFill>
                    <p:spPr>
                      <a:xfrm>
                        <a:off x="108268" y="3211513"/>
                        <a:ext cx="4872037" cy="725487"/>
                      </a:xfrm>
                      <a:prstGeom prst="rect">
                        <a:avLst/>
                      </a:prstGeom>
                      <a:solidFill>
                        <a:srgbClr val="FFFF99"/>
                      </a:solidFill>
                      <a:ln w="38100">
                        <a:noFill/>
                        <a:miter/>
                      </a:ln>
                    </p:spPr>
                  </p:pic>
                </p:oleObj>
              </mc:Fallback>
            </mc:AlternateContent>
          </a:graphicData>
        </a:graphic>
      </p:graphicFrame>
      <p:sp>
        <p:nvSpPr>
          <p:cNvPr id="5" name="Text Box 4"/>
          <p:cNvSpPr txBox="1"/>
          <p:nvPr/>
        </p:nvSpPr>
        <p:spPr>
          <a:xfrm>
            <a:off x="4955540" y="3375025"/>
            <a:ext cx="4289425" cy="445135"/>
          </a:xfrm>
          <a:prstGeom prst="rect">
            <a:avLst/>
          </a:prstGeom>
          <a:noFill/>
          <a:ln w="9525">
            <a:noFill/>
          </a:ln>
        </p:spPr>
        <p:txBody>
          <a:bodyPr wrap="square" anchor="t">
            <a:spAutoFit/>
          </a:bodyPr>
          <a:p>
            <a:pPr algn="just">
              <a:spcBef>
                <a:spcPct val="50000"/>
              </a:spcBef>
              <a:buFont typeface="Wingdings" panose="05000000000000000000" charset="0"/>
              <a:buNone/>
            </a:pPr>
            <a:r>
              <a:rPr lang="en-US" altLang="zh-CN" sz="2300" dirty="0">
                <a:solidFill>
                  <a:srgbClr val="0000FF"/>
                </a:solidFill>
                <a:latin typeface="微软雅黑" panose="020B0503020204020204" charset="-122"/>
                <a:ea typeface="微软雅黑" panose="020B0503020204020204" charset="-122"/>
              </a:rPr>
              <a:t>→ </a:t>
            </a:r>
            <a:r>
              <a:rPr lang="en-US" altLang="zh-CN" sz="2300" dirty="0">
                <a:solidFill>
                  <a:srgbClr val="0000FF"/>
                </a:solidFill>
                <a:latin typeface="Cambria" panose="02040503050406030204" pitchFamily="18" charset="0"/>
                <a:ea typeface="华文细黑" panose="02010600040101010101" charset="-122"/>
              </a:rPr>
              <a:t>Q(E)</a:t>
            </a:r>
            <a:r>
              <a:rPr lang="zh-CN" altLang="en-US" sz="2300" dirty="0">
                <a:solidFill>
                  <a:srgbClr val="0000FF"/>
                </a:solidFill>
                <a:latin typeface="Cambria" panose="02040503050406030204" pitchFamily="18" charset="0"/>
                <a:ea typeface="华文细黑" panose="02010600040101010101" charset="-122"/>
              </a:rPr>
              <a:t>表示</a:t>
            </a:r>
            <a:r>
              <a:rPr lang="en-US" altLang="zh-CN" sz="2300" dirty="0">
                <a:solidFill>
                  <a:srgbClr val="0000FF"/>
                </a:solidFill>
                <a:latin typeface="Cambria" panose="02040503050406030204" pitchFamily="18" charset="0"/>
                <a:ea typeface="华文细黑" panose="02010600040101010101" charset="-122"/>
              </a:rPr>
              <a:t>E</a:t>
            </a:r>
            <a:r>
              <a:rPr lang="zh-CN" altLang="en-US" sz="2300" dirty="0">
                <a:solidFill>
                  <a:srgbClr val="0000FF"/>
                </a:solidFill>
                <a:latin typeface="Cambria" panose="02040503050406030204" pitchFamily="18" charset="0"/>
                <a:ea typeface="华文细黑" panose="02010600040101010101" charset="-122"/>
              </a:rPr>
              <a:t>以下量子态的总数</a:t>
            </a:r>
            <a:endParaRPr lang="zh-CN" altLang="en-US" sz="2300" dirty="0">
              <a:solidFill>
                <a:srgbClr val="0000FF"/>
              </a:solidFill>
              <a:latin typeface="Cambria" panose="02040503050406030204" pitchFamily="18" charset="0"/>
              <a:ea typeface="华文细黑" panose="02010600040101010101" charset="-122"/>
            </a:endParaRPr>
          </a:p>
        </p:txBody>
      </p:sp>
      <p:graphicFrame>
        <p:nvGraphicFramePr>
          <p:cNvPr id="22535" name="Object 1024"/>
          <p:cNvGraphicFramePr>
            <a:graphicFrameLocks noChangeAspect="1"/>
          </p:cNvGraphicFramePr>
          <p:nvPr/>
        </p:nvGraphicFramePr>
        <p:xfrm>
          <a:off x="108268" y="4047173"/>
          <a:ext cx="8118475" cy="900112"/>
        </p:xfrm>
        <a:graphic>
          <a:graphicData uri="http://schemas.openxmlformats.org/presentationml/2006/ole">
            <mc:AlternateContent xmlns:mc="http://schemas.openxmlformats.org/markup-compatibility/2006">
              <mc:Choice xmlns:v="urn:schemas-microsoft-com:vml" Requires="v">
                <p:oleObj spid="_x0000_s3085" name="" r:id="rId7" imgW="3416300" imgH="431800" progId="Equation.3">
                  <p:embed/>
                </p:oleObj>
              </mc:Choice>
              <mc:Fallback>
                <p:oleObj name="" r:id="rId7" imgW="3416300" imgH="431800" progId="Equation.3">
                  <p:embed/>
                  <p:pic>
                    <p:nvPicPr>
                      <p:cNvPr id="0" name="图片 3084"/>
                      <p:cNvPicPr/>
                      <p:nvPr/>
                    </p:nvPicPr>
                    <p:blipFill>
                      <a:blip r:embed="rId8"/>
                      <a:stretch>
                        <a:fillRect/>
                      </a:stretch>
                    </p:blipFill>
                    <p:spPr>
                      <a:xfrm>
                        <a:off x="108268" y="4047173"/>
                        <a:ext cx="8118475" cy="900112"/>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blinds(horizontal)">
                                      <p:cBhvr>
                                        <p:cTn id="15" dur="5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Effect transition="in" filter="blinds(horizontal)">
                                      <p:cBhvr>
                                        <p:cTn id="20" dur="500"/>
                                        <p:tgtEl>
                                          <p:spTgt spid="2253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533"/>
                                        </p:tgtEl>
                                        <p:attrNameLst>
                                          <p:attrName>style.visibility</p:attrName>
                                        </p:attrNameLst>
                                      </p:cBhvr>
                                      <p:to>
                                        <p:strVal val="visible"/>
                                      </p:to>
                                    </p:set>
                                    <p:animEffect transition="in" filter="blinds(horizontal)">
                                      <p:cBhvr>
                                        <p:cTn id="25" dur="500"/>
                                        <p:tgtEl>
                                          <p:spTgt spid="225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2535"/>
                                        </p:tgtEl>
                                        <p:attrNameLst>
                                          <p:attrName>style.visibility</p:attrName>
                                        </p:attrNameLst>
                                      </p:cBhvr>
                                      <p:to>
                                        <p:strVal val="visible"/>
                                      </p:to>
                                    </p:set>
                                    <p:animEffect transition="in" filter="blinds(horizontal)">
                                      <p:cBhvr>
                                        <p:cTn id="34"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3" name="Object 1024"/>
          <p:cNvGraphicFramePr>
            <a:graphicFrameLocks noChangeAspect="1"/>
          </p:cNvGraphicFramePr>
          <p:nvPr/>
        </p:nvGraphicFramePr>
        <p:xfrm>
          <a:off x="25400" y="77788"/>
          <a:ext cx="9093200" cy="1008062"/>
        </p:xfrm>
        <a:graphic>
          <a:graphicData uri="http://schemas.openxmlformats.org/presentationml/2006/ole">
            <mc:AlternateContent xmlns:mc="http://schemas.openxmlformats.org/markup-compatibility/2006">
              <mc:Choice xmlns:v="urn:schemas-microsoft-com:vml" Requires="v">
                <p:oleObj spid="_x0000_s3076" name="" r:id="rId1" imgW="3416300" imgH="431800" progId="Equation.3">
                  <p:embed/>
                </p:oleObj>
              </mc:Choice>
              <mc:Fallback>
                <p:oleObj name="" r:id="rId1" imgW="3416300" imgH="431800" progId="Equation.3">
                  <p:embed/>
                  <p:pic>
                    <p:nvPicPr>
                      <p:cNvPr id="0" name="图片 3075"/>
                      <p:cNvPicPr/>
                      <p:nvPr/>
                    </p:nvPicPr>
                    <p:blipFill>
                      <a:blip r:embed="rId2"/>
                      <a:stretch>
                        <a:fillRect/>
                      </a:stretch>
                    </p:blipFill>
                    <p:spPr>
                      <a:xfrm>
                        <a:off x="25400" y="77788"/>
                        <a:ext cx="9093200" cy="1008062"/>
                      </a:xfrm>
                      <a:prstGeom prst="rect">
                        <a:avLst/>
                      </a:prstGeom>
                      <a:solidFill>
                        <a:srgbClr val="FFFF99"/>
                      </a:solidFill>
                      <a:ln w="38100">
                        <a:noFill/>
                        <a:miter/>
                      </a:ln>
                    </p:spPr>
                  </p:pic>
                </p:oleObj>
              </mc:Fallback>
            </mc:AlternateContent>
          </a:graphicData>
        </a:graphic>
      </p:graphicFrame>
      <p:sp>
        <p:nvSpPr>
          <p:cNvPr id="23554" name="Line 9"/>
          <p:cNvSpPr/>
          <p:nvPr/>
        </p:nvSpPr>
        <p:spPr>
          <a:xfrm>
            <a:off x="3860800" y="887413"/>
            <a:ext cx="1763713"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3555" name="Line 9"/>
          <p:cNvSpPr/>
          <p:nvPr/>
        </p:nvSpPr>
        <p:spPr>
          <a:xfrm>
            <a:off x="6169025" y="1052513"/>
            <a:ext cx="2411413"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 name="Text Box 4"/>
          <p:cNvSpPr txBox="1"/>
          <p:nvPr/>
        </p:nvSpPr>
        <p:spPr>
          <a:xfrm>
            <a:off x="25400" y="1289050"/>
            <a:ext cx="8959850" cy="521970"/>
          </a:xfrm>
          <a:prstGeom prst="rect">
            <a:avLst/>
          </a:prstGeom>
          <a:noFill/>
          <a:ln w="9525">
            <a:noFill/>
          </a:ln>
        </p:spPr>
        <p:txBody>
          <a:bodyPr wrap="square" anchor="t">
            <a:spAutoFit/>
          </a:bodyPr>
          <a:p>
            <a:pPr marL="457200" indent="-457200" algn="just">
              <a:spcBef>
                <a:spcPct val="50000"/>
              </a:spcBef>
              <a:buFont typeface="Wingdings" panose="05000000000000000000" charset="0"/>
              <a:buChar char=""/>
            </a:pPr>
            <a:r>
              <a:rPr lang="zh-CN" altLang="zh-CN" sz="2800" dirty="0">
                <a:solidFill>
                  <a:srgbClr val="0000FF"/>
                </a:solidFill>
                <a:latin typeface="Cambria" panose="02040503050406030204" pitchFamily="18" charset="0"/>
                <a:ea typeface="华文细黑" panose="02010600040101010101" charset="-122"/>
              </a:rPr>
              <a:t>当</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微软雅黑" panose="020B0503020204020204" charset="-122"/>
                <a:ea typeface="微软雅黑" panose="020B0503020204020204" charset="-122"/>
              </a:rPr>
              <a:t>→</a:t>
            </a:r>
            <a:r>
              <a:rPr lang="en-US" altLang="zh-CN" sz="2800" dirty="0">
                <a:solidFill>
                  <a:srgbClr val="0000FF"/>
                </a:solidFill>
                <a:latin typeface="Cambria" panose="02040503050406030204" pitchFamily="18" charset="0"/>
                <a:ea typeface="华文细黑" panose="02010600040101010101" charset="-122"/>
              </a:rPr>
              <a:t>0</a:t>
            </a:r>
            <a:r>
              <a:rPr lang="zh-CN" altLang="en-US" sz="2800" dirty="0">
                <a:solidFill>
                  <a:srgbClr val="0000FF"/>
                </a:solidFill>
                <a:latin typeface="Cambria" panose="02040503050406030204" pitchFamily="18" charset="0"/>
                <a:ea typeface="华文细黑" panose="02010600040101010101" charset="-122"/>
              </a:rPr>
              <a:t>时，</a:t>
            </a:r>
            <a:r>
              <a:rPr lang="en-US" altLang="zh-CN" sz="2800" dirty="0">
                <a:solidFill>
                  <a:srgbClr val="0000FF"/>
                </a:solidFill>
                <a:latin typeface="Cambria" panose="02040503050406030204" pitchFamily="18" charset="0"/>
                <a:ea typeface="华文细黑" panose="02010600040101010101" charset="-122"/>
              </a:rPr>
              <a:t>Q(E)</a:t>
            </a:r>
            <a:r>
              <a:rPr lang="zh-CN" altLang="en-US" sz="2800" dirty="0">
                <a:solidFill>
                  <a:srgbClr val="0000FF"/>
                </a:solidFill>
                <a:latin typeface="Cambria" panose="02040503050406030204" pitchFamily="18" charset="0"/>
                <a:ea typeface="华文细黑" panose="02010600040101010101" charset="-122"/>
              </a:rPr>
              <a:t>为</a:t>
            </a:r>
            <a:r>
              <a:rPr lang="en-US" altLang="zh-CN" sz="2800" dirty="0">
                <a:solidFill>
                  <a:srgbClr val="0000FF"/>
                </a:solidFill>
                <a:latin typeface="Cambria" panose="02040503050406030204" pitchFamily="18" charset="0"/>
                <a:ea typeface="华文细黑" panose="02010600040101010101" charset="-122"/>
              </a:rPr>
              <a:t>0</a:t>
            </a:r>
            <a:r>
              <a:rPr lang="zh-CN" altLang="en-US" sz="2800" dirty="0">
                <a:solidFill>
                  <a:srgbClr val="0000FF"/>
                </a:solidFill>
                <a:latin typeface="Cambria" panose="02040503050406030204" pitchFamily="18" charset="0"/>
                <a:ea typeface="华文细黑" panose="02010600040101010101" charset="-122"/>
              </a:rPr>
              <a:t>；当</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微软雅黑" panose="020B0503020204020204" charset="-122"/>
                <a:ea typeface="微软雅黑" panose="020B0503020204020204" charset="-122"/>
              </a:rPr>
              <a:t>→∞</a:t>
            </a:r>
            <a:r>
              <a:rPr lang="zh-CN" altLang="en-US" sz="2800" dirty="0">
                <a:solidFill>
                  <a:srgbClr val="0000FF"/>
                </a:solidFill>
                <a:latin typeface="Cambria" panose="02040503050406030204" pitchFamily="18" charset="0"/>
                <a:ea typeface="华文细黑" panose="02010600040101010101" charset="-122"/>
              </a:rPr>
              <a:t>时，</a:t>
            </a:r>
            <a:r>
              <a:rPr lang="en-US" altLang="zh-CN" sz="2800" i="1" dirty="0">
                <a:solidFill>
                  <a:srgbClr val="0000FF"/>
                </a:solidFill>
                <a:latin typeface="Times New Roman" panose="02020603050405020304" pitchFamily="18" charset="0"/>
                <a:ea typeface="华文细黑" panose="02010600040101010101" charset="-122"/>
              </a:rPr>
              <a:t>f</a:t>
            </a:r>
            <a:r>
              <a:rPr lang="en-US" altLang="zh-CN" sz="2800" dirty="0">
                <a:solidFill>
                  <a:srgbClr val="0000FF"/>
                </a:solidFill>
                <a:latin typeface="Cambria" panose="02040503050406030204" pitchFamily="18" charset="0"/>
                <a:ea typeface="华文细黑" panose="02010600040101010101" charset="-122"/>
              </a:rPr>
              <a:t>(E)</a:t>
            </a:r>
            <a:r>
              <a:rPr lang="zh-CN" altLang="en-US" sz="2800" dirty="0">
                <a:solidFill>
                  <a:srgbClr val="0000FF"/>
                </a:solidFill>
                <a:latin typeface="Cambria" panose="02040503050406030204" pitchFamily="18" charset="0"/>
                <a:ea typeface="华文细黑" panose="02010600040101010101" charset="-122"/>
              </a:rPr>
              <a:t>按</a:t>
            </a:r>
            <a:r>
              <a:rPr lang="en-US" altLang="zh-CN" sz="2800" dirty="0">
                <a:solidFill>
                  <a:srgbClr val="0000FF"/>
                </a:solidFill>
                <a:latin typeface="Cambria" panose="02040503050406030204" pitchFamily="18" charset="0"/>
                <a:ea typeface="华文细黑" panose="02010600040101010101" charset="-122"/>
              </a:rPr>
              <a:t>e</a:t>
            </a:r>
            <a:r>
              <a:rPr lang="en-US" altLang="zh-CN" sz="2800" baseline="30000" dirty="0">
                <a:solidFill>
                  <a:srgbClr val="0000FF"/>
                </a:solidFill>
                <a:latin typeface="Cambria" panose="02040503050406030204" pitchFamily="18" charset="0"/>
                <a:ea typeface="华文细黑" panose="02010600040101010101" charset="-122"/>
              </a:rPr>
              <a:t>-E/kT</a:t>
            </a:r>
            <a:r>
              <a:rPr lang="zh-CN" altLang="en-US" sz="2800" dirty="0">
                <a:solidFill>
                  <a:srgbClr val="0000FF"/>
                </a:solidFill>
                <a:latin typeface="Cambria" panose="02040503050406030204" pitchFamily="18" charset="0"/>
                <a:ea typeface="华文细黑" panose="02010600040101010101" charset="-122"/>
              </a:rPr>
              <a:t>趋向</a:t>
            </a:r>
            <a:r>
              <a:rPr lang="en-US" altLang="zh-CN" sz="2800" dirty="0">
                <a:solidFill>
                  <a:srgbClr val="0000FF"/>
                </a:solidFill>
                <a:latin typeface="Cambria" panose="02040503050406030204" pitchFamily="18" charset="0"/>
                <a:ea typeface="华文细黑" panose="02010600040101010101" charset="-122"/>
              </a:rPr>
              <a:t>0.</a:t>
            </a:r>
            <a:endParaRPr lang="en-US" altLang="zh-CN" sz="2800" dirty="0">
              <a:solidFill>
                <a:srgbClr val="0000FF"/>
              </a:solidFill>
              <a:latin typeface="Cambria" panose="02040503050406030204" pitchFamily="18" charset="0"/>
              <a:ea typeface="华文细黑" panose="02010600040101010101" charset="-122"/>
            </a:endParaRPr>
          </a:p>
        </p:txBody>
      </p:sp>
      <p:graphicFrame>
        <p:nvGraphicFramePr>
          <p:cNvPr id="23557" name="Object 1024"/>
          <p:cNvGraphicFramePr>
            <a:graphicFrameLocks noChangeAspect="1"/>
          </p:cNvGraphicFramePr>
          <p:nvPr/>
        </p:nvGraphicFramePr>
        <p:xfrm>
          <a:off x="2619375" y="1976438"/>
          <a:ext cx="2668588" cy="652462"/>
        </p:xfrm>
        <a:graphic>
          <a:graphicData uri="http://schemas.openxmlformats.org/presentationml/2006/ole">
            <mc:AlternateContent xmlns:mc="http://schemas.openxmlformats.org/markup-compatibility/2006">
              <mc:Choice xmlns:v="urn:schemas-microsoft-com:vml" Requires="v">
                <p:oleObj spid="_x0000_s3080" name="" r:id="rId3" imgW="1002665" imgH="279400" progId="Equation.3">
                  <p:embed/>
                </p:oleObj>
              </mc:Choice>
              <mc:Fallback>
                <p:oleObj name="" r:id="rId3" imgW="1002665" imgH="279400" progId="Equation.3">
                  <p:embed/>
                  <p:pic>
                    <p:nvPicPr>
                      <p:cNvPr id="0" name="图片 3079"/>
                      <p:cNvPicPr/>
                      <p:nvPr/>
                    </p:nvPicPr>
                    <p:blipFill>
                      <a:blip r:embed="rId4"/>
                      <a:stretch>
                        <a:fillRect/>
                      </a:stretch>
                    </p:blipFill>
                    <p:spPr>
                      <a:xfrm>
                        <a:off x="2619375" y="1976438"/>
                        <a:ext cx="2668588" cy="652462"/>
                      </a:xfrm>
                      <a:prstGeom prst="rect">
                        <a:avLst/>
                      </a:prstGeom>
                      <a:solidFill>
                        <a:srgbClr val="FFFF99"/>
                      </a:solidFill>
                      <a:ln w="38100">
                        <a:noFill/>
                        <a:miter/>
                      </a:ln>
                    </p:spPr>
                  </p:pic>
                </p:oleObj>
              </mc:Fallback>
            </mc:AlternateContent>
          </a:graphicData>
        </a:graphic>
      </p:graphicFrame>
      <p:graphicFrame>
        <p:nvGraphicFramePr>
          <p:cNvPr id="23558" name="Object 1024"/>
          <p:cNvGraphicFramePr>
            <a:graphicFrameLocks noChangeAspect="1"/>
          </p:cNvGraphicFramePr>
          <p:nvPr/>
        </p:nvGraphicFramePr>
        <p:xfrm>
          <a:off x="2619375" y="2754313"/>
          <a:ext cx="3784600" cy="1008062"/>
        </p:xfrm>
        <a:graphic>
          <a:graphicData uri="http://schemas.openxmlformats.org/presentationml/2006/ole">
            <mc:AlternateContent xmlns:mc="http://schemas.openxmlformats.org/markup-compatibility/2006">
              <mc:Choice xmlns:v="urn:schemas-microsoft-com:vml" Requires="v">
                <p:oleObj spid="_x0000_s3081" name="" r:id="rId5" imgW="1422400" imgH="431800" progId="Equation.3">
                  <p:embed/>
                </p:oleObj>
              </mc:Choice>
              <mc:Fallback>
                <p:oleObj name="" r:id="rId5" imgW="1422400" imgH="431800" progId="Equation.3">
                  <p:embed/>
                  <p:pic>
                    <p:nvPicPr>
                      <p:cNvPr id="0" name="图片 3080"/>
                      <p:cNvPicPr/>
                      <p:nvPr/>
                    </p:nvPicPr>
                    <p:blipFill>
                      <a:blip r:embed="rId6"/>
                      <a:stretch>
                        <a:fillRect/>
                      </a:stretch>
                    </p:blipFill>
                    <p:spPr>
                      <a:xfrm>
                        <a:off x="2619375" y="2754313"/>
                        <a:ext cx="3784600" cy="1008062"/>
                      </a:xfrm>
                      <a:prstGeom prst="rect">
                        <a:avLst/>
                      </a:prstGeom>
                      <a:solidFill>
                        <a:srgbClr val="FFFF99"/>
                      </a:solidFill>
                      <a:ln w="38100">
                        <a:noFill/>
                        <a:miter/>
                      </a:ln>
                    </p:spPr>
                  </p:pic>
                </p:oleObj>
              </mc:Fallback>
            </mc:AlternateContent>
          </a:graphicData>
        </a:graphic>
      </p:graphicFrame>
      <p:graphicFrame>
        <p:nvGraphicFramePr>
          <p:cNvPr id="23559" name="Object 1025"/>
          <p:cNvGraphicFramePr>
            <a:graphicFrameLocks noChangeAspect="1"/>
          </p:cNvGraphicFramePr>
          <p:nvPr/>
        </p:nvGraphicFramePr>
        <p:xfrm>
          <a:off x="25400" y="4308475"/>
          <a:ext cx="2611755" cy="778510"/>
        </p:xfrm>
        <a:graphic>
          <a:graphicData uri="http://schemas.openxmlformats.org/presentationml/2006/ole">
            <mc:AlternateContent xmlns:mc="http://schemas.openxmlformats.org/markup-compatibility/2006">
              <mc:Choice xmlns:v="urn:schemas-microsoft-com:vml" Requires="v">
                <p:oleObj spid="_x0000_s3086" name="" r:id="rId7" imgW="1320165" imgH="393700" progId="Equation.3">
                  <p:embed/>
                </p:oleObj>
              </mc:Choice>
              <mc:Fallback>
                <p:oleObj name="" r:id="rId7" imgW="1320165" imgH="393700" progId="Equation.3">
                  <p:embed/>
                  <p:pic>
                    <p:nvPicPr>
                      <p:cNvPr id="0" name="图片 3085"/>
                      <p:cNvPicPr/>
                      <p:nvPr/>
                    </p:nvPicPr>
                    <p:blipFill>
                      <a:blip r:embed="rId8"/>
                      <a:stretch>
                        <a:fillRect/>
                      </a:stretch>
                    </p:blipFill>
                    <p:spPr>
                      <a:xfrm>
                        <a:off x="25400" y="4308475"/>
                        <a:ext cx="2611755" cy="778510"/>
                      </a:xfrm>
                      <a:prstGeom prst="rect">
                        <a:avLst/>
                      </a:prstGeom>
                      <a:solidFill>
                        <a:srgbClr val="FF3300">
                          <a:alpha val="20000"/>
                        </a:srgbClr>
                      </a:solidFill>
                      <a:ln w="38100">
                        <a:noFill/>
                        <a:miter/>
                      </a:ln>
                    </p:spPr>
                  </p:pic>
                </p:oleObj>
              </mc:Fallback>
            </mc:AlternateContent>
          </a:graphicData>
        </a:graphic>
      </p:graphicFrame>
      <p:graphicFrame>
        <p:nvGraphicFramePr>
          <p:cNvPr id="23560" name="Object 1025"/>
          <p:cNvGraphicFramePr>
            <a:graphicFrameLocks noChangeAspect="1"/>
          </p:cNvGraphicFramePr>
          <p:nvPr/>
        </p:nvGraphicFramePr>
        <p:xfrm>
          <a:off x="2526665" y="5701030"/>
          <a:ext cx="5712460" cy="934085"/>
        </p:xfrm>
        <a:graphic>
          <a:graphicData uri="http://schemas.openxmlformats.org/presentationml/2006/ole">
            <mc:AlternateContent xmlns:mc="http://schemas.openxmlformats.org/markup-compatibility/2006">
              <mc:Choice xmlns:v="urn:schemas-microsoft-com:vml" Requires="v">
                <p:oleObj spid="_x0000_s3082" name="" r:id="rId9" imgW="2578100" imgH="431800" progId="Equation.3">
                  <p:embed/>
                </p:oleObj>
              </mc:Choice>
              <mc:Fallback>
                <p:oleObj name="" r:id="rId9" imgW="2578100" imgH="431800" progId="Equation.3">
                  <p:embed/>
                  <p:pic>
                    <p:nvPicPr>
                      <p:cNvPr id="0" name="图片 3081"/>
                      <p:cNvPicPr/>
                      <p:nvPr/>
                    </p:nvPicPr>
                    <p:blipFill>
                      <a:blip r:embed="rId10"/>
                      <a:stretch>
                        <a:fillRect/>
                      </a:stretch>
                    </p:blipFill>
                    <p:spPr>
                      <a:xfrm>
                        <a:off x="2526665" y="5701030"/>
                        <a:ext cx="5712460" cy="934085"/>
                      </a:xfrm>
                      <a:prstGeom prst="rect">
                        <a:avLst/>
                      </a:prstGeom>
                      <a:solidFill>
                        <a:srgbClr val="FFFF99">
                          <a:alpha val="20000"/>
                        </a:srgbClr>
                      </a:solidFill>
                      <a:ln w="38100">
                        <a:noFill/>
                        <a:miter/>
                      </a:ln>
                    </p:spPr>
                  </p:pic>
                </p:oleObj>
              </mc:Fallback>
            </mc:AlternateContent>
          </a:graphicData>
        </a:graphic>
      </p:graphicFrame>
      <p:grpSp>
        <p:nvGrpSpPr>
          <p:cNvPr id="2" name="组合 1"/>
          <p:cNvGrpSpPr/>
          <p:nvPr/>
        </p:nvGrpSpPr>
        <p:grpSpPr>
          <a:xfrm>
            <a:off x="2670175" y="3832225"/>
            <a:ext cx="3869055" cy="1797050"/>
            <a:chOff x="4205" y="6035"/>
            <a:chExt cx="6093" cy="2830"/>
          </a:xfrm>
        </p:grpSpPr>
        <p:graphicFrame>
          <p:nvGraphicFramePr>
            <p:cNvPr id="257027" name="Object 1027"/>
            <p:cNvGraphicFramePr>
              <a:graphicFrameLocks noChangeAspect="1"/>
            </p:cNvGraphicFramePr>
            <p:nvPr/>
          </p:nvGraphicFramePr>
          <p:xfrm>
            <a:off x="5200" y="6035"/>
            <a:ext cx="5098" cy="2830"/>
          </p:xfrm>
          <a:graphic>
            <a:graphicData uri="http://schemas.openxmlformats.org/presentationml/2006/ole">
              <mc:AlternateContent xmlns:mc="http://schemas.openxmlformats.org/markup-compatibility/2006">
                <mc:Choice xmlns:v="urn:schemas-microsoft-com:vml" Requires="v">
                  <p:oleObj spid="_x0000_s3083" name="" r:id="rId11" imgW="1739900" imgH="965200" progId="Equation.DSMT4">
                    <p:embed/>
                  </p:oleObj>
                </mc:Choice>
                <mc:Fallback>
                  <p:oleObj name="" r:id="rId11" imgW="1739900" imgH="965200" progId="Equation.DSMT4">
                    <p:embed/>
                    <p:pic>
                      <p:nvPicPr>
                        <p:cNvPr id="0" name="图片 3082"/>
                        <p:cNvPicPr/>
                        <p:nvPr/>
                      </p:nvPicPr>
                      <p:blipFill>
                        <a:blip r:embed="rId12"/>
                        <a:stretch>
                          <a:fillRect/>
                        </a:stretch>
                      </p:blipFill>
                      <p:spPr>
                        <a:xfrm>
                          <a:off x="5200" y="6035"/>
                          <a:ext cx="5098" cy="2830"/>
                        </a:xfrm>
                        <a:prstGeom prst="rect">
                          <a:avLst/>
                        </a:prstGeom>
                        <a:noFill/>
                        <a:ln w="38100">
                          <a:noFill/>
                          <a:miter/>
                        </a:ln>
                      </p:spPr>
                    </p:pic>
                  </p:oleObj>
                </mc:Fallback>
              </mc:AlternateContent>
            </a:graphicData>
          </a:graphic>
        </p:graphicFrame>
        <p:graphicFrame>
          <p:nvGraphicFramePr>
            <p:cNvPr id="23562" name="Object 1025"/>
            <p:cNvGraphicFramePr>
              <a:graphicFrameLocks noChangeAspect="1"/>
            </p:cNvGraphicFramePr>
            <p:nvPr/>
          </p:nvGraphicFramePr>
          <p:xfrm>
            <a:off x="4205" y="6785"/>
            <a:ext cx="1060" cy="1148"/>
          </p:xfrm>
          <a:graphic>
            <a:graphicData uri="http://schemas.openxmlformats.org/presentationml/2006/ole">
              <mc:AlternateContent xmlns:mc="http://schemas.openxmlformats.org/markup-compatibility/2006">
                <mc:Choice xmlns:v="urn:schemas-microsoft-com:vml" Requires="v">
                  <p:oleObj spid="_x0000_s3090" name="" r:id="rId13" imgW="355600" imgH="393700" progId="Equation.3">
                    <p:embed/>
                  </p:oleObj>
                </mc:Choice>
                <mc:Fallback>
                  <p:oleObj name="" r:id="rId13" imgW="355600" imgH="393700" progId="Equation.3">
                    <p:embed/>
                    <p:pic>
                      <p:nvPicPr>
                        <p:cNvPr id="0" name="图片 3089"/>
                        <p:cNvPicPr/>
                        <p:nvPr/>
                      </p:nvPicPr>
                      <p:blipFill>
                        <a:blip r:embed="rId14"/>
                        <a:stretch>
                          <a:fillRect/>
                        </a:stretch>
                      </p:blipFill>
                      <p:spPr>
                        <a:xfrm>
                          <a:off x="4205" y="6785"/>
                          <a:ext cx="1060" cy="114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3557"/>
                                        </p:tgtEl>
                                        <p:attrNameLst>
                                          <p:attrName>style.visibility</p:attrName>
                                        </p:attrNameLst>
                                      </p:cBhvr>
                                      <p:to>
                                        <p:strVal val="visible"/>
                                      </p:to>
                                    </p:set>
                                    <p:animEffect transition="in" filter="blinds(horizontal)">
                                      <p:cBhvr>
                                        <p:cTn id="16" dur="500"/>
                                        <p:tgtEl>
                                          <p:spTgt spid="2355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555"/>
                                        </p:tgtEl>
                                        <p:attrNameLst>
                                          <p:attrName>style.visibility</p:attrName>
                                        </p:attrNameLst>
                                      </p:cBhvr>
                                      <p:to>
                                        <p:strVal val="visible"/>
                                      </p:to>
                                    </p:set>
                                    <p:animEffect transition="in" filter="blinds(horizontal)">
                                      <p:cBhvr>
                                        <p:cTn id="21" dur="500"/>
                                        <p:tgtEl>
                                          <p:spTgt spid="2355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blinds(horizontal)">
                                      <p:cBhvr>
                                        <p:cTn id="26" dur="500"/>
                                        <p:tgtEl>
                                          <p:spTgt spid="2355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blinds(horizontal)">
                                      <p:cBhvr>
                                        <p:cTn id="31" dur="500"/>
                                        <p:tgtEl>
                                          <p:spTgt spid="2355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3560"/>
                                        </p:tgtEl>
                                        <p:attrNameLst>
                                          <p:attrName>style.visibility</p:attrName>
                                        </p:attrNameLst>
                                      </p:cBhvr>
                                      <p:to>
                                        <p:strVal val="visible"/>
                                      </p:to>
                                    </p:set>
                                    <p:animEffect transition="in" filter="blinds(horizontal)">
                                      <p:cBhvr>
                                        <p:cTn id="41"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7" name="Object 1025"/>
          <p:cNvGraphicFramePr>
            <a:graphicFrameLocks noChangeAspect="1"/>
          </p:cNvGraphicFramePr>
          <p:nvPr/>
        </p:nvGraphicFramePr>
        <p:xfrm>
          <a:off x="40640" y="134620"/>
          <a:ext cx="5087620" cy="831850"/>
        </p:xfrm>
        <a:graphic>
          <a:graphicData uri="http://schemas.openxmlformats.org/presentationml/2006/ole">
            <mc:AlternateContent xmlns:mc="http://schemas.openxmlformats.org/markup-compatibility/2006">
              <mc:Choice xmlns:v="urn:schemas-microsoft-com:vml" Requires="v">
                <p:oleObj spid="_x0000_s3077" name="" r:id="rId1" imgW="2578100" imgH="431800" progId="Equation.3">
                  <p:embed/>
                </p:oleObj>
              </mc:Choice>
              <mc:Fallback>
                <p:oleObj name="" r:id="rId1" imgW="2578100" imgH="431800" progId="Equation.3">
                  <p:embed/>
                  <p:pic>
                    <p:nvPicPr>
                      <p:cNvPr id="0" name="图片 3076"/>
                      <p:cNvPicPr/>
                      <p:nvPr/>
                    </p:nvPicPr>
                    <p:blipFill>
                      <a:blip r:embed="rId2"/>
                      <a:stretch>
                        <a:fillRect/>
                      </a:stretch>
                    </p:blipFill>
                    <p:spPr>
                      <a:xfrm>
                        <a:off x="40640" y="134620"/>
                        <a:ext cx="5087620" cy="831850"/>
                      </a:xfrm>
                      <a:prstGeom prst="rect">
                        <a:avLst/>
                      </a:prstGeom>
                      <a:solidFill>
                        <a:srgbClr val="FFFF99">
                          <a:alpha val="20000"/>
                        </a:srgbClr>
                      </a:solidFill>
                      <a:ln w="38100">
                        <a:noFill/>
                        <a:miter/>
                      </a:ln>
                    </p:spPr>
                  </p:pic>
                </p:oleObj>
              </mc:Fallback>
            </mc:AlternateContent>
          </a:graphicData>
        </a:graphic>
      </p:graphicFrame>
      <p:graphicFrame>
        <p:nvGraphicFramePr>
          <p:cNvPr id="24578" name="Object 1025"/>
          <p:cNvGraphicFramePr>
            <a:graphicFrameLocks noChangeAspect="1"/>
          </p:cNvGraphicFramePr>
          <p:nvPr/>
        </p:nvGraphicFramePr>
        <p:xfrm>
          <a:off x="5120640" y="-127000"/>
          <a:ext cx="4459288" cy="3141663"/>
        </p:xfrm>
        <a:graphic>
          <a:graphicData uri="http://schemas.openxmlformats.org/presentationml/2006/ole">
            <mc:AlternateContent xmlns:mc="http://schemas.openxmlformats.org/markup-compatibility/2006">
              <mc:Choice xmlns:v="urn:schemas-microsoft-com:vml" Requires="v">
                <p:oleObj spid="_x0000_s3078" name="" r:id="rId3" imgW="3840480" imgH="2926080" progId="Origin50.Graph">
                  <p:embed/>
                </p:oleObj>
              </mc:Choice>
              <mc:Fallback>
                <p:oleObj name="" r:id="rId3" imgW="3840480" imgH="2926080" progId="Origin50.Graph">
                  <p:embed/>
                  <p:pic>
                    <p:nvPicPr>
                      <p:cNvPr id="0" name="图片 3077"/>
                      <p:cNvPicPr/>
                      <p:nvPr/>
                    </p:nvPicPr>
                    <p:blipFill>
                      <a:blip r:embed="rId4"/>
                      <a:stretch>
                        <a:fillRect/>
                      </a:stretch>
                    </p:blipFill>
                    <p:spPr>
                      <a:xfrm>
                        <a:off x="5120640" y="-127000"/>
                        <a:ext cx="4459288" cy="3141663"/>
                      </a:xfrm>
                      <a:prstGeom prst="rect">
                        <a:avLst/>
                      </a:prstGeom>
                      <a:noFill/>
                      <a:ln w="38100">
                        <a:noFill/>
                        <a:miter/>
                      </a:ln>
                    </p:spPr>
                  </p:pic>
                </p:oleObj>
              </mc:Fallback>
            </mc:AlternateContent>
          </a:graphicData>
        </a:graphic>
      </p:graphicFrame>
      <p:graphicFrame>
        <p:nvGraphicFramePr>
          <p:cNvPr id="258048" name="Object 1024"/>
          <p:cNvGraphicFramePr>
            <a:graphicFrameLocks noChangeAspect="1"/>
          </p:cNvGraphicFramePr>
          <p:nvPr/>
        </p:nvGraphicFramePr>
        <p:xfrm>
          <a:off x="227013" y="1204278"/>
          <a:ext cx="2725737" cy="857250"/>
        </p:xfrm>
        <a:graphic>
          <a:graphicData uri="http://schemas.openxmlformats.org/presentationml/2006/ole">
            <mc:AlternateContent xmlns:mc="http://schemas.openxmlformats.org/markup-compatibility/2006">
              <mc:Choice xmlns:v="urn:schemas-microsoft-com:vml" Requires="v">
                <p:oleObj spid="_x0000_s3087" name="" r:id="rId5" imgW="1372235" imgH="431800" progId="Equation.DSMT4">
                  <p:embed/>
                </p:oleObj>
              </mc:Choice>
              <mc:Fallback>
                <p:oleObj name="" r:id="rId5" imgW="1372235" imgH="431800" progId="Equation.DSMT4">
                  <p:embed/>
                  <p:pic>
                    <p:nvPicPr>
                      <p:cNvPr id="0" name="图片 3086"/>
                      <p:cNvPicPr/>
                      <p:nvPr/>
                    </p:nvPicPr>
                    <p:blipFill>
                      <a:blip r:embed="rId6"/>
                      <a:stretch>
                        <a:fillRect/>
                      </a:stretch>
                    </p:blipFill>
                    <p:spPr>
                      <a:xfrm>
                        <a:off x="227013" y="1204278"/>
                        <a:ext cx="2725737" cy="857250"/>
                      </a:xfrm>
                      <a:prstGeom prst="rect">
                        <a:avLst/>
                      </a:prstGeom>
                      <a:noFill/>
                      <a:ln w="38100">
                        <a:noFill/>
                        <a:miter/>
                      </a:ln>
                    </p:spPr>
                  </p:pic>
                </p:oleObj>
              </mc:Fallback>
            </mc:AlternateContent>
          </a:graphicData>
        </a:graphic>
      </p:graphicFrame>
      <p:sp>
        <p:nvSpPr>
          <p:cNvPr id="128003" name="Text Box 3"/>
          <p:cNvSpPr txBox="1"/>
          <p:nvPr/>
        </p:nvSpPr>
        <p:spPr>
          <a:xfrm>
            <a:off x="-51435" y="2861310"/>
            <a:ext cx="9128760" cy="1050290"/>
          </a:xfrm>
          <a:prstGeom prst="rect">
            <a:avLst/>
          </a:prstGeom>
          <a:noFill/>
          <a:ln w="9525">
            <a:noFill/>
          </a:ln>
        </p:spPr>
        <p:txBody>
          <a:bodyPr wrap="square" anchor="t">
            <a:spAutoFit/>
          </a:bodyPr>
          <a:p>
            <a:pPr algn="just">
              <a:lnSpc>
                <a:spcPct val="130000"/>
              </a:lnSpc>
              <a:spcBef>
                <a:spcPct val="50000"/>
              </a:spcBef>
              <a:buClr>
                <a:srgbClr val="FF0000"/>
              </a:buClr>
              <a:buFont typeface="Wingdings" panose="05000000000000000000" pitchFamily="2" charset="2"/>
              <a:buChar char="v"/>
            </a:pPr>
            <a:r>
              <a:rPr lang="en-US" altLang="zh-CN" sz="2400" b="1" dirty="0">
                <a:latin typeface="Cambria" panose="02040503050406030204" pitchFamily="18" charset="0"/>
                <a:ea typeface="华文细黑" panose="02010600040101010101" charset="-122"/>
              </a:rPr>
              <a:t>  (-</a:t>
            </a:r>
            <a:r>
              <a:rPr lang="en-US" altLang="zh-CN" sz="2400" b="1" i="1" dirty="0">
                <a:latin typeface="Cambria" panose="02040503050406030204" pitchFamily="18" charset="0"/>
                <a:ea typeface="华文细黑" panose="02010600040101010101" charset="-122"/>
              </a:rPr>
              <a:t>df</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的值集中在 </a:t>
            </a:r>
            <a:r>
              <a:rPr lang="zh-CN" altLang="en-US" sz="2400" b="1" dirty="0">
                <a:latin typeface="Cambria" panose="02040503050406030204" pitchFamily="18" charset="0"/>
                <a:ea typeface="华文细黑" panose="02010600040101010101" charset="-122"/>
                <a:sym typeface="Symbol" panose="05050102010706020507" pitchFamily="18" charset="2"/>
              </a:rPr>
              <a:t> </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sym typeface="Symbol" panose="05050102010706020507" pitchFamily="18" charset="2"/>
              </a:rPr>
              <a:t>  </a:t>
            </a:r>
            <a:r>
              <a:rPr lang="en-US" altLang="zh-CN" sz="2400" b="1" i="1" dirty="0">
                <a:latin typeface="Cambria" panose="02040503050406030204" pitchFamily="18" charset="0"/>
                <a:ea typeface="华文细黑" panose="02010600040101010101" charset="-122"/>
                <a:sym typeface="Symbol" panose="05050102010706020507" pitchFamily="18" charset="2"/>
              </a:rPr>
              <a:t>k</a:t>
            </a:r>
            <a:r>
              <a:rPr lang="en-US" altLang="zh-CN" sz="2400" b="1" i="1" baseline="-25000" dirty="0">
                <a:latin typeface="Cambria" panose="02040503050406030204" pitchFamily="18" charset="0"/>
                <a:ea typeface="华文细黑" panose="02010600040101010101" charset="-122"/>
                <a:sym typeface="Symbol" panose="05050102010706020507" pitchFamily="18" charset="2"/>
              </a:rPr>
              <a:t>B</a:t>
            </a:r>
            <a:r>
              <a:rPr lang="en-US" altLang="zh-CN" sz="2400" b="1" i="1" dirty="0">
                <a:latin typeface="Cambria" panose="02040503050406030204" pitchFamily="18" charset="0"/>
                <a:ea typeface="华文细黑" panose="02010600040101010101" charset="-122"/>
                <a:sym typeface="Symbol" panose="05050102010706020507" pitchFamily="18" charset="2"/>
              </a:rPr>
              <a:t>T</a:t>
            </a:r>
            <a:r>
              <a:rPr lang="zh-CN" altLang="en-US" sz="2400" b="1" dirty="0">
                <a:latin typeface="Cambria" panose="02040503050406030204" pitchFamily="18" charset="0"/>
                <a:ea typeface="华文细黑" panose="02010600040101010101" charset="-122"/>
                <a:sym typeface="Symbol" panose="05050102010706020507" pitchFamily="18" charset="2"/>
              </a:rPr>
              <a:t>的一小范围内，当 </a:t>
            </a:r>
            <a:r>
              <a:rPr lang="en-US" altLang="zh-CN" sz="2400" b="1" i="1" dirty="0">
                <a:latin typeface="Cambria" panose="02040503050406030204" pitchFamily="18" charset="0"/>
                <a:ea typeface="华文细黑" panose="02010600040101010101" charset="-122"/>
              </a:rPr>
              <a:t>E</a:t>
            </a:r>
            <a:r>
              <a:rPr lang="zh-CN" altLang="en-US"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sym typeface="Symbol" panose="05050102010706020507" pitchFamily="18" charset="2"/>
              </a:rPr>
              <a:t> &gt; </a:t>
            </a:r>
            <a:r>
              <a:rPr lang="zh-CN" altLang="en-US" sz="2400" b="1" dirty="0">
                <a:latin typeface="Cambria" panose="02040503050406030204" pitchFamily="18" charset="0"/>
                <a:ea typeface="华文细黑" panose="02010600040101010101" charset="-122"/>
                <a:sym typeface="Symbol" panose="05050102010706020507" pitchFamily="18" charset="2"/>
              </a:rPr>
              <a:t>几个 </a:t>
            </a:r>
            <a:r>
              <a:rPr lang="en-US" altLang="zh-CN" sz="2400" b="1" i="1" dirty="0">
                <a:latin typeface="Cambria" panose="02040503050406030204" pitchFamily="18" charset="0"/>
                <a:ea typeface="华文细黑" panose="02010600040101010101" charset="-122"/>
                <a:sym typeface="Symbol" panose="05050102010706020507" pitchFamily="18" charset="2"/>
              </a:rPr>
              <a:t>k</a:t>
            </a:r>
            <a:r>
              <a:rPr lang="en-US" altLang="zh-CN" sz="2400" b="1" i="1" baseline="-25000" dirty="0">
                <a:latin typeface="Cambria" panose="02040503050406030204" pitchFamily="18" charset="0"/>
                <a:ea typeface="华文细黑" panose="02010600040101010101" charset="-122"/>
                <a:sym typeface="Symbol" panose="05050102010706020507" pitchFamily="18" charset="2"/>
              </a:rPr>
              <a:t>B</a:t>
            </a:r>
            <a:r>
              <a:rPr lang="en-US" altLang="zh-CN" sz="2400" b="1" i="1" dirty="0">
                <a:latin typeface="Cambria" panose="02040503050406030204" pitchFamily="18" charset="0"/>
                <a:ea typeface="华文细黑" panose="02010600040101010101" charset="-122"/>
                <a:sym typeface="Symbol" panose="05050102010706020507" pitchFamily="18" charset="2"/>
              </a:rPr>
              <a:t>T</a:t>
            </a:r>
            <a:r>
              <a:rPr lang="zh-CN" altLang="en-US" sz="2400" b="1" dirty="0">
                <a:latin typeface="Cambria" panose="02040503050406030204" pitchFamily="18" charset="0"/>
                <a:ea typeface="华文细黑" panose="02010600040101010101" charset="-122"/>
                <a:sym typeface="Symbol" panose="05050102010706020507" pitchFamily="18" charset="2"/>
              </a:rPr>
              <a:t>时，函数的值迅速趋于</a:t>
            </a:r>
            <a:r>
              <a:rPr lang="en-US" altLang="zh-CN" sz="2400" b="1" dirty="0">
                <a:latin typeface="Cambria" panose="02040503050406030204" pitchFamily="18" charset="0"/>
                <a:ea typeface="华文细黑" panose="02010600040101010101" charset="-122"/>
                <a:sym typeface="Symbol" panose="05050102010706020507" pitchFamily="18" charset="2"/>
              </a:rPr>
              <a:t>0</a:t>
            </a:r>
            <a:r>
              <a:rPr lang="zh-CN" altLang="en-US" sz="2400" b="1" dirty="0">
                <a:latin typeface="Cambria" panose="02040503050406030204" pitchFamily="18" charset="0"/>
                <a:ea typeface="华文细黑" panose="02010600040101010101" charset="-122"/>
                <a:sym typeface="Symbol" panose="05050102010706020507" pitchFamily="18" charset="2"/>
              </a:rPr>
              <a:t>，具有类似于函数的性质</a:t>
            </a:r>
            <a:r>
              <a:rPr lang="en-US" altLang="zh-CN" sz="2400" b="1" dirty="0">
                <a:latin typeface="Cambria" panose="02040503050406030204" pitchFamily="18" charset="0"/>
                <a:ea typeface="华文细黑" panose="02010600040101010101" charset="-122"/>
                <a:sym typeface="Symbol" panose="05050102010706020507" pitchFamily="18" charset="2"/>
              </a:rPr>
              <a:t>.</a:t>
            </a:r>
            <a:endParaRPr lang="en-US" altLang="zh-CN" sz="2400" b="1" dirty="0">
              <a:latin typeface="Cambria" panose="02040503050406030204" pitchFamily="18" charset="0"/>
              <a:ea typeface="华文细黑" panose="02010600040101010101" charset="-122"/>
              <a:sym typeface="Symbol" panose="05050102010706020507" pitchFamily="18" charset="2"/>
            </a:endParaRPr>
          </a:p>
        </p:txBody>
      </p:sp>
      <p:sp>
        <p:nvSpPr>
          <p:cNvPr id="128004" name="Rectangle 4"/>
          <p:cNvSpPr/>
          <p:nvPr/>
        </p:nvSpPr>
        <p:spPr>
          <a:xfrm>
            <a:off x="-51435" y="2141220"/>
            <a:ext cx="5970905" cy="460375"/>
          </a:xfrm>
          <a:prstGeom prst="rect">
            <a:avLst/>
          </a:prstGeom>
          <a:noFill/>
          <a:ln w="9525">
            <a:noFill/>
          </a:ln>
        </p:spPr>
        <p:txBody>
          <a:bodyPr wrap="square" anchor="t">
            <a:spAutoFit/>
          </a:bodyPr>
          <a:p>
            <a:pPr>
              <a:buClr>
                <a:srgbClr val="FF0000"/>
              </a:buClr>
              <a:buFont typeface="Wingdings" panose="05000000000000000000" pitchFamily="2" charset="2"/>
              <a:buChar char="v"/>
            </a:pPr>
            <a:r>
              <a:rPr lang="en-US" altLang="zh-CN" sz="2400" dirty="0">
                <a:latin typeface="Cambria" panose="02040503050406030204" pitchFamily="18" charset="0"/>
                <a:ea typeface="华文细黑" panose="02010600040101010101" charset="-122"/>
              </a:rPr>
              <a:t>  </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df</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dE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是（</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zh-CN" altLang="en-US" sz="2400" b="1" dirty="0">
                <a:latin typeface="Cambria" panose="02040503050406030204" pitchFamily="18" charset="0"/>
                <a:ea typeface="华文细黑" panose="02010600040101010101" charset="-122"/>
              </a:rPr>
              <a:t>）的偶函数</a:t>
            </a:r>
            <a:r>
              <a:rPr lang="en-US" altLang="zh-CN" sz="2400" b="1" dirty="0">
                <a:latin typeface="Cambria" panose="02040503050406030204" pitchFamily="18" charset="0"/>
                <a:ea typeface="华文细黑" panose="02010600040101010101" charset="-122"/>
              </a:rPr>
              <a:t>.</a:t>
            </a:r>
            <a:endParaRPr lang="en-US" altLang="zh-CN" sz="2400" b="1" dirty="0">
              <a:latin typeface="Cambria" panose="02040503050406030204" pitchFamily="18" charset="0"/>
              <a:ea typeface="华文细黑" panose="02010600040101010101" charset="-122"/>
            </a:endParaRPr>
          </a:p>
        </p:txBody>
      </p:sp>
      <p:graphicFrame>
        <p:nvGraphicFramePr>
          <p:cNvPr id="24582" name="Object 1024"/>
          <p:cNvGraphicFramePr>
            <a:graphicFrameLocks noChangeAspect="1"/>
          </p:cNvGraphicFramePr>
          <p:nvPr/>
        </p:nvGraphicFramePr>
        <p:xfrm>
          <a:off x="227013" y="4000818"/>
          <a:ext cx="3786187" cy="1006475"/>
        </p:xfrm>
        <a:graphic>
          <a:graphicData uri="http://schemas.openxmlformats.org/presentationml/2006/ole">
            <mc:AlternateContent xmlns:mc="http://schemas.openxmlformats.org/markup-compatibility/2006">
              <mc:Choice xmlns:v="urn:schemas-microsoft-com:vml" Requires="v">
                <p:oleObj spid="_x0000_s3088" name="" r:id="rId7" imgW="1422400" imgH="431800" progId="Equation.3">
                  <p:embed/>
                </p:oleObj>
              </mc:Choice>
              <mc:Fallback>
                <p:oleObj name="" r:id="rId7" imgW="1422400" imgH="431800" progId="Equation.3">
                  <p:embed/>
                  <p:pic>
                    <p:nvPicPr>
                      <p:cNvPr id="0" name="图片 3087"/>
                      <p:cNvPicPr/>
                      <p:nvPr/>
                    </p:nvPicPr>
                    <p:blipFill>
                      <a:blip r:embed="rId8"/>
                      <a:stretch>
                        <a:fillRect/>
                      </a:stretch>
                    </p:blipFill>
                    <p:spPr>
                      <a:xfrm>
                        <a:off x="227013" y="4000818"/>
                        <a:ext cx="3786187" cy="1006475"/>
                      </a:xfrm>
                      <a:prstGeom prst="rect">
                        <a:avLst/>
                      </a:prstGeom>
                      <a:solidFill>
                        <a:srgbClr val="FFFF99"/>
                      </a:solidFill>
                      <a:ln w="38100">
                        <a:noFill/>
                        <a:miter/>
                      </a:ln>
                    </p:spPr>
                  </p:pic>
                </p:oleObj>
              </mc:Fallback>
            </mc:AlternateContent>
          </a:graphicData>
        </a:graphic>
      </p:graphicFrame>
      <p:sp>
        <p:nvSpPr>
          <p:cNvPr id="3" name="Text Box 4"/>
          <p:cNvSpPr txBox="1"/>
          <p:nvPr/>
        </p:nvSpPr>
        <p:spPr>
          <a:xfrm>
            <a:off x="4133850" y="4243705"/>
            <a:ext cx="4943475" cy="522288"/>
          </a:xfrm>
          <a:prstGeom prst="rect">
            <a:avLst/>
          </a:prstGeom>
          <a:noFill/>
          <a:ln w="9525">
            <a:noFill/>
          </a:ln>
        </p:spPr>
        <p:txBody>
          <a:bodyPr wrap="square" anchor="t">
            <a:spAutoFit/>
          </a:bodyPr>
          <a:p>
            <a:pPr algn="just">
              <a:spcBef>
                <a:spcPct val="50000"/>
              </a:spcBef>
              <a:buFont typeface="Wingdings" panose="05000000000000000000" charset="0"/>
              <a:buNone/>
            </a:pPr>
            <a:r>
              <a:rPr lang="zh-CN" altLang="zh-CN" sz="2800" dirty="0">
                <a:solidFill>
                  <a:srgbClr val="0000FF"/>
                </a:solidFill>
                <a:latin typeface="微软雅黑" panose="020B0503020204020204" charset="-122"/>
                <a:ea typeface="微软雅黑" panose="020B0503020204020204" charset="-122"/>
              </a:rPr>
              <a:t>→ </a:t>
            </a:r>
            <a:r>
              <a:rPr lang="zh-CN" altLang="zh-CN" sz="2800" dirty="0">
                <a:solidFill>
                  <a:srgbClr val="0000FF"/>
                </a:solidFill>
                <a:latin typeface="Cambria" panose="02040503050406030204" pitchFamily="18" charset="0"/>
                <a:ea typeface="华文细黑" panose="02010600040101010101" charset="-122"/>
              </a:rPr>
              <a:t>积分贡献主要来自</a:t>
            </a:r>
            <a:r>
              <a:rPr lang="en-US" altLang="zh-CN" sz="2800" dirty="0">
                <a:solidFill>
                  <a:srgbClr val="0000FF"/>
                </a:solidFill>
                <a:latin typeface="Cambria" panose="02040503050406030204" pitchFamily="18" charset="0"/>
                <a:ea typeface="华文细黑" panose="02010600040101010101" charset="-122"/>
              </a:rPr>
              <a:t>E</a:t>
            </a:r>
            <a:r>
              <a:rPr lang="en-US" altLang="zh-CN" sz="2800" dirty="0">
                <a:solidFill>
                  <a:srgbClr val="0000FF"/>
                </a:solidFill>
                <a:latin typeface="Arial" panose="020B0604020202020204" pitchFamily="34" charset="0"/>
                <a:ea typeface="华文细黑" panose="02010600040101010101" charset="-122"/>
              </a:rPr>
              <a:t>≈</a:t>
            </a:r>
            <a:r>
              <a:rPr lang="en-US" altLang="zh-CN" sz="2800" dirty="0">
                <a:solidFill>
                  <a:srgbClr val="0000FF"/>
                </a:solidFill>
                <a:latin typeface="Cambria" panose="02040503050406030204" pitchFamily="18" charset="0"/>
                <a:ea typeface="华文细黑" panose="02010600040101010101" charset="-122"/>
              </a:rPr>
              <a:t>E</a:t>
            </a:r>
            <a:r>
              <a:rPr lang="en-US" altLang="zh-CN" sz="2800" baseline="-25000" dirty="0">
                <a:solidFill>
                  <a:srgbClr val="0000FF"/>
                </a:solidFill>
                <a:latin typeface="Cambria" panose="02040503050406030204" pitchFamily="18" charset="0"/>
                <a:ea typeface="华文细黑" panose="02010600040101010101" charset="-122"/>
              </a:rPr>
              <a:t>F</a:t>
            </a:r>
            <a:r>
              <a:rPr lang="zh-CN" altLang="en-US" sz="2800" dirty="0">
                <a:solidFill>
                  <a:srgbClr val="0000FF"/>
                </a:solidFill>
                <a:latin typeface="Cambria" panose="02040503050406030204" pitchFamily="18" charset="0"/>
                <a:ea typeface="华文细黑" panose="02010600040101010101" charset="-122"/>
              </a:rPr>
              <a:t>附近</a:t>
            </a:r>
            <a:r>
              <a:rPr lang="en-US" altLang="zh-CN" sz="2800" dirty="0">
                <a:solidFill>
                  <a:srgbClr val="0000FF"/>
                </a:solidFill>
                <a:latin typeface="Cambria" panose="02040503050406030204" pitchFamily="18" charset="0"/>
                <a:ea typeface="华文细黑" panose="02010600040101010101" charset="-122"/>
                <a:sym typeface="宋体" panose="02010600030101010101" pitchFamily="2" charset="-122"/>
              </a:rPr>
              <a:t>.</a:t>
            </a:r>
            <a:endParaRPr lang="en-US" altLang="zh-CN" sz="2800" dirty="0">
              <a:solidFill>
                <a:srgbClr val="0000FF"/>
              </a:solidFill>
              <a:latin typeface="Cambria" panose="02040503050406030204" pitchFamily="18" charset="0"/>
              <a:ea typeface="华文细黑" panose="02010600040101010101" charset="-122"/>
              <a:sym typeface="宋体" panose="02010600030101010101" pitchFamily="2" charset="-122"/>
            </a:endParaRPr>
          </a:p>
        </p:txBody>
      </p:sp>
      <p:graphicFrame>
        <p:nvGraphicFramePr>
          <p:cNvPr id="24584" name="Object 1024"/>
          <p:cNvGraphicFramePr>
            <a:graphicFrameLocks noChangeAspect="1"/>
          </p:cNvGraphicFramePr>
          <p:nvPr/>
        </p:nvGraphicFramePr>
        <p:xfrm>
          <a:off x="2543810" y="5507038"/>
          <a:ext cx="3886200" cy="1008062"/>
        </p:xfrm>
        <a:graphic>
          <a:graphicData uri="http://schemas.openxmlformats.org/presentationml/2006/ole">
            <mc:AlternateContent xmlns:mc="http://schemas.openxmlformats.org/markup-compatibility/2006">
              <mc:Choice xmlns:v="urn:schemas-microsoft-com:vml" Requires="v">
                <p:oleObj spid="_x0000_s3084" name="" r:id="rId9" imgW="1459865" imgH="431800" progId="Equation.3">
                  <p:embed/>
                </p:oleObj>
              </mc:Choice>
              <mc:Fallback>
                <p:oleObj name="" r:id="rId9" imgW="1459865" imgH="431800" progId="Equation.3">
                  <p:embed/>
                  <p:pic>
                    <p:nvPicPr>
                      <p:cNvPr id="0" name="图片 3083"/>
                      <p:cNvPicPr/>
                      <p:nvPr/>
                    </p:nvPicPr>
                    <p:blipFill>
                      <a:blip r:embed="rId10"/>
                      <a:stretch>
                        <a:fillRect/>
                      </a:stretch>
                    </p:blipFill>
                    <p:spPr>
                      <a:xfrm>
                        <a:off x="2543810" y="5507038"/>
                        <a:ext cx="3886200" cy="1008062"/>
                      </a:xfrm>
                      <a:prstGeom prst="rect">
                        <a:avLst/>
                      </a:prstGeom>
                      <a:solidFill>
                        <a:srgbClr val="FFFF99"/>
                      </a:solidFill>
                      <a:ln w="38100">
                        <a:noFill/>
                        <a:miter/>
                      </a:ln>
                    </p:spPr>
                  </p:pic>
                </p:oleObj>
              </mc:Fallback>
            </mc:AlternateContent>
          </a:graphicData>
        </a:graphic>
      </p:graphicFrame>
      <p:sp>
        <p:nvSpPr>
          <p:cNvPr id="24585" name="Text Box 11"/>
          <p:cNvSpPr txBox="1"/>
          <p:nvPr/>
        </p:nvSpPr>
        <p:spPr>
          <a:xfrm>
            <a:off x="76200" y="4937125"/>
            <a:ext cx="6983413" cy="569913"/>
          </a:xfrm>
          <a:prstGeom prst="rect">
            <a:avLst/>
          </a:prstGeom>
          <a:noFill/>
          <a:ln w="9525">
            <a:noFill/>
          </a:ln>
        </p:spPr>
        <p:txBody>
          <a:bodyPr anchor="t">
            <a:spAutoFit/>
          </a:bodyPr>
          <a:p>
            <a:pPr marL="342900" indent="-342900">
              <a:lnSpc>
                <a:spcPct val="13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将积分的下限由</a:t>
            </a:r>
            <a:r>
              <a:rPr lang="en-US" altLang="zh-CN" sz="2400" b="1" dirty="0">
                <a:latin typeface="华文细黑" panose="02010600040101010101" charset="-122"/>
                <a:ea typeface="华文细黑" panose="02010600040101010101" charset="-122"/>
              </a:rPr>
              <a:t>0</a:t>
            </a:r>
            <a:r>
              <a:rPr lang="zh-CN" altLang="en-US" sz="2400" b="1" dirty="0">
                <a:latin typeface="华文细黑" panose="02010600040101010101" charset="-122"/>
                <a:ea typeface="华文细黑" panose="02010600040101010101" charset="-122"/>
              </a:rPr>
              <a:t>改为</a:t>
            </a:r>
            <a:r>
              <a:rPr lang="en-US" altLang="zh-CN" sz="2400" b="1" dirty="0">
                <a:latin typeface="华文细黑" panose="02010600040101010101" charset="-122"/>
                <a:ea typeface="华文细黑" panose="02010600040101010101" charset="-122"/>
                <a:sym typeface="Symbol" panose="05050102010706020507" pitchFamily="18" charset="2"/>
              </a:rPr>
              <a:t>-</a:t>
            </a:r>
            <a:r>
              <a:rPr lang="en-US" altLang="zh-CN" sz="2400" b="1" dirty="0">
                <a:latin typeface="华文细黑" panose="02010600040101010101" charset="-122"/>
                <a:ea typeface="华文细黑" panose="02010600040101010101" charset="-122"/>
              </a:rPr>
              <a:t>∞</a:t>
            </a:r>
            <a:r>
              <a:rPr lang="zh-CN" altLang="en-US" sz="2400" b="1" dirty="0">
                <a:latin typeface="华文细黑" panose="02010600040101010101" charset="-122"/>
                <a:ea typeface="华文细黑" panose="02010600040101010101" charset="-122"/>
              </a:rPr>
              <a:t>，而并不会影响积分值</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8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blinds(horizontal)">
                                      <p:cBhvr>
                                        <p:cTn id="19" dur="500"/>
                                        <p:tgtEl>
                                          <p:spTgt spid="2458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585"/>
                                        </p:tgtEl>
                                        <p:attrNameLst>
                                          <p:attrName>style.visibility</p:attrName>
                                        </p:attrNameLst>
                                      </p:cBhvr>
                                      <p:to>
                                        <p:strVal val="visible"/>
                                      </p:to>
                                    </p:set>
                                    <p:animEffect transition="in" filter="blinds(horizontal)">
                                      <p:cBhvr>
                                        <p:cTn id="29" dur="500"/>
                                        <p:tgtEl>
                                          <p:spTgt spid="2458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4584"/>
                                        </p:tgtEl>
                                        <p:attrNameLst>
                                          <p:attrName>style.visibility</p:attrName>
                                        </p:attrNameLst>
                                      </p:cBhvr>
                                      <p:to>
                                        <p:strVal val="visible"/>
                                      </p:to>
                                    </p:set>
                                    <p:animEffect transition="in" filter="blinds(horizontal)">
                                      <p:cBhvr>
                                        <p:cTn id="34"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P spid="128004" grpId="0"/>
      <p:bldP spid="3" grpId="0"/>
      <p:bldP spid="245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4288" y="171450"/>
            <a:ext cx="8139113" cy="1319213"/>
            <a:chOff x="9" y="1600"/>
            <a:chExt cx="5127" cy="831"/>
          </a:xfrm>
        </p:grpSpPr>
        <p:sp>
          <p:nvSpPr>
            <p:cNvPr id="25602" name="Text Box 3"/>
            <p:cNvSpPr txBox="1"/>
            <p:nvPr/>
          </p:nvSpPr>
          <p:spPr>
            <a:xfrm>
              <a:off x="9" y="1600"/>
              <a:ext cx="3915" cy="290"/>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将</a:t>
              </a:r>
              <a:r>
                <a:rPr lang="en-US" altLang="zh-CN" sz="2400" b="1" i="1" dirty="0">
                  <a:latin typeface="Cambria" panose="02040503050406030204" pitchFamily="18" charset="0"/>
                  <a:ea typeface="华文细黑" panose="02010600040101010101" charset="-122"/>
                </a:rPr>
                <a:t>Q</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在</a:t>
              </a:r>
              <a:r>
                <a:rPr lang="en-US" altLang="zh-CN" sz="2400" b="1" i="1" dirty="0">
                  <a:latin typeface="Cambria" panose="02040503050406030204" pitchFamily="18" charset="0"/>
                  <a:ea typeface="华文细黑" panose="02010600040101010101" charset="-122"/>
                </a:rPr>
                <a:t>E</a:t>
              </a:r>
              <a:r>
                <a:rPr lang="en-US" altLang="zh-CN" sz="2400" b="1" dirty="0">
                  <a:latin typeface="Cambria" panose="02040503050406030204" pitchFamily="18" charset="0"/>
                  <a:ea typeface="华文细黑" panose="02010600040101010101" charset="-122"/>
                </a:rPr>
                <a:t>=</a:t>
              </a:r>
              <a:r>
                <a:rPr lang="en-US" altLang="zh-CN" sz="2400" b="1" i="1" dirty="0">
                  <a:latin typeface="Cambria" panose="02040503050406030204" pitchFamily="18" charset="0"/>
                  <a:ea typeface="华文细黑" panose="02010600040101010101" charset="-122"/>
                </a:rPr>
                <a:t>E</a:t>
              </a:r>
              <a:r>
                <a:rPr lang="en-US" altLang="zh-CN" sz="2400" b="1" i="1" baseline="-25000" dirty="0">
                  <a:latin typeface="Cambria" panose="02040503050406030204" pitchFamily="18" charset="0"/>
                  <a:ea typeface="华文细黑" panose="02010600040101010101" charset="-122"/>
                </a:rPr>
                <a:t>F</a:t>
              </a:r>
              <a:r>
                <a:rPr lang="zh-CN" altLang="en-US" sz="2400" b="1" dirty="0">
                  <a:latin typeface="Cambria" panose="02040503050406030204" pitchFamily="18" charset="0"/>
                  <a:ea typeface="华文细黑" panose="02010600040101010101" charset="-122"/>
                </a:rPr>
                <a:t>附</a:t>
              </a:r>
              <a:r>
                <a:rPr lang="zh-CN" altLang="en-US" sz="2400" b="1" dirty="0">
                  <a:latin typeface="华文细黑" panose="02010600040101010101" charset="-122"/>
                  <a:ea typeface="华文细黑" panose="02010600040101010101" charset="-122"/>
                </a:rPr>
                <a:t>近展开成</a:t>
              </a:r>
              <a:r>
                <a:rPr lang="en-US" altLang="zh-CN" sz="2400" b="1" dirty="0">
                  <a:latin typeface="华文细黑" panose="02010600040101010101" charset="-122"/>
                  <a:ea typeface="华文细黑" panose="02010600040101010101" charset="-122"/>
                </a:rPr>
                <a:t>Taylor</a:t>
              </a:r>
              <a:r>
                <a:rPr lang="zh-CN" altLang="en-US" sz="2400" b="1" dirty="0">
                  <a:latin typeface="华文细黑" panose="02010600040101010101" charset="-122"/>
                  <a:ea typeface="华文细黑" panose="02010600040101010101" charset="-122"/>
                </a:rPr>
                <a:t>级数：</a:t>
              </a:r>
              <a:endParaRPr lang="zh-CN" altLang="en-US" sz="2400" b="1" dirty="0">
                <a:latin typeface="华文细黑" panose="02010600040101010101" charset="-122"/>
                <a:ea typeface="华文细黑" panose="02010600040101010101" charset="-122"/>
              </a:endParaRPr>
            </a:p>
          </p:txBody>
        </p:sp>
        <p:graphicFrame>
          <p:nvGraphicFramePr>
            <p:cNvPr id="25603" name="Object 1027"/>
            <p:cNvGraphicFramePr>
              <a:graphicFrameLocks noChangeAspect="1"/>
            </p:cNvGraphicFramePr>
            <p:nvPr/>
          </p:nvGraphicFramePr>
          <p:xfrm>
            <a:off x="432" y="2024"/>
            <a:ext cx="4704" cy="407"/>
          </p:xfrm>
          <a:graphic>
            <a:graphicData uri="http://schemas.openxmlformats.org/presentationml/2006/ole">
              <mc:AlternateContent xmlns:mc="http://schemas.openxmlformats.org/markup-compatibility/2006">
                <mc:Choice xmlns:v="urn:schemas-microsoft-com:vml" Requires="v">
                  <p:oleObj spid="_x0000_s3089" name="" r:id="rId1" imgW="3810000" imgH="330200" progId="Equation.DSMT4">
                    <p:embed/>
                  </p:oleObj>
                </mc:Choice>
                <mc:Fallback>
                  <p:oleObj name="" r:id="rId1" imgW="3810000" imgH="330200" progId="Equation.DSMT4">
                    <p:embed/>
                    <p:pic>
                      <p:nvPicPr>
                        <p:cNvPr id="0" name="图片 3088"/>
                        <p:cNvPicPr/>
                        <p:nvPr/>
                      </p:nvPicPr>
                      <p:blipFill>
                        <a:blip r:embed="rId2"/>
                        <a:stretch>
                          <a:fillRect/>
                        </a:stretch>
                      </p:blipFill>
                      <p:spPr>
                        <a:xfrm>
                          <a:off x="432" y="2024"/>
                          <a:ext cx="4704" cy="407"/>
                        </a:xfrm>
                        <a:prstGeom prst="rect">
                          <a:avLst/>
                        </a:prstGeom>
                        <a:noFill/>
                        <a:ln w="38100">
                          <a:noFill/>
                          <a:miter/>
                        </a:ln>
                      </p:spPr>
                    </p:pic>
                  </p:oleObj>
                </mc:Fallback>
              </mc:AlternateContent>
            </a:graphicData>
          </a:graphic>
        </p:graphicFrame>
      </p:grpSp>
      <p:graphicFrame>
        <p:nvGraphicFramePr>
          <p:cNvPr id="25605" name="Object 1025"/>
          <p:cNvGraphicFramePr>
            <a:graphicFrameLocks noChangeAspect="1"/>
          </p:cNvGraphicFramePr>
          <p:nvPr/>
        </p:nvGraphicFramePr>
        <p:xfrm>
          <a:off x="516255" y="1673860"/>
          <a:ext cx="7727950" cy="899795"/>
        </p:xfrm>
        <a:graphic>
          <a:graphicData uri="http://schemas.openxmlformats.org/presentationml/2006/ole">
            <mc:AlternateContent xmlns:mc="http://schemas.openxmlformats.org/markup-compatibility/2006">
              <mc:Choice xmlns:v="urn:schemas-microsoft-com:vml" Requires="v">
                <p:oleObj spid="_x0000_s3091" name="" r:id="rId3" imgW="3708400" imgH="431800" progId="Equation.DSMT4">
                  <p:embed/>
                </p:oleObj>
              </mc:Choice>
              <mc:Fallback>
                <p:oleObj name="" r:id="rId3" imgW="3708400" imgH="431800" progId="Equation.DSMT4">
                  <p:embed/>
                  <p:pic>
                    <p:nvPicPr>
                      <p:cNvPr id="0" name="图片 3090"/>
                      <p:cNvPicPr/>
                      <p:nvPr/>
                    </p:nvPicPr>
                    <p:blipFill>
                      <a:blip r:embed="rId4"/>
                      <a:stretch>
                        <a:fillRect/>
                      </a:stretch>
                    </p:blipFill>
                    <p:spPr>
                      <a:xfrm>
                        <a:off x="516255" y="1673860"/>
                        <a:ext cx="7727950" cy="899795"/>
                      </a:xfrm>
                      <a:prstGeom prst="rect">
                        <a:avLst/>
                      </a:prstGeom>
                      <a:noFill/>
                      <a:ln w="38100">
                        <a:noFill/>
                        <a:miter/>
                      </a:ln>
                    </p:spPr>
                  </p:pic>
                </p:oleObj>
              </mc:Fallback>
            </mc:AlternateContent>
          </a:graphicData>
        </a:graphic>
      </p:graphicFrame>
      <p:graphicFrame>
        <p:nvGraphicFramePr>
          <p:cNvPr id="25606" name="Object 1026"/>
          <p:cNvGraphicFramePr>
            <a:graphicFrameLocks noChangeAspect="1"/>
          </p:cNvGraphicFramePr>
          <p:nvPr/>
        </p:nvGraphicFramePr>
        <p:xfrm>
          <a:off x="1043305" y="2781300"/>
          <a:ext cx="5492750" cy="942975"/>
        </p:xfrm>
        <a:graphic>
          <a:graphicData uri="http://schemas.openxmlformats.org/presentationml/2006/ole">
            <mc:AlternateContent xmlns:mc="http://schemas.openxmlformats.org/markup-compatibility/2006">
              <mc:Choice xmlns:v="urn:schemas-microsoft-com:vml" Requires="v">
                <p:oleObj spid="_x0000_s3106" name="" r:id="rId5" imgW="2514600" imgH="431800" progId="Equation.DSMT4">
                  <p:embed/>
                </p:oleObj>
              </mc:Choice>
              <mc:Fallback>
                <p:oleObj name="" r:id="rId5" imgW="2514600" imgH="431800" progId="Equation.DSMT4">
                  <p:embed/>
                  <p:pic>
                    <p:nvPicPr>
                      <p:cNvPr id="0" name="图片 3105"/>
                      <p:cNvPicPr/>
                      <p:nvPr/>
                    </p:nvPicPr>
                    <p:blipFill>
                      <a:blip r:embed="rId6"/>
                      <a:stretch>
                        <a:fillRect/>
                      </a:stretch>
                    </p:blipFill>
                    <p:spPr>
                      <a:xfrm>
                        <a:off x="1043305" y="2781300"/>
                        <a:ext cx="5492750" cy="942975"/>
                      </a:xfrm>
                      <a:prstGeom prst="rect">
                        <a:avLst/>
                      </a:prstGeom>
                      <a:noFill/>
                      <a:ln w="38100">
                        <a:noFill/>
                        <a:miter/>
                      </a:ln>
                    </p:spPr>
                  </p:pic>
                </p:oleObj>
              </mc:Fallback>
            </mc:AlternateContent>
          </a:graphicData>
        </a:graphic>
      </p:graphicFrame>
      <p:sp>
        <p:nvSpPr>
          <p:cNvPr id="25607" name="Line 8"/>
          <p:cNvSpPr/>
          <p:nvPr/>
        </p:nvSpPr>
        <p:spPr>
          <a:xfrm>
            <a:off x="1323975" y="2573655"/>
            <a:ext cx="2592705" cy="0"/>
          </a:xfrm>
          <a:prstGeom prst="line">
            <a:avLst/>
          </a:prstGeom>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608" name="Line 9"/>
          <p:cNvSpPr/>
          <p:nvPr/>
        </p:nvSpPr>
        <p:spPr>
          <a:xfrm>
            <a:off x="4284980" y="2573655"/>
            <a:ext cx="3959225"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609" name="Line 10"/>
          <p:cNvSpPr/>
          <p:nvPr/>
        </p:nvSpPr>
        <p:spPr>
          <a:xfrm>
            <a:off x="1259205" y="3724275"/>
            <a:ext cx="4608830" cy="0"/>
          </a:xfrm>
          <a:prstGeom prst="line">
            <a:avLst/>
          </a:prstGeom>
          <a:ln w="25400"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5610" name="Object 1024"/>
          <p:cNvGraphicFramePr>
            <a:graphicFrameLocks noChangeAspect="1"/>
          </p:cNvGraphicFramePr>
          <p:nvPr/>
        </p:nvGraphicFramePr>
        <p:xfrm>
          <a:off x="384175" y="4003040"/>
          <a:ext cx="4596130" cy="503555"/>
        </p:xfrm>
        <a:graphic>
          <a:graphicData uri="http://schemas.openxmlformats.org/presentationml/2006/ole">
            <mc:AlternateContent xmlns:mc="http://schemas.openxmlformats.org/markup-compatibility/2006">
              <mc:Choice xmlns:v="urn:schemas-microsoft-com:vml" Requires="v">
                <p:oleObj spid="_x0000_s3096" name="" r:id="rId7" imgW="1854200" imgH="215900" progId="Equation.3">
                  <p:embed/>
                </p:oleObj>
              </mc:Choice>
              <mc:Fallback>
                <p:oleObj name="" r:id="rId7" imgW="1854200" imgH="215900" progId="Equation.3">
                  <p:embed/>
                  <p:pic>
                    <p:nvPicPr>
                      <p:cNvPr id="0" name="图片 3095"/>
                      <p:cNvPicPr/>
                      <p:nvPr/>
                    </p:nvPicPr>
                    <p:blipFill>
                      <a:blip r:embed="rId8"/>
                      <a:stretch>
                        <a:fillRect/>
                      </a:stretch>
                    </p:blipFill>
                    <p:spPr>
                      <a:xfrm>
                        <a:off x="384175" y="4003040"/>
                        <a:ext cx="4596130" cy="503555"/>
                      </a:xfrm>
                      <a:prstGeom prst="rect">
                        <a:avLst/>
                      </a:prstGeom>
                      <a:solidFill>
                        <a:srgbClr val="FFFF99"/>
                      </a:solidFill>
                      <a:ln w="38100">
                        <a:noFill/>
                        <a:miter/>
                      </a:ln>
                    </p:spPr>
                  </p:pic>
                </p:oleObj>
              </mc:Fallback>
            </mc:AlternateContent>
          </a:graphicData>
        </a:graphic>
      </p:graphicFrame>
      <p:graphicFrame>
        <p:nvGraphicFramePr>
          <p:cNvPr id="25611" name="Object 1024"/>
          <p:cNvGraphicFramePr>
            <a:graphicFrameLocks noChangeAspect="1"/>
          </p:cNvGraphicFramePr>
          <p:nvPr/>
        </p:nvGraphicFramePr>
        <p:xfrm>
          <a:off x="6232525" y="33338"/>
          <a:ext cx="2847975" cy="738187"/>
        </p:xfrm>
        <a:graphic>
          <a:graphicData uri="http://schemas.openxmlformats.org/presentationml/2006/ole">
            <mc:AlternateContent xmlns:mc="http://schemas.openxmlformats.org/markup-compatibility/2006">
              <mc:Choice xmlns:v="urn:schemas-microsoft-com:vml" Requires="v">
                <p:oleObj spid="_x0000_s3108" name="" r:id="rId9" imgW="1459865" imgH="431800" progId="Equation.3">
                  <p:embed/>
                </p:oleObj>
              </mc:Choice>
              <mc:Fallback>
                <p:oleObj name="" r:id="rId9" imgW="1459865" imgH="431800" progId="Equation.3">
                  <p:embed/>
                  <p:pic>
                    <p:nvPicPr>
                      <p:cNvPr id="0" name="图片 3107"/>
                      <p:cNvPicPr/>
                      <p:nvPr/>
                    </p:nvPicPr>
                    <p:blipFill>
                      <a:blip r:embed="rId10"/>
                      <a:stretch>
                        <a:fillRect/>
                      </a:stretch>
                    </p:blipFill>
                    <p:spPr>
                      <a:xfrm>
                        <a:off x="6232525" y="33338"/>
                        <a:ext cx="2847975" cy="738187"/>
                      </a:xfrm>
                      <a:prstGeom prst="rect">
                        <a:avLst/>
                      </a:prstGeom>
                      <a:solidFill>
                        <a:srgbClr val="FFFF99"/>
                      </a:solidFill>
                      <a:ln w="38100">
                        <a:noFill/>
                        <a:miter/>
                      </a:ln>
                    </p:spPr>
                  </p:pic>
                </p:oleObj>
              </mc:Fallback>
            </mc:AlternateContent>
          </a:graphicData>
        </a:graphic>
      </p:graphicFrame>
      <p:graphicFrame>
        <p:nvGraphicFramePr>
          <p:cNvPr id="25612" name="Object 1024"/>
          <p:cNvGraphicFramePr>
            <a:graphicFrameLocks noChangeAspect="1"/>
          </p:cNvGraphicFramePr>
          <p:nvPr/>
        </p:nvGraphicFramePr>
        <p:xfrm>
          <a:off x="384175" y="4568825"/>
          <a:ext cx="7859395" cy="936625"/>
        </p:xfrm>
        <a:graphic>
          <a:graphicData uri="http://schemas.openxmlformats.org/presentationml/2006/ole">
            <mc:AlternateContent xmlns:mc="http://schemas.openxmlformats.org/markup-compatibility/2006">
              <mc:Choice xmlns:v="urn:schemas-microsoft-com:vml" Requires="v">
                <p:oleObj spid="_x0000_s3092" name="" r:id="rId11" imgW="3352800" imgH="431800" progId="Equation.3">
                  <p:embed/>
                </p:oleObj>
              </mc:Choice>
              <mc:Fallback>
                <p:oleObj name="" r:id="rId11" imgW="3352800" imgH="431800" progId="Equation.3">
                  <p:embed/>
                  <p:pic>
                    <p:nvPicPr>
                      <p:cNvPr id="0" name="图片 3091"/>
                      <p:cNvPicPr/>
                      <p:nvPr/>
                    </p:nvPicPr>
                    <p:blipFill>
                      <a:blip r:embed="rId12"/>
                      <a:stretch>
                        <a:fillRect/>
                      </a:stretch>
                    </p:blipFill>
                    <p:spPr>
                      <a:xfrm>
                        <a:off x="384175" y="4568825"/>
                        <a:ext cx="7859395" cy="936625"/>
                      </a:xfrm>
                      <a:prstGeom prst="rect">
                        <a:avLst/>
                      </a:prstGeom>
                      <a:solidFill>
                        <a:srgbClr val="FFFF99"/>
                      </a:solidFill>
                      <a:ln w="38100">
                        <a:noFill/>
                        <a:miter/>
                      </a:ln>
                    </p:spPr>
                  </p:pic>
                </p:oleObj>
              </mc:Fallback>
            </mc:AlternateContent>
          </a:graphicData>
        </a:graphic>
      </p:graphicFrame>
      <p:graphicFrame>
        <p:nvGraphicFramePr>
          <p:cNvPr id="25613" name="Object 1024"/>
          <p:cNvGraphicFramePr>
            <a:graphicFrameLocks noChangeAspect="1"/>
          </p:cNvGraphicFramePr>
          <p:nvPr/>
        </p:nvGraphicFramePr>
        <p:xfrm>
          <a:off x="384175" y="5591175"/>
          <a:ext cx="1981200" cy="936625"/>
        </p:xfrm>
        <a:graphic>
          <a:graphicData uri="http://schemas.openxmlformats.org/presentationml/2006/ole">
            <mc:AlternateContent xmlns:mc="http://schemas.openxmlformats.org/markup-compatibility/2006">
              <mc:Choice xmlns:v="urn:schemas-microsoft-com:vml" Requires="v">
                <p:oleObj spid="_x0000_s3094" name="" r:id="rId13" imgW="914400" imgH="431800" progId="Equation.3">
                  <p:embed/>
                </p:oleObj>
              </mc:Choice>
              <mc:Fallback>
                <p:oleObj name="" r:id="rId13" imgW="914400" imgH="431800" progId="Equation.3">
                  <p:embed/>
                  <p:pic>
                    <p:nvPicPr>
                      <p:cNvPr id="0" name="图片 3093"/>
                      <p:cNvPicPr/>
                      <p:nvPr/>
                    </p:nvPicPr>
                    <p:blipFill>
                      <a:blip r:embed="rId14"/>
                      <a:stretch>
                        <a:fillRect/>
                      </a:stretch>
                    </p:blipFill>
                    <p:spPr>
                      <a:xfrm>
                        <a:off x="384175" y="5591175"/>
                        <a:ext cx="1981200" cy="936625"/>
                      </a:xfrm>
                      <a:prstGeom prst="rect">
                        <a:avLst/>
                      </a:prstGeom>
                      <a:solidFill>
                        <a:srgbClr val="0000FF">
                          <a:alpha val="20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2416017" y="5610067"/>
          <a:ext cx="6599555" cy="900430"/>
        </p:xfrm>
        <a:graphic>
          <a:graphicData uri="http://schemas.openxmlformats.org/presentationml/2006/ole">
            <mc:AlternateContent xmlns:mc="http://schemas.openxmlformats.org/markup-compatibility/2006">
              <mc:Choice xmlns:v="urn:schemas-microsoft-com:vml" Requires="v">
                <p:oleObj spid="_x0000_s4" name="" r:id="rId15" imgW="3009900" imgH="457200" progId="Equation.3">
                  <p:embed/>
                </p:oleObj>
              </mc:Choice>
              <mc:Fallback>
                <p:oleObj name="" r:id="rId15" imgW="3009900" imgH="457200" progId="Equation.3">
                  <p:embed/>
                  <p:pic>
                    <p:nvPicPr>
                      <p:cNvPr id="0" name="图片 3092"/>
                      <p:cNvPicPr/>
                      <p:nvPr/>
                    </p:nvPicPr>
                    <p:blipFill>
                      <a:blip r:embed="rId16"/>
                      <a:stretch>
                        <a:fillRect/>
                      </a:stretch>
                    </p:blipFill>
                    <p:spPr>
                      <a:xfrm>
                        <a:off x="2416017" y="5610067"/>
                        <a:ext cx="6599555" cy="90043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5611"/>
                                        </p:tgtEl>
                                        <p:attrNameLst>
                                          <p:attrName>style.visibility</p:attrName>
                                        </p:attrNameLst>
                                      </p:cBhvr>
                                      <p:to>
                                        <p:strVal val="visible"/>
                                      </p:to>
                                    </p:set>
                                    <p:animEffect transition="in" filter="blinds(horizontal)">
                                      <p:cBhvr>
                                        <p:cTn id="11" dur="500"/>
                                        <p:tgtEl>
                                          <p:spTgt spid="256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605"/>
                                        </p:tgtEl>
                                        <p:attrNameLst>
                                          <p:attrName>style.visibility</p:attrName>
                                        </p:attrNameLst>
                                      </p:cBhvr>
                                      <p:to>
                                        <p:strVal val="visible"/>
                                      </p:to>
                                    </p:set>
                                    <p:animEffect transition="in" filter="blinds(horizontal)">
                                      <p:cBhvr>
                                        <p:cTn id="16" dur="500"/>
                                        <p:tgtEl>
                                          <p:spTgt spid="25605"/>
                                        </p:tgtEl>
                                      </p:cBhvr>
                                    </p:animEffect>
                                  </p:childTnLst>
                                </p:cTn>
                              </p:par>
                              <p:par>
                                <p:cTn id="17" presetID="3" presetClass="entr" presetSubtype="10" fill="hold" nodeType="withEffect">
                                  <p:stCondLst>
                                    <p:cond delay="0"/>
                                  </p:stCondLst>
                                  <p:childTnLst>
                                    <p:set>
                                      <p:cBhvr>
                                        <p:cTn id="18" dur="1" fill="hold">
                                          <p:stCondLst>
                                            <p:cond delay="0"/>
                                          </p:stCondLst>
                                        </p:cTn>
                                        <p:tgtEl>
                                          <p:spTgt spid="25606"/>
                                        </p:tgtEl>
                                        <p:attrNameLst>
                                          <p:attrName>style.visibility</p:attrName>
                                        </p:attrNameLst>
                                      </p:cBhvr>
                                      <p:to>
                                        <p:strVal val="visible"/>
                                      </p:to>
                                    </p:set>
                                    <p:animEffect transition="in" filter="blinds(horizontal)">
                                      <p:cBhvr>
                                        <p:cTn id="19" dur="500"/>
                                        <p:tgtEl>
                                          <p:spTgt spid="2560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5607"/>
                                        </p:tgtEl>
                                        <p:attrNameLst>
                                          <p:attrName>style.visibility</p:attrName>
                                        </p:attrNameLst>
                                      </p:cBhvr>
                                      <p:to>
                                        <p:strVal val="visible"/>
                                      </p:to>
                                    </p:set>
                                    <p:animEffect transition="in" filter="blinds(horizontal)">
                                      <p:cBhvr>
                                        <p:cTn id="24" dur="500"/>
                                        <p:tgtEl>
                                          <p:spTgt spid="2560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5610"/>
                                        </p:tgtEl>
                                        <p:attrNameLst>
                                          <p:attrName>style.visibility</p:attrName>
                                        </p:attrNameLst>
                                      </p:cBhvr>
                                      <p:to>
                                        <p:strVal val="visible"/>
                                      </p:to>
                                    </p:set>
                                    <p:animEffect transition="in" filter="blinds(horizontal)">
                                      <p:cBhvr>
                                        <p:cTn id="29" dur="500"/>
                                        <p:tgtEl>
                                          <p:spTgt spid="256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608"/>
                                        </p:tgtEl>
                                        <p:attrNameLst>
                                          <p:attrName>style.visibility</p:attrName>
                                        </p:attrNameLst>
                                      </p:cBhvr>
                                      <p:to>
                                        <p:strVal val="visible"/>
                                      </p:to>
                                    </p:set>
                                    <p:animEffect transition="in" filter="blinds(horizontal)">
                                      <p:cBhvr>
                                        <p:cTn id="34" dur="500"/>
                                        <p:tgtEl>
                                          <p:spTgt spid="2560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5612"/>
                                        </p:tgtEl>
                                        <p:attrNameLst>
                                          <p:attrName>style.visibility</p:attrName>
                                        </p:attrNameLst>
                                      </p:cBhvr>
                                      <p:to>
                                        <p:strVal val="visible"/>
                                      </p:to>
                                    </p:set>
                                    <p:animEffect transition="in" filter="blinds(horizontal)">
                                      <p:cBhvr>
                                        <p:cTn id="39" dur="500"/>
                                        <p:tgtEl>
                                          <p:spTgt spid="2561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5609"/>
                                        </p:tgtEl>
                                        <p:attrNameLst>
                                          <p:attrName>style.visibility</p:attrName>
                                        </p:attrNameLst>
                                      </p:cBhvr>
                                      <p:to>
                                        <p:strVal val="visible"/>
                                      </p:to>
                                    </p:set>
                                    <p:animEffect transition="in" filter="blinds(horizontal)">
                                      <p:cBhvr>
                                        <p:cTn id="44" dur="500"/>
                                        <p:tgtEl>
                                          <p:spTgt spid="2560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5613"/>
                                        </p:tgtEl>
                                        <p:attrNameLst>
                                          <p:attrName>style.visibility</p:attrName>
                                        </p:attrNameLst>
                                      </p:cBhvr>
                                      <p:to>
                                        <p:strVal val="visible"/>
                                      </p:to>
                                    </p:set>
                                    <p:animEffect transition="in" filter="blinds(horizontal)">
                                      <p:cBhvr>
                                        <p:cTn id="49" dur="500"/>
                                        <p:tgtEl>
                                          <p:spTgt spid="2561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linds(horizontal)">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Text Box 3"/>
          <p:cNvSpPr txBox="1"/>
          <p:nvPr/>
        </p:nvSpPr>
        <p:spPr>
          <a:xfrm>
            <a:off x="66675" y="2920365"/>
            <a:ext cx="6215063" cy="46037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2400" b="1" dirty="0">
                <a:latin typeface="Cambria" panose="02040503050406030204" pitchFamily="18" charset="0"/>
                <a:ea typeface="华文细黑" panose="02010600040101010101" charset="-122"/>
              </a:rPr>
              <a:t>当</a:t>
            </a:r>
            <a:r>
              <a:rPr lang="en-US" altLang="zh-CN" sz="2400" b="1" dirty="0">
                <a:latin typeface="Cambria" panose="02040503050406030204" pitchFamily="18" charset="0"/>
                <a:ea typeface="华文细黑" panose="02010600040101010101" charset="-122"/>
              </a:rPr>
              <a:t>T </a:t>
            </a:r>
            <a:r>
              <a:rPr lang="en-US" altLang="zh-CN" sz="2400" b="1" dirty="0">
                <a:latin typeface="Cambria" panose="02040503050406030204" pitchFamily="18" charset="0"/>
                <a:ea typeface="微软雅黑" panose="020B0503020204020204" charset="-122"/>
              </a:rPr>
              <a:t>→ </a:t>
            </a:r>
            <a:r>
              <a:rPr lang="en-US" altLang="zh-CN" sz="2400" b="1" dirty="0">
                <a:latin typeface="Cambria" panose="02040503050406030204" pitchFamily="18" charset="0"/>
                <a:ea typeface="华文细黑" panose="02010600040101010101" charset="-122"/>
              </a:rPr>
              <a:t>0K</a:t>
            </a:r>
            <a:r>
              <a:rPr lang="zh-CN" altLang="en-US" sz="2400" b="1" dirty="0">
                <a:latin typeface="Cambria" panose="02040503050406030204" pitchFamily="18" charset="0"/>
                <a:ea typeface="华文细黑" panose="02010600040101010101" charset="-122"/>
              </a:rPr>
              <a:t>时，得到</a:t>
            </a:r>
            <a:endParaRPr lang="zh-CN" altLang="en-US" sz="2400" b="1" dirty="0">
              <a:latin typeface="Cambria" panose="02040503050406030204" pitchFamily="18" charset="0"/>
              <a:ea typeface="华文细黑" panose="02010600040101010101" charset="-122"/>
            </a:endParaRPr>
          </a:p>
        </p:txBody>
      </p:sp>
      <p:graphicFrame>
        <p:nvGraphicFramePr>
          <p:cNvPr id="26628" name="Object 1024"/>
          <p:cNvGraphicFramePr>
            <a:graphicFrameLocks noChangeAspect="1"/>
          </p:cNvGraphicFramePr>
          <p:nvPr/>
        </p:nvGraphicFramePr>
        <p:xfrm>
          <a:off x="3454400" y="2912428"/>
          <a:ext cx="1997075" cy="468312"/>
        </p:xfrm>
        <a:graphic>
          <a:graphicData uri="http://schemas.openxmlformats.org/presentationml/2006/ole">
            <mc:AlternateContent xmlns:mc="http://schemas.openxmlformats.org/markup-compatibility/2006">
              <mc:Choice xmlns:v="urn:schemas-microsoft-com:vml" Requires="v">
                <p:oleObj spid="_x0000_s3095" name="" r:id="rId1" imgW="876300" imgH="228600" progId="Equation.3">
                  <p:embed/>
                </p:oleObj>
              </mc:Choice>
              <mc:Fallback>
                <p:oleObj name="" r:id="rId1" imgW="876300" imgH="228600" progId="Equation.3">
                  <p:embed/>
                  <p:pic>
                    <p:nvPicPr>
                      <p:cNvPr id="0" name="图片 3094"/>
                      <p:cNvPicPr/>
                      <p:nvPr/>
                    </p:nvPicPr>
                    <p:blipFill>
                      <a:blip r:embed="rId2"/>
                      <a:stretch>
                        <a:fillRect/>
                      </a:stretch>
                    </p:blipFill>
                    <p:spPr>
                      <a:xfrm>
                        <a:off x="3454400" y="2912428"/>
                        <a:ext cx="1997075" cy="468312"/>
                      </a:xfrm>
                      <a:prstGeom prst="rect">
                        <a:avLst/>
                      </a:prstGeom>
                      <a:solidFill>
                        <a:srgbClr val="FFFF99"/>
                      </a:solidFill>
                      <a:ln w="38100">
                        <a:noFill/>
                        <a:miter/>
                      </a:ln>
                    </p:spPr>
                  </p:pic>
                </p:oleObj>
              </mc:Fallback>
            </mc:AlternateContent>
          </a:graphicData>
        </a:graphic>
      </p:graphicFrame>
      <p:sp>
        <p:nvSpPr>
          <p:cNvPr id="26629" name="Text Box 3"/>
          <p:cNvSpPr txBox="1"/>
          <p:nvPr/>
        </p:nvSpPr>
        <p:spPr>
          <a:xfrm>
            <a:off x="66675" y="3402648"/>
            <a:ext cx="6215063" cy="46037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2400" b="1" dirty="0">
                <a:latin typeface="Cambria" panose="02040503050406030204" pitchFamily="18" charset="0"/>
                <a:ea typeface="华文细黑" panose="02010600040101010101" charset="-122"/>
              </a:rPr>
              <a:t>当</a:t>
            </a:r>
            <a:r>
              <a:rPr lang="en-US" altLang="zh-CN" sz="2400" b="1" dirty="0">
                <a:latin typeface="Cambria" panose="02040503050406030204" pitchFamily="18" charset="0"/>
                <a:ea typeface="华文细黑" panose="02010600040101010101" charset="-122"/>
              </a:rPr>
              <a:t>T </a:t>
            </a:r>
            <a:r>
              <a:rPr lang="en-US" altLang="zh-CN" sz="2400" b="1" dirty="0">
                <a:latin typeface="Arial" panose="020B0604020202020204" pitchFamily="34" charset="0"/>
                <a:ea typeface="华文细黑" panose="02010600040101010101" charset="-122"/>
              </a:rPr>
              <a:t>≠ </a:t>
            </a:r>
            <a:r>
              <a:rPr lang="en-US" altLang="zh-CN" sz="2400" b="1" dirty="0">
                <a:latin typeface="Cambria" panose="02040503050406030204" pitchFamily="18" charset="0"/>
                <a:ea typeface="华文细黑" panose="02010600040101010101" charset="-122"/>
              </a:rPr>
              <a:t>0K</a:t>
            </a:r>
            <a:r>
              <a:rPr lang="zh-CN" altLang="en-US" sz="2400" b="1" dirty="0">
                <a:latin typeface="Cambria" panose="02040503050406030204" pitchFamily="18" charset="0"/>
                <a:ea typeface="华文细黑" panose="02010600040101010101" charset="-122"/>
              </a:rPr>
              <a:t>时，将</a:t>
            </a:r>
            <a:r>
              <a:rPr lang="en-US" altLang="zh-CN" sz="2400" b="1" i="1" dirty="0">
                <a:latin typeface="Times New Roman" panose="02020603050405020304" pitchFamily="18" charset="0"/>
                <a:ea typeface="华文细黑" panose="02010600040101010101" charset="-122"/>
              </a:rPr>
              <a:t>Q</a:t>
            </a:r>
            <a:r>
              <a:rPr lang="en-US" altLang="zh-CN" sz="2400" b="1" dirty="0">
                <a:latin typeface="Cambria" panose="02040503050406030204" pitchFamily="18" charset="0"/>
                <a:ea typeface="华文细黑" panose="02010600040101010101" charset="-122"/>
              </a:rPr>
              <a:t>(E</a:t>
            </a:r>
            <a:r>
              <a:rPr lang="en-US" altLang="zh-CN" sz="2400" b="1" baseline="-25000" dirty="0">
                <a:latin typeface="Cambria" panose="02040503050406030204" pitchFamily="18" charset="0"/>
                <a:ea typeface="华文细黑" panose="02010600040101010101" charset="-122"/>
              </a:rPr>
              <a:t>F</a:t>
            </a:r>
            <a:r>
              <a:rPr lang="en-US" altLang="zh-CN" sz="2400" b="1" dirty="0">
                <a:latin typeface="Cambria" panose="02040503050406030204" pitchFamily="18" charset="0"/>
                <a:ea typeface="华文细黑" panose="02010600040101010101" charset="-122"/>
              </a:rPr>
              <a:t>)</a:t>
            </a:r>
            <a:r>
              <a:rPr lang="zh-CN" altLang="en-US" sz="2400" b="1" dirty="0">
                <a:latin typeface="Cambria" panose="02040503050406030204" pitchFamily="18" charset="0"/>
                <a:ea typeface="华文细黑" panose="02010600040101010101" charset="-122"/>
              </a:rPr>
              <a:t>展开</a:t>
            </a:r>
            <a:endParaRPr lang="zh-CN" altLang="en-US" sz="2400" b="1" dirty="0">
              <a:latin typeface="Cambria" panose="02040503050406030204" pitchFamily="18" charset="0"/>
              <a:ea typeface="华文细黑" panose="02010600040101010101" charset="-122"/>
            </a:endParaRPr>
          </a:p>
        </p:txBody>
      </p:sp>
      <p:graphicFrame>
        <p:nvGraphicFramePr>
          <p:cNvPr id="26630" name="Object 1024"/>
          <p:cNvGraphicFramePr>
            <a:graphicFrameLocks noChangeAspect="1"/>
          </p:cNvGraphicFramePr>
          <p:nvPr/>
        </p:nvGraphicFramePr>
        <p:xfrm>
          <a:off x="1127125" y="3863023"/>
          <a:ext cx="6891338" cy="858837"/>
        </p:xfrm>
        <a:graphic>
          <a:graphicData uri="http://schemas.openxmlformats.org/presentationml/2006/ole">
            <mc:AlternateContent xmlns:mc="http://schemas.openxmlformats.org/markup-compatibility/2006">
              <mc:Choice xmlns:v="urn:schemas-microsoft-com:vml" Requires="v">
                <p:oleObj spid="_x0000_s3097" name="" r:id="rId3" imgW="3022600" imgH="419100" progId="Equation.3">
                  <p:embed/>
                </p:oleObj>
              </mc:Choice>
              <mc:Fallback>
                <p:oleObj name="" r:id="rId3" imgW="3022600" imgH="419100" progId="Equation.3">
                  <p:embed/>
                  <p:pic>
                    <p:nvPicPr>
                      <p:cNvPr id="0" name="图片 3096"/>
                      <p:cNvPicPr/>
                      <p:nvPr/>
                    </p:nvPicPr>
                    <p:blipFill>
                      <a:blip r:embed="rId4"/>
                      <a:stretch>
                        <a:fillRect/>
                      </a:stretch>
                    </p:blipFill>
                    <p:spPr>
                      <a:xfrm>
                        <a:off x="1127125" y="3863023"/>
                        <a:ext cx="6891338" cy="858837"/>
                      </a:xfrm>
                      <a:prstGeom prst="rect">
                        <a:avLst/>
                      </a:prstGeom>
                      <a:solidFill>
                        <a:srgbClr val="FFFF99"/>
                      </a:solidFill>
                      <a:ln w="38100">
                        <a:noFill/>
                        <a:miter/>
                      </a:ln>
                    </p:spPr>
                  </p:pic>
                </p:oleObj>
              </mc:Fallback>
            </mc:AlternateContent>
          </a:graphicData>
        </a:graphic>
      </p:graphicFrame>
      <p:graphicFrame>
        <p:nvGraphicFramePr>
          <p:cNvPr id="26631" name="Object 1024"/>
          <p:cNvGraphicFramePr>
            <a:graphicFrameLocks noChangeAspect="1"/>
          </p:cNvGraphicFramePr>
          <p:nvPr/>
        </p:nvGraphicFramePr>
        <p:xfrm>
          <a:off x="2406650" y="4780598"/>
          <a:ext cx="5616575" cy="858837"/>
        </p:xfrm>
        <a:graphic>
          <a:graphicData uri="http://schemas.openxmlformats.org/presentationml/2006/ole">
            <mc:AlternateContent xmlns:mc="http://schemas.openxmlformats.org/markup-compatibility/2006">
              <mc:Choice xmlns:v="urn:schemas-microsoft-com:vml" Requires="v">
                <p:oleObj spid="_x0000_s3098" name="" r:id="rId5" imgW="2463165" imgH="419100" progId="Equation.3">
                  <p:embed/>
                </p:oleObj>
              </mc:Choice>
              <mc:Fallback>
                <p:oleObj name="" r:id="rId5" imgW="2463165" imgH="419100" progId="Equation.3">
                  <p:embed/>
                  <p:pic>
                    <p:nvPicPr>
                      <p:cNvPr id="0" name="图片 3097"/>
                      <p:cNvPicPr/>
                      <p:nvPr/>
                    </p:nvPicPr>
                    <p:blipFill>
                      <a:blip r:embed="rId6"/>
                      <a:stretch>
                        <a:fillRect/>
                      </a:stretch>
                    </p:blipFill>
                    <p:spPr>
                      <a:xfrm>
                        <a:off x="2406650" y="4780598"/>
                        <a:ext cx="5616575" cy="858837"/>
                      </a:xfrm>
                      <a:prstGeom prst="rect">
                        <a:avLst/>
                      </a:prstGeom>
                      <a:solidFill>
                        <a:srgbClr val="FFFF99"/>
                      </a:solidFill>
                      <a:ln w="38100">
                        <a:noFill/>
                        <a:miter/>
                      </a:ln>
                    </p:spPr>
                  </p:pic>
                </p:oleObj>
              </mc:Fallback>
            </mc:AlternateContent>
          </a:graphicData>
        </a:graphic>
      </p:graphicFrame>
      <p:graphicFrame>
        <p:nvGraphicFramePr>
          <p:cNvPr id="26632" name="Object 1024"/>
          <p:cNvGraphicFramePr>
            <a:graphicFrameLocks noChangeAspect="1"/>
          </p:cNvGraphicFramePr>
          <p:nvPr/>
        </p:nvGraphicFramePr>
        <p:xfrm>
          <a:off x="37783" y="5749290"/>
          <a:ext cx="9086215" cy="936625"/>
        </p:xfrm>
        <a:graphic>
          <a:graphicData uri="http://schemas.openxmlformats.org/presentationml/2006/ole">
            <mc:AlternateContent xmlns:mc="http://schemas.openxmlformats.org/markup-compatibility/2006">
              <mc:Choice xmlns:v="urn:schemas-microsoft-com:vml" Requires="v">
                <p:oleObj spid="_x0000_s3101" name="" r:id="rId7" imgW="4520565" imgH="533400" progId="Equation.3">
                  <p:embed/>
                </p:oleObj>
              </mc:Choice>
              <mc:Fallback>
                <p:oleObj name="" r:id="rId7" imgW="4520565" imgH="533400" progId="Equation.3">
                  <p:embed/>
                  <p:pic>
                    <p:nvPicPr>
                      <p:cNvPr id="0" name="图片 3100"/>
                      <p:cNvPicPr/>
                      <p:nvPr/>
                    </p:nvPicPr>
                    <p:blipFill>
                      <a:blip r:embed="rId8"/>
                      <a:stretch>
                        <a:fillRect/>
                      </a:stretch>
                    </p:blipFill>
                    <p:spPr>
                      <a:xfrm>
                        <a:off x="37783" y="5749290"/>
                        <a:ext cx="9086215" cy="936625"/>
                      </a:xfrm>
                      <a:prstGeom prst="rect">
                        <a:avLst/>
                      </a:prstGeom>
                      <a:solidFill>
                        <a:srgbClr val="FFFF99"/>
                      </a:solidFill>
                      <a:ln w="38100">
                        <a:noFill/>
                        <a:miter/>
                      </a:ln>
                    </p:spPr>
                  </p:pic>
                </p:oleObj>
              </mc:Fallback>
            </mc:AlternateContent>
          </a:graphicData>
        </a:graphic>
      </p:graphicFrame>
      <p:sp>
        <p:nvSpPr>
          <p:cNvPr id="23554" name="Line 9"/>
          <p:cNvSpPr/>
          <p:nvPr/>
        </p:nvSpPr>
        <p:spPr>
          <a:xfrm>
            <a:off x="1127125" y="4636453"/>
            <a:ext cx="1548011"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 name="Object 1024"/>
          <p:cNvGraphicFramePr>
            <a:graphicFrameLocks noChangeAspect="1"/>
          </p:cNvGraphicFramePr>
          <p:nvPr/>
        </p:nvGraphicFramePr>
        <p:xfrm>
          <a:off x="2314893" y="11430"/>
          <a:ext cx="4275455" cy="911225"/>
        </p:xfrm>
        <a:graphic>
          <a:graphicData uri="http://schemas.openxmlformats.org/presentationml/2006/ole">
            <mc:AlternateContent xmlns:mc="http://schemas.openxmlformats.org/markup-compatibility/2006">
              <mc:Choice xmlns:v="urn:schemas-microsoft-com:vml" Requires="v">
                <p:oleObj spid="_x0000_s3" name="" r:id="rId9" imgW="1651000" imgH="444500" progId="Equation.3">
                  <p:embed/>
                </p:oleObj>
              </mc:Choice>
              <mc:Fallback>
                <p:oleObj name="" r:id="rId9" imgW="1651000" imgH="444500" progId="Equation.3">
                  <p:embed/>
                  <p:pic>
                    <p:nvPicPr>
                      <p:cNvPr id="0" name="图片 3099"/>
                      <p:cNvPicPr/>
                      <p:nvPr/>
                    </p:nvPicPr>
                    <p:blipFill>
                      <a:blip r:embed="rId10"/>
                      <a:stretch>
                        <a:fillRect/>
                      </a:stretch>
                    </p:blipFill>
                    <p:spPr>
                      <a:xfrm>
                        <a:off x="2314893" y="11430"/>
                        <a:ext cx="4275455" cy="91122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405606" y="971074"/>
          <a:ext cx="6862445" cy="1821180"/>
        </p:xfrm>
        <a:graphic>
          <a:graphicData uri="http://schemas.openxmlformats.org/presentationml/2006/ole">
            <mc:AlternateContent xmlns:mc="http://schemas.openxmlformats.org/markup-compatibility/2006">
              <mc:Choice xmlns:v="urn:schemas-microsoft-com:vml" Requires="v">
                <p:oleObj spid="_x0000_s5" name="" r:id="rId11" imgW="3009900" imgH="889000" progId="Equation.3">
                  <p:embed/>
                </p:oleObj>
              </mc:Choice>
              <mc:Fallback>
                <p:oleObj name="" r:id="rId11" imgW="3009900" imgH="889000" progId="Equation.3">
                  <p:embed/>
                  <p:pic>
                    <p:nvPicPr>
                      <p:cNvPr id="0" name="图片 3102"/>
                      <p:cNvPicPr/>
                      <p:nvPr/>
                    </p:nvPicPr>
                    <p:blipFill>
                      <a:blip r:embed="rId12"/>
                      <a:stretch>
                        <a:fillRect/>
                      </a:stretch>
                    </p:blipFill>
                    <p:spPr>
                      <a:xfrm>
                        <a:off x="405606" y="971074"/>
                        <a:ext cx="6862445" cy="182118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blinds(horizontal)">
                                      <p:cBhvr>
                                        <p:cTn id="12" dur="500"/>
                                        <p:tgtEl>
                                          <p:spTgt spid="26627"/>
                                        </p:tgtEl>
                                      </p:cBhvr>
                                    </p:animEffect>
                                  </p:childTnLst>
                                </p:cTn>
                              </p:par>
                              <p:par>
                                <p:cTn id="13" presetID="3" presetClass="entr" presetSubtype="10" fill="hold" nodeType="with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blinds(horizontal)">
                                      <p:cBhvr>
                                        <p:cTn id="15" dur="500"/>
                                        <p:tgtEl>
                                          <p:spTgt spid="2662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blinds(horizontal)">
                                      <p:cBhvr>
                                        <p:cTn id="20" dur="500"/>
                                        <p:tgtEl>
                                          <p:spTgt spid="266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630"/>
                                        </p:tgtEl>
                                        <p:attrNameLst>
                                          <p:attrName>style.visibility</p:attrName>
                                        </p:attrNameLst>
                                      </p:cBhvr>
                                      <p:to>
                                        <p:strVal val="visible"/>
                                      </p:to>
                                    </p:set>
                                    <p:animEffect transition="in" filter="blinds(horizontal)">
                                      <p:cBhvr>
                                        <p:cTn id="25" dur="500"/>
                                        <p:tgtEl>
                                          <p:spTgt spid="2663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554"/>
                                        </p:tgtEl>
                                        <p:attrNameLst>
                                          <p:attrName>style.visibility</p:attrName>
                                        </p:attrNameLst>
                                      </p:cBhvr>
                                      <p:to>
                                        <p:strVal val="visible"/>
                                      </p:to>
                                    </p:set>
                                    <p:animEffect transition="in" filter="blinds(horizontal)">
                                      <p:cBhvr>
                                        <p:cTn id="30" dur="500"/>
                                        <p:tgtEl>
                                          <p:spTgt spid="235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6631"/>
                                        </p:tgtEl>
                                        <p:attrNameLst>
                                          <p:attrName>style.visibility</p:attrName>
                                        </p:attrNameLst>
                                      </p:cBhvr>
                                      <p:to>
                                        <p:strVal val="visible"/>
                                      </p:to>
                                    </p:set>
                                    <p:animEffect transition="in" filter="blinds(horizontal)">
                                      <p:cBhvr>
                                        <p:cTn id="35" dur="500"/>
                                        <p:tgtEl>
                                          <p:spTgt spid="2663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632"/>
                                        </p:tgtEl>
                                        <p:attrNameLst>
                                          <p:attrName>style.visibility</p:attrName>
                                        </p:attrNameLst>
                                      </p:cBhvr>
                                      <p:to>
                                        <p:strVal val="visible"/>
                                      </p:to>
                                    </p:set>
                                    <p:animEffect transition="in" filter="blinds(horizontal)">
                                      <p:cBhvr>
                                        <p:cTn id="40"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Object 1024"/>
          <p:cNvGraphicFramePr>
            <a:graphicFrameLocks noChangeAspect="1"/>
          </p:cNvGraphicFramePr>
          <p:nvPr/>
        </p:nvGraphicFramePr>
        <p:xfrm>
          <a:off x="46038" y="95250"/>
          <a:ext cx="4310062" cy="725488"/>
        </p:xfrm>
        <a:graphic>
          <a:graphicData uri="http://schemas.openxmlformats.org/presentationml/2006/ole">
            <mc:AlternateContent xmlns:mc="http://schemas.openxmlformats.org/markup-compatibility/2006">
              <mc:Choice xmlns:v="urn:schemas-microsoft-com:vml" Requires="v">
                <p:oleObj spid="_x0000_s3099" name="" r:id="rId1" imgW="1943100" imgH="330200" progId="Equation.3">
                  <p:embed/>
                </p:oleObj>
              </mc:Choice>
              <mc:Fallback>
                <p:oleObj name="" r:id="rId1" imgW="1943100" imgH="330200" progId="Equation.3">
                  <p:embed/>
                  <p:pic>
                    <p:nvPicPr>
                      <p:cNvPr id="0" name="图片 3098"/>
                      <p:cNvPicPr/>
                      <p:nvPr/>
                    </p:nvPicPr>
                    <p:blipFill>
                      <a:blip r:embed="rId2"/>
                      <a:stretch>
                        <a:fillRect/>
                      </a:stretch>
                    </p:blipFill>
                    <p:spPr>
                      <a:xfrm>
                        <a:off x="46038" y="95250"/>
                        <a:ext cx="4310062" cy="725488"/>
                      </a:xfrm>
                      <a:prstGeom prst="rect">
                        <a:avLst/>
                      </a:prstGeom>
                      <a:solidFill>
                        <a:srgbClr val="0000FF">
                          <a:alpha val="20000"/>
                        </a:srgbClr>
                      </a:solidFill>
                      <a:ln w="38100">
                        <a:noFill/>
                        <a:miter/>
                      </a:ln>
                    </p:spPr>
                  </p:pic>
                </p:oleObj>
              </mc:Fallback>
            </mc:AlternateContent>
          </a:graphicData>
        </a:graphic>
      </p:graphicFrame>
      <p:graphicFrame>
        <p:nvGraphicFramePr>
          <p:cNvPr id="27650" name="Object 1024"/>
          <p:cNvGraphicFramePr>
            <a:graphicFrameLocks noChangeAspect="1"/>
          </p:cNvGraphicFramePr>
          <p:nvPr/>
        </p:nvGraphicFramePr>
        <p:xfrm>
          <a:off x="4943475" y="157163"/>
          <a:ext cx="2457450" cy="601662"/>
        </p:xfrm>
        <a:graphic>
          <a:graphicData uri="http://schemas.openxmlformats.org/presentationml/2006/ole">
            <mc:AlternateContent xmlns:mc="http://schemas.openxmlformats.org/markup-compatibility/2006">
              <mc:Choice xmlns:v="urn:schemas-microsoft-com:vml" Requires="v">
                <p:oleObj spid="_x0000_s3102" name="" r:id="rId3" imgW="876300" imgH="215900" progId="Equation.3">
                  <p:embed/>
                </p:oleObj>
              </mc:Choice>
              <mc:Fallback>
                <p:oleObj name="" r:id="rId3" imgW="876300" imgH="215900" progId="Equation.3">
                  <p:embed/>
                  <p:pic>
                    <p:nvPicPr>
                      <p:cNvPr id="0" name="图片 3101"/>
                      <p:cNvPicPr/>
                      <p:nvPr/>
                    </p:nvPicPr>
                    <p:blipFill>
                      <a:blip r:embed="rId4"/>
                      <a:stretch>
                        <a:fillRect/>
                      </a:stretch>
                    </p:blipFill>
                    <p:spPr>
                      <a:xfrm>
                        <a:off x="4943475" y="157163"/>
                        <a:ext cx="2457450" cy="601662"/>
                      </a:xfrm>
                      <a:prstGeom prst="rect">
                        <a:avLst/>
                      </a:prstGeom>
                      <a:solidFill>
                        <a:srgbClr val="FFFF00">
                          <a:alpha val="20000"/>
                        </a:srgbClr>
                      </a:solidFill>
                      <a:ln w="38100">
                        <a:noFill/>
                        <a:miter/>
                      </a:ln>
                    </p:spPr>
                  </p:pic>
                </p:oleObj>
              </mc:Fallback>
            </mc:AlternateContent>
          </a:graphicData>
        </a:graphic>
      </p:graphicFrame>
      <p:graphicFrame>
        <p:nvGraphicFramePr>
          <p:cNvPr id="27651" name="Object 1024"/>
          <p:cNvGraphicFramePr>
            <a:graphicFrameLocks noChangeAspect="1"/>
          </p:cNvGraphicFramePr>
          <p:nvPr/>
        </p:nvGraphicFramePr>
        <p:xfrm>
          <a:off x="1574800" y="892810"/>
          <a:ext cx="7372985" cy="1332865"/>
        </p:xfrm>
        <a:graphic>
          <a:graphicData uri="http://schemas.openxmlformats.org/presentationml/2006/ole">
            <mc:AlternateContent xmlns:mc="http://schemas.openxmlformats.org/markup-compatibility/2006">
              <mc:Choice xmlns:v="urn:schemas-microsoft-com:vml" Requires="v">
                <p:oleObj spid="_x0000_s3104" name="" r:id="rId5" imgW="2654300" imgH="533400" progId="Equation.3">
                  <p:embed/>
                </p:oleObj>
              </mc:Choice>
              <mc:Fallback>
                <p:oleObj name="" r:id="rId5" imgW="2654300" imgH="533400" progId="Equation.3">
                  <p:embed/>
                  <p:pic>
                    <p:nvPicPr>
                      <p:cNvPr id="0" name="图片 3103"/>
                      <p:cNvPicPr/>
                      <p:nvPr/>
                    </p:nvPicPr>
                    <p:blipFill>
                      <a:blip r:embed="rId6"/>
                      <a:stretch>
                        <a:fillRect/>
                      </a:stretch>
                    </p:blipFill>
                    <p:spPr>
                      <a:xfrm>
                        <a:off x="1574800" y="892810"/>
                        <a:ext cx="7372985" cy="1332865"/>
                      </a:xfrm>
                      <a:prstGeom prst="rect">
                        <a:avLst/>
                      </a:prstGeom>
                      <a:solidFill>
                        <a:srgbClr val="FF3300">
                          <a:alpha val="22000"/>
                        </a:srgbClr>
                      </a:solidFill>
                      <a:ln w="38100">
                        <a:noFill/>
                        <a:miter/>
                      </a:ln>
                    </p:spPr>
                  </p:pic>
                </p:oleObj>
              </mc:Fallback>
            </mc:AlternateContent>
          </a:graphicData>
        </a:graphic>
      </p:graphicFrame>
      <p:sp>
        <p:nvSpPr>
          <p:cNvPr id="27652" name="Text Box 3"/>
          <p:cNvSpPr txBox="1"/>
          <p:nvPr/>
        </p:nvSpPr>
        <p:spPr>
          <a:xfrm>
            <a:off x="-93345" y="2656205"/>
            <a:ext cx="4283075" cy="58356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zh-CN" sz="3200" b="1" dirty="0">
                <a:latin typeface="华文细黑" panose="02010600040101010101" charset="-122"/>
                <a:ea typeface="华文细黑" panose="02010600040101010101" charset="-122"/>
              </a:rPr>
              <a:t>对于近自由电子情况</a:t>
            </a:r>
            <a:endParaRPr lang="zh-CN" altLang="zh-CN" sz="3200" b="1" dirty="0">
              <a:latin typeface="华文细黑" panose="02010600040101010101" charset="-122"/>
              <a:ea typeface="华文细黑" panose="02010600040101010101" charset="-122"/>
            </a:endParaRPr>
          </a:p>
        </p:txBody>
      </p:sp>
      <p:graphicFrame>
        <p:nvGraphicFramePr>
          <p:cNvPr id="27653" name="Object 1024"/>
          <p:cNvGraphicFramePr>
            <a:graphicFrameLocks noChangeAspect="1"/>
          </p:cNvGraphicFramePr>
          <p:nvPr/>
        </p:nvGraphicFramePr>
        <p:xfrm>
          <a:off x="4557713" y="2611438"/>
          <a:ext cx="2138362" cy="673100"/>
        </p:xfrm>
        <a:graphic>
          <a:graphicData uri="http://schemas.openxmlformats.org/presentationml/2006/ole">
            <mc:AlternateContent xmlns:mc="http://schemas.openxmlformats.org/markup-compatibility/2006">
              <mc:Choice xmlns:v="urn:schemas-microsoft-com:vml" Requires="v">
                <p:oleObj spid="_x0000_s3105" name="" r:id="rId7" imgW="762000" imgH="241300" progId="Equation.3">
                  <p:embed/>
                </p:oleObj>
              </mc:Choice>
              <mc:Fallback>
                <p:oleObj name="" r:id="rId7" imgW="762000" imgH="241300" progId="Equation.3">
                  <p:embed/>
                  <p:pic>
                    <p:nvPicPr>
                      <p:cNvPr id="0" name="图片 3104"/>
                      <p:cNvPicPr/>
                      <p:nvPr/>
                    </p:nvPicPr>
                    <p:blipFill>
                      <a:blip r:embed="rId8"/>
                      <a:stretch>
                        <a:fillRect/>
                      </a:stretch>
                    </p:blipFill>
                    <p:spPr>
                      <a:xfrm>
                        <a:off x="4557713" y="2611438"/>
                        <a:ext cx="2138362" cy="673100"/>
                      </a:xfrm>
                      <a:prstGeom prst="rect">
                        <a:avLst/>
                      </a:prstGeom>
                      <a:solidFill>
                        <a:srgbClr val="FFFF00">
                          <a:alpha val="20000"/>
                        </a:srgbClr>
                      </a:solidFill>
                      <a:ln w="38100">
                        <a:noFill/>
                        <a:miter/>
                      </a:ln>
                    </p:spPr>
                  </p:pic>
                </p:oleObj>
              </mc:Fallback>
            </mc:AlternateContent>
          </a:graphicData>
        </a:graphic>
      </p:graphicFrame>
      <p:graphicFrame>
        <p:nvGraphicFramePr>
          <p:cNvPr id="27654" name="Object 1024"/>
          <p:cNvGraphicFramePr>
            <a:graphicFrameLocks noChangeAspect="1"/>
          </p:cNvGraphicFramePr>
          <p:nvPr/>
        </p:nvGraphicFramePr>
        <p:xfrm>
          <a:off x="1574800" y="3475355"/>
          <a:ext cx="5863590" cy="1670050"/>
        </p:xfrm>
        <a:graphic>
          <a:graphicData uri="http://schemas.openxmlformats.org/presentationml/2006/ole">
            <mc:AlternateContent xmlns:mc="http://schemas.openxmlformats.org/markup-compatibility/2006">
              <mc:Choice xmlns:v="urn:schemas-microsoft-com:vml" Requires="v">
                <p:oleObj spid="_x0000_s3107" name="" r:id="rId9" imgW="1765300" imgH="558800" progId="Equation.3">
                  <p:embed/>
                </p:oleObj>
              </mc:Choice>
              <mc:Fallback>
                <p:oleObj name="" r:id="rId9" imgW="1765300" imgH="558800" progId="Equation.3">
                  <p:embed/>
                  <p:pic>
                    <p:nvPicPr>
                      <p:cNvPr id="0" name="图片 3106"/>
                      <p:cNvPicPr/>
                      <p:nvPr/>
                    </p:nvPicPr>
                    <p:blipFill>
                      <a:blip r:embed="rId10"/>
                      <a:stretch>
                        <a:fillRect/>
                      </a:stretch>
                    </p:blipFill>
                    <p:spPr>
                      <a:xfrm>
                        <a:off x="1574800" y="3475355"/>
                        <a:ext cx="5863590" cy="167005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linds(horizontal)">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linds(horizontal)">
                                      <p:cBhvr>
                                        <p:cTn id="17" dur="500"/>
                                        <p:tgtEl>
                                          <p:spTgt spid="27652"/>
                                        </p:tgtEl>
                                      </p:cBhvr>
                                    </p:animEffect>
                                  </p:childTnLst>
                                </p:cTn>
                              </p:par>
                              <p:par>
                                <p:cTn id="18" presetID="3" presetClass="entr" presetSubtype="10" fill="hold" nodeType="withEffect">
                                  <p:stCondLst>
                                    <p:cond delay="0"/>
                                  </p:stCondLst>
                                  <p:childTnLst>
                                    <p:set>
                                      <p:cBhvr>
                                        <p:cTn id="19" dur="1" fill="hold">
                                          <p:stCondLst>
                                            <p:cond delay="0"/>
                                          </p:stCondLst>
                                        </p:cTn>
                                        <p:tgtEl>
                                          <p:spTgt spid="27653"/>
                                        </p:tgtEl>
                                        <p:attrNameLst>
                                          <p:attrName>style.visibility</p:attrName>
                                        </p:attrNameLst>
                                      </p:cBhvr>
                                      <p:to>
                                        <p:strVal val="visible"/>
                                      </p:to>
                                    </p:set>
                                    <p:animEffect transition="in" filter="blinds(horizontal)">
                                      <p:cBhvr>
                                        <p:cTn id="20" dur="500"/>
                                        <p:tgtEl>
                                          <p:spTgt spid="2765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7654"/>
                                        </p:tgtEl>
                                        <p:attrNameLst>
                                          <p:attrName>style.visibility</p:attrName>
                                        </p:attrNameLst>
                                      </p:cBhvr>
                                      <p:to>
                                        <p:strVal val="visible"/>
                                      </p:to>
                                    </p:set>
                                    <p:animEffect transition="in" filter="blinds(horizontal)">
                                      <p:cBhvr>
                                        <p:cTn id="25"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81115" y="51435"/>
            <a:ext cx="2399665" cy="3039110"/>
          </a:xfrm>
          <a:prstGeom prst="rect">
            <a:avLst/>
          </a:prstGeom>
        </p:spPr>
      </p:pic>
      <p:graphicFrame>
        <p:nvGraphicFramePr>
          <p:cNvPr id="27654" name="Object 1024"/>
          <p:cNvGraphicFramePr>
            <a:graphicFrameLocks noChangeAspect="1"/>
          </p:cNvGraphicFramePr>
          <p:nvPr/>
        </p:nvGraphicFramePr>
        <p:xfrm>
          <a:off x="363855" y="163830"/>
          <a:ext cx="5863590" cy="1670050"/>
        </p:xfrm>
        <a:graphic>
          <a:graphicData uri="http://schemas.openxmlformats.org/presentationml/2006/ole">
            <mc:AlternateContent xmlns:mc="http://schemas.openxmlformats.org/markup-compatibility/2006">
              <mc:Choice xmlns:v="urn:schemas-microsoft-com:vml" Requires="v">
                <p:oleObj spid="_x0000_s3107" name="" r:id="rId2" imgW="1765300" imgH="558800" progId="Equation.3">
                  <p:embed/>
                </p:oleObj>
              </mc:Choice>
              <mc:Fallback>
                <p:oleObj name="" r:id="rId2" imgW="1765300" imgH="558800" progId="Equation.3">
                  <p:embed/>
                  <p:pic>
                    <p:nvPicPr>
                      <p:cNvPr id="0" name="图片 3106"/>
                      <p:cNvPicPr/>
                      <p:nvPr/>
                    </p:nvPicPr>
                    <p:blipFill>
                      <a:blip r:embed="rId3"/>
                      <a:stretch>
                        <a:fillRect/>
                      </a:stretch>
                    </p:blipFill>
                    <p:spPr>
                      <a:xfrm>
                        <a:off x="363855" y="163830"/>
                        <a:ext cx="5863590" cy="1670050"/>
                      </a:xfrm>
                      <a:prstGeom prst="rect">
                        <a:avLst/>
                      </a:prstGeom>
                      <a:solidFill>
                        <a:srgbClr val="FFFF99"/>
                      </a:solidFill>
                      <a:ln w="38100">
                        <a:noFill/>
                        <a:miter/>
                      </a:ln>
                    </p:spPr>
                  </p:pic>
                </p:oleObj>
              </mc:Fallback>
            </mc:AlternateContent>
          </a:graphicData>
        </a:graphic>
      </p:graphicFrame>
      <p:sp>
        <p:nvSpPr>
          <p:cNvPr id="27652" name="Text Box 3"/>
          <p:cNvSpPr txBox="1"/>
          <p:nvPr/>
        </p:nvSpPr>
        <p:spPr>
          <a:xfrm>
            <a:off x="-32385" y="3093085"/>
            <a:ext cx="9001125" cy="267652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zh-CN" sz="2800" dirty="0">
                <a:latin typeface="华文细黑" panose="02010600040101010101" charset="-122"/>
                <a:ea typeface="华文细黑" panose="02010600040101010101" charset="-122"/>
              </a:rPr>
              <a:t>定性理解</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a:t>
            </a:r>
            <a:r>
              <a:rPr lang="zh-CN" altLang="en-US" sz="2800" dirty="0">
                <a:latin typeface="华文细黑" panose="02010600040101010101" charset="-122"/>
                <a:ea typeface="华文细黑" panose="02010600040101010101" charset="-122"/>
              </a:rPr>
              <a:t>随温度的变化：先设想</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a:t>
            </a:r>
            <a:r>
              <a:rPr lang="zh-CN" altLang="en-US" sz="2800" dirty="0">
                <a:latin typeface="华文细黑" panose="02010600040101010101" charset="-122"/>
                <a:ea typeface="华文细黑" panose="02010600040101010101" charset="-122"/>
              </a:rPr>
              <a:t>不随温度变化，保持在</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有限温度</a:t>
            </a:r>
            <a:r>
              <a:rPr lang="en-US" altLang="zh-CN" sz="2800" i="1" dirty="0">
                <a:latin typeface="Times New Roman" panose="02020603050405020304" pitchFamily="18" charset="0"/>
                <a:ea typeface="华文细黑" panose="02010600040101010101" charset="-122"/>
              </a:rPr>
              <a:t>f</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表示</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以下的几率将减小，</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以上的几率将增大，而且是对称的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但是</a:t>
            </a:r>
            <a:r>
              <a:rPr lang="en-US" altLang="zh-CN" sz="2800" dirty="0">
                <a:latin typeface="华文细黑" panose="02010600040101010101" charset="-122"/>
                <a:ea typeface="华文细黑" panose="02010600040101010101" charset="-122"/>
              </a:rPr>
              <a:t>N(E)</a:t>
            </a:r>
            <a:r>
              <a:rPr lang="zh-CN" altLang="en-US" sz="2800" dirty="0">
                <a:latin typeface="华文细黑" panose="02010600040101010101" charset="-122"/>
                <a:ea typeface="华文细黑" panose="02010600040101010101" charset="-122"/>
              </a:rPr>
              <a:t>随</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增加，并且在</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以上的</a:t>
            </a:r>
            <a:r>
              <a:rPr lang="en-US" altLang="zh-CN" sz="2800" dirty="0">
                <a:latin typeface="华文细黑" panose="02010600040101010101" charset="-122"/>
                <a:ea typeface="华文细黑" panose="02010600040101010101" charset="-122"/>
              </a:rPr>
              <a:t>N(E)</a:t>
            </a:r>
            <a:r>
              <a:rPr lang="zh-CN" altLang="en-US" sz="2800" dirty="0">
                <a:latin typeface="华文细黑" panose="02010600040101010101" charset="-122"/>
                <a:ea typeface="华文细黑" panose="02010600040101010101" charset="-122"/>
              </a:rPr>
              <a:t>比</a:t>
            </a:r>
            <a:r>
              <a:rPr lang="en-US" altLang="zh-CN" sz="2800" dirty="0">
                <a:latin typeface="华文细黑" panose="02010600040101010101" charset="-122"/>
                <a:ea typeface="华文细黑" panose="02010600040101010101" charset="-122"/>
              </a:rPr>
              <a:t>E</a:t>
            </a:r>
            <a:r>
              <a:rPr lang="en-US" altLang="zh-CN" sz="2800" baseline="-25000" dirty="0">
                <a:latin typeface="华文细黑" panose="02010600040101010101" charset="-122"/>
                <a:ea typeface="华文细黑" panose="02010600040101010101" charset="-122"/>
              </a:rPr>
              <a:t>F0</a:t>
            </a:r>
            <a:r>
              <a:rPr lang="zh-CN" altLang="en-US" sz="2800" dirty="0">
                <a:latin typeface="华文细黑" panose="02010600040101010101" charset="-122"/>
                <a:ea typeface="华文细黑" panose="02010600040101010101" charset="-122"/>
              </a:rPr>
              <a:t>以下稍大 </a:t>
            </a:r>
            <a:r>
              <a:rPr lang="zh-CN" altLang="en-US" sz="2800" dirty="0">
                <a:latin typeface="华文细黑" panose="02010600040101010101" charset="-122"/>
                <a:ea typeface="华文细黑" panose="02010600040101010101" charset="-122"/>
                <a:cs typeface="Arial" panose="020B0604020202020204" pitchFamily="34" charset="0"/>
              </a:rPr>
              <a:t>→ 意味电子总数将有所增加</a:t>
            </a:r>
            <a:r>
              <a:rPr lang="en-US" altLang="zh-CN" sz="2800" dirty="0">
                <a:latin typeface="华文细黑" panose="02010600040101010101" charset="-122"/>
                <a:ea typeface="华文细黑" panose="02010600040101010101" charset="-122"/>
                <a:cs typeface="Arial" panose="020B0604020202020204" pitchFamily="34" charset="0"/>
              </a:rPr>
              <a:t>.</a:t>
            </a:r>
            <a:r>
              <a:rPr lang="zh-CN" altLang="en-US" sz="2800" dirty="0">
                <a:latin typeface="华文细黑" panose="02010600040101010101" charset="-122"/>
                <a:ea typeface="华文细黑" panose="02010600040101010101" charset="-122"/>
                <a:cs typeface="Arial" panose="020B0604020202020204" pitchFamily="34" charset="0"/>
              </a:rPr>
              <a:t>所以实际上</a:t>
            </a:r>
            <a:r>
              <a:rPr lang="en-US" altLang="zh-CN" sz="2800" dirty="0">
                <a:latin typeface="华文细黑" panose="02010600040101010101" charset="-122"/>
                <a:ea typeface="华文细黑" panose="02010600040101010101" charset="-122"/>
                <a:cs typeface="Arial" panose="020B0604020202020204" pitchFamily="34" charset="0"/>
              </a:rPr>
              <a:t>E</a:t>
            </a:r>
            <a:r>
              <a:rPr lang="en-US" altLang="zh-CN" sz="2800" baseline="-25000" dirty="0">
                <a:latin typeface="华文细黑" panose="02010600040101010101" charset="-122"/>
                <a:ea typeface="华文细黑" panose="02010600040101010101" charset="-122"/>
                <a:cs typeface="Arial" panose="020B0604020202020204" pitchFamily="34" charset="0"/>
              </a:rPr>
              <a:t>F</a:t>
            </a:r>
            <a:r>
              <a:rPr lang="zh-CN" altLang="en-US" sz="2800" dirty="0">
                <a:latin typeface="华文细黑" panose="02010600040101010101" charset="-122"/>
                <a:ea typeface="华文细黑" panose="02010600040101010101" charset="-122"/>
                <a:cs typeface="Arial" panose="020B0604020202020204" pitchFamily="34" charset="0"/>
              </a:rPr>
              <a:t>的略微下降以补充上述效果，保持电子总数</a:t>
            </a:r>
            <a:r>
              <a:rPr lang="en-US" altLang="zh-CN" sz="2800" dirty="0">
                <a:latin typeface="华文细黑" panose="02010600040101010101" charset="-122"/>
                <a:ea typeface="华文细黑" panose="02010600040101010101" charset="-122"/>
                <a:cs typeface="Arial" panose="020B0604020202020204" pitchFamily="34" charset="0"/>
              </a:rPr>
              <a:t>N</a:t>
            </a:r>
            <a:r>
              <a:rPr lang="zh-CN" altLang="en-US" sz="2800" dirty="0">
                <a:latin typeface="华文细黑" panose="02010600040101010101" charset="-122"/>
                <a:ea typeface="华文细黑" panose="02010600040101010101" charset="-122"/>
                <a:cs typeface="Arial" panose="020B0604020202020204" pitchFamily="34" charset="0"/>
              </a:rPr>
              <a:t>不变</a:t>
            </a:r>
            <a:r>
              <a:rPr lang="en-US" altLang="zh-CN" sz="2800" dirty="0">
                <a:latin typeface="华文细黑" panose="02010600040101010101" charset="-122"/>
                <a:ea typeface="华文细黑" panose="02010600040101010101" charset="-122"/>
                <a:cs typeface="Arial" panose="020B0604020202020204" pitchFamily="34" charset="0"/>
              </a:rPr>
              <a:t>.</a:t>
            </a:r>
            <a:r>
              <a:rPr lang="zh-CN" altLang="en-US" sz="2800" dirty="0">
                <a:latin typeface="华文细黑" panose="02010600040101010101" charset="-122"/>
                <a:ea typeface="华文细黑" panose="02010600040101010101" charset="-122"/>
                <a:cs typeface="Arial" panose="020B0604020202020204" pitchFamily="34" charset="0"/>
              </a:rPr>
              <a:t> </a:t>
            </a:r>
            <a:endParaRPr lang="zh-CN" altLang="en-US" sz="2800" dirty="0">
              <a:latin typeface="华文细黑" panose="02010600040101010101" charset="-122"/>
              <a:ea typeface="华文细黑" panose="02010600040101010101"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55245" y="24765"/>
            <a:ext cx="3893185" cy="706755"/>
          </a:xfrm>
          <a:prstGeom prst="rect">
            <a:avLst/>
          </a:prstGeom>
          <a:noFill/>
          <a:ln w="9525">
            <a:noFill/>
          </a:ln>
        </p:spPr>
        <p:txBody>
          <a:bodyPr wrap="square" anchor="t">
            <a:spAutoFit/>
          </a:bodyPr>
          <a:p>
            <a:pPr>
              <a:spcBef>
                <a:spcPct val="50000"/>
              </a:spcBef>
            </a:pPr>
            <a:r>
              <a:rPr lang="en-US" altLang="zh-CN" sz="4000" b="1" dirty="0">
                <a:latin typeface="华文细黑" panose="02010600040101010101" charset="-122"/>
                <a:ea typeface="华文细黑" panose="02010600040101010101" charset="-122"/>
              </a:rPr>
              <a:t>2. </a:t>
            </a:r>
            <a:r>
              <a:rPr lang="zh-CN" altLang="en-US" sz="4000" b="1" dirty="0">
                <a:latin typeface="华文细黑" panose="02010600040101010101" charset="-122"/>
                <a:ea typeface="华文细黑" panose="02010600040101010101" charset="-122"/>
              </a:rPr>
              <a:t>电子热容量</a:t>
            </a:r>
            <a:endParaRPr lang="zh-CN" altLang="en-US" sz="4000" b="1" dirty="0">
              <a:latin typeface="华文细黑" panose="02010600040101010101" charset="-122"/>
              <a:ea typeface="华文细黑" panose="02010600040101010101" charset="-122"/>
            </a:endParaRPr>
          </a:p>
        </p:txBody>
      </p:sp>
      <p:sp>
        <p:nvSpPr>
          <p:cNvPr id="29698" name="Text Box 5"/>
          <p:cNvSpPr txBox="1"/>
          <p:nvPr/>
        </p:nvSpPr>
        <p:spPr>
          <a:xfrm>
            <a:off x="306705" y="2925445"/>
            <a:ext cx="7284720" cy="521970"/>
          </a:xfrm>
          <a:prstGeom prst="rect">
            <a:avLst/>
          </a:prstGeom>
          <a:noFill/>
          <a:ln w="9525">
            <a:noFill/>
          </a:ln>
        </p:spPr>
        <p:txBody>
          <a:bodyPr wrap="square" anchor="t">
            <a:spAutoFit/>
          </a:bodyPr>
          <a:p>
            <a:pPr algn="just">
              <a:spcBef>
                <a:spcPct val="50000"/>
              </a:spcBef>
              <a:buFont typeface="Wingdings" panose="05000000000000000000" charset="0"/>
              <a:buNone/>
            </a:pPr>
            <a:r>
              <a:rPr lang="zh-CN" altLang="en-US" sz="2800" dirty="0">
                <a:latin typeface="华文细黑" panose="02010600040101010101" charset="-122"/>
                <a:ea typeface="华文细黑" panose="02010600040101010101" charset="-122"/>
              </a:rPr>
              <a:t>→  表示</a:t>
            </a:r>
            <a:r>
              <a:rPr lang="en-US" altLang="zh-CN" sz="2800" dirty="0">
                <a:latin typeface="华文细黑" panose="02010600040101010101" charset="-122"/>
                <a:ea typeface="华文细黑" panose="02010600040101010101" charset="-122"/>
              </a:rPr>
              <a:t>E</a:t>
            </a:r>
            <a:r>
              <a:rPr lang="zh-CN" altLang="en-US" sz="2800" dirty="0">
                <a:latin typeface="华文细黑" panose="02010600040101010101" charset="-122"/>
                <a:ea typeface="华文细黑" panose="02010600040101010101" charset="-122"/>
              </a:rPr>
              <a:t>以下量子态为电子填满时的总能量</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graphicFrame>
        <p:nvGraphicFramePr>
          <p:cNvPr id="29699" name="Object 1024"/>
          <p:cNvGraphicFramePr>
            <a:graphicFrameLocks noChangeAspect="1"/>
          </p:cNvGraphicFramePr>
          <p:nvPr/>
        </p:nvGraphicFramePr>
        <p:xfrm>
          <a:off x="484505" y="1917700"/>
          <a:ext cx="6087110" cy="919480"/>
        </p:xfrm>
        <a:graphic>
          <a:graphicData uri="http://schemas.openxmlformats.org/presentationml/2006/ole">
            <mc:AlternateContent xmlns:mc="http://schemas.openxmlformats.org/markup-compatibility/2006">
              <mc:Choice xmlns:v="urn:schemas-microsoft-com:vml" Requires="v">
                <p:oleObj spid="_x0000_s3154" name="" r:id="rId1" imgW="2057400" imgH="330200" progId="Equation.3">
                  <p:embed/>
                </p:oleObj>
              </mc:Choice>
              <mc:Fallback>
                <p:oleObj name="" r:id="rId1" imgW="2057400" imgH="330200" progId="Equation.3">
                  <p:embed/>
                  <p:pic>
                    <p:nvPicPr>
                      <p:cNvPr id="0" name="图片 3153"/>
                      <p:cNvPicPr/>
                      <p:nvPr/>
                    </p:nvPicPr>
                    <p:blipFill>
                      <a:blip r:embed="rId2"/>
                      <a:stretch>
                        <a:fillRect/>
                      </a:stretch>
                    </p:blipFill>
                    <p:spPr>
                      <a:xfrm>
                        <a:off x="484505" y="1917700"/>
                        <a:ext cx="6087110" cy="919480"/>
                      </a:xfrm>
                      <a:prstGeom prst="rect">
                        <a:avLst/>
                      </a:prstGeom>
                      <a:solidFill>
                        <a:srgbClr val="FFFF99"/>
                      </a:solidFill>
                      <a:ln w="38100">
                        <a:noFill/>
                        <a:miter/>
                      </a:ln>
                    </p:spPr>
                  </p:pic>
                </p:oleObj>
              </mc:Fallback>
            </mc:AlternateContent>
          </a:graphicData>
        </a:graphic>
      </p:graphicFrame>
      <p:sp>
        <p:nvSpPr>
          <p:cNvPr id="29700" name="Text Box 5"/>
          <p:cNvSpPr txBox="1"/>
          <p:nvPr/>
        </p:nvSpPr>
        <p:spPr>
          <a:xfrm>
            <a:off x="55245" y="1068705"/>
            <a:ext cx="4893310" cy="521970"/>
          </a:xfrm>
          <a:prstGeom prst="rect">
            <a:avLst/>
          </a:prstGeom>
          <a:noFill/>
          <a:ln w="9525">
            <a:noFill/>
          </a:ln>
        </p:spPr>
        <p:txBody>
          <a:bodyPr wrap="square" anchor="t">
            <a:spAutoFit/>
          </a:bodyPr>
          <a:p>
            <a:pPr marL="342900" indent="-342900">
              <a:spcBef>
                <a:spcPct val="50000"/>
              </a:spcBef>
              <a:buFont typeface="Wingdings" panose="05000000000000000000" charset="0"/>
              <a:buChar char="l"/>
            </a:pPr>
            <a:r>
              <a:rPr lang="zh-CN" altLang="en-US" sz="2800" dirty="0">
                <a:latin typeface="华文细黑" panose="02010600040101010101" charset="-122"/>
                <a:ea typeface="华文细黑" panose="02010600040101010101" charset="-122"/>
              </a:rPr>
              <a:t>自由电子系统的总能量为</a:t>
            </a:r>
            <a:endParaRPr lang="zh-CN" altLang="en-US" sz="2800" dirty="0">
              <a:latin typeface="华文细黑" panose="02010600040101010101" charset="-122"/>
              <a:ea typeface="华文细黑" panose="02010600040101010101" charset="-122"/>
            </a:endParaRPr>
          </a:p>
        </p:txBody>
      </p:sp>
      <p:graphicFrame>
        <p:nvGraphicFramePr>
          <p:cNvPr id="29701" name="Object 1024"/>
          <p:cNvGraphicFramePr>
            <a:graphicFrameLocks noChangeAspect="1"/>
          </p:cNvGraphicFramePr>
          <p:nvPr/>
        </p:nvGraphicFramePr>
        <p:xfrm>
          <a:off x="468313" y="3573463"/>
          <a:ext cx="8080375" cy="1201737"/>
        </p:xfrm>
        <a:graphic>
          <a:graphicData uri="http://schemas.openxmlformats.org/presentationml/2006/ole">
            <mc:AlternateContent xmlns:mc="http://schemas.openxmlformats.org/markup-compatibility/2006">
              <mc:Choice xmlns:v="urn:schemas-microsoft-com:vml" Requires="v">
                <p:oleObj spid="_x0000_s3149" name="" r:id="rId3" imgW="2540000" imgH="431800" progId="Equation.3">
                  <p:embed/>
                </p:oleObj>
              </mc:Choice>
              <mc:Fallback>
                <p:oleObj name="" r:id="rId3" imgW="2540000" imgH="431800" progId="Equation.3">
                  <p:embed/>
                  <p:pic>
                    <p:nvPicPr>
                      <p:cNvPr id="0" name="图片 3148"/>
                      <p:cNvPicPr/>
                      <p:nvPr/>
                    </p:nvPicPr>
                    <p:blipFill>
                      <a:blip r:embed="rId4"/>
                      <a:stretch>
                        <a:fillRect/>
                      </a:stretch>
                    </p:blipFill>
                    <p:spPr>
                      <a:xfrm>
                        <a:off x="468313" y="3573463"/>
                        <a:ext cx="8080375" cy="1201737"/>
                      </a:xfrm>
                      <a:prstGeom prst="rect">
                        <a:avLst/>
                      </a:prstGeom>
                      <a:solidFill>
                        <a:srgbClr val="FFFF99"/>
                      </a:solidFill>
                      <a:ln w="38100">
                        <a:noFill/>
                        <a:miter/>
                      </a:ln>
                    </p:spPr>
                  </p:pic>
                </p:oleObj>
              </mc:Fallback>
            </mc:AlternateContent>
          </a:graphicData>
        </a:graphic>
      </p:graphicFrame>
      <p:graphicFrame>
        <p:nvGraphicFramePr>
          <p:cNvPr id="29702" name="Object 1024"/>
          <p:cNvGraphicFramePr>
            <a:graphicFrameLocks noChangeAspect="1"/>
          </p:cNvGraphicFramePr>
          <p:nvPr/>
        </p:nvGraphicFramePr>
        <p:xfrm>
          <a:off x="4716463" y="836613"/>
          <a:ext cx="4322762" cy="920750"/>
        </p:xfrm>
        <a:graphic>
          <a:graphicData uri="http://schemas.openxmlformats.org/presentationml/2006/ole">
            <mc:AlternateContent xmlns:mc="http://schemas.openxmlformats.org/markup-compatibility/2006">
              <mc:Choice xmlns:v="urn:schemas-microsoft-com:vml" Requires="v">
                <p:oleObj spid="_x0000_s3145" name="" r:id="rId5" imgW="1358900" imgH="330200" progId="Equation.3">
                  <p:embed/>
                </p:oleObj>
              </mc:Choice>
              <mc:Fallback>
                <p:oleObj name="" r:id="rId5" imgW="1358900" imgH="330200" progId="Equation.3">
                  <p:embed/>
                  <p:pic>
                    <p:nvPicPr>
                      <p:cNvPr id="0" name="图片 3144"/>
                      <p:cNvPicPr/>
                      <p:nvPr/>
                    </p:nvPicPr>
                    <p:blipFill>
                      <a:blip r:embed="rId6"/>
                      <a:stretch>
                        <a:fillRect/>
                      </a:stretch>
                    </p:blipFill>
                    <p:spPr>
                      <a:xfrm>
                        <a:off x="4716463" y="836613"/>
                        <a:ext cx="4322762" cy="920750"/>
                      </a:xfrm>
                      <a:prstGeom prst="rect">
                        <a:avLst/>
                      </a:prstGeom>
                      <a:solidFill>
                        <a:srgbClr val="FFFF99"/>
                      </a:solidFill>
                      <a:ln w="38100">
                        <a:noFill/>
                        <a:miter/>
                      </a:ln>
                    </p:spPr>
                  </p:pic>
                </p:oleObj>
              </mc:Fallback>
            </mc:AlternateContent>
          </a:graphicData>
        </a:graphic>
      </p:graphicFrame>
      <p:graphicFrame>
        <p:nvGraphicFramePr>
          <p:cNvPr id="29703" name="Object 1024"/>
          <p:cNvGraphicFramePr>
            <a:graphicFrameLocks noChangeAspect="1"/>
          </p:cNvGraphicFramePr>
          <p:nvPr/>
        </p:nvGraphicFramePr>
        <p:xfrm>
          <a:off x="468630" y="5268913"/>
          <a:ext cx="8463915" cy="1044575"/>
        </p:xfrm>
        <a:graphic>
          <a:graphicData uri="http://schemas.openxmlformats.org/presentationml/2006/ole">
            <mc:AlternateContent xmlns:mc="http://schemas.openxmlformats.org/markup-compatibility/2006">
              <mc:Choice xmlns:v="urn:schemas-microsoft-com:vml" Requires="v">
                <p:oleObj spid="_x0000_s3151" name="" r:id="rId7" imgW="2971800" imgH="419100" progId="Equation.3">
                  <p:embed/>
                </p:oleObj>
              </mc:Choice>
              <mc:Fallback>
                <p:oleObj name="" r:id="rId7" imgW="2971800" imgH="419100" progId="Equation.3">
                  <p:embed/>
                  <p:pic>
                    <p:nvPicPr>
                      <p:cNvPr id="0" name="图片 3150"/>
                      <p:cNvPicPr/>
                      <p:nvPr/>
                    </p:nvPicPr>
                    <p:blipFill>
                      <a:blip r:embed="rId8"/>
                      <a:stretch>
                        <a:fillRect/>
                      </a:stretch>
                    </p:blipFill>
                    <p:spPr>
                      <a:xfrm>
                        <a:off x="468630" y="5268913"/>
                        <a:ext cx="8463915" cy="1044575"/>
                      </a:xfrm>
                      <a:prstGeom prst="rect">
                        <a:avLst/>
                      </a:prstGeom>
                      <a:solidFill>
                        <a:srgbClr val="FFFF99"/>
                      </a:solidFill>
                      <a:ln w="38100">
                        <a:noFill/>
                        <a:miter/>
                      </a:ln>
                    </p:spPr>
                  </p:pic>
                </p:oleObj>
              </mc:Fallback>
            </mc:AlternateContent>
          </a:graphicData>
        </a:graphic>
      </p:graphicFrame>
      <p:sp>
        <p:nvSpPr>
          <p:cNvPr id="2" name="Text Box 5"/>
          <p:cNvSpPr txBox="1"/>
          <p:nvPr/>
        </p:nvSpPr>
        <p:spPr>
          <a:xfrm>
            <a:off x="38735" y="4783455"/>
            <a:ext cx="3676015" cy="52197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与方程</a:t>
            </a:r>
            <a:r>
              <a:rPr lang="en-US" altLang="zh-CN" sz="2800" dirty="0">
                <a:solidFill>
                  <a:srgbClr val="0000FF"/>
                </a:solidFill>
                <a:latin typeface="华文细黑" panose="02010600040101010101" charset="-122"/>
                <a:ea typeface="华文细黑" panose="02010600040101010101" charset="-122"/>
              </a:rPr>
              <a:t>(6-6)</a:t>
            </a:r>
            <a:r>
              <a:rPr lang="zh-CN" altLang="en-US" sz="2800" dirty="0">
                <a:solidFill>
                  <a:srgbClr val="0000FF"/>
                </a:solidFill>
                <a:latin typeface="华文细黑" panose="02010600040101010101" charset="-122"/>
                <a:ea typeface="华文细黑" panose="02010600040101010101" charset="-122"/>
              </a:rPr>
              <a:t>类比</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blinds(horizontal)">
                                      <p:cBhvr>
                                        <p:cTn id="17" dur="500"/>
                                        <p:tgtEl>
                                          <p:spTgt spid="296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blinds(horizontal)">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703"/>
                                        </p:tgtEl>
                                        <p:attrNameLst>
                                          <p:attrName>style.visibility</p:attrName>
                                        </p:attrNameLst>
                                      </p:cBhvr>
                                      <p:to>
                                        <p:strVal val="visible"/>
                                      </p:to>
                                    </p:set>
                                    <p:animEffect transition="in" filter="blinds(horizontal)">
                                      <p:cBhvr>
                                        <p:cTn id="3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
          <p:cNvSpPr txBox="1"/>
          <p:nvPr/>
        </p:nvSpPr>
        <p:spPr>
          <a:xfrm>
            <a:off x="57150" y="615950"/>
            <a:ext cx="6692900" cy="612775"/>
          </a:xfrm>
          <a:prstGeom prst="rect">
            <a:avLst/>
          </a:prstGeom>
          <a:noFill/>
          <a:ln w="9525">
            <a:noFill/>
          </a:ln>
        </p:spPr>
        <p:txBody>
          <a:bodyPr wrap="square" anchor="t">
            <a:spAutoFit/>
          </a:bodyPr>
          <a:p>
            <a:pPr>
              <a:spcBef>
                <a:spcPct val="50000"/>
              </a:spcBef>
            </a:pPr>
            <a:r>
              <a:rPr lang="zh-CN" altLang="en-US" sz="3200" b="1" dirty="0">
                <a:solidFill>
                  <a:srgbClr val="FF0000"/>
                </a:solidFill>
                <a:latin typeface="华文细黑" panose="02010600040101010101" charset="-122"/>
                <a:ea typeface="华文细黑" panose="02010600040101010101" charset="-122"/>
              </a:rPr>
              <a:t>一、</a:t>
            </a:r>
            <a:r>
              <a:rPr lang="en-US" altLang="zh-CN" sz="3200" b="1" dirty="0">
                <a:solidFill>
                  <a:srgbClr val="FF0000"/>
                </a:solidFill>
                <a:latin typeface="华文细黑" panose="02010600040101010101" charset="-122"/>
                <a:ea typeface="华文细黑" panose="02010600040101010101" charset="-122"/>
              </a:rPr>
              <a:t>Fermi-Dirac</a:t>
            </a:r>
            <a:r>
              <a:rPr lang="zh-CN" altLang="en-US" sz="3200" b="1" dirty="0">
                <a:solidFill>
                  <a:srgbClr val="FF0000"/>
                </a:solidFill>
                <a:latin typeface="华文细黑" panose="02010600040101010101" charset="-122"/>
                <a:ea typeface="华文细黑" panose="02010600040101010101" charset="-122"/>
              </a:rPr>
              <a:t>统计</a:t>
            </a:r>
            <a:endParaRPr lang="zh-CN" altLang="en-US" sz="3200" b="1" dirty="0">
              <a:solidFill>
                <a:srgbClr val="FF0000"/>
              </a:solidFill>
              <a:latin typeface="华文细黑" panose="02010600040101010101" charset="-122"/>
              <a:ea typeface="华文细黑" panose="02010600040101010101" charset="-122"/>
            </a:endParaRPr>
          </a:p>
        </p:txBody>
      </p:sp>
      <p:sp>
        <p:nvSpPr>
          <p:cNvPr id="90115" name="Text Box 3"/>
          <p:cNvSpPr txBox="1"/>
          <p:nvPr/>
        </p:nvSpPr>
        <p:spPr>
          <a:xfrm>
            <a:off x="285750" y="1333500"/>
            <a:ext cx="3505200" cy="460375"/>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1. </a:t>
            </a:r>
            <a:r>
              <a:rPr lang="zh-CN" altLang="en-US" sz="2400" b="1" dirty="0">
                <a:latin typeface="华文细黑" panose="02010600040101010101" charset="-122"/>
                <a:ea typeface="华文细黑" panose="02010600040101010101" charset="-122"/>
              </a:rPr>
              <a:t>量子统计基础知识</a:t>
            </a:r>
            <a:endParaRPr lang="zh-CN" altLang="en-US" sz="2400" b="1" dirty="0">
              <a:latin typeface="华文细黑" panose="02010600040101010101" charset="-122"/>
              <a:ea typeface="华文细黑" panose="02010600040101010101" charset="-122"/>
            </a:endParaRPr>
          </a:p>
        </p:txBody>
      </p:sp>
      <p:sp>
        <p:nvSpPr>
          <p:cNvPr id="90119" name="Text Box 7"/>
          <p:cNvSpPr txBox="1"/>
          <p:nvPr/>
        </p:nvSpPr>
        <p:spPr>
          <a:xfrm>
            <a:off x="609600" y="2954338"/>
            <a:ext cx="7848600" cy="460375"/>
          </a:xfrm>
          <a:prstGeom prst="rect">
            <a:avLst/>
          </a:prstGeom>
          <a:noFill/>
          <a:ln w="9525">
            <a:noFill/>
          </a:ln>
        </p:spPr>
        <p:txBody>
          <a:bodyPr anchor="t">
            <a:spAutoFit/>
          </a:bodyPr>
          <a:p>
            <a:pPr algn="just">
              <a:spcBef>
                <a:spcPct val="50000"/>
              </a:spcBef>
              <a:buClr>
                <a:srgbClr val="FF0000"/>
              </a:buClr>
              <a:buFont typeface="Wingdings" panose="05000000000000000000" pitchFamily="2" charset="2"/>
              <a:buChar char="v"/>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量子统计： </a:t>
            </a:r>
            <a:r>
              <a:rPr lang="en-US" altLang="zh-CN" sz="2400" b="1" dirty="0">
                <a:latin typeface="华文细黑" panose="02010600040101010101" charset="-122"/>
                <a:ea typeface="华文细黑" panose="02010600040101010101" charset="-122"/>
              </a:rPr>
              <a:t>Fermi-Dirac</a:t>
            </a:r>
            <a:r>
              <a:rPr lang="zh-CN" altLang="en-US" sz="2400" b="1" dirty="0">
                <a:latin typeface="华文细黑" panose="02010600040101010101" charset="-122"/>
                <a:ea typeface="华文细黑" panose="02010600040101010101" charset="-122"/>
              </a:rPr>
              <a:t>统计和</a:t>
            </a:r>
            <a:r>
              <a:rPr lang="en-US" altLang="zh-CN" sz="2400" b="1" dirty="0">
                <a:latin typeface="华文细黑" panose="02010600040101010101" charset="-122"/>
                <a:ea typeface="华文细黑" panose="02010600040101010101" charset="-122"/>
              </a:rPr>
              <a:t>Bose-Einstein</a:t>
            </a:r>
            <a:r>
              <a:rPr lang="zh-CN" altLang="en-US" sz="2400" b="1" dirty="0">
                <a:latin typeface="华文细黑" panose="02010600040101010101" charset="-122"/>
                <a:ea typeface="华文细黑" panose="02010600040101010101" charset="-122"/>
              </a:rPr>
              <a:t>统计</a:t>
            </a:r>
            <a:endParaRPr lang="zh-CN" altLang="en-US" sz="2400" b="1" dirty="0">
              <a:latin typeface="华文细黑" panose="02010600040101010101" charset="-122"/>
              <a:ea typeface="华文细黑" panose="02010600040101010101" charset="-122"/>
            </a:endParaRPr>
          </a:p>
        </p:txBody>
      </p:sp>
      <p:sp>
        <p:nvSpPr>
          <p:cNvPr id="90120" name="Text Box 8"/>
          <p:cNvSpPr txBox="1"/>
          <p:nvPr/>
        </p:nvSpPr>
        <p:spPr>
          <a:xfrm>
            <a:off x="57150" y="5260975"/>
            <a:ext cx="8872538" cy="1420813"/>
          </a:xfrm>
          <a:prstGeom prst="rect">
            <a:avLst/>
          </a:prstGeom>
          <a:noFill/>
          <a:ln w="9525">
            <a:noFill/>
          </a:ln>
        </p:spPr>
        <p:txBody>
          <a:bodyPr wrap="square" anchor="t">
            <a:spAutoFit/>
          </a:bodyPr>
          <a:p>
            <a:pPr marL="342900" indent="-342900" algn="just">
              <a:lnSpc>
                <a:spcPct val="12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玻色子：自旋为整数</a:t>
            </a:r>
            <a:r>
              <a:rPr lang="en-US" altLang="zh-CN" sz="2400" b="1" dirty="0">
                <a:latin typeface="华文细黑" panose="02010600040101010101" charset="-122"/>
                <a:ea typeface="华文细黑" panose="02010600040101010101" charset="-122"/>
              </a:rPr>
              <a:t>n</a:t>
            </a:r>
            <a:r>
              <a:rPr lang="zh-CN" altLang="en-US" sz="2400" b="1" dirty="0">
                <a:latin typeface="华文细黑" panose="02010600040101010101" charset="-122"/>
                <a:ea typeface="华文细黑" panose="02010600040101010101" charset="-122"/>
              </a:rPr>
              <a:t>的粒子（如：光子、声子等），</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玻色子遵从</a:t>
            </a:r>
            <a:r>
              <a:rPr lang="en-US" altLang="zh-CN" sz="2400" b="1" dirty="0">
                <a:latin typeface="华文细黑" panose="02010600040101010101" charset="-122"/>
                <a:ea typeface="华文细黑" panose="02010600040101010101" charset="-122"/>
              </a:rPr>
              <a:t>Bose-Einstein</a:t>
            </a:r>
            <a:r>
              <a:rPr lang="zh-CN" altLang="en-US" sz="2400" b="1" dirty="0">
                <a:latin typeface="华文细黑" panose="02010600040101010101" charset="-122"/>
                <a:ea typeface="华文细黑" panose="02010600040101010101" charset="-122"/>
              </a:rPr>
              <a:t>统计规律，</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玻色子不遵从</a:t>
            </a:r>
            <a:r>
              <a:rPr lang="en-US" altLang="zh-CN" sz="2400" b="1" dirty="0">
                <a:latin typeface="华文细黑" panose="02010600040101010101" charset="-122"/>
                <a:ea typeface="华文细黑" panose="02010600040101010101" charset="-122"/>
              </a:rPr>
              <a:t>Pauli</a:t>
            </a:r>
            <a:r>
              <a:rPr lang="zh-CN" altLang="en-US" sz="2400" b="1" dirty="0">
                <a:latin typeface="华文细黑" panose="02010600040101010101" charset="-122"/>
                <a:ea typeface="华文细黑" panose="02010600040101010101" charset="-122"/>
              </a:rPr>
              <a:t>原理</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sp>
        <p:nvSpPr>
          <p:cNvPr id="90121" name="Rectangle 9"/>
          <p:cNvSpPr/>
          <p:nvPr/>
        </p:nvSpPr>
        <p:spPr>
          <a:xfrm>
            <a:off x="57150" y="3678238"/>
            <a:ext cx="8872538" cy="1420812"/>
          </a:xfrm>
          <a:prstGeom prst="rect">
            <a:avLst/>
          </a:prstGeom>
          <a:noFill/>
          <a:ln w="9525">
            <a:noFill/>
          </a:ln>
        </p:spPr>
        <p:txBody>
          <a:bodyPr wrap="square" anchor="t">
            <a:spAutoFit/>
          </a:bodyPr>
          <a:p>
            <a:pPr marL="342900" indent="-342900" algn="just">
              <a:lnSpc>
                <a:spcPct val="120000"/>
              </a:lnSpc>
              <a:spcBef>
                <a:spcPct val="50000"/>
              </a:spcBef>
              <a:buFont typeface="Wingdings" panose="05000000000000000000" charset="0"/>
              <a:buChar char=""/>
            </a:pPr>
            <a:r>
              <a:rPr lang="zh-CN" altLang="en-US" sz="2400" b="1" dirty="0">
                <a:latin typeface="华文细黑" panose="02010600040101010101" charset="-122"/>
                <a:ea typeface="华文细黑" panose="02010600040101010101" charset="-122"/>
              </a:rPr>
              <a:t>费米子：自旋为半整数（</a:t>
            </a:r>
            <a:r>
              <a:rPr lang="en-US" altLang="zh-CN" sz="2400" b="1" dirty="0">
                <a:latin typeface="华文细黑" panose="02010600040101010101" charset="-122"/>
                <a:ea typeface="华文细黑" panose="02010600040101010101" charset="-122"/>
              </a:rPr>
              <a:t>n</a:t>
            </a:r>
            <a:r>
              <a:rPr lang="zh-CN" altLang="en-US" sz="2400" b="1" dirty="0">
                <a:latin typeface="华文细黑" panose="02010600040101010101" charset="-122"/>
                <a:ea typeface="华文细黑" panose="02010600040101010101" charset="-122"/>
              </a:rPr>
              <a:t>＋</a:t>
            </a:r>
            <a:r>
              <a:rPr lang="en-US" altLang="zh-CN" sz="2400" b="1" dirty="0">
                <a:latin typeface="华文细黑" panose="02010600040101010101" charset="-122"/>
                <a:ea typeface="华文细黑" panose="02010600040101010101" charset="-122"/>
              </a:rPr>
              <a:t>1/2</a:t>
            </a:r>
            <a:r>
              <a:rPr lang="zh-CN" altLang="en-US" sz="2400" b="1" dirty="0">
                <a:latin typeface="华文细黑" panose="02010600040101010101" charset="-122"/>
                <a:ea typeface="华文细黑" panose="02010600040101010101" charset="-122"/>
              </a:rPr>
              <a:t>） 的粒子（如：电子、质</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子、中子 等），费米子遵从</a:t>
            </a:r>
            <a:r>
              <a:rPr lang="en-US" altLang="zh-CN" sz="2400" b="1" dirty="0">
                <a:latin typeface="华文细黑" panose="02010600040101010101" charset="-122"/>
                <a:ea typeface="华文细黑" panose="02010600040101010101" charset="-122"/>
              </a:rPr>
              <a:t>Fermi-Dirac</a:t>
            </a:r>
            <a:r>
              <a:rPr lang="zh-CN" altLang="en-US" sz="2400" b="1" dirty="0">
                <a:latin typeface="华文细黑" panose="02010600040101010101" charset="-122"/>
                <a:ea typeface="华文细黑" panose="02010600040101010101" charset="-122"/>
              </a:rPr>
              <a:t>统计规</a:t>
            </a:r>
            <a:br>
              <a:rPr lang="zh-CN" altLang="en-US" sz="2400" b="1" dirty="0">
                <a:latin typeface="华文细黑" panose="02010600040101010101" charset="-122"/>
                <a:ea typeface="华文细黑" panose="02010600040101010101" charset="-122"/>
              </a:rPr>
            </a:br>
            <a:r>
              <a:rPr lang="zh-CN" altLang="en-US" sz="2400" b="1" dirty="0">
                <a:latin typeface="华文细黑" panose="02010600040101010101" charset="-122"/>
                <a:ea typeface="华文细黑" panose="02010600040101010101" charset="-122"/>
              </a:rPr>
              <a:t>                律，费米子的填充满足</a:t>
            </a:r>
            <a:r>
              <a:rPr lang="en-US" altLang="zh-CN" sz="2400" b="1" dirty="0">
                <a:latin typeface="华文细黑" panose="02010600040101010101" charset="-122"/>
                <a:ea typeface="华文细黑" panose="02010600040101010101" charset="-122"/>
              </a:rPr>
              <a:t>Pauli</a:t>
            </a:r>
            <a:r>
              <a:rPr lang="zh-CN" altLang="en-US" sz="2400" b="1" dirty="0">
                <a:latin typeface="华文细黑" panose="02010600040101010101" charset="-122"/>
                <a:ea typeface="华文细黑" panose="02010600040101010101" charset="-122"/>
              </a:rPr>
              <a:t>原理</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endParaRPr>
          </a:p>
        </p:txBody>
      </p:sp>
      <p:grpSp>
        <p:nvGrpSpPr>
          <p:cNvPr id="2" name="Group 11"/>
          <p:cNvGrpSpPr/>
          <p:nvPr/>
        </p:nvGrpSpPr>
        <p:grpSpPr>
          <a:xfrm>
            <a:off x="609600" y="1817688"/>
            <a:ext cx="6967538" cy="993775"/>
            <a:chOff x="384" y="1009"/>
            <a:chExt cx="4389" cy="626"/>
          </a:xfrm>
        </p:grpSpPr>
        <p:sp>
          <p:nvSpPr>
            <p:cNvPr id="5127" name="Text Box 5"/>
            <p:cNvSpPr txBox="1"/>
            <p:nvPr/>
          </p:nvSpPr>
          <p:spPr>
            <a:xfrm>
              <a:off x="384" y="1176"/>
              <a:ext cx="2448" cy="29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v"/>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经典的</a:t>
              </a:r>
              <a:r>
                <a:rPr lang="en-US" altLang="zh-CN" sz="2400" b="1" dirty="0">
                  <a:latin typeface="华文细黑" panose="02010600040101010101" charset="-122"/>
                  <a:ea typeface="华文细黑" panose="02010600040101010101" charset="-122"/>
                </a:rPr>
                <a:t>Boltzmann</a:t>
              </a:r>
              <a:r>
                <a:rPr lang="zh-CN" altLang="en-US" sz="2400" b="1" dirty="0">
                  <a:latin typeface="华文细黑" panose="02010600040101010101" charset="-122"/>
                  <a:ea typeface="华文细黑" panose="02010600040101010101" charset="-122"/>
                </a:rPr>
                <a:t>统计：</a:t>
              </a:r>
              <a:endParaRPr lang="zh-CN" altLang="en-US" sz="2400" b="1" dirty="0">
                <a:latin typeface="华文细黑" panose="02010600040101010101" charset="-122"/>
                <a:ea typeface="华文细黑" panose="02010600040101010101" charset="-122"/>
              </a:endParaRPr>
            </a:p>
          </p:txBody>
        </p:sp>
        <p:graphicFrame>
          <p:nvGraphicFramePr>
            <p:cNvPr id="5128" name="Object 1024"/>
            <p:cNvGraphicFramePr>
              <a:graphicFrameLocks noChangeAspect="1"/>
            </p:cNvGraphicFramePr>
            <p:nvPr/>
          </p:nvGraphicFramePr>
          <p:xfrm>
            <a:off x="3093" y="1009"/>
            <a:ext cx="1680" cy="626"/>
          </p:xfrm>
          <a:graphic>
            <a:graphicData uri="http://schemas.openxmlformats.org/presentationml/2006/ole">
              <mc:AlternateContent xmlns:mc="http://schemas.openxmlformats.org/markup-compatibility/2006">
                <mc:Choice xmlns:v="urn:schemas-microsoft-com:vml" Requires="v">
                  <p:oleObj spid="_x0000_s3076" name="" r:id="rId1" imgW="1296035" imgH="482600" progId="Equation.DGEE2">
                    <p:embed/>
                  </p:oleObj>
                </mc:Choice>
                <mc:Fallback>
                  <p:oleObj name="" r:id="rId1" imgW="1296035" imgH="482600" progId="Equation.DGEE2">
                    <p:embed/>
                    <p:pic>
                      <p:nvPicPr>
                        <p:cNvPr id="0" name="图片 3075"/>
                        <p:cNvPicPr/>
                        <p:nvPr/>
                      </p:nvPicPr>
                      <p:blipFill>
                        <a:blip r:embed="rId2"/>
                        <a:stretch>
                          <a:fillRect/>
                        </a:stretch>
                      </p:blipFill>
                      <p:spPr>
                        <a:xfrm>
                          <a:off x="3093" y="1009"/>
                          <a:ext cx="1680" cy="626"/>
                        </a:xfrm>
                        <a:prstGeom prst="rect">
                          <a:avLst/>
                        </a:prstGeom>
                        <a:solidFill>
                          <a:srgbClr val="FFFF99"/>
                        </a:solidFill>
                        <a:ln w="38100">
                          <a:noFill/>
                          <a:miter/>
                        </a:ln>
                      </p:spPr>
                    </p:pic>
                  </p:oleObj>
                </mc:Fallback>
              </mc:AlternateContent>
            </a:graphicData>
          </a:graphic>
        </p:graphicFrame>
      </p:grpSp>
      <p:sp>
        <p:nvSpPr>
          <p:cNvPr id="5129" name="文本框 1"/>
          <p:cNvSpPr txBox="1"/>
          <p:nvPr/>
        </p:nvSpPr>
        <p:spPr>
          <a:xfrm>
            <a:off x="-90487" y="-92075"/>
            <a:ext cx="7316787" cy="708025"/>
          </a:xfrm>
          <a:prstGeom prst="rect">
            <a:avLst/>
          </a:prstGeom>
          <a:noFill/>
          <a:ln w="9525">
            <a:noFill/>
          </a:ln>
        </p:spPr>
        <p:txBody>
          <a:bodyPr wrap="none" anchor="t">
            <a:spAutoFit/>
          </a:bodyPr>
          <a:p>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6.1</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    </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Fermi</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统计和电子热容量</a:t>
            </a:r>
            <a:endParaRPr lang="zh-CN" altLang="en-US" sz="4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0-#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0119"/>
                                        </p:tgtEl>
                                        <p:attrNameLst>
                                          <p:attrName>style.visibility</p:attrName>
                                        </p:attrNameLst>
                                      </p:cBhvr>
                                      <p:to>
                                        <p:strVal val="visible"/>
                                      </p:to>
                                    </p:set>
                                    <p:anim calcmode="lin" valueType="num">
                                      <p:cBhvr>
                                        <p:cTn id="17" dur="500" fill="hold"/>
                                        <p:tgtEl>
                                          <p:spTgt spid="90119"/>
                                        </p:tgtEl>
                                        <p:attrNameLst>
                                          <p:attrName>ppt_x</p:attrName>
                                        </p:attrNameLst>
                                      </p:cBhvr>
                                      <p:tavLst>
                                        <p:tav tm="0">
                                          <p:val>
                                            <p:strVal val="0-#ppt_w/2"/>
                                          </p:val>
                                        </p:tav>
                                        <p:tav tm="100000">
                                          <p:val>
                                            <p:strVal val="#ppt_x"/>
                                          </p:val>
                                        </p:tav>
                                      </p:tavLst>
                                    </p:anim>
                                    <p:anim calcmode="lin" valueType="num">
                                      <p:cBhvr>
                                        <p:cTn id="18"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01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9" grpId="0"/>
      <p:bldP spid="90120" grpId="0"/>
      <p:bldP spid="901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703" name="Object 1024"/>
          <p:cNvGraphicFramePr>
            <a:graphicFrameLocks noChangeAspect="1"/>
          </p:cNvGraphicFramePr>
          <p:nvPr/>
        </p:nvGraphicFramePr>
        <p:xfrm>
          <a:off x="132080" y="35243"/>
          <a:ext cx="8463915" cy="1044575"/>
        </p:xfrm>
        <a:graphic>
          <a:graphicData uri="http://schemas.openxmlformats.org/presentationml/2006/ole">
            <mc:AlternateContent xmlns:mc="http://schemas.openxmlformats.org/markup-compatibility/2006">
              <mc:Choice xmlns:v="urn:schemas-microsoft-com:vml" Requires="v">
                <p:oleObj spid="_x0000_s3151" name="" r:id="rId1" imgW="2971800" imgH="419100" progId="Equation.3">
                  <p:embed/>
                </p:oleObj>
              </mc:Choice>
              <mc:Fallback>
                <p:oleObj name="" r:id="rId1" imgW="2971800" imgH="419100" progId="Equation.3">
                  <p:embed/>
                  <p:pic>
                    <p:nvPicPr>
                      <p:cNvPr id="0" name="图片 3150"/>
                      <p:cNvPicPr/>
                      <p:nvPr/>
                    </p:nvPicPr>
                    <p:blipFill>
                      <a:blip r:embed="rId2"/>
                      <a:stretch>
                        <a:fillRect/>
                      </a:stretch>
                    </p:blipFill>
                    <p:spPr>
                      <a:xfrm>
                        <a:off x="132080" y="35243"/>
                        <a:ext cx="8463915" cy="1044575"/>
                      </a:xfrm>
                      <a:prstGeom prst="rect">
                        <a:avLst/>
                      </a:prstGeom>
                      <a:solidFill>
                        <a:srgbClr val="FFFF99"/>
                      </a:solidFill>
                      <a:ln w="38100">
                        <a:noFill/>
                        <a:miter/>
                      </a:ln>
                    </p:spPr>
                  </p:pic>
                </p:oleObj>
              </mc:Fallback>
            </mc:AlternateContent>
          </a:graphicData>
        </a:graphic>
      </p:graphicFrame>
      <p:graphicFrame>
        <p:nvGraphicFramePr>
          <p:cNvPr id="26632" name="Object 1024"/>
          <p:cNvGraphicFramePr>
            <a:graphicFrameLocks noChangeAspect="1"/>
          </p:cNvGraphicFramePr>
          <p:nvPr/>
        </p:nvGraphicFramePr>
        <p:xfrm>
          <a:off x="132080" y="1151890"/>
          <a:ext cx="5197437" cy="972007"/>
        </p:xfrm>
        <a:graphic>
          <a:graphicData uri="http://schemas.openxmlformats.org/presentationml/2006/ole">
            <mc:AlternateContent xmlns:mc="http://schemas.openxmlformats.org/markup-compatibility/2006">
              <mc:Choice xmlns:v="urn:schemas-microsoft-com:vml" Requires="v">
                <p:oleObj spid="_x0000_s3101" name="" r:id="rId3" imgW="2565400" imgH="533400" progId="Equation.3">
                  <p:embed/>
                </p:oleObj>
              </mc:Choice>
              <mc:Fallback>
                <p:oleObj name="" r:id="rId3" imgW="2565400" imgH="533400" progId="Equation.3">
                  <p:embed/>
                  <p:pic>
                    <p:nvPicPr>
                      <p:cNvPr id="0" name="图片 3100"/>
                      <p:cNvPicPr/>
                      <p:nvPr/>
                    </p:nvPicPr>
                    <p:blipFill>
                      <a:blip r:embed="rId4"/>
                      <a:stretch>
                        <a:fillRect/>
                      </a:stretch>
                    </p:blipFill>
                    <p:spPr>
                      <a:xfrm>
                        <a:off x="132080" y="1151890"/>
                        <a:ext cx="5197437" cy="972007"/>
                      </a:xfrm>
                      <a:prstGeom prst="rect">
                        <a:avLst/>
                      </a:prstGeom>
                      <a:solidFill>
                        <a:srgbClr val="FF3300">
                          <a:alpha val="28000"/>
                        </a:srgbClr>
                      </a:solidFill>
                      <a:ln w="38100">
                        <a:noFill/>
                        <a:miter/>
                      </a:ln>
                    </p:spPr>
                  </p:pic>
                </p:oleObj>
              </mc:Fallback>
            </mc:AlternateContent>
          </a:graphicData>
        </a:graphic>
      </p:graphicFrame>
      <p:sp>
        <p:nvSpPr>
          <p:cNvPr id="3" name="任意多边形 2"/>
          <p:cNvSpPr/>
          <p:nvPr/>
        </p:nvSpPr>
        <p:spPr>
          <a:xfrm>
            <a:off x="3532505" y="760730"/>
            <a:ext cx="353695" cy="462915"/>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Object 1024"/>
          <p:cNvGraphicFramePr>
            <a:graphicFrameLocks noChangeAspect="1"/>
          </p:cNvGraphicFramePr>
          <p:nvPr/>
        </p:nvGraphicFramePr>
        <p:xfrm>
          <a:off x="131763" y="2200276"/>
          <a:ext cx="8917443" cy="1044008"/>
        </p:xfrm>
        <a:graphic>
          <a:graphicData uri="http://schemas.openxmlformats.org/presentationml/2006/ole">
            <mc:AlternateContent xmlns:mc="http://schemas.openxmlformats.org/markup-compatibility/2006">
              <mc:Choice xmlns:v="urn:schemas-microsoft-com:vml" Requires="v">
                <p:oleObj spid="_x0000_s5" name="" r:id="rId5" imgW="3987800" imgH="533400" progId="Equation.3">
                  <p:embed/>
                </p:oleObj>
              </mc:Choice>
              <mc:Fallback>
                <p:oleObj name="" r:id="rId5" imgW="3987800" imgH="533400" progId="Equation.3">
                  <p:embed/>
                  <p:pic>
                    <p:nvPicPr>
                      <p:cNvPr id="0" name="图片 3150"/>
                      <p:cNvPicPr/>
                      <p:nvPr/>
                    </p:nvPicPr>
                    <p:blipFill>
                      <a:blip r:embed="rId6"/>
                      <a:stretch>
                        <a:fillRect/>
                      </a:stretch>
                    </p:blipFill>
                    <p:spPr>
                      <a:xfrm>
                        <a:off x="131763" y="2200276"/>
                        <a:ext cx="8917443" cy="1044008"/>
                      </a:xfrm>
                      <a:prstGeom prst="rect">
                        <a:avLst/>
                      </a:prstGeom>
                      <a:solidFill>
                        <a:srgbClr val="FFFF99"/>
                      </a:solidFill>
                      <a:ln w="38100">
                        <a:noFill/>
                        <a:miter/>
                      </a:ln>
                    </p:spPr>
                  </p:pic>
                </p:oleObj>
              </mc:Fallback>
            </mc:AlternateContent>
          </a:graphicData>
        </a:graphic>
      </p:graphicFrame>
      <p:graphicFrame>
        <p:nvGraphicFramePr>
          <p:cNvPr id="29699" name="Object 1024"/>
          <p:cNvGraphicFramePr>
            <a:graphicFrameLocks noChangeAspect="1"/>
          </p:cNvGraphicFramePr>
          <p:nvPr/>
        </p:nvGraphicFramePr>
        <p:xfrm>
          <a:off x="132080" y="3481070"/>
          <a:ext cx="5833745" cy="709930"/>
        </p:xfrm>
        <a:graphic>
          <a:graphicData uri="http://schemas.openxmlformats.org/presentationml/2006/ole">
            <mc:AlternateContent xmlns:mc="http://schemas.openxmlformats.org/markup-compatibility/2006">
              <mc:Choice xmlns:v="urn:schemas-microsoft-com:vml" Requires="v">
                <p:oleObj spid="_x0000_s3154" name="" r:id="rId7" imgW="2374265" imgH="330200" progId="Equation.3">
                  <p:embed/>
                </p:oleObj>
              </mc:Choice>
              <mc:Fallback>
                <p:oleObj name="" r:id="rId7" imgW="2374265" imgH="330200" progId="Equation.3">
                  <p:embed/>
                  <p:pic>
                    <p:nvPicPr>
                      <p:cNvPr id="0" name="图片 3153"/>
                      <p:cNvPicPr/>
                      <p:nvPr/>
                    </p:nvPicPr>
                    <p:blipFill>
                      <a:blip r:embed="rId8"/>
                      <a:stretch>
                        <a:fillRect/>
                      </a:stretch>
                    </p:blipFill>
                    <p:spPr>
                      <a:xfrm>
                        <a:off x="132080" y="3481070"/>
                        <a:ext cx="5833745" cy="709930"/>
                      </a:xfrm>
                      <a:prstGeom prst="rect">
                        <a:avLst/>
                      </a:prstGeom>
                      <a:solidFill>
                        <a:srgbClr val="FF3300">
                          <a:alpha val="33000"/>
                        </a:srgbClr>
                      </a:solidFill>
                      <a:ln w="38100">
                        <a:noFill/>
                        <a:miter/>
                      </a:ln>
                    </p:spPr>
                  </p:pic>
                </p:oleObj>
              </mc:Fallback>
            </mc:AlternateContent>
          </a:graphicData>
        </a:graphic>
      </p:graphicFrame>
      <p:sp>
        <p:nvSpPr>
          <p:cNvPr id="6" name="任意多边形 5"/>
          <p:cNvSpPr/>
          <p:nvPr/>
        </p:nvSpPr>
        <p:spPr>
          <a:xfrm>
            <a:off x="5965825" y="2835910"/>
            <a:ext cx="1388110" cy="871220"/>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Object 1024"/>
          <p:cNvGraphicFramePr>
            <a:graphicFrameLocks noChangeAspect="1"/>
          </p:cNvGraphicFramePr>
          <p:nvPr/>
        </p:nvGraphicFramePr>
        <p:xfrm>
          <a:off x="131832" y="4262790"/>
          <a:ext cx="4424104" cy="900007"/>
        </p:xfrm>
        <a:graphic>
          <a:graphicData uri="http://schemas.openxmlformats.org/presentationml/2006/ole">
            <mc:AlternateContent xmlns:mc="http://schemas.openxmlformats.org/markup-compatibility/2006">
              <mc:Choice xmlns:v="urn:schemas-microsoft-com:vml" Requires="v">
                <p:oleObj spid="_x0000_s8" name="" r:id="rId9" imgW="1803400" imgH="419100" progId="Equation.3">
                  <p:embed/>
                </p:oleObj>
              </mc:Choice>
              <mc:Fallback>
                <p:oleObj name="" r:id="rId9" imgW="1803400" imgH="419100" progId="Equation.3">
                  <p:embed/>
                  <p:pic>
                    <p:nvPicPr>
                      <p:cNvPr id="0" name="图片 3150"/>
                      <p:cNvPicPr/>
                      <p:nvPr/>
                    </p:nvPicPr>
                    <p:blipFill>
                      <a:blip r:embed="rId10"/>
                      <a:stretch>
                        <a:fillRect/>
                      </a:stretch>
                    </p:blipFill>
                    <p:spPr>
                      <a:xfrm>
                        <a:off x="131832" y="4262790"/>
                        <a:ext cx="4424104" cy="900007"/>
                      </a:xfrm>
                      <a:prstGeom prst="rect">
                        <a:avLst/>
                      </a:prstGeom>
                      <a:solidFill>
                        <a:srgbClr val="FFFF99"/>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32080" y="5224145"/>
          <a:ext cx="6548755" cy="575945"/>
        </p:xfrm>
        <a:graphic>
          <a:graphicData uri="http://schemas.openxmlformats.org/presentationml/2006/ole">
            <mc:AlternateContent xmlns:mc="http://schemas.openxmlformats.org/markup-compatibility/2006">
              <mc:Choice xmlns:v="urn:schemas-microsoft-com:vml" Requires="v">
                <p:oleObj spid="_x0000_s10" name="" r:id="rId11" imgW="2540000" imgH="228600" progId="Equation.3">
                  <p:embed/>
                </p:oleObj>
              </mc:Choice>
              <mc:Fallback>
                <p:oleObj name="" r:id="rId11" imgW="2540000" imgH="228600" progId="Equation.3">
                  <p:embed/>
                  <p:pic>
                    <p:nvPicPr>
                      <p:cNvPr id="0" name="图片 3150"/>
                      <p:cNvPicPr/>
                      <p:nvPr/>
                    </p:nvPicPr>
                    <p:blipFill>
                      <a:blip r:embed="rId12"/>
                      <a:stretch>
                        <a:fillRect/>
                      </a:stretch>
                    </p:blipFill>
                    <p:spPr>
                      <a:xfrm>
                        <a:off x="132080" y="5224145"/>
                        <a:ext cx="6548755" cy="575945"/>
                      </a:xfrm>
                      <a:prstGeom prst="rect">
                        <a:avLst/>
                      </a:prstGeom>
                      <a:solidFill>
                        <a:srgbClr val="FFFF99"/>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31861" y="5875796"/>
          <a:ext cx="4768215" cy="899795"/>
        </p:xfrm>
        <a:graphic>
          <a:graphicData uri="http://schemas.openxmlformats.org/presentationml/2006/ole">
            <mc:AlternateContent xmlns:mc="http://schemas.openxmlformats.org/markup-compatibility/2006">
              <mc:Choice xmlns:v="urn:schemas-microsoft-com:vml" Requires="v">
                <p:oleObj spid="_x0000_s12" name="" r:id="rId13" imgW="1943100" imgH="419100" progId="Equation.3">
                  <p:embed/>
                </p:oleObj>
              </mc:Choice>
              <mc:Fallback>
                <p:oleObj name="" r:id="rId13" imgW="1943100" imgH="419100" progId="Equation.3">
                  <p:embed/>
                  <p:pic>
                    <p:nvPicPr>
                      <p:cNvPr id="0" name="图片 3150"/>
                      <p:cNvPicPr/>
                      <p:nvPr/>
                    </p:nvPicPr>
                    <p:blipFill>
                      <a:blip r:embed="rId14"/>
                      <a:stretch>
                        <a:fillRect/>
                      </a:stretch>
                    </p:blipFill>
                    <p:spPr>
                      <a:xfrm>
                        <a:off x="131861" y="5875796"/>
                        <a:ext cx="4768215" cy="899795"/>
                      </a:xfrm>
                      <a:prstGeom prst="rect">
                        <a:avLst/>
                      </a:prstGeom>
                      <a:solidFill>
                        <a:srgbClr val="FFFF99"/>
                      </a:solidFill>
                      <a:ln w="38100">
                        <a:noFill/>
                        <a:miter/>
                      </a:ln>
                    </p:spPr>
                  </p:pic>
                </p:oleObj>
              </mc:Fallback>
            </mc:AlternateContent>
          </a:graphicData>
        </a:graphic>
      </p:graphicFrame>
      <p:sp>
        <p:nvSpPr>
          <p:cNvPr id="135177" name="Text Box 9"/>
          <p:cNvSpPr txBox="1"/>
          <p:nvPr/>
        </p:nvSpPr>
        <p:spPr>
          <a:xfrm>
            <a:off x="4874895" y="5800090"/>
            <a:ext cx="429577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400" i="1" dirty="0">
                <a:latin typeface="Times New Roman" panose="02020603050405020304" pitchFamily="18" charset="0"/>
                <a:ea typeface="华文细黑" panose="02010600040101010101" charset="-122"/>
              </a:rPr>
              <a:t>T</a:t>
            </a:r>
            <a:r>
              <a:rPr lang="en-US" altLang="zh-CN" sz="2400" dirty="0">
                <a:latin typeface="Times New Roman" panose="02020603050405020304" pitchFamily="18" charset="0"/>
                <a:ea typeface="华文细黑" panose="02010600040101010101" charset="-122"/>
              </a:rPr>
              <a:t> &gt; 0</a:t>
            </a:r>
            <a:r>
              <a:rPr lang="zh-CN" altLang="en-US" sz="2400" dirty="0">
                <a:latin typeface="Times New Roman" panose="02020603050405020304" pitchFamily="18" charset="0"/>
                <a:ea typeface="华文细黑" panose="02010600040101010101" charset="-122"/>
              </a:rPr>
              <a:t>时，由于热激发自由电子系统从外界所获得的能量</a:t>
            </a:r>
            <a:r>
              <a:rPr lang="en-US" altLang="zh-CN" sz="2400" dirty="0">
                <a:latin typeface="Times New Roman" panose="02020603050405020304" pitchFamily="18" charset="0"/>
                <a:ea typeface="华文细黑" panose="02010600040101010101" charset="-122"/>
              </a:rPr>
              <a:t>.</a:t>
            </a:r>
            <a:endParaRPr lang="en-US" altLang="zh-CN" sz="2400" dirty="0">
              <a:latin typeface="Times New Roman" panose="02020603050405020304" pitchFamily="18" charset="0"/>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linds(horizontal)">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blinds(horizontal)">
                                      <p:cBhvr>
                                        <p:cTn id="12" dur="500"/>
                                        <p:tgtEl>
                                          <p:spTgt spid="266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699"/>
                                        </p:tgtEl>
                                        <p:attrNameLst>
                                          <p:attrName>style.visibility</p:attrName>
                                        </p:attrNameLst>
                                      </p:cBhvr>
                                      <p:to>
                                        <p:strVal val="visible"/>
                                      </p:to>
                                    </p:set>
                                    <p:animEffect transition="in" filter="blinds(horizontal)">
                                      <p:cBhvr>
                                        <p:cTn id="27" dur="500"/>
                                        <p:tgtEl>
                                          <p:spTgt spid="296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5177"/>
                                        </p:tgtEl>
                                        <p:attrNameLst>
                                          <p:attrName>style.visibility</p:attrName>
                                        </p:attrNameLst>
                                      </p:cBhvr>
                                      <p:to>
                                        <p:strVal val="visible"/>
                                      </p:to>
                                    </p:set>
                                    <p:animEffect transition="in" filter="blinds(horizontal)">
                                      <p:cBhvr>
                                        <p:cTn id="52" dur="500"/>
                                        <p:tgtEl>
                                          <p:spTgt spid="13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517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 name="Object 1024"/>
          <p:cNvGraphicFramePr>
            <a:graphicFrameLocks noChangeAspect="1"/>
          </p:cNvGraphicFramePr>
          <p:nvPr/>
        </p:nvGraphicFramePr>
        <p:xfrm>
          <a:off x="126781" y="174766"/>
          <a:ext cx="4768215" cy="899795"/>
        </p:xfrm>
        <a:graphic>
          <a:graphicData uri="http://schemas.openxmlformats.org/presentationml/2006/ole">
            <mc:AlternateContent xmlns:mc="http://schemas.openxmlformats.org/markup-compatibility/2006">
              <mc:Choice xmlns:v="urn:schemas-microsoft-com:vml" Requires="v">
                <p:oleObj spid="_x0000_s12" name="" r:id="rId1" imgW="1943100" imgH="419100" progId="Equation.3">
                  <p:embed/>
                </p:oleObj>
              </mc:Choice>
              <mc:Fallback>
                <p:oleObj name="" r:id="rId1" imgW="1943100" imgH="419100" progId="Equation.3">
                  <p:embed/>
                  <p:pic>
                    <p:nvPicPr>
                      <p:cNvPr id="0" name="图片 3150"/>
                      <p:cNvPicPr/>
                      <p:nvPr/>
                    </p:nvPicPr>
                    <p:blipFill>
                      <a:blip r:embed="rId2"/>
                      <a:stretch>
                        <a:fillRect/>
                      </a:stretch>
                    </p:blipFill>
                    <p:spPr>
                      <a:xfrm>
                        <a:off x="126781" y="174766"/>
                        <a:ext cx="4768215" cy="899795"/>
                      </a:xfrm>
                      <a:prstGeom prst="rect">
                        <a:avLst/>
                      </a:prstGeom>
                      <a:solidFill>
                        <a:srgbClr val="FFFF99"/>
                      </a:solidFill>
                      <a:ln w="38100">
                        <a:noFill/>
                        <a:miter/>
                      </a:ln>
                    </p:spPr>
                  </p:pic>
                </p:oleObj>
              </mc:Fallback>
            </mc:AlternateContent>
          </a:graphicData>
        </a:graphic>
      </p:graphicFrame>
      <p:sp>
        <p:nvSpPr>
          <p:cNvPr id="33794" name="Text Box 2"/>
          <p:cNvSpPr txBox="1"/>
          <p:nvPr/>
        </p:nvSpPr>
        <p:spPr>
          <a:xfrm>
            <a:off x="-20955" y="2689860"/>
            <a:ext cx="4160520" cy="645160"/>
          </a:xfrm>
          <a:prstGeom prst="rect">
            <a:avLst/>
          </a:prstGeom>
          <a:noFill/>
          <a:ln w="9525">
            <a:noFill/>
          </a:ln>
        </p:spPr>
        <p:txBody>
          <a:bodyPr wrap="square" anchor="t">
            <a:spAutoFit/>
          </a:bodyPr>
          <a:p>
            <a:pPr marL="571500" indent="-571500">
              <a:spcBef>
                <a:spcPct val="50000"/>
              </a:spcBef>
              <a:buFont typeface="Wingdings" panose="05000000000000000000" charset="0"/>
              <a:buChar char="p"/>
            </a:pPr>
            <a:r>
              <a:rPr lang="zh-CN" altLang="en-US" sz="3600" dirty="0">
                <a:solidFill>
                  <a:srgbClr val="FF0000"/>
                </a:solidFill>
                <a:latin typeface="华文细黑" panose="02010600040101010101" charset="-122"/>
                <a:ea typeface="华文细黑" panose="02010600040101010101" charset="-122"/>
              </a:rPr>
              <a:t>电子热容量：</a:t>
            </a:r>
            <a:endParaRPr lang="zh-CN" altLang="en-US" sz="3600" dirty="0">
              <a:solidFill>
                <a:srgbClr val="FF0000"/>
              </a:solidFill>
              <a:latin typeface="华文细黑" panose="02010600040101010101" charset="-122"/>
              <a:ea typeface="华文细黑" panose="02010600040101010101" charset="-122"/>
            </a:endParaRPr>
          </a:p>
        </p:txBody>
      </p:sp>
      <p:graphicFrame>
        <p:nvGraphicFramePr>
          <p:cNvPr id="7" name="Object 1024"/>
          <p:cNvGraphicFramePr>
            <a:graphicFrameLocks noChangeAspect="1"/>
          </p:cNvGraphicFramePr>
          <p:nvPr/>
        </p:nvGraphicFramePr>
        <p:xfrm>
          <a:off x="126781" y="3341194"/>
          <a:ext cx="6449695" cy="1036320"/>
        </p:xfrm>
        <a:graphic>
          <a:graphicData uri="http://schemas.openxmlformats.org/presentationml/2006/ole">
            <mc:AlternateContent xmlns:mc="http://schemas.openxmlformats.org/markup-compatibility/2006">
              <mc:Choice xmlns:v="urn:schemas-microsoft-com:vml" Requires="v">
                <p:oleObj spid="_x0000_s8" name="" r:id="rId3" imgW="2628900" imgH="482600" progId="Equation.3">
                  <p:embed/>
                </p:oleObj>
              </mc:Choice>
              <mc:Fallback>
                <p:oleObj name="" r:id="rId3" imgW="2628900" imgH="482600" progId="Equation.3">
                  <p:embed/>
                  <p:pic>
                    <p:nvPicPr>
                      <p:cNvPr id="0" name="图片 3150"/>
                      <p:cNvPicPr/>
                      <p:nvPr/>
                    </p:nvPicPr>
                    <p:blipFill>
                      <a:blip r:embed="rId4"/>
                      <a:stretch>
                        <a:fillRect/>
                      </a:stretch>
                    </p:blipFill>
                    <p:spPr>
                      <a:xfrm>
                        <a:off x="126781" y="3341194"/>
                        <a:ext cx="6449695" cy="103632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26781" y="4443554"/>
          <a:ext cx="3863975" cy="1036320"/>
        </p:xfrm>
        <a:graphic>
          <a:graphicData uri="http://schemas.openxmlformats.org/presentationml/2006/ole">
            <mc:AlternateContent xmlns:mc="http://schemas.openxmlformats.org/markup-compatibility/2006">
              <mc:Choice xmlns:v="urn:schemas-microsoft-com:vml" Requires="v">
                <p:oleObj spid="_x0000_s3" name="" r:id="rId5" imgW="1574800" imgH="482600" progId="Equation.3">
                  <p:embed/>
                </p:oleObj>
              </mc:Choice>
              <mc:Fallback>
                <p:oleObj name="" r:id="rId5" imgW="1574800" imgH="482600" progId="Equation.3">
                  <p:embed/>
                  <p:pic>
                    <p:nvPicPr>
                      <p:cNvPr id="0" name="图片 3150"/>
                      <p:cNvPicPr/>
                      <p:nvPr/>
                    </p:nvPicPr>
                    <p:blipFill>
                      <a:blip r:embed="rId6"/>
                      <a:stretch>
                        <a:fillRect/>
                      </a:stretch>
                    </p:blipFill>
                    <p:spPr>
                      <a:xfrm>
                        <a:off x="126781" y="4443554"/>
                        <a:ext cx="3863975" cy="1036320"/>
                      </a:xfrm>
                      <a:prstGeom prst="rect">
                        <a:avLst/>
                      </a:prstGeom>
                      <a:solidFill>
                        <a:srgbClr val="FFFF99"/>
                      </a:solidFill>
                      <a:ln w="38100">
                        <a:noFill/>
                        <a:miter/>
                      </a:ln>
                    </p:spPr>
                  </p:pic>
                </p:oleObj>
              </mc:Fallback>
            </mc:AlternateContent>
          </a:graphicData>
        </a:graphic>
      </p:graphicFrame>
      <p:grpSp>
        <p:nvGrpSpPr>
          <p:cNvPr id="15" name="组合 14"/>
          <p:cNvGrpSpPr/>
          <p:nvPr/>
        </p:nvGrpSpPr>
        <p:grpSpPr>
          <a:xfrm>
            <a:off x="3956685" y="4521835"/>
            <a:ext cx="5160645" cy="880110"/>
            <a:chOff x="6231" y="7460"/>
            <a:chExt cx="8127" cy="1386"/>
          </a:xfrm>
        </p:grpSpPr>
        <p:graphicFrame>
          <p:nvGraphicFramePr>
            <p:cNvPr id="4" name="Object 1024"/>
            <p:cNvGraphicFramePr>
              <a:graphicFrameLocks noChangeAspect="1"/>
            </p:cNvGraphicFramePr>
            <p:nvPr/>
          </p:nvGraphicFramePr>
          <p:xfrm>
            <a:off x="7154" y="7460"/>
            <a:ext cx="7205" cy="1387"/>
          </p:xfrm>
          <a:graphic>
            <a:graphicData uri="http://schemas.openxmlformats.org/presentationml/2006/ole">
              <mc:AlternateContent xmlns:mc="http://schemas.openxmlformats.org/markup-compatibility/2006">
                <mc:Choice xmlns:v="urn:schemas-microsoft-com:vml" Requires="v">
                  <p:oleObj spid="_x0000_s5" name="" r:id="rId7" imgW="2476500" imgH="469900" progId="Equation.3">
                    <p:embed/>
                  </p:oleObj>
                </mc:Choice>
                <mc:Fallback>
                  <p:oleObj name="" r:id="rId7" imgW="2476500" imgH="469900" progId="Equation.3">
                    <p:embed/>
                    <p:pic>
                      <p:nvPicPr>
                        <p:cNvPr id="0" name="图片 3150"/>
                        <p:cNvPicPr/>
                        <p:nvPr/>
                      </p:nvPicPr>
                      <p:blipFill>
                        <a:blip r:embed="rId8"/>
                        <a:stretch>
                          <a:fillRect/>
                        </a:stretch>
                      </p:blipFill>
                      <p:spPr>
                        <a:xfrm>
                          <a:off x="7154" y="7460"/>
                          <a:ext cx="7205" cy="1387"/>
                        </a:xfrm>
                        <a:prstGeom prst="rect">
                          <a:avLst/>
                        </a:prstGeom>
                        <a:solidFill>
                          <a:srgbClr val="00B050">
                            <a:alpha val="30000"/>
                          </a:srgbClr>
                        </a:solidFill>
                        <a:ln w="38100">
                          <a:noFill/>
                          <a:miter/>
                        </a:ln>
                      </p:spPr>
                    </p:pic>
                  </p:oleObj>
                </mc:Fallback>
              </mc:AlternateContent>
            </a:graphicData>
          </a:graphic>
        </p:graphicFrame>
        <p:sp>
          <p:nvSpPr>
            <p:cNvPr id="6" name="任意多边形 5"/>
            <p:cNvSpPr/>
            <p:nvPr/>
          </p:nvSpPr>
          <p:spPr>
            <a:xfrm flipH="1">
              <a:off x="6231" y="8182"/>
              <a:ext cx="907" cy="0"/>
            </a:xfrm>
            <a:custGeom>
              <a:avLst/>
              <a:gdLst>
                <a:gd name="connisteX0" fmla="*/ 0 w 353695"/>
                <a:gd name="connsiteY0" fmla="*/ 462915 h 462915"/>
                <a:gd name="connisteX1" fmla="*/ 353695 w 353695"/>
                <a:gd name="connsiteY1" fmla="*/ 0 h 462915"/>
              </a:gdLst>
              <a:ahLst/>
              <a:cxnLst>
                <a:cxn ang="0">
                  <a:pos x="connisteX0" y="connsiteY0"/>
                </a:cxn>
                <a:cxn ang="0">
                  <a:pos x="connisteX1" y="connsiteY1"/>
                </a:cxn>
              </a:cxnLst>
              <a:rect l="l" t="t" r="r" b="b"/>
              <a:pathLst>
                <a:path w="353695" h="462915">
                  <a:moveTo>
                    <a:pt x="0" y="462915"/>
                  </a:moveTo>
                  <a:cubicBezTo>
                    <a:pt x="118110" y="308610"/>
                    <a:pt x="235585" y="154305"/>
                    <a:pt x="353695" y="0"/>
                  </a:cubicBezTo>
                </a:path>
              </a:pathLst>
            </a:custGeom>
            <a:noFill/>
            <a:ln>
              <a:solidFill>
                <a:srgbClr val="FF33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9" name="Object 1024"/>
          <p:cNvGraphicFramePr>
            <a:graphicFrameLocks noChangeAspect="1"/>
          </p:cNvGraphicFramePr>
          <p:nvPr/>
        </p:nvGraphicFramePr>
        <p:xfrm>
          <a:off x="126683" y="5551805"/>
          <a:ext cx="9009380" cy="995680"/>
        </p:xfrm>
        <a:graphic>
          <a:graphicData uri="http://schemas.openxmlformats.org/presentationml/2006/ole">
            <mc:AlternateContent xmlns:mc="http://schemas.openxmlformats.org/markup-compatibility/2006">
              <mc:Choice xmlns:v="urn:schemas-microsoft-com:vml" Requires="v">
                <p:oleObj spid="_x0000_s10" name="" r:id="rId9" imgW="4025900" imgH="533400" progId="Equation.3">
                  <p:embed/>
                </p:oleObj>
              </mc:Choice>
              <mc:Fallback>
                <p:oleObj name="" r:id="rId9" imgW="4025900" imgH="533400" progId="Equation.3">
                  <p:embed/>
                  <p:pic>
                    <p:nvPicPr>
                      <p:cNvPr id="0" name="图片 3150"/>
                      <p:cNvPicPr/>
                      <p:nvPr/>
                    </p:nvPicPr>
                    <p:blipFill>
                      <a:blip r:embed="rId10"/>
                      <a:stretch>
                        <a:fillRect/>
                      </a:stretch>
                    </p:blipFill>
                    <p:spPr>
                      <a:xfrm>
                        <a:off x="126683" y="5551805"/>
                        <a:ext cx="9009380" cy="995680"/>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2705" y="1179830"/>
          <a:ext cx="9064625" cy="1505585"/>
        </p:xfrm>
        <a:graphic>
          <a:graphicData uri="http://schemas.openxmlformats.org/presentationml/2006/ole">
            <mc:AlternateContent xmlns:mc="http://schemas.openxmlformats.org/markup-compatibility/2006">
              <mc:Choice xmlns:v="urn:schemas-microsoft-com:vml" Requires="v">
                <p:oleObj spid="_x0000_s14" name="" r:id="rId11" imgW="4368800" imgH="736600" progId="Equation.3">
                  <p:embed/>
                </p:oleObj>
              </mc:Choice>
              <mc:Fallback>
                <p:oleObj name="" r:id="rId11" imgW="4368800" imgH="736600" progId="Equation.3">
                  <p:embed/>
                  <p:pic>
                    <p:nvPicPr>
                      <p:cNvPr id="0" name="图片 3115"/>
                      <p:cNvPicPr/>
                      <p:nvPr/>
                    </p:nvPicPr>
                    <p:blipFill>
                      <a:blip r:embed="rId12"/>
                      <a:stretch>
                        <a:fillRect/>
                      </a:stretch>
                    </p:blipFill>
                    <p:spPr>
                      <a:xfrm>
                        <a:off x="52705" y="1179830"/>
                        <a:ext cx="9064625" cy="1505585"/>
                      </a:xfrm>
                      <a:prstGeom prst="rect">
                        <a:avLst/>
                      </a:prstGeom>
                      <a:solidFill>
                        <a:srgbClr val="92D050">
                          <a:alpha val="42000"/>
                        </a:srgbClr>
                      </a:solidFill>
                      <a:ln w="38100">
                        <a:noFill/>
                        <a:miter/>
                      </a:ln>
                    </p:spPr>
                  </p:pic>
                </p:oleObj>
              </mc:Fallback>
            </mc:AlternateContent>
          </a:graphicData>
        </a:graphic>
      </p:graphicFrame>
      <p:cxnSp>
        <p:nvCxnSpPr>
          <p:cNvPr id="16" name="直接箭头连接符 15"/>
          <p:cNvCxnSpPr/>
          <p:nvPr/>
        </p:nvCxnSpPr>
        <p:spPr>
          <a:xfrm>
            <a:off x="4885055" y="2164080"/>
            <a:ext cx="2926715"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blinds(horizontal)">
                                      <p:cBhvr>
                                        <p:cTn id="17" dur="500"/>
                                        <p:tgtEl>
                                          <p:spTgt spid="337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Text Box 4"/>
          <p:cNvSpPr txBox="1"/>
          <p:nvPr/>
        </p:nvSpPr>
        <p:spPr>
          <a:xfrm>
            <a:off x="-38735" y="4644390"/>
            <a:ext cx="8848725" cy="52197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800" dirty="0">
                <a:latin typeface="华文细黑" panose="02010600040101010101" charset="-122"/>
                <a:ea typeface="华文细黑" panose="02010600040101010101" charset="-122"/>
                <a:cs typeface="华文细黑" panose="02010600040101010101" charset="-122"/>
              </a:rPr>
              <a:t>同经典</a:t>
            </a:r>
            <a:r>
              <a:rPr lang="zh-CN" altLang="en-US" sz="2800" dirty="0">
                <a:latin typeface="华文细黑" panose="02010600040101010101" charset="-122"/>
                <a:ea typeface="华文细黑" panose="02010600040101010101" charset="-122"/>
                <a:cs typeface="华文细黑" panose="02010600040101010101" charset="-122"/>
                <a:sym typeface="+mn-ea"/>
              </a:rPr>
              <a:t>电子热容量</a:t>
            </a:r>
            <a:r>
              <a:rPr lang="zh-CN" altLang="en-US" sz="2800" dirty="0">
                <a:latin typeface="华文细黑" panose="02010600040101010101" charset="-122"/>
                <a:ea typeface="华文细黑" panose="02010600040101010101" charset="-122"/>
                <a:cs typeface="华文细黑" panose="02010600040101010101" charset="-122"/>
              </a:rPr>
              <a:t>理论值</a:t>
            </a:r>
            <a:r>
              <a:rPr lang="en-US" altLang="zh-CN" sz="2800" dirty="0">
                <a:latin typeface="华文细黑" panose="02010600040101010101" charset="-122"/>
                <a:ea typeface="华文细黑" panose="02010600040101010101" charset="-122"/>
                <a:cs typeface="华文细黑" panose="02010600040101010101" charset="-122"/>
              </a:rPr>
              <a:t>3</a:t>
            </a:r>
            <a:r>
              <a:rPr lang="en-US" altLang="zh-CN" sz="2800" i="1" dirty="0">
                <a:latin typeface="Times New Roman" panose="02020603050405020304" pitchFamily="18" charset="0"/>
                <a:ea typeface="华文细黑" panose="02010600040101010101" charset="-122"/>
                <a:cs typeface="Times New Roman" panose="02020603050405020304" pitchFamily="18" charset="0"/>
              </a:rPr>
              <a:t>k</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rPr>
              <a:t>B</a:t>
            </a:r>
            <a:r>
              <a:rPr lang="en-US" altLang="zh-CN" sz="2800" dirty="0">
                <a:latin typeface="Times New Roman" panose="02020603050405020304" pitchFamily="18" charset="0"/>
                <a:ea typeface="华文细黑" panose="02010600040101010101" charset="-122"/>
                <a:cs typeface="Times New Roman" panose="02020603050405020304" pitchFamily="18" charset="0"/>
              </a:rPr>
              <a:t>/2</a:t>
            </a:r>
            <a:r>
              <a:rPr lang="zh-CN" altLang="en-US" sz="2800" dirty="0">
                <a:latin typeface="Times New Roman" panose="02020603050405020304" pitchFamily="18" charset="0"/>
                <a:ea typeface="华文细黑" panose="02010600040101010101" charset="-122"/>
                <a:cs typeface="Times New Roman" panose="02020603050405020304" pitchFamily="18" charset="0"/>
              </a:rPr>
              <a:t>的比值大致为：</a:t>
            </a:r>
            <a:r>
              <a:rPr lang="en-US" altLang="zh-CN" sz="2800" i="1" dirty="0">
                <a:latin typeface="Times New Roman" panose="02020603050405020304" pitchFamily="18" charset="0"/>
                <a:ea typeface="华文细黑" panose="02010600040101010101" charset="-122"/>
                <a:cs typeface="Times New Roman" panose="02020603050405020304" pitchFamily="18" charset="0"/>
                <a:sym typeface="+mn-ea"/>
              </a:rPr>
              <a:t>k</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sym typeface="+mn-ea"/>
              </a:rPr>
              <a:t>B</a:t>
            </a:r>
            <a:r>
              <a:rPr lang="en-US" altLang="zh-CN" sz="2800" dirty="0">
                <a:latin typeface="Times New Roman" panose="02020603050405020304" pitchFamily="18" charset="0"/>
                <a:ea typeface="华文细黑" panose="02010600040101010101" charset="-122"/>
                <a:cs typeface="Times New Roman" panose="02020603050405020304" pitchFamily="18" charset="0"/>
                <a:sym typeface="+mn-ea"/>
              </a:rPr>
              <a:t>T/</a:t>
            </a:r>
            <a:r>
              <a:rPr lang="en-US" altLang="zh-CN" sz="2800" i="1" dirty="0">
                <a:latin typeface="Times New Roman" panose="02020603050405020304" pitchFamily="18" charset="0"/>
                <a:ea typeface="华文细黑" panose="02010600040101010101" charset="-122"/>
                <a:cs typeface="Times New Roman" panose="02020603050405020304" pitchFamily="18" charset="0"/>
                <a:sym typeface="+mn-ea"/>
              </a:rPr>
              <a:t>E</a:t>
            </a:r>
            <a:r>
              <a:rPr lang="en-US" altLang="zh-CN" sz="2800" baseline="-25000" dirty="0">
                <a:latin typeface="Times New Roman" panose="02020603050405020304" pitchFamily="18" charset="0"/>
                <a:ea typeface="华文细黑" panose="02010600040101010101" charset="-122"/>
                <a:cs typeface="Times New Roman" panose="02020603050405020304" pitchFamily="18" charset="0"/>
                <a:sym typeface="+mn-ea"/>
              </a:rPr>
              <a:t>F</a:t>
            </a:r>
            <a:r>
              <a:rPr lang="en-US" altLang="zh-CN" sz="2800" baseline="-25000" dirty="0">
                <a:latin typeface="华文细黑" panose="02010600040101010101" charset="-122"/>
                <a:ea typeface="华文细黑" panose="02010600040101010101" charset="-122"/>
                <a:cs typeface="华文细黑" panose="02010600040101010101" charset="-122"/>
                <a:sym typeface="+mn-ea"/>
              </a:rPr>
              <a:t>.</a:t>
            </a:r>
            <a:endParaRPr lang="zh-CN" altLang="en-US" sz="2800" baseline="-25000" dirty="0">
              <a:latin typeface="华文细黑" panose="02010600040101010101" charset="-122"/>
              <a:ea typeface="华文细黑" panose="02010600040101010101" charset="-122"/>
              <a:cs typeface="华文细黑" panose="02010600040101010101" charset="-122"/>
            </a:endParaRPr>
          </a:p>
        </p:txBody>
      </p:sp>
      <p:graphicFrame>
        <p:nvGraphicFramePr>
          <p:cNvPr id="9" name="Object 1024"/>
          <p:cNvGraphicFramePr>
            <a:graphicFrameLocks noChangeAspect="1"/>
          </p:cNvGraphicFramePr>
          <p:nvPr/>
        </p:nvGraphicFramePr>
        <p:xfrm>
          <a:off x="23911" y="-811"/>
          <a:ext cx="4893945" cy="1145540"/>
        </p:xfrm>
        <a:graphic>
          <a:graphicData uri="http://schemas.openxmlformats.org/presentationml/2006/ole">
            <mc:AlternateContent xmlns:mc="http://schemas.openxmlformats.org/markup-compatibility/2006">
              <mc:Choice xmlns:v="urn:schemas-microsoft-com:vml" Requires="v">
                <p:oleObj spid="_x0000_s10" name="" r:id="rId1" imgW="1993900" imgH="533400" progId="Equation.3">
                  <p:embed/>
                </p:oleObj>
              </mc:Choice>
              <mc:Fallback>
                <p:oleObj name="" r:id="rId1" imgW="1993900" imgH="533400" progId="Equation.3">
                  <p:embed/>
                  <p:pic>
                    <p:nvPicPr>
                      <p:cNvPr id="0" name="图片 3150"/>
                      <p:cNvPicPr/>
                      <p:nvPr/>
                    </p:nvPicPr>
                    <p:blipFill>
                      <a:blip r:embed="rId2"/>
                      <a:stretch>
                        <a:fillRect/>
                      </a:stretch>
                    </p:blipFill>
                    <p:spPr>
                      <a:xfrm>
                        <a:off x="23911" y="-811"/>
                        <a:ext cx="4893945" cy="1145540"/>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4565650" y="2396808"/>
          <a:ext cx="3729355" cy="1120140"/>
        </p:xfrm>
        <a:graphic>
          <a:graphicData uri="http://schemas.openxmlformats.org/presentationml/2006/ole">
            <mc:AlternateContent xmlns:mc="http://schemas.openxmlformats.org/markup-compatibility/2006">
              <mc:Choice xmlns:v="urn:schemas-microsoft-com:vml" Requires="v">
                <p:oleObj spid="_x0000_s4" name="" r:id="rId3" imgW="1473200" imgH="444500" progId="Equation.3">
                  <p:embed/>
                </p:oleObj>
              </mc:Choice>
              <mc:Fallback>
                <p:oleObj name="" r:id="rId3" imgW="1473200" imgH="444500" progId="Equation.3">
                  <p:embed/>
                  <p:pic>
                    <p:nvPicPr>
                      <p:cNvPr id="0" name="图片 3150"/>
                      <p:cNvPicPr/>
                      <p:nvPr/>
                    </p:nvPicPr>
                    <p:blipFill>
                      <a:blip r:embed="rId4"/>
                      <a:stretch>
                        <a:fillRect/>
                      </a:stretch>
                    </p:blipFill>
                    <p:spPr>
                      <a:xfrm>
                        <a:off x="4565650" y="2396808"/>
                        <a:ext cx="3729355" cy="1120140"/>
                      </a:xfrm>
                      <a:prstGeom prst="rect">
                        <a:avLst/>
                      </a:prstGeom>
                      <a:solidFill>
                        <a:srgbClr val="FF3300">
                          <a:alpha val="35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15875" y="1186180"/>
          <a:ext cx="9131300" cy="1145540"/>
        </p:xfrm>
        <a:graphic>
          <a:graphicData uri="http://schemas.openxmlformats.org/presentationml/2006/ole">
            <mc:AlternateContent xmlns:mc="http://schemas.openxmlformats.org/markup-compatibility/2006">
              <mc:Choice xmlns:v="urn:schemas-microsoft-com:vml" Requires="v">
                <p:oleObj spid="_x0000_s6" name="" r:id="rId5" imgW="4191000" imgH="533400" progId="Equation.3">
                  <p:embed/>
                </p:oleObj>
              </mc:Choice>
              <mc:Fallback>
                <p:oleObj name="" r:id="rId5" imgW="4191000" imgH="533400" progId="Equation.3">
                  <p:embed/>
                  <p:pic>
                    <p:nvPicPr>
                      <p:cNvPr id="0" name="图片 3150"/>
                      <p:cNvPicPr/>
                      <p:nvPr/>
                    </p:nvPicPr>
                    <p:blipFill>
                      <a:blip r:embed="rId6"/>
                      <a:stretch>
                        <a:fillRect/>
                      </a:stretch>
                    </p:blipFill>
                    <p:spPr>
                      <a:xfrm>
                        <a:off x="15875" y="1186180"/>
                        <a:ext cx="9131300" cy="11455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521450" y="60960"/>
          <a:ext cx="1741805" cy="1022350"/>
        </p:xfrm>
        <a:graphic>
          <a:graphicData uri="http://schemas.openxmlformats.org/presentationml/2006/ole">
            <mc:AlternateContent xmlns:mc="http://schemas.openxmlformats.org/markup-compatibility/2006">
              <mc:Choice xmlns:v="urn:schemas-microsoft-com:vml" Requires="v">
                <p:oleObj spid="_x0000_s8" name="" r:id="rId7" imgW="711200" imgH="419100" progId="Equation.3">
                  <p:embed/>
                </p:oleObj>
              </mc:Choice>
              <mc:Fallback>
                <p:oleObj name="" r:id="rId7" imgW="711200" imgH="419100" progId="Equation.3">
                  <p:embed/>
                  <p:pic>
                    <p:nvPicPr>
                      <p:cNvPr id="0" name="图片 3150"/>
                      <p:cNvPicPr/>
                      <p:nvPr/>
                    </p:nvPicPr>
                    <p:blipFill>
                      <a:blip r:embed="rId8"/>
                      <a:stretch>
                        <a:fillRect/>
                      </a:stretch>
                    </p:blipFill>
                    <p:spPr>
                      <a:xfrm>
                        <a:off x="6521450" y="60960"/>
                        <a:ext cx="1741805" cy="1022350"/>
                      </a:xfrm>
                      <a:prstGeom prst="rect">
                        <a:avLst/>
                      </a:prstGeom>
                      <a:solidFill>
                        <a:srgbClr val="FF3300">
                          <a:alpha val="42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64783" y="2410778"/>
          <a:ext cx="2084070" cy="1119505"/>
        </p:xfrm>
        <a:graphic>
          <a:graphicData uri="http://schemas.openxmlformats.org/presentationml/2006/ole">
            <mc:AlternateContent xmlns:mc="http://schemas.openxmlformats.org/markup-compatibility/2006">
              <mc:Choice xmlns:v="urn:schemas-microsoft-com:vml" Requires="v">
                <p:oleObj spid="_x0000_s12" name="" r:id="rId9" imgW="850900" imgH="457200" progId="Equation.3">
                  <p:embed/>
                </p:oleObj>
              </mc:Choice>
              <mc:Fallback>
                <p:oleObj name="" r:id="rId9" imgW="850900" imgH="457200" progId="Equation.3">
                  <p:embed/>
                  <p:pic>
                    <p:nvPicPr>
                      <p:cNvPr id="0" name="图片 3150"/>
                      <p:cNvPicPr/>
                      <p:nvPr/>
                    </p:nvPicPr>
                    <p:blipFill>
                      <a:blip r:embed="rId10"/>
                      <a:stretch>
                        <a:fillRect/>
                      </a:stretch>
                    </p:blipFill>
                    <p:spPr>
                      <a:xfrm>
                        <a:off x="164783" y="2410778"/>
                        <a:ext cx="2084070" cy="1119505"/>
                      </a:xfrm>
                      <a:prstGeom prst="rect">
                        <a:avLst/>
                      </a:prstGeom>
                      <a:solidFill>
                        <a:srgbClr val="FF3300">
                          <a:alpha val="42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871" y="3561872"/>
          <a:ext cx="9153525" cy="1115695"/>
        </p:xfrm>
        <a:graphic>
          <a:graphicData uri="http://schemas.openxmlformats.org/presentationml/2006/ole">
            <mc:AlternateContent xmlns:mc="http://schemas.openxmlformats.org/markup-compatibility/2006">
              <mc:Choice xmlns:v="urn:schemas-microsoft-com:vml" Requires="v">
                <p:oleObj spid="_x0000_s14" name="" r:id="rId11" imgW="4343400" imgH="508000" progId="Equation.3">
                  <p:embed/>
                </p:oleObj>
              </mc:Choice>
              <mc:Fallback>
                <p:oleObj name="" r:id="rId11" imgW="4343400" imgH="508000" progId="Equation.3">
                  <p:embed/>
                  <p:pic>
                    <p:nvPicPr>
                      <p:cNvPr id="0" name="图片 3150"/>
                      <p:cNvPicPr/>
                      <p:nvPr/>
                    </p:nvPicPr>
                    <p:blipFill>
                      <a:blip r:embed="rId12"/>
                      <a:stretch>
                        <a:fillRect/>
                      </a:stretch>
                    </p:blipFill>
                    <p:spPr>
                      <a:xfrm>
                        <a:off x="-5871" y="3561872"/>
                        <a:ext cx="9153525" cy="1115695"/>
                      </a:xfrm>
                      <a:prstGeom prst="rect">
                        <a:avLst/>
                      </a:prstGeom>
                      <a:solidFill>
                        <a:srgbClr val="FFFF99"/>
                      </a:solidFill>
                      <a:ln w="38100">
                        <a:noFill/>
                        <a:miter/>
                      </a:ln>
                    </p:spPr>
                  </p:pic>
                </p:oleObj>
              </mc:Fallback>
            </mc:AlternateContent>
          </a:graphicData>
        </a:graphic>
      </p:graphicFrame>
      <p:sp>
        <p:nvSpPr>
          <p:cNvPr id="15" name="Text Box 4"/>
          <p:cNvSpPr txBox="1"/>
          <p:nvPr/>
        </p:nvSpPr>
        <p:spPr>
          <a:xfrm>
            <a:off x="1532890" y="5166360"/>
            <a:ext cx="5705475" cy="521970"/>
          </a:xfrm>
          <a:prstGeom prst="rect">
            <a:avLst/>
          </a:prstGeom>
          <a:solidFill>
            <a:srgbClr val="FF3300">
              <a:alpha val="19000"/>
            </a:srgbClr>
          </a:solidFill>
          <a:ln w="9525">
            <a:noFill/>
          </a:ln>
        </p:spPr>
        <p:txBody>
          <a:bodyPr wrap="square" anchor="t">
            <a:spAutoFit/>
          </a:bodyPr>
          <a:p>
            <a:pPr algn="ctr">
              <a:spcBef>
                <a:spcPct val="50000"/>
              </a:spcBef>
              <a:buFont typeface="Wingdings" panose="05000000000000000000" charset="0"/>
            </a:pPr>
            <a:r>
              <a:rPr lang="zh-CN" altLang="en-US" sz="2800" b="1" dirty="0">
                <a:solidFill>
                  <a:srgbClr val="0000FF"/>
                </a:solidFill>
                <a:latin typeface="华文细黑" panose="02010600040101010101" charset="-122"/>
                <a:ea typeface="华文细黑" panose="02010600040101010101" charset="-122"/>
              </a:rPr>
              <a:t>量子理论值比经典理论值</a:t>
            </a:r>
            <a:r>
              <a:rPr lang="zh-CN" sz="2800" b="1" dirty="0">
                <a:solidFill>
                  <a:srgbClr val="0000FF"/>
                </a:solidFill>
                <a:latin typeface="华文细黑" panose="02010600040101010101" charset="-122"/>
                <a:ea typeface="华文细黑" panose="02010600040101010101" charset="-122"/>
              </a:rPr>
              <a:t>小的多</a:t>
            </a:r>
            <a:endParaRPr lang="zh-CN" altLang="zh-CN" sz="2800" b="1" baseline="-25000" dirty="0">
              <a:solidFill>
                <a:srgbClr val="0000FF"/>
              </a:solidFill>
              <a:latin typeface="华文细黑" panose="02010600040101010101" charset="-122"/>
              <a:ea typeface="华文细黑" panose="02010600040101010101" charset="-122"/>
            </a:endParaRPr>
          </a:p>
        </p:txBody>
      </p:sp>
      <p:sp>
        <p:nvSpPr>
          <p:cNvPr id="16" name="Text Box 4"/>
          <p:cNvSpPr txBox="1"/>
          <p:nvPr/>
        </p:nvSpPr>
        <p:spPr>
          <a:xfrm>
            <a:off x="-38735" y="5616575"/>
            <a:ext cx="9052560" cy="129159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cs typeface="华文细黑" panose="02010600040101010101" charset="-122"/>
              </a:rPr>
              <a:t>量子理论值很小的物理图像：</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大多数的电子能量远低于</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E</a:t>
            </a:r>
            <a:r>
              <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rPr>
              <a:t>F0</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由于受</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Pauli</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原理的限制基本上不能参与热激发，仅有在</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E</a:t>
            </a:r>
            <a:r>
              <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rPr>
              <a:t>F0</a:t>
            </a:r>
            <a:r>
              <a:rPr lang="zh-CN" altLang="en-US" sz="2600" dirty="0">
                <a:solidFill>
                  <a:schemeClr val="tx1"/>
                </a:solidFill>
                <a:latin typeface="华文细黑" panose="02010600040101010101" charset="-122"/>
                <a:ea typeface="华文细黑" panose="02010600040101010101" charset="-122"/>
                <a:cs typeface="华文细黑" panose="02010600040101010101" charset="-122"/>
              </a:rPr>
              <a:t>附近的电子才对热容有贡献</a:t>
            </a:r>
            <a:r>
              <a:rPr lang="en-US" altLang="zh-CN" sz="2600" dirty="0">
                <a:solidFill>
                  <a:schemeClr val="tx1"/>
                </a:solidFill>
                <a:latin typeface="华文细黑" panose="02010600040101010101" charset="-122"/>
                <a:ea typeface="华文细黑" panose="02010600040101010101" charset="-122"/>
                <a:cs typeface="华文细黑" panose="02010600040101010101" charset="-122"/>
              </a:rPr>
              <a:t>.</a:t>
            </a:r>
            <a:endParaRPr lang="en-US" altLang="zh-CN" sz="2600" baseline="-25000" dirty="0">
              <a:solidFill>
                <a:schemeClr val="tx1"/>
              </a:solidFill>
              <a:latin typeface="华文细黑" panose="02010600040101010101" charset="-122"/>
              <a:ea typeface="华文细黑" panose="02010600040101010101" charset="-122"/>
              <a:cs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196"/>
                                        </p:tgtEl>
                                        <p:attrNameLst>
                                          <p:attrName>style.visibility</p:attrName>
                                        </p:attrNameLst>
                                      </p:cBhvr>
                                      <p:to>
                                        <p:strVal val="visible"/>
                                      </p:to>
                                    </p:set>
                                    <p:animEffect transition="in" filter="blinds(horizontal)">
                                      <p:cBhvr>
                                        <p:cTn id="32" dur="500"/>
                                        <p:tgtEl>
                                          <p:spTgt spid="1361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5" grpId="0" bldLvl="0" animBg="1"/>
      <p:bldP spid="1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 Box 4"/>
          <p:cNvSpPr txBox="1"/>
          <p:nvPr/>
        </p:nvSpPr>
        <p:spPr>
          <a:xfrm>
            <a:off x="-26035" y="-10795"/>
            <a:ext cx="9164320" cy="169164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一般温度下，晶格热容量比电子热容量大的多</a:t>
            </a:r>
            <a:r>
              <a:rPr lang="en-US" altLang="zh-CN" sz="2600" dirty="0">
                <a:solidFill>
                  <a:srgbClr val="0000FF"/>
                </a:solidFill>
                <a:latin typeface="华文细黑" panose="02010600040101010101" charset="-122"/>
                <a:ea typeface="华文细黑" panose="02010600040101010101" charset="-122"/>
              </a:rPr>
              <a:t>.</a:t>
            </a:r>
            <a:r>
              <a:rPr lang="zh-CN" altLang="en-US" sz="2600" dirty="0">
                <a:solidFill>
                  <a:srgbClr val="0000FF"/>
                </a:solidFill>
                <a:latin typeface="华文细黑" panose="02010600040101010101" charset="-122"/>
                <a:ea typeface="华文细黑" panose="02010600040101010101" charset="-122"/>
              </a:rPr>
              <a:t>但在低温区，晶格热容量迅速下降，在低温极限按</a:t>
            </a:r>
            <a:r>
              <a:rPr lang="en-US" altLang="zh-CN" sz="2600" dirty="0">
                <a:solidFill>
                  <a:srgbClr val="0000FF"/>
                </a:solidFill>
                <a:latin typeface="华文细黑" panose="02010600040101010101" charset="-122"/>
                <a:ea typeface="华文细黑" panose="02010600040101010101" charset="-122"/>
              </a:rPr>
              <a:t>T</a:t>
            </a:r>
            <a:r>
              <a:rPr lang="en-US" altLang="zh-CN" sz="2600" baseline="30000" dirty="0">
                <a:solidFill>
                  <a:srgbClr val="0000FF"/>
                </a:solidFill>
                <a:latin typeface="华文细黑" panose="02010600040101010101" charset="-122"/>
                <a:ea typeface="华文细黑" panose="02010600040101010101" charset="-122"/>
              </a:rPr>
              <a:t>3</a:t>
            </a:r>
            <a:r>
              <a:rPr lang="zh-CN" altLang="en-US" sz="2600" dirty="0">
                <a:solidFill>
                  <a:srgbClr val="0000FF"/>
                </a:solidFill>
                <a:latin typeface="华文细黑" panose="02010600040101010101" charset="-122"/>
                <a:ea typeface="华文细黑" panose="02010600040101010101" charset="-122"/>
              </a:rPr>
              <a:t>趋向</a:t>
            </a:r>
            <a:r>
              <a:rPr lang="en-US" altLang="zh-CN" sz="2600" dirty="0">
                <a:solidFill>
                  <a:srgbClr val="0000FF"/>
                </a:solidFill>
                <a:latin typeface="华文细黑" panose="02010600040101010101" charset="-122"/>
                <a:ea typeface="华文细黑" panose="02010600040101010101" charset="-122"/>
              </a:rPr>
              <a:t>0</a:t>
            </a:r>
            <a:r>
              <a:rPr lang="zh-CN" altLang="en-US" sz="2600" dirty="0">
                <a:solidFill>
                  <a:srgbClr val="0000FF"/>
                </a:solidFill>
                <a:latin typeface="华文细黑" panose="02010600040101010101" charset="-122"/>
                <a:ea typeface="华文细黑" panose="02010600040101010101" charset="-122"/>
              </a:rPr>
              <a:t>，而电子热容和</a:t>
            </a:r>
            <a:r>
              <a:rPr lang="en-US" altLang="zh-CN" sz="2600" dirty="0">
                <a:solidFill>
                  <a:srgbClr val="0000FF"/>
                </a:solidFill>
                <a:latin typeface="华文细黑" panose="02010600040101010101" charset="-122"/>
                <a:ea typeface="华文细黑" panose="02010600040101010101" charset="-122"/>
              </a:rPr>
              <a:t>T</a:t>
            </a:r>
            <a:r>
              <a:rPr lang="zh-CN" altLang="en-US" sz="2600" dirty="0">
                <a:solidFill>
                  <a:srgbClr val="0000FF"/>
                </a:solidFill>
                <a:latin typeface="华文细黑" panose="02010600040101010101" charset="-122"/>
                <a:ea typeface="华文细黑" panose="02010600040101010101" charset="-122"/>
              </a:rPr>
              <a:t>成正比，随温度下降比较缓慢，在液氦温区两者的大小可以相比</a:t>
            </a:r>
            <a:r>
              <a:rPr lang="en-US" altLang="zh-CN" sz="2600" dirty="0">
                <a:solidFill>
                  <a:srgbClr val="0000FF"/>
                </a:solidFill>
                <a:latin typeface="华文细黑" panose="02010600040101010101" charset="-122"/>
                <a:ea typeface="华文细黑" panose="02010600040101010101" charset="-122"/>
              </a:rPr>
              <a:t>.</a:t>
            </a:r>
            <a:endParaRPr lang="en-US" altLang="zh-CN" sz="2600" baseline="-25000" dirty="0">
              <a:solidFill>
                <a:schemeClr val="tx1"/>
              </a:solidFill>
              <a:latin typeface="华文细黑" panose="02010600040101010101" charset="-122"/>
              <a:ea typeface="华文细黑" panose="02010600040101010101" charset="-122"/>
              <a:sym typeface="+mn-ea"/>
            </a:endParaRPr>
          </a:p>
        </p:txBody>
      </p:sp>
      <p:grpSp>
        <p:nvGrpSpPr>
          <p:cNvPr id="2" name="组合 1"/>
          <p:cNvGrpSpPr/>
          <p:nvPr/>
        </p:nvGrpSpPr>
        <p:grpSpPr>
          <a:xfrm>
            <a:off x="1994535" y="2746375"/>
            <a:ext cx="4852670" cy="4075430"/>
            <a:chOff x="3141" y="4325"/>
            <a:chExt cx="7642" cy="6418"/>
          </a:xfrm>
        </p:grpSpPr>
        <p:pic>
          <p:nvPicPr>
            <p:cNvPr id="5" name="图片 4"/>
            <p:cNvPicPr>
              <a:picLocks noChangeAspect="1"/>
            </p:cNvPicPr>
            <p:nvPr/>
          </p:nvPicPr>
          <p:blipFill>
            <a:blip r:embed="rId1"/>
            <a:stretch>
              <a:fillRect/>
            </a:stretch>
          </p:blipFill>
          <p:spPr>
            <a:xfrm>
              <a:off x="3141" y="4325"/>
              <a:ext cx="7643" cy="6418"/>
            </a:xfrm>
            <a:prstGeom prst="rect">
              <a:avLst/>
            </a:prstGeom>
          </p:spPr>
        </p:pic>
        <p:sp>
          <p:nvSpPr>
            <p:cNvPr id="4" name="Text Box 1031"/>
            <p:cNvSpPr txBox="1"/>
            <p:nvPr/>
          </p:nvSpPr>
          <p:spPr>
            <a:xfrm rot="-3300000">
              <a:off x="6315" y="6125"/>
              <a:ext cx="3063" cy="919"/>
            </a:xfrm>
            <a:prstGeom prst="rect">
              <a:avLst/>
            </a:prstGeom>
            <a:noFill/>
            <a:ln w="9525">
              <a:noFill/>
            </a:ln>
          </p:spPr>
          <p:txBody>
            <a:bodyPr anchor="t">
              <a:spAutoFit/>
            </a:bodyPr>
            <a:p>
              <a:pPr algn="ctr">
                <a:spcBef>
                  <a:spcPct val="50000"/>
                </a:spcBef>
              </a:pPr>
              <a:r>
                <a:rPr lang="zh-CN" altLang="en-US" sz="3200" dirty="0">
                  <a:latin typeface="华文细黑" panose="02010600040101010101" charset="-122"/>
                  <a:ea typeface="华文细黑" panose="02010600040101010101" charset="-122"/>
                </a:rPr>
                <a:t>实验值</a:t>
              </a:r>
              <a:endParaRPr lang="zh-CN" altLang="en-US" sz="3200" dirty="0">
                <a:latin typeface="华文细黑" panose="02010600040101010101" charset="-122"/>
                <a:ea typeface="华文细黑" panose="02010600040101010101" charset="-122"/>
              </a:endParaRPr>
            </a:p>
          </p:txBody>
        </p:sp>
      </p:grpSp>
      <p:graphicFrame>
        <p:nvGraphicFramePr>
          <p:cNvPr id="13" name="Object 1024"/>
          <p:cNvGraphicFramePr>
            <a:graphicFrameLocks noChangeAspect="1"/>
          </p:cNvGraphicFramePr>
          <p:nvPr/>
        </p:nvGraphicFramePr>
        <p:xfrm>
          <a:off x="2082165" y="1304290"/>
          <a:ext cx="4004945" cy="1442085"/>
        </p:xfrm>
        <a:graphic>
          <a:graphicData uri="http://schemas.openxmlformats.org/presentationml/2006/ole">
            <mc:AlternateContent xmlns:mc="http://schemas.openxmlformats.org/markup-compatibility/2006">
              <mc:Choice xmlns:v="urn:schemas-microsoft-com:vml" Requires="v">
                <p:oleObj spid="_x0000_s14" name="" r:id="rId2" imgW="1397000" imgH="482600" progId="Equation.3">
                  <p:embed/>
                </p:oleObj>
              </mc:Choice>
              <mc:Fallback>
                <p:oleObj name="" r:id="rId2" imgW="1397000" imgH="482600" progId="Equation.3">
                  <p:embed/>
                  <p:pic>
                    <p:nvPicPr>
                      <p:cNvPr id="0" name="图片 3150"/>
                      <p:cNvPicPr/>
                      <p:nvPr/>
                    </p:nvPicPr>
                    <p:blipFill>
                      <a:blip r:embed="rId3"/>
                      <a:stretch>
                        <a:fillRect/>
                      </a:stretch>
                    </p:blipFill>
                    <p:spPr>
                      <a:xfrm>
                        <a:off x="2082165" y="1304290"/>
                        <a:ext cx="4004945" cy="144208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1026"/>
          <p:cNvSpPr txBox="1"/>
          <p:nvPr/>
        </p:nvSpPr>
        <p:spPr>
          <a:xfrm>
            <a:off x="4445" y="-635"/>
            <a:ext cx="9135110" cy="58356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3200" b="1" dirty="0">
                <a:latin typeface="华文细黑" panose="02010600040101010101" charset="-122"/>
                <a:ea typeface="华文细黑" panose="02010600040101010101" charset="-122"/>
              </a:rPr>
              <a:t>当</a:t>
            </a:r>
            <a:r>
              <a:rPr lang="en-US" altLang="zh-CN" sz="3200" b="1" dirty="0">
                <a:latin typeface="华文细黑" panose="02010600040101010101" charset="-122"/>
                <a:ea typeface="华文细黑" panose="02010600040101010101" charset="-122"/>
              </a:rPr>
              <a:t>T &gt; </a:t>
            </a:r>
            <a:r>
              <a:rPr lang="en-US" altLang="zh-CN" sz="3200" b="1" dirty="0">
                <a:latin typeface="华文细黑" panose="02010600040101010101" charset="-122"/>
                <a:ea typeface="华文细黑" panose="02010600040101010101" charset="-122"/>
                <a:sym typeface="Symbol" panose="05050102010706020507" pitchFamily="18" charset="2"/>
              </a:rPr>
              <a:t></a:t>
            </a:r>
            <a:r>
              <a:rPr lang="en-US" altLang="zh-CN" sz="3200" b="1" baseline="-25000" dirty="0">
                <a:latin typeface="华文细黑" panose="02010600040101010101" charset="-122"/>
                <a:ea typeface="华文细黑" panose="02010600040101010101" charset="-122"/>
                <a:sym typeface="Symbol" panose="05050102010706020507" pitchFamily="18" charset="2"/>
              </a:rPr>
              <a:t>D</a:t>
            </a:r>
            <a:r>
              <a:rPr lang="zh-CN" altLang="en-US" sz="3200" b="1" dirty="0">
                <a:latin typeface="华文细黑" panose="02010600040101010101" charset="-122"/>
                <a:ea typeface="华文细黑" panose="02010600040101010101" charset="-122"/>
                <a:sym typeface="Symbol" panose="05050102010706020507" pitchFamily="18" charset="2"/>
              </a:rPr>
              <a:t>时，常温下，金属的晶格热容</a:t>
            </a:r>
            <a:r>
              <a:rPr lang="en-US" altLang="zh-CN" sz="3200" b="1" dirty="0">
                <a:latin typeface="华文细黑" panose="02010600040101010101" charset="-122"/>
                <a:ea typeface="华文细黑" panose="02010600040101010101" charset="-122"/>
                <a:sym typeface="Symbol" panose="05050102010706020507" pitchFamily="18" charset="2"/>
              </a:rPr>
              <a:t>C</a:t>
            </a:r>
            <a:r>
              <a:rPr lang="en-US" altLang="zh-CN" sz="3200" b="1" baseline="-25000" dirty="0">
                <a:latin typeface="华文细黑" panose="02010600040101010101" charset="-122"/>
                <a:ea typeface="华文细黑" panose="02010600040101010101" charset="-122"/>
                <a:sym typeface="Symbol" panose="05050102010706020507" pitchFamily="18" charset="2"/>
              </a:rPr>
              <a:t>L</a:t>
            </a:r>
            <a:r>
              <a:rPr lang="en-US" altLang="zh-CN" sz="3200" b="1" dirty="0">
                <a:latin typeface="华文细黑" panose="02010600040101010101" charset="-122"/>
                <a:ea typeface="华文细黑" panose="02010600040101010101" charset="-122"/>
                <a:sym typeface="Symbol" panose="05050102010706020507" pitchFamily="18" charset="2"/>
              </a:rPr>
              <a:t>3R</a:t>
            </a:r>
            <a:endParaRPr lang="en-US" altLang="zh-CN" sz="3200" b="1" dirty="0">
              <a:latin typeface="华文细黑" panose="02010600040101010101" charset="-122"/>
              <a:ea typeface="华文细黑" panose="02010600040101010101" charset="-122"/>
            </a:endParaRPr>
          </a:p>
        </p:txBody>
      </p:sp>
      <p:sp>
        <p:nvSpPr>
          <p:cNvPr id="143364" name="Text Box 1028"/>
          <p:cNvSpPr txBox="1"/>
          <p:nvPr/>
        </p:nvSpPr>
        <p:spPr>
          <a:xfrm>
            <a:off x="274320" y="1924050"/>
            <a:ext cx="8718550" cy="1235075"/>
          </a:xfrm>
          <a:prstGeom prst="rect">
            <a:avLst/>
          </a:prstGeom>
          <a:noFill/>
          <a:ln w="9525">
            <a:noFill/>
          </a:ln>
        </p:spPr>
        <p:txBody>
          <a:bodyPr wrap="square" anchor="t">
            <a:spAutoFit/>
          </a:bodyPr>
          <a:p>
            <a:pPr algn="just">
              <a:lnSpc>
                <a:spcPct val="130000"/>
              </a:lnSpc>
              <a:spcBef>
                <a:spcPct val="50000"/>
              </a:spcBef>
            </a:pPr>
            <a:r>
              <a:rPr lang="zh-CN" altLang="en-US" sz="2400" b="1" dirty="0">
                <a:latin typeface="华文细黑" panose="02010600040101010101" charset="-122"/>
                <a:ea typeface="华文细黑" panose="02010600040101010101" charset="-122"/>
              </a:rPr>
              <a:t>对于金属，由于</a:t>
            </a:r>
            <a:r>
              <a:rPr lang="en-US" altLang="zh-CN" sz="2400" b="1" dirty="0">
                <a:latin typeface="华文细黑" panose="02010600040101010101" charset="-122"/>
                <a:ea typeface="华文细黑" panose="02010600040101010101" charset="-122"/>
              </a:rPr>
              <a:t>T</a:t>
            </a:r>
            <a:r>
              <a:rPr lang="en-US" altLang="zh-CN" sz="2400" b="1" baseline="-25000" dirty="0">
                <a:latin typeface="华文细黑" panose="02010600040101010101" charset="-122"/>
                <a:ea typeface="华文细黑" panose="02010600040101010101" charset="-122"/>
              </a:rPr>
              <a:t>F</a:t>
            </a:r>
            <a:r>
              <a:rPr lang="en-US" altLang="zh-CN" sz="2400" b="1" dirty="0">
                <a:latin typeface="华文细黑" panose="02010600040101010101" charset="-122"/>
                <a:ea typeface="华文细黑" panose="02010600040101010101" charset="-122"/>
              </a:rPr>
              <a:t> &gt;&gt; T</a:t>
            </a:r>
            <a:r>
              <a:rPr lang="zh-CN" altLang="en-US" sz="2400" b="1" dirty="0">
                <a:latin typeface="华文细黑" panose="02010600040101010101" charset="-122"/>
                <a:ea typeface="华文细黑" panose="02010600040101010101" charset="-122"/>
              </a:rPr>
              <a:t>，所以</a:t>
            </a:r>
            <a:r>
              <a:rPr lang="en-US" altLang="zh-CN" sz="2400" b="1" dirty="0">
                <a:latin typeface="华文细黑" panose="02010600040101010101" charset="-122"/>
                <a:ea typeface="华文细黑" panose="02010600040101010101" charset="-122"/>
              </a:rPr>
              <a:t>C</a:t>
            </a:r>
            <a:r>
              <a:rPr lang="en-US" altLang="zh-CN" sz="2400" b="1" baseline="-25000" dirty="0">
                <a:latin typeface="华文细黑" panose="02010600040101010101" charset="-122"/>
                <a:ea typeface="华文细黑" panose="02010600040101010101" charset="-122"/>
              </a:rPr>
              <a:t>e</a:t>
            </a:r>
            <a:r>
              <a:rPr lang="en-US" altLang="zh-CN" sz="2400" b="1" dirty="0">
                <a:latin typeface="华文细黑" panose="02010600040101010101" charset="-122"/>
                <a:ea typeface="华文细黑" panose="02010600040101010101" charset="-122"/>
              </a:rPr>
              <a:t> &lt;&lt; C</a:t>
            </a:r>
            <a:r>
              <a:rPr lang="en-US" altLang="zh-CN" sz="2400" b="1" baseline="-25000" dirty="0">
                <a:latin typeface="华文细黑" panose="02010600040101010101" charset="-122"/>
                <a:ea typeface="华文细黑" panose="02010600040101010101" charset="-122"/>
              </a:rPr>
              <a:t>L. </a:t>
            </a:r>
            <a:endParaRPr lang="en-US" altLang="zh-CN" sz="2400" b="1" baseline="-25000" dirty="0">
              <a:latin typeface="华文细黑" panose="02010600040101010101" charset="-122"/>
              <a:ea typeface="华文细黑" panose="02010600040101010101" charset="-122"/>
            </a:endParaRPr>
          </a:p>
          <a:p>
            <a:pPr algn="just">
              <a:lnSpc>
                <a:spcPct val="130000"/>
              </a:lnSpc>
              <a:spcBef>
                <a:spcPct val="50000"/>
              </a:spcBef>
            </a:pPr>
            <a:r>
              <a:rPr lang="zh-CN" altLang="en-US" sz="2400" b="1" dirty="0">
                <a:solidFill>
                  <a:srgbClr val="FF0000"/>
                </a:solidFill>
                <a:latin typeface="华文细黑" panose="02010600040101010101" charset="-122"/>
                <a:ea typeface="华文细黑" panose="02010600040101010101" charset="-122"/>
              </a:rPr>
              <a:t>在常温下可以不必考虑电子热容量的贡献</a:t>
            </a:r>
            <a:r>
              <a:rPr lang="en-US" altLang="zh-CN" sz="2400" b="1" dirty="0">
                <a:solidFill>
                  <a:srgbClr val="FF0000"/>
                </a:solidFill>
                <a:latin typeface="华文细黑" panose="02010600040101010101" charset="-122"/>
                <a:ea typeface="华文细黑" panose="02010600040101010101" charset="-122"/>
              </a:rPr>
              <a:t>.</a:t>
            </a:r>
            <a:endParaRPr lang="en-US" altLang="zh-CN" sz="2400" b="1" dirty="0">
              <a:solidFill>
                <a:srgbClr val="FF0000"/>
              </a:solidFill>
              <a:latin typeface="华文细黑" panose="02010600040101010101" charset="-122"/>
              <a:ea typeface="华文细黑" panose="02010600040101010101" charset="-122"/>
            </a:endParaRPr>
          </a:p>
        </p:txBody>
      </p:sp>
      <p:grpSp>
        <p:nvGrpSpPr>
          <p:cNvPr id="2" name="Group 1029"/>
          <p:cNvGrpSpPr/>
          <p:nvPr/>
        </p:nvGrpSpPr>
        <p:grpSpPr>
          <a:xfrm>
            <a:off x="106363" y="3305493"/>
            <a:ext cx="5884863" cy="1131887"/>
            <a:chOff x="67" y="2238"/>
            <a:chExt cx="3707" cy="713"/>
          </a:xfrm>
        </p:grpSpPr>
        <p:sp>
          <p:nvSpPr>
            <p:cNvPr id="35846" name="Text Box 1030"/>
            <p:cNvSpPr txBox="1"/>
            <p:nvPr/>
          </p:nvSpPr>
          <p:spPr>
            <a:xfrm>
              <a:off x="67" y="2399"/>
              <a:ext cx="2045" cy="329"/>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zh-CN" altLang="en-US" sz="2800" b="1" dirty="0">
                  <a:latin typeface="华文细黑" panose="02010600040101010101" charset="-122"/>
                  <a:ea typeface="华文细黑" panose="02010600040101010101" charset="-122"/>
                </a:rPr>
                <a:t>当</a:t>
              </a:r>
              <a:r>
                <a:rPr lang="en-US" altLang="zh-CN" sz="2800" b="1" dirty="0">
                  <a:latin typeface="华文细黑" panose="02010600040101010101" charset="-122"/>
                  <a:ea typeface="华文细黑" panose="02010600040101010101" charset="-122"/>
                </a:rPr>
                <a:t>T &lt;&lt; </a:t>
              </a:r>
              <a:r>
                <a:rPr lang="en-US" altLang="zh-CN" sz="2800" b="1" dirty="0">
                  <a:latin typeface="华文细黑" panose="02010600040101010101" charset="-122"/>
                  <a:ea typeface="华文细黑" panose="02010600040101010101" charset="-122"/>
                  <a:sym typeface="Symbol" panose="05050102010706020507" pitchFamily="18" charset="2"/>
                </a:rPr>
                <a:t></a:t>
              </a:r>
              <a:r>
                <a:rPr lang="en-US" altLang="zh-CN" sz="2800" b="1" baseline="-25000" dirty="0">
                  <a:latin typeface="华文细黑" panose="02010600040101010101" charset="-122"/>
                  <a:ea typeface="华文细黑" panose="02010600040101010101" charset="-122"/>
                  <a:sym typeface="Symbol" panose="05050102010706020507" pitchFamily="18" charset="2"/>
                </a:rPr>
                <a:t>D</a:t>
              </a:r>
              <a:r>
                <a:rPr lang="zh-CN" altLang="en-US" sz="2800" b="1" dirty="0">
                  <a:latin typeface="华文细黑" panose="02010600040101010101" charset="-122"/>
                  <a:ea typeface="华文细黑" panose="02010600040101010101" charset="-122"/>
                  <a:sym typeface="Symbol" panose="05050102010706020507" pitchFamily="18" charset="2"/>
                </a:rPr>
                <a:t>时，</a:t>
              </a:r>
              <a:endParaRPr lang="zh-CN" altLang="en-US" sz="2800" b="1" dirty="0">
                <a:latin typeface="华文细黑" panose="02010600040101010101" charset="-122"/>
                <a:ea typeface="华文细黑" panose="02010600040101010101" charset="-122"/>
              </a:endParaRPr>
            </a:p>
          </p:txBody>
        </p:sp>
        <p:graphicFrame>
          <p:nvGraphicFramePr>
            <p:cNvPr id="35847" name="Object 1026"/>
            <p:cNvGraphicFramePr>
              <a:graphicFrameLocks noChangeAspect="1"/>
            </p:cNvGraphicFramePr>
            <p:nvPr/>
          </p:nvGraphicFramePr>
          <p:xfrm>
            <a:off x="2064" y="2238"/>
            <a:ext cx="1710" cy="713"/>
          </p:xfrm>
          <a:graphic>
            <a:graphicData uri="http://schemas.openxmlformats.org/presentationml/2006/ole">
              <mc:AlternateContent xmlns:mc="http://schemas.openxmlformats.org/markup-compatibility/2006">
                <mc:Choice xmlns:v="urn:schemas-microsoft-com:vml" Requires="v">
                  <p:oleObj spid="_x0000_s3135" name="" r:id="rId1" imgW="1219835" imgH="508000" progId="Equation.DSMT4">
                    <p:embed/>
                  </p:oleObj>
                </mc:Choice>
                <mc:Fallback>
                  <p:oleObj name="" r:id="rId1" imgW="1219835" imgH="508000" progId="Equation.DSMT4">
                    <p:embed/>
                    <p:pic>
                      <p:nvPicPr>
                        <p:cNvPr id="0" name="图片 3134"/>
                        <p:cNvPicPr/>
                        <p:nvPr/>
                      </p:nvPicPr>
                      <p:blipFill>
                        <a:blip r:embed="rId2"/>
                        <a:stretch>
                          <a:fillRect/>
                        </a:stretch>
                      </p:blipFill>
                      <p:spPr>
                        <a:xfrm>
                          <a:off x="2064" y="2238"/>
                          <a:ext cx="1710" cy="713"/>
                        </a:xfrm>
                        <a:prstGeom prst="rect">
                          <a:avLst/>
                        </a:prstGeom>
                        <a:noFill/>
                        <a:ln w="38100">
                          <a:noFill/>
                          <a:miter/>
                        </a:ln>
                      </p:spPr>
                    </p:pic>
                  </p:oleObj>
                </mc:Fallback>
              </mc:AlternateContent>
            </a:graphicData>
          </a:graphic>
        </p:graphicFrame>
      </p:grpSp>
      <p:graphicFrame>
        <p:nvGraphicFramePr>
          <p:cNvPr id="3" name="Object 1024"/>
          <p:cNvGraphicFramePr>
            <a:graphicFrameLocks noChangeAspect="1"/>
          </p:cNvGraphicFramePr>
          <p:nvPr/>
        </p:nvGraphicFramePr>
        <p:xfrm>
          <a:off x="2835275" y="636270"/>
          <a:ext cx="2645410" cy="1216025"/>
        </p:xfrm>
        <a:graphic>
          <a:graphicData uri="http://schemas.openxmlformats.org/presentationml/2006/ole">
            <mc:AlternateContent xmlns:mc="http://schemas.openxmlformats.org/markup-compatibility/2006">
              <mc:Choice xmlns:v="urn:schemas-microsoft-com:vml" Requires="v">
                <p:oleObj spid="_x0000_s4" name="" r:id="rId3" imgW="927100" imgH="482600" progId="Equation.3">
                  <p:embed/>
                </p:oleObj>
              </mc:Choice>
              <mc:Fallback>
                <p:oleObj name="" r:id="rId3" imgW="927100" imgH="482600" progId="Equation.3">
                  <p:embed/>
                  <p:pic>
                    <p:nvPicPr>
                      <p:cNvPr id="0" name="图片 3150"/>
                      <p:cNvPicPr/>
                      <p:nvPr/>
                    </p:nvPicPr>
                    <p:blipFill>
                      <a:blip r:embed="rId4"/>
                      <a:stretch>
                        <a:fillRect/>
                      </a:stretch>
                    </p:blipFill>
                    <p:spPr>
                      <a:xfrm>
                        <a:off x="2835275" y="636270"/>
                        <a:ext cx="2645410" cy="1216025"/>
                      </a:xfrm>
                      <a:prstGeom prst="rect">
                        <a:avLst/>
                      </a:prstGeom>
                      <a:solidFill>
                        <a:srgbClr val="FFFF99"/>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2834958" y="4512945"/>
          <a:ext cx="3261995" cy="1152525"/>
        </p:xfrm>
        <a:graphic>
          <a:graphicData uri="http://schemas.openxmlformats.org/presentationml/2006/ole">
            <mc:AlternateContent xmlns:mc="http://schemas.openxmlformats.org/markup-compatibility/2006">
              <mc:Choice xmlns:v="urn:schemas-microsoft-com:vml" Requires="v">
                <p:oleObj spid="_x0000_s6" name="" r:id="rId5" imgW="1143000" imgH="457200" progId="Equation.3">
                  <p:embed/>
                </p:oleObj>
              </mc:Choice>
              <mc:Fallback>
                <p:oleObj name="" r:id="rId5" imgW="1143000" imgH="457200" progId="Equation.3">
                  <p:embed/>
                  <p:pic>
                    <p:nvPicPr>
                      <p:cNvPr id="0" name="图片 3150"/>
                      <p:cNvPicPr/>
                      <p:nvPr/>
                    </p:nvPicPr>
                    <p:blipFill>
                      <a:blip r:embed="rId6"/>
                      <a:stretch>
                        <a:fillRect/>
                      </a:stretch>
                    </p:blipFill>
                    <p:spPr>
                      <a:xfrm>
                        <a:off x="2834958" y="4512945"/>
                        <a:ext cx="3261995" cy="1152525"/>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341110" y="636270"/>
          <a:ext cx="2651760" cy="2120900"/>
        </p:xfrm>
        <a:graphic>
          <a:graphicData uri="http://schemas.openxmlformats.org/presentationml/2006/ole">
            <mc:AlternateContent xmlns:mc="http://schemas.openxmlformats.org/markup-compatibility/2006">
              <mc:Choice xmlns:v="urn:schemas-microsoft-com:vml" Requires="v">
                <p:oleObj spid="_x0000_s8" name="" r:id="rId7" imgW="1257300" imgH="965200" progId="Equation.3">
                  <p:embed/>
                </p:oleObj>
              </mc:Choice>
              <mc:Fallback>
                <p:oleObj name="" r:id="rId7" imgW="1257300" imgH="965200" progId="Equation.3">
                  <p:embed/>
                  <p:pic>
                    <p:nvPicPr>
                      <p:cNvPr id="0" name="图片 3150"/>
                      <p:cNvPicPr/>
                      <p:nvPr/>
                    </p:nvPicPr>
                    <p:blipFill>
                      <a:blip r:embed="rId8"/>
                      <a:stretch>
                        <a:fillRect/>
                      </a:stretch>
                    </p:blipFill>
                    <p:spPr>
                      <a:xfrm>
                        <a:off x="6341110" y="636270"/>
                        <a:ext cx="2651760" cy="212090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290695" y="378460"/>
            <a:ext cx="4853305" cy="4075430"/>
          </a:xfrm>
          <a:prstGeom prst="rect">
            <a:avLst/>
          </a:prstGeom>
        </p:spPr>
      </p:pic>
      <p:sp>
        <p:nvSpPr>
          <p:cNvPr id="36866" name="Text Box 1026"/>
          <p:cNvSpPr txBox="1"/>
          <p:nvPr/>
        </p:nvSpPr>
        <p:spPr>
          <a:xfrm>
            <a:off x="-15240" y="45085"/>
            <a:ext cx="7422515" cy="521970"/>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
            </a:pPr>
            <a:r>
              <a:rPr lang="zh-CN" altLang="en-US" sz="2800" b="1" dirty="0">
                <a:latin typeface="华文细黑" panose="02010600040101010101" charset="-122"/>
                <a:ea typeface="华文细黑" panose="02010600040101010101" charset="-122"/>
              </a:rPr>
              <a:t>当</a:t>
            </a:r>
            <a:r>
              <a:rPr lang="en-US" altLang="zh-CN" sz="2800" b="1" dirty="0">
                <a:latin typeface="华文细黑" panose="02010600040101010101" charset="-122"/>
                <a:ea typeface="华文细黑" panose="02010600040101010101" charset="-122"/>
              </a:rPr>
              <a:t>C</a:t>
            </a:r>
            <a:r>
              <a:rPr lang="en-US" altLang="zh-CN" sz="2800" b="1" baseline="-25000" dirty="0">
                <a:latin typeface="华文细黑" panose="02010600040101010101" charset="-122"/>
                <a:ea typeface="华文细黑" panose="02010600040101010101" charset="-122"/>
              </a:rPr>
              <a:t>e</a:t>
            </a:r>
            <a:r>
              <a:rPr lang="en-US" altLang="zh-CN" sz="2800" b="1" dirty="0">
                <a:latin typeface="华文细黑" panose="02010600040101010101" charset="-122"/>
                <a:ea typeface="华文细黑" panose="02010600040101010101" charset="-122"/>
              </a:rPr>
              <a:t>=C</a:t>
            </a:r>
            <a:r>
              <a:rPr lang="en-US" altLang="zh-CN" sz="2800" b="1" baseline="-25000" dirty="0">
                <a:latin typeface="华文细黑" panose="02010600040101010101" charset="-122"/>
                <a:ea typeface="华文细黑" panose="02010600040101010101" charset="-122"/>
              </a:rPr>
              <a:t>L</a:t>
            </a:r>
            <a:r>
              <a:rPr lang="zh-CN" altLang="en-US" sz="2800" b="1" dirty="0">
                <a:latin typeface="华文细黑" panose="02010600040101010101" charset="-122"/>
                <a:ea typeface="华文细黑" panose="02010600040101010101" charset="-122"/>
              </a:rPr>
              <a:t>时，可求出此时的温度</a:t>
            </a:r>
            <a:endParaRPr lang="zh-CN" altLang="en-US" sz="2800" b="1" dirty="0">
              <a:latin typeface="华文细黑" panose="02010600040101010101" charset="-122"/>
              <a:ea typeface="华文细黑" panose="02010600040101010101" charset="-122"/>
            </a:endParaRPr>
          </a:p>
        </p:txBody>
      </p:sp>
      <p:sp>
        <p:nvSpPr>
          <p:cNvPr id="144392" name="Text Box 1032"/>
          <p:cNvSpPr txBox="1"/>
          <p:nvPr/>
        </p:nvSpPr>
        <p:spPr>
          <a:xfrm>
            <a:off x="144145" y="2921000"/>
            <a:ext cx="4656455" cy="1050290"/>
          </a:xfrm>
          <a:prstGeom prst="rect">
            <a:avLst/>
          </a:prstGeom>
          <a:noFill/>
          <a:ln w="9525">
            <a:noFill/>
          </a:ln>
        </p:spPr>
        <p:txBody>
          <a:bodyPr wrap="square" anchor="t">
            <a:spAutoFit/>
          </a:bodyPr>
          <a:p>
            <a:pPr algn="just">
              <a:lnSpc>
                <a:spcPct val="130000"/>
              </a:lnSpc>
              <a:spcBef>
                <a:spcPct val="50000"/>
              </a:spcBef>
            </a:pPr>
            <a:r>
              <a:rPr lang="zh-CN" altLang="en-US" sz="2400" b="1" dirty="0">
                <a:latin typeface="华文细黑" panose="02010600040101010101" charset="-122"/>
                <a:ea typeface="华文细黑" panose="02010600040101010101" charset="-122"/>
              </a:rPr>
              <a:t>对于简单金属， </a:t>
            </a:r>
            <a:r>
              <a:rPr lang="zh-CN" altLang="en-US" sz="2400" b="1" dirty="0">
                <a:latin typeface="华文细黑" panose="02010600040101010101" charset="-122"/>
                <a:ea typeface="华文细黑" panose="02010600040101010101" charset="-122"/>
                <a:sym typeface="Symbol" panose="05050102010706020507" pitchFamily="18" charset="2"/>
              </a:rPr>
              <a:t></a:t>
            </a:r>
            <a:r>
              <a:rPr lang="en-US" altLang="zh-CN" sz="2400" b="1" baseline="-25000" dirty="0">
                <a:latin typeface="华文细黑" panose="02010600040101010101" charset="-122"/>
                <a:ea typeface="华文细黑" panose="02010600040101010101" charset="-122"/>
                <a:sym typeface="Symbol" panose="05050102010706020507" pitchFamily="18" charset="2"/>
              </a:rPr>
              <a:t>D </a:t>
            </a:r>
            <a:r>
              <a:rPr lang="en-US" altLang="zh-CN" sz="2400" b="1" dirty="0">
                <a:latin typeface="华文细黑" panose="02010600040101010101" charset="-122"/>
                <a:ea typeface="华文细黑" panose="02010600040101010101" charset="-122"/>
                <a:sym typeface="Symbol" panose="05050102010706020507" pitchFamily="18" charset="2"/>
              </a:rPr>
              <a:t>~ 10</a:t>
            </a:r>
            <a:r>
              <a:rPr lang="en-US" altLang="zh-CN" sz="2400" b="1" baseline="30000" dirty="0">
                <a:latin typeface="华文细黑" panose="02010600040101010101" charset="-122"/>
                <a:ea typeface="华文细黑" panose="02010600040101010101" charset="-122"/>
                <a:sym typeface="Symbol" panose="05050102010706020507" pitchFamily="18" charset="2"/>
              </a:rPr>
              <a:t>2</a:t>
            </a:r>
            <a:r>
              <a:rPr lang="en-US" altLang="zh-CN" sz="2400" b="1" dirty="0">
                <a:latin typeface="华文细黑" panose="02010600040101010101" charset="-122"/>
                <a:ea typeface="华文细黑" panose="02010600040101010101" charset="-122"/>
                <a:sym typeface="Symbol" panose="05050102010706020507" pitchFamily="18" charset="2"/>
              </a:rPr>
              <a:t> K</a:t>
            </a:r>
            <a:r>
              <a:rPr lang="zh-CN" altLang="en-US" sz="2400" b="1" dirty="0">
                <a:latin typeface="华文细黑" panose="02010600040101010101" charset="-122"/>
                <a:ea typeface="华文细黑" panose="02010600040101010101" charset="-122"/>
                <a:sym typeface="Symbol" panose="05050102010706020507" pitchFamily="18" charset="2"/>
              </a:rPr>
              <a:t>， </a:t>
            </a:r>
            <a:r>
              <a:rPr lang="en-US" altLang="zh-CN" sz="2400" b="1" dirty="0">
                <a:latin typeface="华文细黑" panose="02010600040101010101" charset="-122"/>
                <a:ea typeface="华文细黑" panose="02010600040101010101" charset="-122"/>
                <a:sym typeface="Symbol" panose="05050102010706020507" pitchFamily="18" charset="2"/>
              </a:rPr>
              <a:t>T</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dirty="0">
                <a:latin typeface="华文细黑" panose="02010600040101010101" charset="-122"/>
                <a:ea typeface="华文细黑" panose="02010600040101010101" charset="-122"/>
                <a:sym typeface="Symbol" panose="05050102010706020507" pitchFamily="18" charset="2"/>
              </a:rPr>
              <a:t> ~ 10</a:t>
            </a:r>
            <a:r>
              <a:rPr lang="en-US" altLang="zh-CN" sz="2400" b="1" baseline="30000" dirty="0">
                <a:latin typeface="华文细黑" panose="02010600040101010101" charset="-122"/>
                <a:ea typeface="华文细黑" panose="02010600040101010101" charset="-122"/>
                <a:sym typeface="Symbol" panose="05050102010706020507" pitchFamily="18" charset="2"/>
              </a:rPr>
              <a:t>4</a:t>
            </a:r>
            <a:r>
              <a:rPr lang="en-US" altLang="zh-CN" sz="2400" b="1" dirty="0">
                <a:latin typeface="华文细黑" panose="02010600040101010101" charset="-122"/>
                <a:ea typeface="华文细黑" panose="02010600040101010101" charset="-122"/>
                <a:sym typeface="Symbol" panose="05050102010706020507" pitchFamily="18" charset="2"/>
              </a:rPr>
              <a:t> K</a:t>
            </a:r>
            <a:r>
              <a:rPr lang="zh-CN" altLang="en-US" sz="2400" b="1" dirty="0">
                <a:latin typeface="华文细黑" panose="02010600040101010101" charset="-122"/>
                <a:ea typeface="华文细黑" panose="02010600040101010101" charset="-122"/>
                <a:sym typeface="Symbol" panose="05050102010706020507" pitchFamily="18" charset="2"/>
              </a:rPr>
              <a:t>，估算出</a:t>
            </a:r>
            <a:r>
              <a:rPr lang="en-US" altLang="zh-CN" sz="2400" b="1" dirty="0">
                <a:latin typeface="华文细黑" panose="02010600040101010101" charset="-122"/>
                <a:ea typeface="华文细黑" panose="02010600040101010101" charset="-122"/>
                <a:sym typeface="Symbol" panose="05050102010706020507" pitchFamily="18" charset="2"/>
              </a:rPr>
              <a:t>T</a:t>
            </a:r>
            <a:r>
              <a:rPr lang="en-US" altLang="zh-CN" sz="2400" b="1" baseline="-25000" dirty="0">
                <a:latin typeface="华文细黑" panose="02010600040101010101" charset="-122"/>
                <a:ea typeface="华文细黑" panose="02010600040101010101" charset="-122"/>
                <a:sym typeface="Symbol" panose="05050102010706020507" pitchFamily="18" charset="2"/>
              </a:rPr>
              <a:t>c</a:t>
            </a:r>
            <a:r>
              <a:rPr lang="en-US" altLang="zh-CN" sz="2400" b="1" dirty="0">
                <a:latin typeface="华文细黑" panose="02010600040101010101" charset="-122"/>
                <a:ea typeface="华文细黑" panose="02010600040101010101" charset="-122"/>
                <a:sym typeface="Symbol" panose="05050102010706020507" pitchFamily="18" charset="2"/>
              </a:rPr>
              <a:t> ~ 1 K</a:t>
            </a:r>
            <a:r>
              <a:rPr lang="zh-CN" altLang="en-US" sz="2400" b="1" dirty="0">
                <a:latin typeface="华文细黑" panose="02010600040101010101" charset="-122"/>
                <a:ea typeface="华文细黑" panose="02010600040101010101" charset="-122"/>
                <a:sym typeface="Symbol" panose="05050102010706020507" pitchFamily="18" charset="2"/>
              </a:rPr>
              <a:t>的数量级</a:t>
            </a:r>
            <a:r>
              <a:rPr lang="en-US" altLang="zh-CN" sz="2400" b="1" dirty="0">
                <a:latin typeface="华文细黑" panose="02010600040101010101" charset="-122"/>
                <a:ea typeface="华文细黑" panose="02010600040101010101" charset="-122"/>
                <a:sym typeface="Symbol" panose="05050102010706020507" pitchFamily="18" charset="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sp>
        <p:nvSpPr>
          <p:cNvPr id="144393" name="Text Box 1033"/>
          <p:cNvSpPr txBox="1"/>
          <p:nvPr/>
        </p:nvSpPr>
        <p:spPr>
          <a:xfrm>
            <a:off x="-15875" y="4453890"/>
            <a:ext cx="9159875" cy="13709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3200" b="1" dirty="0">
                <a:solidFill>
                  <a:srgbClr val="FF0000"/>
                </a:solidFill>
                <a:latin typeface="华文细黑" panose="02010600040101010101" charset="-122"/>
                <a:ea typeface="华文细黑" panose="02010600040101010101" charset="-122"/>
                <a:sym typeface="Symbol" panose="05050102010706020507" pitchFamily="18" charset="2"/>
              </a:rPr>
              <a:t>在很低温度下，电子热容量与晶格热容量同数量级，这时，电子热容量就不可忽略</a:t>
            </a:r>
            <a:r>
              <a:rPr lang="en-US" altLang="zh-CN" sz="3200" b="1"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3200" b="1"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4" name="Text Box 1031"/>
          <p:cNvSpPr txBox="1"/>
          <p:nvPr/>
        </p:nvSpPr>
        <p:spPr>
          <a:xfrm rot="-3300000">
            <a:off x="6305872" y="1521462"/>
            <a:ext cx="1944755" cy="583565"/>
          </a:xfrm>
          <a:prstGeom prst="rect">
            <a:avLst/>
          </a:prstGeom>
          <a:noFill/>
          <a:ln w="9525">
            <a:noFill/>
          </a:ln>
        </p:spPr>
        <p:txBody>
          <a:bodyPr anchor="t">
            <a:spAutoFit/>
          </a:bodyPr>
          <a:p>
            <a:pPr algn="ctr">
              <a:spcBef>
                <a:spcPct val="50000"/>
              </a:spcBef>
            </a:pPr>
            <a:r>
              <a:rPr lang="zh-CN" altLang="en-US" sz="3200" dirty="0">
                <a:latin typeface="华文细黑" panose="02010600040101010101" charset="-122"/>
                <a:ea typeface="华文细黑" panose="02010600040101010101" charset="-122"/>
              </a:rPr>
              <a:t>实验值</a:t>
            </a:r>
            <a:endParaRPr lang="zh-CN" altLang="en-US" sz="3200" dirty="0">
              <a:latin typeface="华文细黑" panose="02010600040101010101" charset="-122"/>
              <a:ea typeface="华文细黑" panose="02010600040101010101" charset="-122"/>
            </a:endParaRPr>
          </a:p>
        </p:txBody>
      </p:sp>
      <p:graphicFrame>
        <p:nvGraphicFramePr>
          <p:cNvPr id="6" name="Object 1024"/>
          <p:cNvGraphicFramePr>
            <a:graphicFrameLocks noChangeAspect="1"/>
          </p:cNvGraphicFramePr>
          <p:nvPr/>
        </p:nvGraphicFramePr>
        <p:xfrm>
          <a:off x="1036638" y="988695"/>
          <a:ext cx="2646045" cy="1249045"/>
        </p:xfrm>
        <a:graphic>
          <a:graphicData uri="http://schemas.openxmlformats.org/presentationml/2006/ole">
            <mc:AlternateContent xmlns:mc="http://schemas.openxmlformats.org/markup-compatibility/2006">
              <mc:Choice xmlns:v="urn:schemas-microsoft-com:vml" Requires="v">
                <p:oleObj spid="_x0000_s7" name="" r:id="rId2" imgW="927100" imgH="495300" progId="Equation.3">
                  <p:embed/>
                </p:oleObj>
              </mc:Choice>
              <mc:Fallback>
                <p:oleObj name="" r:id="rId2" imgW="927100" imgH="495300" progId="Equation.3">
                  <p:embed/>
                  <p:pic>
                    <p:nvPicPr>
                      <p:cNvPr id="0" name="图片 3150"/>
                      <p:cNvPicPr/>
                      <p:nvPr/>
                    </p:nvPicPr>
                    <p:blipFill>
                      <a:blip r:embed="rId3"/>
                      <a:stretch>
                        <a:fillRect/>
                      </a:stretch>
                    </p:blipFill>
                    <p:spPr>
                      <a:xfrm>
                        <a:off x="1036638" y="988695"/>
                        <a:ext cx="2646045" cy="124904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p:bldP spid="1443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7218" name="Group 2"/>
          <p:cNvGraphicFramePr>
            <a:graphicFrameLocks noGrp="1"/>
          </p:cNvGraphicFramePr>
          <p:nvPr/>
        </p:nvGraphicFramePr>
        <p:xfrm>
          <a:off x="466090" y="-95567"/>
          <a:ext cx="7772400" cy="2984500"/>
        </p:xfrm>
        <a:graphic>
          <a:graphicData uri="http://schemas.openxmlformats.org/drawingml/2006/table">
            <a:tbl>
              <a:tblPr/>
              <a:tblGrid>
                <a:gridCol w="2378075"/>
                <a:gridCol w="863600"/>
                <a:gridCol w="865505"/>
                <a:gridCol w="1074420"/>
                <a:gridCol w="838200"/>
                <a:gridCol w="838200"/>
                <a:gridCol w="914400"/>
              </a:tblGrid>
              <a:tr h="689610">
                <a:tc gridSpan="7">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rPr>
                        <a:t>一些金属的</a:t>
                      </a:r>
                      <a:r>
                        <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值</a:t>
                      </a:r>
                      <a:endParaRPr kumimoji="0" lang="zh-CN" altLang="en-US"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64897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Na</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K</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Ca</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Zn</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Al</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rPr>
                        <a:t>Sn</a:t>
                      </a:r>
                      <a:endParaRPr kumimoji="0" lang="en-US" altLang="zh-CN" sz="28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20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zh-CN" altLang="en-US" sz="2400" b="1" u="none" strike="noStrike" cap="none" normalizeH="0" baseline="-25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实验</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mJ/mol</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cs typeface="Times New Roman" panose="02020603050405020304" pitchFamily="18" charset="0"/>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K</a:t>
                      </a:r>
                      <a:r>
                        <a:rPr kumimoji="0" lang="en-US" altLang="zh-CN" sz="2400" b="1" u="none" strike="noStrike" cap="none" normalizeH="0" baseline="30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2</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endPar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1.38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2.08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0.695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0.64</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1.35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1.78</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05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zh-CN" altLang="en-US" sz="2400" b="1" u="none" strike="noStrike" cap="none" normalizeH="0" baseline="-25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理论</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mJ/mol</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cs typeface="Times New Roman" panose="02020603050405020304" pitchFamily="18" charset="0"/>
                          <a:sym typeface="Symbol" panose="05050102010706020507" pitchFamily="18" charset="2"/>
                        </a:rPr>
                        <a:t>·</a:t>
                      </a: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K</a:t>
                      </a:r>
                      <a:r>
                        <a:rPr kumimoji="0" lang="en-US" altLang="zh-CN" sz="2400" b="1" u="none" strike="noStrike" cap="none" normalizeH="0" baseline="3000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2</a:t>
                      </a:r>
                      <a:r>
                        <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rPr>
                        <a:t>）</a:t>
                      </a:r>
                      <a:endParaRPr kumimoji="0" lang="zh-CN" altLang="en-US" sz="2400" b="1" u="none" strike="noStrike" cap="none" normalizeH="0" baseline="0" smtClean="0">
                        <a:ln>
                          <a:noFill/>
                        </a:ln>
                        <a:solidFill>
                          <a:schemeClr val="tx1"/>
                        </a:solidFill>
                        <a:effectLst/>
                        <a:latin typeface="华文细黑" panose="02010600040101010101" charset="-122"/>
                        <a:ea typeface="华文细黑" panose="02010600040101010101" charset="-122"/>
                        <a:sym typeface="Symbol" panose="05050102010706020507" pitchFamily="18" charset="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1.09</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1.67</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0.505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0.75</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0.91</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rPr>
                        <a:t>1.41</a:t>
                      </a:r>
                      <a:endParaRPr kumimoji="0" lang="en-US" altLang="zh-CN" sz="2400" b="1" u="none" strike="noStrike" cap="none" normalizeH="0" baseline="0" smtClean="0">
                        <a:ln>
                          <a:noFill/>
                        </a:ln>
                        <a:solidFill>
                          <a:schemeClr val="tx1"/>
                        </a:solidFill>
                        <a:effectLst/>
                        <a:latin typeface="华文细黑" panose="02010600040101010101" charset="-122"/>
                        <a:ea typeface="华文细黑" panose="02010600040101010101"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Object 1024"/>
          <p:cNvGraphicFramePr>
            <a:graphicFrameLocks noChangeAspect="1"/>
          </p:cNvGraphicFramePr>
          <p:nvPr/>
        </p:nvGraphicFramePr>
        <p:xfrm>
          <a:off x="17780" y="86995"/>
          <a:ext cx="3496945" cy="937895"/>
        </p:xfrm>
        <a:graphic>
          <a:graphicData uri="http://schemas.openxmlformats.org/presentationml/2006/ole">
            <mc:AlternateContent xmlns:mc="http://schemas.openxmlformats.org/markup-compatibility/2006">
              <mc:Choice xmlns:v="urn:schemas-microsoft-com:vml" Requires="v">
                <p:oleObj spid="_x0000_s4" name="" r:id="rId1" imgW="1574800" imgH="482600" progId="Equation.3">
                  <p:embed/>
                </p:oleObj>
              </mc:Choice>
              <mc:Fallback>
                <p:oleObj name="" r:id="rId1" imgW="1574800" imgH="482600" progId="Equation.3">
                  <p:embed/>
                  <p:pic>
                    <p:nvPicPr>
                      <p:cNvPr id="0" name="图片 3150"/>
                      <p:cNvPicPr/>
                      <p:nvPr/>
                    </p:nvPicPr>
                    <p:blipFill>
                      <a:blip r:embed="rId2"/>
                      <a:stretch>
                        <a:fillRect/>
                      </a:stretch>
                    </p:blipFill>
                    <p:spPr>
                      <a:xfrm>
                        <a:off x="17780" y="86995"/>
                        <a:ext cx="3496945" cy="937895"/>
                      </a:xfrm>
                      <a:prstGeom prst="rect">
                        <a:avLst/>
                      </a:prstGeom>
                      <a:solidFill>
                        <a:srgbClr val="FFFF99"/>
                      </a:solidFill>
                      <a:ln w="38100">
                        <a:noFill/>
                        <a:miter/>
                      </a:ln>
                    </p:spPr>
                  </p:pic>
                </p:oleObj>
              </mc:Fallback>
            </mc:AlternateContent>
          </a:graphicData>
        </a:graphic>
      </p:graphicFrame>
      <p:sp>
        <p:nvSpPr>
          <p:cNvPr id="5" name="Text Box 1033"/>
          <p:cNvSpPr txBox="1"/>
          <p:nvPr/>
        </p:nvSpPr>
        <p:spPr>
          <a:xfrm>
            <a:off x="-70485" y="4763770"/>
            <a:ext cx="6578600" cy="18503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en-US" sz="2200" dirty="0">
                <a:solidFill>
                  <a:srgbClr val="FF0000"/>
                </a:solidFill>
                <a:latin typeface="华文细黑" panose="02010600040101010101" charset="-122"/>
                <a:ea typeface="华文细黑" panose="02010600040101010101" charset="-122"/>
                <a:sym typeface="Symbol" panose="05050102010706020507" pitchFamily="18" charset="2"/>
              </a:rPr>
              <a:t>1975</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年发现化合物</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CeAl3</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CeCu</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2</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Si</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2</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UBe</a:t>
            </a:r>
            <a:r>
              <a:rPr lang="en-US" altLang="zh-CN" sz="2200" baseline="-25000" dirty="0">
                <a:solidFill>
                  <a:srgbClr val="FF0000"/>
                </a:solidFill>
                <a:latin typeface="华文细黑" panose="02010600040101010101" charset="-122"/>
                <a:ea typeface="华文细黑" panose="02010600040101010101" charset="-122"/>
                <a:sym typeface="Symbol" panose="05050102010706020507" pitchFamily="18" charset="2"/>
              </a:rPr>
              <a:t>13</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等具有较极高的电子热容系数，</a:t>
            </a:r>
            <a:r>
              <a:rPr lang="zh-CN" altLang="en-US" sz="2200" dirty="0">
                <a:solidFill>
                  <a:srgbClr val="FF0000"/>
                </a:solidFill>
                <a:latin typeface="Times New Roman" panose="02020603050405020304" pitchFamily="18" charset="0"/>
                <a:ea typeface="华文细黑" panose="02010600040101010101" charset="-122"/>
                <a:sym typeface="Symbol" panose="05050102010706020507" pitchFamily="18" charset="2"/>
              </a:rPr>
              <a:t>γ</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&gt;400mJ/(mol·K</a:t>
            </a:r>
            <a:r>
              <a:rPr lang="en-US" altLang="zh-CN" sz="2200" baseline="30000" dirty="0">
                <a:solidFill>
                  <a:srgbClr val="FF0000"/>
                </a:solidFill>
                <a:latin typeface="华文细黑" panose="02010600040101010101" charset="-122"/>
                <a:ea typeface="华文细黑" panose="02010600040101010101" charset="-122"/>
                <a:sym typeface="Symbol" panose="05050102010706020507" pitchFamily="18" charset="2"/>
              </a:rPr>
              <a:t>2</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反映他们具有较大的能态密度 </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意味着具有大的有效质量→</a:t>
            </a:r>
            <a:r>
              <a:rPr lang="zh-CN" altLang="en-US" sz="2200" b="1" dirty="0">
                <a:solidFill>
                  <a:srgbClr val="0000FF"/>
                </a:solidFill>
                <a:latin typeface="华文细黑" panose="02010600040101010101" charset="-122"/>
                <a:ea typeface="华文细黑" panose="02010600040101010101" charset="-122"/>
                <a:sym typeface="Symbol" panose="05050102010706020507" pitchFamily="18" charset="2"/>
              </a:rPr>
              <a:t>重</a:t>
            </a:r>
            <a:r>
              <a:rPr lang="en-US" altLang="zh-CN" sz="2200" b="1" dirty="0">
                <a:solidFill>
                  <a:srgbClr val="0000FF"/>
                </a:solidFill>
                <a:latin typeface="华文细黑" panose="02010600040101010101" charset="-122"/>
                <a:ea typeface="华文细黑" panose="02010600040101010101" charset="-122"/>
                <a:sym typeface="Symbol" panose="05050102010706020507" pitchFamily="18" charset="2"/>
              </a:rPr>
              <a:t>Fermi</a:t>
            </a:r>
            <a:r>
              <a:rPr lang="zh-CN" altLang="en-US" sz="2200" b="1" dirty="0">
                <a:solidFill>
                  <a:srgbClr val="0000FF"/>
                </a:solidFill>
                <a:latin typeface="华文细黑" panose="02010600040101010101" charset="-122"/>
                <a:ea typeface="华文细黑" panose="02010600040101010101" charset="-122"/>
                <a:sym typeface="Symbol" panose="05050102010706020507" pitchFamily="18" charset="2"/>
              </a:rPr>
              <a:t>子系统</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endParaRPr>
          </a:p>
        </p:txBody>
      </p:sp>
      <p:pic>
        <p:nvPicPr>
          <p:cNvPr id="6" name="图片 5"/>
          <p:cNvPicPr>
            <a:picLocks noChangeAspect="1"/>
          </p:cNvPicPr>
          <p:nvPr/>
        </p:nvPicPr>
        <p:blipFill>
          <a:blip r:embed="rId3"/>
          <a:stretch>
            <a:fillRect/>
          </a:stretch>
        </p:blipFill>
        <p:spPr>
          <a:xfrm>
            <a:off x="3514725" y="-31750"/>
            <a:ext cx="3609975" cy="3237865"/>
          </a:xfrm>
          <a:prstGeom prst="rect">
            <a:avLst/>
          </a:prstGeom>
        </p:spPr>
      </p:pic>
      <p:pic>
        <p:nvPicPr>
          <p:cNvPr id="2" name="图片 1"/>
          <p:cNvPicPr>
            <a:picLocks noChangeAspect="1"/>
          </p:cNvPicPr>
          <p:nvPr/>
        </p:nvPicPr>
        <p:blipFill>
          <a:blip r:embed="rId4"/>
          <a:stretch>
            <a:fillRect/>
          </a:stretch>
        </p:blipFill>
        <p:spPr>
          <a:xfrm>
            <a:off x="6430645" y="2961005"/>
            <a:ext cx="2792730" cy="3906520"/>
          </a:xfrm>
          <a:prstGeom prst="rect">
            <a:avLst/>
          </a:prstGeom>
        </p:spPr>
      </p:pic>
      <p:sp>
        <p:nvSpPr>
          <p:cNvPr id="144393" name="Text Box 1033"/>
          <p:cNvSpPr txBox="1"/>
          <p:nvPr/>
        </p:nvSpPr>
        <p:spPr>
          <a:xfrm>
            <a:off x="-53975" y="2986405"/>
            <a:ext cx="6714490" cy="18503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过渡金属</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Mn,Fe,Co,Ni</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具有较高的电子热容量，反映他们具有较大的能态密度 </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 </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特征</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5</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个</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壳层是不满的</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有未满的</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能带，</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d</a:t>
            </a:r>
            <a:r>
              <a:rPr lang="zh-CN" altLang="en-US" sz="2200" dirty="0">
                <a:solidFill>
                  <a:srgbClr val="FF0000"/>
                </a:solidFill>
                <a:latin typeface="华文细黑" panose="02010600040101010101" charset="-122"/>
                <a:ea typeface="华文细黑" panose="02010600040101010101" charset="-122"/>
                <a:sym typeface="Symbol" panose="05050102010706020507" pitchFamily="18" charset="2"/>
              </a:rPr>
              <a:t>态是靠近内壳层产生较窄能带</a:t>
            </a:r>
            <a:r>
              <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2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a:xfrm>
            <a:off x="147320" y="497840"/>
            <a:ext cx="8229600" cy="685800"/>
          </a:xfrm>
          <a:ln>
            <a:miter/>
          </a:ln>
        </p:spPr>
        <p:txBody>
          <a:bodyPr vert="horz" wrap="square" lIns="91440" tIns="45720" rIns="91440" bIns="45720" numCol="1" anchor="ctr" anchorCtr="0" compatLnSpc="1"/>
          <a:p>
            <a:pPr marL="0" lvl="0" indent="0" algn="l" defTabSz="914400" eaLnBrk="1" fontAlgn="base" latinLnBrk="0" hangingPunct="1">
              <a:lnSpc>
                <a:spcPct val="100000"/>
              </a:lnSpc>
              <a:buNone/>
            </a:pPr>
            <a:r>
              <a:rPr lang="zh-CN" altLang="en-US" sz="3000" b="1" u="none" strike="noStrike" baseline="0" noProof="1" dirty="0">
                <a:effectLst/>
                <a:latin typeface="华文细黑" panose="02010600040101010101" charset="-122"/>
                <a:ea typeface="华文细黑" panose="02010600040101010101" charset="-122"/>
              </a:rPr>
              <a:t>一、 热</a:t>
            </a:r>
            <a:r>
              <a:rPr lang="zh-CN" altLang="en-US" sz="3000" b="1" dirty="0">
                <a:effectLst/>
                <a:latin typeface="华文细黑" panose="02010600040101010101" charset="-122"/>
                <a:ea typeface="华文细黑" panose="02010600040101010101" charset="-122"/>
                <a:sym typeface="+mn-ea"/>
              </a:rPr>
              <a:t>电子</a:t>
            </a:r>
            <a:r>
              <a:rPr lang="zh-CN" altLang="en-US" sz="3000" b="1" u="none" strike="noStrike" baseline="0" noProof="1" dirty="0">
                <a:effectLst/>
                <a:latin typeface="华文细黑" panose="02010600040101010101" charset="-122"/>
                <a:ea typeface="华文细黑" panose="02010600040101010101" charset="-122"/>
              </a:rPr>
              <a:t>发射</a:t>
            </a:r>
            <a:r>
              <a:rPr lang="zh-CN" altLang="en-US" sz="3000" b="1" dirty="0">
                <a:effectLst/>
                <a:latin typeface="华文细黑" panose="02010600040101010101" charset="-122"/>
                <a:ea typeface="华文细黑" panose="02010600040101010101" charset="-122"/>
                <a:sym typeface="+mn-ea"/>
              </a:rPr>
              <a:t>和固体的功函数</a:t>
            </a:r>
            <a:endParaRPr lang="zh-CN" altLang="en-US" sz="3000" b="1" u="none" strike="noStrike" baseline="0" noProof="1" dirty="0">
              <a:effectLst/>
              <a:latin typeface="华文细黑" panose="02010600040101010101" charset="-122"/>
              <a:ea typeface="华文细黑" panose="02010600040101010101" charset="-122"/>
              <a:sym typeface="+mn-ea"/>
            </a:endParaRPr>
          </a:p>
        </p:txBody>
      </p:sp>
      <p:sp>
        <p:nvSpPr>
          <p:cNvPr id="48131" name="Rectangle 3"/>
          <p:cNvSpPr>
            <a:spLocks noGrp="1" noChangeArrowheads="1"/>
          </p:cNvSpPr>
          <p:nvPr>
            <p:ph type="body" sz="half" idx="1"/>
          </p:nvPr>
        </p:nvSpPr>
        <p:spPr>
          <a:xfrm>
            <a:off x="-26670" y="1040130"/>
            <a:ext cx="9152255" cy="1098550"/>
          </a:xfrm>
          <a:ln>
            <a:miter/>
          </a:ln>
        </p:spPr>
        <p:txBody>
          <a:bodyPr vert="horz" wrap="square" lIns="91440" tIns="45720" rIns="91440" bIns="45720" numCol="1" anchor="t" anchorCtr="0" compatLnSpc="1"/>
          <a:p>
            <a:pPr lvl="0" algn="just" defTabSz="914400" eaLnBrk="1" fontAlgn="base" latinLnBrk="0" hangingPunct="1">
              <a:lnSpc>
                <a:spcPct val="120000"/>
              </a:lnSpc>
              <a:buFont typeface="Wingdings" panose="05000000000000000000" charset="0"/>
              <a:buChar char=""/>
            </a:pPr>
            <a:r>
              <a:rPr lang="zh-CN" altLang="en-US" sz="2400" b="0" u="none" strike="noStrike" baseline="0" noProof="1">
                <a:effectLst/>
                <a:latin typeface="华文细黑" panose="02010600040101010101" charset="-122"/>
                <a:ea typeface="华文细黑" panose="02010600040101010101" charset="-122"/>
              </a:rPr>
              <a:t>依照经典电子气模型</a:t>
            </a:r>
            <a:r>
              <a:rPr lang="en-US" altLang="zh-CN" sz="2400" b="0" u="none" strike="noStrike" baseline="0" noProof="1">
                <a:effectLst/>
                <a:latin typeface="华文细黑" panose="02010600040101010101" charset="-122"/>
                <a:ea typeface="华文细黑" panose="02010600040101010101" charset="-122"/>
              </a:rPr>
              <a:t>, </a:t>
            </a:r>
            <a:r>
              <a:rPr lang="zh-CN" altLang="en-US" sz="2400" b="0" u="none" strike="noStrike" baseline="0" noProof="1">
                <a:effectLst/>
                <a:latin typeface="华文细黑" panose="02010600040101010101" charset="-122"/>
                <a:ea typeface="华文细黑" panose="02010600040101010101" charset="-122"/>
              </a:rPr>
              <a:t>电子在深度为     的势阱内</a:t>
            </a:r>
            <a:r>
              <a:rPr lang="zh-CN" sz="2400" b="0" u="none" strike="noStrike" baseline="0" noProof="1">
                <a:effectLst/>
                <a:latin typeface="华文细黑" panose="02010600040101010101" charset="-122"/>
                <a:ea typeface="华文细黑" panose="02010600040101010101" charset="-122"/>
              </a:rPr>
              <a:t>，</a:t>
            </a:r>
            <a:r>
              <a:rPr lang="zh-CN" altLang="en-US" sz="2400" b="0" u="none" strike="noStrike" baseline="0" noProof="1">
                <a:effectLst/>
                <a:latin typeface="华文细黑" panose="02010600040101010101" charset="-122"/>
                <a:ea typeface="华文细黑" panose="02010600040101010101" charset="-122"/>
              </a:rPr>
              <a:t>电子要离开金属至少要从外界得到能量</a:t>
            </a:r>
            <a:r>
              <a:rPr lang="en-US" altLang="zh-CN" sz="2400" b="0" u="none" strike="noStrike" baseline="0" noProof="1">
                <a:effectLst/>
                <a:latin typeface="华文细黑" panose="02010600040101010101" charset="-122"/>
                <a:ea typeface="华文细黑" panose="02010600040101010101" charset="-122"/>
              </a:rPr>
              <a:t>.</a:t>
            </a:r>
            <a:endParaRPr lang="en-US" altLang="zh-CN" sz="2400" b="0" u="none" strike="noStrike" baseline="0" noProof="1">
              <a:effectLst/>
              <a:latin typeface="华文细黑" panose="02010600040101010101" charset="-122"/>
              <a:ea typeface="华文细黑" panose="02010600040101010101" charset="-122"/>
            </a:endParaRPr>
          </a:p>
        </p:txBody>
      </p:sp>
      <p:sp>
        <p:nvSpPr>
          <p:cNvPr id="37920" name="文本框 1"/>
          <p:cNvSpPr txBox="1"/>
          <p:nvPr/>
        </p:nvSpPr>
        <p:spPr>
          <a:xfrm>
            <a:off x="-26987" y="-65405"/>
            <a:ext cx="5945187" cy="706438"/>
          </a:xfrm>
          <a:prstGeom prst="rect">
            <a:avLst/>
          </a:prstGeom>
          <a:noFill/>
          <a:ln w="9525">
            <a:noFill/>
          </a:ln>
        </p:spPr>
        <p:txBody>
          <a:bodyPr wrap="none" anchor="t">
            <a:spAutoFit/>
          </a:bodyPr>
          <a:p>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§6.2    </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功函数和接触电势</a:t>
            </a:r>
            <a:endParaRPr lang="zh-CN" altLang="en-US" sz="4000">
              <a:latin typeface="Arial" panose="020B0604020202020204" pitchFamily="34" charset="0"/>
              <a:ea typeface="宋体" panose="02010600030101010101" pitchFamily="2" charset="-122"/>
            </a:endParaRPr>
          </a:p>
        </p:txBody>
      </p:sp>
      <p:grpSp>
        <p:nvGrpSpPr>
          <p:cNvPr id="5" name="组合 4"/>
          <p:cNvGrpSpPr/>
          <p:nvPr/>
        </p:nvGrpSpPr>
        <p:grpSpPr>
          <a:xfrm>
            <a:off x="5299075" y="1734820"/>
            <a:ext cx="3983355" cy="2307590"/>
            <a:chOff x="7215" y="4088"/>
            <a:chExt cx="6273" cy="3634"/>
          </a:xfrm>
        </p:grpSpPr>
        <p:sp>
          <p:nvSpPr>
            <p:cNvPr id="37904" name="Rectangle 19"/>
            <p:cNvSpPr/>
            <p:nvPr/>
          </p:nvSpPr>
          <p:spPr>
            <a:xfrm>
              <a:off x="9068" y="7236"/>
              <a:ext cx="2727" cy="487"/>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cxnSp>
          <p:nvCxnSpPr>
            <p:cNvPr id="2" name="肘形连接符 1"/>
            <p:cNvCxnSpPr/>
            <p:nvPr/>
          </p:nvCxnSpPr>
          <p:spPr>
            <a:xfrm>
              <a:off x="7215" y="4089"/>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10070" y="4088"/>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2189" y="4253"/>
              <a:ext cx="0" cy="3415"/>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 name="Object 1024"/>
            <p:cNvGraphicFramePr>
              <a:graphicFrameLocks noChangeAspect="1"/>
            </p:cNvGraphicFramePr>
            <p:nvPr/>
          </p:nvGraphicFramePr>
          <p:xfrm>
            <a:off x="12189" y="5584"/>
            <a:ext cx="588" cy="635"/>
          </p:xfrm>
          <a:graphic>
            <a:graphicData uri="http://schemas.openxmlformats.org/presentationml/2006/ole">
              <mc:AlternateContent xmlns:mc="http://schemas.openxmlformats.org/markup-compatibility/2006">
                <mc:Choice xmlns:v="urn:schemas-microsoft-com:vml" Requires="v">
                  <p:oleObj spid="_x0000_s8" name="" r:id="rId1" imgW="152400" imgH="165100" progId="Equation.3">
                    <p:embed/>
                  </p:oleObj>
                </mc:Choice>
                <mc:Fallback>
                  <p:oleObj name="" r:id="rId1" imgW="152400" imgH="165100" progId="Equation.3">
                    <p:embed/>
                    <p:pic>
                      <p:nvPicPr>
                        <p:cNvPr id="0" name="图片 3150"/>
                        <p:cNvPicPr/>
                        <p:nvPr/>
                      </p:nvPicPr>
                      <p:blipFill>
                        <a:blip r:embed="rId2"/>
                        <a:stretch>
                          <a:fillRect/>
                        </a:stretch>
                      </p:blipFill>
                      <p:spPr>
                        <a:xfrm>
                          <a:off x="12189" y="5584"/>
                          <a:ext cx="588" cy="635"/>
                        </a:xfrm>
                        <a:prstGeom prst="rect">
                          <a:avLst/>
                        </a:prstGeom>
                        <a:solidFill>
                          <a:schemeClr val="bg1">
                            <a:alpha val="42000"/>
                          </a:schemeClr>
                        </a:solidFill>
                        <a:ln w="38100">
                          <a:noFill/>
                          <a:miter/>
                        </a:ln>
                      </p:spPr>
                    </p:pic>
                  </p:oleObj>
                </mc:Fallback>
              </mc:AlternateContent>
            </a:graphicData>
          </a:graphic>
        </p:graphicFrame>
      </p:grpSp>
      <p:graphicFrame>
        <p:nvGraphicFramePr>
          <p:cNvPr id="6" name="Object 1024"/>
          <p:cNvGraphicFramePr>
            <a:graphicFrameLocks noChangeAspect="1"/>
          </p:cNvGraphicFramePr>
          <p:nvPr/>
        </p:nvGraphicFramePr>
        <p:xfrm>
          <a:off x="5240338" y="1083628"/>
          <a:ext cx="373380" cy="403225"/>
        </p:xfrm>
        <a:graphic>
          <a:graphicData uri="http://schemas.openxmlformats.org/presentationml/2006/ole">
            <mc:AlternateContent xmlns:mc="http://schemas.openxmlformats.org/markup-compatibility/2006">
              <mc:Choice xmlns:v="urn:schemas-microsoft-com:vml" Requires="v">
                <p:oleObj spid="_x0000_s9" name="" r:id="rId3" imgW="152400" imgH="165100" progId="Equation.3">
                  <p:embed/>
                </p:oleObj>
              </mc:Choice>
              <mc:Fallback>
                <p:oleObj name="" r:id="rId3" imgW="152400" imgH="165100" progId="Equation.3">
                  <p:embed/>
                  <p:pic>
                    <p:nvPicPr>
                      <p:cNvPr id="0" name="图片 3150"/>
                      <p:cNvPicPr/>
                      <p:nvPr/>
                    </p:nvPicPr>
                    <p:blipFill>
                      <a:blip r:embed="rId2"/>
                      <a:stretch>
                        <a:fillRect/>
                      </a:stretch>
                    </p:blipFill>
                    <p:spPr>
                      <a:xfrm>
                        <a:off x="5240338" y="1083628"/>
                        <a:ext cx="373380" cy="403225"/>
                      </a:xfrm>
                      <a:prstGeom prst="rect">
                        <a:avLst/>
                      </a:prstGeom>
                      <a:solidFill>
                        <a:schemeClr val="bg1">
                          <a:alpha val="42000"/>
                        </a:scheme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54635" y="2165350"/>
          <a:ext cx="4842510" cy="868045"/>
        </p:xfrm>
        <a:graphic>
          <a:graphicData uri="http://schemas.openxmlformats.org/presentationml/2006/ole">
            <mc:AlternateContent xmlns:mc="http://schemas.openxmlformats.org/markup-compatibility/2006">
              <mc:Choice xmlns:v="urn:schemas-microsoft-com:vml" Requires="v">
                <p:oleObj spid="_x0000_s11" name="" r:id="rId4" imgW="1879600" imgH="342900" progId="Equation.3">
                  <p:embed/>
                </p:oleObj>
              </mc:Choice>
              <mc:Fallback>
                <p:oleObj name="" r:id="rId4" imgW="1879600" imgH="342900" progId="Equation.3">
                  <p:embed/>
                  <p:pic>
                    <p:nvPicPr>
                      <p:cNvPr id="0" name="图片 3150"/>
                      <p:cNvPicPr/>
                      <p:nvPr/>
                    </p:nvPicPr>
                    <p:blipFill>
                      <a:blip r:embed="rId5"/>
                      <a:stretch>
                        <a:fillRect/>
                      </a:stretch>
                    </p:blipFill>
                    <p:spPr>
                      <a:xfrm>
                        <a:off x="254635" y="2165350"/>
                        <a:ext cx="4842510" cy="868045"/>
                      </a:xfrm>
                      <a:prstGeom prst="rect">
                        <a:avLst/>
                      </a:prstGeom>
                      <a:solidFill>
                        <a:srgbClr val="FFFF99"/>
                      </a:solidFill>
                      <a:ln w="38100">
                        <a:noFill/>
                        <a:miter/>
                      </a:ln>
                    </p:spPr>
                  </p:pic>
                </p:oleObj>
              </mc:Fallback>
            </mc:AlternateContent>
          </a:graphicData>
        </a:graphic>
      </p:graphicFrame>
      <p:sp>
        <p:nvSpPr>
          <p:cNvPr id="12" name="Text Box 7"/>
          <p:cNvSpPr txBox="1">
            <a:spLocks noChangeArrowheads="1"/>
          </p:cNvSpPr>
          <p:nvPr/>
        </p:nvSpPr>
        <p:spPr bwMode="auto">
          <a:xfrm>
            <a:off x="499110" y="3288666"/>
            <a:ext cx="3333115" cy="460375"/>
          </a:xfrm>
          <a:prstGeom prst="rect">
            <a:avLst/>
          </a:prstGeom>
          <a:noFill/>
          <a:ln w="9525">
            <a:noFill/>
            <a:miter lim="800000"/>
          </a:ln>
          <a:effectLst/>
        </p:spPr>
        <p:txBody>
          <a:bodyPr wrap="none">
            <a:spAutoFit/>
          </a:bodyPr>
          <a:p>
            <a:pPr marL="342900" indent="-342900" defTabSz="914400">
              <a:buFont typeface="Wingdings" panose="05000000000000000000" charset="0"/>
              <a:buChar char=""/>
            </a:pPr>
            <a:r>
              <a:rPr lang="en-US" altLang="zh-CN" sz="2400" i="1" noProof="1">
                <a:effectLst/>
                <a:latin typeface="华文细黑" panose="02010600040101010101" charset="-122"/>
                <a:ea typeface="华文细黑" panose="02010600040101010101" charset="-122"/>
                <a:cs typeface="+mn-cs"/>
              </a:rPr>
              <a:t>W</a:t>
            </a:r>
            <a:r>
              <a:rPr lang="zh-CN" altLang="en-US" sz="2400" noProof="1">
                <a:effectLst/>
                <a:latin typeface="华文细黑" panose="02010600040101010101" charset="-122"/>
                <a:ea typeface="华文细黑" panose="02010600040101010101" charset="-122"/>
                <a:cs typeface="+mn-cs"/>
              </a:rPr>
              <a:t>为逸出功或功函数 </a:t>
            </a:r>
            <a:endParaRPr lang="zh-CN" altLang="en-US" sz="2400" noProof="1">
              <a:effectLst/>
              <a:latin typeface="华文细黑" panose="02010600040101010101" charset="-122"/>
              <a:ea typeface="华文细黑" panose="02010600040101010101" charset="-122"/>
            </a:endParaRPr>
          </a:p>
        </p:txBody>
      </p:sp>
      <p:sp>
        <p:nvSpPr>
          <p:cNvPr id="13" name="Rectangle 3"/>
          <p:cNvSpPr>
            <a:spLocks noGrp="1" noChangeArrowheads="1"/>
          </p:cNvSpPr>
          <p:nvPr/>
        </p:nvSpPr>
        <p:spPr>
          <a:xfrm>
            <a:off x="28575" y="3965575"/>
            <a:ext cx="9025255" cy="157543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
            </a:pPr>
            <a:r>
              <a:rPr lang="zh-CN" altLang="en-US" sz="2600" b="0" u="none" strike="noStrike" baseline="0" noProof="1">
                <a:effectLst/>
                <a:latin typeface="华文细黑" panose="02010600040101010101" charset="-122"/>
                <a:ea typeface="华文细黑" panose="02010600040101010101" charset="-122"/>
              </a:rPr>
              <a:t>依经典自由气体统计</a:t>
            </a:r>
            <a:r>
              <a:rPr lang="en-US" altLang="zh-CN" sz="2600" b="0" u="none" strike="noStrike" baseline="0" noProof="1">
                <a:effectLst/>
                <a:latin typeface="华文细黑" panose="02010600040101010101" charset="-122"/>
                <a:ea typeface="华文细黑" panose="02010600040101010101" charset="-122"/>
              </a:rPr>
              <a:t>, </a:t>
            </a:r>
            <a:r>
              <a:rPr lang="zh-CN" altLang="en-US" sz="2600" b="0" u="none" strike="noStrike" baseline="0" noProof="1">
                <a:effectLst/>
                <a:latin typeface="华文细黑" panose="02010600040101010101" charset="-122"/>
                <a:ea typeface="华文细黑" panose="02010600040101010101" charset="-122"/>
              </a:rPr>
              <a:t>电子在势阱内按速度的统计分布为</a:t>
            </a:r>
            <a:r>
              <a:rPr lang="en-US" altLang="zh-CN" sz="2600" b="0" u="none" strike="noStrike" baseline="0" noProof="1">
                <a:effectLst/>
                <a:latin typeface="华文细黑" panose="02010600040101010101" charset="-122"/>
                <a:ea typeface="华文细黑" panose="02010600040101010101" charset="-122"/>
              </a:rPr>
              <a:t>. </a:t>
            </a:r>
            <a:endParaRPr lang="en-US" altLang="zh-CN" sz="2600" b="0" u="none" strike="noStrike" baseline="0" noProof="1">
              <a:effectLst/>
              <a:latin typeface="华文细黑" panose="02010600040101010101" charset="-122"/>
              <a:ea typeface="华文细黑" panose="02010600040101010101" charset="-122"/>
            </a:endParaRPr>
          </a:p>
          <a:p>
            <a:pPr marL="0" lvl="0" indent="0" algn="just" defTabSz="914400" eaLnBrk="1" fontAlgn="base" latinLnBrk="0" hangingPunct="1">
              <a:lnSpc>
                <a:spcPct val="120000"/>
              </a:lnSpc>
              <a:buFont typeface="Wingdings" panose="05000000000000000000" charset="0"/>
              <a:buNone/>
            </a:pPr>
            <a:r>
              <a:rPr lang="en-US" altLang="zh-CN" sz="2600" b="0" u="none" strike="noStrike" baseline="0" noProof="1">
                <a:effectLst/>
                <a:latin typeface="华文细黑" panose="02010600040101010101" charset="-122"/>
                <a:ea typeface="华文细黑" panose="02010600040101010101" charset="-122"/>
              </a:rPr>
              <a:t>v</a:t>
            </a:r>
            <a:r>
              <a:rPr lang="en-US" altLang="zh-CN" sz="2600" b="0" u="none" strike="noStrike" baseline="0" noProof="1">
                <a:effectLst/>
                <a:latin typeface="微软雅黑" panose="020B0503020204020204" charset="-122"/>
                <a:ea typeface="微软雅黑" panose="020B0503020204020204" charset="-122"/>
              </a:rPr>
              <a:t>→</a:t>
            </a:r>
            <a:r>
              <a:rPr lang="en-US" altLang="zh-CN" sz="2600" b="0" u="none" strike="noStrike" baseline="0" noProof="1">
                <a:effectLst/>
                <a:latin typeface="华文细黑" panose="02010600040101010101" charset="-122"/>
                <a:ea typeface="华文细黑" panose="02010600040101010101" charset="-122"/>
              </a:rPr>
              <a:t>v+dv</a:t>
            </a:r>
            <a:r>
              <a:rPr lang="zh-CN" altLang="en-US" sz="2600" b="0" u="none" strike="noStrike" baseline="0" noProof="1">
                <a:effectLst/>
                <a:latin typeface="华文细黑" panose="02010600040101010101" charset="-122"/>
                <a:ea typeface="华文细黑" panose="02010600040101010101" charset="-122"/>
              </a:rPr>
              <a:t>范围内的电子密度为</a:t>
            </a:r>
            <a:r>
              <a:rPr lang="en-US" altLang="zh-CN" sz="2600" b="0" u="none" strike="noStrike" baseline="0" noProof="1">
                <a:effectLst/>
                <a:latin typeface="华文细黑" panose="02010600040101010101" charset="-122"/>
                <a:ea typeface="华文细黑" panose="02010600040101010101" charset="-122"/>
              </a:rPr>
              <a:t>dn</a:t>
            </a:r>
            <a:r>
              <a:rPr lang="zh-CN" altLang="en-US" sz="2600" b="0" u="none" strike="noStrike" baseline="0" noProof="1">
                <a:effectLst/>
                <a:latin typeface="华文细黑" panose="02010600040101010101" charset="-122"/>
                <a:ea typeface="华文细黑" panose="02010600040101010101" charset="-122"/>
              </a:rPr>
              <a:t>，</a:t>
            </a:r>
            <a:r>
              <a:rPr lang="en-US" altLang="zh-CN" sz="2600">
                <a:effectLst/>
                <a:latin typeface="华文细黑" panose="02010600040101010101" charset="-122"/>
                <a:ea typeface="华文细黑" panose="02010600040101010101" charset="-122"/>
                <a:sym typeface="+mn-ea"/>
              </a:rPr>
              <a:t>dv=dv</a:t>
            </a:r>
            <a:r>
              <a:rPr lang="en-US" altLang="zh-CN" sz="2600" baseline="-25000">
                <a:effectLst/>
                <a:latin typeface="华文细黑" panose="02010600040101010101" charset="-122"/>
                <a:ea typeface="华文细黑" panose="02010600040101010101" charset="-122"/>
                <a:sym typeface="+mn-ea"/>
              </a:rPr>
              <a:t>x</a:t>
            </a:r>
            <a:r>
              <a:rPr lang="en-US" altLang="zh-CN" sz="2600">
                <a:effectLst/>
                <a:latin typeface="华文细黑" panose="02010600040101010101" charset="-122"/>
                <a:ea typeface="华文细黑" panose="02010600040101010101" charset="-122"/>
                <a:sym typeface="+mn-ea"/>
              </a:rPr>
              <a:t>dv</a:t>
            </a:r>
            <a:r>
              <a:rPr lang="en-US" altLang="zh-CN" sz="2600" baseline="-25000">
                <a:effectLst/>
                <a:latin typeface="华文细黑" panose="02010600040101010101" charset="-122"/>
                <a:ea typeface="华文细黑" panose="02010600040101010101" charset="-122"/>
                <a:sym typeface="+mn-ea"/>
              </a:rPr>
              <a:t>y</a:t>
            </a:r>
            <a:r>
              <a:rPr lang="en-US" altLang="zh-CN" sz="2600">
                <a:effectLst/>
                <a:latin typeface="华文细黑" panose="02010600040101010101" charset="-122"/>
                <a:ea typeface="华文细黑" panose="02010600040101010101" charset="-122"/>
                <a:sym typeface="+mn-ea"/>
              </a:rPr>
              <a:t>dv</a:t>
            </a:r>
            <a:r>
              <a:rPr lang="en-US" altLang="zh-CN" sz="2600" baseline="-25000">
                <a:effectLst/>
                <a:latin typeface="华文细黑" panose="02010600040101010101" charset="-122"/>
                <a:ea typeface="华文细黑" panose="02010600040101010101" charset="-122"/>
                <a:sym typeface="+mn-ea"/>
              </a:rPr>
              <a:t>z</a:t>
            </a:r>
            <a:r>
              <a:rPr lang="zh-CN" altLang="en-US" sz="2600">
                <a:effectLst/>
                <a:latin typeface="华文细黑" panose="02010600040101010101" charset="-122"/>
                <a:ea typeface="华文细黑" panose="02010600040101010101" charset="-122"/>
                <a:sym typeface="+mn-ea"/>
              </a:rPr>
              <a:t>，</a:t>
            </a:r>
            <a:r>
              <a:rPr lang="en-US" altLang="zh-CN" sz="2600">
                <a:effectLst/>
                <a:latin typeface="华文细黑" panose="02010600040101010101" charset="-122"/>
                <a:ea typeface="华文细黑" panose="02010600040101010101" charset="-122"/>
                <a:sym typeface="+mn-ea"/>
              </a:rPr>
              <a:t>n</a:t>
            </a:r>
            <a:r>
              <a:rPr lang="en-US" altLang="zh-CN" sz="2600" baseline="-25000">
                <a:effectLst/>
                <a:latin typeface="华文细黑" panose="02010600040101010101" charset="-122"/>
                <a:ea typeface="华文细黑" panose="02010600040101010101" charset="-122"/>
                <a:sym typeface="+mn-ea"/>
              </a:rPr>
              <a:t>0</a:t>
            </a:r>
            <a:r>
              <a:rPr lang="zh-CN" altLang="en-US" sz="2600">
                <a:effectLst/>
                <a:latin typeface="华文细黑" panose="02010600040101010101" charset="-122"/>
                <a:ea typeface="华文细黑" panose="02010600040101010101" charset="-122"/>
                <a:sym typeface="+mn-ea"/>
              </a:rPr>
              <a:t>为单位体积电子密度</a:t>
            </a:r>
            <a:r>
              <a:rPr lang="en-US" altLang="zh-CN" sz="2600">
                <a:effectLst/>
                <a:latin typeface="华文细黑" panose="02010600040101010101" charset="-122"/>
                <a:ea typeface="华文细黑" panose="02010600040101010101" charset="-122"/>
                <a:sym typeface="+mn-ea"/>
              </a:rPr>
              <a:t>.</a:t>
            </a:r>
            <a:endParaRPr lang="en-US" altLang="zh-CN" sz="2600" b="0" u="none" strike="noStrike" baseline="0" noProof="1">
              <a:effectLst/>
              <a:latin typeface="华文细黑" panose="02010600040101010101" charset="-122"/>
              <a:ea typeface="华文细黑" panose="02010600040101010101" charset="-122"/>
              <a:sym typeface="+mn-ea"/>
            </a:endParaRPr>
          </a:p>
        </p:txBody>
      </p:sp>
      <p:graphicFrame>
        <p:nvGraphicFramePr>
          <p:cNvPr id="14" name="Object 1024"/>
          <p:cNvGraphicFramePr>
            <a:graphicFrameLocks noChangeAspect="1"/>
          </p:cNvGraphicFramePr>
          <p:nvPr/>
        </p:nvGraphicFramePr>
        <p:xfrm>
          <a:off x="2398395" y="5118735"/>
          <a:ext cx="5048885" cy="1456690"/>
        </p:xfrm>
        <a:graphic>
          <a:graphicData uri="http://schemas.openxmlformats.org/presentationml/2006/ole">
            <mc:AlternateContent xmlns:mc="http://schemas.openxmlformats.org/markup-compatibility/2006">
              <mc:Choice xmlns:v="urn:schemas-microsoft-com:vml" Requires="v">
                <p:oleObj spid="_x0000_s15" name="" r:id="rId6" imgW="1688465" imgH="520700" progId="Equation.3">
                  <p:embed/>
                </p:oleObj>
              </mc:Choice>
              <mc:Fallback>
                <p:oleObj name="" r:id="rId6" imgW="1688465" imgH="520700" progId="Equation.3">
                  <p:embed/>
                  <p:pic>
                    <p:nvPicPr>
                      <p:cNvPr id="0" name="图片 3150"/>
                      <p:cNvPicPr/>
                      <p:nvPr/>
                    </p:nvPicPr>
                    <p:blipFill>
                      <a:blip r:embed="rId7"/>
                      <a:stretch>
                        <a:fillRect/>
                      </a:stretch>
                    </p:blipFill>
                    <p:spPr>
                      <a:xfrm>
                        <a:off x="2398395" y="5118735"/>
                        <a:ext cx="5048885" cy="145669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62833" y="1133259"/>
          <a:ext cx="6052820" cy="431800"/>
        </p:xfrm>
        <a:graphic>
          <a:graphicData uri="http://schemas.openxmlformats.org/presentationml/2006/ole">
            <mc:AlternateContent xmlns:mc="http://schemas.openxmlformats.org/markup-compatibility/2006">
              <mc:Choice xmlns:v="urn:schemas-microsoft-com:vml" Requires="v">
                <p:oleObj spid="_x0000_s11" name="" r:id="rId1" imgW="3148965" imgH="228600" progId="Equation.3">
                  <p:embed/>
                </p:oleObj>
              </mc:Choice>
              <mc:Fallback>
                <p:oleObj name="" r:id="rId1" imgW="3148965" imgH="228600" progId="Equation.3">
                  <p:embed/>
                  <p:pic>
                    <p:nvPicPr>
                      <p:cNvPr id="0" name="图片 3150"/>
                      <p:cNvPicPr/>
                      <p:nvPr/>
                    </p:nvPicPr>
                    <p:blipFill>
                      <a:blip r:embed="rId2"/>
                      <a:stretch>
                        <a:fillRect/>
                      </a:stretch>
                    </p:blipFill>
                    <p:spPr>
                      <a:xfrm>
                        <a:off x="62833" y="1133259"/>
                        <a:ext cx="6052820" cy="431800"/>
                      </a:xfrm>
                      <a:prstGeom prst="rect">
                        <a:avLst/>
                      </a:prstGeom>
                      <a:no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861695" y="38100"/>
          <a:ext cx="3704590" cy="1068705"/>
        </p:xfrm>
        <a:graphic>
          <a:graphicData uri="http://schemas.openxmlformats.org/presentationml/2006/ole">
            <mc:AlternateContent xmlns:mc="http://schemas.openxmlformats.org/markup-compatibility/2006">
              <mc:Choice xmlns:v="urn:schemas-microsoft-com:vml" Requires="v">
                <p:oleObj spid="_x0000_s15" name="" r:id="rId3" imgW="1688465" imgH="520700" progId="Equation.3">
                  <p:embed/>
                </p:oleObj>
              </mc:Choice>
              <mc:Fallback>
                <p:oleObj name="" r:id="rId3" imgW="1688465" imgH="520700" progId="Equation.3">
                  <p:embed/>
                  <p:pic>
                    <p:nvPicPr>
                      <p:cNvPr id="0" name="图片 3150"/>
                      <p:cNvPicPr/>
                      <p:nvPr/>
                    </p:nvPicPr>
                    <p:blipFill>
                      <a:blip r:embed="rId4"/>
                      <a:stretch>
                        <a:fillRect/>
                      </a:stretch>
                    </p:blipFill>
                    <p:spPr>
                      <a:xfrm>
                        <a:off x="861695" y="38100"/>
                        <a:ext cx="3704590" cy="106870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62865" y="1578610"/>
          <a:ext cx="7143115" cy="1019810"/>
        </p:xfrm>
        <a:graphic>
          <a:graphicData uri="http://schemas.openxmlformats.org/presentationml/2006/ole">
            <mc:AlternateContent xmlns:mc="http://schemas.openxmlformats.org/markup-compatibility/2006">
              <mc:Choice xmlns:v="urn:schemas-microsoft-com:vml" Requires="v">
                <p:oleObj spid="_x0000_s3" name="" r:id="rId5" imgW="3288665" imgH="520700" progId="Equation.3">
                  <p:embed/>
                </p:oleObj>
              </mc:Choice>
              <mc:Fallback>
                <p:oleObj name="" r:id="rId5" imgW="3288665" imgH="520700" progId="Equation.3">
                  <p:embed/>
                  <p:pic>
                    <p:nvPicPr>
                      <p:cNvPr id="0" name="图片 3150"/>
                      <p:cNvPicPr/>
                      <p:nvPr/>
                    </p:nvPicPr>
                    <p:blipFill>
                      <a:blip r:embed="rId6"/>
                      <a:stretch>
                        <a:fillRect/>
                      </a:stretch>
                    </p:blipFill>
                    <p:spPr>
                      <a:xfrm>
                        <a:off x="62865" y="1578610"/>
                        <a:ext cx="7143115" cy="10198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62548" y="2833370"/>
          <a:ext cx="3312868" cy="972007"/>
        </p:xfrm>
        <a:graphic>
          <a:graphicData uri="http://schemas.openxmlformats.org/presentationml/2006/ole">
            <mc:AlternateContent xmlns:mc="http://schemas.openxmlformats.org/markup-compatibility/2006">
              <mc:Choice xmlns:v="urn:schemas-microsoft-com:vml" Requires="v">
                <p:oleObj spid="_x0000_s5" name="" r:id="rId7" imgW="1498600" imgH="469900" progId="Equation.3">
                  <p:embed/>
                </p:oleObj>
              </mc:Choice>
              <mc:Fallback>
                <p:oleObj name="" r:id="rId7" imgW="1498600" imgH="469900" progId="Equation.3">
                  <p:embed/>
                  <p:pic>
                    <p:nvPicPr>
                      <p:cNvPr id="0" name="图片 3150"/>
                      <p:cNvPicPr/>
                      <p:nvPr/>
                    </p:nvPicPr>
                    <p:blipFill>
                      <a:blip r:embed="rId8"/>
                      <a:stretch>
                        <a:fillRect/>
                      </a:stretch>
                    </p:blipFill>
                    <p:spPr>
                      <a:xfrm>
                        <a:off x="62548" y="2833370"/>
                        <a:ext cx="3312868" cy="972007"/>
                      </a:xfrm>
                      <a:prstGeom prst="rect">
                        <a:avLst/>
                      </a:prstGeom>
                      <a:solidFill>
                        <a:srgbClr val="00B050">
                          <a:alpha val="15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3314700" y="3081655"/>
          <a:ext cx="5764530" cy="424180"/>
        </p:xfrm>
        <a:graphic>
          <a:graphicData uri="http://schemas.openxmlformats.org/presentationml/2006/ole">
            <mc:AlternateContent xmlns:mc="http://schemas.openxmlformats.org/markup-compatibility/2006">
              <mc:Choice xmlns:v="urn:schemas-microsoft-com:vml" Requires="v">
                <p:oleObj spid="_x0000_s7" name="" r:id="rId9" imgW="2946400" imgH="215900" progId="Equation.3">
                  <p:embed/>
                </p:oleObj>
              </mc:Choice>
              <mc:Fallback>
                <p:oleObj name="" r:id="rId9" imgW="2946400" imgH="215900" progId="Equation.3">
                  <p:embed/>
                  <p:pic>
                    <p:nvPicPr>
                      <p:cNvPr id="0" name="图片 3150"/>
                      <p:cNvPicPr/>
                      <p:nvPr/>
                    </p:nvPicPr>
                    <p:blipFill>
                      <a:blip r:embed="rId10"/>
                      <a:stretch>
                        <a:fillRect/>
                      </a:stretch>
                    </p:blipFill>
                    <p:spPr>
                      <a:xfrm>
                        <a:off x="3314700" y="3081655"/>
                        <a:ext cx="5764530" cy="424180"/>
                      </a:xfrm>
                      <a:prstGeom prst="rect">
                        <a:avLst/>
                      </a:prstGeom>
                      <a:noFill/>
                      <a:ln w="38100">
                        <a:noFill/>
                        <a:miter/>
                      </a:ln>
                    </p:spPr>
                  </p:pic>
                </p:oleObj>
              </mc:Fallback>
            </mc:AlternateContent>
          </a:graphicData>
        </a:graphic>
      </p:graphicFrame>
      <p:sp>
        <p:nvSpPr>
          <p:cNvPr id="48131" name="Rectangle 3"/>
          <p:cNvSpPr>
            <a:spLocks noGrp="1" noChangeArrowheads="1"/>
          </p:cNvSpPr>
          <p:nvPr/>
        </p:nvSpPr>
        <p:spPr>
          <a:xfrm>
            <a:off x="-98425" y="3695065"/>
            <a:ext cx="4015105" cy="57086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
            </a:pPr>
            <a:r>
              <a:rPr lang="zh-CN" altLang="en-US" sz="3000" b="0" u="none" strike="noStrike" baseline="0" noProof="1">
                <a:solidFill>
                  <a:srgbClr val="0000FF"/>
                </a:solidFill>
                <a:effectLst/>
                <a:latin typeface="华文细黑" panose="02010600040101010101" charset="-122"/>
                <a:ea typeface="华文细黑" panose="02010600040101010101" charset="-122"/>
              </a:rPr>
              <a:t>电子气的量子理论</a:t>
            </a:r>
            <a:endParaRPr lang="zh-CN" altLang="en-US" sz="3000" b="0" u="none" strike="noStrike" baseline="0" noProof="1">
              <a:solidFill>
                <a:srgbClr val="0000FF"/>
              </a:solidFill>
              <a:effectLst/>
              <a:latin typeface="华文细黑" panose="02010600040101010101" charset="-122"/>
              <a:ea typeface="华文细黑" panose="02010600040101010101" charset="-122"/>
            </a:endParaRPr>
          </a:p>
        </p:txBody>
      </p:sp>
      <p:grpSp>
        <p:nvGrpSpPr>
          <p:cNvPr id="48" name="组合 47"/>
          <p:cNvGrpSpPr/>
          <p:nvPr/>
        </p:nvGrpSpPr>
        <p:grpSpPr>
          <a:xfrm>
            <a:off x="4940300" y="3959225"/>
            <a:ext cx="3996690" cy="2336800"/>
            <a:chOff x="7780" y="6235"/>
            <a:chExt cx="6294" cy="3680"/>
          </a:xfrm>
        </p:grpSpPr>
        <p:grpSp>
          <p:nvGrpSpPr>
            <p:cNvPr id="8" name="组合 7"/>
            <p:cNvGrpSpPr/>
            <p:nvPr/>
          </p:nvGrpSpPr>
          <p:grpSpPr>
            <a:xfrm>
              <a:off x="7780" y="6235"/>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388" cy="695"/>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endPar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48156" name="Rectangle 28"/>
              <p:cNvSpPr>
                <a:spLocks noChangeArrowheads="1"/>
              </p:cNvSpPr>
              <p:nvPr/>
            </p:nvSpPr>
            <p:spPr bwMode="auto">
              <a:xfrm>
                <a:off x="10822" y="7999"/>
                <a:ext cx="268" cy="480"/>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t>
                </a:r>
                <a:endPar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12641" y="6287"/>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12641" y="7618"/>
            <a:ext cx="588" cy="635"/>
          </p:xfrm>
          <a:graphic>
            <a:graphicData uri="http://schemas.openxmlformats.org/presentationml/2006/ole">
              <mc:AlternateContent xmlns:mc="http://schemas.openxmlformats.org/markup-compatibility/2006">
                <mc:Choice xmlns:v="urn:schemas-microsoft-com:vml" Requires="v">
                  <p:oleObj spid="_x0000_s17" name="" r:id="rId11" imgW="152400" imgH="165100" progId="Equation.3">
                    <p:embed/>
                  </p:oleObj>
                </mc:Choice>
                <mc:Fallback>
                  <p:oleObj name="" r:id="rId11" imgW="152400" imgH="165100" progId="Equation.3">
                    <p:embed/>
                    <p:pic>
                      <p:nvPicPr>
                        <p:cNvPr id="0" name="图片 3150"/>
                        <p:cNvPicPr/>
                        <p:nvPr/>
                      </p:nvPicPr>
                      <p:blipFill>
                        <a:blip r:embed="rId12"/>
                        <a:stretch>
                          <a:fillRect/>
                        </a:stretch>
                      </p:blipFill>
                      <p:spPr>
                        <a:xfrm>
                          <a:off x="12641" y="7618"/>
                          <a:ext cx="588" cy="635"/>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12196" y="6238"/>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0469" y="6421"/>
            <a:ext cx="1727" cy="636"/>
          </p:xfrm>
          <a:graphic>
            <a:graphicData uri="http://schemas.openxmlformats.org/presentationml/2006/ole">
              <mc:AlternateContent xmlns:mc="http://schemas.openxmlformats.org/markup-compatibility/2006">
                <mc:Choice xmlns:v="urn:schemas-microsoft-com:vml" Requires="v">
                  <p:oleObj spid="_x0000_s20" name="" r:id="rId13" imgW="736600" imgH="215900" progId="Equation.3">
                    <p:embed/>
                  </p:oleObj>
                </mc:Choice>
                <mc:Fallback>
                  <p:oleObj name="" r:id="rId13" imgW="736600" imgH="215900" progId="Equation.3">
                    <p:embed/>
                    <p:pic>
                      <p:nvPicPr>
                        <p:cNvPr id="0" name="图片 3150"/>
                        <p:cNvPicPr/>
                        <p:nvPr/>
                      </p:nvPicPr>
                      <p:blipFill>
                        <a:blip r:embed="rId14"/>
                        <a:stretch>
                          <a:fillRect/>
                        </a:stretch>
                      </p:blipFill>
                      <p:spPr>
                        <a:xfrm>
                          <a:off x="10469" y="6421"/>
                          <a:ext cx="1727" cy="636"/>
                        </a:xfrm>
                        <a:prstGeom prst="rect">
                          <a:avLst/>
                        </a:prstGeom>
                        <a:solidFill>
                          <a:schemeClr val="bg1">
                            <a:alpha val="42000"/>
                          </a:schemeClr>
                        </a:solidFill>
                        <a:ln w="38100">
                          <a:noFill/>
                          <a:miter/>
                        </a:ln>
                      </p:spPr>
                    </p:pic>
                  </p:oleObj>
                </mc:Fallback>
              </mc:AlternateContent>
            </a:graphicData>
          </a:graphic>
        </p:graphicFrame>
      </p:grpSp>
      <p:graphicFrame>
        <p:nvGraphicFramePr>
          <p:cNvPr id="21" name="Object 1024"/>
          <p:cNvGraphicFramePr>
            <a:graphicFrameLocks noChangeAspect="1"/>
          </p:cNvGraphicFramePr>
          <p:nvPr/>
        </p:nvGraphicFramePr>
        <p:xfrm>
          <a:off x="1551940" y="4275455"/>
          <a:ext cx="1649095" cy="821690"/>
        </p:xfrm>
        <a:graphic>
          <a:graphicData uri="http://schemas.openxmlformats.org/presentationml/2006/ole">
            <mc:AlternateContent xmlns:mc="http://schemas.openxmlformats.org/markup-compatibility/2006">
              <mc:Choice xmlns:v="urn:schemas-microsoft-com:vml" Requires="v">
                <p:oleObj spid="_x0000_s22" name="" r:id="rId15" imgW="787400" imgH="419100" progId="Equation.3">
                  <p:embed/>
                </p:oleObj>
              </mc:Choice>
              <mc:Fallback>
                <p:oleObj name="" r:id="rId15" imgW="787400" imgH="419100" progId="Equation.3">
                  <p:embed/>
                  <p:pic>
                    <p:nvPicPr>
                      <p:cNvPr id="0" name="图片 3150"/>
                      <p:cNvPicPr/>
                      <p:nvPr/>
                    </p:nvPicPr>
                    <p:blipFill>
                      <a:blip r:embed="rId16"/>
                      <a:stretch>
                        <a:fillRect/>
                      </a:stretch>
                    </p:blipFill>
                    <p:spPr>
                      <a:xfrm>
                        <a:off x="1551940" y="4275455"/>
                        <a:ext cx="1649095" cy="821690"/>
                      </a:xfrm>
                      <a:prstGeom prst="rect">
                        <a:avLst/>
                      </a:prstGeom>
                      <a:solidFill>
                        <a:srgbClr val="FFFF99"/>
                      </a:solidFill>
                      <a:ln w="38100">
                        <a:noFill/>
                        <a:miter/>
                      </a:ln>
                    </p:spPr>
                  </p:pic>
                </p:oleObj>
              </mc:Fallback>
            </mc:AlternateContent>
          </a:graphicData>
        </a:graphic>
      </p:graphicFrame>
      <p:sp>
        <p:nvSpPr>
          <p:cNvPr id="23" name="Rectangle 3"/>
          <p:cNvSpPr>
            <a:spLocks noGrp="1" noChangeArrowheads="1"/>
          </p:cNvSpPr>
          <p:nvPr/>
        </p:nvSpPr>
        <p:spPr>
          <a:xfrm>
            <a:off x="53975" y="5053965"/>
            <a:ext cx="5320030" cy="43370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defTabSz="914400" eaLnBrk="1" fontAlgn="base" latinLnBrk="0" hangingPunct="1">
              <a:lnSpc>
                <a:spcPct val="120000"/>
              </a:lnSpc>
              <a:buFont typeface="Wingdings" panose="05000000000000000000" charset="0"/>
              <a:buChar char="p"/>
            </a:pPr>
            <a:r>
              <a:rPr lang="zh-CN" altLang="en-US" sz="2000" b="0" u="none" strike="noStrike" baseline="0" noProof="1">
                <a:effectLst/>
                <a:latin typeface="华文细黑" panose="02010600040101010101" charset="-122"/>
                <a:ea typeface="华文细黑" panose="02010600040101010101" charset="-122"/>
              </a:rPr>
              <a:t>依电子的速度统计分布</a:t>
            </a:r>
            <a:r>
              <a:rPr lang="zh-CN" sz="2000" b="0" u="none" strike="noStrike" baseline="0" noProof="1">
                <a:effectLst/>
                <a:latin typeface="华文细黑" panose="02010600040101010101" charset="-122"/>
                <a:ea typeface="华文细黑" panose="02010600040101010101" charset="-122"/>
              </a:rPr>
              <a:t>计算热发射电流</a:t>
            </a:r>
            <a:endParaRPr lang="zh-CN" sz="2000" b="0" u="none" strike="noStrike" baseline="0" noProof="1">
              <a:effectLst/>
              <a:latin typeface="华文细黑" panose="02010600040101010101" charset="-122"/>
              <a:ea typeface="华文细黑" panose="02010600040101010101" charset="-122"/>
              <a:sym typeface="+mn-ea"/>
            </a:endParaRPr>
          </a:p>
        </p:txBody>
      </p:sp>
      <p:graphicFrame>
        <p:nvGraphicFramePr>
          <p:cNvPr id="24" name="Object 1024"/>
          <p:cNvGraphicFramePr>
            <a:graphicFrameLocks noChangeAspect="1"/>
          </p:cNvGraphicFramePr>
          <p:nvPr/>
        </p:nvGraphicFramePr>
        <p:xfrm>
          <a:off x="689610" y="5560060"/>
          <a:ext cx="5187950" cy="865505"/>
        </p:xfrm>
        <a:graphic>
          <a:graphicData uri="http://schemas.openxmlformats.org/presentationml/2006/ole">
            <mc:AlternateContent xmlns:mc="http://schemas.openxmlformats.org/markup-compatibility/2006">
              <mc:Choice xmlns:v="urn:schemas-microsoft-com:vml" Requires="v">
                <p:oleObj spid="_x0000_s25" name="" r:id="rId17" imgW="2209800" imgH="393700" progId="Equation.3">
                  <p:embed/>
                </p:oleObj>
              </mc:Choice>
              <mc:Fallback>
                <p:oleObj name="" r:id="rId17" imgW="2209800" imgH="393700" progId="Equation.3">
                  <p:embed/>
                  <p:pic>
                    <p:nvPicPr>
                      <p:cNvPr id="0" name="图片 3150"/>
                      <p:cNvPicPr/>
                      <p:nvPr/>
                    </p:nvPicPr>
                    <p:blipFill>
                      <a:blip r:embed="rId18"/>
                      <a:stretch>
                        <a:fillRect/>
                      </a:stretch>
                    </p:blipFill>
                    <p:spPr>
                      <a:xfrm>
                        <a:off x="689610" y="5560060"/>
                        <a:ext cx="5187950" cy="865505"/>
                      </a:xfrm>
                      <a:prstGeom prst="rect">
                        <a:avLst/>
                      </a:prstGeom>
                      <a:solidFill>
                        <a:srgbClr val="FFFF99"/>
                      </a:solidFill>
                      <a:ln w="38100">
                        <a:noFill/>
                        <a:miter/>
                      </a:ln>
                    </p:spPr>
                  </p:pic>
                </p:oleObj>
              </mc:Fallback>
            </mc:AlternateContent>
          </a:graphicData>
        </a:graphic>
      </p:graphicFrame>
      <p:grpSp>
        <p:nvGrpSpPr>
          <p:cNvPr id="27" name="Group 169"/>
          <p:cNvGrpSpPr/>
          <p:nvPr/>
        </p:nvGrpSpPr>
        <p:grpSpPr>
          <a:xfrm>
            <a:off x="6171565" y="887730"/>
            <a:ext cx="3054350" cy="676275"/>
            <a:chOff x="3552" y="768"/>
            <a:chExt cx="1924" cy="426"/>
          </a:xfrm>
        </p:grpSpPr>
        <p:sp>
          <p:nvSpPr>
            <p:cNvPr id="28" name="Text Box 11"/>
            <p:cNvSpPr txBox="1"/>
            <p:nvPr/>
          </p:nvSpPr>
          <p:spPr>
            <a:xfrm>
              <a:off x="3552" y="850"/>
              <a:ext cx="1924"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利用：                       </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29" name="AutoShape 44"/>
            <p:cNvSpPr>
              <a:spLocks noChangeAspect="1" noTextEdit="1"/>
            </p:cNvSpPr>
            <p:nvPr/>
          </p:nvSpPr>
          <p:spPr>
            <a:xfrm>
              <a:off x="4176" y="768"/>
              <a:ext cx="1124" cy="426"/>
            </a:xfrm>
            <a:prstGeom prst="rect">
              <a:avLst/>
            </a:prstGeom>
            <a:solidFill>
              <a:srgbClr val="FF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 name="Line 46"/>
            <p:cNvSpPr/>
            <p:nvPr/>
          </p:nvSpPr>
          <p:spPr>
            <a:xfrm>
              <a:off x="5122" y="999"/>
              <a:ext cx="127" cy="1"/>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1" name="Line 47"/>
            <p:cNvSpPr/>
            <p:nvPr/>
          </p:nvSpPr>
          <p:spPr>
            <a:xfrm flipV="1">
              <a:off x="5014" y="1024"/>
              <a:ext cx="21" cy="11"/>
            </a:xfrm>
            <a:prstGeom prst="line">
              <a:avLst/>
            </a:prstGeom>
            <a:ln w="1111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 name="Line 48"/>
            <p:cNvSpPr/>
            <p:nvPr/>
          </p:nvSpPr>
          <p:spPr>
            <a:xfrm>
              <a:off x="5035" y="1027"/>
              <a:ext cx="30" cy="131"/>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3" name="Line 49"/>
            <p:cNvSpPr/>
            <p:nvPr/>
          </p:nvSpPr>
          <p:spPr>
            <a:xfrm flipV="1">
              <a:off x="5069" y="805"/>
              <a:ext cx="40" cy="353"/>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4" name="Line 50"/>
            <p:cNvSpPr/>
            <p:nvPr/>
          </p:nvSpPr>
          <p:spPr>
            <a:xfrm>
              <a:off x="5109" y="805"/>
              <a:ext cx="154" cy="1"/>
            </a:xfrm>
            <a:prstGeom prst="line">
              <a:avLst/>
            </a:prstGeom>
            <a:ln w="11113"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5" name="Rectangle 51"/>
            <p:cNvSpPr/>
            <p:nvPr/>
          </p:nvSpPr>
          <p:spPr>
            <a:xfrm>
              <a:off x="5120" y="1003"/>
              <a:ext cx="91" cy="173"/>
            </a:xfrm>
            <a:prstGeom prst="rect">
              <a:avLst/>
            </a:prstGeom>
            <a:noFill/>
            <a:ln w="9525">
              <a:noFill/>
            </a:ln>
          </p:spPr>
          <p:txBody>
            <a:bodyPr wrap="none" lIns="0" tIns="0" rIns="0" bIns="0" anchor="t">
              <a:spAutoFit/>
            </a:bodyPr>
            <a:p>
              <a:r>
                <a:rPr lang="en-US" altLang="zh-CN" i="1" dirty="0">
                  <a:latin typeface="Symbol" panose="05050102010706020507" pitchFamily="18" charset="2"/>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36" name="Rectangle 52"/>
            <p:cNvSpPr/>
            <p:nvPr/>
          </p:nvSpPr>
          <p:spPr>
            <a:xfrm>
              <a:off x="5125" y="797"/>
              <a:ext cx="79" cy="173"/>
            </a:xfrm>
            <a:prstGeom prst="rect">
              <a:avLst/>
            </a:prstGeom>
            <a:noFill/>
            <a:ln w="9525">
              <a:noFill/>
            </a:ln>
          </p:spPr>
          <p:txBody>
            <a:bodyPr wrap="none" lIns="0" tIns="0" rIns="0" bIns="0" anchor="t">
              <a:spAutoFit/>
            </a:bodyPr>
            <a:p>
              <a:r>
                <a:rPr lang="en-US" altLang="zh-CN" i="1" dirty="0">
                  <a:latin typeface="Symbol" panose="05050102010706020507" pitchFamily="18" charset="2"/>
                  <a:ea typeface="宋体" panose="02010600030101010101" pitchFamily="2" charset="-122"/>
                </a:rPr>
                <a:t>p</a:t>
              </a:r>
              <a:endParaRPr lang="en-US" altLang="zh-CN" dirty="0">
                <a:latin typeface="Arial" panose="020B0604020202020204" pitchFamily="34" charset="0"/>
                <a:ea typeface="宋体" panose="02010600030101010101" pitchFamily="2" charset="-122"/>
              </a:endParaRPr>
            </a:p>
          </p:txBody>
        </p:sp>
        <p:sp>
          <p:nvSpPr>
            <p:cNvPr id="37" name="Rectangle 53"/>
            <p:cNvSpPr/>
            <p:nvPr/>
          </p:nvSpPr>
          <p:spPr>
            <a:xfrm>
              <a:off x="4504" y="884"/>
              <a:ext cx="56" cy="106"/>
            </a:xfrm>
            <a:prstGeom prst="rect">
              <a:avLst/>
            </a:prstGeom>
            <a:noFill/>
            <a:ln w="9525">
              <a:noFill/>
            </a:ln>
          </p:spPr>
          <p:txBody>
            <a:bodyPr wrap="none" lIns="0" tIns="0" rIns="0" bIns="0" anchor="t">
              <a:spAutoFit/>
            </a:bodyPr>
            <a:p>
              <a:r>
                <a:rPr lang="en-US" altLang="zh-CN" sz="1100" i="1" dirty="0">
                  <a:latin typeface="Symbol" panose="05050102010706020507" pitchFamily="18" charset="2"/>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38" name="Rectangle 54"/>
            <p:cNvSpPr/>
            <p:nvPr/>
          </p:nvSpPr>
          <p:spPr>
            <a:xfrm>
              <a:off x="4875" y="889"/>
              <a:ext cx="79" cy="173"/>
            </a:xfrm>
            <a:prstGeom prst="rect">
              <a:avLst/>
            </a:prstGeom>
            <a:noFill/>
            <a:ln w="9525">
              <a:noFill/>
            </a:ln>
          </p:spPr>
          <p:txBody>
            <a:bodyPr wrap="none" lIns="0" tIns="0" rIns="0" bIns="0" anchor="t">
              <a:spAutoFit/>
            </a:bodyPr>
            <a:p>
              <a:r>
                <a:rPr lang="en-US" altLang="zh-CN"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9" name="Rectangle 55"/>
            <p:cNvSpPr/>
            <p:nvPr/>
          </p:nvSpPr>
          <p:spPr>
            <a:xfrm>
              <a:off x="4203" y="868"/>
              <a:ext cx="59" cy="259"/>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ò</a:t>
              </a:r>
              <a:endParaRPr lang="en-US" altLang="zh-CN" dirty="0">
                <a:latin typeface="Arial" panose="020B0604020202020204" pitchFamily="34" charset="0"/>
                <a:ea typeface="宋体" panose="02010600030101010101" pitchFamily="2" charset="-122"/>
              </a:endParaRPr>
            </a:p>
          </p:txBody>
        </p:sp>
        <p:sp>
          <p:nvSpPr>
            <p:cNvPr id="40" name="Rectangle 56"/>
            <p:cNvSpPr/>
            <p:nvPr/>
          </p:nvSpPr>
          <p:spPr>
            <a:xfrm>
              <a:off x="4276" y="840"/>
              <a:ext cx="63"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1" name="Rectangle 57"/>
            <p:cNvSpPr/>
            <p:nvPr/>
          </p:nvSpPr>
          <p:spPr>
            <a:xfrm>
              <a:off x="4310" y="1030"/>
              <a:ext cx="63"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2" name="Rectangle 58"/>
            <p:cNvSpPr/>
            <p:nvPr/>
          </p:nvSpPr>
          <p:spPr>
            <a:xfrm>
              <a:off x="4254" y="1030"/>
              <a:ext cx="48"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3" name="Rectangle 59"/>
            <p:cNvSpPr/>
            <p:nvPr/>
          </p:nvSpPr>
          <p:spPr>
            <a:xfrm>
              <a:off x="4454" y="884"/>
              <a:ext cx="48" cy="106"/>
            </a:xfrm>
            <a:prstGeom prst="rect">
              <a:avLst/>
            </a:prstGeom>
            <a:noFill/>
            <a:ln w="9525">
              <a:noFill/>
            </a:ln>
          </p:spPr>
          <p:txBody>
            <a:bodyPr wrap="none" lIns="0" tIns="0" rIns="0" bIns="0" anchor="t">
              <a:spAutoFit/>
            </a:bodyPr>
            <a:p>
              <a:r>
                <a:rPr lang="en-US" altLang="zh-CN" sz="1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4" name="Rectangle 60"/>
            <p:cNvSpPr/>
            <p:nvPr/>
          </p:nvSpPr>
          <p:spPr>
            <a:xfrm>
              <a:off x="4674" y="906"/>
              <a:ext cx="136" cy="173"/>
            </a:xfrm>
            <a:prstGeom prst="rect">
              <a:avLst/>
            </a:prstGeom>
            <a:noFill/>
            <a:ln w="9525">
              <a:noFill/>
            </a:ln>
          </p:spPr>
          <p:txBody>
            <a:bodyPr wrap="none" lIns="0" tIns="0" rIns="0" bIns="0" anchor="t">
              <a:spAutoFit/>
            </a:bodyPr>
            <a:p>
              <a:r>
                <a:rPr lang="en-US" altLang="zh-CN" i="1" dirty="0">
                  <a:latin typeface="Times New Roman" panose="02020603050405020304" pitchFamily="18" charset="0"/>
                  <a:ea typeface="宋体" panose="02010600030101010101" pitchFamily="2" charset="-122"/>
                </a:rPr>
                <a:t>dx</a:t>
              </a:r>
              <a:endParaRPr lang="en-US" altLang="zh-CN" dirty="0">
                <a:latin typeface="Arial" panose="020B0604020202020204" pitchFamily="34" charset="0"/>
                <a:ea typeface="宋体" panose="02010600030101010101" pitchFamily="2" charset="-122"/>
              </a:endParaRPr>
            </a:p>
          </p:txBody>
        </p:sp>
        <p:sp>
          <p:nvSpPr>
            <p:cNvPr id="45" name="Rectangle 61"/>
            <p:cNvSpPr/>
            <p:nvPr/>
          </p:nvSpPr>
          <p:spPr>
            <a:xfrm>
              <a:off x="4368" y="906"/>
              <a:ext cx="64" cy="173"/>
            </a:xfrm>
            <a:prstGeom prst="rect">
              <a:avLst/>
            </a:prstGeom>
            <a:noFill/>
            <a:ln w="9525">
              <a:noFill/>
            </a:ln>
          </p:spPr>
          <p:txBody>
            <a:bodyPr wrap="none" lIns="0" tIns="0" rIns="0" bIns="0" anchor="t">
              <a:spAutoFit/>
            </a:bodyPr>
            <a:p>
              <a:r>
                <a:rPr lang="en-US" altLang="zh-CN"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46" name="Rectangle 62"/>
            <p:cNvSpPr/>
            <p:nvPr/>
          </p:nvSpPr>
          <p:spPr>
            <a:xfrm>
              <a:off x="4565" y="894"/>
              <a:ext cx="39" cy="106"/>
            </a:xfrm>
            <a:prstGeom prst="rect">
              <a:avLst/>
            </a:prstGeom>
            <a:noFill/>
            <a:ln w="9525">
              <a:noFill/>
            </a:ln>
          </p:spPr>
          <p:txBody>
            <a:bodyPr wrap="none" lIns="0" tIns="0" rIns="0" bIns="0" anchor="t">
              <a:spAutoFit/>
            </a:bodyPr>
            <a:p>
              <a:r>
                <a:rPr lang="en-US" altLang="zh-CN" sz="1100" i="1" dirty="0">
                  <a:latin typeface="Times New Roman" panose="02020603050405020304" pitchFamily="18"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47" name="Rectangle 63"/>
            <p:cNvSpPr/>
            <p:nvPr/>
          </p:nvSpPr>
          <p:spPr>
            <a:xfrm>
              <a:off x="4615" y="878"/>
              <a:ext cx="32" cy="77"/>
            </a:xfrm>
            <a:prstGeom prst="rect">
              <a:avLst/>
            </a:prstGeom>
            <a:noFill/>
            <a:ln w="9525">
              <a:noFill/>
            </a:ln>
          </p:spPr>
          <p:txBody>
            <a:bodyPr wrap="none" lIns="0" tIns="0" rIns="0" bIns="0" anchor="t">
              <a:spAutoFit/>
            </a:bodyPr>
            <a:p>
              <a:r>
                <a:rPr lang="en-US" altLang="zh-CN" sz="8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1"/>
                                        </p:tgtEl>
                                        <p:attrNameLst>
                                          <p:attrName>style.visibility</p:attrName>
                                        </p:attrNameLst>
                                      </p:cBhvr>
                                      <p:to>
                                        <p:strVal val="visible"/>
                                      </p:to>
                                    </p:set>
                                    <p:animEffect transition="in" filter="blinds(horizontal)">
                                      <p:cBhvr>
                                        <p:cTn id="32" dur="500"/>
                                        <p:tgtEl>
                                          <p:spTgt spid="48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linds(horizont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500"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1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 name="Object 1024"/>
          <p:cNvGraphicFramePr>
            <a:graphicFrameLocks noChangeAspect="1"/>
          </p:cNvGraphicFramePr>
          <p:nvPr/>
        </p:nvGraphicFramePr>
        <p:xfrm>
          <a:off x="52705" y="97790"/>
          <a:ext cx="7554595" cy="548640"/>
        </p:xfrm>
        <a:graphic>
          <a:graphicData uri="http://schemas.openxmlformats.org/presentationml/2006/ole">
            <mc:AlternateContent xmlns:mc="http://schemas.openxmlformats.org/markup-compatibility/2006">
              <mc:Choice xmlns:v="urn:schemas-microsoft-com:vml" Requires="v">
                <p:oleObj spid="_x0000_s25" name="" r:id="rId1" imgW="3606165" imgH="266700" progId="Equation.3">
                  <p:embed/>
                </p:oleObj>
              </mc:Choice>
              <mc:Fallback>
                <p:oleObj name="" r:id="rId1" imgW="3606165" imgH="266700" progId="Equation.3">
                  <p:embed/>
                  <p:pic>
                    <p:nvPicPr>
                      <p:cNvPr id="0" name="图片 3150"/>
                      <p:cNvPicPr/>
                      <p:nvPr/>
                    </p:nvPicPr>
                    <p:blipFill>
                      <a:blip r:embed="rId2"/>
                      <a:stretch>
                        <a:fillRect/>
                      </a:stretch>
                    </p:blipFill>
                    <p:spPr>
                      <a:xfrm>
                        <a:off x="52705" y="97790"/>
                        <a:ext cx="7554595" cy="54864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2655570" y="772478"/>
          <a:ext cx="2793365" cy="946785"/>
        </p:xfrm>
        <a:graphic>
          <a:graphicData uri="http://schemas.openxmlformats.org/presentationml/2006/ole">
            <mc:AlternateContent xmlns:mc="http://schemas.openxmlformats.org/markup-compatibility/2006">
              <mc:Choice xmlns:v="urn:schemas-microsoft-com:vml" Requires="v">
                <p:oleObj spid="_x0000_s3" name="" r:id="rId3" imgW="1333500" imgH="482600" progId="Equation.3">
                  <p:embed/>
                </p:oleObj>
              </mc:Choice>
              <mc:Fallback>
                <p:oleObj name="" r:id="rId3" imgW="1333500" imgH="482600" progId="Equation.3">
                  <p:embed/>
                  <p:pic>
                    <p:nvPicPr>
                      <p:cNvPr id="0" name="图片 3150"/>
                      <p:cNvPicPr/>
                      <p:nvPr/>
                    </p:nvPicPr>
                    <p:blipFill>
                      <a:blip r:embed="rId4"/>
                      <a:stretch>
                        <a:fillRect/>
                      </a:stretch>
                    </p:blipFill>
                    <p:spPr>
                      <a:xfrm>
                        <a:off x="2655570" y="772478"/>
                        <a:ext cx="2793365" cy="94678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7663815" y="509270"/>
          <a:ext cx="1410970" cy="2152650"/>
        </p:xfrm>
        <a:graphic>
          <a:graphicData uri="http://schemas.openxmlformats.org/presentationml/2006/ole">
            <mc:AlternateContent xmlns:mc="http://schemas.openxmlformats.org/markup-compatibility/2006">
              <mc:Choice xmlns:v="urn:schemas-microsoft-com:vml" Requires="v">
                <p:oleObj spid="_x0000_s5" name="" r:id="rId5" imgW="736600" imgH="1231265" progId="Equation.3">
                  <p:embed/>
                </p:oleObj>
              </mc:Choice>
              <mc:Fallback>
                <p:oleObj name="" r:id="rId5" imgW="736600" imgH="1231265" progId="Equation.3">
                  <p:embed/>
                  <p:pic>
                    <p:nvPicPr>
                      <p:cNvPr id="0" name="图片 3150"/>
                      <p:cNvPicPr/>
                      <p:nvPr/>
                    </p:nvPicPr>
                    <p:blipFill>
                      <a:blip r:embed="rId6"/>
                      <a:stretch>
                        <a:fillRect/>
                      </a:stretch>
                    </p:blipFill>
                    <p:spPr>
                      <a:xfrm>
                        <a:off x="7663815" y="509270"/>
                        <a:ext cx="1410970" cy="2152650"/>
                      </a:xfrm>
                      <a:prstGeom prst="rect">
                        <a:avLst/>
                      </a:prstGeom>
                      <a:solidFill>
                        <a:srgbClr val="FFFF99"/>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878205" y="2163763"/>
          <a:ext cx="4570730" cy="1173480"/>
        </p:xfrm>
        <a:graphic>
          <a:graphicData uri="http://schemas.openxmlformats.org/presentationml/2006/ole">
            <mc:AlternateContent xmlns:mc="http://schemas.openxmlformats.org/markup-compatibility/2006">
              <mc:Choice xmlns:v="urn:schemas-microsoft-com:vml" Requires="v">
                <p:oleObj spid="_x0000_s15" name="" r:id="rId7" imgW="2082800" imgH="571500" progId="Equation.3">
                  <p:embed/>
                </p:oleObj>
              </mc:Choice>
              <mc:Fallback>
                <p:oleObj name="" r:id="rId7" imgW="2082800" imgH="571500" progId="Equation.3">
                  <p:embed/>
                  <p:pic>
                    <p:nvPicPr>
                      <p:cNvPr id="0" name="图片 3150"/>
                      <p:cNvPicPr/>
                      <p:nvPr/>
                    </p:nvPicPr>
                    <p:blipFill>
                      <a:blip r:embed="rId8"/>
                      <a:stretch>
                        <a:fillRect/>
                      </a:stretch>
                    </p:blipFill>
                    <p:spPr>
                      <a:xfrm>
                        <a:off x="878205" y="2163763"/>
                        <a:ext cx="4570730" cy="117348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52388" y="1719580"/>
          <a:ext cx="4178300" cy="444500"/>
        </p:xfrm>
        <a:graphic>
          <a:graphicData uri="http://schemas.openxmlformats.org/presentationml/2006/ole">
            <mc:AlternateContent xmlns:mc="http://schemas.openxmlformats.org/markup-compatibility/2006">
              <mc:Choice xmlns:v="urn:schemas-microsoft-com:vml" Requires="v">
                <p:oleObj spid="_x0000_s7" name="" r:id="rId9" imgW="1993900" imgH="215900" progId="Equation.3">
                  <p:embed/>
                </p:oleObj>
              </mc:Choice>
              <mc:Fallback>
                <p:oleObj name="" r:id="rId9" imgW="1993900" imgH="215900" progId="Equation.3">
                  <p:embed/>
                  <p:pic>
                    <p:nvPicPr>
                      <p:cNvPr id="0" name="图片 3150"/>
                      <p:cNvPicPr/>
                      <p:nvPr/>
                    </p:nvPicPr>
                    <p:blipFill>
                      <a:blip r:embed="rId10"/>
                      <a:stretch>
                        <a:fillRect/>
                      </a:stretch>
                    </p:blipFill>
                    <p:spPr>
                      <a:xfrm>
                        <a:off x="52388" y="1719580"/>
                        <a:ext cx="4178300" cy="444500"/>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2705" y="3382645"/>
          <a:ext cx="8341995" cy="418465"/>
        </p:xfrm>
        <a:graphic>
          <a:graphicData uri="http://schemas.openxmlformats.org/presentationml/2006/ole">
            <mc:AlternateContent xmlns:mc="http://schemas.openxmlformats.org/markup-compatibility/2006">
              <mc:Choice xmlns:v="urn:schemas-microsoft-com:vml" Requires="v">
                <p:oleObj spid="_x0000_s9" name="" r:id="rId11" imgW="4089400" imgH="203200" progId="Equation.3">
                  <p:embed/>
                </p:oleObj>
              </mc:Choice>
              <mc:Fallback>
                <p:oleObj name="" r:id="rId11" imgW="4089400" imgH="203200" progId="Equation.3">
                  <p:embed/>
                  <p:pic>
                    <p:nvPicPr>
                      <p:cNvPr id="0" name="图片 3150"/>
                      <p:cNvPicPr/>
                      <p:nvPr/>
                    </p:nvPicPr>
                    <p:blipFill>
                      <a:blip r:embed="rId12"/>
                      <a:stretch>
                        <a:fillRect/>
                      </a:stretch>
                    </p:blipFill>
                    <p:spPr>
                      <a:xfrm>
                        <a:off x="52705" y="3382645"/>
                        <a:ext cx="8341995" cy="418465"/>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375920" y="4358640"/>
          <a:ext cx="4429760" cy="1257300"/>
        </p:xfrm>
        <a:graphic>
          <a:graphicData uri="http://schemas.openxmlformats.org/presentationml/2006/ole">
            <mc:AlternateContent xmlns:mc="http://schemas.openxmlformats.org/markup-compatibility/2006">
              <mc:Choice xmlns:v="urn:schemas-microsoft-com:vml" Requires="v">
                <p:oleObj spid="_x0000_s11" name="" r:id="rId13" imgW="1651000" imgH="520700" progId="Equation.3">
                  <p:embed/>
                </p:oleObj>
              </mc:Choice>
              <mc:Fallback>
                <p:oleObj name="" r:id="rId13" imgW="1651000" imgH="520700" progId="Equation.3">
                  <p:embed/>
                  <p:pic>
                    <p:nvPicPr>
                      <p:cNvPr id="0" name="图片 3150"/>
                      <p:cNvPicPr/>
                      <p:nvPr/>
                    </p:nvPicPr>
                    <p:blipFill>
                      <a:blip r:embed="rId14"/>
                      <a:stretch>
                        <a:fillRect/>
                      </a:stretch>
                    </p:blipFill>
                    <p:spPr>
                      <a:xfrm>
                        <a:off x="375920" y="4358640"/>
                        <a:ext cx="4429760" cy="1257300"/>
                      </a:xfrm>
                      <a:prstGeom prst="rect">
                        <a:avLst/>
                      </a:prstGeom>
                      <a:solidFill>
                        <a:srgbClr val="FFFF99"/>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36830" y="3719195"/>
          <a:ext cx="9069594" cy="756006"/>
        </p:xfrm>
        <a:graphic>
          <a:graphicData uri="http://schemas.openxmlformats.org/presentationml/2006/ole">
            <mc:AlternateContent xmlns:mc="http://schemas.openxmlformats.org/markup-compatibility/2006">
              <mc:Choice xmlns:v="urn:schemas-microsoft-com:vml" Requires="v">
                <p:oleObj spid="_x0000_s13" name="" r:id="rId15" imgW="5257800" imgH="431800" progId="Equation.3">
                  <p:embed/>
                </p:oleObj>
              </mc:Choice>
              <mc:Fallback>
                <p:oleObj name="" r:id="rId15" imgW="5257800" imgH="431800" progId="Equation.3">
                  <p:embed/>
                  <p:pic>
                    <p:nvPicPr>
                      <p:cNvPr id="0" name="图片 3150"/>
                      <p:cNvPicPr/>
                      <p:nvPr/>
                    </p:nvPicPr>
                    <p:blipFill>
                      <a:blip r:embed="rId16"/>
                      <a:stretch>
                        <a:fillRect/>
                      </a:stretch>
                    </p:blipFill>
                    <p:spPr>
                      <a:xfrm>
                        <a:off x="36830" y="3719195"/>
                        <a:ext cx="9069594" cy="756006"/>
                      </a:xfrm>
                      <a:prstGeom prst="rect">
                        <a:avLst/>
                      </a:prstGeom>
                      <a:no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5532120" y="4452620"/>
          <a:ext cx="3542665" cy="1068705"/>
        </p:xfrm>
        <a:graphic>
          <a:graphicData uri="http://schemas.openxmlformats.org/presentationml/2006/ole">
            <mc:AlternateContent xmlns:mc="http://schemas.openxmlformats.org/markup-compatibility/2006">
              <mc:Choice xmlns:v="urn:schemas-microsoft-com:vml" Requires="v">
                <p:oleObj spid="_x0000_s17" name="" r:id="rId17" imgW="1688465" imgH="520700" progId="Equation.3">
                  <p:embed/>
                </p:oleObj>
              </mc:Choice>
              <mc:Fallback>
                <p:oleObj name="" r:id="rId17" imgW="1688465" imgH="520700" progId="Equation.3">
                  <p:embed/>
                  <p:pic>
                    <p:nvPicPr>
                      <p:cNvPr id="0" name="图片 3150"/>
                      <p:cNvPicPr/>
                      <p:nvPr/>
                    </p:nvPicPr>
                    <p:blipFill>
                      <a:blip r:embed="rId18"/>
                      <a:stretch>
                        <a:fillRect/>
                      </a:stretch>
                    </p:blipFill>
                    <p:spPr>
                      <a:xfrm>
                        <a:off x="5532120" y="4452620"/>
                        <a:ext cx="3542665" cy="1068705"/>
                      </a:xfrm>
                      <a:prstGeom prst="rect">
                        <a:avLst/>
                      </a:prstGeom>
                      <a:solidFill>
                        <a:srgbClr val="0000FF">
                          <a:alpha val="15000"/>
                        </a:srgbClr>
                      </a:solidFill>
                      <a:ln w="38100">
                        <a:noFill/>
                        <a:miter/>
                      </a:ln>
                    </p:spPr>
                  </p:pic>
                </p:oleObj>
              </mc:Fallback>
            </mc:AlternateContent>
          </a:graphicData>
        </a:graphic>
      </p:graphicFrame>
      <p:cxnSp>
        <p:nvCxnSpPr>
          <p:cNvPr id="18" name="直接箭头连接符 17"/>
          <p:cNvCxnSpPr/>
          <p:nvPr/>
        </p:nvCxnSpPr>
        <p:spPr>
          <a:xfrm>
            <a:off x="1209675" y="5582920"/>
            <a:ext cx="2088015" cy="0"/>
          </a:xfrm>
          <a:prstGeom prst="straightConnector1">
            <a:avLst/>
          </a:prstGeom>
          <a:ln w="38100">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182360" y="5521325"/>
            <a:ext cx="1656012" cy="0"/>
          </a:xfrm>
          <a:prstGeom prst="straightConnector1">
            <a:avLst/>
          </a:prstGeom>
          <a:ln w="38100">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0" name="Object 1024"/>
          <p:cNvGraphicFramePr>
            <a:graphicFrameLocks noChangeAspect="1"/>
          </p:cNvGraphicFramePr>
          <p:nvPr/>
        </p:nvGraphicFramePr>
        <p:xfrm>
          <a:off x="5608003" y="5763895"/>
          <a:ext cx="3138170" cy="920750"/>
        </p:xfrm>
        <a:graphic>
          <a:graphicData uri="http://schemas.openxmlformats.org/presentationml/2006/ole">
            <mc:AlternateContent xmlns:mc="http://schemas.openxmlformats.org/markup-compatibility/2006">
              <mc:Choice xmlns:v="urn:schemas-microsoft-com:vml" Requires="v">
                <p:oleObj spid="_x0000_s21" name="" r:id="rId19" imgW="1498600" imgH="469900" progId="Equation.3">
                  <p:embed/>
                </p:oleObj>
              </mc:Choice>
              <mc:Fallback>
                <p:oleObj name="" r:id="rId19" imgW="1498600" imgH="469900" progId="Equation.3">
                  <p:embed/>
                  <p:pic>
                    <p:nvPicPr>
                      <p:cNvPr id="0" name="图片 3150"/>
                      <p:cNvPicPr/>
                      <p:nvPr/>
                    </p:nvPicPr>
                    <p:blipFill>
                      <a:blip r:embed="rId20"/>
                      <a:stretch>
                        <a:fillRect/>
                      </a:stretch>
                    </p:blipFill>
                    <p:spPr>
                      <a:xfrm>
                        <a:off x="5608003" y="5763895"/>
                        <a:ext cx="3138170" cy="920750"/>
                      </a:xfrm>
                      <a:prstGeom prst="rect">
                        <a:avLst/>
                      </a:prstGeom>
                      <a:solidFill>
                        <a:srgbClr val="00B050">
                          <a:alpha val="15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375920" y="5721350"/>
          <a:ext cx="3587750" cy="1005205"/>
        </p:xfrm>
        <a:graphic>
          <a:graphicData uri="http://schemas.openxmlformats.org/presentationml/2006/ole">
            <mc:AlternateContent xmlns:mc="http://schemas.openxmlformats.org/markup-compatibility/2006">
              <mc:Choice xmlns:v="urn:schemas-microsoft-com:vml" Requires="v">
                <p:oleObj spid="_x0000_s23" name="" r:id="rId21" imgW="1612900" imgH="482600" progId="Equation.3">
                  <p:embed/>
                </p:oleObj>
              </mc:Choice>
              <mc:Fallback>
                <p:oleObj name="" r:id="rId21" imgW="1612900" imgH="482600" progId="Equation.3">
                  <p:embed/>
                  <p:pic>
                    <p:nvPicPr>
                      <p:cNvPr id="0" name="图片 3150"/>
                      <p:cNvPicPr/>
                      <p:nvPr/>
                    </p:nvPicPr>
                    <p:blipFill>
                      <a:blip r:embed="rId22"/>
                      <a:stretch>
                        <a:fillRect/>
                      </a:stretch>
                    </p:blipFill>
                    <p:spPr>
                      <a:xfrm>
                        <a:off x="375920" y="5721350"/>
                        <a:ext cx="3587750" cy="1005205"/>
                      </a:xfrm>
                      <a:prstGeom prst="rect">
                        <a:avLst/>
                      </a:prstGeom>
                      <a:solidFill>
                        <a:srgbClr val="00B050">
                          <a:alpha val="15000"/>
                        </a:srgbClr>
                      </a:solidFill>
                      <a:ln w="38100">
                        <a:noFill/>
                        <a:miter/>
                      </a:ln>
                    </p:spPr>
                  </p:pic>
                </p:oleObj>
              </mc:Fallback>
            </mc:AlternateContent>
          </a:graphicData>
        </a:graphic>
      </p:graphicFrame>
      <p:cxnSp>
        <p:nvCxnSpPr>
          <p:cNvPr id="26" name="直接箭头连接符 25"/>
          <p:cNvCxnSpPr/>
          <p:nvPr/>
        </p:nvCxnSpPr>
        <p:spPr>
          <a:xfrm flipH="1" flipV="1">
            <a:off x="4008755" y="6223635"/>
            <a:ext cx="1440011" cy="0"/>
          </a:xfrm>
          <a:prstGeom prst="straightConnector1">
            <a:avLst/>
          </a:prstGeom>
          <a:ln w="381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par>
                                <p:cTn id="48" presetID="3" presetClass="entr" presetSubtype="1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horizontal)">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p:nvPr/>
        </p:nvSpPr>
        <p:spPr>
          <a:xfrm>
            <a:off x="1257300" y="133350"/>
            <a:ext cx="7180263" cy="584200"/>
          </a:xfrm>
          <a:prstGeom prst="rect">
            <a:avLst/>
          </a:prstGeom>
          <a:noFill/>
          <a:ln w="9525">
            <a:noFill/>
          </a:ln>
        </p:spPr>
        <p:txBody>
          <a:bodyPr wrap="square" anchor="t">
            <a:spAutoFit/>
          </a:bodyPr>
          <a:p>
            <a:r>
              <a:rPr lang="en-US" altLang="zh-CN" sz="3200" b="1" dirty="0">
                <a:solidFill>
                  <a:srgbClr val="0000FF"/>
                </a:solidFill>
                <a:latin typeface="华文细黑" panose="02010600040101010101" charset="-122"/>
                <a:ea typeface="华文细黑" panose="02010600040101010101" charset="-122"/>
              </a:rPr>
              <a:t>Bose-Einstein</a:t>
            </a:r>
            <a:r>
              <a:rPr lang="zh-CN" altLang="en-US" sz="3200" b="1" dirty="0">
                <a:solidFill>
                  <a:srgbClr val="0000FF"/>
                </a:solidFill>
                <a:latin typeface="华文细黑" panose="02010600040101010101" charset="-122"/>
                <a:ea typeface="华文细黑" panose="02010600040101010101" charset="-122"/>
              </a:rPr>
              <a:t>统计和</a:t>
            </a:r>
            <a:r>
              <a:rPr lang="en-US" altLang="zh-CN" sz="3200" b="1" dirty="0">
                <a:solidFill>
                  <a:srgbClr val="0000FF"/>
                </a:solidFill>
                <a:latin typeface="华文细黑" panose="02010600040101010101" charset="-122"/>
                <a:ea typeface="华文细黑" panose="02010600040101010101" charset="-122"/>
              </a:rPr>
              <a:t>Fermi-Dirac</a:t>
            </a:r>
            <a:r>
              <a:rPr lang="zh-CN" altLang="en-US" sz="3200" b="1" dirty="0">
                <a:solidFill>
                  <a:srgbClr val="0000FF"/>
                </a:solidFill>
                <a:latin typeface="华文细黑" panose="02010600040101010101" charset="-122"/>
                <a:ea typeface="华文细黑" panose="02010600040101010101" charset="-122"/>
              </a:rPr>
              <a:t>统计</a:t>
            </a:r>
            <a:endParaRPr lang="zh-CN" altLang="en-US" sz="3200" b="1" dirty="0">
              <a:solidFill>
                <a:srgbClr val="0000FF"/>
              </a:solidFill>
              <a:latin typeface="华文细黑" panose="02010600040101010101" charset="-122"/>
              <a:ea typeface="华文细黑" panose="02010600040101010101" charset="-122"/>
            </a:endParaRPr>
          </a:p>
        </p:txBody>
      </p:sp>
      <p:sp>
        <p:nvSpPr>
          <p:cNvPr id="6146" name="Rectangle 3"/>
          <p:cNvSpPr/>
          <p:nvPr/>
        </p:nvSpPr>
        <p:spPr>
          <a:xfrm>
            <a:off x="457200" y="3886200"/>
            <a:ext cx="3665538" cy="522288"/>
          </a:xfrm>
          <a:prstGeom prst="rect">
            <a:avLst/>
          </a:prstGeom>
          <a:noFill/>
          <a:ln w="9525">
            <a:noFill/>
          </a:ln>
        </p:spPr>
        <p:txBody>
          <a:bodyPr wrap="none" anchor="t">
            <a:spAutoFit/>
          </a:bodyPr>
          <a:p>
            <a:pPr marL="457200" indent="-457200">
              <a:buFont typeface="Wingdings" panose="05000000000000000000" charset="0"/>
              <a:buChar char="l"/>
            </a:pPr>
            <a:r>
              <a:rPr lang="en-US" altLang="zh-CN" sz="2800" b="1" dirty="0">
                <a:latin typeface="华文细黑" panose="02010600040101010101" charset="-122"/>
                <a:ea typeface="华文细黑" panose="02010600040101010101" charset="-122"/>
              </a:rPr>
              <a:t>Fermi-Dirac</a:t>
            </a:r>
            <a:r>
              <a:rPr lang="zh-CN" altLang="en-US" sz="2800" b="1" dirty="0">
                <a:latin typeface="华文细黑" panose="02010600040101010101" charset="-122"/>
                <a:ea typeface="华文细黑" panose="02010600040101010101" charset="-122"/>
              </a:rPr>
              <a:t>统计：</a:t>
            </a:r>
            <a:endParaRPr lang="zh-CN" altLang="en-US" sz="2800" b="1" dirty="0">
              <a:latin typeface="华文细黑" panose="02010600040101010101" charset="-122"/>
              <a:ea typeface="华文细黑" panose="02010600040101010101" charset="-122"/>
            </a:endParaRPr>
          </a:p>
        </p:txBody>
      </p:sp>
      <p:sp>
        <p:nvSpPr>
          <p:cNvPr id="6147" name="Rectangle 4"/>
          <p:cNvSpPr/>
          <p:nvPr/>
        </p:nvSpPr>
        <p:spPr>
          <a:xfrm>
            <a:off x="457200" y="1524000"/>
            <a:ext cx="3897313" cy="522288"/>
          </a:xfrm>
          <a:prstGeom prst="rect">
            <a:avLst/>
          </a:prstGeom>
          <a:noFill/>
          <a:ln w="9525">
            <a:noFill/>
          </a:ln>
        </p:spPr>
        <p:txBody>
          <a:bodyPr wrap="none" anchor="t">
            <a:spAutoFit/>
          </a:bodyPr>
          <a:p>
            <a:pPr marL="457200" indent="-457200">
              <a:buFont typeface="Wingdings" panose="05000000000000000000" charset="0"/>
              <a:buChar char="l"/>
            </a:pPr>
            <a:r>
              <a:rPr lang="en-US" altLang="zh-CN" sz="2800" b="1" dirty="0">
                <a:latin typeface="华文细黑" panose="02010600040101010101" charset="-122"/>
                <a:ea typeface="华文细黑" panose="02010600040101010101" charset="-122"/>
              </a:rPr>
              <a:t>Bose-Einstein</a:t>
            </a:r>
            <a:r>
              <a:rPr lang="zh-CN" altLang="en-US" sz="2800" b="1" dirty="0">
                <a:latin typeface="华文细黑" panose="02010600040101010101" charset="-122"/>
                <a:ea typeface="华文细黑" panose="02010600040101010101" charset="-122"/>
              </a:rPr>
              <a:t>统计：</a:t>
            </a:r>
            <a:endParaRPr lang="zh-CN" altLang="en-US" sz="2800" b="1" dirty="0">
              <a:latin typeface="华文细黑" panose="02010600040101010101" charset="-122"/>
              <a:ea typeface="华文细黑" panose="02010600040101010101" charset="-122"/>
            </a:endParaRPr>
          </a:p>
        </p:txBody>
      </p:sp>
      <p:graphicFrame>
        <p:nvGraphicFramePr>
          <p:cNvPr id="6148" name="Object 1024"/>
          <p:cNvGraphicFramePr>
            <a:graphicFrameLocks noChangeAspect="1"/>
          </p:cNvGraphicFramePr>
          <p:nvPr/>
        </p:nvGraphicFramePr>
        <p:xfrm>
          <a:off x="1065530" y="2324735"/>
          <a:ext cx="7250430" cy="772160"/>
        </p:xfrm>
        <a:graphic>
          <a:graphicData uri="http://schemas.openxmlformats.org/presentationml/2006/ole">
            <mc:AlternateContent xmlns:mc="http://schemas.openxmlformats.org/markup-compatibility/2006">
              <mc:Choice xmlns:v="urn:schemas-microsoft-com:vml" Requires="v">
                <p:oleObj spid="_x0000_s3082" name="" r:id="rId1" imgW="3771900" imgH="393700" progId="Equation.3">
                  <p:embed/>
                </p:oleObj>
              </mc:Choice>
              <mc:Fallback>
                <p:oleObj name="" r:id="rId1" imgW="3771900" imgH="393700" progId="Equation.3">
                  <p:embed/>
                  <p:pic>
                    <p:nvPicPr>
                      <p:cNvPr id="0" name="图片 3081"/>
                      <p:cNvPicPr/>
                      <p:nvPr/>
                    </p:nvPicPr>
                    <p:blipFill>
                      <a:blip r:embed="rId2"/>
                      <a:stretch>
                        <a:fillRect/>
                      </a:stretch>
                    </p:blipFill>
                    <p:spPr>
                      <a:xfrm>
                        <a:off x="1065530" y="2324735"/>
                        <a:ext cx="7250430" cy="772160"/>
                      </a:xfrm>
                      <a:prstGeom prst="rect">
                        <a:avLst/>
                      </a:prstGeom>
                      <a:noFill/>
                      <a:ln w="38100">
                        <a:noFill/>
                        <a:miter/>
                      </a:ln>
                    </p:spPr>
                  </p:pic>
                </p:oleObj>
              </mc:Fallback>
            </mc:AlternateContent>
          </a:graphicData>
        </a:graphic>
      </p:graphicFrame>
      <p:graphicFrame>
        <p:nvGraphicFramePr>
          <p:cNvPr id="6149" name="Object 1025"/>
          <p:cNvGraphicFramePr>
            <a:graphicFrameLocks noChangeAspect="1"/>
          </p:cNvGraphicFramePr>
          <p:nvPr/>
        </p:nvGraphicFramePr>
        <p:xfrm>
          <a:off x="1011555" y="4559300"/>
          <a:ext cx="7072630" cy="805180"/>
        </p:xfrm>
        <a:graphic>
          <a:graphicData uri="http://schemas.openxmlformats.org/presentationml/2006/ole">
            <mc:AlternateContent xmlns:mc="http://schemas.openxmlformats.org/markup-compatibility/2006">
              <mc:Choice xmlns:v="urn:schemas-microsoft-com:vml" Requires="v">
                <p:oleObj spid="_x0000_s3079" name="" r:id="rId3" imgW="3467100" imgH="393700" progId="Equation.3">
                  <p:embed/>
                </p:oleObj>
              </mc:Choice>
              <mc:Fallback>
                <p:oleObj name="" r:id="rId3" imgW="3467100" imgH="393700" progId="Equation.3">
                  <p:embed/>
                  <p:pic>
                    <p:nvPicPr>
                      <p:cNvPr id="0" name="图片 3078"/>
                      <p:cNvPicPr/>
                      <p:nvPr/>
                    </p:nvPicPr>
                    <p:blipFill>
                      <a:blip r:embed="rId4"/>
                      <a:stretch>
                        <a:fillRect/>
                      </a:stretch>
                    </p:blipFill>
                    <p:spPr>
                      <a:xfrm>
                        <a:off x="1011555" y="4559300"/>
                        <a:ext cx="7072630" cy="8051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par>
                                <p:cTn id="8" presetID="3" presetClass="entr" presetSubtype="10" fill="hold"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21590" y="-113982"/>
            <a:ext cx="8229600" cy="838200"/>
          </a:xfrm>
          <a:ln>
            <a:miter/>
          </a:ln>
        </p:spPr>
        <p:txBody>
          <a:bodyPr vert="horz" wrap="square" lIns="91440" tIns="45720" rIns="91440" bIns="45720" numCol="1" anchor="ctr" anchorCtr="0" compatLnSpc="1"/>
          <a:p>
            <a:pPr marL="0" lvl="0" indent="0" algn="l" defTabSz="914400" eaLnBrk="1" fontAlgn="base" latinLnBrk="0" hangingPunct="1">
              <a:lnSpc>
                <a:spcPct val="100000"/>
              </a:lnSpc>
              <a:buNone/>
            </a:pPr>
            <a:r>
              <a:rPr lang="zh-CN" altLang="en-US" sz="3600" b="1" u="none" strike="noStrike" baseline="0" noProof="1" dirty="0">
                <a:solidFill>
                  <a:srgbClr val="0000FF"/>
                </a:solidFill>
                <a:effectLst/>
                <a:latin typeface="华文细黑" panose="02010600040101010101" charset="-122"/>
                <a:ea typeface="华文细黑" panose="02010600040101010101" charset="-122"/>
              </a:rPr>
              <a:t>二、不同金属间接触电势差 </a:t>
            </a:r>
            <a:endParaRPr lang="zh-CN" altLang="en-US" sz="3600" b="1" u="none" strike="noStrike" baseline="0" noProof="1" dirty="0">
              <a:solidFill>
                <a:srgbClr val="0000FF"/>
              </a:solidFill>
              <a:effectLst/>
              <a:latin typeface="华文细黑" panose="02010600040101010101" charset="-122"/>
              <a:ea typeface="华文细黑" panose="02010600040101010101" charset="-122"/>
            </a:endParaRPr>
          </a:p>
        </p:txBody>
      </p:sp>
      <p:sp>
        <p:nvSpPr>
          <p:cNvPr id="56323" name="Text Box 3"/>
          <p:cNvSpPr txBox="1">
            <a:spLocks noChangeArrowheads="1"/>
          </p:cNvSpPr>
          <p:nvPr/>
        </p:nvSpPr>
        <p:spPr bwMode="auto">
          <a:xfrm>
            <a:off x="46990" y="669290"/>
            <a:ext cx="8732520" cy="1014730"/>
          </a:xfrm>
          <a:prstGeom prst="rect">
            <a:avLst/>
          </a:prstGeom>
          <a:noFill/>
          <a:ln w="9525">
            <a:noFill/>
            <a:miter lim="800000"/>
          </a:ln>
          <a:effectLst/>
        </p:spPr>
        <p:txBody>
          <a:bodyPr wrap="square">
            <a:spAutoFit/>
          </a:bodyPr>
          <a:p>
            <a:pPr marL="342900" indent="-342900" algn="just" defTabSz="914400">
              <a:lnSpc>
                <a:spcPct val="125000"/>
              </a:lnSpc>
              <a:buFont typeface="Wingdings" panose="05000000000000000000" charset="0"/>
              <a:buChar char=""/>
            </a:pPr>
            <a:r>
              <a:rPr lang="zh-CN" altLang="en-US" sz="2400" b="1" noProof="1">
                <a:effectLst/>
                <a:latin typeface="华文细黑" panose="02010600040101010101" charset="-122"/>
                <a:ea typeface="华文细黑" panose="02010600040101010101" charset="-122"/>
                <a:cs typeface="+mn-cs"/>
              </a:rPr>
              <a:t>两块不同的金</a:t>
            </a:r>
            <a:r>
              <a:rPr lang="zh-CN" altLang="en-US" sz="2400" b="1" noProof="1">
                <a:effectLst/>
                <a:latin typeface="Cambria" panose="02040503050406030204" pitchFamily="18" charset="0"/>
                <a:ea typeface="华文细黑" panose="02010600040101010101" charset="-122"/>
                <a:cs typeface="+mn-cs"/>
              </a:rPr>
              <a:t>属</a:t>
            </a:r>
            <a:r>
              <a:rPr lang="en-US" altLang="zh-CN" sz="2400" noProof="1">
                <a:effectLst/>
                <a:latin typeface="Cambria" panose="02040503050406030204" pitchFamily="18" charset="0"/>
                <a:ea typeface="华文细黑" panose="02010600040101010101" charset="-122"/>
                <a:cs typeface="+mn-cs"/>
              </a:rPr>
              <a:t>I</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和</a:t>
            </a:r>
            <a:r>
              <a:rPr lang="en-US" altLang="zh-CN" sz="2400" noProof="1">
                <a:effectLst/>
                <a:latin typeface="Cambria" panose="02040503050406030204" pitchFamily="18" charset="0"/>
                <a:ea typeface="华文细黑" panose="02010600040101010101" charset="-122"/>
                <a:cs typeface="+mn-cs"/>
              </a:rPr>
              <a:t>II</a:t>
            </a:r>
            <a:r>
              <a:rPr lang="zh-CN" altLang="en-US" sz="2400" b="1" noProof="1">
                <a:effectLst/>
                <a:latin typeface="Cambria" panose="02040503050406030204" pitchFamily="18" charset="0"/>
                <a:ea typeface="华文细黑" panose="02010600040101010101" charset="-122"/>
                <a:cs typeface="+mn-cs"/>
              </a:rPr>
              <a:t>相接触</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或者用导线联结起来</a:t>
            </a:r>
            <a:r>
              <a:rPr lang="en-US" altLang="zh-CN" sz="2400" b="1" noProof="1">
                <a:effectLst/>
                <a:latin typeface="Cambria" panose="02040503050406030204" pitchFamily="18" charset="0"/>
                <a:ea typeface="华文细黑" panose="02010600040101010101" charset="-122"/>
                <a:cs typeface="+mn-cs"/>
              </a:rPr>
              <a:t>, </a:t>
            </a:r>
            <a:r>
              <a:rPr lang="zh-CN" altLang="en-US" sz="2400" b="1" noProof="1">
                <a:effectLst/>
                <a:latin typeface="Cambria" panose="02040503050406030204" pitchFamily="18" charset="0"/>
                <a:ea typeface="华文细黑" panose="02010600040101010101" charset="-122"/>
                <a:cs typeface="+mn-cs"/>
              </a:rPr>
              <a:t>两块金属就会彼此带电产生不同的电势</a:t>
            </a:r>
            <a:r>
              <a:rPr lang="en-US" altLang="zh-CN" sz="2400" noProof="1">
                <a:effectLst/>
                <a:latin typeface="Cambria" panose="02040503050406030204" pitchFamily="18" charset="0"/>
                <a:ea typeface="华文细黑" panose="02010600040101010101" charset="-122"/>
                <a:cs typeface="+mn-cs"/>
              </a:rPr>
              <a:t>V</a:t>
            </a:r>
            <a:r>
              <a:rPr lang="en-US" altLang="zh-CN" sz="2400" baseline="-30000" noProof="1">
                <a:effectLst/>
                <a:latin typeface="Cambria" panose="02040503050406030204" pitchFamily="18" charset="0"/>
                <a:ea typeface="华文细黑" panose="02010600040101010101" charset="-122"/>
                <a:cs typeface="+mn-cs"/>
              </a:rPr>
              <a:t>I</a:t>
            </a:r>
            <a:r>
              <a:rPr lang="zh-CN" altLang="en-US" sz="2400" b="1" noProof="1">
                <a:effectLst/>
                <a:latin typeface="Cambria" panose="02040503050406030204" pitchFamily="18" charset="0"/>
                <a:ea typeface="华文细黑" panose="02010600040101010101" charset="-122"/>
                <a:cs typeface="+mn-cs"/>
              </a:rPr>
              <a:t>和</a:t>
            </a:r>
            <a:r>
              <a:rPr lang="en-US" altLang="zh-CN" sz="2400" noProof="1">
                <a:effectLst/>
                <a:latin typeface="Cambria" panose="02040503050406030204" pitchFamily="18" charset="0"/>
                <a:ea typeface="华文细黑" panose="02010600040101010101" charset="-122"/>
                <a:cs typeface="+mn-cs"/>
              </a:rPr>
              <a:t>V</a:t>
            </a:r>
            <a:r>
              <a:rPr lang="en-US" altLang="zh-CN" sz="2400" baseline="-30000" noProof="1">
                <a:effectLst/>
                <a:latin typeface="Cambria" panose="02040503050406030204" pitchFamily="18" charset="0"/>
                <a:ea typeface="华文细黑" panose="02010600040101010101" charset="-122"/>
                <a:cs typeface="+mn-cs"/>
              </a:rPr>
              <a:t>II</a:t>
            </a:r>
            <a:r>
              <a:rPr lang="zh-CN" altLang="en-US" sz="2400" noProof="1">
                <a:effectLst/>
                <a:latin typeface="Cambria" panose="02040503050406030204" pitchFamily="18" charset="0"/>
                <a:ea typeface="华文细黑" panose="02010600040101010101" charset="-122"/>
                <a:cs typeface="+mn-cs"/>
              </a:rPr>
              <a:t>，</a:t>
            </a:r>
            <a:r>
              <a:rPr lang="zh-CN" altLang="en-US" sz="2400" b="1" noProof="1">
                <a:effectLst/>
                <a:latin typeface="Cambria" panose="02040503050406030204" pitchFamily="18" charset="0"/>
                <a:ea typeface="华文细黑" panose="02010600040101010101" charset="-122"/>
                <a:cs typeface="+mn-cs"/>
              </a:rPr>
              <a:t>这称为接触电势</a:t>
            </a:r>
            <a:r>
              <a:rPr lang="en-US" altLang="zh-CN" sz="2400" b="1" noProof="1">
                <a:effectLst/>
                <a:latin typeface="Cambria" panose="02040503050406030204" pitchFamily="18" charset="0"/>
                <a:ea typeface="华文细黑" panose="02010600040101010101" charset="-122"/>
                <a:cs typeface="+mn-cs"/>
              </a:rPr>
              <a:t>.</a:t>
            </a:r>
            <a:endParaRPr lang="en-US" altLang="zh-CN" sz="2400" b="1" noProof="1">
              <a:effectLst/>
              <a:latin typeface="Cambria" panose="02040503050406030204" pitchFamily="18" charset="0"/>
              <a:ea typeface="华文细黑" panose="02010600040101010101" charset="-122"/>
              <a:cs typeface="+mn-cs"/>
            </a:endParaRPr>
          </a:p>
        </p:txBody>
      </p:sp>
      <p:grpSp>
        <p:nvGrpSpPr>
          <p:cNvPr id="3" name="组合 2"/>
          <p:cNvGrpSpPr/>
          <p:nvPr/>
        </p:nvGrpSpPr>
        <p:grpSpPr>
          <a:xfrm>
            <a:off x="816610" y="2439035"/>
            <a:ext cx="7066280" cy="3382645"/>
            <a:chOff x="-70" y="3276"/>
            <a:chExt cx="11128" cy="5327"/>
          </a:xfrm>
        </p:grpSpPr>
        <p:grpSp>
          <p:nvGrpSpPr>
            <p:cNvPr id="4" name="组合 3"/>
            <p:cNvGrpSpPr/>
            <p:nvPr/>
          </p:nvGrpSpPr>
          <p:grpSpPr>
            <a:xfrm>
              <a:off x="-70" y="3281"/>
              <a:ext cx="6295" cy="3635"/>
              <a:chOff x="7554" y="5557"/>
              <a:chExt cx="6295" cy="3635"/>
            </a:xfrm>
          </p:grpSpPr>
          <p:sp>
            <p:nvSpPr>
              <p:cNvPr id="10"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26" name="Rectangle 24"/>
              <p:cNvSpPr>
                <a:spLocks noChangeArrowheads="1"/>
              </p:cNvSpPr>
              <p:nvPr/>
            </p:nvSpPr>
            <p:spPr bwMode="auto">
              <a:xfrm>
                <a:off x="10562" y="7722"/>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27"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8"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29" name="肘形连接符 2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1" name="直接箭头连接符 30"/>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2"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33"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34" name="直接箭头连接符 33"/>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5"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36"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37" name="组合 36"/>
            <p:cNvGrpSpPr/>
            <p:nvPr/>
          </p:nvGrpSpPr>
          <p:grpSpPr>
            <a:xfrm>
              <a:off x="4763" y="3276"/>
              <a:ext cx="6295" cy="5327"/>
              <a:chOff x="7554" y="5557"/>
              <a:chExt cx="6295" cy="3635"/>
            </a:xfrm>
          </p:grpSpPr>
          <p:sp>
            <p:nvSpPr>
              <p:cNvPr id="38"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39"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40"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1"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42" name="肘形连接符 41"/>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6974" y="3286"/>
              <a:ext cx="0" cy="2608"/>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45"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46"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6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731520" y="71120"/>
            <a:ext cx="7066280" cy="3382645"/>
            <a:chOff x="-70" y="3276"/>
            <a:chExt cx="11128" cy="5327"/>
          </a:xfrm>
        </p:grpSpPr>
        <p:grpSp>
          <p:nvGrpSpPr>
            <p:cNvPr id="8" name="组合 7"/>
            <p:cNvGrpSpPr/>
            <p:nvPr/>
          </p:nvGrpSpPr>
          <p:grpSpPr>
            <a:xfrm>
              <a:off x="-70" y="3281"/>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9997" y="8061"/>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9" name="Line 45"/>
              <p:cNvSpPr/>
              <p:nvPr/>
            </p:nvSpPr>
            <p:spPr>
              <a:xfrm flipV="1">
                <a:off x="10794" y="7590"/>
                <a:ext cx="0" cy="1587"/>
              </a:xfrm>
              <a:prstGeom prst="line">
                <a:avLst/>
              </a:prstGeom>
              <a:ln w="28575"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17"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20"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5" name="组合 4"/>
            <p:cNvGrpSpPr/>
            <p:nvPr/>
          </p:nvGrpSpPr>
          <p:grpSpPr>
            <a:xfrm>
              <a:off x="4763" y="3276"/>
              <a:ext cx="6295" cy="5327"/>
              <a:chOff x="7554" y="5557"/>
              <a:chExt cx="6295" cy="3635"/>
            </a:xfrm>
          </p:grpSpPr>
          <p:sp>
            <p:nvSpPr>
              <p:cNvPr id="6"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7"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11"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15" name="肘形连接符 14"/>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flipH="1">
              <a:off x="6935" y="3312"/>
              <a:ext cx="0" cy="1984"/>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3"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24"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cxnSp>
        <p:nvCxnSpPr>
          <p:cNvPr id="2" name="直接连接符 1"/>
          <p:cNvCxnSpPr/>
          <p:nvPr/>
        </p:nvCxnSpPr>
        <p:spPr>
          <a:xfrm flipV="1">
            <a:off x="289560" y="1376680"/>
            <a:ext cx="8234045" cy="0"/>
          </a:xfrm>
          <a:prstGeom prst="line">
            <a:avLst/>
          </a:prstGeom>
          <a:ln>
            <a:solidFill>
              <a:srgbClr val="FF33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19"/>
          <p:cNvSpPr/>
          <p:nvPr/>
        </p:nvSpPr>
        <p:spPr>
          <a:xfrm>
            <a:off x="4990465" y="1375410"/>
            <a:ext cx="1720813" cy="366395"/>
          </a:xfrm>
          <a:prstGeom prst="rect">
            <a:avLst/>
          </a:prstGeom>
          <a:pattFill prst="ltDnDiag">
            <a:fgClr>
              <a:srgbClr val="FF33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 name="Rectangle 19"/>
          <p:cNvSpPr/>
          <p:nvPr/>
        </p:nvSpPr>
        <p:spPr>
          <a:xfrm>
            <a:off x="1916430" y="972820"/>
            <a:ext cx="1724413" cy="396003"/>
          </a:xfrm>
          <a:prstGeom prst="rect">
            <a:avLst/>
          </a:prstGeom>
          <a:pattFill prst="ltDnDiag">
            <a:fgClr>
              <a:srgbClr val="0000FF"/>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57346" name="Text Box 2"/>
          <p:cNvSpPr txBox="1">
            <a:spLocks noChangeArrowheads="1"/>
          </p:cNvSpPr>
          <p:nvPr/>
        </p:nvSpPr>
        <p:spPr bwMode="auto">
          <a:xfrm>
            <a:off x="134620" y="3366770"/>
            <a:ext cx="8700135" cy="3162935"/>
          </a:xfrm>
          <a:prstGeom prst="rect">
            <a:avLst/>
          </a:prstGeom>
          <a:noFill/>
          <a:ln w="9525">
            <a:noFill/>
            <a:miter lim="800000"/>
          </a:ln>
          <a:effectLst/>
        </p:spPr>
        <p:txBody>
          <a:bodyPr wrap="square">
            <a:spAutoFit/>
          </a:bodyPr>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若</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B</a:t>
            </a:r>
            <a:r>
              <a:rPr lang="en-US" altLang="zh-CN" sz="2400" baseline="-30000" noProof="1">
                <a:effectLst/>
                <a:latin typeface="Cambria" panose="02040503050406030204" pitchFamily="18" charset="0"/>
                <a:ea typeface="宋体" panose="02010600030101010101" pitchFamily="2" charset="-122"/>
                <a:cs typeface="+mn-cs"/>
              </a:rPr>
              <a:t> </a:t>
            </a:r>
            <a:r>
              <a:rPr lang="en-US" altLang="zh-CN" sz="2400" noProof="1">
                <a:effectLst/>
                <a:latin typeface="Cambria" panose="02040503050406030204" pitchFamily="18" charset="0"/>
                <a:ea typeface="宋体" panose="02010600030101010101" pitchFamily="2" charset="-122"/>
                <a:cs typeface="+mn-cs"/>
              </a:rPr>
              <a:t>&gt;W</a:t>
            </a:r>
            <a:r>
              <a:rPr lang="en-US" altLang="zh-CN" sz="2400" baseline="-30000" noProof="1">
                <a:effectLst/>
                <a:latin typeface="Cambria" panose="02040503050406030204" pitchFamily="18" charset="0"/>
                <a:ea typeface="宋体" panose="02010600030101010101" pitchFamily="2" charset="-122"/>
                <a:cs typeface="+mn-cs"/>
              </a:rPr>
              <a:t>A</a:t>
            </a:r>
            <a:r>
              <a:rPr lang="en-US" altLang="zh-CN" sz="2400" noProof="1">
                <a:effectLst/>
                <a:latin typeface="Cambria" panose="02040503050406030204" pitchFamily="18" charset="0"/>
                <a:ea typeface="宋体" panose="02010600030101010101" pitchFamily="2" charset="-122"/>
                <a:cs typeface="+mn-cs"/>
              </a:rPr>
              <a:t> , </a:t>
            </a:r>
            <a:r>
              <a:rPr lang="zh-CN" altLang="en-US" sz="2400" noProof="1">
                <a:effectLst/>
                <a:latin typeface="Cambria" panose="02040503050406030204" pitchFamily="18" charset="0"/>
                <a:ea typeface="楷体_GB2312" pitchFamily="49" charset="-122"/>
                <a:cs typeface="+mn-cs"/>
              </a:rPr>
              <a:t>则从金属</a:t>
            </a:r>
            <a:r>
              <a:rPr lang="en-US" altLang="zh-CN" sz="2400" noProof="1">
                <a:effectLst/>
                <a:latin typeface="Cambria" panose="02040503050406030204" pitchFamily="18" charset="0"/>
                <a:ea typeface="楷体_GB2312" pitchFamily="49" charset="-122"/>
                <a:cs typeface="+mn-cs"/>
              </a:rPr>
              <a:t>A</a:t>
            </a:r>
            <a:r>
              <a:rPr lang="zh-CN" altLang="en-US" sz="2400" noProof="1">
                <a:effectLst/>
                <a:latin typeface="Cambria" panose="02040503050406030204" pitchFamily="18" charset="0"/>
                <a:ea typeface="楷体_GB2312" pitchFamily="49" charset="-122"/>
                <a:cs typeface="+mn-cs"/>
              </a:rPr>
              <a:t>逸出的电子数比金属</a:t>
            </a:r>
            <a:r>
              <a:rPr lang="en-US" altLang="zh-CN" sz="2400" noProof="1">
                <a:effectLst/>
                <a:latin typeface="Cambria" panose="02040503050406030204" pitchFamily="18" charset="0"/>
                <a:ea typeface="楷体_GB2312" pitchFamily="49" charset="-122"/>
                <a:cs typeface="+mn-cs"/>
              </a:rPr>
              <a:t>B</a:t>
            </a:r>
            <a:r>
              <a:rPr lang="zh-CN" altLang="en-US" sz="2400" noProof="1">
                <a:effectLst/>
                <a:latin typeface="Cambria" panose="02040503050406030204" pitchFamily="18" charset="0"/>
                <a:ea typeface="楷体_GB2312" pitchFamily="49" charset="-122"/>
                <a:cs typeface="+mn-cs"/>
              </a:rPr>
              <a:t>逸出的多</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于是</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两者接触时金属</a:t>
            </a:r>
            <a:r>
              <a:rPr lang="en-US" altLang="zh-CN" sz="2400" noProof="1">
                <a:effectLst/>
                <a:latin typeface="Cambria" panose="02040503050406030204" pitchFamily="18" charset="0"/>
                <a:ea typeface="楷体_GB2312" pitchFamily="49" charset="-122"/>
                <a:cs typeface="+mn-cs"/>
              </a:rPr>
              <a:t>A</a:t>
            </a:r>
            <a:r>
              <a:rPr lang="zh-CN" altLang="en-US" sz="2400" noProof="1">
                <a:effectLst/>
                <a:latin typeface="Cambria" panose="02040503050406030204" pitchFamily="18" charset="0"/>
                <a:ea typeface="楷体_GB2312" pitchFamily="49" charset="-122"/>
                <a:cs typeface="+mn-cs"/>
              </a:rPr>
              <a:t>带正电荷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金属</a:t>
            </a:r>
            <a:r>
              <a:rPr lang="en-US" altLang="zh-CN" sz="2400" noProof="1">
                <a:effectLst/>
                <a:latin typeface="Cambria" panose="02040503050406030204" pitchFamily="18" charset="0"/>
                <a:ea typeface="楷体_GB2312" pitchFamily="49" charset="-122"/>
                <a:cs typeface="+mn-cs"/>
              </a:rPr>
              <a:t>B</a:t>
            </a:r>
            <a:r>
              <a:rPr lang="zh-CN" altLang="en-US" sz="2400" noProof="1">
                <a:effectLst/>
                <a:latin typeface="Cambria" panose="02040503050406030204" pitchFamily="18" charset="0"/>
                <a:ea typeface="楷体_GB2312" pitchFamily="49" charset="-122"/>
                <a:cs typeface="+mn-cs"/>
              </a:rPr>
              <a:t>带负电荷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它们产生的静电势分别为：</a:t>
            </a:r>
            <a:endParaRPr lang="zh-CN" altLang="en-US" sz="2400" noProof="1">
              <a:effectLst/>
              <a:latin typeface="Cambria" panose="02040503050406030204" pitchFamily="18" charset="0"/>
              <a:ea typeface="楷体_GB2312" pitchFamily="49" charset="-122"/>
            </a:endParaRPr>
          </a:p>
          <a:p>
            <a:pPr algn="ctr" defTabSz="914400">
              <a:lnSpc>
                <a:spcPct val="120000"/>
              </a:lnSpc>
            </a:pPr>
            <a:r>
              <a:rPr lang="en-US" altLang="zh-CN" sz="2400" noProof="1">
                <a:effectLst/>
                <a:latin typeface="Cambria" panose="02040503050406030204" pitchFamily="18" charset="0"/>
                <a:ea typeface="宋体" panose="02010600030101010101" pitchFamily="2" charset="-122"/>
                <a:cs typeface="+mn-cs"/>
              </a:rPr>
              <a:t>V</a:t>
            </a:r>
            <a:r>
              <a:rPr lang="en-US" altLang="zh-CN" sz="2400" baseline="-30000" noProof="1">
                <a:effectLst/>
                <a:latin typeface="Cambria" panose="02040503050406030204" pitchFamily="18" charset="0"/>
                <a:ea typeface="宋体" panose="02010600030101010101" pitchFamily="2" charset="-122"/>
                <a:cs typeface="+mn-cs"/>
              </a:rPr>
              <a:t>A</a:t>
            </a:r>
            <a:r>
              <a:rPr lang="en-US" altLang="zh-CN" sz="2400" noProof="1">
                <a:effectLst/>
                <a:latin typeface="Cambria" panose="02040503050406030204" pitchFamily="18" charset="0"/>
                <a:ea typeface="宋体" panose="02010600030101010101" pitchFamily="2" charset="-122"/>
                <a:cs typeface="+mn-cs"/>
              </a:rPr>
              <a:t>&gt;0	</a:t>
            </a:r>
            <a:r>
              <a:rPr lang="zh-CN" altLang="en-US" sz="2400" noProof="1">
                <a:effectLst/>
                <a:latin typeface="Cambria" panose="02040503050406030204" pitchFamily="18" charset="0"/>
                <a:ea typeface="楷体_GB2312" pitchFamily="49" charset="-122"/>
                <a:cs typeface="+mn-cs"/>
              </a:rPr>
              <a:t>和</a:t>
            </a:r>
            <a:r>
              <a:rPr lang="zh-CN" altLang="en-US" sz="2400" noProof="1">
                <a:effectLst/>
                <a:latin typeface="Cambria" panose="02040503050406030204" pitchFamily="18" charset="0"/>
                <a:ea typeface="宋体" panose="02010600030101010101" pitchFamily="2" charset="-122"/>
                <a:cs typeface="+mn-cs"/>
              </a:rPr>
              <a:t>	</a:t>
            </a:r>
            <a:r>
              <a:rPr lang="en-US" altLang="zh-CN" sz="2400" noProof="1">
                <a:effectLst/>
                <a:latin typeface="Cambria" panose="02040503050406030204" pitchFamily="18" charset="0"/>
                <a:ea typeface="宋体" panose="02010600030101010101" pitchFamily="2" charset="-122"/>
                <a:cs typeface="+mn-cs"/>
              </a:rPr>
              <a:t>V</a:t>
            </a:r>
            <a:r>
              <a:rPr lang="en-US" altLang="zh-CN" sz="2400" baseline="-30000" noProof="1">
                <a:effectLst/>
                <a:latin typeface="Cambria" panose="02040503050406030204" pitchFamily="18" charset="0"/>
                <a:ea typeface="宋体" panose="02010600030101010101" pitchFamily="2" charset="-122"/>
                <a:cs typeface="+mn-cs"/>
              </a:rPr>
              <a:t>B</a:t>
            </a:r>
            <a:r>
              <a:rPr lang="en-US" altLang="zh-CN" sz="2400" noProof="1">
                <a:effectLst/>
                <a:latin typeface="Cambria" panose="02040503050406030204" pitchFamily="18" charset="0"/>
                <a:ea typeface="宋体" panose="02010600030101010101" pitchFamily="2" charset="-122"/>
                <a:cs typeface="+mn-cs"/>
              </a:rPr>
              <a:t> &lt;0.</a:t>
            </a:r>
            <a:endParaRPr lang="en-US" altLang="zh-CN" sz="2400" noProof="1">
              <a:effectLst/>
              <a:latin typeface="Cambria" panose="02040503050406030204" pitchFamily="18" charset="0"/>
              <a:ea typeface="宋体" panose="02010600030101010101" pitchFamily="2" charset="-122"/>
            </a:endParaRPr>
          </a:p>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这样</a:t>
            </a:r>
            <a:r>
              <a:rPr lang="en-US" altLang="zh-CN" sz="2400" noProof="1">
                <a:effectLst/>
                <a:latin typeface="Cambria" panose="02040503050406030204" pitchFamily="18" charset="0"/>
                <a:ea typeface="楷体_GB2312" pitchFamily="49" charset="-122"/>
                <a:cs typeface="+mn-cs"/>
              </a:rPr>
              <a:t>, </a:t>
            </a:r>
            <a:r>
              <a:rPr lang="zh-CN" altLang="en-US" sz="2400" noProof="1">
                <a:effectLst/>
                <a:latin typeface="Cambria" panose="02040503050406030204" pitchFamily="18" charset="0"/>
                <a:ea typeface="楷体_GB2312" pitchFamily="49" charset="-122"/>
                <a:cs typeface="+mn-cs"/>
              </a:rPr>
              <a:t>两块金属中的电子分别具有附加的静电势能为</a:t>
            </a:r>
            <a:endParaRPr lang="zh-CN" altLang="en-US" sz="2400" noProof="1">
              <a:effectLst/>
              <a:latin typeface="Cambria" panose="02040503050406030204" pitchFamily="18" charset="0"/>
              <a:ea typeface="楷体_GB2312" pitchFamily="49" charset="-122"/>
              <a:cs typeface="+mn-cs"/>
            </a:endParaRPr>
          </a:p>
          <a:p>
            <a:pPr algn="ctr" defTabSz="914400">
              <a:lnSpc>
                <a:spcPct val="120000"/>
              </a:lnSpc>
            </a:pPr>
            <a:r>
              <a:rPr lang="en-US" altLang="zh-CN" sz="2400">
                <a:latin typeface="Cambria" panose="02040503050406030204" pitchFamily="18" charset="0"/>
                <a:sym typeface="+mn-ea"/>
              </a:rPr>
              <a:t>eV</a:t>
            </a:r>
            <a:r>
              <a:rPr lang="en-US" altLang="zh-CN" sz="2400" baseline="-30000">
                <a:latin typeface="Cambria" panose="02040503050406030204" pitchFamily="18" charset="0"/>
                <a:sym typeface="+mn-ea"/>
              </a:rPr>
              <a:t>A</a:t>
            </a:r>
            <a:r>
              <a:rPr lang="en-US" altLang="zh-CN" sz="2400">
                <a:latin typeface="Cambria" panose="02040503050406030204" pitchFamily="18" charset="0"/>
                <a:sym typeface="+mn-ea"/>
              </a:rPr>
              <a:t>	</a:t>
            </a:r>
            <a:r>
              <a:rPr lang="zh-CN" altLang="en-US" sz="2400">
                <a:latin typeface="Cambria" panose="02040503050406030204" pitchFamily="18" charset="0"/>
                <a:ea typeface="楷体_GB2312" pitchFamily="49" charset="-122"/>
                <a:sym typeface="+mn-ea"/>
              </a:rPr>
              <a:t>和</a:t>
            </a:r>
            <a:r>
              <a:rPr lang="zh-CN" altLang="en-US" sz="2400">
                <a:latin typeface="Cambria" panose="02040503050406030204" pitchFamily="18" charset="0"/>
                <a:sym typeface="+mn-ea"/>
              </a:rPr>
              <a:t>	</a:t>
            </a:r>
            <a:r>
              <a:rPr lang="en-US" altLang="zh-CN" sz="2400">
                <a:latin typeface="Cambria" panose="02040503050406030204" pitchFamily="18" charset="0"/>
                <a:sym typeface="+mn-ea"/>
              </a:rPr>
              <a:t>-eV</a:t>
            </a:r>
            <a:r>
              <a:rPr lang="en-US" altLang="zh-CN" sz="2400" baseline="-30000">
                <a:latin typeface="Cambria" panose="02040503050406030204" pitchFamily="18" charset="0"/>
                <a:sym typeface="+mn-ea"/>
              </a:rPr>
              <a:t>B</a:t>
            </a:r>
            <a:r>
              <a:rPr lang="en-US" altLang="zh-CN" sz="2400">
                <a:latin typeface="Cambria" panose="02040503050406030204" pitchFamily="18" charset="0"/>
                <a:sym typeface="+mn-ea"/>
              </a:rPr>
              <a:t> </a:t>
            </a:r>
            <a:endParaRPr lang="zh-CN" altLang="en-US" sz="2400" noProof="1">
              <a:effectLst/>
              <a:latin typeface="Cambria" panose="02040503050406030204" pitchFamily="18" charset="0"/>
              <a:ea typeface="楷体_GB2312" pitchFamily="49" charset="-122"/>
              <a:cs typeface="+mn-cs"/>
            </a:endParaRPr>
          </a:p>
          <a:p>
            <a:pPr marL="342900" indent="-342900" algn="just" defTabSz="914400">
              <a:lnSpc>
                <a:spcPct val="120000"/>
              </a:lnSpc>
              <a:buFont typeface="Wingdings" panose="05000000000000000000" charset="0"/>
              <a:buChar char=""/>
            </a:pPr>
            <a:r>
              <a:rPr lang="zh-CN" altLang="en-US" sz="2400" noProof="1">
                <a:effectLst/>
                <a:latin typeface="Cambria" panose="02040503050406030204" pitchFamily="18" charset="0"/>
                <a:ea typeface="楷体_GB2312" pitchFamily="49" charset="-122"/>
                <a:cs typeface="+mn-cs"/>
              </a:rPr>
              <a:t>接触电势差                </a:t>
            </a:r>
            <a:r>
              <a:rPr lang="en-US" altLang="zh-CN" sz="2400" noProof="1">
                <a:effectLst/>
                <a:latin typeface="Cambria" panose="02040503050406030204" pitchFamily="18" charset="0"/>
                <a:ea typeface="楷体_GB2312" pitchFamily="49" charset="-122"/>
                <a:cs typeface="+mn-cs"/>
              </a:rPr>
              <a:t>q(V</a:t>
            </a:r>
            <a:r>
              <a:rPr lang="en-US" altLang="zh-CN" sz="2400" baseline="-25000" noProof="1">
                <a:effectLst/>
                <a:latin typeface="Cambria" panose="02040503050406030204" pitchFamily="18" charset="0"/>
                <a:ea typeface="楷体_GB2312" pitchFamily="49" charset="-122"/>
                <a:cs typeface="+mn-cs"/>
              </a:rPr>
              <a:t>A</a:t>
            </a:r>
            <a:r>
              <a:rPr lang="en-US" altLang="zh-CN" sz="2400" noProof="1">
                <a:effectLst/>
                <a:latin typeface="Cambria" panose="02040503050406030204" pitchFamily="18" charset="0"/>
                <a:ea typeface="楷体_GB2312" pitchFamily="49" charset="-122"/>
                <a:cs typeface="+mn-cs"/>
              </a:rPr>
              <a:t>-V</a:t>
            </a:r>
            <a:r>
              <a:rPr lang="en-US" altLang="zh-CN" sz="2400" baseline="-25000" noProof="1">
                <a:effectLst/>
                <a:latin typeface="Cambria" panose="02040503050406030204" pitchFamily="18" charset="0"/>
                <a:ea typeface="楷体_GB2312" pitchFamily="49" charset="-122"/>
                <a:cs typeface="+mn-cs"/>
              </a:rPr>
              <a:t>B</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B</a:t>
            </a:r>
            <a:r>
              <a:rPr lang="en-US" altLang="zh-CN" sz="2400" noProof="1">
                <a:effectLst/>
                <a:latin typeface="Cambria" panose="02040503050406030204" pitchFamily="18" charset="0"/>
                <a:ea typeface="楷体_GB2312" pitchFamily="49" charset="-122"/>
                <a:cs typeface="+mn-cs"/>
              </a:rPr>
              <a:t>-W</a:t>
            </a:r>
            <a:r>
              <a:rPr lang="en-US" altLang="zh-CN" sz="2400" baseline="-25000" noProof="1">
                <a:effectLst/>
                <a:latin typeface="Cambria" panose="02040503050406030204" pitchFamily="18" charset="0"/>
                <a:ea typeface="楷体_GB2312" pitchFamily="49" charset="-122"/>
                <a:cs typeface="+mn-cs"/>
              </a:rPr>
              <a:t>A</a:t>
            </a:r>
            <a:r>
              <a:rPr lang="en-US" altLang="zh-CN" sz="2400" noProof="1">
                <a:effectLst/>
                <a:latin typeface="Cambria" panose="02040503050406030204" pitchFamily="18" charset="0"/>
                <a:ea typeface="楷体_GB2312" pitchFamily="49" charset="-122"/>
                <a:cs typeface="+mn-cs"/>
              </a:rPr>
              <a:t>)</a:t>
            </a:r>
            <a:r>
              <a:rPr lang="zh-CN" altLang="en-US" sz="2400" noProof="1">
                <a:effectLst/>
                <a:latin typeface="Cambria" panose="02040503050406030204" pitchFamily="18" charset="0"/>
                <a:ea typeface="宋体" panose="02010600030101010101" pitchFamily="2" charset="-122"/>
                <a:cs typeface="+mn-cs"/>
              </a:rPr>
              <a:t>		</a:t>
            </a:r>
            <a:endParaRPr lang="zh-CN" altLang="en-US" sz="2400" noProof="1">
              <a:effectLst/>
              <a:latin typeface="Cambria" panose="02040503050406030204" pitchFamily="18" charset="0"/>
              <a:ea typeface="楷体_GB2312" pitchFamily="49" charset="-122"/>
            </a:endParaRPr>
          </a:p>
        </p:txBody>
      </p:sp>
      <p:sp>
        <p:nvSpPr>
          <p:cNvPr id="10" name="Line 45"/>
          <p:cNvSpPr/>
          <p:nvPr/>
        </p:nvSpPr>
        <p:spPr>
          <a:xfrm>
            <a:off x="3192145" y="2818130"/>
            <a:ext cx="1728013" cy="0"/>
          </a:xfrm>
          <a:prstGeom prst="line">
            <a:avLst/>
          </a:prstGeom>
          <a:ln w="63500" cap="flat" cmpd="sng">
            <a:solidFill>
              <a:srgbClr val="00B05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6" name="Object 1024"/>
          <p:cNvGraphicFramePr>
            <a:graphicFrameLocks noChangeAspect="1"/>
          </p:cNvGraphicFramePr>
          <p:nvPr/>
        </p:nvGraphicFramePr>
        <p:xfrm>
          <a:off x="3803650" y="2234565"/>
          <a:ext cx="704215" cy="511810"/>
        </p:xfrm>
        <a:graphic>
          <a:graphicData uri="http://schemas.openxmlformats.org/presentationml/2006/ole">
            <mc:AlternateContent xmlns:mc="http://schemas.openxmlformats.org/markup-compatibility/2006">
              <mc:Choice xmlns:v="urn:schemas-microsoft-com:vml" Requires="v">
                <p:oleObj spid="_x0000_s27" name="" r:id="rId7" imgW="342900" imgH="228600" progId="Equation.3">
                  <p:embed/>
                </p:oleObj>
              </mc:Choice>
              <mc:Fallback>
                <p:oleObj name="" r:id="rId7" imgW="342900" imgH="228600" progId="Equation.3">
                  <p:embed/>
                  <p:pic>
                    <p:nvPicPr>
                      <p:cNvPr id="0" name="图片 3150"/>
                      <p:cNvPicPr/>
                      <p:nvPr/>
                    </p:nvPicPr>
                    <p:blipFill>
                      <a:blip r:embed="rId8"/>
                      <a:stretch>
                        <a:fillRect/>
                      </a:stretch>
                    </p:blipFill>
                    <p:spPr>
                      <a:xfrm>
                        <a:off x="3803650" y="2234565"/>
                        <a:ext cx="704215" cy="511810"/>
                      </a:xfrm>
                      <a:prstGeom prst="rect">
                        <a:avLst/>
                      </a:prstGeom>
                      <a:solidFill>
                        <a:schemeClr val="bg1">
                          <a:alpha val="42000"/>
                        </a:scheme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2595" y="272415"/>
            <a:ext cx="8258810" cy="58134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107632" y="-26987"/>
            <a:ext cx="7558087" cy="706437"/>
          </a:xfrm>
          <a:prstGeom prst="rect">
            <a:avLst/>
          </a:prstGeom>
          <a:noFill/>
          <a:ln w="9525">
            <a:noFill/>
          </a:ln>
        </p:spPr>
        <p:txBody>
          <a:bodyPr wrap="none" anchor="t">
            <a:spAutoFit/>
          </a:bodyPr>
          <a:p>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§6.3   </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分布函数和</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Boltzman</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方程</a:t>
            </a:r>
            <a:endParaRPr lang="zh-CN" altLang="en-US" sz="4000">
              <a:latin typeface="Arial" panose="020B0604020202020204" pitchFamily="34" charset="0"/>
              <a:ea typeface="宋体" panose="02010600030101010101" pitchFamily="2" charset="-122"/>
            </a:endParaRPr>
          </a:p>
        </p:txBody>
      </p:sp>
      <p:graphicFrame>
        <p:nvGraphicFramePr>
          <p:cNvPr id="16391" name="Object 1024"/>
          <p:cNvGraphicFramePr>
            <a:graphicFrameLocks noChangeAspect="1"/>
          </p:cNvGraphicFramePr>
          <p:nvPr/>
        </p:nvGraphicFramePr>
        <p:xfrm>
          <a:off x="278924" y="4173697"/>
          <a:ext cx="6205220" cy="810895"/>
        </p:xfrm>
        <a:graphic>
          <a:graphicData uri="http://schemas.openxmlformats.org/presentationml/2006/ole">
            <mc:AlternateContent xmlns:mc="http://schemas.openxmlformats.org/markup-compatibility/2006">
              <mc:Choice xmlns:v="urn:schemas-microsoft-com:vml" Requires="v">
                <p:oleObj spid="_x0000_s3115" name="" r:id="rId1" imgW="1701800" imgH="254000" progId="Equation.3">
                  <p:embed/>
                </p:oleObj>
              </mc:Choice>
              <mc:Fallback>
                <p:oleObj name="" r:id="rId1" imgW="1701800" imgH="254000" progId="Equation.3">
                  <p:embed/>
                  <p:pic>
                    <p:nvPicPr>
                      <p:cNvPr id="0" name="图片 3114"/>
                      <p:cNvPicPr/>
                      <p:nvPr/>
                    </p:nvPicPr>
                    <p:blipFill>
                      <a:blip r:embed="rId2"/>
                      <a:stretch>
                        <a:fillRect/>
                      </a:stretch>
                    </p:blipFill>
                    <p:spPr>
                      <a:xfrm>
                        <a:off x="278924" y="4173697"/>
                        <a:ext cx="6205220" cy="81089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913755" y="694055"/>
          <a:ext cx="3185160" cy="689610"/>
        </p:xfrm>
        <a:graphic>
          <a:graphicData uri="http://schemas.openxmlformats.org/presentationml/2006/ole">
            <mc:AlternateContent xmlns:mc="http://schemas.openxmlformats.org/markup-compatibility/2006">
              <mc:Choice xmlns:v="urn:schemas-microsoft-com:vml" Requires="v">
                <p:oleObj spid="_x0000_s3" name="" r:id="rId3" imgW="1002665" imgH="215900" progId="Equation.3">
                  <p:embed/>
                </p:oleObj>
              </mc:Choice>
              <mc:Fallback>
                <p:oleObj name="" r:id="rId3" imgW="1002665" imgH="215900" progId="Equation.3">
                  <p:embed/>
                  <p:pic>
                    <p:nvPicPr>
                      <p:cNvPr id="0" name="图片 3114"/>
                      <p:cNvPicPr/>
                      <p:nvPr/>
                    </p:nvPicPr>
                    <p:blipFill>
                      <a:blip r:embed="rId4"/>
                      <a:stretch>
                        <a:fillRect/>
                      </a:stretch>
                    </p:blipFill>
                    <p:spPr>
                      <a:xfrm>
                        <a:off x="5913755" y="694055"/>
                        <a:ext cx="3185160" cy="6896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830320" y="5224780"/>
          <a:ext cx="5194300" cy="1378585"/>
        </p:xfrm>
        <a:graphic>
          <a:graphicData uri="http://schemas.openxmlformats.org/presentationml/2006/ole">
            <mc:AlternateContent xmlns:mc="http://schemas.openxmlformats.org/markup-compatibility/2006">
              <mc:Choice xmlns:v="urn:schemas-microsoft-com:vml" Requires="v">
                <p:oleObj spid="_x0000_s5" name="" r:id="rId5" imgW="1447800" imgH="431800" progId="Equation.3">
                  <p:embed/>
                </p:oleObj>
              </mc:Choice>
              <mc:Fallback>
                <p:oleObj name="" r:id="rId5" imgW="1447800" imgH="431800" progId="Equation.3">
                  <p:embed/>
                  <p:pic>
                    <p:nvPicPr>
                      <p:cNvPr id="0" name="图片 3114"/>
                      <p:cNvPicPr/>
                      <p:nvPr/>
                    </p:nvPicPr>
                    <p:blipFill>
                      <a:blip r:embed="rId6"/>
                      <a:stretch>
                        <a:fillRect/>
                      </a:stretch>
                    </p:blipFill>
                    <p:spPr>
                      <a:xfrm>
                        <a:off x="3830320" y="5224780"/>
                        <a:ext cx="5194300" cy="1378585"/>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23495" y="694055"/>
            <a:ext cx="6742430"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400" b="1" dirty="0">
                <a:latin typeface="Cambria" panose="02040503050406030204" pitchFamily="18" charset="0"/>
                <a:ea typeface="华文细黑" panose="02010600040101010101" charset="-122"/>
                <a:sym typeface="Symbol" panose="05050102010706020507" pitchFamily="18" charset="2"/>
              </a:rPr>
              <a:t> </a:t>
            </a:r>
            <a:r>
              <a:rPr lang="zh-CN" altLang="en-US" sz="2400" b="1" dirty="0">
                <a:latin typeface="Cambria" panose="02040503050406030204" pitchFamily="18" charset="0"/>
                <a:ea typeface="华文细黑" panose="02010600040101010101" charset="-122"/>
                <a:sym typeface="Symbol" panose="05050102010706020507" pitchFamily="18" charset="2"/>
              </a:rPr>
              <a:t>根据麦氏分布在</a:t>
            </a:r>
            <a:r>
              <a:rPr lang="en-US" altLang="zh-CN" sz="2400" b="1" dirty="0">
                <a:latin typeface="Cambria" panose="02040503050406030204" pitchFamily="18" charset="0"/>
                <a:ea typeface="华文细黑" panose="02010600040101010101" charset="-122"/>
                <a:sym typeface="Symbol" panose="05050102010706020507" pitchFamily="18" charset="2"/>
              </a:rPr>
              <a:t>v</a:t>
            </a:r>
            <a:r>
              <a:rPr lang="en-US" altLang="zh-CN" sz="2400" b="1" dirty="0">
                <a:latin typeface="Cambria" panose="02040503050406030204" pitchFamily="18" charset="0"/>
                <a:ea typeface="微软雅黑" panose="020B0503020204020204" charset="-122"/>
                <a:sym typeface="Symbol" panose="05050102010706020507" pitchFamily="18" charset="2"/>
              </a:rPr>
              <a:t>→</a:t>
            </a:r>
            <a:r>
              <a:rPr lang="en-US" altLang="zh-CN" sz="2400" b="1" dirty="0">
                <a:latin typeface="Cambria" panose="02040503050406030204" pitchFamily="18" charset="0"/>
                <a:ea typeface="华文细黑" panose="02010600040101010101" charset="-122"/>
                <a:sym typeface="Symbol" panose="05050102010706020507" pitchFamily="18" charset="2"/>
              </a:rPr>
              <a:t>v+dv</a:t>
            </a:r>
            <a:r>
              <a:rPr lang="zh-CN" altLang="en-US" sz="2400" b="1" dirty="0">
                <a:latin typeface="Cambria" panose="02040503050406030204" pitchFamily="18" charset="0"/>
                <a:ea typeface="华文细黑" panose="02010600040101010101" charset="-122"/>
                <a:sym typeface="Symbol" panose="05050102010706020507" pitchFamily="18" charset="2"/>
              </a:rPr>
              <a:t>内的粒子数为：</a:t>
            </a:r>
            <a:endParaRPr lang="zh-CN" altLang="en-US" sz="2400" b="1" dirty="0">
              <a:latin typeface="Cambria" panose="02040503050406030204" pitchFamily="18" charset="0"/>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285115" y="1432560"/>
          <a:ext cx="5334000" cy="538480"/>
        </p:xfrm>
        <a:graphic>
          <a:graphicData uri="http://schemas.openxmlformats.org/presentationml/2006/ole">
            <mc:AlternateContent xmlns:mc="http://schemas.openxmlformats.org/markup-compatibility/2006">
              <mc:Choice xmlns:v="urn:schemas-microsoft-com:vml" Requires="v">
                <p:oleObj spid="_x0000_s10" name="" r:id="rId7" imgW="2057400" imgH="215900" progId="Equation.3">
                  <p:embed/>
                </p:oleObj>
              </mc:Choice>
              <mc:Fallback>
                <p:oleObj name="" r:id="rId7" imgW="2057400" imgH="215900" progId="Equation.3">
                  <p:embed/>
                  <p:pic>
                    <p:nvPicPr>
                      <p:cNvPr id="0" name="图片 3114"/>
                      <p:cNvPicPr/>
                      <p:nvPr/>
                    </p:nvPicPr>
                    <p:blipFill>
                      <a:blip r:embed="rId8"/>
                      <a:stretch>
                        <a:fillRect/>
                      </a:stretch>
                    </p:blipFill>
                    <p:spPr>
                      <a:xfrm>
                        <a:off x="285115" y="1432560"/>
                        <a:ext cx="5334000" cy="538480"/>
                      </a:xfrm>
                      <a:prstGeom prst="rect">
                        <a:avLst/>
                      </a:prstGeom>
                      <a:solidFill>
                        <a:srgbClr val="FFFF99"/>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278765" y="2102485"/>
          <a:ext cx="5340350" cy="586105"/>
        </p:xfrm>
        <a:graphic>
          <a:graphicData uri="http://schemas.openxmlformats.org/presentationml/2006/ole">
            <mc:AlternateContent xmlns:mc="http://schemas.openxmlformats.org/markup-compatibility/2006">
              <mc:Choice xmlns:v="urn:schemas-microsoft-com:vml" Requires="v">
                <p:oleObj spid="_x0000_s12" name="" r:id="rId9" imgW="2133600" imgH="241300" progId="Equation.3">
                  <p:embed/>
                </p:oleObj>
              </mc:Choice>
              <mc:Fallback>
                <p:oleObj name="" r:id="rId9" imgW="2133600" imgH="241300" progId="Equation.3">
                  <p:embed/>
                  <p:pic>
                    <p:nvPicPr>
                      <p:cNvPr id="0" name="图片 3114"/>
                      <p:cNvPicPr/>
                      <p:nvPr/>
                    </p:nvPicPr>
                    <p:blipFill>
                      <a:blip r:embed="rId10"/>
                      <a:stretch>
                        <a:fillRect/>
                      </a:stretch>
                    </p:blipFill>
                    <p:spPr>
                      <a:xfrm>
                        <a:off x="278765" y="2102485"/>
                        <a:ext cx="5340350" cy="586105"/>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285115" y="2846705"/>
          <a:ext cx="5469255" cy="582930"/>
        </p:xfrm>
        <a:graphic>
          <a:graphicData uri="http://schemas.openxmlformats.org/presentationml/2006/ole">
            <mc:AlternateContent xmlns:mc="http://schemas.openxmlformats.org/markup-compatibility/2006">
              <mc:Choice xmlns:v="urn:schemas-microsoft-com:vml" Requires="v">
                <p:oleObj spid="_x0000_s14" name="" r:id="rId11" imgW="1879600" imgH="228600" progId="Equation.3">
                  <p:embed/>
                </p:oleObj>
              </mc:Choice>
              <mc:Fallback>
                <p:oleObj name="" r:id="rId11" imgW="1879600" imgH="228600" progId="Equation.3">
                  <p:embed/>
                  <p:pic>
                    <p:nvPicPr>
                      <p:cNvPr id="0" name="图片 3114"/>
                      <p:cNvPicPr/>
                      <p:nvPr/>
                    </p:nvPicPr>
                    <p:blipFill>
                      <a:blip r:embed="rId12"/>
                      <a:stretch>
                        <a:fillRect/>
                      </a:stretch>
                    </p:blipFill>
                    <p:spPr>
                      <a:xfrm>
                        <a:off x="285115" y="2846705"/>
                        <a:ext cx="5469255" cy="582930"/>
                      </a:xfrm>
                      <a:prstGeom prst="rect">
                        <a:avLst/>
                      </a:prstGeom>
                      <a:solidFill>
                        <a:srgbClr val="FFFF99"/>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93663" y="3589338"/>
          <a:ext cx="2543175" cy="494030"/>
        </p:xfrm>
        <a:graphic>
          <a:graphicData uri="http://schemas.openxmlformats.org/presentationml/2006/ole">
            <mc:AlternateContent xmlns:mc="http://schemas.openxmlformats.org/markup-compatibility/2006">
              <mc:Choice xmlns:v="urn:schemas-microsoft-com:vml" Requires="v">
                <p:oleObj spid="_x0000_s18" name="" r:id="rId13" imgW="1016000" imgH="203200" progId="Equation.3">
                  <p:embed/>
                </p:oleObj>
              </mc:Choice>
              <mc:Fallback>
                <p:oleObj name="" r:id="rId13" imgW="1016000" imgH="203200" progId="Equation.3">
                  <p:embed/>
                  <p:pic>
                    <p:nvPicPr>
                      <p:cNvPr id="0" name="图片 3114"/>
                      <p:cNvPicPr/>
                      <p:nvPr/>
                    </p:nvPicPr>
                    <p:blipFill>
                      <a:blip r:embed="rId14"/>
                      <a:stretch>
                        <a:fillRect/>
                      </a:stretch>
                    </p:blipFill>
                    <p:spPr>
                      <a:xfrm>
                        <a:off x="93663" y="3589338"/>
                        <a:ext cx="2543175" cy="494030"/>
                      </a:xfrm>
                      <a:prstGeom prst="rect">
                        <a:avLst/>
                      </a:prstGeom>
                      <a:noFill/>
                      <a:ln w="38100">
                        <a:noFill/>
                        <a:miter/>
                      </a:ln>
                    </p:spPr>
                  </p:pic>
                </p:oleObj>
              </mc:Fallback>
            </mc:AlternateContent>
          </a:graphicData>
        </a:graphic>
      </p:graphicFrame>
      <p:graphicFrame>
        <p:nvGraphicFramePr>
          <p:cNvPr id="19" name="Object 1024"/>
          <p:cNvGraphicFramePr>
            <a:graphicFrameLocks noChangeAspect="1"/>
          </p:cNvGraphicFramePr>
          <p:nvPr/>
        </p:nvGraphicFramePr>
        <p:xfrm>
          <a:off x="79375" y="5666423"/>
          <a:ext cx="3719830" cy="494030"/>
        </p:xfrm>
        <a:graphic>
          <a:graphicData uri="http://schemas.openxmlformats.org/presentationml/2006/ole">
            <mc:AlternateContent xmlns:mc="http://schemas.openxmlformats.org/markup-compatibility/2006">
              <mc:Choice xmlns:v="urn:schemas-microsoft-com:vml" Requires="v">
                <p:oleObj spid="_x0000_s20" name="" r:id="rId15" imgW="1485900" imgH="203200" progId="Equation.3">
                  <p:embed/>
                </p:oleObj>
              </mc:Choice>
              <mc:Fallback>
                <p:oleObj name="" r:id="rId15" imgW="1485900" imgH="203200" progId="Equation.3">
                  <p:embed/>
                  <p:pic>
                    <p:nvPicPr>
                      <p:cNvPr id="0" name="图片 3114"/>
                      <p:cNvPicPr/>
                      <p:nvPr/>
                    </p:nvPicPr>
                    <p:blipFill>
                      <a:blip r:embed="rId16"/>
                      <a:stretch>
                        <a:fillRect/>
                      </a:stretch>
                    </p:blipFill>
                    <p:spPr>
                      <a:xfrm>
                        <a:off x="79375" y="5666423"/>
                        <a:ext cx="3719830" cy="494030"/>
                      </a:xfrm>
                      <a:prstGeom prst="rect">
                        <a:avLst/>
                      </a:prstGeom>
                      <a:noFill/>
                      <a:ln w="38100">
                        <a:noFill/>
                        <a:miter/>
                      </a:ln>
                    </p:spPr>
                  </p:pic>
                </p:oleObj>
              </mc:Fallback>
            </mc:AlternateContent>
          </a:graphicData>
        </a:graphic>
      </p:graphicFrame>
      <p:grpSp>
        <p:nvGrpSpPr>
          <p:cNvPr id="6" name="组合 5"/>
          <p:cNvGrpSpPr/>
          <p:nvPr/>
        </p:nvGrpSpPr>
        <p:grpSpPr>
          <a:xfrm>
            <a:off x="6765925" y="1806575"/>
            <a:ext cx="2348865" cy="3017520"/>
            <a:chOff x="10655" y="2845"/>
            <a:chExt cx="3699" cy="4752"/>
          </a:xfrm>
        </p:grpSpPr>
        <p:graphicFrame>
          <p:nvGraphicFramePr>
            <p:cNvPr id="21" name="Object 1026"/>
            <p:cNvGraphicFramePr>
              <a:graphicFrameLocks noChangeAspect="1"/>
            </p:cNvGraphicFramePr>
            <p:nvPr/>
          </p:nvGraphicFramePr>
          <p:xfrm>
            <a:off x="10655" y="4149"/>
            <a:ext cx="3397" cy="3448"/>
          </p:xfrm>
          <a:graphic>
            <a:graphicData uri="http://schemas.openxmlformats.org/presentationml/2006/ole">
              <mc:AlternateContent xmlns:mc="http://schemas.openxmlformats.org/markup-compatibility/2006">
                <mc:Choice xmlns:v="urn:schemas-microsoft-com:vml" Requires="v">
                  <p:oleObj spid="_x0000_s22" name="" r:id="rId17" imgW="11696700" imgH="5991225" progId="">
                    <p:embed/>
                  </p:oleObj>
                </mc:Choice>
                <mc:Fallback>
                  <p:oleObj name="" r:id="rId17" imgW="11696700" imgH="5991225" progId="">
                    <p:embed/>
                    <p:pic>
                      <p:nvPicPr>
                        <p:cNvPr id="0" name="图片 3113"/>
                        <p:cNvPicPr/>
                        <p:nvPr/>
                      </p:nvPicPr>
                      <p:blipFill>
                        <a:blip r:embed="rId18">
                          <a:lum bright="17993"/>
                        </a:blip>
                        <a:srcRect l="40370" t="23614" r="32159" b="22814"/>
                        <a:stretch>
                          <a:fillRect/>
                        </a:stretch>
                      </p:blipFill>
                      <p:spPr>
                        <a:xfrm>
                          <a:off x="10655" y="4149"/>
                          <a:ext cx="3397" cy="3448"/>
                        </a:xfrm>
                        <a:prstGeom prst="rect">
                          <a:avLst/>
                        </a:prstGeom>
                        <a:no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11596" y="2845"/>
            <a:ext cx="2758" cy="1304"/>
          </p:xfrm>
          <a:graphic>
            <a:graphicData uri="http://schemas.openxmlformats.org/presentationml/2006/ole">
              <mc:AlternateContent xmlns:mc="http://schemas.openxmlformats.org/markup-compatibility/2006">
                <mc:Choice xmlns:v="urn:schemas-microsoft-com:vml" Requires="v">
                  <p:oleObj spid="_x0000_s24" name="" r:id="rId19" imgW="800100" imgH="431800" progId="Equation.3">
                    <p:embed/>
                  </p:oleObj>
                </mc:Choice>
                <mc:Fallback>
                  <p:oleObj name="" r:id="rId19" imgW="800100" imgH="431800" progId="Equation.3">
                    <p:embed/>
                    <p:pic>
                      <p:nvPicPr>
                        <p:cNvPr id="0" name="图片 3114"/>
                        <p:cNvPicPr/>
                        <p:nvPr/>
                      </p:nvPicPr>
                      <p:blipFill>
                        <a:blip r:embed="rId20"/>
                        <a:stretch>
                          <a:fillRect/>
                        </a:stretch>
                      </p:blipFill>
                      <p:spPr>
                        <a:xfrm>
                          <a:off x="11596" y="2845"/>
                          <a:ext cx="2758" cy="1304"/>
                        </a:xfrm>
                        <a:prstGeom prst="rect">
                          <a:avLst/>
                        </a:prstGeom>
                        <a:solidFill>
                          <a:srgbClr val="FFFF99"/>
                        </a:solidFill>
                        <a:ln w="38100">
                          <a:noFill/>
                          <a:miter/>
                        </a:ln>
                      </p:spPr>
                    </p:pic>
                  </p:oleObj>
                </mc:Fallback>
              </mc:AlternateContent>
            </a:graphicData>
          </a:graphic>
        </p:graphicFrame>
        <p:cxnSp>
          <p:nvCxnSpPr>
            <p:cNvPr id="25" name="直接箭头连接符 24"/>
            <p:cNvCxnSpPr/>
            <p:nvPr/>
          </p:nvCxnSpPr>
          <p:spPr>
            <a:xfrm flipH="1">
              <a:off x="12189" y="4149"/>
              <a:ext cx="837" cy="1478"/>
            </a:xfrm>
            <a:prstGeom prst="straightConnector1">
              <a:avLst/>
            </a:prstGeom>
            <a:ln>
              <a:solidFill>
                <a:srgbClr val="FF3300"/>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1"/>
                                        </p:tgtEl>
                                        <p:attrNameLst>
                                          <p:attrName>style.visibility</p:attrName>
                                        </p:attrNameLst>
                                      </p:cBhvr>
                                      <p:to>
                                        <p:strVal val="visible"/>
                                      </p:to>
                                    </p:set>
                                    <p:animEffect transition="in" filter="blinds(horizontal)">
                                      <p:cBhvr>
                                        <p:cTn id="32" dur="500"/>
                                        <p:tgtEl>
                                          <p:spTgt spid="163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65480" y="80645"/>
            <a:ext cx="2870200" cy="3281045"/>
            <a:chOff x="4469" y="68"/>
            <a:chExt cx="4520" cy="5167"/>
          </a:xfrm>
        </p:grpSpPr>
        <p:graphicFrame>
          <p:nvGraphicFramePr>
            <p:cNvPr id="16386" name="Object 1026"/>
            <p:cNvGraphicFramePr>
              <a:graphicFrameLocks noChangeAspect="1"/>
            </p:cNvGraphicFramePr>
            <p:nvPr/>
          </p:nvGraphicFramePr>
          <p:xfrm>
            <a:off x="4469" y="1211"/>
            <a:ext cx="4030" cy="4024"/>
          </p:xfrm>
          <a:graphic>
            <a:graphicData uri="http://schemas.openxmlformats.org/presentationml/2006/ole">
              <mc:AlternateContent xmlns:mc="http://schemas.openxmlformats.org/markup-compatibility/2006">
                <mc:Choice xmlns:v="urn:schemas-microsoft-com:vml" Requires="v">
                  <p:oleObj spid="_x0000_s3114" name="" r:id="rId1" imgW="11696700" imgH="5991225" progId="">
                    <p:embed/>
                  </p:oleObj>
                </mc:Choice>
                <mc:Fallback>
                  <p:oleObj name="" r:id="rId1" imgW="11696700" imgH="5991225" progId="">
                    <p:embed/>
                    <p:pic>
                      <p:nvPicPr>
                        <p:cNvPr id="0" name="图片 3113"/>
                        <p:cNvPicPr/>
                        <p:nvPr/>
                      </p:nvPicPr>
                      <p:blipFill>
                        <a:blip r:embed="rId2">
                          <a:lum bright="17993"/>
                        </a:blip>
                        <a:srcRect l="40370" t="23614" r="32159" b="22814"/>
                        <a:stretch>
                          <a:fillRect/>
                        </a:stretch>
                      </p:blipFill>
                      <p:spPr>
                        <a:xfrm>
                          <a:off x="4469" y="1211"/>
                          <a:ext cx="4030" cy="4024"/>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6231" y="68"/>
            <a:ext cx="2758" cy="1304"/>
          </p:xfrm>
          <a:graphic>
            <a:graphicData uri="http://schemas.openxmlformats.org/presentationml/2006/ole">
              <mc:AlternateContent xmlns:mc="http://schemas.openxmlformats.org/markup-compatibility/2006">
                <mc:Choice xmlns:v="urn:schemas-microsoft-com:vml" Requires="v">
                  <p:oleObj spid="_x0000_s7" name="" r:id="rId3" imgW="800100" imgH="431800" progId="Equation.3">
                    <p:embed/>
                  </p:oleObj>
                </mc:Choice>
                <mc:Fallback>
                  <p:oleObj name="" r:id="rId3" imgW="800100" imgH="431800" progId="Equation.3">
                    <p:embed/>
                    <p:pic>
                      <p:nvPicPr>
                        <p:cNvPr id="0" name="图片 3114"/>
                        <p:cNvPicPr/>
                        <p:nvPr/>
                      </p:nvPicPr>
                      <p:blipFill>
                        <a:blip r:embed="rId4"/>
                        <a:stretch>
                          <a:fillRect/>
                        </a:stretch>
                      </p:blipFill>
                      <p:spPr>
                        <a:xfrm>
                          <a:off x="6231" y="68"/>
                          <a:ext cx="2758" cy="1304"/>
                        </a:xfrm>
                        <a:prstGeom prst="rect">
                          <a:avLst/>
                        </a:prstGeom>
                        <a:solidFill>
                          <a:srgbClr val="FFFF99"/>
                        </a:solidFill>
                        <a:ln w="38100">
                          <a:noFill/>
                          <a:miter/>
                        </a:ln>
                      </p:spPr>
                    </p:pic>
                  </p:oleObj>
                </mc:Fallback>
              </mc:AlternateContent>
            </a:graphicData>
          </a:graphic>
        </p:graphicFrame>
        <p:cxnSp>
          <p:nvCxnSpPr>
            <p:cNvPr id="8" name="直接箭头连接符 7"/>
            <p:cNvCxnSpPr/>
            <p:nvPr/>
          </p:nvCxnSpPr>
          <p:spPr>
            <a:xfrm flipH="1">
              <a:off x="6282" y="1372"/>
              <a:ext cx="1379" cy="1305"/>
            </a:xfrm>
            <a:prstGeom prst="straightConnector1">
              <a:avLst/>
            </a:prstGeom>
            <a:ln>
              <a:solidFill>
                <a:srgbClr val="FF33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4514" name="Text Box 2"/>
          <p:cNvSpPr txBox="1"/>
          <p:nvPr/>
        </p:nvSpPr>
        <p:spPr>
          <a:xfrm>
            <a:off x="-89535" y="4130675"/>
            <a:ext cx="9016365" cy="197993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150" dirty="0">
                <a:latin typeface="Times New Roman" panose="02020603050405020304" pitchFamily="18" charset="0"/>
                <a:ea typeface="华文细黑" panose="02010600040101010101" charset="-122"/>
                <a:sym typeface="Symbol" panose="05050102010706020507" pitchFamily="18" charset="2"/>
              </a:rPr>
              <a:t> </a:t>
            </a:r>
            <a:r>
              <a:rPr lang="zh-CN" altLang="en-US" sz="3150" dirty="0">
                <a:latin typeface="Times New Roman" panose="02020603050405020304" pitchFamily="18" charset="0"/>
                <a:ea typeface="华文细黑" panose="02010600040101010101" charset="-122"/>
                <a:sym typeface="Symbol" panose="05050102010706020507" pitchFamily="18" charset="2"/>
              </a:rPr>
              <a:t>平衡条件下电流为</a:t>
            </a:r>
            <a:r>
              <a:rPr lang="en-US" altLang="zh-CN" sz="3150" dirty="0">
                <a:latin typeface="Times New Roman" panose="02020603050405020304" pitchFamily="18" charset="0"/>
                <a:ea typeface="华文细黑" panose="02010600040101010101" charset="-122"/>
                <a:sym typeface="Symbol" panose="05050102010706020507" pitchFamily="18" charset="2"/>
              </a:rPr>
              <a:t>0.</a:t>
            </a:r>
            <a:r>
              <a:rPr lang="zh-CN" altLang="en-US" sz="3150" dirty="0">
                <a:latin typeface="Times New Roman" panose="02020603050405020304" pitchFamily="18" charset="0"/>
                <a:ea typeface="华文细黑" panose="02010600040101010101" charset="-122"/>
                <a:sym typeface="Symbol" panose="05050102010706020507" pitchFamily="18" charset="2"/>
              </a:rPr>
              <a:t>由于</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latin typeface="Times New Roman" panose="02020603050405020304" pitchFamily="18" charset="0"/>
                <a:ea typeface="华文细黑" panose="02010600040101010101" charset="-122"/>
                <a:sym typeface="Symbol" panose="05050102010706020507" pitchFamily="18" charset="2"/>
              </a:rPr>
              <a:t>，分布密度</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2</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f</a:t>
            </a:r>
            <a:r>
              <a:rPr lang="en-US" altLang="zh-CN" sz="3150" baseline="-25000" dirty="0">
                <a:solidFill>
                  <a:srgbClr val="FF0000"/>
                </a:solidFill>
                <a:latin typeface="Times New Roman" panose="02020603050405020304" pitchFamily="18" charset="0"/>
                <a:ea typeface="华文细黑" panose="02010600040101010101" charset="-122"/>
                <a:sym typeface="Symbol" panose="05050102010706020507" pitchFamily="18" charset="2"/>
              </a:rPr>
              <a:t>0</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E</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T</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对于</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是对称的</a:t>
            </a:r>
            <a:r>
              <a:rPr lang="en-US" altLang="zh-CN" sz="3150" dirty="0">
                <a:latin typeface="Times New Roman" panose="02020603050405020304" pitchFamily="18" charset="0"/>
                <a:ea typeface="华文细黑" panose="02010600040101010101" charset="-122"/>
                <a:sym typeface="Symbol" panose="05050102010706020507" pitchFamily="18" charset="2"/>
              </a:rPr>
              <a:t>,</a:t>
            </a:r>
            <a:r>
              <a:rPr lang="zh-CN" altLang="en-US" sz="3150" dirty="0">
                <a:latin typeface="Times New Roman" panose="02020603050405020304" pitchFamily="18" charset="0"/>
                <a:ea typeface="华文细黑" panose="02010600040101010101" charset="-122"/>
                <a:sym typeface="Symbol" panose="05050102010706020507" pitchFamily="18" charset="2"/>
              </a:rPr>
              <a:t>而它们的电流</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qv</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qv</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en-US" altLang="zh-CN" sz="3150" i="1" dirty="0">
                <a:solidFill>
                  <a:srgbClr val="FF0000"/>
                </a:solidFill>
                <a:latin typeface="Times New Roman" panose="02020603050405020304" pitchFamily="18" charset="0"/>
                <a:ea typeface="华文细黑" panose="02010600040101010101" charset="-122"/>
                <a:sym typeface="Symbol" panose="05050102010706020507" pitchFamily="18" charset="2"/>
              </a:rPr>
              <a:t>k</a:t>
            </a:r>
            <a:r>
              <a:rPr lang="en-US" altLang="zh-CN" sz="3150" dirty="0">
                <a:solidFill>
                  <a:srgbClr val="FF0000"/>
                </a:solidFill>
                <a:latin typeface="Times New Roman" panose="02020603050405020304" pitchFamily="18" charset="0"/>
                <a:ea typeface="华文细黑" panose="02010600040101010101" charset="-122"/>
                <a:sym typeface="Symbol" panose="05050102010706020507" pitchFamily="18" charset="2"/>
              </a:rPr>
              <a:t>)</a:t>
            </a:r>
            <a:r>
              <a:rPr lang="zh-CN" altLang="en-US" sz="3150" dirty="0">
                <a:solidFill>
                  <a:srgbClr val="FF0000"/>
                </a:solidFill>
                <a:latin typeface="Times New Roman" panose="02020603050405020304" pitchFamily="18" charset="0"/>
                <a:ea typeface="华文细黑" panose="02010600040101010101" charset="-122"/>
                <a:sym typeface="Symbol" panose="05050102010706020507" pitchFamily="18" charset="2"/>
              </a:rPr>
              <a:t>相反</a:t>
            </a:r>
            <a:r>
              <a:rPr lang="zh-CN" altLang="en-US" sz="3150" dirty="0">
                <a:latin typeface="Times New Roman" panose="02020603050405020304" pitchFamily="18" charset="0"/>
                <a:ea typeface="华文细黑" panose="02010600040101010101" charset="-122"/>
                <a:sym typeface="Symbol" panose="05050102010706020507" pitchFamily="18" charset="2"/>
              </a:rPr>
              <a:t>，因此恰好相互抵消</a:t>
            </a:r>
            <a:r>
              <a:rPr lang="en-US" altLang="zh-CN" sz="3150" dirty="0">
                <a:latin typeface="Times New Roman" panose="02020603050405020304" pitchFamily="18" charset="0"/>
                <a:ea typeface="华文细黑" panose="02010600040101010101" charset="-122"/>
                <a:sym typeface="Symbol" panose="05050102010706020507" pitchFamily="18" charset="2"/>
              </a:rPr>
              <a:t>.</a:t>
            </a:r>
            <a:endParaRPr lang="en-US" altLang="zh-CN" sz="3150" dirty="0">
              <a:latin typeface="Times New Roman" panose="02020603050405020304" pitchFamily="18" charset="0"/>
              <a:ea typeface="华文细黑" panose="02010600040101010101" charset="-122"/>
              <a:sym typeface="Symbol" panose="05050102010706020507" pitchFamily="18" charset="2"/>
            </a:endParaRPr>
          </a:p>
        </p:txBody>
      </p:sp>
      <p:pic>
        <p:nvPicPr>
          <p:cNvPr id="10241" name="图片 4"/>
          <p:cNvPicPr>
            <a:picLocks noChangeAspect="1"/>
          </p:cNvPicPr>
          <p:nvPr/>
        </p:nvPicPr>
        <p:blipFill>
          <a:blip r:embed="rId5"/>
          <a:srcRect l="975" t="2161" r="2869"/>
          <a:stretch>
            <a:fillRect/>
          </a:stretch>
        </p:blipFill>
        <p:spPr>
          <a:xfrm>
            <a:off x="4896485" y="92710"/>
            <a:ext cx="3777615" cy="4037965"/>
          </a:xfrm>
          <a:prstGeom prst="rect">
            <a:avLst/>
          </a:prstGeom>
          <a:noFill/>
          <a:ln w="12700" cap="flat" cmpd="sng">
            <a:no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298065" y="490220"/>
          <a:ext cx="4547235" cy="770255"/>
        </p:xfrm>
        <a:graphic>
          <a:graphicData uri="http://schemas.openxmlformats.org/presentationml/2006/ole">
            <mc:AlternateContent xmlns:mc="http://schemas.openxmlformats.org/markup-compatibility/2006">
              <mc:Choice xmlns:v="urn:schemas-microsoft-com:vml" Requires="v">
                <p:oleObj spid="_x0000_s5" name="" r:id="rId1" imgW="1295400" imgH="215900" progId="Equation.3">
                  <p:embed/>
                </p:oleObj>
              </mc:Choice>
              <mc:Fallback>
                <p:oleObj name="" r:id="rId1" imgW="1295400" imgH="215900" progId="Equation.3">
                  <p:embed/>
                  <p:pic>
                    <p:nvPicPr>
                      <p:cNvPr id="0" name="图片 3114"/>
                      <p:cNvPicPr/>
                      <p:nvPr/>
                    </p:nvPicPr>
                    <p:blipFill>
                      <a:blip r:embed="rId2"/>
                      <a:stretch>
                        <a:fillRect/>
                      </a:stretch>
                    </p:blipFill>
                    <p:spPr>
                      <a:xfrm>
                        <a:off x="2298065" y="490220"/>
                        <a:ext cx="4547235" cy="770255"/>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20320" y="1174115"/>
            <a:ext cx="8885555" cy="10915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500" dirty="0">
                <a:latin typeface="Times New Roman" panose="02020603050405020304" pitchFamily="18" charset="0"/>
                <a:ea typeface="华文细黑" panose="02010600040101010101" charset="-122"/>
              </a:rPr>
              <a:t>反映了电子达到一个新的定态统计分布</a:t>
            </a:r>
            <a:r>
              <a:rPr lang="en-US" altLang="zh-CN" sz="2500" dirty="0">
                <a:latin typeface="Times New Roman" panose="02020603050405020304" pitchFamily="18" charset="0"/>
                <a:ea typeface="华文细黑" panose="02010600040101010101" charset="-122"/>
              </a:rPr>
              <a:t>.</a:t>
            </a:r>
            <a:r>
              <a:rPr lang="zh-CN" altLang="en-US" sz="2500" dirty="0">
                <a:latin typeface="Times New Roman" panose="02020603050405020304" pitchFamily="18" charset="0"/>
                <a:ea typeface="华文细黑" panose="02010600040101010101" charset="-122"/>
              </a:rPr>
              <a:t>这种定态分布也可以用一个与平衡时相似的分布函数</a:t>
            </a:r>
            <a:r>
              <a:rPr lang="en-US" altLang="zh-CN" sz="2500" i="1" dirty="0">
                <a:latin typeface="Times New Roman" panose="02020603050405020304" pitchFamily="18" charset="0"/>
                <a:ea typeface="华文细黑" panose="02010600040101010101" charset="-122"/>
              </a:rPr>
              <a:t>f</a:t>
            </a:r>
            <a:r>
              <a:rPr lang="en-US" altLang="zh-CN" sz="2500" dirty="0">
                <a:latin typeface="Times New Roman" panose="02020603050405020304" pitchFamily="18" charset="0"/>
                <a:ea typeface="华文细黑" panose="02010600040101010101" charset="-122"/>
              </a:rPr>
              <a:t>(</a:t>
            </a:r>
            <a:r>
              <a:rPr lang="en-US" altLang="zh-CN" sz="2500" i="1" dirty="0">
                <a:latin typeface="Times New Roman" panose="02020603050405020304" pitchFamily="18" charset="0"/>
                <a:ea typeface="华文细黑" panose="02010600040101010101" charset="-122"/>
              </a:rPr>
              <a:t>k</a:t>
            </a:r>
            <a:r>
              <a:rPr lang="en-US" altLang="zh-CN" sz="2500" dirty="0">
                <a:latin typeface="Times New Roman" panose="02020603050405020304" pitchFamily="18" charset="0"/>
                <a:ea typeface="华文细黑" panose="02010600040101010101" charset="-122"/>
              </a:rPr>
              <a:t>)</a:t>
            </a:r>
            <a:r>
              <a:rPr lang="zh-CN" altLang="en-US" sz="2500" dirty="0">
                <a:latin typeface="Times New Roman" panose="02020603050405020304" pitchFamily="18" charset="0"/>
                <a:ea typeface="华文细黑" panose="02010600040101010101" charset="-122"/>
              </a:rPr>
              <a:t>来描述</a:t>
            </a:r>
            <a:r>
              <a:rPr lang="en-US" altLang="zh-CN" sz="2500" dirty="0">
                <a:latin typeface="Times New Roman" panose="02020603050405020304" pitchFamily="18" charset="0"/>
                <a:ea typeface="华文细黑" panose="02010600040101010101" charset="-122"/>
              </a:rPr>
              <a:t>.</a:t>
            </a:r>
            <a:endParaRPr lang="en-US" altLang="zh-CN" sz="2500" dirty="0">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6" name="Object 1024"/>
          <p:cNvGraphicFramePr>
            <a:graphicFrameLocks noChangeAspect="1"/>
          </p:cNvGraphicFramePr>
          <p:nvPr/>
        </p:nvGraphicFramePr>
        <p:xfrm>
          <a:off x="207963" y="2337435"/>
          <a:ext cx="8549005" cy="621665"/>
        </p:xfrm>
        <a:graphic>
          <a:graphicData uri="http://schemas.openxmlformats.org/presentationml/2006/ole">
            <mc:AlternateContent xmlns:mc="http://schemas.openxmlformats.org/markup-compatibility/2006">
              <mc:Choice xmlns:v="urn:schemas-microsoft-com:vml" Requires="v">
                <p:oleObj spid="_x0000_s7" name="" r:id="rId3" imgW="3238500" imgH="241300" progId="Equation.3">
                  <p:embed/>
                </p:oleObj>
              </mc:Choice>
              <mc:Fallback>
                <p:oleObj name="" r:id="rId3" imgW="3238500" imgH="241300" progId="Equation.3">
                  <p:embed/>
                  <p:pic>
                    <p:nvPicPr>
                      <p:cNvPr id="0" name="图片 3114"/>
                      <p:cNvPicPr/>
                      <p:nvPr/>
                    </p:nvPicPr>
                    <p:blipFill>
                      <a:blip r:embed="rId4"/>
                      <a:stretch>
                        <a:fillRect/>
                      </a:stretch>
                    </p:blipFill>
                    <p:spPr>
                      <a:xfrm>
                        <a:off x="207963" y="2337435"/>
                        <a:ext cx="8549005" cy="621665"/>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08280" y="3202940"/>
          <a:ext cx="8371205" cy="649605"/>
        </p:xfrm>
        <a:graphic>
          <a:graphicData uri="http://schemas.openxmlformats.org/presentationml/2006/ole">
            <mc:AlternateContent xmlns:mc="http://schemas.openxmlformats.org/markup-compatibility/2006">
              <mc:Choice xmlns:v="urn:schemas-microsoft-com:vml" Requires="v">
                <p:oleObj spid="_x0000_s9" name="" r:id="rId5" imgW="3009900" imgH="241300" progId="Equation.3">
                  <p:embed/>
                </p:oleObj>
              </mc:Choice>
              <mc:Fallback>
                <p:oleObj name="" r:id="rId5" imgW="3009900" imgH="241300" progId="Equation.3">
                  <p:embed/>
                  <p:pic>
                    <p:nvPicPr>
                      <p:cNvPr id="0" name="图片 3114"/>
                      <p:cNvPicPr/>
                      <p:nvPr/>
                    </p:nvPicPr>
                    <p:blipFill>
                      <a:blip r:embed="rId6"/>
                      <a:stretch>
                        <a:fillRect/>
                      </a:stretch>
                    </p:blipFill>
                    <p:spPr>
                      <a:xfrm>
                        <a:off x="208280" y="3202940"/>
                        <a:ext cx="8371205" cy="64960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08280" y="4088130"/>
          <a:ext cx="8530590" cy="798830"/>
        </p:xfrm>
        <a:graphic>
          <a:graphicData uri="http://schemas.openxmlformats.org/presentationml/2006/ole">
            <mc:AlternateContent xmlns:mc="http://schemas.openxmlformats.org/markup-compatibility/2006">
              <mc:Choice xmlns:v="urn:schemas-microsoft-com:vml" Requires="v">
                <p:oleObj spid="_x0000_s11" name="" r:id="rId7" imgW="2908300" imgH="279400" progId="Equation.3">
                  <p:embed/>
                </p:oleObj>
              </mc:Choice>
              <mc:Fallback>
                <p:oleObj name="" r:id="rId7" imgW="2908300" imgH="279400" progId="Equation.3">
                  <p:embed/>
                  <p:pic>
                    <p:nvPicPr>
                      <p:cNvPr id="0" name="图片 3114"/>
                      <p:cNvPicPr/>
                      <p:nvPr/>
                    </p:nvPicPr>
                    <p:blipFill>
                      <a:blip r:embed="rId8"/>
                      <a:stretch>
                        <a:fillRect/>
                      </a:stretch>
                    </p:blipFill>
                    <p:spPr>
                      <a:xfrm>
                        <a:off x="208280" y="4088130"/>
                        <a:ext cx="8530590" cy="798830"/>
                      </a:xfrm>
                      <a:prstGeom prst="rect">
                        <a:avLst/>
                      </a:prstGeom>
                      <a:solidFill>
                        <a:srgbClr val="FFFF99"/>
                      </a:solidFill>
                      <a:ln w="38100">
                        <a:noFill/>
                        <a:miter/>
                      </a:ln>
                    </p:spPr>
                  </p:pic>
                </p:oleObj>
              </mc:Fallback>
            </mc:AlternateContent>
          </a:graphicData>
        </a:graphic>
      </p:graphicFrame>
      <p:sp>
        <p:nvSpPr>
          <p:cNvPr id="2" name="Text Box 2"/>
          <p:cNvSpPr txBox="1"/>
          <p:nvPr/>
        </p:nvSpPr>
        <p:spPr>
          <a:xfrm>
            <a:off x="20955" y="-100965"/>
            <a:ext cx="9029065"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500" dirty="0">
                <a:latin typeface="Times New Roman" panose="02020603050405020304" pitchFamily="18" charset="0"/>
                <a:ea typeface="华文细黑" panose="02010600040101010101" charset="-122"/>
                <a:sym typeface="Symbol" panose="05050102010706020507" pitchFamily="18" charset="2"/>
              </a:rPr>
              <a:t> </a:t>
            </a:r>
            <a:r>
              <a:rPr lang="zh-CN" altLang="en-US" sz="2500" dirty="0">
                <a:latin typeface="Times New Roman" panose="02020603050405020304" pitchFamily="18" charset="0"/>
                <a:ea typeface="华文细黑" panose="02010600040101010101" charset="-122"/>
                <a:sym typeface="Symbol" panose="05050102010706020507" pitchFamily="18" charset="2"/>
              </a:rPr>
              <a:t>当施加一恒定外场</a:t>
            </a:r>
            <a:r>
              <a:rPr lang="en-US" altLang="zh-CN" sz="2500" i="1" dirty="0">
                <a:latin typeface="Times New Roman" panose="02020603050405020304" pitchFamily="18" charset="0"/>
                <a:ea typeface="华文细黑" panose="02010600040101010101" charset="-122"/>
                <a:sym typeface="Symbol" panose="05050102010706020507" pitchFamily="18" charset="2"/>
              </a:rPr>
              <a:t>E</a:t>
            </a:r>
            <a:r>
              <a:rPr lang="zh-CN" altLang="en-US" sz="2500" dirty="0">
                <a:latin typeface="Times New Roman" panose="02020603050405020304" pitchFamily="18" charset="0"/>
                <a:ea typeface="华文细黑" panose="02010600040101010101" charset="-122"/>
                <a:sym typeface="Symbol" panose="05050102010706020507" pitchFamily="18" charset="2"/>
              </a:rPr>
              <a:t>时，将很快形成一稳定电流密度</a:t>
            </a:r>
            <a:r>
              <a:rPr lang="en-US" altLang="zh-CN" sz="2500" i="1" dirty="0">
                <a:latin typeface="Times New Roman" panose="02020603050405020304" pitchFamily="18" charset="0"/>
                <a:ea typeface="华文细黑" panose="02010600040101010101" charset="-122"/>
                <a:sym typeface="Symbol" panose="05050102010706020507" pitchFamily="18" charset="2"/>
              </a:rPr>
              <a:t>j</a:t>
            </a:r>
            <a:r>
              <a:rPr lang="en-US" altLang="zh-CN" sz="2500" dirty="0">
                <a:latin typeface="Times New Roman" panose="02020603050405020304" pitchFamily="18" charset="0"/>
                <a:ea typeface="华文细黑" panose="02010600040101010101" charset="-122"/>
                <a:sym typeface="Symbol" panose="05050102010706020507" pitchFamily="18" charset="2"/>
              </a:rPr>
              <a:t>.</a:t>
            </a:r>
            <a:endParaRPr lang="en-US" altLang="zh-CN" sz="2500" dirty="0">
              <a:latin typeface="Times New Roman" panose="02020603050405020304" pitchFamily="18" charset="0"/>
              <a:ea typeface="华文细黑" panose="02010600040101010101" charset="-122"/>
              <a:sym typeface="Symbol" panose="05050102010706020507" pitchFamily="18" charset="2"/>
            </a:endParaRPr>
          </a:p>
        </p:txBody>
      </p:sp>
      <p:sp>
        <p:nvSpPr>
          <p:cNvPr id="3" name="Text Box 2"/>
          <p:cNvSpPr txBox="1"/>
          <p:nvPr/>
        </p:nvSpPr>
        <p:spPr>
          <a:xfrm>
            <a:off x="3810" y="4888865"/>
            <a:ext cx="8974455" cy="12915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000" b="1" dirty="0">
                <a:solidFill>
                  <a:srgbClr val="0000FF"/>
                </a:solidFill>
                <a:latin typeface="Times New Roman" panose="02020603050405020304" pitchFamily="18" charset="0"/>
                <a:ea typeface="华文细黑" panose="02010600040101010101" charset="-122"/>
              </a:rPr>
              <a:t> </a:t>
            </a:r>
            <a:r>
              <a:rPr lang="zh-CN" altLang="en-US" sz="3000" b="1" dirty="0">
                <a:solidFill>
                  <a:srgbClr val="0000FF"/>
                </a:solidFill>
                <a:latin typeface="Times New Roman" panose="02020603050405020304" pitchFamily="18" charset="0"/>
                <a:ea typeface="华文细黑" panose="02010600040101010101" charset="-122"/>
              </a:rPr>
              <a:t>因此一旦确定了分布函数</a:t>
            </a:r>
            <a:r>
              <a:rPr lang="en-US" altLang="zh-CN" sz="3000" b="1" i="1" dirty="0">
                <a:solidFill>
                  <a:srgbClr val="0000FF"/>
                </a:solidFill>
                <a:latin typeface="Times New Roman" panose="02020603050405020304" pitchFamily="18" charset="0"/>
                <a:ea typeface="华文细黑" panose="02010600040101010101" charset="-122"/>
              </a:rPr>
              <a:t>f</a:t>
            </a:r>
            <a:r>
              <a:rPr lang="en-US" altLang="zh-CN" sz="3000" b="1" dirty="0">
                <a:solidFill>
                  <a:srgbClr val="0000FF"/>
                </a:solidFill>
                <a:latin typeface="Times New Roman" panose="02020603050405020304" pitchFamily="18" charset="0"/>
                <a:ea typeface="华文细黑" panose="02010600040101010101" charset="-122"/>
              </a:rPr>
              <a:t>(</a:t>
            </a:r>
            <a:r>
              <a:rPr lang="en-US" altLang="zh-CN" sz="3000" b="1" i="1" dirty="0">
                <a:solidFill>
                  <a:srgbClr val="0000FF"/>
                </a:solidFill>
                <a:latin typeface="Times New Roman" panose="02020603050405020304" pitchFamily="18" charset="0"/>
                <a:ea typeface="华文细黑" panose="02010600040101010101" charset="-122"/>
              </a:rPr>
              <a:t>k</a:t>
            </a:r>
            <a:r>
              <a:rPr lang="en-US" altLang="zh-CN" sz="3000" b="1" dirty="0">
                <a:solidFill>
                  <a:srgbClr val="0000FF"/>
                </a:solidFill>
                <a:latin typeface="Times New Roman" panose="02020603050405020304" pitchFamily="18" charset="0"/>
                <a:ea typeface="华文细黑" panose="02010600040101010101" charset="-122"/>
              </a:rPr>
              <a:t>)</a:t>
            </a:r>
            <a:r>
              <a:rPr lang="zh-CN" altLang="en-US" sz="3000" b="1" dirty="0">
                <a:solidFill>
                  <a:srgbClr val="0000FF"/>
                </a:solidFill>
                <a:latin typeface="Times New Roman" panose="02020603050405020304" pitchFamily="18" charset="0"/>
                <a:ea typeface="华文细黑" panose="02010600040101010101" charset="-122"/>
              </a:rPr>
              <a:t>，就可以直接计算电流密度</a:t>
            </a:r>
            <a:r>
              <a:rPr lang="en-US" altLang="zh-CN" sz="3000" b="1" dirty="0">
                <a:solidFill>
                  <a:srgbClr val="0000FF"/>
                </a:solidFill>
                <a:latin typeface="Times New Roman" panose="02020603050405020304" pitchFamily="18" charset="0"/>
                <a:ea typeface="华文细黑" panose="02010600040101010101" charset="-122"/>
              </a:rPr>
              <a:t>  </a:t>
            </a:r>
            <a:r>
              <a:rPr lang="en-US" altLang="zh-CN" sz="3000" b="1" dirty="0">
                <a:solidFill>
                  <a:srgbClr val="0000FF"/>
                </a:solidFill>
                <a:latin typeface="微软雅黑" panose="020B0503020204020204" charset="-122"/>
                <a:ea typeface="微软雅黑" panose="020B0503020204020204" charset="-122"/>
              </a:rPr>
              <a:t>→  </a:t>
            </a:r>
            <a:r>
              <a:rPr lang="zh-CN" altLang="en-US" sz="3000" b="1" dirty="0">
                <a:solidFill>
                  <a:srgbClr val="0000FF"/>
                </a:solidFill>
                <a:latin typeface="微软雅黑" panose="020B0503020204020204" charset="-122"/>
                <a:ea typeface="微软雅黑" panose="020B0503020204020204" charset="-122"/>
              </a:rPr>
              <a:t>分布函数方法</a:t>
            </a:r>
            <a:endParaRPr lang="zh-CN" altLang="en-US" sz="3000" b="1" dirty="0">
              <a:solidFill>
                <a:srgbClr val="0000FF"/>
              </a:solidFill>
              <a:latin typeface="微软雅黑" panose="020B0503020204020204" charset="-122"/>
              <a:ea typeface="微软雅黑" panose="020B050302020402020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00" name="Text Box 12"/>
          <p:cNvSpPr txBox="1"/>
          <p:nvPr/>
        </p:nvSpPr>
        <p:spPr>
          <a:xfrm>
            <a:off x="25400" y="1887855"/>
            <a:ext cx="6026785" cy="1076325"/>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当电场</a:t>
            </a:r>
            <a:r>
              <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rPr>
              <a:t>E  0</a:t>
            </a: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时，电子的状态变化服从</a:t>
            </a:r>
            <a:endPar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0" name="Object 1024"/>
          <p:cNvGraphicFramePr>
            <a:graphicFrameLocks noChangeAspect="1"/>
          </p:cNvGraphicFramePr>
          <p:nvPr/>
        </p:nvGraphicFramePr>
        <p:xfrm>
          <a:off x="2158365" y="2497773"/>
          <a:ext cx="2348865" cy="1207135"/>
        </p:xfrm>
        <a:graphic>
          <a:graphicData uri="http://schemas.openxmlformats.org/presentationml/2006/ole">
            <mc:AlternateContent xmlns:mc="http://schemas.openxmlformats.org/markup-compatibility/2006">
              <mc:Choice xmlns:v="urn:schemas-microsoft-com:vml" Requires="v">
                <p:oleObj spid="_x0000_s11" name="" r:id="rId1" imgW="698500" imgH="419100" progId="Equation.3">
                  <p:embed/>
                </p:oleObj>
              </mc:Choice>
              <mc:Fallback>
                <p:oleObj name="" r:id="rId1" imgW="698500" imgH="419100" progId="Equation.3">
                  <p:embed/>
                  <p:pic>
                    <p:nvPicPr>
                      <p:cNvPr id="0" name="图片 3114"/>
                      <p:cNvPicPr/>
                      <p:nvPr/>
                    </p:nvPicPr>
                    <p:blipFill>
                      <a:blip r:embed="rId2"/>
                      <a:stretch>
                        <a:fillRect/>
                      </a:stretch>
                    </p:blipFill>
                    <p:spPr>
                      <a:xfrm>
                        <a:off x="2158365" y="2497773"/>
                        <a:ext cx="2348865" cy="1207135"/>
                      </a:xfrm>
                      <a:prstGeom prst="rect">
                        <a:avLst/>
                      </a:prstGeom>
                      <a:solidFill>
                        <a:srgbClr val="FFFF99"/>
                      </a:solidFill>
                      <a:ln w="38100">
                        <a:noFill/>
                        <a:miter/>
                      </a:ln>
                    </p:spPr>
                  </p:pic>
                </p:oleObj>
              </mc:Fallback>
            </mc:AlternateContent>
          </a:graphicData>
        </a:graphic>
      </p:graphicFrame>
      <p:sp>
        <p:nvSpPr>
          <p:cNvPr id="7" name="Text Box 2"/>
          <p:cNvSpPr txBox="1"/>
          <p:nvPr/>
        </p:nvSpPr>
        <p:spPr>
          <a:xfrm>
            <a:off x="93980" y="3175"/>
            <a:ext cx="5051425" cy="1814830"/>
          </a:xfrm>
          <a:prstGeom prst="rect">
            <a:avLst/>
          </a:prstGeom>
          <a:noFill/>
          <a:ln w="9525">
            <a:noFill/>
          </a:ln>
        </p:spPr>
        <p:txBody>
          <a:bodyPr wrap="square" anchor="t">
            <a:spAutoFit/>
          </a:bodyPr>
          <a:p>
            <a:pPr algn="just">
              <a:lnSpc>
                <a:spcPct val="100000"/>
              </a:lnSpc>
              <a:spcBef>
                <a:spcPct val="50000"/>
              </a:spcBef>
              <a:buFont typeface="Wingdings" panose="05000000000000000000" charset="0"/>
            </a:pP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Ohm's Law</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的主要物理基础：</a:t>
            </a:r>
            <a:endPar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a:p>
            <a:pPr marL="342900" indent="-342900" algn="just">
              <a:lnSpc>
                <a:spcPct val="100000"/>
              </a:lnSpc>
              <a:spcBef>
                <a:spcPct val="50000"/>
              </a:spcBef>
              <a:buFont typeface="Wingdings" panose="05000000000000000000" charset="0"/>
              <a:buChar char=""/>
            </a:pPr>
            <a:r>
              <a:rPr lang="zh-CN" altLang="en-US" sz="2800" dirty="0">
                <a:latin typeface="Times New Roman" panose="02020603050405020304" pitchFamily="18" charset="0"/>
                <a:ea typeface="华文细黑" panose="02010600040101010101" charset="-122"/>
                <a:sym typeface="Symbol" panose="05050102010706020507" pitchFamily="18" charset="2"/>
              </a:rPr>
              <a:t>电子在电场</a:t>
            </a:r>
            <a:r>
              <a:rPr lang="en-US" altLang="zh-CN" sz="2800" dirty="0">
                <a:latin typeface="Times New Roman" panose="02020603050405020304" pitchFamily="18" charset="0"/>
                <a:ea typeface="华文细黑" panose="02010600040101010101" charset="-122"/>
                <a:sym typeface="Symbol" panose="05050102010706020507" pitchFamily="18" charset="2"/>
              </a:rPr>
              <a:t>E</a:t>
            </a:r>
            <a:r>
              <a:rPr lang="zh-CN" altLang="en-US" sz="2800" dirty="0">
                <a:latin typeface="Times New Roman" panose="02020603050405020304" pitchFamily="18" charset="0"/>
                <a:ea typeface="华文细黑" panose="02010600040101010101" charset="-122"/>
                <a:sym typeface="Symbol" panose="05050102010706020507" pitchFamily="18" charset="2"/>
              </a:rPr>
              <a:t>作用下加速</a:t>
            </a:r>
            <a:r>
              <a:rPr lang="en-US" altLang="zh-CN" sz="2800" dirty="0">
                <a:latin typeface="Times New Roman" panose="02020603050405020304" pitchFamily="18" charset="0"/>
                <a:ea typeface="华文细黑" panose="02010600040101010101" charset="-122"/>
                <a:sym typeface="Symbol" panose="05050102010706020507" pitchFamily="18" charset="2"/>
              </a:rPr>
              <a:t>.</a:t>
            </a:r>
            <a:endParaRPr lang="en-US" altLang="zh-CN" sz="2800" dirty="0">
              <a:latin typeface="Times New Roman" panose="02020603050405020304" pitchFamily="18" charset="0"/>
              <a:ea typeface="华文细黑" panose="02010600040101010101" charset="-122"/>
              <a:sym typeface="Symbol" panose="05050102010706020507" pitchFamily="18" charset="2"/>
            </a:endParaRPr>
          </a:p>
          <a:p>
            <a:pPr marL="342900" indent="-342900" algn="just">
              <a:lnSpc>
                <a:spcPct val="100000"/>
              </a:lnSpc>
              <a:spcBef>
                <a:spcPct val="50000"/>
              </a:spcBef>
              <a:buFont typeface="Wingdings" panose="05000000000000000000" charset="0"/>
              <a:buChar char=""/>
            </a:pPr>
            <a:r>
              <a:rPr lang="zh-CN" altLang="en-US" sz="2800" dirty="0">
                <a:latin typeface="Times New Roman" panose="02020603050405020304" pitchFamily="18" charset="0"/>
                <a:ea typeface="华文细黑" panose="02010600040101010101" charset="-122"/>
                <a:sym typeface="Symbol" panose="05050102010706020507" pitchFamily="18" charset="2"/>
              </a:rPr>
              <a:t>电子由于碰撞失去定向运动</a:t>
            </a:r>
            <a:endParaRPr lang="zh-CN" altLang="en-US" sz="2800" dirty="0">
              <a:latin typeface="Times New Roman" panose="02020603050405020304" pitchFamily="18" charset="0"/>
              <a:ea typeface="华文细黑" panose="02010600040101010101" charset="-122"/>
              <a:sym typeface="Symbol" panose="05050102010706020507" pitchFamily="18" charset="2"/>
            </a:endParaRPr>
          </a:p>
        </p:txBody>
      </p:sp>
      <p:sp>
        <p:nvSpPr>
          <p:cNvPr id="8" name="Text Box 17"/>
          <p:cNvSpPr txBox="1"/>
          <p:nvPr/>
        </p:nvSpPr>
        <p:spPr>
          <a:xfrm>
            <a:off x="-46990" y="3601720"/>
            <a:ext cx="9269095" cy="1714500"/>
          </a:xfrm>
          <a:prstGeom prst="rect">
            <a:avLst/>
          </a:prstGeom>
          <a:noFill/>
          <a:ln w="9525">
            <a:noFill/>
          </a:ln>
        </p:spPr>
        <p:txBody>
          <a:bodyPr wrap="square" anchor="t">
            <a:spAutoFit/>
          </a:bodyPr>
          <a:p>
            <a:pPr marL="457200" indent="-457200" algn="just">
              <a:lnSpc>
                <a:spcPct val="130000"/>
              </a:lnSpc>
              <a:spcBef>
                <a:spcPct val="50000"/>
              </a:spcBef>
              <a:buFont typeface="+mj-ea"/>
              <a:buAutoNum type="circleNumDbPlain"/>
            </a:pP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在电场作用下，整个电子分布将在</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空间以上述速度移动，原来对称的分布就将偏向一边，从而产生电流</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endParaRPr>
          </a:p>
          <a:p>
            <a:pPr marL="457200" indent="-457200" algn="just">
              <a:lnSpc>
                <a:spcPct val="130000"/>
              </a:lnSpc>
              <a:spcBef>
                <a:spcPct val="50000"/>
              </a:spcBef>
              <a:buFont typeface="+mj-ea"/>
              <a:buAutoNum type="circleNumDbPlain"/>
            </a:pP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电子在运动过程中将受到碰撞散射，效果是使电子分布恢复平衡</a:t>
            </a:r>
            <a:r>
              <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4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46355" y="5216525"/>
            <a:ext cx="9132570" cy="1210945"/>
          </a:xfrm>
          <a:prstGeom prst="rect">
            <a:avLst/>
          </a:prstGeom>
          <a:noFill/>
          <a:ln w="9525">
            <a:noFill/>
          </a:ln>
        </p:spPr>
        <p:txBody>
          <a:bodyPr wrap="square" anchor="t">
            <a:spAutoFit/>
          </a:bodyPr>
          <a:p>
            <a:pPr marL="457200" indent="-457200" algn="just">
              <a:lnSpc>
                <a:spcPct val="130000"/>
              </a:lnSpc>
              <a:spcBef>
                <a:spcPts val="50"/>
              </a:spcBef>
              <a:spcAft>
                <a:spcPts val="0"/>
              </a:spcAft>
              <a:buFont typeface="Wingdings" panose="05000000000000000000" charset="0"/>
              <a:buChar char="p"/>
            </a:pPr>
            <a:r>
              <a:rPr lang="zh-CN" altLang="en-US" sz="2800" dirty="0">
                <a:solidFill>
                  <a:srgbClr val="FF0000"/>
                </a:solidFill>
                <a:latin typeface="Times New Roman" panose="02020603050405020304" pitchFamily="18" charset="0"/>
                <a:ea typeface="华文细黑" panose="02010600040101010101" charset="-122"/>
                <a:sym typeface="Symbol" panose="05050102010706020507" pitchFamily="18" charset="2"/>
              </a:rPr>
              <a:t>电子有一定的碰撞自由时间τ，而且每次受到碰撞就完全失去在电场中所获得的定向运动</a:t>
            </a:r>
            <a:r>
              <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16" name="组合 15"/>
          <p:cNvGrpSpPr/>
          <p:nvPr/>
        </p:nvGrpSpPr>
        <p:grpSpPr>
          <a:xfrm>
            <a:off x="5428615" y="40005"/>
            <a:ext cx="3657600" cy="3575050"/>
            <a:chOff x="8549" y="63"/>
            <a:chExt cx="5760" cy="5630"/>
          </a:xfrm>
        </p:grpSpPr>
        <p:grpSp>
          <p:nvGrpSpPr>
            <p:cNvPr id="6" name="组合 5"/>
            <p:cNvGrpSpPr/>
            <p:nvPr/>
          </p:nvGrpSpPr>
          <p:grpSpPr>
            <a:xfrm>
              <a:off x="8549" y="63"/>
              <a:ext cx="5760" cy="5630"/>
              <a:chOff x="8097" y="63"/>
              <a:chExt cx="5760" cy="5630"/>
            </a:xfrm>
          </p:grpSpPr>
          <p:graphicFrame>
            <p:nvGraphicFramePr>
              <p:cNvPr id="3" name="Object 1024"/>
              <p:cNvGraphicFramePr>
                <a:graphicFrameLocks noChangeAspect="1"/>
              </p:cNvGraphicFramePr>
              <p:nvPr/>
            </p:nvGraphicFramePr>
            <p:xfrm>
              <a:off x="10854" y="1926"/>
              <a:ext cx="1244" cy="881"/>
            </p:xfrm>
            <a:graphic>
              <a:graphicData uri="http://schemas.openxmlformats.org/presentationml/2006/ole">
                <mc:AlternateContent xmlns:mc="http://schemas.openxmlformats.org/markup-compatibility/2006">
                  <mc:Choice xmlns:v="urn:schemas-microsoft-com:vml" Requires="v">
                    <p:oleObj spid="_x0000_s5" name="" r:id="rId3" imgW="584200" imgH="482600" progId="Equation.3">
                      <p:embed/>
                    </p:oleObj>
                  </mc:Choice>
                  <mc:Fallback>
                    <p:oleObj name="" r:id="rId3" imgW="584200" imgH="482600" progId="Equation.3">
                      <p:embed/>
                      <p:pic>
                        <p:nvPicPr>
                          <p:cNvPr id="0" name="图片 3114"/>
                          <p:cNvPicPr/>
                          <p:nvPr/>
                        </p:nvPicPr>
                        <p:blipFill>
                          <a:blip r:embed="rId4"/>
                          <a:stretch>
                            <a:fillRect/>
                          </a:stretch>
                        </p:blipFill>
                        <p:spPr>
                          <a:xfrm>
                            <a:off x="10854" y="1926"/>
                            <a:ext cx="1244" cy="881"/>
                          </a:xfrm>
                          <a:prstGeom prst="rect">
                            <a:avLst/>
                          </a:prstGeom>
                          <a:solidFill>
                            <a:srgbClr val="FFFF99"/>
                          </a:solidFill>
                          <a:ln w="38100">
                            <a:noFill/>
                            <a:miter/>
                          </a:ln>
                        </p:spPr>
                      </p:pic>
                    </p:oleObj>
                  </mc:Fallback>
                </mc:AlternateContent>
              </a:graphicData>
            </a:graphic>
          </p:graphicFrame>
          <p:sp>
            <p:nvSpPr>
              <p:cNvPr id="120834" name="Oval 2"/>
              <p:cNvSpPr/>
              <p:nvPr/>
            </p:nvSpPr>
            <p:spPr>
              <a:xfrm>
                <a:off x="9752" y="1578"/>
                <a:ext cx="2997" cy="3000"/>
              </a:xfrm>
              <a:prstGeom prst="ellipse">
                <a:avLst/>
              </a:prstGeom>
              <a:noFill/>
              <a:ln w="19050" cap="flat" cmpd="sng">
                <a:solidFill>
                  <a:srgbClr val="FF0000"/>
                </a:solidFill>
                <a:prstDash val="dash"/>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grpSp>
            <p:nvGrpSpPr>
              <p:cNvPr id="2" name="Group 3"/>
              <p:cNvGrpSpPr/>
              <p:nvPr/>
            </p:nvGrpSpPr>
            <p:grpSpPr>
              <a:xfrm>
                <a:off x="8097" y="63"/>
                <a:ext cx="5760" cy="5630"/>
                <a:chOff x="2832" y="432"/>
                <a:chExt cx="2304" cy="2252"/>
              </a:xfrm>
            </p:grpSpPr>
            <p:sp>
              <p:nvSpPr>
                <p:cNvPr id="63492" name="Line 4"/>
                <p:cNvSpPr/>
                <p:nvPr/>
              </p:nvSpPr>
              <p:spPr>
                <a:xfrm>
                  <a:off x="2832" y="1632"/>
                  <a:ext cx="2199"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3" name="Line 5"/>
                <p:cNvSpPr/>
                <p:nvPr/>
              </p:nvSpPr>
              <p:spPr>
                <a:xfrm rot="-5400000">
                  <a:off x="2831" y="1584"/>
                  <a:ext cx="2199"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4" name="Oval 6"/>
                <p:cNvSpPr/>
                <p:nvPr/>
              </p:nvSpPr>
              <p:spPr>
                <a:xfrm>
                  <a:off x="3331" y="1035"/>
                  <a:ext cx="1199" cy="1200"/>
                </a:xfrm>
                <a:prstGeom prst="ellipse">
                  <a:avLst/>
                </a:prstGeom>
                <a:noFill/>
                <a:ln w="19050" cap="flat" cmpd="sng">
                  <a:solidFill>
                    <a:schemeClr val="tx1"/>
                  </a:solidFill>
                  <a:prstDash val="solid"/>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sp>
              <p:nvSpPr>
                <p:cNvPr id="63495" name="Text Box 7"/>
                <p:cNvSpPr txBox="1"/>
                <p:nvPr/>
              </p:nvSpPr>
              <p:spPr>
                <a:xfrm>
                  <a:off x="3906" y="1596"/>
                  <a:ext cx="240" cy="288"/>
                </a:xfrm>
                <a:prstGeom prst="rect">
                  <a:avLst/>
                </a:prstGeom>
                <a:noFill/>
                <a:ln w="9525">
                  <a:noFill/>
                </a:ln>
              </p:spPr>
              <p:txBody>
                <a:bodyPr anchor="t">
                  <a:spAutoFit/>
                </a:bodyPr>
                <a:p>
                  <a:pPr>
                    <a:spcBef>
                      <a:spcPct val="50000"/>
                    </a:spcBef>
                  </a:pPr>
                  <a:r>
                    <a:rPr lang="en-US" altLang="zh-CN" sz="2400" b="1" dirty="0">
                      <a:latin typeface="Cambria" panose="02040503050406030204" pitchFamily="18" charset="0"/>
                      <a:ea typeface="宋体" panose="02010600030101010101" pitchFamily="2" charset="-122"/>
                    </a:rPr>
                    <a:t>0</a:t>
                  </a:r>
                  <a:endParaRPr lang="en-US" altLang="zh-CN" sz="2400" b="1" dirty="0">
                    <a:latin typeface="Cambria" panose="02040503050406030204" pitchFamily="18" charset="0"/>
                    <a:ea typeface="宋体" panose="02010600030101010101" pitchFamily="2" charset="-122"/>
                  </a:endParaRPr>
                </a:p>
              </p:txBody>
            </p:sp>
            <p:sp>
              <p:nvSpPr>
                <p:cNvPr id="63496" name="Text Box 8"/>
                <p:cNvSpPr txBox="1"/>
                <p:nvPr/>
              </p:nvSpPr>
              <p:spPr>
                <a:xfrm>
                  <a:off x="4800" y="16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x</a:t>
                  </a:r>
                  <a:endParaRPr lang="en-US" altLang="zh-CN" sz="2400" b="1" dirty="0">
                    <a:latin typeface="Cambria" panose="02040503050406030204" pitchFamily="18" charset="0"/>
                    <a:ea typeface="宋体" panose="02010600030101010101" pitchFamily="2" charset="-122"/>
                  </a:endParaRPr>
                </a:p>
              </p:txBody>
            </p:sp>
            <p:sp>
              <p:nvSpPr>
                <p:cNvPr id="63497" name="Text Box 9"/>
                <p:cNvSpPr txBox="1"/>
                <p:nvPr/>
              </p:nvSpPr>
              <p:spPr>
                <a:xfrm>
                  <a:off x="3936" y="4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y</a:t>
                  </a:r>
                  <a:endParaRPr lang="en-US" altLang="zh-CN" sz="2400" b="1" dirty="0">
                    <a:latin typeface="Cambria" panose="02040503050406030204" pitchFamily="18" charset="0"/>
                    <a:ea typeface="宋体" panose="02010600030101010101" pitchFamily="2" charset="-122"/>
                  </a:endParaRPr>
                </a:p>
              </p:txBody>
            </p:sp>
            <p:sp>
              <p:nvSpPr>
                <p:cNvPr id="63498" name="Line 10"/>
                <p:cNvSpPr/>
                <p:nvPr/>
              </p:nvSpPr>
              <p:spPr>
                <a:xfrm flipH="1">
                  <a:off x="4249" y="878"/>
                  <a:ext cx="340" cy="0"/>
                </a:xfrm>
                <a:prstGeom prst="line">
                  <a:avLst/>
                </a:prstGeom>
                <a:ln w="19050" cap="flat" cmpd="sng">
                  <a:solidFill>
                    <a:srgbClr val="0000FF"/>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9" name="Text Box 11"/>
                <p:cNvSpPr txBox="1"/>
                <p:nvPr/>
              </p:nvSpPr>
              <p:spPr>
                <a:xfrm>
                  <a:off x="4298" y="590"/>
                  <a:ext cx="336" cy="288"/>
                </a:xfrm>
                <a:prstGeom prst="rect">
                  <a:avLst/>
                </a:prstGeom>
                <a:noFill/>
                <a:ln w="9525">
                  <a:noFill/>
                </a:ln>
              </p:spPr>
              <p:txBody>
                <a:bodyPr anchor="t">
                  <a:spAutoFit/>
                </a:bodyPr>
                <a:p>
                  <a:pPr algn="ctr">
                    <a:spcBef>
                      <a:spcPct val="50000"/>
                    </a:spcBef>
                  </a:pPr>
                  <a:r>
                    <a:rPr lang="en-US" altLang="zh-CN" sz="2400" b="1" i="1" dirty="0">
                      <a:latin typeface="Cambria" panose="02040503050406030204" pitchFamily="18" charset="0"/>
                      <a:ea typeface="宋体" panose="02010600030101010101" pitchFamily="2" charset="-122"/>
                    </a:rPr>
                    <a:t>E</a:t>
                  </a:r>
                  <a:endParaRPr lang="en-US" altLang="zh-CN" sz="2400" b="1" i="1" dirty="0">
                    <a:latin typeface="Cambria" panose="02040503050406030204" pitchFamily="18" charset="0"/>
                    <a:ea typeface="宋体" panose="02010600030101010101" pitchFamily="2" charset="-122"/>
                  </a:endParaRPr>
                </a:p>
              </p:txBody>
            </p:sp>
          </p:grpSp>
          <p:grpSp>
            <p:nvGrpSpPr>
              <p:cNvPr id="4" name="Group 18"/>
              <p:cNvGrpSpPr/>
              <p:nvPr/>
            </p:nvGrpSpPr>
            <p:grpSpPr>
              <a:xfrm>
                <a:off x="10861" y="1786"/>
                <a:ext cx="2510" cy="1260"/>
                <a:chOff x="3576" y="1121"/>
                <a:chExt cx="1004" cy="504"/>
              </a:xfrm>
            </p:grpSpPr>
            <p:sp>
              <p:nvSpPr>
                <p:cNvPr id="63507" name="Line 19"/>
                <p:cNvSpPr/>
                <p:nvPr/>
              </p:nvSpPr>
              <p:spPr>
                <a:xfrm>
                  <a:off x="3576" y="1625"/>
                  <a:ext cx="272" cy="0"/>
                </a:xfrm>
                <a:prstGeom prst="line">
                  <a:avLst/>
                </a:prstGeom>
                <a:ln w="31750"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3508" name="Object 4"/>
                <p:cNvGraphicFramePr>
                  <a:graphicFrameLocks noChangeAspect="1"/>
                </p:cNvGraphicFramePr>
                <p:nvPr/>
              </p:nvGraphicFramePr>
              <p:xfrm>
                <a:off x="4272" y="1121"/>
                <a:ext cx="308" cy="408"/>
              </p:xfrm>
              <a:graphic>
                <a:graphicData uri="http://schemas.openxmlformats.org/presentationml/2006/ole">
                  <mc:AlternateContent xmlns:mc="http://schemas.openxmlformats.org/markup-compatibility/2006">
                    <mc:Choice xmlns:v="urn:schemas-microsoft-com:vml" Requires="v">
                      <p:oleObj spid="_x0000_s3173" name="" r:id="rId5" imgW="228600" imgH="393700" progId="Equation.DSMT4">
                        <p:embed/>
                      </p:oleObj>
                    </mc:Choice>
                    <mc:Fallback>
                      <p:oleObj name="" r:id="rId5" imgW="228600" imgH="393700" progId="Equation.DSMT4">
                        <p:embed/>
                        <p:pic>
                          <p:nvPicPr>
                            <p:cNvPr id="0" name="图片 3172"/>
                            <p:cNvPicPr/>
                            <p:nvPr/>
                          </p:nvPicPr>
                          <p:blipFill>
                            <a:blip r:embed="rId6"/>
                            <a:stretch>
                              <a:fillRect/>
                            </a:stretch>
                          </p:blipFill>
                          <p:spPr>
                            <a:xfrm>
                              <a:off x="4272" y="1121"/>
                              <a:ext cx="308" cy="408"/>
                            </a:xfrm>
                            <a:prstGeom prst="rect">
                              <a:avLst/>
                            </a:prstGeom>
                            <a:noFill/>
                            <a:ln w="38100">
                              <a:noFill/>
                              <a:miter/>
                            </a:ln>
                          </p:spPr>
                        </p:pic>
                      </p:oleObj>
                    </mc:Fallback>
                  </mc:AlternateContent>
                </a:graphicData>
              </a:graphic>
            </p:graphicFrame>
          </p:grpSp>
        </p:grpSp>
        <p:sp>
          <p:nvSpPr>
            <p:cNvPr id="12" name="Text Box 11"/>
            <p:cNvSpPr txBox="1"/>
            <p:nvPr/>
          </p:nvSpPr>
          <p:spPr>
            <a:xfrm>
              <a:off x="12301" y="1336"/>
              <a:ext cx="840" cy="725"/>
            </a:xfrm>
            <a:prstGeom prst="rect">
              <a:avLst/>
            </a:prstGeom>
            <a:noFill/>
            <a:ln w="9525">
              <a:noFill/>
            </a:ln>
          </p:spPr>
          <p:txBody>
            <a:bodyPr anchor="t">
              <a:spAutoFit/>
            </a:bodyPr>
            <a:p>
              <a:pPr algn="ctr">
                <a:spcBef>
                  <a:spcPct val="50000"/>
                </a:spcBef>
              </a:pPr>
              <a:r>
                <a:rPr lang="en-US" altLang="zh-CN" sz="2400" b="1" dirty="0">
                  <a:solidFill>
                    <a:srgbClr val="FF0000"/>
                  </a:solidFill>
                  <a:latin typeface="Cambria" panose="02040503050406030204" pitchFamily="18" charset="0"/>
                  <a:ea typeface="宋体" panose="02010600030101010101" pitchFamily="2" charset="-122"/>
                </a:rPr>
                <a:t>2</a:t>
              </a:r>
              <a:endParaRPr lang="en-US" altLang="zh-CN" sz="2400" b="1" dirty="0">
                <a:solidFill>
                  <a:srgbClr val="FF0000"/>
                </a:solidFill>
                <a:latin typeface="Cambria" panose="02040503050406030204" pitchFamily="18" charset="0"/>
                <a:ea typeface="宋体" panose="02010600030101010101" pitchFamily="2" charset="-122"/>
              </a:endParaRPr>
            </a:p>
          </p:txBody>
        </p:sp>
        <p:sp>
          <p:nvSpPr>
            <p:cNvPr id="13" name="Text Box 11"/>
            <p:cNvSpPr txBox="1"/>
            <p:nvPr/>
          </p:nvSpPr>
          <p:spPr>
            <a:xfrm>
              <a:off x="9815" y="1336"/>
              <a:ext cx="840" cy="725"/>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1</a:t>
              </a:r>
              <a:endParaRPr lang="en-US" altLang="zh-CN" sz="2400" b="1" dirty="0">
                <a:latin typeface="Cambria" panose="02040503050406030204" pitchFamily="18" charset="0"/>
                <a:ea typeface="宋体" panose="02010600030101010101" pitchFamily="2" charset="-122"/>
              </a:endParaRPr>
            </a:p>
          </p:txBody>
        </p:sp>
      </p:grpSp>
      <p:graphicFrame>
        <p:nvGraphicFramePr>
          <p:cNvPr id="14" name="Object 1024"/>
          <p:cNvGraphicFramePr>
            <a:graphicFrameLocks noChangeAspect="1"/>
          </p:cNvGraphicFramePr>
          <p:nvPr/>
        </p:nvGraphicFramePr>
        <p:xfrm>
          <a:off x="5944870" y="5871845"/>
          <a:ext cx="3168023" cy="831870"/>
        </p:xfrm>
        <a:graphic>
          <a:graphicData uri="http://schemas.openxmlformats.org/presentationml/2006/ole">
            <mc:AlternateContent xmlns:mc="http://schemas.openxmlformats.org/markup-compatibility/2006">
              <mc:Choice xmlns:v="urn:schemas-microsoft-com:vml" Requires="v">
                <p:oleObj spid="_x0000_s15" name="" r:id="rId7" imgW="1930400" imgH="482600" progId="Equation.3">
                  <p:embed/>
                </p:oleObj>
              </mc:Choice>
              <mc:Fallback>
                <p:oleObj name="" r:id="rId7" imgW="1930400" imgH="482600" progId="Equation.3">
                  <p:embed/>
                  <p:pic>
                    <p:nvPicPr>
                      <p:cNvPr id="0" name="图片 3114"/>
                      <p:cNvPicPr/>
                      <p:nvPr/>
                    </p:nvPicPr>
                    <p:blipFill>
                      <a:blip r:embed="rId8"/>
                      <a:stretch>
                        <a:fillRect/>
                      </a:stretch>
                    </p:blipFill>
                    <p:spPr>
                      <a:xfrm>
                        <a:off x="5944870" y="5871845"/>
                        <a:ext cx="3168023" cy="83187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500"/>
                                        </p:tgtEl>
                                        <p:attrNameLst>
                                          <p:attrName>style.visibility</p:attrName>
                                        </p:attrNameLst>
                                      </p:cBhvr>
                                      <p:to>
                                        <p:strVal val="visible"/>
                                      </p:to>
                                    </p:set>
                                    <p:animEffect transition="in" filter="blinds(horizontal)">
                                      <p:cBhvr>
                                        <p:cTn id="15" dur="500"/>
                                        <p:tgtEl>
                                          <p:spTgt spid="635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linds(horizontal)">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500"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05" name="Text Box 17"/>
          <p:cNvSpPr txBox="1"/>
          <p:nvPr/>
        </p:nvSpPr>
        <p:spPr>
          <a:xfrm>
            <a:off x="-72390" y="3073400"/>
            <a:ext cx="9220835"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latin typeface="华文细黑" panose="02010600040101010101" charset="-122"/>
                <a:ea typeface="华文细黑" panose="02010600040101010101" charset="-122"/>
                <a:sym typeface="Symbol" panose="05050102010706020507" pitchFamily="18" charset="2"/>
              </a:rPr>
              <a:t>费米球的球心将偏离原点位置，使原来对称的分布偏向一边，</a:t>
            </a:r>
            <a:r>
              <a:rPr lang="zh-CN" altLang="en-US" sz="2600" dirty="0">
                <a:solidFill>
                  <a:srgbClr val="FF0000"/>
                </a:solidFill>
                <a:latin typeface="华文细黑" panose="02010600040101010101" charset="-122"/>
                <a:ea typeface="华文细黑" panose="02010600040101010101" charset="-122"/>
                <a:sym typeface="Symbol" panose="05050102010706020507" pitchFamily="18" charset="2"/>
              </a:rPr>
              <a:t>有一部分电子对电流的贡献不能被抵消，从而产生宏观电流</a:t>
            </a:r>
            <a:r>
              <a:rPr lang="en-US" altLang="zh-CN" sz="2600" dirty="0">
                <a:solidFill>
                  <a:srgbClr val="FF0000"/>
                </a:solidFill>
                <a:latin typeface="华文细黑" panose="02010600040101010101" charset="-122"/>
                <a:ea typeface="华文细黑" panose="02010600040101010101" charset="-122"/>
                <a:sym typeface="Symbol" panose="05050102010706020507" pitchFamily="18" charset="2"/>
              </a:rPr>
              <a:t>.</a:t>
            </a:r>
            <a:endParaRPr lang="en-US" altLang="zh-CN" sz="26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635" y="71120"/>
            <a:ext cx="6331585" cy="1210945"/>
          </a:xfrm>
          <a:prstGeom prst="rect">
            <a:avLst/>
          </a:prstGeom>
          <a:noFill/>
          <a:ln w="9525">
            <a:noFill/>
          </a:ln>
        </p:spPr>
        <p:txBody>
          <a:bodyPr wrap="square" anchor="t">
            <a:spAutoFit/>
          </a:bodyPr>
          <a:p>
            <a:pPr marL="457200" indent="-457200" algn="just">
              <a:lnSpc>
                <a:spcPct val="130000"/>
              </a:lnSpc>
              <a:spcBef>
                <a:spcPts val="50"/>
              </a:spcBef>
              <a:spcAft>
                <a:spcPts val="0"/>
              </a:spcAft>
              <a:buFont typeface="Wingdings" panose="05000000000000000000" charset="0"/>
              <a:buChar char="p"/>
            </a:pPr>
            <a:r>
              <a:rPr lang="zh-CN" altLang="en-US" sz="2800" dirty="0">
                <a:solidFill>
                  <a:srgbClr val="FF0000"/>
                </a:solidFill>
                <a:latin typeface="Times New Roman" panose="02020603050405020304" pitchFamily="18" charset="0"/>
                <a:ea typeface="华文细黑" panose="02010600040101010101" charset="-122"/>
                <a:sym typeface="Symbol" panose="05050102010706020507" pitchFamily="18" charset="2"/>
              </a:rPr>
              <a:t>电子的碰撞是在不同时刻不断发生的，这样就会形成稳定的分布</a:t>
            </a:r>
            <a:r>
              <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26" name="组合 25"/>
          <p:cNvGrpSpPr/>
          <p:nvPr/>
        </p:nvGrpSpPr>
        <p:grpSpPr>
          <a:xfrm>
            <a:off x="5642610" y="-31750"/>
            <a:ext cx="3371850" cy="3287713"/>
            <a:chOff x="8886" y="-50"/>
            <a:chExt cx="5310" cy="5178"/>
          </a:xfrm>
        </p:grpSpPr>
        <p:grpSp>
          <p:nvGrpSpPr>
            <p:cNvPr id="6" name="组合 5"/>
            <p:cNvGrpSpPr/>
            <p:nvPr/>
          </p:nvGrpSpPr>
          <p:grpSpPr>
            <a:xfrm>
              <a:off x="8886" y="-50"/>
              <a:ext cx="5310" cy="5178"/>
              <a:chOff x="8547" y="63"/>
              <a:chExt cx="5310" cy="5178"/>
            </a:xfrm>
          </p:grpSpPr>
          <p:graphicFrame>
            <p:nvGraphicFramePr>
              <p:cNvPr id="3" name="Object 1024"/>
              <p:cNvGraphicFramePr>
                <a:graphicFrameLocks noChangeAspect="1"/>
              </p:cNvGraphicFramePr>
              <p:nvPr/>
            </p:nvGraphicFramePr>
            <p:xfrm>
              <a:off x="10854" y="1926"/>
              <a:ext cx="1244" cy="881"/>
            </p:xfrm>
            <a:graphic>
              <a:graphicData uri="http://schemas.openxmlformats.org/presentationml/2006/ole">
                <mc:AlternateContent xmlns:mc="http://schemas.openxmlformats.org/markup-compatibility/2006">
                  <mc:Choice xmlns:v="urn:schemas-microsoft-com:vml" Requires="v">
                    <p:oleObj spid="_x0000_s5" name="" r:id="rId1" imgW="584200" imgH="482600" progId="Equation.3">
                      <p:embed/>
                    </p:oleObj>
                  </mc:Choice>
                  <mc:Fallback>
                    <p:oleObj name="" r:id="rId1" imgW="584200" imgH="482600" progId="Equation.3">
                      <p:embed/>
                      <p:pic>
                        <p:nvPicPr>
                          <p:cNvPr id="0" name="图片 3114"/>
                          <p:cNvPicPr/>
                          <p:nvPr/>
                        </p:nvPicPr>
                        <p:blipFill>
                          <a:blip r:embed="rId2"/>
                          <a:stretch>
                            <a:fillRect/>
                          </a:stretch>
                        </p:blipFill>
                        <p:spPr>
                          <a:xfrm>
                            <a:off x="10854" y="1926"/>
                            <a:ext cx="1244" cy="881"/>
                          </a:xfrm>
                          <a:prstGeom prst="rect">
                            <a:avLst/>
                          </a:prstGeom>
                          <a:solidFill>
                            <a:srgbClr val="FFFF99"/>
                          </a:solidFill>
                          <a:ln w="38100">
                            <a:noFill/>
                            <a:miter/>
                          </a:ln>
                        </p:spPr>
                      </p:pic>
                    </p:oleObj>
                  </mc:Fallback>
                </mc:AlternateContent>
              </a:graphicData>
            </a:graphic>
          </p:graphicFrame>
          <p:sp>
            <p:nvSpPr>
              <p:cNvPr id="120834" name="Oval 2"/>
              <p:cNvSpPr/>
              <p:nvPr/>
            </p:nvSpPr>
            <p:spPr>
              <a:xfrm>
                <a:off x="9752" y="1578"/>
                <a:ext cx="2997" cy="3000"/>
              </a:xfrm>
              <a:prstGeom prst="ellipse">
                <a:avLst/>
              </a:prstGeom>
              <a:noFill/>
              <a:ln w="19050" cap="flat" cmpd="sng">
                <a:solidFill>
                  <a:srgbClr val="FF0000"/>
                </a:solidFill>
                <a:prstDash val="dash"/>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grpSp>
            <p:nvGrpSpPr>
              <p:cNvPr id="2" name="Group 3"/>
              <p:cNvGrpSpPr/>
              <p:nvPr/>
            </p:nvGrpSpPr>
            <p:grpSpPr>
              <a:xfrm>
                <a:off x="8547" y="63"/>
                <a:ext cx="5310" cy="5178"/>
                <a:chOff x="3012" y="432"/>
                <a:chExt cx="2124" cy="2071"/>
              </a:xfrm>
            </p:grpSpPr>
            <p:sp>
              <p:nvSpPr>
                <p:cNvPr id="63492" name="Line 4"/>
                <p:cNvSpPr/>
                <p:nvPr/>
              </p:nvSpPr>
              <p:spPr>
                <a:xfrm>
                  <a:off x="3012" y="1632"/>
                  <a:ext cx="2018"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3" name="Line 5"/>
                <p:cNvSpPr/>
                <p:nvPr/>
              </p:nvSpPr>
              <p:spPr>
                <a:xfrm rot="-5400000">
                  <a:off x="2989" y="1562"/>
                  <a:ext cx="1882"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4" name="Oval 6"/>
                <p:cNvSpPr/>
                <p:nvPr/>
              </p:nvSpPr>
              <p:spPr>
                <a:xfrm>
                  <a:off x="3331" y="1035"/>
                  <a:ext cx="1199" cy="1200"/>
                </a:xfrm>
                <a:prstGeom prst="ellipse">
                  <a:avLst/>
                </a:prstGeom>
                <a:noFill/>
                <a:ln w="19050" cap="flat" cmpd="sng">
                  <a:solidFill>
                    <a:schemeClr val="tx1"/>
                  </a:solidFill>
                  <a:prstDash val="solid"/>
                  <a:round/>
                  <a:headEnd type="none" w="med" len="med"/>
                  <a:tailEnd type="none" w="med" len="med"/>
                </a:ln>
              </p:spPr>
              <p:txBody>
                <a:bodyPr wrap="none" anchor="ctr"/>
                <a:p>
                  <a:endParaRPr lang="zh-CN" altLang="en-US" dirty="0">
                    <a:latin typeface="Cambria" panose="02040503050406030204" pitchFamily="18" charset="0"/>
                    <a:ea typeface="宋体" panose="02010600030101010101" pitchFamily="2" charset="-122"/>
                  </a:endParaRPr>
                </a:p>
              </p:txBody>
            </p:sp>
            <p:sp>
              <p:nvSpPr>
                <p:cNvPr id="63495" name="Text Box 7"/>
                <p:cNvSpPr txBox="1"/>
                <p:nvPr/>
              </p:nvSpPr>
              <p:spPr>
                <a:xfrm>
                  <a:off x="3906" y="1596"/>
                  <a:ext cx="240" cy="288"/>
                </a:xfrm>
                <a:prstGeom prst="rect">
                  <a:avLst/>
                </a:prstGeom>
                <a:noFill/>
                <a:ln w="9525">
                  <a:noFill/>
                </a:ln>
              </p:spPr>
              <p:txBody>
                <a:bodyPr anchor="t">
                  <a:spAutoFit/>
                </a:bodyPr>
                <a:p>
                  <a:pPr>
                    <a:spcBef>
                      <a:spcPct val="50000"/>
                    </a:spcBef>
                  </a:pPr>
                  <a:r>
                    <a:rPr lang="en-US" altLang="zh-CN" sz="2400" b="1" dirty="0">
                      <a:latin typeface="Cambria" panose="02040503050406030204" pitchFamily="18" charset="0"/>
                      <a:ea typeface="宋体" panose="02010600030101010101" pitchFamily="2" charset="-122"/>
                    </a:rPr>
                    <a:t>0</a:t>
                  </a:r>
                  <a:endParaRPr lang="en-US" altLang="zh-CN" sz="2400" b="1" dirty="0">
                    <a:latin typeface="Cambria" panose="02040503050406030204" pitchFamily="18" charset="0"/>
                    <a:ea typeface="宋体" panose="02010600030101010101" pitchFamily="2" charset="-122"/>
                  </a:endParaRPr>
                </a:p>
              </p:txBody>
            </p:sp>
            <p:sp>
              <p:nvSpPr>
                <p:cNvPr id="63496" name="Text Box 8"/>
                <p:cNvSpPr txBox="1"/>
                <p:nvPr/>
              </p:nvSpPr>
              <p:spPr>
                <a:xfrm>
                  <a:off x="4800" y="16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x</a:t>
                  </a:r>
                  <a:endParaRPr lang="en-US" altLang="zh-CN" sz="2400" b="1" dirty="0">
                    <a:latin typeface="Cambria" panose="02040503050406030204" pitchFamily="18" charset="0"/>
                    <a:ea typeface="宋体" panose="02010600030101010101" pitchFamily="2" charset="-122"/>
                  </a:endParaRPr>
                </a:p>
              </p:txBody>
            </p:sp>
            <p:sp>
              <p:nvSpPr>
                <p:cNvPr id="63497" name="Text Box 9"/>
                <p:cNvSpPr txBox="1"/>
                <p:nvPr/>
              </p:nvSpPr>
              <p:spPr>
                <a:xfrm>
                  <a:off x="3936" y="432"/>
                  <a:ext cx="336" cy="288"/>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k</a:t>
                  </a:r>
                  <a:r>
                    <a:rPr lang="en-US" altLang="zh-CN" sz="2400" b="1" baseline="-25000" dirty="0">
                      <a:latin typeface="Cambria" panose="02040503050406030204" pitchFamily="18" charset="0"/>
                      <a:ea typeface="宋体" panose="02010600030101010101" pitchFamily="2" charset="-122"/>
                    </a:rPr>
                    <a:t>y</a:t>
                  </a:r>
                  <a:endParaRPr lang="en-US" altLang="zh-CN" sz="2400" b="1" dirty="0">
                    <a:latin typeface="Cambria" panose="02040503050406030204" pitchFamily="18" charset="0"/>
                    <a:ea typeface="宋体" panose="02010600030101010101" pitchFamily="2" charset="-122"/>
                  </a:endParaRPr>
                </a:p>
              </p:txBody>
            </p:sp>
            <p:sp>
              <p:nvSpPr>
                <p:cNvPr id="63498" name="Line 10"/>
                <p:cNvSpPr/>
                <p:nvPr/>
              </p:nvSpPr>
              <p:spPr>
                <a:xfrm flipH="1">
                  <a:off x="4249" y="878"/>
                  <a:ext cx="340" cy="0"/>
                </a:xfrm>
                <a:prstGeom prst="line">
                  <a:avLst/>
                </a:prstGeom>
                <a:ln w="19050" cap="flat" cmpd="sng">
                  <a:solidFill>
                    <a:srgbClr val="0000FF"/>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63499" name="Text Box 11"/>
                <p:cNvSpPr txBox="1"/>
                <p:nvPr/>
              </p:nvSpPr>
              <p:spPr>
                <a:xfrm>
                  <a:off x="4298" y="590"/>
                  <a:ext cx="336" cy="288"/>
                </a:xfrm>
                <a:prstGeom prst="rect">
                  <a:avLst/>
                </a:prstGeom>
                <a:noFill/>
                <a:ln w="9525">
                  <a:noFill/>
                </a:ln>
              </p:spPr>
              <p:txBody>
                <a:bodyPr anchor="t">
                  <a:spAutoFit/>
                </a:bodyPr>
                <a:p>
                  <a:pPr algn="ctr">
                    <a:spcBef>
                      <a:spcPct val="50000"/>
                    </a:spcBef>
                  </a:pPr>
                  <a:r>
                    <a:rPr lang="en-US" altLang="zh-CN" sz="2400" b="1" i="1" dirty="0">
                      <a:latin typeface="Cambria" panose="02040503050406030204" pitchFamily="18" charset="0"/>
                      <a:ea typeface="宋体" panose="02010600030101010101" pitchFamily="2" charset="-122"/>
                    </a:rPr>
                    <a:t>E</a:t>
                  </a:r>
                  <a:endParaRPr lang="en-US" altLang="zh-CN" sz="2400" b="1" i="1" dirty="0">
                    <a:latin typeface="Cambria" panose="02040503050406030204" pitchFamily="18" charset="0"/>
                    <a:ea typeface="宋体" panose="02010600030101010101" pitchFamily="2" charset="-122"/>
                  </a:endParaRPr>
                </a:p>
              </p:txBody>
            </p:sp>
          </p:grpSp>
          <p:grpSp>
            <p:nvGrpSpPr>
              <p:cNvPr id="4" name="Group 18"/>
              <p:cNvGrpSpPr/>
              <p:nvPr/>
            </p:nvGrpSpPr>
            <p:grpSpPr>
              <a:xfrm>
                <a:off x="10861" y="1786"/>
                <a:ext cx="2510" cy="1260"/>
                <a:chOff x="3576" y="1121"/>
                <a:chExt cx="1004" cy="504"/>
              </a:xfrm>
            </p:grpSpPr>
            <p:sp>
              <p:nvSpPr>
                <p:cNvPr id="63507" name="Line 19"/>
                <p:cNvSpPr/>
                <p:nvPr/>
              </p:nvSpPr>
              <p:spPr>
                <a:xfrm>
                  <a:off x="3576" y="1625"/>
                  <a:ext cx="272" cy="0"/>
                </a:xfrm>
                <a:prstGeom prst="line">
                  <a:avLst/>
                </a:prstGeom>
                <a:ln w="31750"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3508" name="Object 4"/>
                <p:cNvGraphicFramePr>
                  <a:graphicFrameLocks noChangeAspect="1"/>
                </p:cNvGraphicFramePr>
                <p:nvPr/>
              </p:nvGraphicFramePr>
              <p:xfrm>
                <a:off x="4272" y="1121"/>
                <a:ext cx="308" cy="408"/>
              </p:xfrm>
              <a:graphic>
                <a:graphicData uri="http://schemas.openxmlformats.org/presentationml/2006/ole">
                  <mc:AlternateContent xmlns:mc="http://schemas.openxmlformats.org/markup-compatibility/2006">
                    <mc:Choice xmlns:v="urn:schemas-microsoft-com:vml" Requires="v">
                      <p:oleObj spid="_x0000_s3173" name="" r:id="rId3" imgW="228600" imgH="393700" progId="Equation.DSMT4">
                        <p:embed/>
                      </p:oleObj>
                    </mc:Choice>
                    <mc:Fallback>
                      <p:oleObj name="" r:id="rId3" imgW="228600" imgH="393700" progId="Equation.DSMT4">
                        <p:embed/>
                        <p:pic>
                          <p:nvPicPr>
                            <p:cNvPr id="0" name="图片 3172"/>
                            <p:cNvPicPr/>
                            <p:nvPr/>
                          </p:nvPicPr>
                          <p:blipFill>
                            <a:blip r:embed="rId4"/>
                            <a:stretch>
                              <a:fillRect/>
                            </a:stretch>
                          </p:blipFill>
                          <p:spPr>
                            <a:xfrm>
                              <a:off x="4272" y="1121"/>
                              <a:ext cx="308" cy="408"/>
                            </a:xfrm>
                            <a:prstGeom prst="rect">
                              <a:avLst/>
                            </a:prstGeom>
                            <a:noFill/>
                            <a:ln w="38100">
                              <a:noFill/>
                              <a:miter/>
                            </a:ln>
                          </p:spPr>
                        </p:pic>
                      </p:oleObj>
                    </mc:Fallback>
                  </mc:AlternateContent>
                </a:graphicData>
              </a:graphic>
            </p:graphicFrame>
          </p:grpSp>
        </p:grpSp>
        <p:sp>
          <p:nvSpPr>
            <p:cNvPr id="12" name="Text Box 11"/>
            <p:cNvSpPr txBox="1"/>
            <p:nvPr/>
          </p:nvSpPr>
          <p:spPr>
            <a:xfrm>
              <a:off x="12188" y="1223"/>
              <a:ext cx="840" cy="725"/>
            </a:xfrm>
            <a:prstGeom prst="rect">
              <a:avLst/>
            </a:prstGeom>
            <a:noFill/>
            <a:ln w="9525">
              <a:noFill/>
            </a:ln>
          </p:spPr>
          <p:txBody>
            <a:bodyPr anchor="t">
              <a:spAutoFit/>
            </a:bodyPr>
            <a:p>
              <a:pPr algn="ctr">
                <a:spcBef>
                  <a:spcPct val="50000"/>
                </a:spcBef>
              </a:pPr>
              <a:r>
                <a:rPr lang="en-US" altLang="zh-CN" sz="2400" b="1" dirty="0">
                  <a:solidFill>
                    <a:srgbClr val="FF0000"/>
                  </a:solidFill>
                  <a:latin typeface="Cambria" panose="02040503050406030204" pitchFamily="18" charset="0"/>
                  <a:ea typeface="宋体" panose="02010600030101010101" pitchFamily="2" charset="-122"/>
                </a:rPr>
                <a:t>2</a:t>
              </a:r>
              <a:endParaRPr lang="en-US" altLang="zh-CN" sz="2400" b="1" dirty="0">
                <a:solidFill>
                  <a:srgbClr val="FF0000"/>
                </a:solidFill>
                <a:latin typeface="Cambria" panose="02040503050406030204" pitchFamily="18" charset="0"/>
                <a:ea typeface="宋体" panose="02010600030101010101" pitchFamily="2" charset="-122"/>
              </a:endParaRPr>
            </a:p>
          </p:txBody>
        </p:sp>
        <p:sp>
          <p:nvSpPr>
            <p:cNvPr id="13" name="Text Box 11"/>
            <p:cNvSpPr txBox="1"/>
            <p:nvPr/>
          </p:nvSpPr>
          <p:spPr>
            <a:xfrm>
              <a:off x="9702" y="1223"/>
              <a:ext cx="840" cy="725"/>
            </a:xfrm>
            <a:prstGeom prst="rect">
              <a:avLst/>
            </a:prstGeom>
            <a:noFill/>
            <a:ln w="9525">
              <a:noFill/>
            </a:ln>
          </p:spPr>
          <p:txBody>
            <a:bodyPr anchor="t">
              <a:spAutoFit/>
            </a:bodyPr>
            <a:p>
              <a:pPr algn="ctr">
                <a:spcBef>
                  <a:spcPct val="50000"/>
                </a:spcBef>
              </a:pPr>
              <a:r>
                <a:rPr lang="en-US" altLang="zh-CN" sz="2400" b="1" dirty="0">
                  <a:latin typeface="Cambria" panose="02040503050406030204" pitchFamily="18" charset="0"/>
                  <a:ea typeface="宋体" panose="02010600030101010101" pitchFamily="2" charset="-122"/>
                </a:rPr>
                <a:t>1</a:t>
              </a:r>
              <a:endParaRPr lang="en-US" altLang="zh-CN" sz="2400" b="1" dirty="0">
                <a:latin typeface="Cambria" panose="02040503050406030204" pitchFamily="18" charset="0"/>
                <a:ea typeface="宋体" panose="02010600030101010101" pitchFamily="2" charset="-122"/>
              </a:endParaRPr>
            </a:p>
          </p:txBody>
        </p:sp>
        <p:sp>
          <p:nvSpPr>
            <p:cNvPr id="65559" name="Line 23"/>
            <p:cNvSpPr/>
            <p:nvPr/>
          </p:nvSpPr>
          <p:spPr>
            <a:xfrm>
              <a:off x="12678" y="269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 name="Line 23"/>
            <p:cNvSpPr/>
            <p:nvPr/>
          </p:nvSpPr>
          <p:spPr>
            <a:xfrm>
              <a:off x="12678" y="289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 name="Line 23"/>
            <p:cNvSpPr/>
            <p:nvPr/>
          </p:nvSpPr>
          <p:spPr>
            <a:xfrm>
              <a:off x="12652" y="311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 name="Line 23"/>
            <p:cNvSpPr/>
            <p:nvPr/>
          </p:nvSpPr>
          <p:spPr>
            <a:xfrm>
              <a:off x="12652" y="331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 name="Line 23"/>
            <p:cNvSpPr/>
            <p:nvPr/>
          </p:nvSpPr>
          <p:spPr>
            <a:xfrm>
              <a:off x="12565" y="3549"/>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 name="Line 23"/>
            <p:cNvSpPr/>
            <p:nvPr/>
          </p:nvSpPr>
          <p:spPr>
            <a:xfrm>
              <a:off x="12426" y="3771"/>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 name="Line 23"/>
            <p:cNvSpPr/>
            <p:nvPr/>
          </p:nvSpPr>
          <p:spPr>
            <a:xfrm>
              <a:off x="12287" y="3997"/>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6" name="Line 23"/>
            <p:cNvSpPr/>
            <p:nvPr/>
          </p:nvSpPr>
          <p:spPr>
            <a:xfrm>
              <a:off x="12061" y="4197"/>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 name="Line 23"/>
            <p:cNvSpPr/>
            <p:nvPr/>
          </p:nvSpPr>
          <p:spPr>
            <a:xfrm>
              <a:off x="12400" y="2050"/>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8" name="Line 23"/>
            <p:cNvSpPr/>
            <p:nvPr/>
          </p:nvSpPr>
          <p:spPr>
            <a:xfrm>
              <a:off x="12487" y="227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9" name="Line 23"/>
            <p:cNvSpPr/>
            <p:nvPr/>
          </p:nvSpPr>
          <p:spPr>
            <a:xfrm>
              <a:off x="12600" y="247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0" name="Line 23"/>
            <p:cNvSpPr/>
            <p:nvPr/>
          </p:nvSpPr>
          <p:spPr>
            <a:xfrm>
              <a:off x="11835" y="4310"/>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 name="Line 23"/>
            <p:cNvSpPr/>
            <p:nvPr/>
          </p:nvSpPr>
          <p:spPr>
            <a:xfrm>
              <a:off x="11583" y="4423"/>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2" name="Line 23"/>
            <p:cNvSpPr/>
            <p:nvPr/>
          </p:nvSpPr>
          <p:spPr>
            <a:xfrm>
              <a:off x="12219" y="1848"/>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 name="Line 23"/>
            <p:cNvSpPr/>
            <p:nvPr/>
          </p:nvSpPr>
          <p:spPr>
            <a:xfrm>
              <a:off x="11770" y="1546"/>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 name="Line 23"/>
            <p:cNvSpPr/>
            <p:nvPr/>
          </p:nvSpPr>
          <p:spPr>
            <a:xfrm>
              <a:off x="12009" y="1685"/>
              <a:ext cx="397" cy="0"/>
            </a:xfrm>
            <a:prstGeom prst="line">
              <a:avLst/>
            </a:prstGeom>
            <a:ln w="1905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8" name="Text Box 2"/>
          <p:cNvSpPr txBox="1"/>
          <p:nvPr/>
        </p:nvSpPr>
        <p:spPr>
          <a:xfrm>
            <a:off x="-73025" y="5167630"/>
            <a:ext cx="9220835"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华文细黑" panose="02010600040101010101" charset="-122"/>
                <a:ea typeface="华文细黑" panose="02010600040101010101" charset="-122"/>
              </a:rPr>
              <a:t> </a:t>
            </a:r>
            <a:r>
              <a:rPr lang="zh-CN" altLang="en-US" sz="2800" dirty="0">
                <a:solidFill>
                  <a:srgbClr val="0000FF"/>
                </a:solidFill>
                <a:latin typeface="华文细黑" panose="02010600040101010101" charset="-122"/>
                <a:ea typeface="华文细黑" panose="02010600040101010101" charset="-122"/>
              </a:rPr>
              <a:t>通过分布函数研究输运过程，可以</a:t>
            </a:r>
            <a:r>
              <a:rPr lang="zh-CN" sz="2800" dirty="0">
                <a:solidFill>
                  <a:srgbClr val="0000FF"/>
                </a:solidFill>
                <a:latin typeface="华文细黑" panose="02010600040101010101" charset="-122"/>
                <a:ea typeface="华文细黑" panose="02010600040101010101" charset="-122"/>
              </a:rPr>
              <a:t>概况为一个关于</a:t>
            </a:r>
            <a:r>
              <a:rPr lang="zh-CN" altLang="en-US" sz="2800" dirty="0">
                <a:solidFill>
                  <a:srgbClr val="0000FF"/>
                </a:solidFill>
                <a:latin typeface="华文细黑" panose="02010600040101010101" charset="-122"/>
                <a:ea typeface="华文细黑" panose="02010600040101010101" charset="-122"/>
              </a:rPr>
              <a:t>分布函数的微分方程</a:t>
            </a:r>
            <a:r>
              <a:rPr lang="zh-CN" altLang="en-US" sz="2800" dirty="0">
                <a:solidFill>
                  <a:srgbClr val="0000FF"/>
                </a:solidFill>
                <a:latin typeface="微软雅黑" panose="020B0503020204020204" charset="-122"/>
                <a:ea typeface="微软雅黑" panose="020B0503020204020204" charset="-122"/>
              </a:rPr>
              <a:t> → </a:t>
            </a:r>
            <a:r>
              <a:rPr lang="zh-CN" altLang="en-US" sz="2800" dirty="0">
                <a:solidFill>
                  <a:srgbClr val="FF0000"/>
                </a:solidFill>
                <a:latin typeface="华文细黑" panose="02010600040101010101" charset="-122"/>
                <a:ea typeface="华文细黑" panose="02010600040101010101" charset="-122"/>
              </a:rPr>
              <a:t>玻尔兹曼方程</a:t>
            </a:r>
            <a:endParaRPr lang="zh-CN" altLang="en-US" sz="2800"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23" name="文本框 22"/>
          <p:cNvSpPr txBox="1"/>
          <p:nvPr/>
        </p:nvSpPr>
        <p:spPr>
          <a:xfrm>
            <a:off x="-72390" y="4126230"/>
            <a:ext cx="9087485" cy="1130935"/>
          </a:xfrm>
          <a:prstGeom prst="rect">
            <a:avLst/>
          </a:prstGeom>
          <a:noFill/>
        </p:spPr>
        <p:txBody>
          <a:bodyPr wrap="square" rtlCol="0">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华文细黑" panose="02010600040101010101" charset="-122"/>
                <a:ea typeface="华文细黑" panose="02010600040101010101" charset="-122"/>
                <a:sym typeface="+mn-ea"/>
              </a:rPr>
              <a:t>只有在费米面附近未被抵消部分的电子，才能被电场激发而对电导有贡献</a:t>
            </a:r>
            <a:r>
              <a:rPr lang="en-US" altLang="zh-CN" sz="2600" dirty="0">
                <a:solidFill>
                  <a:srgbClr val="0000FF"/>
                </a:solidFill>
                <a:latin typeface="华文细黑" panose="02010600040101010101" charset="-122"/>
                <a:ea typeface="华文细黑" panose="02010600040101010101" charset="-122"/>
                <a:sym typeface="+mn-ea"/>
              </a:rPr>
              <a:t>.</a:t>
            </a:r>
            <a:endParaRPr lang="en-US" altLang="zh-CN" sz="2600" dirty="0">
              <a:solidFill>
                <a:srgbClr val="0000FF"/>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5"/>
                                        </p:tgtEl>
                                        <p:attrNameLst>
                                          <p:attrName>style.visibility</p:attrName>
                                        </p:attrNameLst>
                                      </p:cBhvr>
                                      <p:to>
                                        <p:strVal val="visible"/>
                                      </p:to>
                                    </p:set>
                                    <p:animEffect transition="in" filter="blinds(horizontal)">
                                      <p:cBhvr>
                                        <p:cTn id="7" dur="500"/>
                                        <p:tgtEl>
                                          <p:spTgt spid="635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blinds(horizontal)">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5"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1868170" y="1989773"/>
          <a:ext cx="5577205" cy="1042670"/>
        </p:xfrm>
        <a:graphic>
          <a:graphicData uri="http://schemas.openxmlformats.org/presentationml/2006/ole">
            <mc:AlternateContent xmlns:mc="http://schemas.openxmlformats.org/markup-compatibility/2006">
              <mc:Choice xmlns:v="urn:schemas-microsoft-com:vml" Requires="v">
                <p:oleObj spid="_x0000_s11" name="" r:id="rId1" imgW="2095500" imgH="457200" progId="Equation.3">
                  <p:embed/>
                </p:oleObj>
              </mc:Choice>
              <mc:Fallback>
                <p:oleObj name="" r:id="rId1" imgW="2095500" imgH="457200" progId="Equation.3">
                  <p:embed/>
                  <p:pic>
                    <p:nvPicPr>
                      <p:cNvPr id="0" name="图片 3114"/>
                      <p:cNvPicPr/>
                      <p:nvPr/>
                    </p:nvPicPr>
                    <p:blipFill>
                      <a:blip r:embed="rId2"/>
                      <a:stretch>
                        <a:fillRect/>
                      </a:stretch>
                    </p:blipFill>
                    <p:spPr>
                      <a:xfrm>
                        <a:off x="1868170" y="1989773"/>
                        <a:ext cx="5577205" cy="1042670"/>
                      </a:xfrm>
                      <a:prstGeom prst="rect">
                        <a:avLst/>
                      </a:prstGeom>
                      <a:solidFill>
                        <a:srgbClr val="FFFF99"/>
                      </a:solidFill>
                      <a:ln w="38100">
                        <a:noFill/>
                        <a:miter/>
                      </a:ln>
                    </p:spPr>
                  </p:pic>
                </p:oleObj>
              </mc:Fallback>
            </mc:AlternateContent>
          </a:graphicData>
        </a:graphic>
      </p:graphicFrame>
      <p:sp>
        <p:nvSpPr>
          <p:cNvPr id="64514" name="Text Box 2"/>
          <p:cNvSpPr txBox="1"/>
          <p:nvPr/>
        </p:nvSpPr>
        <p:spPr>
          <a:xfrm>
            <a:off x="19685" y="1419225"/>
            <a:ext cx="896175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400" b="1" dirty="0">
                <a:latin typeface="华文细黑" panose="02010600040101010101" charset="-122"/>
                <a:ea typeface="华文细黑" panose="02010600040101010101" charset="-122"/>
              </a:rPr>
              <a:t>在恒定的电场</a:t>
            </a:r>
            <a:r>
              <a:rPr lang="en-US" altLang="zh-CN" sz="2400" b="1" dirty="0">
                <a:latin typeface="华文细黑" panose="02010600040101010101" charset="-122"/>
                <a:ea typeface="华文细黑" panose="02010600040101010101" charset="-122"/>
              </a:rPr>
              <a:t>E</a:t>
            </a:r>
            <a:r>
              <a:rPr lang="zh-CN" altLang="en-US" sz="2400" b="1" dirty="0">
                <a:latin typeface="华文细黑" panose="02010600040101010101" charset="-122"/>
                <a:ea typeface="华文细黑" panose="02010600040101010101" charset="-122"/>
              </a:rPr>
              <a:t>和磁场</a:t>
            </a:r>
            <a:r>
              <a:rPr lang="en-US" altLang="zh-CN" sz="2400" b="1" dirty="0">
                <a:latin typeface="华文细黑" panose="02010600040101010101" charset="-122"/>
                <a:ea typeface="华文细黑" panose="02010600040101010101" charset="-122"/>
              </a:rPr>
              <a:t>B</a:t>
            </a:r>
            <a:r>
              <a:rPr lang="zh-CN" altLang="en-US" sz="2400" b="1" dirty="0">
                <a:latin typeface="华文细黑" panose="02010600040101010101" charset="-122"/>
                <a:ea typeface="华文细黑" panose="02010600040101010101" charset="-122"/>
              </a:rPr>
              <a:t>下，电子的状态变化</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grpSp>
        <p:nvGrpSpPr>
          <p:cNvPr id="9" name="组合 8"/>
          <p:cNvGrpSpPr/>
          <p:nvPr/>
        </p:nvGrpSpPr>
        <p:grpSpPr>
          <a:xfrm>
            <a:off x="1852930" y="4782820"/>
            <a:ext cx="5629275" cy="1993265"/>
            <a:chOff x="2697" y="2539"/>
            <a:chExt cx="8865" cy="3139"/>
          </a:xfrm>
        </p:grpSpPr>
        <p:graphicFrame>
          <p:nvGraphicFramePr>
            <p:cNvPr id="5" name="Object 1024"/>
            <p:cNvGraphicFramePr>
              <a:graphicFrameLocks noChangeAspect="1"/>
            </p:cNvGraphicFramePr>
            <p:nvPr/>
          </p:nvGraphicFramePr>
          <p:xfrm>
            <a:off x="2697" y="2539"/>
            <a:ext cx="8865" cy="3139"/>
          </p:xfrm>
          <a:graphic>
            <a:graphicData uri="http://schemas.openxmlformats.org/presentationml/2006/ole">
              <mc:AlternateContent xmlns:mc="http://schemas.openxmlformats.org/markup-compatibility/2006">
                <mc:Choice xmlns:v="urn:schemas-microsoft-com:vml" Requires="v">
                  <p:oleObj spid="_x0000_s6" name="" r:id="rId3" imgW="2336800" imgH="965200" progId="Equation.3">
                    <p:embed/>
                  </p:oleObj>
                </mc:Choice>
                <mc:Fallback>
                  <p:oleObj name="" r:id="rId3" imgW="2336800" imgH="965200" progId="Equation.3">
                    <p:embed/>
                    <p:pic>
                      <p:nvPicPr>
                        <p:cNvPr id="0" name="图片 3114"/>
                        <p:cNvPicPr/>
                        <p:nvPr/>
                      </p:nvPicPr>
                      <p:blipFill>
                        <a:blip r:embed="rId4"/>
                        <a:stretch>
                          <a:fillRect/>
                        </a:stretch>
                      </p:blipFill>
                      <p:spPr>
                        <a:xfrm>
                          <a:off x="2697" y="2539"/>
                          <a:ext cx="8865" cy="3139"/>
                        </a:xfrm>
                        <a:prstGeom prst="rect">
                          <a:avLst/>
                        </a:prstGeom>
                        <a:solidFill>
                          <a:srgbClr val="FFFF99"/>
                        </a:solidFill>
                        <a:ln w="38100">
                          <a:noFill/>
                          <a:miter/>
                        </a:ln>
                      </p:spPr>
                    </p:pic>
                  </p:oleObj>
                </mc:Fallback>
              </mc:AlternateContent>
            </a:graphicData>
          </a:graphic>
        </p:graphicFrame>
        <p:sp>
          <p:nvSpPr>
            <p:cNvPr id="23554" name="Line 9"/>
            <p:cNvSpPr/>
            <p:nvPr/>
          </p:nvSpPr>
          <p:spPr>
            <a:xfrm>
              <a:off x="9192" y="5614"/>
              <a:ext cx="2211" cy="0"/>
            </a:xfrm>
            <a:prstGeom prst="line">
              <a:avLst/>
            </a:prstGeom>
            <a:ln w="254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8" name="Text Box 2"/>
          <p:cNvSpPr txBox="1"/>
          <p:nvPr/>
        </p:nvSpPr>
        <p:spPr>
          <a:xfrm>
            <a:off x="-68580" y="820420"/>
            <a:ext cx="9323070" cy="730885"/>
          </a:xfrm>
          <a:prstGeom prst="rect">
            <a:avLst/>
          </a:prstGeom>
          <a:noFill/>
          <a:ln w="9525">
            <a:noFill/>
          </a:ln>
        </p:spPr>
        <p:txBody>
          <a:bodyPr wrap="square" anchor="t">
            <a:spAutoFit/>
          </a:bodyPr>
          <a:p>
            <a:pPr marL="457200" indent="-457200" algn="just">
              <a:lnSpc>
                <a:spcPct val="130000"/>
              </a:lnSpc>
              <a:spcBef>
                <a:spcPct val="50000"/>
              </a:spcBef>
              <a:buFont typeface="+mj-lt"/>
              <a:buAutoNum type="arabicPeriod"/>
            </a:pPr>
            <a:r>
              <a:rPr lang="zh-CN" altLang="en-US" sz="3200" b="1" dirty="0">
                <a:solidFill>
                  <a:srgbClr val="0000FF"/>
                </a:solidFill>
                <a:latin typeface="华文细黑" panose="02010600040101010101" charset="-122"/>
                <a:ea typeface="华文细黑" panose="02010600040101010101" charset="-122"/>
              </a:rPr>
              <a:t>由外界条件所引起的统计分布在</a:t>
            </a:r>
            <a:r>
              <a:rPr lang="en-US" altLang="zh-CN" sz="3200" b="1" dirty="0">
                <a:solidFill>
                  <a:srgbClr val="0000FF"/>
                </a:solidFill>
                <a:latin typeface="华文细黑" panose="02010600040101010101" charset="-122"/>
                <a:ea typeface="华文细黑" panose="02010600040101010101" charset="-122"/>
              </a:rPr>
              <a:t>k</a:t>
            </a:r>
            <a:r>
              <a:rPr lang="zh-CN" altLang="en-US" sz="3200" b="1" dirty="0">
                <a:solidFill>
                  <a:srgbClr val="0000FF"/>
                </a:solidFill>
                <a:latin typeface="华文细黑" panose="02010600040101010101" charset="-122"/>
                <a:ea typeface="华文细黑" panose="02010600040101010101" charset="-122"/>
              </a:rPr>
              <a:t>空间的漂移项</a:t>
            </a:r>
            <a:r>
              <a:rPr lang="en-US" altLang="zh-CN" sz="3200" b="1" dirty="0">
                <a:solidFill>
                  <a:srgbClr val="0000FF"/>
                </a:solidFill>
                <a:latin typeface="华文细黑" panose="02010600040101010101" charset="-122"/>
                <a:ea typeface="华文细黑" panose="02010600040101010101" charset="-122"/>
              </a:rPr>
              <a:t>.</a:t>
            </a:r>
            <a:endPar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2" name="文本框 11"/>
          <p:cNvSpPr txBox="1"/>
          <p:nvPr/>
        </p:nvSpPr>
        <p:spPr>
          <a:xfrm>
            <a:off x="19685" y="-92710"/>
            <a:ext cx="8735060" cy="1124585"/>
          </a:xfrm>
          <a:prstGeom prst="rect">
            <a:avLst/>
          </a:prstGeom>
          <a:noFill/>
        </p:spPr>
        <p:txBody>
          <a:bodyPr wrap="square" rtlCol="0" anchor="t">
            <a:spAutoFit/>
          </a:bodyPr>
          <a:p>
            <a:pPr marL="457200" indent="-457200">
              <a:lnSpc>
                <a:spcPct val="120000"/>
              </a:lnSpc>
              <a:spcBef>
                <a:spcPts val="0"/>
              </a:spcBef>
              <a:spcAft>
                <a:spcPts val="0"/>
              </a:spcAft>
              <a:buFont typeface="Wingdings" panose="05000000000000000000" charset="0"/>
              <a:buChar char="p"/>
            </a:pPr>
            <a:r>
              <a:rPr lang="zh-CN" altLang="en-US" sz="2800" dirty="0">
                <a:solidFill>
                  <a:srgbClr val="FF0000"/>
                </a:solidFill>
                <a:latin typeface="华文细黑" panose="02010600040101010101" charset="-122"/>
                <a:ea typeface="华文细黑" panose="02010600040101010101" charset="-122"/>
                <a:sym typeface="+mn-ea"/>
              </a:rPr>
              <a:t>玻尔兹曼方程基础 </a:t>
            </a:r>
            <a:r>
              <a:rPr lang="zh-CN" altLang="en-US" sz="2800" dirty="0">
                <a:solidFill>
                  <a:srgbClr val="FF0000"/>
                </a:solidFill>
                <a:latin typeface="微软雅黑" panose="020B0503020204020204" charset="-122"/>
                <a:ea typeface="微软雅黑" panose="020B0503020204020204" charset="-122"/>
                <a:sym typeface="+mn-ea"/>
              </a:rPr>
              <a:t>→ </a:t>
            </a:r>
            <a:r>
              <a:rPr lang="zh-CN" altLang="en-US" sz="2800" dirty="0">
                <a:solidFill>
                  <a:srgbClr val="FF0000"/>
                </a:solidFill>
                <a:latin typeface="华文细黑" panose="02010600040101010101" charset="-122"/>
                <a:ea typeface="华文细黑" panose="02010600040101010101" charset="-122"/>
                <a:sym typeface="+mn-ea"/>
              </a:rPr>
              <a:t>考察分布函数如何随时间变化</a:t>
            </a:r>
            <a:endParaRPr lang="zh-CN" altLang="en-US" sz="2800" dirty="0">
              <a:solidFill>
                <a:srgbClr val="FF0000"/>
              </a:solidFill>
              <a:latin typeface="华文细黑" panose="02010600040101010101" charset="-122"/>
              <a:ea typeface="华文细黑" panose="02010600040101010101" charset="-122"/>
              <a:sym typeface="+mn-ea"/>
            </a:endParaRPr>
          </a:p>
          <a:p>
            <a:pPr>
              <a:lnSpc>
                <a:spcPct val="120000"/>
              </a:lnSpc>
              <a:spcBef>
                <a:spcPts val="0"/>
              </a:spcBef>
              <a:spcAft>
                <a:spcPts val="0"/>
              </a:spcAft>
              <a:buFont typeface="Wingdings" panose="05000000000000000000" charset="0"/>
            </a:pPr>
            <a:r>
              <a:rPr lang="zh-CN" altLang="en-US" sz="2800"/>
              <a:t>分布函数的变化来源：</a:t>
            </a:r>
            <a:endParaRPr lang="zh-CN" altLang="en-US" sz="2800"/>
          </a:p>
        </p:txBody>
      </p:sp>
      <p:graphicFrame>
        <p:nvGraphicFramePr>
          <p:cNvPr id="14" name="Object 1024"/>
          <p:cNvGraphicFramePr>
            <a:graphicFrameLocks noChangeAspect="1"/>
          </p:cNvGraphicFramePr>
          <p:nvPr/>
        </p:nvGraphicFramePr>
        <p:xfrm>
          <a:off x="109220" y="3166110"/>
          <a:ext cx="5357495" cy="985520"/>
        </p:xfrm>
        <a:graphic>
          <a:graphicData uri="http://schemas.openxmlformats.org/presentationml/2006/ole">
            <mc:AlternateContent xmlns:mc="http://schemas.openxmlformats.org/markup-compatibility/2006">
              <mc:Choice xmlns:v="urn:schemas-microsoft-com:vml" Requires="v">
                <p:oleObj spid="_x0000_s15" name="" r:id="rId5" imgW="2273300" imgH="431800" progId="Equation.3">
                  <p:embed/>
                </p:oleObj>
              </mc:Choice>
              <mc:Fallback>
                <p:oleObj name="" r:id="rId5" imgW="2273300" imgH="431800" progId="Equation.3">
                  <p:embed/>
                  <p:pic>
                    <p:nvPicPr>
                      <p:cNvPr id="0" name="图片 3114"/>
                      <p:cNvPicPr/>
                      <p:nvPr/>
                    </p:nvPicPr>
                    <p:blipFill>
                      <a:blip r:embed="rId6"/>
                      <a:stretch>
                        <a:fillRect/>
                      </a:stretch>
                    </p:blipFill>
                    <p:spPr>
                      <a:xfrm>
                        <a:off x="109220" y="3166110"/>
                        <a:ext cx="5357495" cy="985520"/>
                      </a:xfrm>
                      <a:prstGeom prst="rect">
                        <a:avLst/>
                      </a:prstGeom>
                      <a:solidFill>
                        <a:srgbClr val="FFFF99"/>
                      </a:solidFill>
                      <a:ln w="38100">
                        <a:noFill/>
                        <a:miter/>
                      </a:ln>
                    </p:spPr>
                  </p:pic>
                </p:oleObj>
              </mc:Fallback>
            </mc:AlternateContent>
          </a:graphicData>
        </a:graphic>
      </p:graphicFrame>
      <p:sp>
        <p:nvSpPr>
          <p:cNvPr id="17" name="Text Box 2"/>
          <p:cNvSpPr txBox="1"/>
          <p:nvPr/>
        </p:nvSpPr>
        <p:spPr>
          <a:xfrm>
            <a:off x="19685" y="4129405"/>
            <a:ext cx="3800475"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500" b="1" dirty="0">
                <a:latin typeface="华文细黑" panose="02010600040101010101" charset="-122"/>
                <a:ea typeface="华文细黑" panose="02010600040101010101" charset="-122"/>
              </a:rPr>
              <a:t>流体力学的连续性原理</a:t>
            </a:r>
            <a:endParaRPr lang="en-US" altLang="zh-CN" sz="2500" b="1" dirty="0">
              <a:latin typeface="华文细黑" panose="02010600040101010101" charset="-122"/>
              <a:ea typeface="华文细黑" panose="02010600040101010101" charset="-122"/>
              <a:sym typeface="Symbol" panose="05050102010706020507" pitchFamily="18" charset="2"/>
            </a:endParaRPr>
          </a:p>
        </p:txBody>
      </p:sp>
      <p:graphicFrame>
        <p:nvGraphicFramePr>
          <p:cNvPr id="3" name="Object 1024"/>
          <p:cNvGraphicFramePr>
            <a:graphicFrameLocks noChangeAspect="1"/>
          </p:cNvGraphicFramePr>
          <p:nvPr/>
        </p:nvGraphicFramePr>
        <p:xfrm>
          <a:off x="5709920" y="3946208"/>
          <a:ext cx="2907030" cy="813435"/>
        </p:xfrm>
        <a:graphic>
          <a:graphicData uri="http://schemas.openxmlformats.org/presentationml/2006/ole">
            <mc:AlternateContent xmlns:mc="http://schemas.openxmlformats.org/markup-compatibility/2006">
              <mc:Choice xmlns:v="urn:schemas-microsoft-com:vml" Requires="v">
                <p:oleObj spid="_x0000_s4" name="" r:id="rId7" imgW="1206500" imgH="393700" progId="Equation.3">
                  <p:embed/>
                </p:oleObj>
              </mc:Choice>
              <mc:Fallback>
                <p:oleObj name="" r:id="rId7" imgW="1206500" imgH="393700" progId="Equation.3">
                  <p:embed/>
                  <p:pic>
                    <p:nvPicPr>
                      <p:cNvPr id="0" name="图片 3114"/>
                      <p:cNvPicPr/>
                      <p:nvPr/>
                    </p:nvPicPr>
                    <p:blipFill>
                      <a:blip r:embed="rId8"/>
                      <a:stretch>
                        <a:fillRect/>
                      </a:stretch>
                    </p:blipFill>
                    <p:spPr>
                      <a:xfrm>
                        <a:off x="5709920" y="3946208"/>
                        <a:ext cx="2907030" cy="813435"/>
                      </a:xfrm>
                      <a:prstGeom prst="rect">
                        <a:avLst/>
                      </a:prstGeom>
                      <a:solidFill>
                        <a:srgbClr val="92D050">
                          <a:alpha val="35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blinds(horizontal)">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26035" y="-1270"/>
          <a:ext cx="7335520" cy="836930"/>
        </p:xfrm>
        <a:graphic>
          <a:graphicData uri="http://schemas.openxmlformats.org/presentationml/2006/ole">
            <mc:AlternateContent xmlns:mc="http://schemas.openxmlformats.org/markup-compatibility/2006">
              <mc:Choice xmlns:v="urn:schemas-microsoft-com:vml" Requires="v">
                <p:oleObj spid="_x0000_s3" name="" r:id="rId1" imgW="3479800" imgH="457200" progId="Equation.3">
                  <p:embed/>
                </p:oleObj>
              </mc:Choice>
              <mc:Fallback>
                <p:oleObj name="" r:id="rId1" imgW="3479800" imgH="457200" progId="Equation.3">
                  <p:embed/>
                  <p:pic>
                    <p:nvPicPr>
                      <p:cNvPr id="0" name="图片 3114"/>
                      <p:cNvPicPr/>
                      <p:nvPr/>
                    </p:nvPicPr>
                    <p:blipFill>
                      <a:blip r:embed="rId2"/>
                      <a:stretch>
                        <a:fillRect/>
                      </a:stretch>
                    </p:blipFill>
                    <p:spPr>
                      <a:xfrm>
                        <a:off x="26035" y="-1270"/>
                        <a:ext cx="7335520" cy="83693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496820" y="1691640"/>
          <a:ext cx="4745355" cy="963295"/>
        </p:xfrm>
        <a:graphic>
          <a:graphicData uri="http://schemas.openxmlformats.org/presentationml/2006/ole">
            <mc:AlternateContent xmlns:mc="http://schemas.openxmlformats.org/markup-compatibility/2006">
              <mc:Choice xmlns:v="urn:schemas-microsoft-com:vml" Requires="v">
                <p:oleObj spid="_x0000_s7" name="" r:id="rId3" imgW="1663700" imgH="393700" progId="Equation.3">
                  <p:embed/>
                </p:oleObj>
              </mc:Choice>
              <mc:Fallback>
                <p:oleObj name="" r:id="rId3" imgW="1663700" imgH="393700" progId="Equation.3">
                  <p:embed/>
                  <p:pic>
                    <p:nvPicPr>
                      <p:cNvPr id="0" name="图片 3114"/>
                      <p:cNvPicPr/>
                      <p:nvPr/>
                    </p:nvPicPr>
                    <p:blipFill>
                      <a:blip r:embed="rId4"/>
                      <a:stretch>
                        <a:fillRect/>
                      </a:stretch>
                    </p:blipFill>
                    <p:spPr>
                      <a:xfrm>
                        <a:off x="2496820" y="1691640"/>
                        <a:ext cx="4745355" cy="963295"/>
                      </a:xfrm>
                      <a:prstGeom prst="rect">
                        <a:avLst/>
                      </a:prstGeom>
                      <a:solidFill>
                        <a:srgbClr val="FF3300">
                          <a:alpha val="13000"/>
                        </a:srgbClr>
                      </a:solidFill>
                      <a:ln w="38100">
                        <a:noFill/>
                        <a:miter/>
                      </a:ln>
                    </p:spPr>
                  </p:pic>
                </p:oleObj>
              </mc:Fallback>
            </mc:AlternateContent>
          </a:graphicData>
        </a:graphic>
      </p:graphicFrame>
      <p:sp>
        <p:nvSpPr>
          <p:cNvPr id="64514" name="Text Box 2"/>
          <p:cNvSpPr txBox="1"/>
          <p:nvPr/>
        </p:nvSpPr>
        <p:spPr>
          <a:xfrm>
            <a:off x="-57150" y="1060450"/>
            <a:ext cx="896175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400" b="1" dirty="0">
                <a:latin typeface="华文细黑" panose="02010600040101010101" charset="-122"/>
                <a:ea typeface="华文细黑" panose="02010600040101010101" charset="-122"/>
              </a:rPr>
              <a:t>在恒定的电场</a:t>
            </a:r>
            <a:r>
              <a:rPr lang="en-US" altLang="zh-CN" sz="2400" b="1" dirty="0">
                <a:latin typeface="华文细黑" panose="02010600040101010101" charset="-122"/>
                <a:ea typeface="华文细黑" panose="02010600040101010101" charset="-122"/>
              </a:rPr>
              <a:t>E</a:t>
            </a:r>
            <a:r>
              <a:rPr lang="zh-CN" altLang="en-US" sz="2400" b="1" dirty="0">
                <a:latin typeface="华文细黑" panose="02010600040101010101" charset="-122"/>
                <a:ea typeface="华文细黑" panose="02010600040101010101" charset="-122"/>
              </a:rPr>
              <a:t>和磁场</a:t>
            </a:r>
            <a:r>
              <a:rPr lang="en-US" altLang="zh-CN" sz="2400" b="1" dirty="0">
                <a:latin typeface="华文细黑" panose="02010600040101010101" charset="-122"/>
                <a:ea typeface="华文细黑" panose="02010600040101010101" charset="-122"/>
              </a:rPr>
              <a:t>B</a:t>
            </a:r>
            <a:r>
              <a:rPr lang="zh-CN" altLang="en-US" sz="2400" b="1" dirty="0">
                <a:latin typeface="华文细黑" panose="02010600040101010101" charset="-122"/>
                <a:ea typeface="华文细黑" panose="02010600040101010101" charset="-122"/>
              </a:rPr>
              <a:t>下，电子的状态变化</a:t>
            </a:r>
            <a:r>
              <a:rPr lang="en-US" altLang="zh-CN" sz="2400" b="1" dirty="0">
                <a:latin typeface="华文细黑" panose="02010600040101010101" charset="-122"/>
                <a:ea typeface="华文细黑" panose="02010600040101010101" charset="-12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graphicFrame>
        <p:nvGraphicFramePr>
          <p:cNvPr id="5" name="Object 1024"/>
          <p:cNvGraphicFramePr>
            <a:graphicFrameLocks noChangeAspect="1"/>
          </p:cNvGraphicFramePr>
          <p:nvPr/>
        </p:nvGraphicFramePr>
        <p:xfrm>
          <a:off x="14605" y="3515360"/>
          <a:ext cx="9114155" cy="1548130"/>
        </p:xfrm>
        <a:graphic>
          <a:graphicData uri="http://schemas.openxmlformats.org/presentationml/2006/ole">
            <mc:AlternateContent xmlns:mc="http://schemas.openxmlformats.org/markup-compatibility/2006">
              <mc:Choice xmlns:v="urn:schemas-microsoft-com:vml" Requires="v">
                <p:oleObj spid="_x0000_s6" name="" r:id="rId5" imgW="5206365" imgH="838200" progId="Equation.3">
                  <p:embed/>
                </p:oleObj>
              </mc:Choice>
              <mc:Fallback>
                <p:oleObj name="" r:id="rId5" imgW="5206365" imgH="838200" progId="Equation.3">
                  <p:embed/>
                  <p:pic>
                    <p:nvPicPr>
                      <p:cNvPr id="0" name="图片 3114"/>
                      <p:cNvPicPr/>
                      <p:nvPr/>
                    </p:nvPicPr>
                    <p:blipFill>
                      <a:blip r:embed="rId6"/>
                      <a:stretch>
                        <a:fillRect/>
                      </a:stretch>
                    </p:blipFill>
                    <p:spPr>
                      <a:xfrm>
                        <a:off x="14605" y="3515360"/>
                        <a:ext cx="9114155" cy="1548130"/>
                      </a:xfrm>
                      <a:prstGeom prst="rect">
                        <a:avLst/>
                      </a:prstGeom>
                      <a:solidFill>
                        <a:srgbClr val="FFFF99"/>
                      </a:solidFill>
                      <a:ln w="38100">
                        <a:noFill/>
                        <a:miter/>
                      </a:ln>
                    </p:spPr>
                  </p:pic>
                </p:oleObj>
              </mc:Fallback>
            </mc:AlternateContent>
          </a:graphicData>
        </a:graphic>
      </p:graphicFrame>
      <p:grpSp>
        <p:nvGrpSpPr>
          <p:cNvPr id="12" name="组合 11"/>
          <p:cNvGrpSpPr/>
          <p:nvPr/>
        </p:nvGrpSpPr>
        <p:grpSpPr>
          <a:xfrm>
            <a:off x="-68580" y="2685415"/>
            <a:ext cx="8961120" cy="727710"/>
            <a:chOff x="-108" y="4229"/>
            <a:chExt cx="14112" cy="1146"/>
          </a:xfrm>
        </p:grpSpPr>
        <p:sp>
          <p:nvSpPr>
            <p:cNvPr id="8" name="Text Box 2"/>
            <p:cNvSpPr txBox="1"/>
            <p:nvPr/>
          </p:nvSpPr>
          <p:spPr>
            <a:xfrm>
              <a:off x="-108" y="4243"/>
              <a:ext cx="14113" cy="899"/>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400" dirty="0">
                  <a:latin typeface="Times New Roman" panose="02020603050405020304" pitchFamily="18" charset="0"/>
                  <a:ea typeface="华文细黑" panose="02010600040101010101" charset="-122"/>
                </a:rPr>
                <a:t>对比同一时刻</a:t>
              </a:r>
              <a:r>
                <a:rPr lang="en-US" altLang="zh-CN" sz="2400" i="1" dirty="0">
                  <a:latin typeface="Times New Roman" panose="02020603050405020304" pitchFamily="18" charset="0"/>
                  <a:ea typeface="华文细黑" panose="02010600040101010101" charset="-122"/>
                </a:rPr>
                <a:t>t</a:t>
              </a:r>
              <a:r>
                <a:rPr lang="en-US" altLang="zh-CN" sz="2400" dirty="0">
                  <a:latin typeface="Times New Roman" panose="02020603050405020304" pitchFamily="18" charset="0"/>
                  <a:ea typeface="华文细黑" panose="02010600040101010101" charset="-122"/>
                </a:rPr>
                <a:t>,</a:t>
              </a:r>
              <a:r>
                <a:rPr lang="zh-CN" altLang="en-US" sz="2400" dirty="0">
                  <a:latin typeface="Times New Roman" panose="02020603050405020304" pitchFamily="18" charset="0"/>
                  <a:ea typeface="华文细黑" panose="02010600040101010101" charset="-122"/>
                </a:rPr>
                <a:t>在不同倒空间点</a:t>
              </a:r>
              <a:r>
                <a:rPr lang="en-US" altLang="zh-CN" sz="2400" i="1" dirty="0">
                  <a:latin typeface="Times New Roman" panose="02020603050405020304" pitchFamily="18" charset="0"/>
                  <a:ea typeface="华文细黑" panose="02010600040101010101" charset="-122"/>
                </a:rPr>
                <a:t>k</a:t>
              </a:r>
              <a:r>
                <a:rPr lang="zh-CN" altLang="en-US" sz="2400" dirty="0">
                  <a:latin typeface="Times New Roman" panose="02020603050405020304" pitchFamily="18" charset="0"/>
                  <a:ea typeface="华文细黑" panose="02010600040101010101" charset="-122"/>
                </a:rPr>
                <a:t>和                 的</a:t>
              </a:r>
              <a:r>
                <a:rPr lang="en-US" altLang="zh-CN" sz="2400" i="1" dirty="0">
                  <a:latin typeface="Times New Roman" panose="02020603050405020304" pitchFamily="18" charset="0"/>
                  <a:ea typeface="华文细黑" panose="02010600040101010101" charset="-122"/>
                </a:rPr>
                <a:t>f</a:t>
              </a:r>
              <a:r>
                <a:rPr lang="zh-CN" altLang="en-US" sz="2400" dirty="0">
                  <a:latin typeface="Times New Roman" panose="02020603050405020304" pitchFamily="18" charset="0"/>
                  <a:ea typeface="华文细黑" panose="02010600040101010101" charset="-122"/>
                </a:rPr>
                <a:t>值也可以得到</a:t>
              </a:r>
              <a:r>
                <a:rPr lang="zh-CN" altLang="en-US" sz="2400" i="1" dirty="0">
                  <a:latin typeface="Times New Roman" panose="02020603050405020304" pitchFamily="18" charset="0"/>
                  <a:ea typeface="华文细黑" panose="02010600040101010101" charset="-122"/>
                </a:rPr>
                <a:t>δ</a:t>
              </a:r>
              <a:r>
                <a:rPr lang="en-US" altLang="zh-CN" sz="2400" i="1" dirty="0">
                  <a:latin typeface="Times New Roman" panose="02020603050405020304" pitchFamily="18" charset="0"/>
                  <a:ea typeface="华文细黑" panose="02010600040101010101" charset="-122"/>
                </a:rPr>
                <a:t>f</a:t>
              </a:r>
              <a:r>
                <a:rPr lang="en-US" altLang="zh-CN" sz="2400" dirty="0">
                  <a:latin typeface="Times New Roman" panose="02020603050405020304" pitchFamily="18" charset="0"/>
                  <a:ea typeface="华文细黑" panose="02010600040101010101" charset="-122"/>
                </a:rPr>
                <a:t>.</a:t>
              </a:r>
              <a:endParaRPr lang="en-US" altLang="zh-CN" sz="2400" dirty="0">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7947" y="4229"/>
            <a:ext cx="1611" cy="1146"/>
          </p:xfrm>
          <a:graphic>
            <a:graphicData uri="http://schemas.openxmlformats.org/presentationml/2006/ole">
              <mc:AlternateContent xmlns:mc="http://schemas.openxmlformats.org/markup-compatibility/2006">
                <mc:Choice xmlns:v="urn:schemas-microsoft-com:vml" Requires="v">
                  <p:oleObj spid="_x0000_s10" name="" r:id="rId7" imgW="584200" imgH="393700" progId="Equation.3">
                    <p:embed/>
                  </p:oleObj>
                </mc:Choice>
                <mc:Fallback>
                  <p:oleObj name="" r:id="rId7" imgW="584200" imgH="393700" progId="Equation.3">
                    <p:embed/>
                    <p:pic>
                      <p:nvPicPr>
                        <p:cNvPr id="0" name="图片 3114"/>
                        <p:cNvPicPr/>
                        <p:nvPr/>
                      </p:nvPicPr>
                      <p:blipFill>
                        <a:blip r:embed="rId8"/>
                        <a:stretch>
                          <a:fillRect/>
                        </a:stretch>
                      </p:blipFill>
                      <p:spPr>
                        <a:xfrm>
                          <a:off x="7947" y="4229"/>
                          <a:ext cx="1611" cy="1146"/>
                        </a:xfrm>
                        <a:prstGeom prst="rect">
                          <a:avLst/>
                        </a:prstGeom>
                        <a:noFill/>
                        <a:ln w="38100">
                          <a:noFill/>
                          <a:miter/>
                        </a:ln>
                      </p:spPr>
                    </p:pic>
                  </p:oleObj>
                </mc:Fallback>
              </mc:AlternateContent>
            </a:graphicData>
          </a:graphic>
        </p:graphicFrame>
      </p:grpSp>
      <p:sp>
        <p:nvSpPr>
          <p:cNvPr id="11" name="Text Box 2"/>
          <p:cNvSpPr txBox="1"/>
          <p:nvPr/>
        </p:nvSpPr>
        <p:spPr>
          <a:xfrm>
            <a:off x="-73025" y="5189220"/>
            <a:ext cx="9093200" cy="12915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3000" dirty="0">
                <a:solidFill>
                  <a:srgbClr val="0000FF"/>
                </a:solidFill>
                <a:latin typeface="Times New Roman" panose="02020603050405020304" pitchFamily="18" charset="0"/>
                <a:ea typeface="华文细黑" panose="02010600040101010101" charset="-122"/>
              </a:rPr>
              <a:t>由于</a:t>
            </a:r>
            <a:r>
              <a:rPr lang="en-US" altLang="zh-CN" sz="3000" i="1" dirty="0">
                <a:solidFill>
                  <a:srgbClr val="FF0000"/>
                </a:solidFill>
                <a:latin typeface="Times New Roman" panose="02020603050405020304" pitchFamily="18" charset="0"/>
                <a:ea typeface="华文细黑" panose="02010600040101010101" charset="-122"/>
              </a:rPr>
              <a:t>f</a:t>
            </a:r>
            <a:r>
              <a:rPr lang="zh-CN" altLang="en-US" sz="3000" dirty="0">
                <a:solidFill>
                  <a:srgbClr val="0000FF"/>
                </a:solidFill>
                <a:latin typeface="Times New Roman" panose="02020603050405020304" pitchFamily="18" charset="0"/>
                <a:ea typeface="华文细黑" panose="02010600040101010101" charset="-122"/>
              </a:rPr>
              <a:t>的变化完全是</a:t>
            </a:r>
            <a:r>
              <a:rPr lang="en-US" altLang="zh-CN" sz="3000" i="1" dirty="0">
                <a:solidFill>
                  <a:srgbClr val="FF0000"/>
                </a:solidFill>
                <a:latin typeface="Times New Roman" panose="02020603050405020304" pitchFamily="18" charset="0"/>
                <a:ea typeface="华文细黑" panose="02010600040101010101" charset="-122"/>
              </a:rPr>
              <a:t>f</a:t>
            </a:r>
            <a:r>
              <a:rPr lang="zh-CN" altLang="en-US" sz="3000" dirty="0">
                <a:solidFill>
                  <a:srgbClr val="0000FF"/>
                </a:solidFill>
                <a:latin typeface="Times New Roman" panose="02020603050405020304" pitchFamily="18" charset="0"/>
                <a:ea typeface="华文细黑" panose="02010600040101010101" charset="-122"/>
              </a:rPr>
              <a:t>由一点漂移到另外一点的结果，因此把上述变化常称为</a:t>
            </a:r>
            <a:r>
              <a:rPr lang="zh-CN" altLang="en-US" sz="3000" u="sng" dirty="0">
                <a:solidFill>
                  <a:srgbClr val="FF3300"/>
                </a:solidFill>
                <a:latin typeface="Times New Roman" panose="02020603050405020304" pitchFamily="18" charset="0"/>
                <a:ea typeface="华文细黑" panose="02010600040101010101" charset="-122"/>
              </a:rPr>
              <a:t>漂移项</a:t>
            </a:r>
            <a:r>
              <a:rPr lang="en-US" altLang="zh-CN" sz="3000" dirty="0">
                <a:solidFill>
                  <a:srgbClr val="0000FF"/>
                </a:solidFill>
                <a:latin typeface="Times New Roman" panose="02020603050405020304" pitchFamily="18" charset="0"/>
                <a:ea typeface="华文细黑" panose="02010600040101010101" charset="-122"/>
              </a:rPr>
              <a:t>.</a:t>
            </a:r>
            <a:endParaRPr lang="en-US" altLang="zh-CN" sz="30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3" name="Object 1024"/>
          <p:cNvGraphicFramePr>
            <a:graphicFrameLocks noChangeAspect="1"/>
          </p:cNvGraphicFramePr>
          <p:nvPr/>
        </p:nvGraphicFramePr>
        <p:xfrm>
          <a:off x="5973445" y="866140"/>
          <a:ext cx="3126740" cy="340360"/>
        </p:xfrm>
        <a:graphic>
          <a:graphicData uri="http://schemas.openxmlformats.org/presentationml/2006/ole">
            <mc:AlternateContent xmlns:mc="http://schemas.openxmlformats.org/markup-compatibility/2006">
              <mc:Choice xmlns:v="urn:schemas-microsoft-com:vml" Requires="v">
                <p:oleObj spid="_x0000_s14" name="" r:id="rId9" imgW="2120900" imgH="215900" progId="Equation.3">
                  <p:embed/>
                </p:oleObj>
              </mc:Choice>
              <mc:Fallback>
                <p:oleObj name="" r:id="rId9" imgW="2120900" imgH="215900" progId="Equation.3">
                  <p:embed/>
                  <p:pic>
                    <p:nvPicPr>
                      <p:cNvPr id="0" name="图片 3114"/>
                      <p:cNvPicPr/>
                      <p:nvPr/>
                    </p:nvPicPr>
                    <p:blipFill>
                      <a:blip r:embed="rId10"/>
                      <a:stretch>
                        <a:fillRect/>
                      </a:stretch>
                    </p:blipFill>
                    <p:spPr>
                      <a:xfrm>
                        <a:off x="5973445" y="866140"/>
                        <a:ext cx="3126740" cy="340360"/>
                      </a:xfrm>
                      <a:prstGeom prst="rect">
                        <a:avLst/>
                      </a:prstGeom>
                      <a:solidFill>
                        <a:srgbClr val="92D050">
                          <a:alpha val="57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blinds(horizontal)">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34925" y="-26035"/>
            <a:ext cx="4941888" cy="706755"/>
          </a:xfrm>
          <a:prstGeom prst="rect">
            <a:avLst/>
          </a:prstGeom>
          <a:noFill/>
          <a:ln w="9525">
            <a:noFill/>
          </a:ln>
        </p:spPr>
        <p:txBody>
          <a:bodyPr wrap="square" anchor="t">
            <a:spAutoFit/>
          </a:bodyPr>
          <a:p>
            <a:pPr>
              <a:spcBef>
                <a:spcPct val="50000"/>
              </a:spcBef>
            </a:pPr>
            <a:r>
              <a:rPr lang="en-US" altLang="zh-CN" sz="4000" b="1" dirty="0">
                <a:latin typeface="华文细黑" panose="02010600040101010101" charset="-122"/>
                <a:ea typeface="华文细黑" panose="02010600040101010101" charset="-122"/>
              </a:rPr>
              <a:t>2. T=0</a:t>
            </a:r>
            <a:r>
              <a:rPr lang="zh-CN" altLang="en-US" sz="4000" b="1" dirty="0">
                <a:latin typeface="华文细黑" panose="02010600040101010101" charset="-122"/>
                <a:ea typeface="华文细黑" panose="02010600040101010101" charset="-122"/>
              </a:rPr>
              <a:t>时电子的分布</a:t>
            </a:r>
            <a:endParaRPr lang="zh-CN" altLang="en-US" sz="4000" b="1" dirty="0">
              <a:latin typeface="华文细黑" panose="02010600040101010101" charset="-122"/>
              <a:ea typeface="华文细黑" panose="02010600040101010101" charset="-122"/>
            </a:endParaRPr>
          </a:p>
        </p:txBody>
      </p:sp>
      <p:grpSp>
        <p:nvGrpSpPr>
          <p:cNvPr id="2" name="Group 3"/>
          <p:cNvGrpSpPr/>
          <p:nvPr/>
        </p:nvGrpSpPr>
        <p:grpSpPr>
          <a:xfrm>
            <a:off x="186055" y="573405"/>
            <a:ext cx="4918075" cy="1616075"/>
            <a:chOff x="346" y="768"/>
            <a:chExt cx="3098" cy="1018"/>
          </a:xfrm>
        </p:grpSpPr>
        <p:sp>
          <p:nvSpPr>
            <p:cNvPr id="7171" name="Text Box 4"/>
            <p:cNvSpPr txBox="1"/>
            <p:nvPr/>
          </p:nvSpPr>
          <p:spPr>
            <a:xfrm>
              <a:off x="346" y="768"/>
              <a:ext cx="2988" cy="313"/>
            </a:xfrm>
            <a:prstGeom prst="rect">
              <a:avLst/>
            </a:prstGeom>
            <a:noFill/>
            <a:ln w="9525">
              <a:noFill/>
            </a:ln>
          </p:spPr>
          <p:txBody>
            <a:bodyPr wrap="square" anchor="t">
              <a:spAutoFit/>
            </a:bodyPr>
            <a:p>
              <a:pPr marL="342900" indent="-342900">
                <a:lnSpc>
                  <a:spcPct val="110000"/>
                </a:lnSpc>
                <a:spcBef>
                  <a:spcPct val="50000"/>
                </a:spcBef>
                <a:buFont typeface="Wingdings" panose="05000000000000000000" charset="0"/>
                <a:buChar char=""/>
              </a:pPr>
              <a:r>
                <a:rPr lang="en-US" altLang="zh-CN" sz="2400" b="1" dirty="0">
                  <a:solidFill>
                    <a:srgbClr val="0000FF"/>
                  </a:solidFill>
                  <a:latin typeface="华文细黑" panose="02010600040101010101" charset="-122"/>
                  <a:ea typeface="华文细黑" panose="02010600040101010101" charset="-122"/>
                </a:rPr>
                <a:t>T=0</a:t>
              </a:r>
              <a:r>
                <a:rPr lang="zh-CN" altLang="en-US" sz="2400" b="1" dirty="0">
                  <a:solidFill>
                    <a:srgbClr val="0000FF"/>
                  </a:solidFill>
                  <a:latin typeface="华文细黑" panose="02010600040101010101" charset="-122"/>
                  <a:ea typeface="华文细黑" panose="02010600040101010101" charset="-122"/>
                </a:rPr>
                <a:t>时，电子的分布函数为</a:t>
              </a:r>
              <a:endParaRPr lang="zh-CN" altLang="en-US" sz="2400" b="1" dirty="0">
                <a:solidFill>
                  <a:srgbClr val="0000FF"/>
                </a:solidFill>
                <a:latin typeface="华文细黑" panose="02010600040101010101" charset="-122"/>
                <a:ea typeface="华文细黑" panose="02010600040101010101" charset="-122"/>
              </a:endParaRPr>
            </a:p>
          </p:txBody>
        </p:sp>
        <p:grpSp>
          <p:nvGrpSpPr>
            <p:cNvPr id="7172" name="Group 5"/>
            <p:cNvGrpSpPr/>
            <p:nvPr/>
          </p:nvGrpSpPr>
          <p:grpSpPr>
            <a:xfrm>
              <a:off x="612" y="1162"/>
              <a:ext cx="2832" cy="624"/>
              <a:chOff x="768" y="528"/>
              <a:chExt cx="2832" cy="624"/>
            </a:xfrm>
          </p:grpSpPr>
          <p:sp>
            <p:nvSpPr>
              <p:cNvPr id="7173" name="Text Box 6"/>
              <p:cNvSpPr txBox="1"/>
              <p:nvPr/>
            </p:nvSpPr>
            <p:spPr>
              <a:xfrm>
                <a:off x="768" y="720"/>
                <a:ext cx="672" cy="290"/>
              </a:xfrm>
              <a:prstGeom prst="rect">
                <a:avLst/>
              </a:prstGeom>
              <a:noFill/>
              <a:ln w="9525">
                <a:noFill/>
              </a:ln>
            </p:spPr>
            <p:txBody>
              <a:bodyPr anchor="t">
                <a:spAutoFit/>
              </a:bodyPr>
              <a:p>
                <a:pPr>
                  <a:spcBef>
                    <a:spcPct val="50000"/>
                  </a:spcBef>
                </a:pPr>
                <a:r>
                  <a:rPr lang="en-US" altLang="zh-CN" sz="2400" b="1" i="1" dirty="0">
                    <a:latin typeface="Times New Roman" panose="02020603050405020304" pitchFamily="18" charset="0"/>
                    <a:ea typeface="华文细黑" panose="02010600040101010101" charset="-122"/>
                  </a:rPr>
                  <a:t>f</a:t>
                </a:r>
                <a:r>
                  <a:rPr lang="en-US" altLang="zh-CN" sz="2400" b="1" dirty="0">
                    <a:latin typeface="华文细黑" panose="02010600040101010101" charset="-122"/>
                    <a:ea typeface="华文细黑" panose="02010600040101010101" charset="-122"/>
                  </a:rPr>
                  <a:t>(E) =</a:t>
                </a:r>
                <a:endParaRPr lang="en-US" altLang="zh-CN" sz="2400" b="1" dirty="0">
                  <a:latin typeface="华文细黑" panose="02010600040101010101" charset="-122"/>
                  <a:ea typeface="华文细黑" panose="02010600040101010101" charset="-122"/>
                </a:endParaRPr>
              </a:p>
            </p:txBody>
          </p:sp>
          <p:sp>
            <p:nvSpPr>
              <p:cNvPr id="7174" name="Text Box 7"/>
              <p:cNvSpPr txBox="1"/>
              <p:nvPr/>
            </p:nvSpPr>
            <p:spPr>
              <a:xfrm>
                <a:off x="1422" y="558"/>
                <a:ext cx="240" cy="519"/>
              </a:xfrm>
              <a:prstGeom prst="rect">
                <a:avLst/>
              </a:prstGeom>
              <a:noFill/>
              <a:ln w="9525">
                <a:noFill/>
              </a:ln>
            </p:spPr>
            <p:txBody>
              <a:bodyPr anchor="t">
                <a:spAutoFit/>
              </a:bodyPr>
              <a:p>
                <a:pPr>
                  <a:spcBef>
                    <a:spcPct val="50000"/>
                  </a:spcBef>
                </a:pPr>
                <a:r>
                  <a:rPr lang="en-US" altLang="zh-CN" sz="4800" b="1" dirty="0">
                    <a:latin typeface="华文细黑" panose="02010600040101010101" charset="-122"/>
                    <a:ea typeface="华文细黑" panose="02010600040101010101" charset="-122"/>
                  </a:rPr>
                  <a:t>{</a:t>
                </a:r>
                <a:endParaRPr lang="en-US" altLang="zh-CN" sz="4800" b="1" dirty="0">
                  <a:latin typeface="华文细黑" panose="02010600040101010101" charset="-122"/>
                  <a:ea typeface="华文细黑" panose="02010600040101010101" charset="-122"/>
                </a:endParaRPr>
              </a:p>
            </p:txBody>
          </p:sp>
          <p:sp>
            <p:nvSpPr>
              <p:cNvPr id="7175" name="Text Box 8"/>
              <p:cNvSpPr txBox="1"/>
              <p:nvPr/>
            </p:nvSpPr>
            <p:spPr>
              <a:xfrm>
                <a:off x="1680" y="528"/>
                <a:ext cx="1776"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1              E </a:t>
                </a:r>
                <a:r>
                  <a:rPr lang="en-US" altLang="zh-CN" sz="2400" b="1" dirty="0">
                    <a:latin typeface="华文细黑" panose="02010600040101010101" charset="-122"/>
                    <a:ea typeface="华文细黑" panose="02010600040101010101" charset="-122"/>
                    <a:sym typeface="Symbol" panose="05050102010706020507" pitchFamily="18" charset="2"/>
                  </a:rPr>
                  <a:t> E</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baseline="30000" dirty="0">
                    <a:latin typeface="华文细黑" panose="02010600040101010101" charset="-122"/>
                    <a:ea typeface="华文细黑" panose="02010600040101010101" charset="-122"/>
                    <a:sym typeface="Symbol" panose="05050102010706020507" pitchFamily="18" charset="2"/>
                  </a:rPr>
                  <a:t>0</a:t>
                </a:r>
                <a:endParaRPr lang="en-US" altLang="zh-CN" sz="2400" b="1" dirty="0">
                  <a:latin typeface="华文细黑" panose="02010600040101010101" charset="-122"/>
                  <a:ea typeface="华文细黑" panose="02010600040101010101" charset="-122"/>
                </a:endParaRPr>
              </a:p>
            </p:txBody>
          </p:sp>
          <p:sp>
            <p:nvSpPr>
              <p:cNvPr id="7176" name="Text Box 9"/>
              <p:cNvSpPr txBox="1"/>
              <p:nvPr/>
            </p:nvSpPr>
            <p:spPr>
              <a:xfrm>
                <a:off x="1680" y="864"/>
                <a:ext cx="1920"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0              E </a:t>
                </a:r>
                <a:r>
                  <a:rPr lang="en-US" altLang="zh-CN" sz="2400" b="1" dirty="0">
                    <a:latin typeface="华文细黑" panose="02010600040101010101" charset="-122"/>
                    <a:ea typeface="华文细黑" panose="02010600040101010101" charset="-122"/>
                    <a:sym typeface="Symbol" panose="05050102010706020507" pitchFamily="18" charset="2"/>
                  </a:rPr>
                  <a:t>&gt; E</a:t>
                </a:r>
                <a:r>
                  <a:rPr lang="en-US" altLang="zh-CN" sz="2400" b="1" baseline="-25000" dirty="0">
                    <a:latin typeface="华文细黑" panose="02010600040101010101" charset="-122"/>
                    <a:ea typeface="华文细黑" panose="02010600040101010101" charset="-122"/>
                    <a:sym typeface="Symbol" panose="05050102010706020507" pitchFamily="18" charset="2"/>
                  </a:rPr>
                  <a:t>F</a:t>
                </a:r>
                <a:r>
                  <a:rPr lang="en-US" altLang="zh-CN" sz="2400" b="1" baseline="30000" dirty="0">
                    <a:latin typeface="华文细黑" panose="02010600040101010101" charset="-122"/>
                    <a:ea typeface="华文细黑" panose="02010600040101010101" charset="-122"/>
                    <a:sym typeface="Symbol" panose="05050102010706020507" pitchFamily="18" charset="2"/>
                  </a:rPr>
                  <a:t>0</a:t>
                </a:r>
                <a:endParaRPr lang="en-US" altLang="zh-CN" sz="2400" b="1" baseline="30000" dirty="0">
                  <a:latin typeface="华文细黑" panose="02010600040101010101" charset="-122"/>
                  <a:ea typeface="华文细黑" panose="02010600040101010101" charset="-122"/>
                  <a:sym typeface="Symbol" panose="05050102010706020507" pitchFamily="18" charset="2"/>
                </a:endParaRPr>
              </a:p>
            </p:txBody>
          </p:sp>
        </p:grpSp>
      </p:grpSp>
      <p:grpSp>
        <p:nvGrpSpPr>
          <p:cNvPr id="4" name="Group 10"/>
          <p:cNvGrpSpPr/>
          <p:nvPr/>
        </p:nvGrpSpPr>
        <p:grpSpPr>
          <a:xfrm>
            <a:off x="5275263" y="982980"/>
            <a:ext cx="2895600" cy="2120901"/>
            <a:chOff x="3360" y="768"/>
            <a:chExt cx="1824" cy="1336"/>
          </a:xfrm>
        </p:grpSpPr>
        <p:sp>
          <p:nvSpPr>
            <p:cNvPr id="7178" name="Line 11"/>
            <p:cNvSpPr/>
            <p:nvPr/>
          </p:nvSpPr>
          <p:spPr>
            <a:xfrm>
              <a:off x="3544" y="1824"/>
              <a:ext cx="1496" cy="0"/>
            </a:xfrm>
            <a:prstGeom prst="line">
              <a:avLst/>
            </a:prstGeom>
            <a:ln w="6350" cap="flat" cmpd="sng">
              <a:solidFill>
                <a:schemeClr val="tx1"/>
              </a:solidFill>
              <a:prstDash val="solid"/>
              <a:miter/>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179" name="Line 12"/>
            <p:cNvSpPr/>
            <p:nvPr/>
          </p:nvSpPr>
          <p:spPr>
            <a:xfrm rot="-5400000">
              <a:off x="3034" y="1326"/>
              <a:ext cx="1020" cy="0"/>
            </a:xfrm>
            <a:prstGeom prst="line">
              <a:avLst/>
            </a:prstGeom>
            <a:ln w="15875"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180" name="Text Box 13"/>
            <p:cNvSpPr txBox="1"/>
            <p:nvPr/>
          </p:nvSpPr>
          <p:spPr>
            <a:xfrm>
              <a:off x="4848" y="1872"/>
              <a:ext cx="336" cy="232"/>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E</a:t>
              </a:r>
              <a:endParaRPr lang="en-US" altLang="zh-CN" b="1" dirty="0">
                <a:latin typeface="Times New Roman" panose="02020603050405020304" pitchFamily="18" charset="0"/>
                <a:ea typeface="华文细黑" panose="02010600040101010101" charset="-122"/>
              </a:endParaRPr>
            </a:p>
          </p:txBody>
        </p:sp>
        <p:sp>
          <p:nvSpPr>
            <p:cNvPr id="7181" name="Line 14"/>
            <p:cNvSpPr/>
            <p:nvPr/>
          </p:nvSpPr>
          <p:spPr>
            <a:xfrm>
              <a:off x="3555" y="1248"/>
              <a:ext cx="975"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82" name="Line 15"/>
            <p:cNvSpPr/>
            <p:nvPr/>
          </p:nvSpPr>
          <p:spPr>
            <a:xfrm rot="5400000">
              <a:off x="4239" y="1544"/>
              <a:ext cx="578"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83" name="Text Box 16"/>
            <p:cNvSpPr txBox="1"/>
            <p:nvPr/>
          </p:nvSpPr>
          <p:spPr>
            <a:xfrm>
              <a:off x="4416" y="1842"/>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E</a:t>
              </a:r>
              <a:r>
                <a:rPr lang="en-US" altLang="zh-CN" b="1" baseline="-25000" dirty="0">
                  <a:latin typeface="Times New Roman" panose="02020603050405020304" pitchFamily="18" charset="0"/>
                  <a:ea typeface="华文细黑" panose="02010600040101010101" charset="-122"/>
                </a:rPr>
                <a:t>F</a:t>
              </a:r>
              <a:r>
                <a:rPr lang="en-US" altLang="zh-CN" b="1" baseline="30000"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4" name="Text Box 17"/>
            <p:cNvSpPr txBox="1"/>
            <p:nvPr/>
          </p:nvSpPr>
          <p:spPr>
            <a:xfrm>
              <a:off x="3360" y="1728"/>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5" name="Text Box 18"/>
            <p:cNvSpPr txBox="1"/>
            <p:nvPr/>
          </p:nvSpPr>
          <p:spPr>
            <a:xfrm>
              <a:off x="3360" y="1152"/>
              <a:ext cx="336" cy="231"/>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华文细黑" panose="02010600040101010101" charset="-122"/>
                </a:rPr>
                <a:t>1</a:t>
              </a:r>
              <a:endParaRPr lang="en-US" altLang="zh-CN" b="1" dirty="0">
                <a:latin typeface="Times New Roman" panose="02020603050405020304" pitchFamily="18" charset="0"/>
                <a:ea typeface="华文细黑" panose="02010600040101010101" charset="-122"/>
              </a:endParaRPr>
            </a:p>
          </p:txBody>
        </p:sp>
        <p:sp>
          <p:nvSpPr>
            <p:cNvPr id="7186" name="Text Box 19"/>
            <p:cNvSpPr txBox="1"/>
            <p:nvPr/>
          </p:nvSpPr>
          <p:spPr>
            <a:xfrm>
              <a:off x="3552" y="768"/>
              <a:ext cx="432" cy="231"/>
            </a:xfrm>
            <a:prstGeom prst="rect">
              <a:avLst/>
            </a:prstGeom>
            <a:noFill/>
            <a:ln w="9525">
              <a:noFill/>
            </a:ln>
          </p:spPr>
          <p:txBody>
            <a:bodyPr anchor="t">
              <a:spAutoFit/>
            </a:bodyPr>
            <a:p>
              <a:pPr>
                <a:spcBef>
                  <a:spcPct val="50000"/>
                </a:spcBef>
              </a:pPr>
              <a:r>
                <a:rPr lang="en-US" altLang="zh-CN" b="1" i="1" dirty="0">
                  <a:latin typeface="Times New Roman" panose="02020603050405020304" pitchFamily="18" charset="0"/>
                  <a:ea typeface="华文细黑" panose="02010600040101010101" charset="-122"/>
                </a:rPr>
                <a:t>f</a:t>
              </a:r>
              <a:r>
                <a:rPr lang="en-US" altLang="zh-CN" b="1" dirty="0">
                  <a:latin typeface="Times New Roman" panose="02020603050405020304" pitchFamily="18" charset="0"/>
                  <a:ea typeface="华文细黑" panose="02010600040101010101" charset="-122"/>
                </a:rPr>
                <a:t>(E)</a:t>
              </a:r>
              <a:endParaRPr lang="en-US" altLang="zh-CN" b="1" dirty="0">
                <a:latin typeface="Times New Roman" panose="02020603050405020304" pitchFamily="18" charset="0"/>
                <a:ea typeface="华文细黑" panose="02010600040101010101" charset="-122"/>
              </a:endParaRPr>
            </a:p>
          </p:txBody>
        </p:sp>
        <p:sp>
          <p:nvSpPr>
            <p:cNvPr id="7187" name="Text Box 20"/>
            <p:cNvSpPr txBox="1"/>
            <p:nvPr/>
          </p:nvSpPr>
          <p:spPr>
            <a:xfrm>
              <a:off x="4320" y="921"/>
              <a:ext cx="528" cy="231"/>
            </a:xfrm>
            <a:prstGeom prst="rect">
              <a:avLst/>
            </a:prstGeom>
            <a:noFill/>
            <a:ln w="9525">
              <a:noFill/>
            </a:ln>
          </p:spPr>
          <p:txBody>
            <a:bodyPr anchor="t">
              <a:spAutoFit/>
            </a:bodyPr>
            <a:p>
              <a:r>
                <a:rPr lang="en-US" altLang="zh-CN" b="1" dirty="0">
                  <a:latin typeface="Times New Roman" panose="02020603050405020304" pitchFamily="18" charset="0"/>
                  <a:ea typeface="华文细黑" panose="02010600040101010101" charset="-122"/>
                </a:rPr>
                <a:t>T</a:t>
              </a:r>
              <a:r>
                <a:rPr lang="zh-CN" altLang="en-US" b="1" dirty="0">
                  <a:latin typeface="Times New Roman" panose="02020603050405020304" pitchFamily="18" charset="0"/>
                  <a:ea typeface="华文细黑" panose="02010600040101010101" charset="-122"/>
                </a:rPr>
                <a:t>＝</a:t>
              </a:r>
              <a:r>
                <a:rPr lang="en-US" altLang="zh-CN" b="1" dirty="0">
                  <a:latin typeface="Times New Roman" panose="02020603050405020304" pitchFamily="18" charset="0"/>
                  <a:ea typeface="华文细黑" panose="02010600040101010101" charset="-122"/>
                </a:rPr>
                <a:t>0</a:t>
              </a:r>
              <a:endParaRPr lang="en-US" altLang="zh-CN" b="1" dirty="0">
                <a:latin typeface="Times New Roman" panose="02020603050405020304" pitchFamily="18" charset="0"/>
                <a:ea typeface="华文细黑" panose="02010600040101010101" charset="-122"/>
              </a:endParaRPr>
            </a:p>
          </p:txBody>
        </p:sp>
        <p:sp>
          <p:nvSpPr>
            <p:cNvPr id="7188" name="Line 21"/>
            <p:cNvSpPr/>
            <p:nvPr/>
          </p:nvSpPr>
          <p:spPr>
            <a:xfrm>
              <a:off x="4512" y="1824"/>
              <a:ext cx="342" cy="0"/>
            </a:xfrm>
            <a:prstGeom prst="line">
              <a:avLst/>
            </a:prstGeom>
            <a:ln w="2222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5" name="Group 22"/>
          <p:cNvGrpSpPr/>
          <p:nvPr/>
        </p:nvGrpSpPr>
        <p:grpSpPr>
          <a:xfrm>
            <a:off x="469900" y="3289300"/>
            <a:ext cx="4719638" cy="1065213"/>
            <a:chOff x="2154" y="1052"/>
            <a:chExt cx="2973" cy="671"/>
          </a:xfrm>
        </p:grpSpPr>
        <p:graphicFrame>
          <p:nvGraphicFramePr>
            <p:cNvPr id="7190" name="Object 1028"/>
            <p:cNvGraphicFramePr>
              <a:graphicFrameLocks noChangeAspect="1"/>
            </p:cNvGraphicFramePr>
            <p:nvPr/>
          </p:nvGraphicFramePr>
          <p:xfrm>
            <a:off x="2154" y="1052"/>
            <a:ext cx="1248" cy="671"/>
          </p:xfrm>
          <a:graphic>
            <a:graphicData uri="http://schemas.openxmlformats.org/presentationml/2006/ole">
              <mc:AlternateContent xmlns:mc="http://schemas.openxmlformats.org/markup-compatibility/2006">
                <mc:Choice xmlns:v="urn:schemas-microsoft-com:vml" Requires="v">
                  <p:oleObj spid="_x0000_s3081" name="" r:id="rId1" imgW="850900" imgH="457200" progId="Equation.DSMT4">
                    <p:embed/>
                  </p:oleObj>
                </mc:Choice>
                <mc:Fallback>
                  <p:oleObj name="" r:id="rId1" imgW="850900" imgH="457200" progId="Equation.DSMT4">
                    <p:embed/>
                    <p:pic>
                      <p:nvPicPr>
                        <p:cNvPr id="0" name="图片 3080"/>
                        <p:cNvPicPr/>
                        <p:nvPr/>
                      </p:nvPicPr>
                      <p:blipFill>
                        <a:blip r:embed="rId2"/>
                        <a:stretch>
                          <a:fillRect/>
                        </a:stretch>
                      </p:blipFill>
                      <p:spPr>
                        <a:xfrm>
                          <a:off x="2154" y="1052"/>
                          <a:ext cx="1248" cy="671"/>
                        </a:xfrm>
                        <a:prstGeom prst="rect">
                          <a:avLst/>
                        </a:prstGeom>
                        <a:solidFill>
                          <a:srgbClr val="FFFF99"/>
                        </a:solidFill>
                        <a:ln w="38100">
                          <a:noFill/>
                          <a:miter/>
                        </a:ln>
                      </p:spPr>
                    </p:pic>
                  </p:oleObj>
                </mc:Fallback>
              </mc:AlternateContent>
            </a:graphicData>
          </a:graphic>
        </p:graphicFrame>
        <p:sp>
          <p:nvSpPr>
            <p:cNvPr id="7191" name="Text Box 24"/>
            <p:cNvSpPr txBox="1"/>
            <p:nvPr/>
          </p:nvSpPr>
          <p:spPr>
            <a:xfrm>
              <a:off x="3639" y="1296"/>
              <a:ext cx="1488"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费米半径</a:t>
              </a:r>
              <a:endParaRPr lang="zh-CN" altLang="en-US" sz="2400" b="1" dirty="0">
                <a:latin typeface="华文细黑" panose="02010600040101010101" charset="-122"/>
                <a:ea typeface="华文细黑" panose="02010600040101010101" charset="-122"/>
              </a:endParaRPr>
            </a:p>
          </p:txBody>
        </p:sp>
      </p:grpSp>
      <p:graphicFrame>
        <p:nvGraphicFramePr>
          <p:cNvPr id="241664" name="Object 1024"/>
          <p:cNvGraphicFramePr>
            <a:graphicFrameLocks noChangeAspect="1"/>
          </p:cNvGraphicFramePr>
          <p:nvPr/>
        </p:nvGraphicFramePr>
        <p:xfrm>
          <a:off x="479425" y="4427855"/>
          <a:ext cx="2325688" cy="528638"/>
        </p:xfrm>
        <a:graphic>
          <a:graphicData uri="http://schemas.openxmlformats.org/presentationml/2006/ole">
            <mc:AlternateContent xmlns:mc="http://schemas.openxmlformats.org/markup-compatibility/2006">
              <mc:Choice xmlns:v="urn:schemas-microsoft-com:vml" Requires="v">
                <p:oleObj spid="_x0000_s3080" name="" r:id="rId3" imgW="1003300" imgH="228600" progId="Equation.DSMT4">
                  <p:embed/>
                </p:oleObj>
              </mc:Choice>
              <mc:Fallback>
                <p:oleObj name="" r:id="rId3" imgW="1003300" imgH="228600" progId="Equation.DSMT4">
                  <p:embed/>
                  <p:pic>
                    <p:nvPicPr>
                      <p:cNvPr id="0" name="图片 3079"/>
                      <p:cNvPicPr/>
                      <p:nvPr/>
                    </p:nvPicPr>
                    <p:blipFill>
                      <a:blip r:embed="rId4"/>
                      <a:stretch>
                        <a:fillRect/>
                      </a:stretch>
                    </p:blipFill>
                    <p:spPr>
                      <a:xfrm>
                        <a:off x="479425" y="4427855"/>
                        <a:ext cx="2325688" cy="528638"/>
                      </a:xfrm>
                      <a:prstGeom prst="rect">
                        <a:avLst/>
                      </a:prstGeom>
                      <a:solidFill>
                        <a:srgbClr val="FFFF99"/>
                      </a:solidFill>
                      <a:ln w="38100">
                        <a:noFill/>
                        <a:miter/>
                      </a:ln>
                    </p:spPr>
                  </p:pic>
                </p:oleObj>
              </mc:Fallback>
            </mc:AlternateContent>
          </a:graphicData>
        </a:graphic>
      </p:graphicFrame>
      <p:sp>
        <p:nvSpPr>
          <p:cNvPr id="92186" name="Text Box 26"/>
          <p:cNvSpPr txBox="1"/>
          <p:nvPr/>
        </p:nvSpPr>
        <p:spPr>
          <a:xfrm>
            <a:off x="2832735" y="4499610"/>
            <a:ext cx="2362200" cy="457200"/>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费米动量</a:t>
            </a:r>
            <a:endParaRPr lang="zh-CN" altLang="en-US" sz="2400" b="1" dirty="0">
              <a:latin typeface="华文细黑" panose="02010600040101010101" charset="-122"/>
              <a:ea typeface="华文细黑" panose="02010600040101010101" charset="-122"/>
            </a:endParaRPr>
          </a:p>
        </p:txBody>
      </p:sp>
      <p:grpSp>
        <p:nvGrpSpPr>
          <p:cNvPr id="6" name="Group 27"/>
          <p:cNvGrpSpPr/>
          <p:nvPr/>
        </p:nvGrpSpPr>
        <p:grpSpPr>
          <a:xfrm>
            <a:off x="469900" y="2280603"/>
            <a:ext cx="4446588" cy="931862"/>
            <a:chOff x="711" y="1823"/>
            <a:chExt cx="2801" cy="587"/>
          </a:xfrm>
        </p:grpSpPr>
        <p:graphicFrame>
          <p:nvGraphicFramePr>
            <p:cNvPr id="7195" name="Object 1027"/>
            <p:cNvGraphicFramePr>
              <a:graphicFrameLocks noChangeAspect="1"/>
            </p:cNvGraphicFramePr>
            <p:nvPr/>
          </p:nvGraphicFramePr>
          <p:xfrm>
            <a:off x="711" y="1823"/>
            <a:ext cx="960" cy="587"/>
          </p:xfrm>
          <a:graphic>
            <a:graphicData uri="http://schemas.openxmlformats.org/presentationml/2006/ole">
              <mc:AlternateContent xmlns:mc="http://schemas.openxmlformats.org/markup-compatibility/2006">
                <mc:Choice xmlns:v="urn:schemas-microsoft-com:vml" Requires="v">
                  <p:oleObj spid="_x0000_s3077" name="" r:id="rId5" imgW="685800" imgH="419100" progId="Equation.DSMT4">
                    <p:embed/>
                  </p:oleObj>
                </mc:Choice>
                <mc:Fallback>
                  <p:oleObj name="" r:id="rId5" imgW="685800" imgH="419100" progId="Equation.DSMT4">
                    <p:embed/>
                    <p:pic>
                      <p:nvPicPr>
                        <p:cNvPr id="0" name="图片 3076"/>
                        <p:cNvPicPr/>
                        <p:nvPr/>
                      </p:nvPicPr>
                      <p:blipFill>
                        <a:blip r:embed="rId6"/>
                        <a:stretch>
                          <a:fillRect/>
                        </a:stretch>
                      </p:blipFill>
                      <p:spPr>
                        <a:xfrm>
                          <a:off x="711" y="1823"/>
                          <a:ext cx="960" cy="587"/>
                        </a:xfrm>
                        <a:prstGeom prst="rect">
                          <a:avLst/>
                        </a:prstGeom>
                        <a:solidFill>
                          <a:srgbClr val="FFFF99"/>
                        </a:solidFill>
                        <a:ln w="38100">
                          <a:noFill/>
                          <a:miter/>
                        </a:ln>
                      </p:spPr>
                    </p:pic>
                  </p:oleObj>
                </mc:Fallback>
              </mc:AlternateContent>
            </a:graphicData>
          </a:graphic>
        </p:graphicFrame>
        <p:sp>
          <p:nvSpPr>
            <p:cNvPr id="7196" name="Text Box 29"/>
            <p:cNvSpPr txBox="1"/>
            <p:nvPr/>
          </p:nvSpPr>
          <p:spPr>
            <a:xfrm>
              <a:off x="2197" y="1979"/>
              <a:ext cx="1315"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费米能</a:t>
              </a:r>
              <a:endParaRPr lang="zh-CN" altLang="en-US" sz="2400" b="1" dirty="0">
                <a:latin typeface="华文细黑" panose="02010600040101010101" charset="-122"/>
                <a:ea typeface="华文细黑" panose="02010600040101010101" charset="-122"/>
              </a:endParaRPr>
            </a:p>
          </p:txBody>
        </p:sp>
      </p:grpSp>
      <p:graphicFrame>
        <p:nvGraphicFramePr>
          <p:cNvPr id="7201" name="Object 1025"/>
          <p:cNvGraphicFramePr>
            <a:graphicFrameLocks noChangeAspect="1"/>
          </p:cNvGraphicFramePr>
          <p:nvPr/>
        </p:nvGraphicFramePr>
        <p:xfrm>
          <a:off x="5580063" y="189865"/>
          <a:ext cx="2351087" cy="727075"/>
        </p:xfrm>
        <a:graphic>
          <a:graphicData uri="http://schemas.openxmlformats.org/presentationml/2006/ole">
            <mc:AlternateContent xmlns:mc="http://schemas.openxmlformats.org/markup-compatibility/2006">
              <mc:Choice xmlns:v="urn:schemas-microsoft-com:vml" Requires="v">
                <p:oleObj spid="_x0000_s3090" name="" r:id="rId7" imgW="1270000" imgH="393700" progId="Equation.3">
                  <p:embed/>
                </p:oleObj>
              </mc:Choice>
              <mc:Fallback>
                <p:oleObj name="" r:id="rId7" imgW="1270000" imgH="393700" progId="Equation.3">
                  <p:embed/>
                  <p:pic>
                    <p:nvPicPr>
                      <p:cNvPr id="0" name="图片 3089"/>
                      <p:cNvPicPr/>
                      <p:nvPr/>
                    </p:nvPicPr>
                    <p:blipFill>
                      <a:blip r:embed="rId8"/>
                      <a:stretch>
                        <a:fillRect/>
                      </a:stretch>
                    </p:blipFill>
                    <p:spPr>
                      <a:xfrm>
                        <a:off x="5580063" y="189865"/>
                        <a:ext cx="2351087" cy="727075"/>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469900" y="4997450"/>
            <a:ext cx="5231130" cy="872490"/>
            <a:chOff x="740" y="7870"/>
            <a:chExt cx="8238" cy="1374"/>
          </a:xfrm>
        </p:grpSpPr>
        <p:sp>
          <p:nvSpPr>
            <p:cNvPr id="12300" name="Text Box 12"/>
            <p:cNvSpPr txBox="1"/>
            <p:nvPr/>
          </p:nvSpPr>
          <p:spPr>
            <a:xfrm>
              <a:off x="4418" y="8195"/>
              <a:ext cx="4560" cy="725"/>
            </a:xfrm>
            <a:prstGeom prst="rect">
              <a:avLst/>
            </a:prstGeom>
            <a:noFill/>
            <a:ln w="9525">
              <a:noFill/>
            </a:ln>
          </p:spPr>
          <p:txBody>
            <a:bodyPr anchor="t">
              <a:spAutoFit/>
            </a:bodyPr>
            <a:p>
              <a:pPr>
                <a:spcBef>
                  <a:spcPct val="50000"/>
                </a:spcBef>
                <a:buFont typeface="Wingdings" panose="05000000000000000000" charset="0"/>
              </a:pPr>
              <a:r>
                <a:rPr lang="en-US" altLang="zh-CN" sz="2400" b="1" dirty="0">
                  <a:latin typeface="华文细黑" panose="02010600040101010101" charset="-122"/>
                  <a:ea typeface="华文细黑" panose="02010600040101010101" charset="-122"/>
                </a:rPr>
                <a:t>------ Fermi </a:t>
              </a:r>
              <a:r>
                <a:rPr lang="zh-CN" altLang="en-US" sz="2400" b="1" dirty="0">
                  <a:latin typeface="华文细黑" panose="02010600040101010101" charset="-122"/>
                  <a:ea typeface="华文细黑" panose="02010600040101010101" charset="-122"/>
                </a:rPr>
                <a:t>温度  </a:t>
              </a:r>
              <a:endParaRPr lang="zh-CN" altLang="en-US" sz="2400" b="1" dirty="0">
                <a:latin typeface="华文细黑" panose="02010600040101010101" charset="-122"/>
                <a:ea typeface="华文细黑" panose="02010600040101010101" charset="-122"/>
              </a:endParaRPr>
            </a:p>
          </p:txBody>
        </p:sp>
        <p:graphicFrame>
          <p:nvGraphicFramePr>
            <p:cNvPr id="12301" name="Object 13"/>
            <p:cNvGraphicFramePr>
              <a:graphicFrameLocks noChangeAspect="1"/>
            </p:cNvGraphicFramePr>
            <p:nvPr/>
          </p:nvGraphicFramePr>
          <p:xfrm>
            <a:off x="740" y="7870"/>
            <a:ext cx="2400" cy="1375"/>
          </p:xfrm>
          <a:graphic>
            <a:graphicData uri="http://schemas.openxmlformats.org/presentationml/2006/ole">
              <mc:AlternateContent xmlns:mc="http://schemas.openxmlformats.org/markup-compatibility/2006">
                <mc:Choice xmlns:v="urn:schemas-microsoft-com:vml" Requires="v">
                  <p:oleObj spid="_x0000_s3093" name="" r:id="rId9" imgW="558800" imgH="457200" progId="Equation.DSMT4">
                    <p:embed/>
                  </p:oleObj>
                </mc:Choice>
                <mc:Fallback>
                  <p:oleObj name="" r:id="rId9" imgW="558800" imgH="457200" progId="Equation.DSMT4">
                    <p:embed/>
                    <p:pic>
                      <p:nvPicPr>
                        <p:cNvPr id="0" name="图片 3092"/>
                        <p:cNvPicPr/>
                        <p:nvPr/>
                      </p:nvPicPr>
                      <p:blipFill>
                        <a:blip r:embed="rId10"/>
                        <a:stretch>
                          <a:fillRect/>
                        </a:stretch>
                      </p:blipFill>
                      <p:spPr>
                        <a:xfrm>
                          <a:off x="740" y="7870"/>
                          <a:ext cx="2400" cy="1375"/>
                        </a:xfrm>
                        <a:prstGeom prst="rect">
                          <a:avLst/>
                        </a:prstGeom>
                        <a:solidFill>
                          <a:srgbClr val="FFFF99"/>
                        </a:solidFill>
                        <a:ln w="9525" cap="flat" cmpd="sng">
                          <a:noFill/>
                          <a:prstDash val="solid"/>
                          <a:miter/>
                          <a:headEnd type="none" w="med" len="med"/>
                          <a:tailEnd type="none" w="med" len="med"/>
                        </a:ln>
                      </p:spPr>
                    </p:pic>
                  </p:oleObj>
                </mc:Fallback>
              </mc:AlternateContent>
            </a:graphicData>
          </a:graphic>
        </p:graphicFrame>
      </p:grpSp>
      <p:sp>
        <p:nvSpPr>
          <p:cNvPr id="95247" name="Text Box 15"/>
          <p:cNvSpPr txBox="1"/>
          <p:nvPr/>
        </p:nvSpPr>
        <p:spPr>
          <a:xfrm>
            <a:off x="5151120" y="5203825"/>
            <a:ext cx="4030980" cy="81026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1800" dirty="0">
                <a:solidFill>
                  <a:srgbClr val="FF0000"/>
                </a:solidFill>
                <a:latin typeface="华文细黑" panose="02010600040101010101" charset="-122"/>
                <a:ea typeface="华文细黑" panose="02010600040101010101" charset="-122"/>
              </a:rPr>
              <a:t>设想将</a:t>
            </a:r>
            <a:r>
              <a:rPr lang="en-US" altLang="zh-CN" sz="1800" dirty="0">
                <a:solidFill>
                  <a:srgbClr val="FF0000"/>
                </a:solidFill>
                <a:latin typeface="华文细黑" panose="02010600040101010101" charset="-122"/>
                <a:ea typeface="华文细黑" panose="02010600040101010101" charset="-122"/>
              </a:rPr>
              <a:t>E</a:t>
            </a:r>
            <a:r>
              <a:rPr lang="en-US" altLang="zh-CN" sz="1800" baseline="-25000" dirty="0">
                <a:solidFill>
                  <a:srgbClr val="FF0000"/>
                </a:solidFill>
                <a:latin typeface="华文细黑" panose="02010600040101010101" charset="-122"/>
                <a:ea typeface="华文细黑" panose="02010600040101010101" charset="-122"/>
              </a:rPr>
              <a:t>F</a:t>
            </a:r>
            <a:r>
              <a:rPr lang="en-US" altLang="zh-CN" sz="1800" baseline="30000" dirty="0">
                <a:solidFill>
                  <a:srgbClr val="FF0000"/>
                </a:solidFill>
                <a:latin typeface="华文细黑" panose="02010600040101010101" charset="-122"/>
                <a:ea typeface="华文细黑" panose="02010600040101010101" charset="-122"/>
              </a:rPr>
              <a:t>0</a:t>
            </a:r>
            <a:r>
              <a:rPr lang="zh-CN" altLang="en-US" sz="1800" dirty="0">
                <a:solidFill>
                  <a:srgbClr val="FF0000"/>
                </a:solidFill>
                <a:latin typeface="华文细黑" panose="02010600040101010101" charset="-122"/>
                <a:ea typeface="华文细黑" panose="02010600040101010101" charset="-122"/>
              </a:rPr>
              <a:t>转换成热振动能，相当于多高温度下的振动能</a:t>
            </a:r>
            <a:r>
              <a:rPr lang="en-US" altLang="zh-CN" sz="1800" dirty="0">
                <a:solidFill>
                  <a:srgbClr val="FF0000"/>
                </a:solidFill>
                <a:latin typeface="华文细黑" panose="02010600040101010101" charset="-122"/>
                <a:ea typeface="华文细黑" panose="02010600040101010101" charset="-122"/>
              </a:rPr>
              <a:t>.</a:t>
            </a:r>
            <a:endParaRPr lang="en-US" altLang="zh-CN" sz="1800" dirty="0">
              <a:solidFill>
                <a:srgbClr val="FF0000"/>
              </a:solidFill>
              <a:latin typeface="华文细黑" panose="02010600040101010101" charset="-122"/>
              <a:ea typeface="华文细黑" panose="02010600040101010101" charset="-122"/>
            </a:endParaRPr>
          </a:p>
        </p:txBody>
      </p:sp>
      <p:grpSp>
        <p:nvGrpSpPr>
          <p:cNvPr id="8194" name="Group 2"/>
          <p:cNvGrpSpPr/>
          <p:nvPr/>
        </p:nvGrpSpPr>
        <p:grpSpPr>
          <a:xfrm>
            <a:off x="467995" y="5927725"/>
            <a:ext cx="4683126" cy="833438"/>
            <a:chOff x="766" y="2902"/>
            <a:chExt cx="2950" cy="525"/>
          </a:xfrm>
        </p:grpSpPr>
        <p:graphicFrame>
          <p:nvGraphicFramePr>
            <p:cNvPr id="8195" name="Object 5"/>
            <p:cNvGraphicFramePr>
              <a:graphicFrameLocks noChangeAspect="1"/>
            </p:cNvGraphicFramePr>
            <p:nvPr/>
          </p:nvGraphicFramePr>
          <p:xfrm>
            <a:off x="766" y="2902"/>
            <a:ext cx="961" cy="525"/>
          </p:xfrm>
          <a:graphic>
            <a:graphicData uri="http://schemas.openxmlformats.org/presentationml/2006/ole">
              <mc:AlternateContent xmlns:mc="http://schemas.openxmlformats.org/markup-compatibility/2006">
                <mc:Choice xmlns:v="urn:schemas-microsoft-com:vml" Requires="v">
                  <p:oleObj spid="_x0000_s3088" name="" r:id="rId11" imgW="609600" imgH="393700" progId="Equation.DSMT4">
                    <p:embed/>
                  </p:oleObj>
                </mc:Choice>
                <mc:Fallback>
                  <p:oleObj name="" r:id="rId11" imgW="609600" imgH="393700" progId="Equation.DSMT4">
                    <p:embed/>
                    <p:pic>
                      <p:nvPicPr>
                        <p:cNvPr id="0" name="图片 3087"/>
                        <p:cNvPicPr/>
                        <p:nvPr/>
                      </p:nvPicPr>
                      <p:blipFill>
                        <a:blip r:embed="rId12"/>
                        <a:stretch>
                          <a:fillRect/>
                        </a:stretch>
                      </p:blipFill>
                      <p:spPr>
                        <a:xfrm>
                          <a:off x="766" y="2902"/>
                          <a:ext cx="961" cy="525"/>
                        </a:xfrm>
                        <a:prstGeom prst="rect">
                          <a:avLst/>
                        </a:prstGeom>
                        <a:solidFill>
                          <a:srgbClr val="FFFF99"/>
                        </a:solidFill>
                        <a:ln w="38100">
                          <a:noFill/>
                          <a:miter/>
                        </a:ln>
                      </p:spPr>
                    </p:pic>
                  </p:oleObj>
                </mc:Fallback>
              </mc:AlternateContent>
            </a:graphicData>
          </a:graphic>
        </p:graphicFrame>
        <p:sp>
          <p:nvSpPr>
            <p:cNvPr id="8196" name="Text Box 4"/>
            <p:cNvSpPr txBox="1"/>
            <p:nvPr/>
          </p:nvSpPr>
          <p:spPr>
            <a:xfrm>
              <a:off x="2276" y="3021"/>
              <a:ext cx="1440" cy="288"/>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a:t>
              </a:r>
              <a:r>
                <a:rPr lang="zh-CN" altLang="en-US" sz="2400" b="1" dirty="0">
                  <a:latin typeface="华文细黑" panose="02010600040101010101" charset="-122"/>
                  <a:ea typeface="华文细黑" panose="02010600040101010101" charset="-122"/>
                </a:rPr>
                <a:t>费米速度</a:t>
              </a:r>
              <a:endParaRPr lang="zh-CN" altLang="en-US" sz="2400" b="1" dirty="0">
                <a:latin typeface="华文细黑" panose="02010600040101010101" charset="-122"/>
                <a:ea typeface="华文细黑" panose="0201060004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1+#ppt_w/2"/>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4166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921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52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194"/>
                                        </p:tgtEl>
                                        <p:attrNameLst>
                                          <p:attrName>style.visibility</p:attrName>
                                        </p:attrNameLst>
                                      </p:cBhvr>
                                      <p:to>
                                        <p:strVal val="visible"/>
                                      </p:to>
                                    </p:set>
                                    <p:animEffect transition="in" filter="blinds(horizontal)">
                                      <p:cBhvr>
                                        <p:cTn id="4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6" grpId="0"/>
      <p:bldP spid="952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567623" y="190818"/>
          <a:ext cx="4007485" cy="813435"/>
        </p:xfrm>
        <a:graphic>
          <a:graphicData uri="http://schemas.openxmlformats.org/presentationml/2006/ole">
            <mc:AlternateContent xmlns:mc="http://schemas.openxmlformats.org/markup-compatibility/2006">
              <mc:Choice xmlns:v="urn:schemas-microsoft-com:vml" Requires="v">
                <p:oleObj spid="_x0000_s7" name="" r:id="rId1" imgW="1663700" imgH="393700" progId="Equation.3">
                  <p:embed/>
                </p:oleObj>
              </mc:Choice>
              <mc:Fallback>
                <p:oleObj name="" r:id="rId1" imgW="1663700" imgH="393700" progId="Equation.3">
                  <p:embed/>
                  <p:pic>
                    <p:nvPicPr>
                      <p:cNvPr id="0" name="图片 3114"/>
                      <p:cNvPicPr/>
                      <p:nvPr/>
                    </p:nvPicPr>
                    <p:blipFill>
                      <a:blip r:embed="rId2"/>
                      <a:stretch>
                        <a:fillRect/>
                      </a:stretch>
                    </p:blipFill>
                    <p:spPr>
                      <a:xfrm>
                        <a:off x="2567623" y="190818"/>
                        <a:ext cx="4007485" cy="813435"/>
                      </a:xfrm>
                      <a:prstGeom prst="rect">
                        <a:avLst/>
                      </a:prstGeom>
                      <a:solidFill>
                        <a:srgbClr val="FF3300">
                          <a:alpha val="13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069340" y="3376930"/>
          <a:ext cx="7381240" cy="991235"/>
        </p:xfrm>
        <a:graphic>
          <a:graphicData uri="http://schemas.openxmlformats.org/presentationml/2006/ole">
            <mc:AlternateContent xmlns:mc="http://schemas.openxmlformats.org/markup-compatibility/2006">
              <mc:Choice xmlns:v="urn:schemas-microsoft-com:vml" Requires="v">
                <p:oleObj spid="_x0000_s3" name="" r:id="rId3" imgW="2514600" imgH="393700" progId="Equation.3">
                  <p:embed/>
                </p:oleObj>
              </mc:Choice>
              <mc:Fallback>
                <p:oleObj name="" r:id="rId3" imgW="2514600" imgH="393700" progId="Equation.3">
                  <p:embed/>
                  <p:pic>
                    <p:nvPicPr>
                      <p:cNvPr id="0" name="图片 3114"/>
                      <p:cNvPicPr/>
                      <p:nvPr/>
                    </p:nvPicPr>
                    <p:blipFill>
                      <a:blip r:embed="rId4"/>
                      <a:stretch>
                        <a:fillRect/>
                      </a:stretch>
                    </p:blipFill>
                    <p:spPr>
                      <a:xfrm>
                        <a:off x="1069340" y="3376930"/>
                        <a:ext cx="7381240" cy="991235"/>
                      </a:xfrm>
                      <a:prstGeom prst="rect">
                        <a:avLst/>
                      </a:prstGeom>
                      <a:solidFill>
                        <a:srgbClr val="FF3300">
                          <a:alpha val="13000"/>
                        </a:srgbClr>
                      </a:solidFill>
                      <a:ln w="38100">
                        <a:noFill/>
                        <a:miter/>
                      </a:ln>
                    </p:spPr>
                  </p:pic>
                </p:oleObj>
              </mc:Fallback>
            </mc:AlternateContent>
          </a:graphicData>
        </a:graphic>
      </p:graphicFrame>
      <p:sp>
        <p:nvSpPr>
          <p:cNvPr id="23554" name="Line 9"/>
          <p:cNvSpPr/>
          <p:nvPr/>
        </p:nvSpPr>
        <p:spPr>
          <a:xfrm>
            <a:off x="2299970" y="4201160"/>
            <a:ext cx="935990"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0" name="Object 1024"/>
          <p:cNvGraphicFramePr>
            <a:graphicFrameLocks noChangeAspect="1"/>
          </p:cNvGraphicFramePr>
          <p:nvPr/>
        </p:nvGraphicFramePr>
        <p:xfrm>
          <a:off x="2463800" y="4368165"/>
          <a:ext cx="608965" cy="897890"/>
        </p:xfrm>
        <a:graphic>
          <a:graphicData uri="http://schemas.openxmlformats.org/presentationml/2006/ole">
            <mc:AlternateContent xmlns:mc="http://schemas.openxmlformats.org/markup-compatibility/2006">
              <mc:Choice xmlns:v="urn:schemas-microsoft-com:vml" Requires="v">
                <p:oleObj spid="_x0000_s11" name="" r:id="rId5" imgW="228600" imgH="393700" progId="Equation.3">
                  <p:embed/>
                </p:oleObj>
              </mc:Choice>
              <mc:Fallback>
                <p:oleObj name="" r:id="rId5" imgW="228600" imgH="393700" progId="Equation.3">
                  <p:embed/>
                  <p:pic>
                    <p:nvPicPr>
                      <p:cNvPr id="0" name="图片 3114"/>
                      <p:cNvPicPr/>
                      <p:nvPr/>
                    </p:nvPicPr>
                    <p:blipFill>
                      <a:blip r:embed="rId6"/>
                      <a:stretch>
                        <a:fillRect/>
                      </a:stretch>
                    </p:blipFill>
                    <p:spPr>
                      <a:xfrm>
                        <a:off x="2463800" y="4368165"/>
                        <a:ext cx="608965" cy="897890"/>
                      </a:xfrm>
                      <a:prstGeom prst="rect">
                        <a:avLst/>
                      </a:prstGeom>
                      <a:solidFill>
                        <a:srgbClr val="FFFF99"/>
                      </a:solidFill>
                      <a:ln w="38100">
                        <a:noFill/>
                        <a:miter/>
                      </a:ln>
                    </p:spPr>
                  </p:pic>
                </p:oleObj>
              </mc:Fallback>
            </mc:AlternateContent>
          </a:graphicData>
        </a:graphic>
      </p:graphicFrame>
      <p:sp>
        <p:nvSpPr>
          <p:cNvPr id="9" name="Text Box 2"/>
          <p:cNvSpPr txBox="1"/>
          <p:nvPr/>
        </p:nvSpPr>
        <p:spPr>
          <a:xfrm>
            <a:off x="58420" y="1083945"/>
            <a:ext cx="9045575" cy="20097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sz="2400" dirty="0">
                <a:solidFill>
                  <a:srgbClr val="0000FF"/>
                </a:solidFill>
                <a:latin typeface="Times New Roman" panose="02020603050405020304" pitchFamily="18" charset="0"/>
                <a:ea typeface="华文细黑" panose="02010600040101010101" charset="-122"/>
              </a:rPr>
              <a:t>在更广泛的问题中，例如在实空间有温度梯度存在时，分布函数</a:t>
            </a:r>
            <a:r>
              <a:rPr lang="en-US" altLang="zh-CN" sz="2400" i="1" dirty="0">
                <a:solidFill>
                  <a:srgbClr val="0000FF"/>
                </a:solidFill>
                <a:latin typeface="Times New Roman" panose="02020603050405020304" pitchFamily="18" charset="0"/>
                <a:ea typeface="华文细黑" panose="02010600040101010101" charset="-122"/>
              </a:rPr>
              <a:t>f</a:t>
            </a:r>
            <a:r>
              <a:rPr lang="zh-CN" altLang="en-US" sz="2400" dirty="0">
                <a:solidFill>
                  <a:srgbClr val="0000FF"/>
                </a:solidFill>
                <a:latin typeface="Times New Roman" panose="02020603050405020304" pitchFamily="18" charset="0"/>
                <a:ea typeface="华文细黑" panose="02010600040101010101" charset="-122"/>
              </a:rPr>
              <a:t>还将与地点有关</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此时分布函数应写为</a:t>
            </a:r>
            <a:r>
              <a:rPr lang="en-US" altLang="zh-CN" sz="2400" i="1" dirty="0">
                <a:solidFill>
                  <a:srgbClr val="FF3300"/>
                </a:solidFill>
                <a:latin typeface="Times New Roman" panose="02020603050405020304" pitchFamily="18" charset="0"/>
                <a:ea typeface="华文细黑" panose="02010600040101010101" charset="-122"/>
              </a:rPr>
              <a:t>f</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k</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r</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i="1" dirty="0">
                <a:solidFill>
                  <a:srgbClr val="FF3300"/>
                </a:solidFill>
                <a:latin typeface="Times New Roman" panose="02020603050405020304" pitchFamily="18" charset="0"/>
                <a:ea typeface="华文细黑" panose="02010600040101010101" charset="-122"/>
              </a:rPr>
              <a:t>t</a:t>
            </a:r>
            <a:r>
              <a:rPr lang="en-US" altLang="zh-CN" sz="2400" dirty="0">
                <a:solidFill>
                  <a:srgbClr val="FF3300"/>
                </a:solidFill>
                <a:latin typeface="Times New Roman" panose="02020603050405020304" pitchFamily="18" charset="0"/>
                <a:ea typeface="华文细黑" panose="02010600040101010101" charset="-122"/>
              </a:rPr>
              <a:t>)</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分析过程必须采用由</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和</a:t>
            </a:r>
            <a:r>
              <a:rPr lang="en-US" altLang="zh-CN" sz="2400" i="1" dirty="0">
                <a:solidFill>
                  <a:srgbClr val="0000FF"/>
                </a:solidFill>
                <a:latin typeface="Times New Roman" panose="02020603050405020304" pitchFamily="18" charset="0"/>
                <a:ea typeface="华文细黑" panose="02010600040101010101" charset="-122"/>
              </a:rPr>
              <a:t>r</a:t>
            </a:r>
            <a:r>
              <a:rPr lang="zh-CN" altLang="en-US" sz="2400" dirty="0">
                <a:solidFill>
                  <a:srgbClr val="0000FF"/>
                </a:solidFill>
                <a:latin typeface="Times New Roman" panose="02020603050405020304" pitchFamily="18" charset="0"/>
                <a:ea typeface="华文细黑" panose="02010600040101010101" charset="-122"/>
              </a:rPr>
              <a:t>组成的相空间，流速除了</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坐标的</a:t>
            </a:r>
            <a:r>
              <a:rPr lang="en-US" altLang="zh-CN" sz="2400" i="1" dirty="0">
                <a:solidFill>
                  <a:srgbClr val="0000FF"/>
                </a:solidFill>
                <a:latin typeface="Times New Roman" panose="02020603050405020304" pitchFamily="18" charset="0"/>
                <a:ea typeface="华文细黑" panose="02010600040101010101" charset="-122"/>
              </a:rPr>
              <a:t>dk/dt</a:t>
            </a:r>
            <a:r>
              <a:rPr lang="zh-CN" altLang="en-US" sz="2400" dirty="0">
                <a:solidFill>
                  <a:srgbClr val="0000FF"/>
                </a:solidFill>
                <a:latin typeface="Times New Roman" panose="02020603050405020304" pitchFamily="18" charset="0"/>
                <a:ea typeface="华文细黑" panose="02010600040101010101" charset="-122"/>
              </a:rPr>
              <a:t>分量还应有沿</a:t>
            </a:r>
            <a:r>
              <a:rPr lang="en-US" altLang="zh-CN" sz="2400" i="1" dirty="0">
                <a:solidFill>
                  <a:srgbClr val="0000FF"/>
                </a:solidFill>
                <a:latin typeface="Times New Roman" panose="02020603050405020304" pitchFamily="18" charset="0"/>
                <a:ea typeface="华文细黑" panose="02010600040101010101" charset="-122"/>
              </a:rPr>
              <a:t>r</a:t>
            </a:r>
            <a:r>
              <a:rPr lang="zh-CN" altLang="en-US" sz="2400" dirty="0">
                <a:solidFill>
                  <a:srgbClr val="0000FF"/>
                </a:solidFill>
                <a:latin typeface="Times New Roman" panose="02020603050405020304" pitchFamily="18" charset="0"/>
                <a:ea typeface="华文细黑" panose="02010600040101010101" charset="-122"/>
              </a:rPr>
              <a:t>坐标的</a:t>
            </a:r>
            <a:r>
              <a:rPr lang="en-US" altLang="zh-CN" sz="2400" i="1" dirty="0">
                <a:solidFill>
                  <a:srgbClr val="FF3300"/>
                </a:solidFill>
                <a:latin typeface="Times New Roman" panose="02020603050405020304" pitchFamily="18" charset="0"/>
                <a:ea typeface="华文细黑" panose="02010600040101010101" charset="-122"/>
              </a:rPr>
              <a:t>dr/dt</a:t>
            </a:r>
            <a:r>
              <a:rPr lang="zh-CN" altLang="en-US" sz="2400" dirty="0">
                <a:solidFill>
                  <a:srgbClr val="0000FF"/>
                </a:solidFill>
                <a:latin typeface="Times New Roman" panose="02020603050405020304" pitchFamily="18" charset="0"/>
                <a:ea typeface="华文细黑" panose="02010600040101010101" charset="-122"/>
              </a:rPr>
              <a:t>分量，这样就可以得到形式上和上述类似的</a:t>
            </a:r>
            <a:r>
              <a:rPr lang="zh-CN" altLang="en-US" sz="2400" u="sng" dirty="0">
                <a:solidFill>
                  <a:srgbClr val="FF3300"/>
                </a:solidFill>
                <a:latin typeface="Times New Roman" panose="02020603050405020304" pitchFamily="18" charset="0"/>
                <a:ea typeface="华文细黑" panose="02010600040101010101" charset="-122"/>
              </a:rPr>
              <a:t>漂移项</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blinds(horizontal)">
                                      <p:cBhvr>
                                        <p:cTn id="22" dur="500"/>
                                        <p:tgtEl>
                                          <p:spTgt spid="23554"/>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2"/>
          <p:cNvSpPr txBox="1"/>
          <p:nvPr/>
        </p:nvSpPr>
        <p:spPr>
          <a:xfrm>
            <a:off x="-68580" y="-184150"/>
            <a:ext cx="8961755" cy="730885"/>
          </a:xfrm>
          <a:prstGeom prst="rect">
            <a:avLst/>
          </a:prstGeom>
          <a:noFill/>
          <a:ln w="9525">
            <a:noFill/>
          </a:ln>
        </p:spPr>
        <p:txBody>
          <a:bodyPr wrap="square" anchor="t">
            <a:spAutoFit/>
          </a:bodyPr>
          <a:p>
            <a:pPr algn="just">
              <a:lnSpc>
                <a:spcPct val="130000"/>
              </a:lnSpc>
              <a:spcBef>
                <a:spcPct val="50000"/>
              </a:spcBef>
              <a:buFont typeface="+mj-lt"/>
            </a:pPr>
            <a:r>
              <a:rPr lang="en-US" altLang="zh-CN" sz="3200" b="1" dirty="0">
                <a:solidFill>
                  <a:srgbClr val="0000FF"/>
                </a:solidFill>
                <a:latin typeface="华文细黑" panose="02010600040101010101" charset="-122"/>
                <a:ea typeface="华文细黑" panose="02010600040101010101" charset="-122"/>
                <a:sym typeface="Symbol" panose="05050102010706020507" pitchFamily="18" charset="2"/>
              </a:rPr>
              <a:t>2.  </a:t>
            </a:r>
            <a:r>
              <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rPr>
              <a:t>电子运动的碰撞项</a:t>
            </a:r>
            <a:endParaRPr lang="zh-CN" altLang="en-US" sz="32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0" name="Object 1024"/>
          <p:cNvGraphicFramePr>
            <a:graphicFrameLocks noChangeAspect="1"/>
          </p:cNvGraphicFramePr>
          <p:nvPr/>
        </p:nvGraphicFramePr>
        <p:xfrm>
          <a:off x="6350" y="2055495"/>
          <a:ext cx="9086850" cy="492760"/>
        </p:xfrm>
        <a:graphic>
          <a:graphicData uri="http://schemas.openxmlformats.org/presentationml/2006/ole">
            <mc:AlternateContent xmlns:mc="http://schemas.openxmlformats.org/markup-compatibility/2006">
              <mc:Choice xmlns:v="urn:schemas-microsoft-com:vml" Requires="v">
                <p:oleObj spid="_x0000_s11" name="" r:id="rId1" imgW="3962400" imgH="215900" progId="Equation.3">
                  <p:embed/>
                </p:oleObj>
              </mc:Choice>
              <mc:Fallback>
                <p:oleObj name="" r:id="rId1" imgW="3962400" imgH="215900" progId="Equation.3">
                  <p:embed/>
                  <p:pic>
                    <p:nvPicPr>
                      <p:cNvPr id="0" name="图片 3114"/>
                      <p:cNvPicPr/>
                      <p:nvPr/>
                    </p:nvPicPr>
                    <p:blipFill>
                      <a:blip r:embed="rId2"/>
                      <a:stretch>
                        <a:fillRect/>
                      </a:stretch>
                    </p:blipFill>
                    <p:spPr>
                      <a:xfrm>
                        <a:off x="6350" y="2055495"/>
                        <a:ext cx="9086850" cy="49276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6350" y="3079750"/>
          <a:ext cx="7014210" cy="574675"/>
        </p:xfrm>
        <a:graphic>
          <a:graphicData uri="http://schemas.openxmlformats.org/presentationml/2006/ole">
            <mc:AlternateContent xmlns:mc="http://schemas.openxmlformats.org/markup-compatibility/2006">
              <mc:Choice xmlns:v="urn:schemas-microsoft-com:vml" Requires="v">
                <p:oleObj spid="_x0000_s7" name="" r:id="rId3" imgW="2794000" imgH="241300" progId="Equation.3">
                  <p:embed/>
                </p:oleObj>
              </mc:Choice>
              <mc:Fallback>
                <p:oleObj name="" r:id="rId3" imgW="2794000" imgH="241300" progId="Equation.3">
                  <p:embed/>
                  <p:pic>
                    <p:nvPicPr>
                      <p:cNvPr id="0" name="图片 3114"/>
                      <p:cNvPicPr/>
                      <p:nvPr/>
                    </p:nvPicPr>
                    <p:blipFill>
                      <a:blip r:embed="rId4"/>
                      <a:stretch>
                        <a:fillRect/>
                      </a:stretch>
                    </p:blipFill>
                    <p:spPr>
                      <a:xfrm>
                        <a:off x="6350" y="3079750"/>
                        <a:ext cx="7014210" cy="574675"/>
                      </a:xfrm>
                      <a:prstGeom prst="rect">
                        <a:avLst/>
                      </a:prstGeom>
                      <a:solidFill>
                        <a:srgbClr val="0000FF">
                          <a:alpha val="13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403860" y="4565650"/>
          <a:ext cx="8406765" cy="1049020"/>
        </p:xfrm>
        <a:graphic>
          <a:graphicData uri="http://schemas.openxmlformats.org/presentationml/2006/ole">
            <mc:AlternateContent xmlns:mc="http://schemas.openxmlformats.org/markup-compatibility/2006">
              <mc:Choice xmlns:v="urn:schemas-microsoft-com:vml" Requires="v">
                <p:oleObj spid="_x0000_s3" name="" r:id="rId5" imgW="2527300" imgH="431800" progId="Equation.3">
                  <p:embed/>
                </p:oleObj>
              </mc:Choice>
              <mc:Fallback>
                <p:oleObj name="" r:id="rId5" imgW="2527300" imgH="431800" progId="Equation.3">
                  <p:embed/>
                  <p:pic>
                    <p:nvPicPr>
                      <p:cNvPr id="0" name="图片 3114"/>
                      <p:cNvPicPr/>
                      <p:nvPr/>
                    </p:nvPicPr>
                    <p:blipFill>
                      <a:blip r:embed="rId6"/>
                      <a:stretch>
                        <a:fillRect/>
                      </a:stretch>
                    </p:blipFill>
                    <p:spPr>
                      <a:xfrm>
                        <a:off x="403860" y="4565650"/>
                        <a:ext cx="8406765" cy="1049020"/>
                      </a:xfrm>
                      <a:prstGeom prst="rect">
                        <a:avLst/>
                      </a:prstGeom>
                      <a:solidFill>
                        <a:srgbClr val="FFFF99">
                          <a:alpha val="64000"/>
                        </a:srgbClr>
                      </a:solidFill>
                      <a:ln w="38100">
                        <a:noFill/>
                        <a:miter/>
                      </a:ln>
                    </p:spPr>
                  </p:pic>
                </p:oleObj>
              </mc:Fallback>
            </mc:AlternateContent>
          </a:graphicData>
        </a:graphic>
      </p:graphicFrame>
      <p:sp>
        <p:nvSpPr>
          <p:cNvPr id="13" name="Text Box 2"/>
          <p:cNvSpPr txBox="1"/>
          <p:nvPr/>
        </p:nvSpPr>
        <p:spPr>
          <a:xfrm>
            <a:off x="-13335" y="348615"/>
            <a:ext cx="8961755" cy="177101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100" dirty="0">
                <a:solidFill>
                  <a:srgbClr val="0000FF"/>
                </a:solidFill>
                <a:latin typeface="Times New Roman" panose="02020603050405020304" pitchFamily="18" charset="0"/>
                <a:ea typeface="华文细黑" panose="02010600040101010101" charset="-122"/>
              </a:rPr>
              <a:t>由于晶格原子处在不停的振动，或者有杂质存在，电子将不断的从一个状态</a:t>
            </a:r>
            <a:r>
              <a:rPr lang="en-US" altLang="zh-CN" sz="2100" i="1" dirty="0">
                <a:solidFill>
                  <a:srgbClr val="FF3300"/>
                </a:solidFill>
                <a:latin typeface="Times New Roman" panose="02020603050405020304" pitchFamily="18" charset="0"/>
                <a:ea typeface="华文细黑" panose="02010600040101010101" charset="-122"/>
              </a:rPr>
              <a:t>k</a:t>
            </a:r>
            <a:r>
              <a:rPr lang="zh-CN" altLang="en-US" sz="2100" dirty="0">
                <a:solidFill>
                  <a:srgbClr val="0000FF"/>
                </a:solidFill>
                <a:latin typeface="Times New Roman" panose="02020603050405020304" pitchFamily="18" charset="0"/>
                <a:ea typeface="华文细黑" panose="02010600040101010101" charset="-122"/>
              </a:rPr>
              <a:t>到另一个状态</a:t>
            </a:r>
            <a:r>
              <a:rPr lang="en-US" altLang="zh-CN" sz="2100" i="1" dirty="0">
                <a:solidFill>
                  <a:srgbClr val="FF3300"/>
                </a:solidFill>
                <a:latin typeface="Times New Roman" panose="02020603050405020304" pitchFamily="18" charset="0"/>
                <a:ea typeface="华文细黑" panose="02010600040101010101" charset="-122"/>
              </a:rPr>
              <a:t>k'</a:t>
            </a:r>
            <a:r>
              <a:rPr lang="zh-CN" altLang="en-US" sz="2100" dirty="0">
                <a:solidFill>
                  <a:srgbClr val="0000FF"/>
                </a:solidFill>
                <a:latin typeface="Times New Roman" panose="02020603050405020304" pitchFamily="18" charset="0"/>
                <a:ea typeface="华文细黑" panose="02010600040101010101" charset="-122"/>
              </a:rPr>
              <a:t>的跃迁，这种运动状态的突变和分子运动论中一个分子遭受碰撞由速度</a:t>
            </a:r>
            <a:r>
              <a:rPr lang="en-US" altLang="zh-CN" sz="2100" i="1" dirty="0">
                <a:solidFill>
                  <a:srgbClr val="FF3300"/>
                </a:solidFill>
                <a:latin typeface="Times New Roman" panose="02020603050405020304" pitchFamily="18" charset="0"/>
                <a:ea typeface="华文细黑" panose="02010600040101010101" charset="-122"/>
              </a:rPr>
              <a:t>v</a:t>
            </a:r>
            <a:r>
              <a:rPr lang="zh-CN" altLang="en-US" sz="2100" dirty="0">
                <a:solidFill>
                  <a:srgbClr val="0000FF"/>
                </a:solidFill>
                <a:latin typeface="Times New Roman" panose="02020603050405020304" pitchFamily="18" charset="0"/>
                <a:ea typeface="华文细黑" panose="02010600040101010101" charset="-122"/>
              </a:rPr>
              <a:t>变为另一个速度</a:t>
            </a:r>
            <a:r>
              <a:rPr lang="en-US" altLang="zh-CN" sz="2100" i="1" dirty="0">
                <a:solidFill>
                  <a:srgbClr val="FF3300"/>
                </a:solidFill>
                <a:latin typeface="Times New Roman" panose="02020603050405020304" pitchFamily="18" charset="0"/>
                <a:ea typeface="华文细黑" panose="02010600040101010101" charset="-122"/>
              </a:rPr>
              <a:t>v'</a:t>
            </a:r>
            <a:r>
              <a:rPr lang="zh-CN" altLang="en-US" sz="2100" dirty="0">
                <a:solidFill>
                  <a:srgbClr val="0000FF"/>
                </a:solidFill>
                <a:latin typeface="Times New Roman" panose="02020603050405020304" pitchFamily="18" charset="0"/>
                <a:ea typeface="华文细黑" panose="02010600040101010101" charset="-122"/>
              </a:rPr>
              <a:t>的情况完全类似</a:t>
            </a:r>
            <a:r>
              <a:rPr lang="en-US" altLang="zh-CN" sz="2100" dirty="0">
                <a:solidFill>
                  <a:srgbClr val="0000FF"/>
                </a:solidFill>
                <a:latin typeface="Times New Roman" panose="02020603050405020304" pitchFamily="18" charset="0"/>
                <a:ea typeface="华文细黑" panose="02010600040101010101" charset="-122"/>
              </a:rPr>
              <a:t>.</a:t>
            </a:r>
            <a:r>
              <a:rPr lang="zh-CN" altLang="en-US" sz="2100" dirty="0">
                <a:solidFill>
                  <a:srgbClr val="0000FF"/>
                </a:solidFill>
                <a:latin typeface="Times New Roman" panose="02020603050405020304" pitchFamily="18" charset="0"/>
                <a:ea typeface="华文细黑" panose="02010600040101010101" charset="-122"/>
              </a:rPr>
              <a:t>常将电子态的这种变化称为</a:t>
            </a:r>
            <a:r>
              <a:rPr lang="zh-CN" altLang="en-US" sz="2100" dirty="0">
                <a:solidFill>
                  <a:srgbClr val="FF3300"/>
                </a:solidFill>
                <a:latin typeface="Times New Roman" panose="02020603050405020304" pitchFamily="18" charset="0"/>
                <a:ea typeface="华文细黑" panose="02010600040101010101" charset="-122"/>
              </a:rPr>
              <a:t>散射</a:t>
            </a:r>
            <a:r>
              <a:rPr lang="en-US" altLang="zh-CN" sz="2100" dirty="0">
                <a:solidFill>
                  <a:srgbClr val="0000FF"/>
                </a:solidFill>
                <a:latin typeface="Times New Roman" panose="02020603050405020304" pitchFamily="18" charset="0"/>
                <a:ea typeface="华文细黑" panose="02010600040101010101" charset="-122"/>
              </a:rPr>
              <a:t>.</a:t>
            </a:r>
            <a:endParaRPr lang="en-US" altLang="zh-CN" sz="21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4" name="Object 1024"/>
          <p:cNvGraphicFramePr>
            <a:graphicFrameLocks noChangeAspect="1"/>
          </p:cNvGraphicFramePr>
          <p:nvPr/>
        </p:nvGraphicFramePr>
        <p:xfrm>
          <a:off x="2425700" y="2584768"/>
          <a:ext cx="3990340" cy="464185"/>
        </p:xfrm>
        <a:graphic>
          <a:graphicData uri="http://schemas.openxmlformats.org/presentationml/2006/ole">
            <mc:AlternateContent xmlns:mc="http://schemas.openxmlformats.org/markup-compatibility/2006">
              <mc:Choice xmlns:v="urn:schemas-microsoft-com:vml" Requires="v">
                <p:oleObj spid="_x0000_s15" name="" r:id="rId7" imgW="1739900" imgH="203200" progId="Equation.3">
                  <p:embed/>
                </p:oleObj>
              </mc:Choice>
              <mc:Fallback>
                <p:oleObj name="" r:id="rId7" imgW="1739900" imgH="203200" progId="Equation.3">
                  <p:embed/>
                  <p:pic>
                    <p:nvPicPr>
                      <p:cNvPr id="0" name="图片 3114"/>
                      <p:cNvPicPr/>
                      <p:nvPr/>
                    </p:nvPicPr>
                    <p:blipFill>
                      <a:blip r:embed="rId8"/>
                      <a:stretch>
                        <a:fillRect/>
                      </a:stretch>
                    </p:blipFill>
                    <p:spPr>
                      <a:xfrm>
                        <a:off x="2425700" y="2584768"/>
                        <a:ext cx="3990340" cy="464185"/>
                      </a:xfrm>
                      <a:prstGeom prst="rect">
                        <a:avLst/>
                      </a:prstGeom>
                      <a:solidFill>
                        <a:srgbClr val="FF3300">
                          <a:alpha val="26000"/>
                        </a:srgbClr>
                      </a:solidFill>
                      <a:ln w="38100">
                        <a:noFill/>
                        <a:miter/>
                      </a:ln>
                    </p:spPr>
                  </p:pic>
                </p:oleObj>
              </mc:Fallback>
            </mc:AlternateContent>
          </a:graphicData>
        </a:graphic>
      </p:graphicFrame>
      <p:sp>
        <p:nvSpPr>
          <p:cNvPr id="16" name="Text Box 2"/>
          <p:cNvSpPr txBox="1"/>
          <p:nvPr/>
        </p:nvSpPr>
        <p:spPr>
          <a:xfrm>
            <a:off x="-29845" y="3545840"/>
            <a:ext cx="9123680" cy="101092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300" dirty="0">
                <a:solidFill>
                  <a:srgbClr val="0000FF"/>
                </a:solidFill>
                <a:latin typeface="Times New Roman" panose="02020603050405020304" pitchFamily="18" charset="0"/>
                <a:ea typeface="华文细黑" panose="02010600040101010101" charset="-122"/>
              </a:rPr>
              <a:t>一方面这些电子将由状态</a:t>
            </a:r>
            <a:r>
              <a:rPr lang="en-US" altLang="zh-CN" sz="2300" i="1" dirty="0">
                <a:solidFill>
                  <a:srgbClr val="FF3300"/>
                </a:solidFill>
                <a:latin typeface="Times New Roman" panose="02020603050405020304" pitchFamily="18" charset="0"/>
                <a:ea typeface="华文细黑" panose="02010600040101010101" charset="-122"/>
              </a:rPr>
              <a:t>k</a:t>
            </a:r>
            <a:r>
              <a:rPr lang="zh-CN" altLang="en-US" sz="2300" dirty="0">
                <a:solidFill>
                  <a:srgbClr val="0000FF"/>
                </a:solidFill>
                <a:latin typeface="Times New Roman" panose="02020603050405020304" pitchFamily="18" charset="0"/>
                <a:ea typeface="华文细黑" panose="02010600040101010101" charset="-122"/>
              </a:rPr>
              <a:t>向所有其它状态</a:t>
            </a:r>
            <a:r>
              <a:rPr lang="en-US" altLang="zh-CN" sz="2300" i="1" dirty="0">
                <a:solidFill>
                  <a:srgbClr val="FF3300"/>
                </a:solidFill>
                <a:latin typeface="Times New Roman" panose="02020603050405020304" pitchFamily="18" charset="0"/>
                <a:ea typeface="华文细黑" panose="02010600040101010101" charset="-122"/>
              </a:rPr>
              <a:t>k'</a:t>
            </a:r>
            <a:r>
              <a:rPr lang="zh-CN" altLang="en-US" sz="2300" dirty="0">
                <a:solidFill>
                  <a:srgbClr val="0000FF"/>
                </a:solidFill>
                <a:latin typeface="Times New Roman" panose="02020603050405020304" pitchFamily="18" charset="0"/>
                <a:ea typeface="华文细黑" panose="02010600040101010101" charset="-122"/>
                <a:sym typeface="+mn-ea"/>
              </a:rPr>
              <a:t>跃迁而减小</a:t>
            </a:r>
            <a:r>
              <a:rPr lang="zh-CN" altLang="en-US" sz="2300" dirty="0">
                <a:solidFill>
                  <a:srgbClr val="0000FF"/>
                </a:solidFill>
                <a:latin typeface="Times New Roman" panose="02020603050405020304" pitchFamily="18" charset="0"/>
                <a:ea typeface="华文细黑" panose="02010600040101010101" charset="-122"/>
              </a:rPr>
              <a:t>，在</a:t>
            </a:r>
            <a:r>
              <a:rPr lang="zh-CN" altLang="en-US" sz="2300" i="1" dirty="0">
                <a:solidFill>
                  <a:srgbClr val="FF3300"/>
                </a:solidFill>
                <a:latin typeface="Times New Roman" panose="02020603050405020304" pitchFamily="18" charset="0"/>
                <a:ea typeface="华文细黑" panose="02010600040101010101" charset="-122"/>
              </a:rPr>
              <a:t>δ</a:t>
            </a:r>
            <a:r>
              <a:rPr lang="en-US" altLang="zh-CN" sz="2300" i="1" dirty="0">
                <a:solidFill>
                  <a:srgbClr val="FF3300"/>
                </a:solidFill>
                <a:latin typeface="Times New Roman" panose="02020603050405020304" pitchFamily="18" charset="0"/>
                <a:ea typeface="华文细黑" panose="02010600040101010101" charset="-122"/>
              </a:rPr>
              <a:t>t</a:t>
            </a:r>
            <a:r>
              <a:rPr lang="zh-CN" altLang="en-US" sz="2300" dirty="0">
                <a:solidFill>
                  <a:srgbClr val="0000FF"/>
                </a:solidFill>
                <a:latin typeface="Times New Roman" panose="02020603050405020304" pitchFamily="18" charset="0"/>
                <a:ea typeface="华文细黑" panose="02010600040101010101" charset="-122"/>
              </a:rPr>
              <a:t>时间间隔内跃迁到</a:t>
            </a:r>
            <a:r>
              <a:rPr lang="en-US" altLang="zh-CN" sz="2300" i="1" dirty="0">
                <a:solidFill>
                  <a:srgbClr val="FF3300"/>
                </a:solidFill>
                <a:latin typeface="Times New Roman" panose="02020603050405020304" pitchFamily="18" charset="0"/>
                <a:ea typeface="华文细黑" panose="02010600040101010101" charset="-122"/>
              </a:rPr>
              <a:t>d</a:t>
            </a:r>
            <a:r>
              <a:rPr lang="en-US" altLang="zh-CN" sz="2300" i="1" dirty="0">
                <a:solidFill>
                  <a:srgbClr val="FF3300"/>
                </a:solidFill>
                <a:latin typeface="Times New Roman" panose="02020603050405020304" pitchFamily="18" charset="0"/>
                <a:ea typeface="华文细黑" panose="02010600040101010101" charset="-122"/>
                <a:sym typeface="+mn-ea"/>
              </a:rPr>
              <a:t>k'</a:t>
            </a:r>
            <a:r>
              <a:rPr lang="zh-CN" altLang="en-US" sz="2300" dirty="0">
                <a:solidFill>
                  <a:srgbClr val="0000FF"/>
                </a:solidFill>
                <a:latin typeface="Times New Roman" panose="02020603050405020304" pitchFamily="18" charset="0"/>
                <a:ea typeface="华文细黑" panose="02010600040101010101" charset="-122"/>
              </a:rPr>
              <a:t>所包含的状态数目为</a:t>
            </a:r>
            <a:r>
              <a:rPr lang="en-US" altLang="zh-CN" sz="2300" dirty="0">
                <a:solidFill>
                  <a:srgbClr val="0000FF"/>
                </a:solidFill>
                <a:latin typeface="Times New Roman" panose="02020603050405020304" pitchFamily="18" charset="0"/>
                <a:ea typeface="华文细黑" panose="02010600040101010101" charset="-122"/>
              </a:rPr>
              <a:t>.</a:t>
            </a:r>
            <a:endParaRPr lang="en-US" altLang="zh-CN" sz="23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矩形 16"/>
          <p:cNvSpPr/>
          <p:nvPr/>
        </p:nvSpPr>
        <p:spPr>
          <a:xfrm>
            <a:off x="4843780" y="4512310"/>
            <a:ext cx="1134110" cy="116395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055360" y="4507865"/>
            <a:ext cx="2313305" cy="116395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2"/>
          <p:cNvSpPr txBox="1"/>
          <p:nvPr/>
        </p:nvSpPr>
        <p:spPr>
          <a:xfrm>
            <a:off x="-101600" y="5570220"/>
            <a:ext cx="9404985" cy="4705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altLang="en-US" sz="1900" dirty="0">
                <a:solidFill>
                  <a:srgbClr val="0000FF"/>
                </a:solidFill>
                <a:latin typeface="Times New Roman" panose="02020603050405020304" pitchFamily="18" charset="0"/>
                <a:ea typeface="华文细黑" panose="02010600040101010101" charset="-122"/>
              </a:rPr>
              <a:t>状态</a:t>
            </a:r>
            <a:r>
              <a:rPr lang="en-US" altLang="zh-CN" sz="1900" i="1" dirty="0">
                <a:solidFill>
                  <a:srgbClr val="FF3300"/>
                </a:solidFill>
                <a:latin typeface="Times New Roman" panose="02020603050405020304" pitchFamily="18" charset="0"/>
                <a:ea typeface="华文细黑" panose="02010600040101010101" charset="-122"/>
              </a:rPr>
              <a:t>dk'</a:t>
            </a:r>
            <a:r>
              <a:rPr lang="zh-CN" altLang="en-US" sz="1900" dirty="0">
                <a:solidFill>
                  <a:srgbClr val="0000FF"/>
                </a:solidFill>
                <a:latin typeface="Times New Roman" panose="02020603050405020304" pitchFamily="18" charset="0"/>
                <a:ea typeface="华文细黑" panose="02010600040101010101" charset="-122"/>
              </a:rPr>
              <a:t>内具有一定自旋的状态数目</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在电子跃迁过程中自旋只能是一种</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或正、或反</a:t>
            </a:r>
            <a:r>
              <a:rPr lang="en-US" altLang="zh-CN" sz="1900" dirty="0">
                <a:solidFill>
                  <a:srgbClr val="0000FF"/>
                </a:solidFill>
                <a:latin typeface="Times New Roman" panose="02020603050405020304" pitchFamily="18" charset="0"/>
                <a:ea typeface="华文细黑" panose="02010600040101010101" charset="-122"/>
              </a:rPr>
              <a:t>.</a:t>
            </a:r>
            <a:endParaRPr lang="en-US" altLang="zh-CN" sz="19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0" name="Text Box 2"/>
          <p:cNvSpPr txBox="1"/>
          <p:nvPr/>
        </p:nvSpPr>
        <p:spPr>
          <a:xfrm>
            <a:off x="-95250" y="6040755"/>
            <a:ext cx="9189085" cy="8502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en-US" sz="1900" dirty="0">
                <a:solidFill>
                  <a:srgbClr val="0000FF"/>
                </a:solidFill>
                <a:latin typeface="Times New Roman" panose="02020603050405020304" pitchFamily="18" charset="0"/>
                <a:ea typeface="华文细黑" panose="02010600040101010101" charset="-122"/>
              </a:rPr>
              <a:t>[</a:t>
            </a:r>
            <a:r>
              <a:rPr lang="en-US" sz="1900" dirty="0">
                <a:solidFill>
                  <a:srgbClr val="FF3300"/>
                </a:solidFill>
                <a:latin typeface="Times New Roman" panose="02020603050405020304" pitchFamily="18" charset="0"/>
                <a:ea typeface="华文细黑" panose="02010600040101010101" charset="-122"/>
              </a:rPr>
              <a:t>1-</a:t>
            </a:r>
            <a:r>
              <a:rPr lang="en-US" sz="1900" i="1" dirty="0">
                <a:solidFill>
                  <a:srgbClr val="FF3300"/>
                </a:solidFill>
                <a:latin typeface="Times New Roman" panose="02020603050405020304" pitchFamily="18" charset="0"/>
                <a:ea typeface="华文细黑" panose="02010600040101010101" charset="-122"/>
              </a:rPr>
              <a:t>f</a:t>
            </a:r>
            <a:r>
              <a:rPr lang="en-US" sz="1900" dirty="0">
                <a:solidFill>
                  <a:srgbClr val="FF3300"/>
                </a:solidFill>
                <a:latin typeface="Times New Roman" panose="02020603050405020304" pitchFamily="18" charset="0"/>
                <a:ea typeface="华文细黑" panose="02010600040101010101" charset="-122"/>
              </a:rPr>
              <a:t>(</a:t>
            </a:r>
            <a:r>
              <a:rPr lang="en-US" altLang="zh-CN" sz="1900" i="1" dirty="0">
                <a:solidFill>
                  <a:srgbClr val="FF3300"/>
                </a:solidFill>
                <a:latin typeface="Times New Roman" panose="02020603050405020304" pitchFamily="18" charset="0"/>
                <a:ea typeface="华文细黑" panose="02010600040101010101" charset="-122"/>
                <a:sym typeface="+mn-ea"/>
              </a:rPr>
              <a:t>k'</a:t>
            </a:r>
            <a:r>
              <a:rPr lang="en-US" sz="1900" dirty="0">
                <a:solidFill>
                  <a:srgbClr val="FF3300"/>
                </a:solidFill>
                <a:latin typeface="Times New Roman" panose="02020603050405020304" pitchFamily="18" charset="0"/>
                <a:ea typeface="华文细黑" panose="02010600040101010101" charset="-122"/>
              </a:rPr>
              <a:t>,t)</a:t>
            </a:r>
            <a:r>
              <a:rPr lang="en-US"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项表示</a:t>
            </a:r>
            <a:r>
              <a:rPr lang="en-US" altLang="zh-CN" sz="1900" i="1" dirty="0">
                <a:solidFill>
                  <a:srgbClr val="FF3300"/>
                </a:solidFill>
                <a:latin typeface="Times New Roman" panose="02020603050405020304" pitchFamily="18" charset="0"/>
                <a:ea typeface="华文细黑" panose="02010600040101010101" charset="-122"/>
              </a:rPr>
              <a:t>k'</a:t>
            </a:r>
            <a:r>
              <a:rPr lang="zh-CN" altLang="en-US" sz="1900" dirty="0">
                <a:solidFill>
                  <a:srgbClr val="0000FF"/>
                </a:solidFill>
                <a:latin typeface="Times New Roman" panose="02020603050405020304" pitchFamily="18" charset="0"/>
                <a:ea typeface="华文细黑" panose="02010600040101010101" charset="-122"/>
              </a:rPr>
              <a:t>状态未被占据的几率</a:t>
            </a:r>
            <a:r>
              <a:rPr lang="en-US" altLang="zh-CN" sz="1900" dirty="0">
                <a:solidFill>
                  <a:srgbClr val="0000FF"/>
                </a:solidFill>
                <a:latin typeface="Times New Roman" panose="02020603050405020304" pitchFamily="18" charset="0"/>
                <a:ea typeface="华文细黑" panose="02010600040101010101" charset="-122"/>
              </a:rPr>
              <a:t>,</a:t>
            </a:r>
            <a:r>
              <a:rPr lang="zh-CN" altLang="en-US" sz="1900" dirty="0">
                <a:solidFill>
                  <a:srgbClr val="0000FF"/>
                </a:solidFill>
                <a:latin typeface="Times New Roman" panose="02020603050405020304" pitchFamily="18" charset="0"/>
                <a:ea typeface="华文细黑" panose="02010600040101010101" charset="-122"/>
              </a:rPr>
              <a:t>显然只有这些状态是空的时候，才允许</a:t>
            </a:r>
            <a:r>
              <a:rPr lang="en-US" altLang="zh-CN" sz="1900" i="1" dirty="0">
                <a:solidFill>
                  <a:srgbClr val="FF3300"/>
                </a:solidFill>
                <a:latin typeface="Times New Roman" panose="02020603050405020304" pitchFamily="18" charset="0"/>
                <a:ea typeface="华文细黑" panose="02010600040101010101" charset="-122"/>
              </a:rPr>
              <a:t>dk</a:t>
            </a:r>
            <a:r>
              <a:rPr lang="zh-CN" altLang="en-US" sz="1900" dirty="0">
                <a:solidFill>
                  <a:srgbClr val="0000FF"/>
                </a:solidFill>
                <a:latin typeface="Times New Roman" panose="02020603050405020304" pitchFamily="18" charset="0"/>
                <a:ea typeface="华文细黑" panose="02010600040101010101" charset="-122"/>
              </a:rPr>
              <a:t>内电子跃迁</a:t>
            </a:r>
            <a:r>
              <a:rPr lang="zh-CN" sz="1900" dirty="0">
                <a:solidFill>
                  <a:srgbClr val="0000FF"/>
                </a:solidFill>
                <a:latin typeface="Times New Roman" panose="02020603050405020304" pitchFamily="18" charset="0"/>
                <a:ea typeface="华文细黑" panose="02010600040101010101" charset="-122"/>
              </a:rPr>
              <a:t>进入</a:t>
            </a:r>
            <a:r>
              <a:rPr lang="en-US" altLang="zh-CN" sz="1900" dirty="0">
                <a:solidFill>
                  <a:srgbClr val="0000FF"/>
                </a:solidFill>
                <a:latin typeface="Times New Roman" panose="02020603050405020304" pitchFamily="18" charset="0"/>
                <a:ea typeface="华文细黑" panose="02010600040101010101" charset="-122"/>
              </a:rPr>
              <a:t>.</a:t>
            </a:r>
            <a:endParaRPr lang="en-US" altLang="zh-CN" sz="19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22" name="组合 21"/>
          <p:cNvGrpSpPr/>
          <p:nvPr/>
        </p:nvGrpSpPr>
        <p:grpSpPr>
          <a:xfrm>
            <a:off x="7148195" y="-4445"/>
            <a:ext cx="2320925" cy="1979718"/>
            <a:chOff x="11257" y="-7"/>
            <a:chExt cx="3655"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5"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Text Box 2"/>
            <p:cNvSpPr txBox="1"/>
            <p:nvPr/>
          </p:nvSpPr>
          <p:spPr>
            <a:xfrm>
              <a:off x="13953" y="86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2"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0" grpId="0"/>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58420" y="1217930"/>
          <a:ext cx="9030335" cy="1293495"/>
        </p:xfrm>
        <a:graphic>
          <a:graphicData uri="http://schemas.openxmlformats.org/presentationml/2006/ole">
            <mc:AlternateContent xmlns:mc="http://schemas.openxmlformats.org/markup-compatibility/2006">
              <mc:Choice xmlns:v="urn:schemas-microsoft-com:vml" Requires="v">
                <p:oleObj spid="_x0000_s5" name="" r:id="rId1" imgW="2806700" imgH="482600" progId="Equation.3">
                  <p:embed/>
                </p:oleObj>
              </mc:Choice>
              <mc:Fallback>
                <p:oleObj name="" r:id="rId1" imgW="2806700" imgH="482600" progId="Equation.3">
                  <p:embed/>
                  <p:pic>
                    <p:nvPicPr>
                      <p:cNvPr id="0" name="图片 3114"/>
                      <p:cNvPicPr/>
                      <p:nvPr/>
                    </p:nvPicPr>
                    <p:blipFill>
                      <a:blip r:embed="rId2"/>
                      <a:stretch>
                        <a:fillRect/>
                      </a:stretch>
                    </p:blipFill>
                    <p:spPr>
                      <a:xfrm>
                        <a:off x="58420" y="1217930"/>
                        <a:ext cx="9030335" cy="129349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55245" y="4311650"/>
          <a:ext cx="9033510" cy="1293495"/>
        </p:xfrm>
        <a:graphic>
          <a:graphicData uri="http://schemas.openxmlformats.org/presentationml/2006/ole">
            <mc:AlternateContent xmlns:mc="http://schemas.openxmlformats.org/markup-compatibility/2006">
              <mc:Choice xmlns:v="urn:schemas-microsoft-com:vml" Requires="v">
                <p:oleObj spid="_x0000_s12" name="" r:id="rId3" imgW="2819400" imgH="482600" progId="Equation.3">
                  <p:embed/>
                </p:oleObj>
              </mc:Choice>
              <mc:Fallback>
                <p:oleObj name="" r:id="rId3" imgW="2819400" imgH="482600" progId="Equation.3">
                  <p:embed/>
                  <p:pic>
                    <p:nvPicPr>
                      <p:cNvPr id="0" name="图片 3114"/>
                      <p:cNvPicPr/>
                      <p:nvPr/>
                    </p:nvPicPr>
                    <p:blipFill>
                      <a:blip r:embed="rId4"/>
                      <a:stretch>
                        <a:fillRect/>
                      </a:stretch>
                    </p:blipFill>
                    <p:spPr>
                      <a:xfrm>
                        <a:off x="55245" y="4311650"/>
                        <a:ext cx="9033510" cy="1293495"/>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29845" y="-41910"/>
            <a:ext cx="9123680"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0000FF"/>
                </a:solidFill>
                <a:latin typeface="Times New Roman" panose="02020603050405020304" pitchFamily="18" charset="0"/>
                <a:ea typeface="华文细黑" panose="02010600040101010101" charset="-122"/>
              </a:rPr>
              <a:t>对所有空的状态</a:t>
            </a:r>
            <a:r>
              <a:rPr lang="en-US" altLang="zh-CN" sz="2800" i="1" dirty="0">
                <a:solidFill>
                  <a:srgbClr val="FF3300"/>
                </a:solidFill>
                <a:latin typeface="Times New Roman" panose="02020603050405020304" pitchFamily="18" charset="0"/>
                <a:ea typeface="华文细黑" panose="02010600040101010101" charset="-122"/>
              </a:rPr>
              <a:t>k'</a:t>
            </a:r>
            <a:r>
              <a:rPr lang="zh-CN" altLang="en-US" sz="2800" dirty="0">
                <a:solidFill>
                  <a:srgbClr val="0000FF"/>
                </a:solidFill>
                <a:latin typeface="Times New Roman" panose="02020603050405020304" pitchFamily="18" charset="0"/>
                <a:ea typeface="华文细黑" panose="02010600040101010101" charset="-122"/>
                <a:sym typeface="+mn-ea"/>
              </a:rPr>
              <a:t>进行积分</a:t>
            </a:r>
            <a:r>
              <a:rPr lang="zh-CN" altLang="en-US" sz="2800" dirty="0">
                <a:solidFill>
                  <a:srgbClr val="0000FF"/>
                </a:solidFill>
                <a:latin typeface="Times New Roman" panose="02020603050405020304" pitchFamily="18" charset="0"/>
                <a:ea typeface="华文细黑" panose="02010600040101010101" charset="-122"/>
              </a:rPr>
              <a:t>，就得到</a:t>
            </a:r>
            <a:r>
              <a:rPr lang="zh-CN" altLang="en-US" sz="2800" i="1" dirty="0">
                <a:solidFill>
                  <a:srgbClr val="FF3300"/>
                </a:solidFill>
                <a:latin typeface="Times New Roman" panose="02020603050405020304" pitchFamily="18" charset="0"/>
                <a:ea typeface="华文细黑" panose="02010600040101010101" charset="-122"/>
              </a:rPr>
              <a:t>δ</a:t>
            </a:r>
            <a:r>
              <a:rPr lang="en-US" altLang="zh-CN" sz="2800" i="1" dirty="0">
                <a:solidFill>
                  <a:srgbClr val="FF3300"/>
                </a:solidFill>
                <a:latin typeface="Times New Roman" panose="02020603050405020304" pitchFamily="18" charset="0"/>
                <a:ea typeface="华文细黑" panose="02010600040101010101" charset="-122"/>
              </a:rPr>
              <a:t>t</a:t>
            </a:r>
            <a:r>
              <a:rPr lang="zh-CN" altLang="en-US" sz="2800" dirty="0">
                <a:solidFill>
                  <a:srgbClr val="0000FF"/>
                </a:solidFill>
                <a:latin typeface="Times New Roman" panose="02020603050405020304" pitchFamily="18" charset="0"/>
                <a:ea typeface="华文细黑" panose="02010600040101010101" charset="-122"/>
              </a:rPr>
              <a:t>时间由于跃迁而使得</a:t>
            </a:r>
            <a:r>
              <a:rPr lang="en-US" altLang="zh-CN" sz="2800" i="1" dirty="0">
                <a:solidFill>
                  <a:srgbClr val="FF3300"/>
                </a:solidFill>
                <a:latin typeface="Times New Roman" panose="02020603050405020304" pitchFamily="18" charset="0"/>
                <a:ea typeface="华文细黑" panose="02010600040101010101" charset="-122"/>
              </a:rPr>
              <a:t>d</a:t>
            </a:r>
            <a:r>
              <a:rPr lang="en-US" altLang="zh-CN" sz="2800" i="1" dirty="0">
                <a:solidFill>
                  <a:srgbClr val="FF33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rPr>
              <a:t>内失去的粒子总数为</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 name="Text Box 2"/>
          <p:cNvSpPr txBox="1"/>
          <p:nvPr/>
        </p:nvSpPr>
        <p:spPr>
          <a:xfrm>
            <a:off x="-29845" y="2613025"/>
            <a:ext cx="9123680" cy="177038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0000FF"/>
                </a:solidFill>
                <a:latin typeface="Times New Roman" panose="02020603050405020304" pitchFamily="18" charset="0"/>
                <a:ea typeface="华文细黑" panose="02010600040101010101" charset="-122"/>
              </a:rPr>
              <a:t>另一方面，所有从其它状态</a:t>
            </a:r>
            <a:r>
              <a:rPr lang="zh-CN" altLang="en-US" sz="2800" dirty="0">
                <a:solidFill>
                  <a:srgbClr val="0000FF"/>
                </a:solidFill>
                <a:latin typeface="Times New Roman" panose="02020603050405020304" pitchFamily="18" charset="0"/>
                <a:ea typeface="华文细黑" panose="02010600040101010101" charset="-122"/>
                <a:sym typeface="+mn-ea"/>
              </a:rPr>
              <a:t>跃迁</a:t>
            </a:r>
            <a:r>
              <a:rPr lang="zh-CN" altLang="en-US" sz="2800" dirty="0">
                <a:solidFill>
                  <a:srgbClr val="0000FF"/>
                </a:solidFill>
                <a:latin typeface="Times New Roman" panose="02020603050405020304" pitchFamily="18" charset="0"/>
                <a:ea typeface="华文细黑" panose="02010600040101010101" charset="-122"/>
              </a:rPr>
              <a:t>到状态</a:t>
            </a:r>
            <a:r>
              <a:rPr lang="en-US" altLang="zh-CN" sz="2800" i="1" dirty="0">
                <a:solidFill>
                  <a:srgbClr val="FF3300"/>
                </a:solidFill>
                <a:latin typeface="Times New Roman" panose="02020603050405020304" pitchFamily="18" charset="0"/>
                <a:ea typeface="华文细黑" panose="02010600040101010101" charset="-122"/>
                <a:sym typeface="+mn-ea"/>
              </a:rPr>
              <a:t>dk</a:t>
            </a:r>
            <a:r>
              <a:rPr lang="zh-CN" altLang="en-US" sz="2800" dirty="0">
                <a:solidFill>
                  <a:srgbClr val="0000FF"/>
                </a:solidFill>
                <a:latin typeface="Times New Roman" panose="02020603050405020304" pitchFamily="18" charset="0"/>
                <a:ea typeface="华文细黑" panose="02010600040101010101" charset="-122"/>
              </a:rPr>
              <a:t>中的电子，将使</a:t>
            </a:r>
            <a:r>
              <a:rPr lang="en-US" altLang="zh-CN" sz="2800" i="1" dirty="0">
                <a:solidFill>
                  <a:srgbClr val="FF0000"/>
                </a:solidFill>
                <a:latin typeface="Times New Roman" panose="02020603050405020304" pitchFamily="18" charset="0"/>
                <a:ea typeface="华文细黑" panose="02010600040101010101" charset="-122"/>
                <a:sym typeface="+mn-ea"/>
              </a:rPr>
              <a:t>dk</a:t>
            </a:r>
            <a:r>
              <a:rPr lang="zh-CN" altLang="en-US" sz="2800" dirty="0">
                <a:solidFill>
                  <a:srgbClr val="0000FF"/>
                </a:solidFill>
                <a:latin typeface="Times New Roman" panose="02020603050405020304" pitchFamily="18" charset="0"/>
                <a:ea typeface="华文细黑" panose="02010600040101010101" charset="-122"/>
                <a:sym typeface="+mn-ea"/>
              </a:rPr>
              <a:t>内电子数目增加</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这部分表达式可以通过把上述积分内函数</a:t>
            </a:r>
            <a:r>
              <a:rPr lang="en-US" altLang="zh-CN" sz="2800" i="1" dirty="0">
                <a:solidFill>
                  <a:srgbClr val="FF00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sym typeface="+mn-ea"/>
              </a:rPr>
              <a:t>和</a:t>
            </a:r>
            <a:r>
              <a:rPr lang="en-US" altLang="zh-CN" sz="2800" i="1" dirty="0">
                <a:solidFill>
                  <a:srgbClr val="FF0000"/>
                </a:solidFill>
                <a:latin typeface="Times New Roman" panose="02020603050405020304" pitchFamily="18" charset="0"/>
                <a:ea typeface="华文细黑" panose="02010600040101010101" charset="-122"/>
                <a:sym typeface="+mn-ea"/>
              </a:rPr>
              <a:t>k'</a:t>
            </a:r>
            <a:r>
              <a:rPr lang="zh-CN" altLang="en-US" sz="2800" dirty="0">
                <a:solidFill>
                  <a:srgbClr val="0000FF"/>
                </a:solidFill>
                <a:latin typeface="Times New Roman" panose="02020603050405020304" pitchFamily="18" charset="0"/>
                <a:ea typeface="华文细黑" panose="02010600040101010101" charset="-122"/>
              </a:rPr>
              <a:t>有对调直接写出</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452120" y="7620"/>
          <a:ext cx="8239760" cy="1216025"/>
        </p:xfrm>
        <a:graphic>
          <a:graphicData uri="http://schemas.openxmlformats.org/presentationml/2006/ole">
            <mc:AlternateContent xmlns:mc="http://schemas.openxmlformats.org/markup-compatibility/2006">
              <mc:Choice xmlns:v="urn:schemas-microsoft-com:vml" Requires="v">
                <p:oleObj spid="_x0000_s5" name="" r:id="rId1" imgW="2806700" imgH="482600" progId="Equation.3">
                  <p:embed/>
                </p:oleObj>
              </mc:Choice>
              <mc:Fallback>
                <p:oleObj name="" r:id="rId1" imgW="2806700" imgH="482600" progId="Equation.3">
                  <p:embed/>
                  <p:pic>
                    <p:nvPicPr>
                      <p:cNvPr id="0" name="图片 3114"/>
                      <p:cNvPicPr/>
                      <p:nvPr/>
                    </p:nvPicPr>
                    <p:blipFill>
                      <a:blip r:embed="rId2"/>
                      <a:stretch>
                        <a:fillRect/>
                      </a:stretch>
                    </p:blipFill>
                    <p:spPr>
                      <a:xfrm>
                        <a:off x="452120" y="7620"/>
                        <a:ext cx="8239760" cy="121602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451803" y="1254125"/>
          <a:ext cx="8277225" cy="1216025"/>
        </p:xfrm>
        <a:graphic>
          <a:graphicData uri="http://schemas.openxmlformats.org/presentationml/2006/ole">
            <mc:AlternateContent xmlns:mc="http://schemas.openxmlformats.org/markup-compatibility/2006">
              <mc:Choice xmlns:v="urn:schemas-microsoft-com:vml" Requires="v">
                <p:oleObj spid="_x0000_s12" name="" r:id="rId3" imgW="2819400" imgH="482600" progId="Equation.3">
                  <p:embed/>
                </p:oleObj>
              </mc:Choice>
              <mc:Fallback>
                <p:oleObj name="" r:id="rId3" imgW="2819400" imgH="482600" progId="Equation.3">
                  <p:embed/>
                  <p:pic>
                    <p:nvPicPr>
                      <p:cNvPr id="0" name="图片 3114"/>
                      <p:cNvPicPr/>
                      <p:nvPr/>
                    </p:nvPicPr>
                    <p:blipFill>
                      <a:blip r:embed="rId4"/>
                      <a:stretch>
                        <a:fillRect/>
                      </a:stretch>
                    </p:blipFill>
                    <p:spPr>
                      <a:xfrm>
                        <a:off x="451803" y="1254125"/>
                        <a:ext cx="8277225" cy="121602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682750" y="2884805"/>
          <a:ext cx="5697855" cy="1087755"/>
        </p:xfrm>
        <a:graphic>
          <a:graphicData uri="http://schemas.openxmlformats.org/presentationml/2006/ole">
            <mc:AlternateContent xmlns:mc="http://schemas.openxmlformats.org/markup-compatibility/2006">
              <mc:Choice xmlns:v="urn:schemas-microsoft-com:vml" Requires="v">
                <p:oleObj spid="_x0000_s3" name="" r:id="rId5" imgW="2171700" imgH="482600" progId="Equation.3">
                  <p:embed/>
                </p:oleObj>
              </mc:Choice>
              <mc:Fallback>
                <p:oleObj name="" r:id="rId5" imgW="2171700" imgH="482600" progId="Equation.3">
                  <p:embed/>
                  <p:pic>
                    <p:nvPicPr>
                      <p:cNvPr id="0" name="图片 3114"/>
                      <p:cNvPicPr/>
                      <p:nvPr/>
                    </p:nvPicPr>
                    <p:blipFill>
                      <a:blip r:embed="rId6"/>
                      <a:stretch>
                        <a:fillRect/>
                      </a:stretch>
                    </p:blipFill>
                    <p:spPr>
                      <a:xfrm>
                        <a:off x="1682750" y="2884805"/>
                        <a:ext cx="5697855" cy="1087755"/>
                      </a:xfrm>
                      <a:prstGeom prst="rect">
                        <a:avLst/>
                      </a:prstGeom>
                      <a:solidFill>
                        <a:srgbClr val="FF0000">
                          <a:alpha val="13000"/>
                        </a:srgbClr>
                      </a:solidFill>
                      <a:ln w="38100">
                        <a:noFill/>
                        <a:miter/>
                      </a:ln>
                    </p:spPr>
                  </p:pic>
                </p:oleObj>
              </mc:Fallback>
            </mc:AlternateContent>
          </a:graphicData>
        </a:graphic>
      </p:graphicFrame>
      <p:grpSp>
        <p:nvGrpSpPr>
          <p:cNvPr id="14" name="组合 13"/>
          <p:cNvGrpSpPr/>
          <p:nvPr/>
        </p:nvGrpSpPr>
        <p:grpSpPr>
          <a:xfrm>
            <a:off x="626745" y="4174490"/>
            <a:ext cx="6929120" cy="2373630"/>
            <a:chOff x="987" y="6574"/>
            <a:chExt cx="10912" cy="3738"/>
          </a:xfrm>
        </p:grpSpPr>
        <p:graphicFrame>
          <p:nvGraphicFramePr>
            <p:cNvPr id="6" name="Object 1024"/>
            <p:cNvGraphicFramePr>
              <a:graphicFrameLocks noChangeAspect="1"/>
            </p:cNvGraphicFramePr>
            <p:nvPr/>
          </p:nvGraphicFramePr>
          <p:xfrm>
            <a:off x="1447" y="6574"/>
            <a:ext cx="10452" cy="1714"/>
          </p:xfrm>
          <a:graphic>
            <a:graphicData uri="http://schemas.openxmlformats.org/presentationml/2006/ole">
              <mc:AlternateContent xmlns:mc="http://schemas.openxmlformats.org/markup-compatibility/2006">
                <mc:Choice xmlns:v="urn:schemas-microsoft-com:vml" Requires="v">
                  <p:oleObj spid="_x0000_s7" name="" r:id="rId7" imgW="2260600" imgH="431800" progId="Equation.3">
                    <p:embed/>
                  </p:oleObj>
                </mc:Choice>
                <mc:Fallback>
                  <p:oleObj name="" r:id="rId7" imgW="2260600" imgH="431800" progId="Equation.3">
                    <p:embed/>
                    <p:pic>
                      <p:nvPicPr>
                        <p:cNvPr id="0" name="图片 3114"/>
                        <p:cNvPicPr/>
                        <p:nvPr/>
                      </p:nvPicPr>
                      <p:blipFill>
                        <a:blip r:embed="rId8"/>
                        <a:stretch>
                          <a:fillRect/>
                        </a:stretch>
                      </p:blipFill>
                      <p:spPr>
                        <a:xfrm>
                          <a:off x="1447" y="6574"/>
                          <a:ext cx="10452" cy="1714"/>
                        </a:xfrm>
                        <a:prstGeom prst="rect">
                          <a:avLst/>
                        </a:prstGeom>
                        <a:solidFill>
                          <a:srgbClr val="FFFF99">
                            <a:alpha val="64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1476" y="8598"/>
            <a:ext cx="10394" cy="1714"/>
          </p:xfrm>
          <a:graphic>
            <a:graphicData uri="http://schemas.openxmlformats.org/presentationml/2006/ole">
              <mc:AlternateContent xmlns:mc="http://schemas.openxmlformats.org/markup-compatibility/2006">
                <mc:Choice xmlns:v="urn:schemas-microsoft-com:vml" Requires="v">
                  <p:oleObj spid="_x0000_s10" name="" r:id="rId9" imgW="2247900" imgH="431800" progId="Equation.3">
                    <p:embed/>
                  </p:oleObj>
                </mc:Choice>
                <mc:Fallback>
                  <p:oleObj name="" r:id="rId9" imgW="2247900" imgH="431800" progId="Equation.3">
                    <p:embed/>
                    <p:pic>
                      <p:nvPicPr>
                        <p:cNvPr id="0" name="图片 3114"/>
                        <p:cNvPicPr/>
                        <p:nvPr/>
                      </p:nvPicPr>
                      <p:blipFill>
                        <a:blip r:embed="rId10"/>
                        <a:stretch>
                          <a:fillRect/>
                        </a:stretch>
                      </p:blipFill>
                      <p:spPr>
                        <a:xfrm>
                          <a:off x="1476" y="8598"/>
                          <a:ext cx="10394" cy="1714"/>
                        </a:xfrm>
                        <a:prstGeom prst="rect">
                          <a:avLst/>
                        </a:prstGeom>
                        <a:solidFill>
                          <a:srgbClr val="FFFF99">
                            <a:alpha val="64000"/>
                          </a:srgbClr>
                        </a:solidFill>
                        <a:ln w="38100">
                          <a:noFill/>
                          <a:miter/>
                        </a:ln>
                      </p:spPr>
                    </p:pic>
                  </p:oleObj>
                </mc:Fallback>
              </mc:AlternateContent>
            </a:graphicData>
          </a:graphic>
        </p:graphicFrame>
        <p:sp>
          <p:nvSpPr>
            <p:cNvPr id="11" name="左大括号 10"/>
            <p:cNvSpPr/>
            <p:nvPr/>
          </p:nvSpPr>
          <p:spPr>
            <a:xfrm>
              <a:off x="987" y="7065"/>
              <a:ext cx="460" cy="294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grpSp>
      <p:sp>
        <p:nvSpPr>
          <p:cNvPr id="13" name="Text Box 2"/>
          <p:cNvSpPr txBox="1"/>
          <p:nvPr/>
        </p:nvSpPr>
        <p:spPr>
          <a:xfrm>
            <a:off x="-29845" y="2326005"/>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将上述两式子相减就获得在</a:t>
            </a:r>
            <a:r>
              <a:rPr lang="zh-CN" altLang="en-US" sz="2600" i="1" dirty="0">
                <a:solidFill>
                  <a:srgbClr val="FF0000"/>
                </a:solidFill>
                <a:latin typeface="Times New Roman" panose="02020603050405020304" pitchFamily="18" charset="0"/>
                <a:ea typeface="华文细黑" panose="02010600040101010101" charset="-122"/>
              </a:rPr>
              <a:t>δ</a:t>
            </a:r>
            <a:r>
              <a:rPr lang="en-US" altLang="zh-CN" sz="2600" i="1" dirty="0">
                <a:solidFill>
                  <a:srgbClr val="FF0000"/>
                </a:solidFill>
                <a:latin typeface="Times New Roman" panose="02020603050405020304" pitchFamily="18" charset="0"/>
                <a:ea typeface="华文细黑" panose="02010600040101010101" charset="-122"/>
              </a:rPr>
              <a:t>t</a:t>
            </a:r>
            <a:r>
              <a:rPr lang="zh-CN" altLang="en-US" sz="2600" dirty="0">
                <a:solidFill>
                  <a:srgbClr val="0000FF"/>
                </a:solidFill>
                <a:latin typeface="Times New Roman" panose="02020603050405020304" pitchFamily="18" charset="0"/>
                <a:ea typeface="华文细黑" panose="02010600040101010101" charset="-122"/>
              </a:rPr>
              <a:t>时间内，</a:t>
            </a:r>
            <a:r>
              <a:rPr lang="en-US" altLang="zh-CN" sz="2600" i="1" dirty="0">
                <a:solidFill>
                  <a:srgbClr val="FF0000"/>
                </a:solidFill>
                <a:latin typeface="Times New Roman" panose="02020603050405020304" pitchFamily="18" charset="0"/>
                <a:ea typeface="华文细黑" panose="02010600040101010101" charset="-122"/>
                <a:sym typeface="+mn-ea"/>
              </a:rPr>
              <a:t>dk</a:t>
            </a:r>
            <a:r>
              <a:rPr lang="zh-CN" altLang="en-US" sz="2600" dirty="0">
                <a:solidFill>
                  <a:srgbClr val="0000FF"/>
                </a:solidFill>
                <a:latin typeface="Times New Roman" panose="02020603050405020304" pitchFamily="18" charset="0"/>
                <a:ea typeface="华文细黑" panose="02010600040101010101" charset="-122"/>
                <a:sym typeface="+mn-ea"/>
              </a:rPr>
              <a:t>内电子的净变化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8" name="矩形 17"/>
          <p:cNvSpPr/>
          <p:nvPr/>
        </p:nvSpPr>
        <p:spPr>
          <a:xfrm>
            <a:off x="1912620" y="2851785"/>
            <a:ext cx="1203325" cy="116395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4350703" y="41593"/>
          <a:ext cx="2944495" cy="1121410"/>
        </p:xfrm>
        <a:graphic>
          <a:graphicData uri="http://schemas.openxmlformats.org/presentationml/2006/ole">
            <mc:AlternateContent xmlns:mc="http://schemas.openxmlformats.org/markup-compatibility/2006">
              <mc:Choice xmlns:v="urn:schemas-microsoft-com:vml" Requires="v">
                <p:oleObj spid="_x0000_s3" name="" r:id="rId1" imgW="1002665" imgH="444500" progId="Equation.3">
                  <p:embed/>
                </p:oleObj>
              </mc:Choice>
              <mc:Fallback>
                <p:oleObj name="" r:id="rId1" imgW="1002665" imgH="444500" progId="Equation.3">
                  <p:embed/>
                  <p:pic>
                    <p:nvPicPr>
                      <p:cNvPr id="0" name="图片 3114"/>
                      <p:cNvPicPr/>
                      <p:nvPr/>
                    </p:nvPicPr>
                    <p:blipFill>
                      <a:blip r:embed="rId2"/>
                      <a:stretch>
                        <a:fillRect/>
                      </a:stretch>
                    </p:blipFill>
                    <p:spPr>
                      <a:xfrm>
                        <a:off x="4350703" y="41593"/>
                        <a:ext cx="2944495" cy="1121410"/>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009140" y="1562100"/>
          <a:ext cx="7007860" cy="991235"/>
        </p:xfrm>
        <a:graphic>
          <a:graphicData uri="http://schemas.openxmlformats.org/presentationml/2006/ole">
            <mc:AlternateContent xmlns:mc="http://schemas.openxmlformats.org/markup-compatibility/2006">
              <mc:Choice xmlns:v="urn:schemas-microsoft-com:vml" Requires="v">
                <p:oleObj spid="_x0000_s5" name="" r:id="rId3" imgW="2933700" imgH="393700" progId="Equation.3">
                  <p:embed/>
                </p:oleObj>
              </mc:Choice>
              <mc:Fallback>
                <p:oleObj name="" r:id="rId3" imgW="2933700" imgH="393700" progId="Equation.3">
                  <p:embed/>
                  <p:pic>
                    <p:nvPicPr>
                      <p:cNvPr id="0" name="图片 3114"/>
                      <p:cNvPicPr/>
                      <p:nvPr/>
                    </p:nvPicPr>
                    <p:blipFill>
                      <a:blip r:embed="rId4"/>
                      <a:stretch>
                        <a:fillRect/>
                      </a:stretch>
                    </p:blipFill>
                    <p:spPr>
                      <a:xfrm>
                        <a:off x="2009140" y="1562100"/>
                        <a:ext cx="7007860" cy="991235"/>
                      </a:xfrm>
                      <a:prstGeom prst="rect">
                        <a:avLst/>
                      </a:prstGeom>
                      <a:solidFill>
                        <a:srgbClr val="FF3300">
                          <a:alpha val="13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961005" y="2983865"/>
          <a:ext cx="5846445" cy="991235"/>
        </p:xfrm>
        <a:graphic>
          <a:graphicData uri="http://schemas.openxmlformats.org/presentationml/2006/ole">
            <mc:AlternateContent xmlns:mc="http://schemas.openxmlformats.org/markup-compatibility/2006">
              <mc:Choice xmlns:v="urn:schemas-microsoft-com:vml" Requires="v">
                <p:oleObj spid="_x0000_s7" name="" r:id="rId5" imgW="2831465" imgH="393700" progId="Equation.3">
                  <p:embed/>
                </p:oleObj>
              </mc:Choice>
              <mc:Fallback>
                <p:oleObj name="" r:id="rId5" imgW="2831465" imgH="393700" progId="Equation.3">
                  <p:embed/>
                  <p:pic>
                    <p:nvPicPr>
                      <p:cNvPr id="0" name="图片 3114"/>
                      <p:cNvPicPr/>
                      <p:nvPr/>
                    </p:nvPicPr>
                    <p:blipFill>
                      <a:blip r:embed="rId6"/>
                      <a:stretch>
                        <a:fillRect/>
                      </a:stretch>
                    </p:blipFill>
                    <p:spPr>
                      <a:xfrm>
                        <a:off x="2961005" y="2983865"/>
                        <a:ext cx="5846445" cy="991235"/>
                      </a:xfrm>
                      <a:prstGeom prst="rect">
                        <a:avLst/>
                      </a:prstGeom>
                      <a:solidFill>
                        <a:srgbClr val="FF3300">
                          <a:alpha val="13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1207135" y="4229735"/>
          <a:ext cx="7600315" cy="991235"/>
        </p:xfrm>
        <a:graphic>
          <a:graphicData uri="http://schemas.openxmlformats.org/presentationml/2006/ole">
            <mc:AlternateContent xmlns:mc="http://schemas.openxmlformats.org/markup-compatibility/2006">
              <mc:Choice xmlns:v="urn:schemas-microsoft-com:vml" Requires="v">
                <p:oleObj spid="_x0000_s9" name="" r:id="rId7" imgW="2717800" imgH="393700" progId="Equation.3">
                  <p:embed/>
                </p:oleObj>
              </mc:Choice>
              <mc:Fallback>
                <p:oleObj name="" r:id="rId7" imgW="2717800" imgH="393700" progId="Equation.3">
                  <p:embed/>
                  <p:pic>
                    <p:nvPicPr>
                      <p:cNvPr id="0" name="图片 3114"/>
                      <p:cNvPicPr/>
                      <p:nvPr/>
                    </p:nvPicPr>
                    <p:blipFill>
                      <a:blip r:embed="rId8"/>
                      <a:stretch>
                        <a:fillRect/>
                      </a:stretch>
                    </p:blipFill>
                    <p:spPr>
                      <a:xfrm>
                        <a:off x="1207135" y="4229735"/>
                        <a:ext cx="7600315" cy="991235"/>
                      </a:xfrm>
                      <a:prstGeom prst="rect">
                        <a:avLst/>
                      </a:prstGeom>
                      <a:solidFill>
                        <a:srgbClr val="FF3300">
                          <a:alpha val="13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2065" y="5580380"/>
          <a:ext cx="6071235" cy="753110"/>
        </p:xfrm>
        <a:graphic>
          <a:graphicData uri="http://schemas.openxmlformats.org/presentationml/2006/ole">
            <mc:AlternateContent xmlns:mc="http://schemas.openxmlformats.org/markup-compatibility/2006">
              <mc:Choice xmlns:v="urn:schemas-microsoft-com:vml" Requires="v">
                <p:oleObj spid="_x0000_s11" name="" r:id="rId9" imgW="3302000" imgH="393700" progId="Equation.3">
                  <p:embed/>
                </p:oleObj>
              </mc:Choice>
              <mc:Fallback>
                <p:oleObj name="" r:id="rId9" imgW="3302000" imgH="393700" progId="Equation.3">
                  <p:embed/>
                  <p:pic>
                    <p:nvPicPr>
                      <p:cNvPr id="0" name="图片 3114"/>
                      <p:cNvPicPr/>
                      <p:nvPr/>
                    </p:nvPicPr>
                    <p:blipFill>
                      <a:blip r:embed="rId10"/>
                      <a:stretch>
                        <a:fillRect/>
                      </a:stretch>
                    </p:blipFill>
                    <p:spPr>
                      <a:xfrm>
                        <a:off x="-12065" y="5580380"/>
                        <a:ext cx="6071235" cy="753110"/>
                      </a:xfrm>
                      <a:prstGeom prst="rect">
                        <a:avLst/>
                      </a:prstGeom>
                      <a:solidFill>
                        <a:srgbClr val="FFFF00">
                          <a:alpha val="37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6130290" y="5535295"/>
          <a:ext cx="2963545" cy="842645"/>
        </p:xfrm>
        <a:graphic>
          <a:graphicData uri="http://schemas.openxmlformats.org/presentationml/2006/ole">
            <mc:AlternateContent xmlns:mc="http://schemas.openxmlformats.org/markup-compatibility/2006">
              <mc:Choice xmlns:v="urn:schemas-microsoft-com:vml" Requires="v">
                <p:oleObj spid="_x0000_s13" name="" r:id="rId11" imgW="1346200" imgH="393700" progId="Equation.3">
                  <p:embed/>
                </p:oleObj>
              </mc:Choice>
              <mc:Fallback>
                <p:oleObj name="" r:id="rId11" imgW="1346200" imgH="393700" progId="Equation.3">
                  <p:embed/>
                  <p:pic>
                    <p:nvPicPr>
                      <p:cNvPr id="0" name="图片 3114"/>
                      <p:cNvPicPr/>
                      <p:nvPr/>
                    </p:nvPicPr>
                    <p:blipFill>
                      <a:blip r:embed="rId12"/>
                      <a:stretch>
                        <a:fillRect/>
                      </a:stretch>
                    </p:blipFill>
                    <p:spPr>
                      <a:xfrm>
                        <a:off x="6130290" y="5535295"/>
                        <a:ext cx="2963545" cy="842645"/>
                      </a:xfrm>
                      <a:prstGeom prst="rect">
                        <a:avLst/>
                      </a:prstGeom>
                      <a:solidFill>
                        <a:srgbClr val="FF3300">
                          <a:alpha val="13000"/>
                        </a:srgbClr>
                      </a:solidFill>
                      <a:ln w="38100">
                        <a:noFill/>
                        <a:miter/>
                      </a:ln>
                    </p:spPr>
                  </p:pic>
                </p:oleObj>
              </mc:Fallback>
            </mc:AlternateContent>
          </a:graphicData>
        </a:graphic>
      </p:graphicFrame>
      <p:sp>
        <p:nvSpPr>
          <p:cNvPr id="14" name="Text Box 2"/>
          <p:cNvSpPr txBox="1"/>
          <p:nvPr/>
        </p:nvSpPr>
        <p:spPr>
          <a:xfrm>
            <a:off x="-29845" y="1034415"/>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将</a:t>
            </a:r>
            <a:r>
              <a:rPr lang="zh-CN" altLang="en-US" sz="2600" dirty="0">
                <a:solidFill>
                  <a:srgbClr val="FF0000"/>
                </a:solidFill>
                <a:latin typeface="Times New Roman" panose="02020603050405020304" pitchFamily="18" charset="0"/>
                <a:ea typeface="华文细黑" panose="02010600040101010101" charset="-122"/>
              </a:rPr>
              <a:t>漂移项</a:t>
            </a:r>
            <a:r>
              <a:rPr lang="zh-CN" altLang="en-US" sz="2600" dirty="0">
                <a:solidFill>
                  <a:srgbClr val="0000FF"/>
                </a:solidFill>
                <a:latin typeface="Times New Roman" panose="02020603050405020304" pitchFamily="18" charset="0"/>
                <a:ea typeface="华文细黑" panose="02010600040101010101" charset="-122"/>
              </a:rPr>
              <a:t>和</a:t>
            </a:r>
            <a:r>
              <a:rPr lang="zh-CN" altLang="en-US" sz="2600" dirty="0">
                <a:solidFill>
                  <a:srgbClr val="FF0000"/>
                </a:solidFill>
                <a:latin typeface="Times New Roman" panose="02020603050405020304" pitchFamily="18" charset="0"/>
                <a:ea typeface="华文细黑" panose="02010600040101010101" charset="-122"/>
              </a:rPr>
              <a:t>碰撞项</a:t>
            </a:r>
            <a:r>
              <a:rPr lang="zh-CN" altLang="en-US" sz="2600" dirty="0">
                <a:solidFill>
                  <a:srgbClr val="0000FF"/>
                </a:solidFill>
                <a:latin typeface="Times New Roman" panose="02020603050405020304" pitchFamily="18" charset="0"/>
                <a:ea typeface="华文细黑" panose="02010600040101010101" charset="-122"/>
              </a:rPr>
              <a:t>都考虑在内，就获得玻尔兹曼方程的一般表达式</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5" name="Text Box 2"/>
          <p:cNvSpPr txBox="1"/>
          <p:nvPr/>
        </p:nvSpPr>
        <p:spPr>
          <a:xfrm>
            <a:off x="25400" y="156845"/>
            <a:ext cx="533400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由于碰撞引起的</a:t>
            </a:r>
            <a:r>
              <a:rPr lang="en-US" altLang="zh-CN" sz="2600" i="1" dirty="0">
                <a:solidFill>
                  <a:srgbClr val="FF0000"/>
                </a:solidFill>
                <a:latin typeface="Times New Roman" panose="02020603050405020304" pitchFamily="18" charset="0"/>
                <a:ea typeface="华文细黑" panose="02010600040101010101" charset="-122"/>
              </a:rPr>
              <a:t>f</a:t>
            </a:r>
            <a:r>
              <a:rPr lang="zh-CN" altLang="en-US" sz="2600" dirty="0">
                <a:solidFill>
                  <a:srgbClr val="0000FF"/>
                </a:solidFill>
                <a:latin typeface="Times New Roman" panose="02020603050405020304" pitchFamily="18" charset="0"/>
                <a:ea typeface="华文细黑" panose="02010600040101010101" charset="-122"/>
              </a:rPr>
              <a:t>变化率</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
        <p:nvSpPr>
          <p:cNvPr id="16" name="Text Box 2"/>
          <p:cNvSpPr txBox="1"/>
          <p:nvPr/>
        </p:nvSpPr>
        <p:spPr>
          <a:xfrm>
            <a:off x="-29845" y="2381250"/>
            <a:ext cx="912368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600" dirty="0">
                <a:solidFill>
                  <a:srgbClr val="0000FF"/>
                </a:solidFill>
                <a:latin typeface="Times New Roman" panose="02020603050405020304" pitchFamily="18" charset="0"/>
                <a:ea typeface="华文细黑" panose="02010600040101010101" charset="-122"/>
              </a:rPr>
              <a:t>对于定态问题，</a:t>
            </a:r>
            <a:r>
              <a:rPr lang="en-US" altLang="zh-CN" sz="2600" i="1" dirty="0">
                <a:solidFill>
                  <a:srgbClr val="0000FF"/>
                </a:solidFill>
                <a:latin typeface="Times New Roman" panose="02020603050405020304" pitchFamily="18" charset="0"/>
                <a:ea typeface="华文细黑" panose="02010600040101010101" charset="-122"/>
              </a:rPr>
              <a:t>f</a:t>
            </a:r>
            <a:r>
              <a:rPr lang="en-US" altLang="zh-CN" sz="2600" dirty="0">
                <a:solidFill>
                  <a:srgbClr val="0000FF"/>
                </a:solidFill>
                <a:latin typeface="Times New Roman" panose="02020603050405020304" pitchFamily="18" charset="0"/>
                <a:ea typeface="华文细黑" panose="02010600040101010101" charset="-122"/>
              </a:rPr>
              <a:t>(</a:t>
            </a:r>
            <a:r>
              <a:rPr lang="en-US" altLang="zh-CN" sz="2600" i="1" dirty="0">
                <a:solidFill>
                  <a:srgbClr val="0000FF"/>
                </a:solidFill>
                <a:latin typeface="Times New Roman" panose="02020603050405020304" pitchFamily="18" charset="0"/>
                <a:ea typeface="华文细黑" panose="02010600040101010101" charset="-122"/>
              </a:rPr>
              <a:t>k,r,t</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将不依赖于时间</a:t>
            </a:r>
            <a:r>
              <a:rPr lang="en-US" altLang="zh-CN" sz="2600" i="1" dirty="0">
                <a:solidFill>
                  <a:srgbClr val="0000FF"/>
                </a:solidFill>
                <a:latin typeface="Times New Roman" panose="02020603050405020304" pitchFamily="18" charset="0"/>
                <a:ea typeface="华文细黑" panose="02010600040101010101" charset="-122"/>
              </a:rPr>
              <a:t>t,df/dt=</a:t>
            </a:r>
            <a:r>
              <a:rPr lang="en-US" altLang="zh-CN" sz="2600" dirty="0">
                <a:solidFill>
                  <a:srgbClr val="0000FF"/>
                </a:solidFill>
                <a:latin typeface="Times New Roman" panose="02020603050405020304" pitchFamily="18" charset="0"/>
                <a:ea typeface="华文细黑" panose="02010600040101010101" charset="-122"/>
              </a:rPr>
              <a:t>0,</a:t>
            </a:r>
            <a:r>
              <a:rPr lang="zh-CN" altLang="en-US" sz="2600" dirty="0">
                <a:solidFill>
                  <a:srgbClr val="0000FF"/>
                </a:solidFill>
                <a:latin typeface="Times New Roman" panose="02020603050405020304" pitchFamily="18" charset="0"/>
                <a:ea typeface="华文细黑" panose="02010600040101010101" charset="-122"/>
              </a:rPr>
              <a:t>定态玻尔兹曼方程表达式</a:t>
            </a:r>
            <a:r>
              <a:rPr lang="zh-CN" altLang="en-US" sz="2600" dirty="0">
                <a:solidFill>
                  <a:srgbClr val="0000FF"/>
                </a:solidFill>
                <a:latin typeface="Times New Roman" panose="02020603050405020304" pitchFamily="18" charset="0"/>
                <a:ea typeface="华文细黑" panose="02010600040101010101" charset="-122"/>
                <a:sym typeface="+mn-ea"/>
              </a:rPr>
              <a:t>  </a:t>
            </a:r>
            <a:r>
              <a:rPr lang="zh-CN" altLang="en-US" sz="2600" dirty="0">
                <a:solidFill>
                  <a:srgbClr val="0000FF"/>
                </a:solidFill>
                <a:latin typeface="微软雅黑" panose="020B0503020204020204" charset="-122"/>
                <a:ea typeface="微软雅黑" panose="020B0503020204020204" charset="-122"/>
                <a:sym typeface="+mn-ea"/>
              </a:rPr>
              <a:t>→</a:t>
            </a:r>
            <a:endParaRPr lang="zh-CN" altLang="en-US" sz="2600" dirty="0">
              <a:solidFill>
                <a:srgbClr val="0000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760" y="-25400"/>
            <a:ext cx="7875270" cy="706755"/>
          </a:xfrm>
          <a:prstGeom prst="rect">
            <a:avLst/>
          </a:prstGeom>
          <a:noFill/>
        </p:spPr>
        <p:txBody>
          <a:bodyPr wrap="none" rtlCol="0" anchor="t">
            <a:spAutoFit/>
          </a:bodyPr>
          <a:p>
            <a:r>
              <a:rPr lang="en-US" altLang="zh-CN" sz="4000" b="1" dirty="0">
                <a:solidFill>
                  <a:srgbClr val="0000FF"/>
                </a:solidFill>
                <a:latin typeface="Cambria" panose="02040503050406030204" pitchFamily="18" charset="0"/>
                <a:ea typeface="黑体" panose="02010609060101010101" pitchFamily="49" charset="-122"/>
                <a:sym typeface="+mn-ea"/>
              </a:rPr>
              <a:t>§6.4   </a:t>
            </a:r>
            <a:r>
              <a:rPr lang="zh-CN" altLang="en-US" sz="4000" b="1" dirty="0">
                <a:solidFill>
                  <a:srgbClr val="0000FF"/>
                </a:solidFill>
                <a:latin typeface="Cambria" panose="02040503050406030204" pitchFamily="18" charset="0"/>
                <a:ea typeface="黑体" panose="02010609060101010101" pitchFamily="49" charset="-122"/>
                <a:sym typeface="+mn-ea"/>
              </a:rPr>
              <a:t>弛豫时间近似和电导率公式</a:t>
            </a:r>
            <a:endParaRPr lang="zh-CN" altLang="en-US" sz="4000"/>
          </a:p>
        </p:txBody>
      </p:sp>
      <p:graphicFrame>
        <p:nvGraphicFramePr>
          <p:cNvPr id="3" name="Object 1024"/>
          <p:cNvGraphicFramePr>
            <a:graphicFrameLocks noChangeAspect="1"/>
          </p:cNvGraphicFramePr>
          <p:nvPr/>
        </p:nvGraphicFramePr>
        <p:xfrm>
          <a:off x="516573" y="1448118"/>
          <a:ext cx="2944495" cy="1057910"/>
        </p:xfrm>
        <a:graphic>
          <a:graphicData uri="http://schemas.openxmlformats.org/presentationml/2006/ole">
            <mc:AlternateContent xmlns:mc="http://schemas.openxmlformats.org/markup-compatibility/2006">
              <mc:Choice xmlns:v="urn:schemas-microsoft-com:vml" Requires="v">
                <p:oleObj spid="_x0000_s4" name="" r:id="rId1" imgW="1002665" imgH="419100" progId="Equation.3">
                  <p:embed/>
                </p:oleObj>
              </mc:Choice>
              <mc:Fallback>
                <p:oleObj name="" r:id="rId1" imgW="1002665" imgH="419100" progId="Equation.3">
                  <p:embed/>
                  <p:pic>
                    <p:nvPicPr>
                      <p:cNvPr id="0" name="图片 3114"/>
                      <p:cNvPicPr/>
                      <p:nvPr/>
                    </p:nvPicPr>
                    <p:blipFill>
                      <a:blip r:embed="rId2"/>
                      <a:stretch>
                        <a:fillRect/>
                      </a:stretch>
                    </p:blipFill>
                    <p:spPr>
                      <a:xfrm>
                        <a:off x="516573" y="1448118"/>
                        <a:ext cx="2944495" cy="1057910"/>
                      </a:xfrm>
                      <a:prstGeom prst="rect">
                        <a:avLst/>
                      </a:prstGeom>
                      <a:solidFill>
                        <a:srgbClr val="FF0000">
                          <a:alpha val="20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516573" y="2595246"/>
          <a:ext cx="2648585" cy="577215"/>
        </p:xfrm>
        <a:graphic>
          <a:graphicData uri="http://schemas.openxmlformats.org/presentationml/2006/ole">
            <mc:AlternateContent xmlns:mc="http://schemas.openxmlformats.org/markup-compatibility/2006">
              <mc:Choice xmlns:v="urn:schemas-microsoft-com:vml" Requires="v">
                <p:oleObj spid="_x0000_s6" name="" r:id="rId3" imgW="901700" imgH="228600" progId="Equation.3">
                  <p:embed/>
                </p:oleObj>
              </mc:Choice>
              <mc:Fallback>
                <p:oleObj name="" r:id="rId3" imgW="901700" imgH="228600" progId="Equation.3">
                  <p:embed/>
                  <p:pic>
                    <p:nvPicPr>
                      <p:cNvPr id="0" name="图片 3114"/>
                      <p:cNvPicPr/>
                      <p:nvPr/>
                    </p:nvPicPr>
                    <p:blipFill>
                      <a:blip r:embed="rId4"/>
                      <a:stretch>
                        <a:fillRect/>
                      </a:stretch>
                    </p:blipFill>
                    <p:spPr>
                      <a:xfrm>
                        <a:off x="516573" y="2595246"/>
                        <a:ext cx="2648585" cy="577215"/>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516890" y="3720465"/>
          <a:ext cx="6358255" cy="1057910"/>
        </p:xfrm>
        <a:graphic>
          <a:graphicData uri="http://schemas.openxmlformats.org/presentationml/2006/ole">
            <mc:AlternateContent xmlns:mc="http://schemas.openxmlformats.org/markup-compatibility/2006">
              <mc:Choice xmlns:v="urn:schemas-microsoft-com:vml" Requires="v">
                <p:oleObj spid="_x0000_s8" name="" r:id="rId5" imgW="2311400" imgH="419100" progId="Equation.3">
                  <p:embed/>
                </p:oleObj>
              </mc:Choice>
              <mc:Fallback>
                <p:oleObj name="" r:id="rId5" imgW="2311400" imgH="419100" progId="Equation.3">
                  <p:embed/>
                  <p:pic>
                    <p:nvPicPr>
                      <p:cNvPr id="0" name="图片 3114"/>
                      <p:cNvPicPr/>
                      <p:nvPr/>
                    </p:nvPicPr>
                    <p:blipFill>
                      <a:blip r:embed="rId6"/>
                      <a:stretch>
                        <a:fillRect/>
                      </a:stretch>
                    </p:blipFill>
                    <p:spPr>
                      <a:xfrm>
                        <a:off x="516890" y="3720465"/>
                        <a:ext cx="6358255" cy="105791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516890" y="4857115"/>
          <a:ext cx="7783830" cy="609600"/>
        </p:xfrm>
        <a:graphic>
          <a:graphicData uri="http://schemas.openxmlformats.org/presentationml/2006/ole">
            <mc:AlternateContent xmlns:mc="http://schemas.openxmlformats.org/markup-compatibility/2006">
              <mc:Choice xmlns:v="urn:schemas-microsoft-com:vml" Requires="v">
                <p:oleObj spid="_x0000_s10" name="" r:id="rId7" imgW="2946400" imgH="241300" progId="Equation.3">
                  <p:embed/>
                </p:oleObj>
              </mc:Choice>
              <mc:Fallback>
                <p:oleObj name="" r:id="rId7" imgW="2946400" imgH="241300" progId="Equation.3">
                  <p:embed/>
                  <p:pic>
                    <p:nvPicPr>
                      <p:cNvPr id="0" name="图片 3114"/>
                      <p:cNvPicPr/>
                      <p:nvPr/>
                    </p:nvPicPr>
                    <p:blipFill>
                      <a:blip r:embed="rId8"/>
                      <a:stretch>
                        <a:fillRect/>
                      </a:stretch>
                    </p:blipFill>
                    <p:spPr>
                      <a:xfrm>
                        <a:off x="516890" y="4857115"/>
                        <a:ext cx="7783830" cy="60960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80645" y="609600"/>
          <a:ext cx="9041765" cy="756285"/>
        </p:xfrm>
        <a:graphic>
          <a:graphicData uri="http://schemas.openxmlformats.org/presentationml/2006/ole">
            <mc:AlternateContent xmlns:mc="http://schemas.openxmlformats.org/markup-compatibility/2006">
              <mc:Choice xmlns:v="urn:schemas-microsoft-com:vml" Requires="v">
                <p:oleObj spid="_x0000_s14" name="" r:id="rId9" imgW="5321300" imgH="431800" progId="Equation.3">
                  <p:embed/>
                </p:oleObj>
              </mc:Choice>
              <mc:Fallback>
                <p:oleObj name="" r:id="rId9" imgW="5321300" imgH="431800" progId="Equation.3">
                  <p:embed/>
                  <p:pic>
                    <p:nvPicPr>
                      <p:cNvPr id="0" name="图片 3114"/>
                      <p:cNvPicPr/>
                      <p:nvPr/>
                    </p:nvPicPr>
                    <p:blipFill>
                      <a:blip r:embed="rId10"/>
                      <a:stretch>
                        <a:fillRect/>
                      </a:stretch>
                    </p:blipFill>
                    <p:spPr>
                      <a:xfrm>
                        <a:off x="80645" y="609600"/>
                        <a:ext cx="9041765" cy="756285"/>
                      </a:xfrm>
                      <a:prstGeom prst="rect">
                        <a:avLst/>
                      </a:prstGeom>
                      <a:solidFill>
                        <a:srgbClr val="FFFF99">
                          <a:alpha val="64000"/>
                        </a:srgbClr>
                      </a:solidFill>
                      <a:ln w="38100">
                        <a:noFill/>
                        <a:miter/>
                      </a:ln>
                    </p:spPr>
                  </p:pic>
                </p:oleObj>
              </mc:Fallback>
            </mc:AlternateContent>
          </a:graphicData>
        </a:graphic>
      </p:graphicFrame>
      <p:sp>
        <p:nvSpPr>
          <p:cNvPr id="15" name="Text Box 2"/>
          <p:cNvSpPr txBox="1"/>
          <p:nvPr/>
        </p:nvSpPr>
        <p:spPr>
          <a:xfrm>
            <a:off x="-29845" y="3115310"/>
            <a:ext cx="811847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chemeClr val="tx1"/>
                </a:solidFill>
                <a:latin typeface="Times New Roman" panose="02020603050405020304" pitchFamily="18" charset="0"/>
                <a:ea typeface="华文细黑" panose="02010600040101010101" charset="-122"/>
              </a:rPr>
              <a:t> </a:t>
            </a:r>
            <a:r>
              <a:rPr lang="zh-CN" altLang="en-US" sz="2800" dirty="0">
                <a:solidFill>
                  <a:schemeClr val="tx1"/>
                </a:solidFill>
                <a:latin typeface="Times New Roman" panose="02020603050405020304" pitchFamily="18" charset="0"/>
                <a:ea typeface="华文细黑" panose="02010600040101010101" charset="-122"/>
              </a:rPr>
              <a:t>碰撞促使对系统平衡的偏离按照指数式的消失</a:t>
            </a:r>
            <a:r>
              <a:rPr lang="en-US" altLang="zh-CN" sz="2800" dirty="0">
                <a:solidFill>
                  <a:schemeClr val="tx1"/>
                </a:solidFill>
                <a:latin typeface="Times New Roman" panose="02020603050405020304" pitchFamily="18" charset="0"/>
                <a:ea typeface="华文细黑" panose="02010600040101010101" charset="-122"/>
              </a:rPr>
              <a:t>.</a:t>
            </a:r>
            <a:endParaRPr lang="en-US" altLang="zh-CN" sz="28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6" name="Text Box 2"/>
          <p:cNvSpPr txBox="1"/>
          <p:nvPr/>
        </p:nvSpPr>
        <p:spPr>
          <a:xfrm>
            <a:off x="4122420" y="1365885"/>
            <a:ext cx="5015230" cy="1938020"/>
          </a:xfrm>
          <a:prstGeom prst="rect">
            <a:avLst/>
          </a:prstGeom>
          <a:noFill/>
          <a:ln w="9525">
            <a:noFill/>
          </a:ln>
        </p:spPr>
        <p:txBody>
          <a:bodyPr wrap="square" anchor="t">
            <a:spAutoFit/>
          </a:bodyPr>
          <a:p>
            <a:pPr marL="342900" indent="-342900" algn="just">
              <a:lnSpc>
                <a:spcPct val="100000"/>
              </a:lnSpc>
              <a:spcBef>
                <a:spcPct val="50000"/>
              </a:spcBef>
              <a:buFont typeface="Arial" panose="020B0604020202020204" pitchFamily="34" charset="0"/>
              <a:buChar char="•"/>
            </a:pPr>
            <a:r>
              <a:rPr lang="en-US" altLang="zh-CN" sz="2400" i="1" dirty="0">
                <a:solidFill>
                  <a:srgbClr val="0000FF"/>
                </a:solidFill>
                <a:latin typeface="Times New Roman" panose="02020603050405020304" pitchFamily="18" charset="0"/>
                <a:ea typeface="华文细黑" panose="02010600040101010101" charset="-122"/>
              </a:rPr>
              <a:t>f</a:t>
            </a:r>
            <a:r>
              <a:rPr lang="en-US" altLang="zh-CN" sz="2400" baseline="-25000" dirty="0">
                <a:solidFill>
                  <a:srgbClr val="0000FF"/>
                </a:solidFill>
                <a:latin typeface="Times New Roman" panose="02020603050405020304" pitchFamily="18" charset="0"/>
                <a:ea typeface="华文细黑" panose="02010600040101010101" charset="-122"/>
              </a:rPr>
              <a:t>0</a:t>
            </a:r>
            <a:r>
              <a:rPr lang="zh-CN" altLang="en-US" sz="2400" dirty="0">
                <a:solidFill>
                  <a:srgbClr val="0000FF"/>
                </a:solidFill>
                <a:latin typeface="Times New Roman" panose="02020603050405020304" pitchFamily="18" charset="0"/>
                <a:ea typeface="华文细黑" panose="02010600040101010101" charset="-122"/>
              </a:rPr>
              <a:t>为平衡时的</a:t>
            </a:r>
            <a:r>
              <a:rPr lang="en-US" altLang="zh-CN" sz="2400" dirty="0">
                <a:solidFill>
                  <a:srgbClr val="0000FF"/>
                </a:solidFill>
                <a:latin typeface="Times New Roman" panose="02020603050405020304" pitchFamily="18" charset="0"/>
                <a:ea typeface="华文细黑" panose="02010600040101010101" charset="-122"/>
              </a:rPr>
              <a:t>Fermi</a:t>
            </a:r>
            <a:r>
              <a:rPr lang="zh-CN" altLang="en-US" sz="2400" dirty="0">
                <a:solidFill>
                  <a:srgbClr val="0000FF"/>
                </a:solidFill>
                <a:latin typeface="Times New Roman" panose="02020603050405020304" pitchFamily="18" charset="0"/>
                <a:ea typeface="华文细黑" panose="02010600040101010101" charset="-122"/>
              </a:rPr>
              <a:t>函数</a:t>
            </a:r>
            <a:endParaRPr lang="zh-CN" altLang="en-US" sz="2400" dirty="0">
              <a:solidFill>
                <a:srgbClr val="0000FF"/>
              </a:solidFill>
              <a:latin typeface="Times New Roman" panose="02020603050405020304" pitchFamily="18" charset="0"/>
              <a:ea typeface="华文细黑" panose="02010600040101010101" charset="-122"/>
            </a:endParaRPr>
          </a:p>
          <a:p>
            <a:pPr marL="342900" indent="-342900" algn="just">
              <a:lnSpc>
                <a:spcPct val="100000"/>
              </a:lnSpc>
              <a:spcBef>
                <a:spcPct val="50000"/>
              </a:spcBef>
              <a:buFont typeface="Arial" panose="020B0604020202020204" pitchFamily="34" charset="0"/>
              <a:buChar char="•"/>
            </a:pPr>
            <a:r>
              <a:rPr lang="zh-CN" altLang="en-US" sz="2400" dirty="0">
                <a:solidFill>
                  <a:srgbClr val="0000FF"/>
                </a:solidFill>
                <a:latin typeface="Times New Roman" panose="02020603050405020304" pitchFamily="18" charset="0"/>
                <a:ea typeface="华文细黑" panose="02010600040101010101" charset="-122"/>
              </a:rPr>
              <a:t>τ是引入的一个参量</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称为</a:t>
            </a:r>
            <a:r>
              <a:rPr lang="zh-CN" altLang="en-US" sz="2400" dirty="0">
                <a:solidFill>
                  <a:srgbClr val="FF0000"/>
                </a:solidFill>
                <a:latin typeface="Times New Roman" panose="02020603050405020304" pitchFamily="18" charset="0"/>
                <a:ea typeface="华文细黑" panose="02010600040101010101" charset="-122"/>
              </a:rPr>
              <a:t>弛豫时间</a:t>
            </a:r>
            <a:r>
              <a:rPr lang="en-US" altLang="zh-CN" sz="2400" dirty="0">
                <a:solidFill>
                  <a:srgbClr val="0000FF"/>
                </a:solidFill>
                <a:latin typeface="Times New Roman" panose="02020603050405020304" pitchFamily="18" charset="0"/>
                <a:ea typeface="华文细黑" panose="02010600040101010101" charset="-122"/>
              </a:rPr>
              <a:t>,</a:t>
            </a:r>
            <a:r>
              <a:rPr lang="zh-CN" altLang="en-US" sz="2400" dirty="0">
                <a:solidFill>
                  <a:srgbClr val="0000FF"/>
                </a:solidFill>
                <a:latin typeface="Times New Roman" panose="02020603050405020304" pitchFamily="18" charset="0"/>
                <a:ea typeface="华文细黑" panose="02010600040101010101" charset="-122"/>
              </a:rPr>
              <a:t>为</a:t>
            </a:r>
            <a:r>
              <a:rPr lang="en-US" altLang="zh-CN" sz="2400" i="1" dirty="0">
                <a:solidFill>
                  <a:srgbClr val="0000FF"/>
                </a:solidFill>
                <a:latin typeface="Times New Roman" panose="02020603050405020304" pitchFamily="18" charset="0"/>
                <a:ea typeface="华文细黑" panose="02010600040101010101" charset="-122"/>
              </a:rPr>
              <a:t>k</a:t>
            </a:r>
            <a:r>
              <a:rPr lang="zh-CN" altLang="en-US" sz="2400" dirty="0">
                <a:solidFill>
                  <a:srgbClr val="0000FF"/>
                </a:solidFill>
                <a:latin typeface="Times New Roman" panose="02020603050405020304" pitchFamily="18" charset="0"/>
                <a:ea typeface="华文细黑" panose="02010600040101010101" charset="-122"/>
              </a:rPr>
              <a:t>的函数</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endParaRPr>
          </a:p>
          <a:p>
            <a:pPr marL="342900" indent="-342900" algn="just">
              <a:lnSpc>
                <a:spcPct val="100000"/>
              </a:lnSpc>
              <a:spcBef>
                <a:spcPct val="50000"/>
              </a:spcBef>
              <a:buFont typeface="Arial" panose="020B0604020202020204" pitchFamily="34" charset="0"/>
              <a:buChar char="•"/>
            </a:pPr>
            <a:r>
              <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f</a:t>
            </a:r>
            <a:r>
              <a:rPr lang="en-US" altLang="zh-CN" sz="24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0</a:t>
            </a:r>
            <a:r>
              <a:rPr lang="zh-CN" altLang="en-US" sz="2400" dirty="0">
                <a:solidFill>
                  <a:srgbClr val="0000FF"/>
                </a:solidFill>
                <a:latin typeface="Times New Roman" panose="02020603050405020304" pitchFamily="18" charset="0"/>
                <a:ea typeface="华文细黑" panose="02010600040101010101" charset="-122"/>
                <a:sym typeface="Symbol" panose="05050102010706020507" pitchFamily="18" charset="2"/>
              </a:rPr>
              <a:t>表示对平衡态的偏离</a:t>
            </a:r>
            <a:endParaRPr lang="zh-CN" altLang="en-US"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Text Box 2"/>
          <p:cNvSpPr txBox="1"/>
          <p:nvPr/>
        </p:nvSpPr>
        <p:spPr>
          <a:xfrm>
            <a:off x="81280" y="5463540"/>
            <a:ext cx="7610475" cy="460375"/>
          </a:xfrm>
          <a:prstGeom prst="rect">
            <a:avLst/>
          </a:prstGeom>
          <a:noFill/>
          <a:ln w="9525">
            <a:noFill/>
          </a:ln>
        </p:spPr>
        <p:txBody>
          <a:bodyPr wrap="square" anchor="t">
            <a:spAutoFit/>
          </a:bodyPr>
          <a:p>
            <a:pPr marL="342900" indent="-342900" algn="just">
              <a:lnSpc>
                <a:spcPct val="100000"/>
              </a:lnSpc>
              <a:spcBef>
                <a:spcPct val="50000"/>
              </a:spcBef>
              <a:buFont typeface="Wingdings" panose="05000000000000000000" charset="0"/>
              <a:buChar char="p"/>
            </a:pPr>
            <a:r>
              <a:rPr lang="zh-CN" sz="2400" dirty="0">
                <a:solidFill>
                  <a:srgbClr val="0000FF"/>
                </a:solidFill>
                <a:latin typeface="Times New Roman" panose="02020603050405020304" pitchFamily="18" charset="0"/>
                <a:ea typeface="华文细黑" panose="02010600040101010101" charset="-122"/>
              </a:rPr>
              <a:t>弛豫时间</a:t>
            </a:r>
            <a:r>
              <a:rPr lang="zh-CN" sz="2400" dirty="0">
                <a:solidFill>
                  <a:srgbClr val="FF3300"/>
                </a:solidFill>
                <a:latin typeface="Times New Roman" panose="02020603050405020304" pitchFamily="18" charset="0"/>
                <a:ea typeface="华文细黑" panose="02010600040101010101" charset="-122"/>
              </a:rPr>
              <a:t>τ</a:t>
            </a:r>
            <a:r>
              <a:rPr lang="zh-CN" sz="2400" dirty="0">
                <a:solidFill>
                  <a:srgbClr val="0000FF"/>
                </a:solidFill>
                <a:latin typeface="Times New Roman" panose="02020603050405020304" pitchFamily="18" charset="0"/>
                <a:ea typeface="华文细黑" panose="02010600040101010101" charset="-122"/>
              </a:rPr>
              <a:t>大致度量了系统恢复平衡所用的时间</a:t>
            </a:r>
            <a:r>
              <a:rPr lang="en-US" altLang="zh-CN" sz="2400" dirty="0">
                <a:solidFill>
                  <a:srgbClr val="0000FF"/>
                </a:solidFill>
                <a:latin typeface="Times New Roman" panose="02020603050405020304" pitchFamily="18" charset="0"/>
                <a:ea typeface="华文细黑" panose="02010600040101010101" charset="-122"/>
              </a:rPr>
              <a:t>.</a:t>
            </a:r>
            <a:endParaRPr lang="en-US" altLang="zh-CN" sz="24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8" name="Object 1024"/>
          <p:cNvGraphicFramePr>
            <a:graphicFrameLocks noChangeAspect="1"/>
          </p:cNvGraphicFramePr>
          <p:nvPr/>
        </p:nvGraphicFramePr>
        <p:xfrm>
          <a:off x="153035" y="5923915"/>
          <a:ext cx="2831465" cy="842645"/>
        </p:xfrm>
        <a:graphic>
          <a:graphicData uri="http://schemas.openxmlformats.org/presentationml/2006/ole">
            <mc:AlternateContent xmlns:mc="http://schemas.openxmlformats.org/markup-compatibility/2006">
              <mc:Choice xmlns:v="urn:schemas-microsoft-com:vml" Requires="v">
                <p:oleObj spid="_x0000_s19" name="" r:id="rId11" imgW="1346200" imgH="393700" progId="Equation.3">
                  <p:embed/>
                </p:oleObj>
              </mc:Choice>
              <mc:Fallback>
                <p:oleObj name="" r:id="rId11" imgW="1346200" imgH="393700" progId="Equation.3">
                  <p:embed/>
                  <p:pic>
                    <p:nvPicPr>
                      <p:cNvPr id="0" name="图片 3114"/>
                      <p:cNvPicPr/>
                      <p:nvPr/>
                    </p:nvPicPr>
                    <p:blipFill>
                      <a:blip r:embed="rId12"/>
                      <a:stretch>
                        <a:fillRect/>
                      </a:stretch>
                    </p:blipFill>
                    <p:spPr>
                      <a:xfrm>
                        <a:off x="153035" y="5923915"/>
                        <a:ext cx="2831465" cy="842645"/>
                      </a:xfrm>
                      <a:prstGeom prst="rect">
                        <a:avLst/>
                      </a:prstGeom>
                      <a:solidFill>
                        <a:srgbClr val="FF3300">
                          <a:alpha val="13000"/>
                        </a:srgbClr>
                      </a:solidFill>
                      <a:ln w="38100">
                        <a:noFill/>
                        <a:miter/>
                      </a:ln>
                    </p:spPr>
                  </p:pic>
                </p:oleObj>
              </mc:Fallback>
            </mc:AlternateContent>
          </a:graphicData>
        </a:graphic>
      </p:graphicFrame>
      <p:grpSp>
        <p:nvGrpSpPr>
          <p:cNvPr id="21" name="组合 20"/>
          <p:cNvGrpSpPr/>
          <p:nvPr/>
        </p:nvGrpSpPr>
        <p:grpSpPr>
          <a:xfrm>
            <a:off x="3239135" y="5908675"/>
            <a:ext cx="5634990" cy="941070"/>
            <a:chOff x="5101" y="9305"/>
            <a:chExt cx="8874" cy="1482"/>
          </a:xfrm>
        </p:grpSpPr>
        <p:graphicFrame>
          <p:nvGraphicFramePr>
            <p:cNvPr id="11" name="Object 1024"/>
            <p:cNvGraphicFramePr>
              <a:graphicFrameLocks noChangeAspect="1"/>
            </p:cNvGraphicFramePr>
            <p:nvPr/>
          </p:nvGraphicFramePr>
          <p:xfrm>
            <a:off x="7495" y="9305"/>
            <a:ext cx="6481" cy="1482"/>
          </p:xfrm>
          <a:graphic>
            <a:graphicData uri="http://schemas.openxmlformats.org/presentationml/2006/ole">
              <mc:AlternateContent xmlns:mc="http://schemas.openxmlformats.org/markup-compatibility/2006">
                <mc:Choice xmlns:v="urn:schemas-microsoft-com:vml" Requires="v">
                  <p:oleObj spid="_x0000_s12" name="" r:id="rId13" imgW="1574800" imgH="419100" progId="Equation.3">
                    <p:embed/>
                  </p:oleObj>
                </mc:Choice>
                <mc:Fallback>
                  <p:oleObj name="" r:id="rId13" imgW="1574800" imgH="419100" progId="Equation.3">
                    <p:embed/>
                    <p:pic>
                      <p:nvPicPr>
                        <p:cNvPr id="0" name="图片 3114"/>
                        <p:cNvPicPr/>
                        <p:nvPr/>
                      </p:nvPicPr>
                      <p:blipFill>
                        <a:blip r:embed="rId14"/>
                        <a:stretch>
                          <a:fillRect/>
                        </a:stretch>
                      </p:blipFill>
                      <p:spPr>
                        <a:xfrm>
                          <a:off x="7495" y="9305"/>
                          <a:ext cx="6481" cy="1482"/>
                        </a:xfrm>
                        <a:prstGeom prst="rect">
                          <a:avLst/>
                        </a:prstGeom>
                        <a:solidFill>
                          <a:srgbClr val="FFFF99">
                            <a:alpha val="64000"/>
                          </a:srgbClr>
                        </a:solidFill>
                        <a:ln w="38100">
                          <a:noFill/>
                          <a:miter/>
                        </a:ln>
                      </p:spPr>
                    </p:pic>
                  </p:oleObj>
                </mc:Fallback>
              </mc:AlternateContent>
            </a:graphicData>
          </a:graphic>
        </p:graphicFrame>
        <p:sp>
          <p:nvSpPr>
            <p:cNvPr id="23554" name="Line 9"/>
            <p:cNvSpPr/>
            <p:nvPr/>
          </p:nvSpPr>
          <p:spPr>
            <a:xfrm>
              <a:off x="5101" y="10046"/>
              <a:ext cx="2211" cy="0"/>
            </a:xfrm>
            <a:prstGeom prst="line">
              <a:avLst/>
            </a:prstGeom>
            <a:ln w="7937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Object 1024"/>
          <p:cNvGraphicFramePr>
            <a:graphicFrameLocks noChangeAspect="1"/>
          </p:cNvGraphicFramePr>
          <p:nvPr/>
        </p:nvGraphicFramePr>
        <p:xfrm>
          <a:off x="6275705" y="1300480"/>
          <a:ext cx="2766060" cy="701040"/>
        </p:xfrm>
        <a:graphic>
          <a:graphicData uri="http://schemas.openxmlformats.org/presentationml/2006/ole">
            <mc:AlternateContent xmlns:mc="http://schemas.openxmlformats.org/markup-compatibility/2006">
              <mc:Choice xmlns:v="urn:schemas-microsoft-com:vml" Requires="v">
                <p:oleObj spid="_x0000_s10" name="" r:id="rId1" imgW="1244600" imgH="228600" progId="Equation.3">
                  <p:embed/>
                </p:oleObj>
              </mc:Choice>
              <mc:Fallback>
                <p:oleObj name="" r:id="rId1" imgW="1244600" imgH="228600" progId="Equation.3">
                  <p:embed/>
                  <p:pic>
                    <p:nvPicPr>
                      <p:cNvPr id="0" name="图片 3114"/>
                      <p:cNvPicPr/>
                      <p:nvPr/>
                    </p:nvPicPr>
                    <p:blipFill>
                      <a:blip r:embed="rId2"/>
                      <a:stretch>
                        <a:fillRect/>
                      </a:stretch>
                    </p:blipFill>
                    <p:spPr>
                      <a:xfrm>
                        <a:off x="6275705" y="1300480"/>
                        <a:ext cx="2766060" cy="701040"/>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348933" y="2527618"/>
          <a:ext cx="8058785" cy="994410"/>
        </p:xfrm>
        <a:graphic>
          <a:graphicData uri="http://schemas.openxmlformats.org/presentationml/2006/ole">
            <mc:AlternateContent xmlns:mc="http://schemas.openxmlformats.org/markup-compatibility/2006">
              <mc:Choice xmlns:v="urn:schemas-microsoft-com:vml" Requires="v">
                <p:oleObj spid="_x0000_s12" name="" r:id="rId3" imgW="2743200" imgH="393700" progId="Equation.3">
                  <p:embed/>
                </p:oleObj>
              </mc:Choice>
              <mc:Fallback>
                <p:oleObj name="" r:id="rId3" imgW="2743200" imgH="393700" progId="Equation.3">
                  <p:embed/>
                  <p:pic>
                    <p:nvPicPr>
                      <p:cNvPr id="0" name="图片 3114"/>
                      <p:cNvPicPr/>
                      <p:nvPr/>
                    </p:nvPicPr>
                    <p:blipFill>
                      <a:blip r:embed="rId4"/>
                      <a:stretch>
                        <a:fillRect/>
                      </a:stretch>
                    </p:blipFill>
                    <p:spPr>
                      <a:xfrm>
                        <a:off x="348933" y="2527618"/>
                        <a:ext cx="8058785" cy="99441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826261" y="3972243"/>
          <a:ext cx="5038090" cy="994410"/>
        </p:xfrm>
        <a:graphic>
          <a:graphicData uri="http://schemas.openxmlformats.org/presentationml/2006/ole">
            <mc:AlternateContent xmlns:mc="http://schemas.openxmlformats.org/markup-compatibility/2006">
              <mc:Choice xmlns:v="urn:schemas-microsoft-com:vml" Requires="v">
                <p:oleObj spid="_x0000_s3" name="" r:id="rId5" imgW="1714500" imgH="393700" progId="Equation.3">
                  <p:embed/>
                </p:oleObj>
              </mc:Choice>
              <mc:Fallback>
                <p:oleObj name="" r:id="rId5" imgW="1714500" imgH="393700" progId="Equation.3">
                  <p:embed/>
                  <p:pic>
                    <p:nvPicPr>
                      <p:cNvPr id="0" name="图片 3114"/>
                      <p:cNvPicPr/>
                      <p:nvPr/>
                    </p:nvPicPr>
                    <p:blipFill>
                      <a:blip r:embed="rId6"/>
                      <a:stretch>
                        <a:fillRect/>
                      </a:stretch>
                    </p:blipFill>
                    <p:spPr>
                      <a:xfrm>
                        <a:off x="1826261" y="3972243"/>
                        <a:ext cx="5038090" cy="994410"/>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1826261" y="5008563"/>
          <a:ext cx="5038090" cy="994410"/>
        </p:xfrm>
        <a:graphic>
          <a:graphicData uri="http://schemas.openxmlformats.org/presentationml/2006/ole">
            <mc:AlternateContent xmlns:mc="http://schemas.openxmlformats.org/markup-compatibility/2006">
              <mc:Choice xmlns:v="urn:schemas-microsoft-com:vml" Requires="v">
                <p:oleObj spid="_x0000_s5" name="" r:id="rId7" imgW="1714500" imgH="393700" progId="Equation.3">
                  <p:embed/>
                </p:oleObj>
              </mc:Choice>
              <mc:Fallback>
                <p:oleObj name="" r:id="rId7" imgW="1714500" imgH="393700" progId="Equation.3">
                  <p:embed/>
                  <p:pic>
                    <p:nvPicPr>
                      <p:cNvPr id="0" name="图片 3114"/>
                      <p:cNvPicPr/>
                      <p:nvPr/>
                    </p:nvPicPr>
                    <p:blipFill>
                      <a:blip r:embed="rId8"/>
                      <a:stretch>
                        <a:fillRect/>
                      </a:stretch>
                    </p:blipFill>
                    <p:spPr>
                      <a:xfrm>
                        <a:off x="1826261" y="5008563"/>
                        <a:ext cx="5038090" cy="994410"/>
                      </a:xfrm>
                      <a:prstGeom prst="rect">
                        <a:avLst/>
                      </a:prstGeom>
                      <a:solidFill>
                        <a:srgbClr val="FFFF99">
                          <a:alpha val="64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349250" y="51435"/>
          <a:ext cx="7981315" cy="1249045"/>
        </p:xfrm>
        <a:graphic>
          <a:graphicData uri="http://schemas.openxmlformats.org/presentationml/2006/ole">
            <mc:AlternateContent xmlns:mc="http://schemas.openxmlformats.org/markup-compatibility/2006">
              <mc:Choice xmlns:v="urn:schemas-microsoft-com:vml" Requires="v">
                <p:oleObj spid="_x0000_s19" name="" r:id="rId9" imgW="3937000" imgH="660400" progId="Equation.3">
                  <p:embed/>
                </p:oleObj>
              </mc:Choice>
              <mc:Fallback>
                <p:oleObj name="" r:id="rId9" imgW="3937000" imgH="660400" progId="Equation.3">
                  <p:embed/>
                  <p:pic>
                    <p:nvPicPr>
                      <p:cNvPr id="0" name="图片 3114"/>
                      <p:cNvPicPr/>
                      <p:nvPr/>
                    </p:nvPicPr>
                    <p:blipFill>
                      <a:blip r:embed="rId10"/>
                      <a:stretch>
                        <a:fillRect/>
                      </a:stretch>
                    </p:blipFill>
                    <p:spPr>
                      <a:xfrm>
                        <a:off x="349250" y="51435"/>
                        <a:ext cx="7981315" cy="1249045"/>
                      </a:xfrm>
                      <a:prstGeom prst="rect">
                        <a:avLst/>
                      </a:prstGeom>
                      <a:solidFill>
                        <a:srgbClr val="FFFF99">
                          <a:alpha val="13000"/>
                        </a:srgbClr>
                      </a:solidFill>
                      <a:ln w="38100">
                        <a:noFill/>
                        <a:miter/>
                      </a:ln>
                    </p:spPr>
                  </p:pic>
                </p:oleObj>
              </mc:Fallback>
            </mc:AlternateContent>
          </a:graphicData>
        </a:graphic>
      </p:graphicFrame>
      <p:sp>
        <p:nvSpPr>
          <p:cNvPr id="15" name="Text Box 2"/>
          <p:cNvSpPr txBox="1"/>
          <p:nvPr/>
        </p:nvSpPr>
        <p:spPr>
          <a:xfrm>
            <a:off x="-91440" y="1300480"/>
            <a:ext cx="70345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将函数</a:t>
            </a:r>
            <a:r>
              <a:rPr lang="en-US" altLang="zh-CN" sz="2600" b="1" i="1" dirty="0">
                <a:solidFill>
                  <a:srgbClr val="0000FF"/>
                </a:solidFill>
                <a:latin typeface="Times New Roman" panose="02020603050405020304" pitchFamily="18" charset="0"/>
                <a:ea typeface="华文细黑" panose="02010600040101010101" charset="-122"/>
              </a:rPr>
              <a:t>f</a:t>
            </a:r>
            <a:r>
              <a:rPr lang="zh-CN" altLang="en-US" sz="2600" dirty="0">
                <a:solidFill>
                  <a:schemeClr val="tx1"/>
                </a:solidFill>
                <a:latin typeface="Times New Roman" panose="02020603050405020304" pitchFamily="18" charset="0"/>
                <a:ea typeface="华文细黑" panose="02010600040101010101" charset="-122"/>
              </a:rPr>
              <a:t>按照电场强度</a:t>
            </a:r>
            <a:r>
              <a:rPr lang="en-US" altLang="zh-CN" sz="2600" b="1" i="1" dirty="0">
                <a:solidFill>
                  <a:srgbClr val="0000FF"/>
                </a:solidFill>
                <a:latin typeface="Times New Roman" panose="02020603050405020304" pitchFamily="18" charset="0"/>
                <a:ea typeface="华文细黑" panose="02010600040101010101" charset="-122"/>
              </a:rPr>
              <a:t>E</a:t>
            </a:r>
            <a:r>
              <a:rPr lang="zh-CN" altLang="en-US" sz="2600" dirty="0">
                <a:solidFill>
                  <a:schemeClr val="tx1"/>
                </a:solidFill>
                <a:latin typeface="Times New Roman" panose="02020603050405020304" pitchFamily="18" charset="0"/>
                <a:ea typeface="华文细黑" panose="02010600040101010101" charset="-122"/>
              </a:rPr>
              <a:t>的幂级数展开 </a:t>
            </a:r>
            <a:r>
              <a:rPr lang="zh-CN" altLang="en-US" sz="2600" dirty="0">
                <a:solidFill>
                  <a:schemeClr val="tx1"/>
                </a:solidFill>
                <a:latin typeface="微软雅黑" panose="020B0503020204020204" charset="-122"/>
                <a:ea typeface="微软雅黑" panose="020B0503020204020204" charset="-122"/>
              </a:rPr>
              <a:t>→</a:t>
            </a:r>
            <a:endParaRPr lang="zh-CN" altLang="en-US" sz="2600" dirty="0">
              <a:solidFill>
                <a:schemeClr val="tx1"/>
              </a:solidFill>
              <a:latin typeface="微软雅黑" panose="020B0503020204020204" charset="-122"/>
              <a:ea typeface="微软雅黑" panose="020B0503020204020204" charset="-122"/>
              <a:sym typeface="Symbol" panose="05050102010706020507" pitchFamily="18" charset="2"/>
            </a:endParaRPr>
          </a:p>
        </p:txBody>
      </p:sp>
      <p:sp>
        <p:nvSpPr>
          <p:cNvPr id="14" name="Text Box 2"/>
          <p:cNvSpPr txBox="1"/>
          <p:nvPr/>
        </p:nvSpPr>
        <p:spPr>
          <a:xfrm>
            <a:off x="107315" y="1929765"/>
            <a:ext cx="9184640" cy="5911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en-US" altLang="zh-CN" sz="2500" i="1" dirty="0">
                <a:solidFill>
                  <a:srgbClr val="0000FF"/>
                </a:solidFill>
                <a:latin typeface="Times New Roman" panose="02020603050405020304" pitchFamily="18" charset="0"/>
                <a:ea typeface="华文细黑" panose="02010600040101010101" charset="-122"/>
              </a:rPr>
              <a:t> f</a:t>
            </a:r>
            <a:r>
              <a:rPr lang="en-US" altLang="zh-CN" sz="2500" baseline="-25000" dirty="0">
                <a:solidFill>
                  <a:srgbClr val="0000FF"/>
                </a:solidFill>
                <a:latin typeface="Times New Roman" panose="02020603050405020304" pitchFamily="18" charset="0"/>
                <a:ea typeface="华文细黑" panose="02010600040101010101" charset="-122"/>
              </a:rPr>
              <a:t>1</a:t>
            </a:r>
            <a:r>
              <a:rPr lang="zh-CN" altLang="en-US" sz="2500" dirty="0">
                <a:solidFill>
                  <a:srgbClr val="0000FF"/>
                </a:solidFill>
                <a:latin typeface="Times New Roman" panose="02020603050405020304" pitchFamily="18" charset="0"/>
                <a:ea typeface="华文细黑" panose="02010600040101010101" charset="-122"/>
              </a:rPr>
              <a:t>，</a:t>
            </a:r>
            <a:r>
              <a:rPr lang="en-US" altLang="zh-CN" sz="2500" i="1" dirty="0">
                <a:solidFill>
                  <a:srgbClr val="0000FF"/>
                </a:solidFill>
                <a:latin typeface="Times New Roman" panose="02020603050405020304" pitchFamily="18" charset="0"/>
                <a:ea typeface="华文细黑" panose="02010600040101010101" charset="-122"/>
                <a:sym typeface="+mn-ea"/>
              </a:rPr>
              <a:t>f</a:t>
            </a:r>
            <a:r>
              <a:rPr lang="en-US" altLang="zh-CN" sz="2500" baseline="-25000" dirty="0">
                <a:solidFill>
                  <a:srgbClr val="0000FF"/>
                </a:solidFill>
                <a:latin typeface="Times New Roman" panose="02020603050405020304" pitchFamily="18" charset="0"/>
                <a:ea typeface="华文细黑" panose="02010600040101010101" charset="-122"/>
                <a:sym typeface="+mn-ea"/>
              </a:rPr>
              <a:t>2</a:t>
            </a:r>
            <a:r>
              <a:rPr lang="en-US" altLang="zh-CN" sz="2500" dirty="0">
                <a:solidFill>
                  <a:srgbClr val="0000FF"/>
                </a:solidFill>
                <a:ea typeface="华文细黑" panose="02010600040101010101" charset="-122"/>
                <a:sym typeface="+mn-ea"/>
              </a:rPr>
              <a:t>,····</a:t>
            </a:r>
            <a:r>
              <a:rPr lang="zh-CN" altLang="en-US" sz="2500" dirty="0">
                <a:solidFill>
                  <a:srgbClr val="0000FF"/>
                </a:solidFill>
                <a:ea typeface="华文细黑" panose="02010600040101010101" charset="-122"/>
                <a:sym typeface="+mn-ea"/>
              </a:rPr>
              <a:t>分别代表包含</a:t>
            </a:r>
            <a:r>
              <a:rPr lang="zh-CN" altLang="en-US" sz="2500" dirty="0">
                <a:solidFill>
                  <a:schemeClr val="tx1"/>
                </a:solidFill>
                <a:latin typeface="Times New Roman" panose="02020603050405020304" pitchFamily="18" charset="0"/>
                <a:ea typeface="华文细黑" panose="02010600040101010101" charset="-122"/>
              </a:rPr>
              <a:t>电场</a:t>
            </a:r>
            <a:r>
              <a:rPr lang="en-US" altLang="zh-CN" sz="2500" i="1" dirty="0">
                <a:solidFill>
                  <a:srgbClr val="0000FF"/>
                </a:solidFill>
                <a:latin typeface="Times New Roman" panose="02020603050405020304" pitchFamily="18" charset="0"/>
                <a:ea typeface="华文细黑" panose="02010600040101010101" charset="-122"/>
              </a:rPr>
              <a:t>E</a:t>
            </a:r>
            <a:r>
              <a:rPr lang="zh-CN" altLang="en-US" sz="2500" dirty="0">
                <a:solidFill>
                  <a:schemeClr val="tx1"/>
                </a:solidFill>
                <a:latin typeface="Times New Roman" panose="02020603050405020304" pitchFamily="18" charset="0"/>
                <a:ea typeface="华文细黑" panose="02010600040101010101" charset="-122"/>
              </a:rPr>
              <a:t>的一次幂级，二次幂</a:t>
            </a:r>
            <a:r>
              <a:rPr lang="en-US" altLang="zh-CN" sz="2500" dirty="0">
                <a:solidFill>
                  <a:schemeClr val="tx1"/>
                </a:solidFill>
                <a:latin typeface="Times New Roman" panose="02020603050405020304" pitchFamily="18" charset="0"/>
                <a:ea typeface="华文细黑" panose="02010600040101010101" charset="-122"/>
              </a:rPr>
              <a:t>,</a:t>
            </a:r>
            <a:r>
              <a:rPr lang="en-US" altLang="zh-CN" sz="2500" dirty="0">
                <a:solidFill>
                  <a:srgbClr val="0000FF"/>
                </a:solidFill>
                <a:ea typeface="华文细黑" panose="02010600040101010101" charset="-122"/>
                <a:sym typeface="+mn-ea"/>
              </a:rPr>
              <a:t>······</a:t>
            </a:r>
            <a:r>
              <a:rPr lang="zh-CN" altLang="en-US" sz="2500" dirty="0">
                <a:solidFill>
                  <a:schemeClr val="tx1"/>
                </a:solidFill>
                <a:latin typeface="Times New Roman" panose="02020603050405020304" pitchFamily="18" charset="0"/>
                <a:ea typeface="华文细黑" panose="02010600040101010101" charset="-122"/>
              </a:rPr>
              <a:t>项</a:t>
            </a:r>
            <a:r>
              <a:rPr lang="en-US" altLang="zh-CN" sz="2500" dirty="0">
                <a:solidFill>
                  <a:schemeClr val="tx1"/>
                </a:solidFill>
                <a:latin typeface="Times New Roman" panose="02020603050405020304" pitchFamily="18" charset="0"/>
                <a:ea typeface="华文细黑" panose="02010600040101010101" charset="-122"/>
              </a:rPr>
              <a:t>.</a:t>
            </a:r>
            <a:endParaRPr lang="en-US" altLang="zh-CN" sz="25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23554" name="Line 9"/>
          <p:cNvSpPr/>
          <p:nvPr/>
        </p:nvSpPr>
        <p:spPr>
          <a:xfrm flipH="1" flipV="1">
            <a:off x="3560445" y="483235"/>
            <a:ext cx="2785110" cy="951865"/>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6" name="Text Box 2"/>
          <p:cNvSpPr txBox="1"/>
          <p:nvPr/>
        </p:nvSpPr>
        <p:spPr>
          <a:xfrm>
            <a:off x="-20320" y="3378835"/>
            <a:ext cx="918464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FF3300"/>
                </a:solidFill>
                <a:latin typeface="Times New Roman" panose="02020603050405020304" pitchFamily="18" charset="0"/>
                <a:ea typeface="华文细黑" panose="02010600040101010101" charset="-122"/>
              </a:rPr>
              <a:t>要求等式两边电场</a:t>
            </a:r>
            <a:r>
              <a:rPr lang="en-US" altLang="zh-CN" sz="2800" i="1" dirty="0">
                <a:solidFill>
                  <a:srgbClr val="FF3300"/>
                </a:solidFill>
                <a:latin typeface="Times New Roman" panose="02020603050405020304" pitchFamily="18" charset="0"/>
                <a:ea typeface="华文细黑" panose="02010600040101010101" charset="-122"/>
              </a:rPr>
              <a:t>E</a:t>
            </a:r>
            <a:r>
              <a:rPr lang="zh-CN" altLang="en-US" sz="2800" dirty="0">
                <a:solidFill>
                  <a:srgbClr val="FF3300"/>
                </a:solidFill>
                <a:latin typeface="Times New Roman" panose="02020603050405020304" pitchFamily="18" charset="0"/>
                <a:ea typeface="华文细黑" panose="02010600040101010101" charset="-122"/>
              </a:rPr>
              <a:t>的同次幂级的项应该相等</a:t>
            </a:r>
            <a:r>
              <a:rPr lang="en-US" altLang="zh-CN" sz="2800" dirty="0">
                <a:solidFill>
                  <a:srgbClr val="FF3300"/>
                </a:solidFill>
                <a:latin typeface="Times New Roman" panose="02020603050405020304" pitchFamily="18" charset="0"/>
                <a:ea typeface="华文细黑" panose="02010600040101010101" charset="-122"/>
              </a:rPr>
              <a:t>.</a:t>
            </a:r>
            <a:endParaRPr lang="en-US" altLang="zh-CN" sz="2800"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4250690" y="6075045"/>
          <a:ext cx="177800" cy="659765"/>
        </p:xfrm>
        <a:graphic>
          <a:graphicData uri="http://schemas.openxmlformats.org/presentationml/2006/ole">
            <mc:AlternateContent xmlns:mc="http://schemas.openxmlformats.org/markup-compatibility/2006">
              <mc:Choice xmlns:v="urn:schemas-microsoft-com:vml" Requires="v">
                <p:oleObj spid="_x0000_s20" name="" r:id="rId11" imgW="114300" imgH="571500" progId="Equation.3">
                  <p:embed/>
                </p:oleObj>
              </mc:Choice>
              <mc:Fallback>
                <p:oleObj name="" r:id="rId11" imgW="114300" imgH="571500" progId="Equation.3">
                  <p:embed/>
                  <p:pic>
                    <p:nvPicPr>
                      <p:cNvPr id="0" name="图片 3114"/>
                      <p:cNvPicPr/>
                      <p:nvPr/>
                    </p:nvPicPr>
                    <p:blipFill>
                      <a:blip r:embed="rId12"/>
                      <a:stretch>
                        <a:fillRect/>
                      </a:stretch>
                    </p:blipFill>
                    <p:spPr>
                      <a:xfrm>
                        <a:off x="4250690" y="6075045"/>
                        <a:ext cx="177800" cy="659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4"/>
                                        </p:tgtEl>
                                        <p:attrNameLst>
                                          <p:attrName>style.visibility</p:attrName>
                                        </p:attrNameLst>
                                      </p:cBhvr>
                                      <p:to>
                                        <p:strVal val="visible"/>
                                      </p:to>
                                    </p:set>
                                    <p:animEffect transition="in" filter="blinds(horizontal)">
                                      <p:cBhvr>
                                        <p:cTn id="27" dur="500"/>
                                        <p:tgtEl>
                                          <p:spTgt spid="235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29845" y="100965"/>
          <a:ext cx="6755130" cy="994410"/>
        </p:xfrm>
        <a:graphic>
          <a:graphicData uri="http://schemas.openxmlformats.org/presentationml/2006/ole">
            <mc:AlternateContent xmlns:mc="http://schemas.openxmlformats.org/markup-compatibility/2006">
              <mc:Choice xmlns:v="urn:schemas-microsoft-com:vml" Requires="v">
                <p:oleObj spid="_x0000_s7" name="" r:id="rId1" imgW="2616200" imgH="393700" progId="Equation.3">
                  <p:embed/>
                </p:oleObj>
              </mc:Choice>
              <mc:Fallback>
                <p:oleObj name="" r:id="rId1" imgW="2616200" imgH="393700" progId="Equation.3">
                  <p:embed/>
                  <p:pic>
                    <p:nvPicPr>
                      <p:cNvPr id="0" name="图片 3114"/>
                      <p:cNvPicPr/>
                      <p:nvPr/>
                    </p:nvPicPr>
                    <p:blipFill>
                      <a:blip r:embed="rId2"/>
                      <a:stretch>
                        <a:fillRect/>
                      </a:stretch>
                    </p:blipFill>
                    <p:spPr>
                      <a:xfrm>
                        <a:off x="29845" y="100965"/>
                        <a:ext cx="6755130" cy="994410"/>
                      </a:xfrm>
                      <a:prstGeom prst="rect">
                        <a:avLst/>
                      </a:prstGeom>
                      <a:solidFill>
                        <a:srgbClr val="FF3300">
                          <a:alpha val="31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9845" y="1372235"/>
          <a:ext cx="6786880" cy="1090930"/>
        </p:xfrm>
        <a:graphic>
          <a:graphicData uri="http://schemas.openxmlformats.org/presentationml/2006/ole">
            <mc:AlternateContent xmlns:mc="http://schemas.openxmlformats.org/markup-compatibility/2006">
              <mc:Choice xmlns:v="urn:schemas-microsoft-com:vml" Requires="v">
                <p:oleObj spid="_x0000_s13" name="" r:id="rId3" imgW="2590800" imgH="431800" progId="Equation.3">
                  <p:embed/>
                </p:oleObj>
              </mc:Choice>
              <mc:Fallback>
                <p:oleObj name="" r:id="rId3" imgW="2590800" imgH="431800" progId="Equation.3">
                  <p:embed/>
                  <p:pic>
                    <p:nvPicPr>
                      <p:cNvPr id="0" name="图片 3114"/>
                      <p:cNvPicPr/>
                      <p:nvPr/>
                    </p:nvPicPr>
                    <p:blipFill>
                      <a:blip r:embed="rId4"/>
                      <a:stretch>
                        <a:fillRect/>
                      </a:stretch>
                    </p:blipFill>
                    <p:spPr>
                      <a:xfrm>
                        <a:off x="29845" y="1372235"/>
                        <a:ext cx="6786880" cy="109093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7030720" y="183515"/>
          <a:ext cx="1992630" cy="829310"/>
        </p:xfrm>
        <a:graphic>
          <a:graphicData uri="http://schemas.openxmlformats.org/presentationml/2006/ole">
            <mc:AlternateContent xmlns:mc="http://schemas.openxmlformats.org/markup-compatibility/2006">
              <mc:Choice xmlns:v="urn:schemas-microsoft-com:vml" Requires="v">
                <p:oleObj spid="_x0000_s3" name="" r:id="rId5" imgW="939800" imgH="393700" progId="Equation.3">
                  <p:embed/>
                </p:oleObj>
              </mc:Choice>
              <mc:Fallback>
                <p:oleObj name="" r:id="rId5" imgW="939800" imgH="393700" progId="Equation.3">
                  <p:embed/>
                  <p:pic>
                    <p:nvPicPr>
                      <p:cNvPr id="0" name="图片 3114"/>
                      <p:cNvPicPr/>
                      <p:nvPr/>
                    </p:nvPicPr>
                    <p:blipFill>
                      <a:blip r:embed="rId6"/>
                      <a:stretch>
                        <a:fillRect/>
                      </a:stretch>
                    </p:blipFill>
                    <p:spPr>
                      <a:xfrm>
                        <a:off x="7030720" y="183515"/>
                        <a:ext cx="1992630" cy="829310"/>
                      </a:xfrm>
                      <a:prstGeom prst="rect">
                        <a:avLst/>
                      </a:prstGeom>
                      <a:solidFill>
                        <a:srgbClr val="00B050">
                          <a:alpha val="31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7030720" y="1503045"/>
          <a:ext cx="1992630" cy="829310"/>
        </p:xfrm>
        <a:graphic>
          <a:graphicData uri="http://schemas.openxmlformats.org/presentationml/2006/ole">
            <mc:AlternateContent xmlns:mc="http://schemas.openxmlformats.org/markup-compatibility/2006">
              <mc:Choice xmlns:v="urn:schemas-microsoft-com:vml" Requires="v">
                <p:oleObj spid="_x0000_s5" name="" r:id="rId7" imgW="1016000" imgH="393700" progId="Equation.3">
                  <p:embed/>
                </p:oleObj>
              </mc:Choice>
              <mc:Fallback>
                <p:oleObj name="" r:id="rId7" imgW="1016000" imgH="393700" progId="Equation.3">
                  <p:embed/>
                  <p:pic>
                    <p:nvPicPr>
                      <p:cNvPr id="0" name="图片 3114"/>
                      <p:cNvPicPr/>
                      <p:nvPr/>
                    </p:nvPicPr>
                    <p:blipFill>
                      <a:blip r:embed="rId8"/>
                      <a:stretch>
                        <a:fillRect/>
                      </a:stretch>
                    </p:blipFill>
                    <p:spPr>
                      <a:xfrm>
                        <a:off x="7030720" y="1503045"/>
                        <a:ext cx="1992630" cy="829310"/>
                      </a:xfrm>
                      <a:prstGeom prst="rect">
                        <a:avLst/>
                      </a:prstGeom>
                      <a:solidFill>
                        <a:srgbClr val="00B050">
                          <a:alpha val="31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3596005" y="3490595"/>
          <a:ext cx="2207895" cy="621665"/>
        </p:xfrm>
        <a:graphic>
          <a:graphicData uri="http://schemas.openxmlformats.org/presentationml/2006/ole">
            <mc:AlternateContent xmlns:mc="http://schemas.openxmlformats.org/markup-compatibility/2006">
              <mc:Choice xmlns:v="urn:schemas-microsoft-com:vml" Requires="v">
                <p:oleObj spid="_x0000_s10" name="" r:id="rId9" imgW="698500" imgH="228600" progId="Equation.3">
                  <p:embed/>
                </p:oleObj>
              </mc:Choice>
              <mc:Fallback>
                <p:oleObj name="" r:id="rId9" imgW="698500" imgH="228600" progId="Equation.3">
                  <p:embed/>
                  <p:pic>
                    <p:nvPicPr>
                      <p:cNvPr id="0" name="图片 3114"/>
                      <p:cNvPicPr/>
                      <p:nvPr/>
                    </p:nvPicPr>
                    <p:blipFill>
                      <a:blip r:embed="rId10"/>
                      <a:stretch>
                        <a:fillRect/>
                      </a:stretch>
                    </p:blipFill>
                    <p:spPr>
                      <a:xfrm>
                        <a:off x="3596005" y="3490595"/>
                        <a:ext cx="2207895" cy="621665"/>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408305" y="4278630"/>
          <a:ext cx="8559165" cy="1638935"/>
        </p:xfrm>
        <a:graphic>
          <a:graphicData uri="http://schemas.openxmlformats.org/presentationml/2006/ole">
            <mc:AlternateContent xmlns:mc="http://schemas.openxmlformats.org/markup-compatibility/2006">
              <mc:Choice xmlns:v="urn:schemas-microsoft-com:vml" Requires="v">
                <p:oleObj spid="_x0000_s12" name="" r:id="rId11" imgW="2755900" imgH="584200" progId="Equation.3">
                  <p:embed/>
                </p:oleObj>
              </mc:Choice>
              <mc:Fallback>
                <p:oleObj name="" r:id="rId11" imgW="2755900" imgH="584200" progId="Equation.3">
                  <p:embed/>
                  <p:pic>
                    <p:nvPicPr>
                      <p:cNvPr id="0" name="图片 3114"/>
                      <p:cNvPicPr/>
                      <p:nvPr/>
                    </p:nvPicPr>
                    <p:blipFill>
                      <a:blip r:embed="rId12"/>
                      <a:stretch>
                        <a:fillRect/>
                      </a:stretch>
                    </p:blipFill>
                    <p:spPr>
                      <a:xfrm>
                        <a:off x="408305" y="4278630"/>
                        <a:ext cx="8559165" cy="1638935"/>
                      </a:xfrm>
                      <a:prstGeom prst="rect">
                        <a:avLst/>
                      </a:prstGeom>
                      <a:solidFill>
                        <a:srgbClr val="FFFF99"/>
                      </a:solidFill>
                      <a:ln w="38100">
                        <a:noFill/>
                        <a:miter/>
                      </a:ln>
                    </p:spPr>
                  </p:pic>
                </p:oleObj>
              </mc:Fallback>
            </mc:AlternateContent>
          </a:graphicData>
        </a:graphic>
      </p:graphicFrame>
      <p:sp>
        <p:nvSpPr>
          <p:cNvPr id="14" name="矩形 13"/>
          <p:cNvSpPr/>
          <p:nvPr/>
        </p:nvSpPr>
        <p:spPr>
          <a:xfrm>
            <a:off x="794385" y="5095240"/>
            <a:ext cx="4023995" cy="93599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Text Box 2"/>
          <p:cNvSpPr txBox="1"/>
          <p:nvPr/>
        </p:nvSpPr>
        <p:spPr>
          <a:xfrm>
            <a:off x="29845" y="2463165"/>
            <a:ext cx="9184640" cy="152971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FF3300"/>
                </a:solidFill>
                <a:latin typeface="华文细黑" panose="02010600040101010101" charset="-122"/>
                <a:ea typeface="华文细黑" panose="02010600040101010101" charset="-122"/>
              </a:rPr>
              <a:t>一般电导问题中，电流与电场</a:t>
            </a:r>
            <a:r>
              <a:rPr lang="en-US" altLang="zh-CN" sz="2400" i="1" dirty="0">
                <a:solidFill>
                  <a:srgbClr val="FF3300"/>
                </a:solidFill>
                <a:latin typeface="Times New Roman" panose="02020603050405020304" pitchFamily="18" charset="0"/>
                <a:ea typeface="华文细黑" panose="02010600040101010101" charset="-122"/>
              </a:rPr>
              <a:t>E</a:t>
            </a:r>
            <a:r>
              <a:rPr lang="zh-CN" altLang="en-US" sz="2400" dirty="0">
                <a:solidFill>
                  <a:srgbClr val="FF3300"/>
                </a:solidFill>
                <a:latin typeface="华文细黑" panose="02010600040101010101" charset="-122"/>
                <a:ea typeface="华文细黑" panose="02010600040101010101" charset="-122"/>
              </a:rPr>
              <a:t>成正比，服从欧姆定律，这在理论上相当于弱场情况，此时分布函数也只需要考虑到</a:t>
            </a:r>
            <a:r>
              <a:rPr lang="en-US" altLang="zh-CN" sz="2400" i="1" dirty="0">
                <a:solidFill>
                  <a:srgbClr val="FF3300"/>
                </a:solidFill>
                <a:latin typeface="Times New Roman" panose="02020603050405020304" pitchFamily="18" charset="0"/>
                <a:ea typeface="华文细黑" panose="02010600040101010101" charset="-122"/>
              </a:rPr>
              <a:t>E</a:t>
            </a:r>
            <a:r>
              <a:rPr lang="zh-CN" altLang="en-US" sz="2400" dirty="0">
                <a:solidFill>
                  <a:srgbClr val="FF3300"/>
                </a:solidFill>
                <a:latin typeface="华文细黑" panose="02010600040101010101" charset="-122"/>
                <a:ea typeface="华文细黑" panose="02010600040101010101" charset="-122"/>
              </a:rPr>
              <a:t>的一次幂级项</a:t>
            </a:r>
            <a:r>
              <a:rPr lang="en-US" altLang="zh-CN" sz="2400" dirty="0">
                <a:solidFill>
                  <a:srgbClr val="FF3300"/>
                </a:solidFill>
                <a:latin typeface="华文细黑" panose="02010600040101010101" charset="-122"/>
                <a:ea typeface="华文细黑" panose="02010600040101010101" charset="-122"/>
              </a:rPr>
              <a:t>.</a:t>
            </a:r>
            <a:endParaRPr lang="en-US" altLang="zh-CN" sz="24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15" name="Text Box 2"/>
          <p:cNvSpPr txBox="1"/>
          <p:nvPr/>
        </p:nvSpPr>
        <p:spPr>
          <a:xfrm>
            <a:off x="107950" y="6045835"/>
            <a:ext cx="918464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sz="2800" b="1" dirty="0">
                <a:solidFill>
                  <a:srgbClr val="0000FF"/>
                </a:solidFill>
                <a:latin typeface="华文细黑" panose="02010600040101010101" charset="-122"/>
                <a:ea typeface="华文细黑" panose="02010600040101010101" charset="-122"/>
              </a:rPr>
              <a:t>第一项相当于平衡分布的电流</a:t>
            </a:r>
            <a:r>
              <a:rPr lang="zh-CN" altLang="en-US" sz="2800" b="1" dirty="0">
                <a:solidFill>
                  <a:srgbClr val="0000FF"/>
                </a:solidFill>
                <a:latin typeface="华文细黑" panose="02010600040101010101" charset="-122"/>
                <a:ea typeface="华文细黑" panose="02010600040101010101" charset="-122"/>
              </a:rPr>
              <a:t>，因此等于</a:t>
            </a:r>
            <a:r>
              <a:rPr lang="en-US" altLang="zh-CN" sz="2800" b="1" dirty="0">
                <a:solidFill>
                  <a:srgbClr val="0000FF"/>
                </a:solidFill>
                <a:latin typeface="华文细黑" panose="02010600040101010101" charset="-122"/>
                <a:ea typeface="华文细黑" panose="02010600040101010101" charset="-122"/>
              </a:rPr>
              <a:t>0.</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3554" name="Line 9"/>
          <p:cNvSpPr/>
          <p:nvPr/>
        </p:nvSpPr>
        <p:spPr>
          <a:xfrm>
            <a:off x="5165090" y="5918200"/>
            <a:ext cx="3672027" cy="0"/>
          </a:xfrm>
          <a:prstGeom prst="line">
            <a:avLst/>
          </a:prstGeom>
          <a:ln w="25400" cap="flat" cmpd="sng">
            <a:solidFill>
              <a:srgbClr val="0000FF"/>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554"/>
                                        </p:tgtEl>
                                        <p:attrNameLst>
                                          <p:attrName>style.visibility</p:attrName>
                                        </p:attrNameLst>
                                      </p:cBhvr>
                                      <p:to>
                                        <p:strVal val="visible"/>
                                      </p:to>
                                    </p:set>
                                    <p:animEffect transition="in" filter="blinds(horizontal)">
                                      <p:cBhvr>
                                        <p:cTn id="5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图片 18"/>
          <p:cNvPicPr>
            <a:picLocks noChangeAspect="1"/>
          </p:cNvPicPr>
          <p:nvPr/>
        </p:nvPicPr>
        <p:blipFill>
          <a:blip r:embed="rId1"/>
          <a:srcRect l="3056" t="4185" r="3334" b="5282"/>
          <a:stretch>
            <a:fillRect/>
          </a:stretch>
        </p:blipFill>
        <p:spPr>
          <a:xfrm>
            <a:off x="6115050" y="4325620"/>
            <a:ext cx="2944495" cy="2378710"/>
          </a:xfrm>
          <a:prstGeom prst="rect">
            <a:avLst/>
          </a:prstGeom>
        </p:spPr>
      </p:pic>
      <p:graphicFrame>
        <p:nvGraphicFramePr>
          <p:cNvPr id="4" name="Object 1024"/>
          <p:cNvGraphicFramePr>
            <a:graphicFrameLocks noChangeAspect="1"/>
          </p:cNvGraphicFramePr>
          <p:nvPr/>
        </p:nvGraphicFramePr>
        <p:xfrm>
          <a:off x="41910" y="1148715"/>
          <a:ext cx="9095105" cy="956945"/>
        </p:xfrm>
        <a:graphic>
          <a:graphicData uri="http://schemas.openxmlformats.org/presentationml/2006/ole">
            <mc:AlternateContent xmlns:mc="http://schemas.openxmlformats.org/markup-compatibility/2006">
              <mc:Choice xmlns:v="urn:schemas-microsoft-com:vml" Requires="v">
                <p:oleObj spid="_x0000_s5" name="" r:id="rId2" imgW="4063365" imgH="431800" progId="Equation.3">
                  <p:embed/>
                </p:oleObj>
              </mc:Choice>
              <mc:Fallback>
                <p:oleObj name="" r:id="rId2" imgW="4063365" imgH="431800" progId="Equation.3">
                  <p:embed/>
                  <p:pic>
                    <p:nvPicPr>
                      <p:cNvPr id="0" name="图片 3114"/>
                      <p:cNvPicPr/>
                      <p:nvPr/>
                    </p:nvPicPr>
                    <p:blipFill>
                      <a:blip r:embed="rId3"/>
                      <a:stretch>
                        <a:fillRect/>
                      </a:stretch>
                    </p:blipFill>
                    <p:spPr>
                      <a:xfrm>
                        <a:off x="41910" y="1148715"/>
                        <a:ext cx="9095105" cy="956945"/>
                      </a:xfrm>
                      <a:prstGeom prst="rect">
                        <a:avLst/>
                      </a:prstGeom>
                      <a:solidFill>
                        <a:srgbClr val="FFFF99"/>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41910" y="33020"/>
          <a:ext cx="3658235" cy="1056005"/>
        </p:xfrm>
        <a:graphic>
          <a:graphicData uri="http://schemas.openxmlformats.org/presentationml/2006/ole">
            <mc:AlternateContent xmlns:mc="http://schemas.openxmlformats.org/markup-compatibility/2006">
              <mc:Choice xmlns:v="urn:schemas-microsoft-com:vml" Requires="v">
                <p:oleObj spid="_x0000_s13" name="" r:id="rId4" imgW="1244600" imgH="431800" progId="Equation.3">
                  <p:embed/>
                </p:oleObj>
              </mc:Choice>
              <mc:Fallback>
                <p:oleObj name="" r:id="rId4" imgW="1244600" imgH="431800" progId="Equation.3">
                  <p:embed/>
                  <p:pic>
                    <p:nvPicPr>
                      <p:cNvPr id="0" name="图片 3114"/>
                      <p:cNvPicPr/>
                      <p:nvPr/>
                    </p:nvPicPr>
                    <p:blipFill>
                      <a:blip r:embed="rId5"/>
                      <a:stretch>
                        <a:fillRect/>
                      </a:stretch>
                    </p:blipFill>
                    <p:spPr>
                      <a:xfrm>
                        <a:off x="41910" y="33020"/>
                        <a:ext cx="3658235" cy="1056005"/>
                      </a:xfrm>
                      <a:prstGeom prst="rect">
                        <a:avLst/>
                      </a:prstGeom>
                      <a:solidFill>
                        <a:srgbClr val="FFFF99">
                          <a:alpha val="64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52083" y="2204085"/>
          <a:ext cx="6541135" cy="966470"/>
        </p:xfrm>
        <a:graphic>
          <a:graphicData uri="http://schemas.openxmlformats.org/presentationml/2006/ole">
            <mc:AlternateContent xmlns:mc="http://schemas.openxmlformats.org/markup-compatibility/2006">
              <mc:Choice xmlns:v="urn:schemas-microsoft-com:vml" Requires="v">
                <p:oleObj spid="_x0000_s7" name="" r:id="rId6" imgW="2298700" imgH="355600" progId="Equation.3">
                  <p:embed/>
                </p:oleObj>
              </mc:Choice>
              <mc:Fallback>
                <p:oleObj name="" r:id="rId6" imgW="2298700" imgH="355600" progId="Equation.3">
                  <p:embed/>
                  <p:pic>
                    <p:nvPicPr>
                      <p:cNvPr id="0" name="图片 3114"/>
                      <p:cNvPicPr/>
                      <p:nvPr/>
                    </p:nvPicPr>
                    <p:blipFill>
                      <a:blip r:embed="rId7"/>
                      <a:stretch>
                        <a:fillRect/>
                      </a:stretch>
                    </p:blipFill>
                    <p:spPr>
                      <a:xfrm>
                        <a:off x="152083" y="2204085"/>
                        <a:ext cx="6541135" cy="966470"/>
                      </a:xfrm>
                      <a:prstGeom prst="rect">
                        <a:avLst/>
                      </a:prstGeom>
                      <a:solidFill>
                        <a:srgbClr val="00B050">
                          <a:alpha val="17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52400" y="3212465"/>
          <a:ext cx="7712075" cy="1087755"/>
        </p:xfrm>
        <a:graphic>
          <a:graphicData uri="http://schemas.openxmlformats.org/presentationml/2006/ole">
            <mc:AlternateContent xmlns:mc="http://schemas.openxmlformats.org/markup-compatibility/2006">
              <mc:Choice xmlns:v="urn:schemas-microsoft-com:vml" Requires="v">
                <p:oleObj spid="_x0000_s14" name="" r:id="rId8" imgW="2844800" imgH="431800" progId="Equation.3">
                  <p:embed/>
                </p:oleObj>
              </mc:Choice>
              <mc:Fallback>
                <p:oleObj name="" r:id="rId8" imgW="2844800" imgH="431800" progId="Equation.3">
                  <p:embed/>
                  <p:pic>
                    <p:nvPicPr>
                      <p:cNvPr id="0" name="图片 3114"/>
                      <p:cNvPicPr/>
                      <p:nvPr/>
                    </p:nvPicPr>
                    <p:blipFill>
                      <a:blip r:embed="rId9"/>
                      <a:stretch>
                        <a:fillRect/>
                      </a:stretch>
                    </p:blipFill>
                    <p:spPr>
                      <a:xfrm>
                        <a:off x="152400" y="3212465"/>
                        <a:ext cx="7712075" cy="1087755"/>
                      </a:xfrm>
                      <a:prstGeom prst="rect">
                        <a:avLst/>
                      </a:prstGeom>
                      <a:solidFill>
                        <a:srgbClr val="FFFF99"/>
                      </a:solidFill>
                      <a:ln w="38100">
                        <a:noFill/>
                        <a:miter/>
                      </a:ln>
                    </p:spPr>
                  </p:pic>
                </p:oleObj>
              </mc:Fallback>
            </mc:AlternateContent>
          </a:graphicData>
        </a:graphic>
      </p:graphicFrame>
      <p:grpSp>
        <p:nvGrpSpPr>
          <p:cNvPr id="2" name="组合 1"/>
          <p:cNvGrpSpPr/>
          <p:nvPr/>
        </p:nvGrpSpPr>
        <p:grpSpPr>
          <a:xfrm>
            <a:off x="3743960" y="151765"/>
            <a:ext cx="5393055" cy="783590"/>
            <a:chOff x="5896" y="239"/>
            <a:chExt cx="8493" cy="1234"/>
          </a:xfrm>
        </p:grpSpPr>
        <p:graphicFrame>
          <p:nvGraphicFramePr>
            <p:cNvPr id="15" name="Object 1024"/>
            <p:cNvGraphicFramePr>
              <a:graphicFrameLocks noChangeAspect="1"/>
            </p:cNvGraphicFramePr>
            <p:nvPr/>
          </p:nvGraphicFramePr>
          <p:xfrm>
            <a:off x="7593" y="239"/>
            <a:ext cx="6796" cy="1235"/>
          </p:xfrm>
          <a:graphic>
            <a:graphicData uri="http://schemas.openxmlformats.org/presentationml/2006/ole">
              <mc:AlternateContent xmlns:mc="http://schemas.openxmlformats.org/markup-compatibility/2006">
                <mc:Choice xmlns:v="urn:schemas-microsoft-com:vml" Requires="v">
                  <p:oleObj spid="_x0000_s16" name="" r:id="rId10" imgW="1536700" imgH="279400" progId="Equation.3">
                    <p:embed/>
                  </p:oleObj>
                </mc:Choice>
                <mc:Fallback>
                  <p:oleObj name="" r:id="rId10" imgW="1536700" imgH="279400" progId="Equation.3">
                    <p:embed/>
                    <p:pic>
                      <p:nvPicPr>
                        <p:cNvPr id="0" name="图片 3114"/>
                        <p:cNvPicPr/>
                        <p:nvPr/>
                      </p:nvPicPr>
                      <p:blipFill>
                        <a:blip r:embed="rId11"/>
                        <a:stretch>
                          <a:fillRect/>
                        </a:stretch>
                      </p:blipFill>
                      <p:spPr>
                        <a:xfrm>
                          <a:off x="7593" y="239"/>
                          <a:ext cx="6796" cy="1235"/>
                        </a:xfrm>
                        <a:prstGeom prst="rect">
                          <a:avLst/>
                        </a:prstGeom>
                        <a:solidFill>
                          <a:srgbClr val="FFFF99">
                            <a:alpha val="44000"/>
                          </a:srgbClr>
                        </a:solidFill>
                        <a:ln w="38100">
                          <a:noFill/>
                          <a:miter/>
                        </a:ln>
                      </p:spPr>
                    </p:pic>
                  </p:oleObj>
                </mc:Fallback>
              </mc:AlternateContent>
            </a:graphicData>
          </a:graphic>
        </p:graphicFrame>
        <p:sp>
          <p:nvSpPr>
            <p:cNvPr id="23554" name="Line 9"/>
            <p:cNvSpPr/>
            <p:nvPr/>
          </p:nvSpPr>
          <p:spPr>
            <a:xfrm>
              <a:off x="5896" y="856"/>
              <a:ext cx="1701"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7" name="Text Box 2"/>
          <p:cNvSpPr txBox="1"/>
          <p:nvPr/>
        </p:nvSpPr>
        <p:spPr>
          <a:xfrm>
            <a:off x="27940" y="4191635"/>
            <a:ext cx="659384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sz="2800" dirty="0">
                <a:solidFill>
                  <a:srgbClr val="0000FF"/>
                </a:solidFill>
                <a:latin typeface="Times New Roman" panose="02020603050405020304" pitchFamily="18" charset="0"/>
                <a:ea typeface="华文细黑" panose="02010600040101010101" charset="-122"/>
              </a:rPr>
              <a:t>σ</a:t>
            </a:r>
            <a:r>
              <a:rPr lang="zh-CN" sz="2800" baseline="-25000" dirty="0">
                <a:solidFill>
                  <a:srgbClr val="0000FF"/>
                </a:solidFill>
                <a:latin typeface="Times New Roman" panose="02020603050405020304" pitchFamily="18" charset="0"/>
                <a:ea typeface="华文细黑" panose="02010600040101010101" charset="-122"/>
              </a:rPr>
              <a:t>αβ</a:t>
            </a:r>
            <a:r>
              <a:rPr lang="zh-CN" sz="2800" dirty="0">
                <a:solidFill>
                  <a:srgbClr val="0000FF"/>
                </a:solidFill>
                <a:latin typeface="Times New Roman" panose="02020603050405020304" pitchFamily="18" charset="0"/>
                <a:ea typeface="华文细黑" panose="02010600040101010101" charset="-122"/>
                <a:sym typeface="+mn-ea"/>
              </a:rPr>
              <a:t>为</a:t>
            </a:r>
            <a:r>
              <a:rPr lang="zh-CN" sz="2800" dirty="0">
                <a:solidFill>
                  <a:srgbClr val="0000FF"/>
                </a:solidFill>
                <a:latin typeface="Times New Roman" panose="02020603050405020304" pitchFamily="18" charset="0"/>
                <a:ea typeface="华文细黑" panose="02010600040101010101" charset="-122"/>
              </a:rPr>
              <a:t>电导率的二阶张量的分量</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矩形 17"/>
          <p:cNvSpPr/>
          <p:nvPr/>
        </p:nvSpPr>
        <p:spPr>
          <a:xfrm>
            <a:off x="5213985" y="3169920"/>
            <a:ext cx="1027430" cy="122682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577" name="Object 1025"/>
          <p:cNvGraphicFramePr>
            <a:graphicFrameLocks noChangeAspect="1"/>
          </p:cNvGraphicFramePr>
          <p:nvPr/>
        </p:nvGraphicFramePr>
        <p:xfrm>
          <a:off x="746760" y="4850765"/>
          <a:ext cx="5299710" cy="1007745"/>
        </p:xfrm>
        <a:graphic>
          <a:graphicData uri="http://schemas.openxmlformats.org/presentationml/2006/ole">
            <mc:AlternateContent xmlns:mc="http://schemas.openxmlformats.org/markup-compatibility/2006">
              <mc:Choice xmlns:v="urn:schemas-microsoft-com:vml" Requires="v">
                <p:oleObj spid="_x0000_s3077" name="" r:id="rId12" imgW="2578100" imgH="431800" progId="Equation.3">
                  <p:embed/>
                </p:oleObj>
              </mc:Choice>
              <mc:Fallback>
                <p:oleObj name="" r:id="rId12" imgW="2578100" imgH="431800" progId="Equation.3">
                  <p:embed/>
                  <p:pic>
                    <p:nvPicPr>
                      <p:cNvPr id="0" name="图片 3076"/>
                      <p:cNvPicPr/>
                      <p:nvPr/>
                    </p:nvPicPr>
                    <p:blipFill>
                      <a:blip r:embed="rId13"/>
                      <a:stretch>
                        <a:fillRect/>
                      </a:stretch>
                    </p:blipFill>
                    <p:spPr>
                      <a:xfrm>
                        <a:off x="746760" y="4850765"/>
                        <a:ext cx="5299710" cy="1007745"/>
                      </a:xfrm>
                      <a:prstGeom prst="rect">
                        <a:avLst/>
                      </a:prstGeom>
                      <a:solidFill>
                        <a:srgbClr val="FF3300">
                          <a:alpha val="13000"/>
                        </a:srgbClr>
                      </a:solidFill>
                      <a:ln w="38100">
                        <a:noFill/>
                        <a:miter/>
                      </a:ln>
                    </p:spPr>
                  </p:pic>
                </p:oleObj>
              </mc:Fallback>
            </mc:AlternateContent>
          </a:graphicData>
        </a:graphic>
      </p:graphicFrame>
      <p:sp>
        <p:nvSpPr>
          <p:cNvPr id="20" name="Text Box 2"/>
          <p:cNvSpPr txBox="1"/>
          <p:nvPr/>
        </p:nvSpPr>
        <p:spPr>
          <a:xfrm>
            <a:off x="-60325" y="5825490"/>
            <a:ext cx="6593840"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400" dirty="0">
                <a:solidFill>
                  <a:srgbClr val="FF0000"/>
                </a:solidFill>
                <a:latin typeface="Times New Roman" panose="02020603050405020304" pitchFamily="18" charset="0"/>
                <a:ea typeface="华文细黑" panose="02010600040101010101" charset="-122"/>
              </a:rPr>
              <a:t>积分的贡献主要来自</a:t>
            </a:r>
            <a:r>
              <a:rPr lang="en-US" altLang="zh-CN" sz="2400" i="1" dirty="0">
                <a:solidFill>
                  <a:srgbClr val="FF0000"/>
                </a:solidFill>
                <a:latin typeface="Times New Roman" panose="02020603050405020304" pitchFamily="18" charset="0"/>
                <a:ea typeface="华文细黑" panose="02010600040101010101" charset="-122"/>
              </a:rPr>
              <a:t>E</a:t>
            </a:r>
            <a:r>
              <a:rPr lang="en-US" altLang="zh-CN" sz="2400" dirty="0">
                <a:solidFill>
                  <a:srgbClr val="FF0000"/>
                </a:solidFill>
                <a:latin typeface="Times New Roman" panose="02020603050405020304" pitchFamily="18" charset="0"/>
                <a:ea typeface="华文细黑" panose="02010600040101010101" charset="-122"/>
              </a:rPr>
              <a:t>=</a:t>
            </a:r>
            <a:r>
              <a:rPr lang="en-US" altLang="zh-CN" sz="2400" i="1" dirty="0">
                <a:solidFill>
                  <a:srgbClr val="FF0000"/>
                </a:solidFill>
                <a:latin typeface="Times New Roman" panose="02020603050405020304" pitchFamily="18" charset="0"/>
                <a:ea typeface="华文细黑" panose="02010600040101010101" charset="-122"/>
              </a:rPr>
              <a:t>E</a:t>
            </a:r>
            <a:r>
              <a:rPr lang="en-US" altLang="zh-CN" sz="2400" i="1" baseline="-25000" dirty="0">
                <a:solidFill>
                  <a:srgbClr val="FF0000"/>
                </a:solidFill>
                <a:latin typeface="Times New Roman" panose="02020603050405020304" pitchFamily="18" charset="0"/>
                <a:ea typeface="华文细黑" panose="02010600040101010101" charset="-122"/>
              </a:rPr>
              <a:t>F</a:t>
            </a:r>
            <a:r>
              <a:rPr lang="zh-CN" altLang="en-US" sz="2400" dirty="0">
                <a:solidFill>
                  <a:srgbClr val="FF0000"/>
                </a:solidFill>
                <a:latin typeface="Times New Roman" panose="02020603050405020304" pitchFamily="18" charset="0"/>
                <a:ea typeface="华文细黑" panose="02010600040101010101" charset="-122"/>
              </a:rPr>
              <a:t>附近，换句话说</a:t>
            </a:r>
            <a:r>
              <a:rPr lang="zh-CN" sz="2400" dirty="0">
                <a:solidFill>
                  <a:srgbClr val="FF0000"/>
                </a:solidFill>
                <a:latin typeface="Times New Roman" panose="02020603050405020304" pitchFamily="18" charset="0"/>
                <a:ea typeface="华文细黑" panose="02010600040101010101" charset="-122"/>
              </a:rPr>
              <a:t>电导率主要决定于费米面附近的情况</a:t>
            </a:r>
            <a:r>
              <a:rPr lang="en-US" altLang="zh-CN" sz="2400" dirty="0">
                <a:solidFill>
                  <a:srgbClr val="FF0000"/>
                </a:solidFill>
                <a:latin typeface="Times New Roman" panose="02020603050405020304" pitchFamily="18" charset="0"/>
                <a:ea typeface="华文细黑" panose="02010600040101010101" charset="-122"/>
              </a:rPr>
              <a:t>.</a:t>
            </a:r>
            <a:endParaRPr lang="en-US" altLang="zh-CN" sz="2400"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7"/>
                                        </p:tgtEl>
                                        <p:attrNameLst>
                                          <p:attrName>style.visibility</p:attrName>
                                        </p:attrNameLst>
                                      </p:cBhvr>
                                      <p:to>
                                        <p:strVal val="visible"/>
                                      </p:to>
                                    </p:set>
                                    <p:animEffect transition="in" filter="blinds(horizontal)">
                                      <p:cBhvr>
                                        <p:cTn id="42" dur="500"/>
                                        <p:tgtEl>
                                          <p:spTgt spid="2457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 name="Object 1024"/>
          <p:cNvGraphicFramePr>
            <a:graphicFrameLocks noChangeAspect="1"/>
          </p:cNvGraphicFramePr>
          <p:nvPr/>
        </p:nvGraphicFramePr>
        <p:xfrm>
          <a:off x="4599623" y="1043623"/>
          <a:ext cx="3310255" cy="951230"/>
        </p:xfrm>
        <a:graphic>
          <a:graphicData uri="http://schemas.openxmlformats.org/presentationml/2006/ole">
            <mc:AlternateContent xmlns:mc="http://schemas.openxmlformats.org/markup-compatibility/2006">
              <mc:Choice xmlns:v="urn:schemas-microsoft-com:vml" Requires="v">
                <p:oleObj spid="_x0000_s25" name="" r:id="rId1" imgW="1409700" imgH="431800" progId="Equation.3">
                  <p:embed/>
                </p:oleObj>
              </mc:Choice>
              <mc:Fallback>
                <p:oleObj name="" r:id="rId1" imgW="1409700" imgH="431800" progId="Equation.3">
                  <p:embed/>
                  <p:pic>
                    <p:nvPicPr>
                      <p:cNvPr id="0" name="图片 3150"/>
                      <p:cNvPicPr/>
                      <p:nvPr/>
                    </p:nvPicPr>
                    <p:blipFill>
                      <a:blip r:embed="rId2"/>
                      <a:stretch>
                        <a:fillRect/>
                      </a:stretch>
                    </p:blipFill>
                    <p:spPr>
                      <a:xfrm>
                        <a:off x="4599623" y="1043623"/>
                        <a:ext cx="3310255" cy="951230"/>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400810" y="1058545"/>
          <a:ext cx="1849120" cy="921385"/>
        </p:xfrm>
        <a:graphic>
          <a:graphicData uri="http://schemas.openxmlformats.org/presentationml/2006/ole">
            <mc:AlternateContent xmlns:mc="http://schemas.openxmlformats.org/markup-compatibility/2006">
              <mc:Choice xmlns:v="urn:schemas-microsoft-com:vml" Requires="v">
                <p:oleObj spid="_x0000_s3" name="" r:id="rId3" imgW="787400" imgH="419100" progId="Equation.3">
                  <p:embed/>
                </p:oleObj>
              </mc:Choice>
              <mc:Fallback>
                <p:oleObj name="" r:id="rId3" imgW="787400" imgH="419100" progId="Equation.3">
                  <p:embed/>
                  <p:pic>
                    <p:nvPicPr>
                      <p:cNvPr id="0" name="图片 3150"/>
                      <p:cNvPicPr/>
                      <p:nvPr/>
                    </p:nvPicPr>
                    <p:blipFill>
                      <a:blip r:embed="rId4"/>
                      <a:stretch>
                        <a:fillRect/>
                      </a:stretch>
                    </p:blipFill>
                    <p:spPr>
                      <a:xfrm>
                        <a:off x="1400810" y="1058545"/>
                        <a:ext cx="1849120" cy="921385"/>
                      </a:xfrm>
                      <a:prstGeom prst="rect">
                        <a:avLst/>
                      </a:prstGeom>
                      <a:solidFill>
                        <a:srgbClr val="FFFF99"/>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400810" y="2487930"/>
          <a:ext cx="7238365" cy="1184910"/>
        </p:xfrm>
        <a:graphic>
          <a:graphicData uri="http://schemas.openxmlformats.org/presentationml/2006/ole">
            <mc:AlternateContent xmlns:mc="http://schemas.openxmlformats.org/markup-compatibility/2006">
              <mc:Choice xmlns:v="urn:schemas-microsoft-com:vml" Requires="v">
                <p:oleObj spid="_x0000_s14" name="" r:id="rId5" imgW="2438400" imgH="431800" progId="Equation.3">
                  <p:embed/>
                </p:oleObj>
              </mc:Choice>
              <mc:Fallback>
                <p:oleObj name="" r:id="rId5" imgW="2438400" imgH="431800" progId="Equation.3">
                  <p:embed/>
                  <p:pic>
                    <p:nvPicPr>
                      <p:cNvPr id="0" name="图片 3114"/>
                      <p:cNvPicPr/>
                      <p:nvPr/>
                    </p:nvPicPr>
                    <p:blipFill>
                      <a:blip r:embed="rId6"/>
                      <a:stretch>
                        <a:fillRect/>
                      </a:stretch>
                    </p:blipFill>
                    <p:spPr>
                      <a:xfrm>
                        <a:off x="1400810" y="2487930"/>
                        <a:ext cx="7238365" cy="118491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165350" y="5757545"/>
          <a:ext cx="4721225" cy="873125"/>
        </p:xfrm>
        <a:graphic>
          <a:graphicData uri="http://schemas.openxmlformats.org/presentationml/2006/ole">
            <mc:AlternateContent xmlns:mc="http://schemas.openxmlformats.org/markup-compatibility/2006">
              <mc:Choice xmlns:v="urn:schemas-microsoft-com:vml" Requires="v">
                <p:oleObj spid="_x0000_s5" name="" r:id="rId7" imgW="1206500" imgH="241300" progId="Equation.3">
                  <p:embed/>
                </p:oleObj>
              </mc:Choice>
              <mc:Fallback>
                <p:oleObj name="" r:id="rId7" imgW="1206500" imgH="241300" progId="Equation.3">
                  <p:embed/>
                  <p:pic>
                    <p:nvPicPr>
                      <p:cNvPr id="0" name="图片 3114"/>
                      <p:cNvPicPr/>
                      <p:nvPr/>
                    </p:nvPicPr>
                    <p:blipFill>
                      <a:blip r:embed="rId8"/>
                      <a:stretch>
                        <a:fillRect/>
                      </a:stretch>
                    </p:blipFill>
                    <p:spPr>
                      <a:xfrm>
                        <a:off x="2165350" y="5757545"/>
                        <a:ext cx="4721225" cy="873125"/>
                      </a:xfrm>
                      <a:prstGeom prst="rect">
                        <a:avLst/>
                      </a:prstGeom>
                      <a:solidFill>
                        <a:srgbClr val="FFFF99"/>
                      </a:solidFill>
                      <a:ln w="38100">
                        <a:noFill/>
                        <a:miter/>
                      </a:ln>
                    </p:spPr>
                  </p:pic>
                </p:oleObj>
              </mc:Fallback>
            </mc:AlternateContent>
          </a:graphicData>
        </a:graphic>
      </p:graphicFrame>
      <p:sp>
        <p:nvSpPr>
          <p:cNvPr id="15" name="Text Box 2"/>
          <p:cNvSpPr txBox="1"/>
          <p:nvPr/>
        </p:nvSpPr>
        <p:spPr>
          <a:xfrm>
            <a:off x="-66040" y="-80645"/>
            <a:ext cx="913193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讨论各向同性情况，并假设导带电子可以用单一的有效质量</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m*</a:t>
            </a: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描述</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6" name="Text Box 2"/>
          <p:cNvSpPr txBox="1"/>
          <p:nvPr/>
        </p:nvSpPr>
        <p:spPr>
          <a:xfrm>
            <a:off x="-82550" y="1911985"/>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各向同性也意味着电子的弛豫时间</a:t>
            </a:r>
            <a:r>
              <a:rPr lang="zh-CN" altLang="en-US"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τ</a:t>
            </a:r>
            <a:r>
              <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b="1" dirty="0">
                <a:solidFill>
                  <a:srgbClr val="0000FF"/>
                </a:solidFill>
                <a:latin typeface="Times New Roman" panose="02020603050405020304" pitchFamily="18" charset="0"/>
                <a:ea typeface="华文细黑" panose="02010600040101010101" charset="-122"/>
                <a:sym typeface="Symbol" panose="05050102010706020507" pitchFamily="18" charset="2"/>
              </a:rPr>
              <a:t>与</a:t>
            </a: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zh-CN" altLang="en-US" sz="2800" b="1" dirty="0">
                <a:solidFill>
                  <a:srgbClr val="0000FF"/>
                </a:solidFill>
                <a:latin typeface="华文细黑" panose="02010600040101010101" charset="-122"/>
                <a:ea typeface="华文细黑" panose="02010600040101010101" charset="-122"/>
                <a:sym typeface="Symbol" panose="05050102010706020507" pitchFamily="18" charset="2"/>
              </a:rPr>
              <a:t>的方向无关</a:t>
            </a:r>
            <a:r>
              <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7" name="Object 1024"/>
          <p:cNvGraphicFramePr>
            <a:graphicFrameLocks noChangeAspect="1"/>
          </p:cNvGraphicFramePr>
          <p:nvPr/>
        </p:nvGraphicFramePr>
        <p:xfrm>
          <a:off x="2165350" y="3719513"/>
          <a:ext cx="6786245" cy="1289685"/>
        </p:xfrm>
        <a:graphic>
          <a:graphicData uri="http://schemas.openxmlformats.org/presentationml/2006/ole">
            <mc:AlternateContent xmlns:mc="http://schemas.openxmlformats.org/markup-compatibility/2006">
              <mc:Choice xmlns:v="urn:schemas-microsoft-com:vml" Requires="v">
                <p:oleObj spid="_x0000_s8" name="" r:id="rId9" imgW="2286000" imgH="469900" progId="Equation.3">
                  <p:embed/>
                </p:oleObj>
              </mc:Choice>
              <mc:Fallback>
                <p:oleObj name="" r:id="rId9" imgW="2286000" imgH="469900" progId="Equation.3">
                  <p:embed/>
                  <p:pic>
                    <p:nvPicPr>
                      <p:cNvPr id="0" name="图片 3114"/>
                      <p:cNvPicPr/>
                      <p:nvPr/>
                    </p:nvPicPr>
                    <p:blipFill>
                      <a:blip r:embed="rId10"/>
                      <a:stretch>
                        <a:fillRect/>
                      </a:stretch>
                    </p:blipFill>
                    <p:spPr>
                      <a:xfrm>
                        <a:off x="2165350" y="3719513"/>
                        <a:ext cx="6786245" cy="1289685"/>
                      </a:xfrm>
                      <a:prstGeom prst="rect">
                        <a:avLst/>
                      </a:prstGeom>
                      <a:solidFill>
                        <a:srgbClr val="FFFF99"/>
                      </a:solidFill>
                      <a:ln w="38100">
                        <a:noFill/>
                        <a:miter/>
                      </a:ln>
                    </p:spPr>
                  </p:pic>
                </p:oleObj>
              </mc:Fallback>
            </mc:AlternateContent>
          </a:graphicData>
        </a:graphic>
      </p:graphicFrame>
      <p:sp>
        <p:nvSpPr>
          <p:cNvPr id="23554" name="Line 9"/>
          <p:cNvSpPr/>
          <p:nvPr/>
        </p:nvSpPr>
        <p:spPr>
          <a:xfrm>
            <a:off x="4930775" y="4766310"/>
            <a:ext cx="1080008" cy="0"/>
          </a:xfrm>
          <a:prstGeom prst="line">
            <a:avLst/>
          </a:prstGeom>
          <a:ln w="381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9" name="Line 9"/>
          <p:cNvSpPr/>
          <p:nvPr/>
        </p:nvSpPr>
        <p:spPr>
          <a:xfrm>
            <a:off x="3943350" y="3429000"/>
            <a:ext cx="1872014" cy="0"/>
          </a:xfrm>
          <a:prstGeom prst="line">
            <a:avLst/>
          </a:prstGeom>
          <a:ln w="38100"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 name="Text Box 2"/>
          <p:cNvSpPr txBox="1"/>
          <p:nvPr/>
        </p:nvSpPr>
        <p:spPr>
          <a:xfrm>
            <a:off x="-27305" y="4980940"/>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积分中除去</a:t>
            </a: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i="1"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α</a:t>
            </a:r>
            <a:r>
              <a:rPr lang="zh-CN" altLang="en-US"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a:t>
            </a:r>
            <a:r>
              <a:rPr lang="en-US" altLang="zh-CN" sz="2800" i="1"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β</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以外，其余因子都是球对称</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的</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因此</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4"/>
                                        </p:tgtEl>
                                        <p:attrNameLst>
                                          <p:attrName>style.visibility</p:attrName>
                                        </p:attrNameLst>
                                      </p:cBhvr>
                                      <p:to>
                                        <p:strVal val="visible"/>
                                      </p:to>
                                    </p:set>
                                    <p:animEffect transition="in" filter="blinds(horizontal)">
                                      <p:cBhvr>
                                        <p:cTn id="37" dur="500"/>
                                        <p:tgtEl>
                                          <p:spTgt spid="23554"/>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6"/>
          <p:cNvSpPr txBox="1"/>
          <p:nvPr/>
        </p:nvSpPr>
        <p:spPr>
          <a:xfrm>
            <a:off x="40640" y="847725"/>
            <a:ext cx="4191000" cy="457200"/>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系统的自由电子总数为</a:t>
            </a:r>
            <a:endParaRPr lang="zh-CN" altLang="en-US" sz="2400" b="1" dirty="0">
              <a:latin typeface="华文细黑" panose="02010600040101010101" charset="-122"/>
              <a:ea typeface="华文细黑" panose="02010600040101010101" charset="-122"/>
            </a:endParaRPr>
          </a:p>
        </p:txBody>
      </p:sp>
      <p:grpSp>
        <p:nvGrpSpPr>
          <p:cNvPr id="8201" name="Group 9"/>
          <p:cNvGrpSpPr/>
          <p:nvPr/>
        </p:nvGrpSpPr>
        <p:grpSpPr>
          <a:xfrm rot="0">
            <a:off x="1107440" y="2350135"/>
            <a:ext cx="990600" cy="395605"/>
            <a:chOff x="1104" y="1959"/>
            <a:chExt cx="624" cy="249"/>
          </a:xfrm>
        </p:grpSpPr>
        <p:sp>
          <p:nvSpPr>
            <p:cNvPr id="8202" name="Line 10"/>
            <p:cNvSpPr/>
            <p:nvPr/>
          </p:nvSpPr>
          <p:spPr>
            <a:xfrm>
              <a:off x="1104" y="2160"/>
              <a:ext cx="624"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03" name="Line 11"/>
            <p:cNvSpPr/>
            <p:nvPr/>
          </p:nvSpPr>
          <p:spPr>
            <a:xfrm>
              <a:off x="1104" y="2208"/>
              <a:ext cx="624"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04" name="Text Box 12"/>
            <p:cNvSpPr txBox="1"/>
            <p:nvPr/>
          </p:nvSpPr>
          <p:spPr>
            <a:xfrm>
              <a:off x="1200" y="1959"/>
              <a:ext cx="480" cy="231"/>
            </a:xfrm>
            <a:prstGeom prst="rect">
              <a:avLst/>
            </a:prstGeom>
            <a:noFill/>
            <a:ln w="9525">
              <a:noFill/>
            </a:ln>
          </p:spPr>
          <p:txBody>
            <a:bodyPr anchor="t">
              <a:spAutoFit/>
            </a:bodyPr>
            <a:p>
              <a:pPr algn="ctr">
                <a:spcBef>
                  <a:spcPct val="50000"/>
                </a:spcBef>
              </a:pPr>
              <a:r>
                <a:rPr lang="en-US" altLang="zh-CN" b="1" dirty="0">
                  <a:solidFill>
                    <a:srgbClr val="FF0000"/>
                  </a:solidFill>
                  <a:latin typeface="华文细黑" panose="02010600040101010101" charset="-122"/>
                  <a:ea typeface="华文细黑" panose="02010600040101010101" charset="-122"/>
                </a:rPr>
                <a:t>T</a:t>
              </a:r>
              <a:r>
                <a:rPr lang="zh-CN" altLang="en-US" b="1" dirty="0">
                  <a:solidFill>
                    <a:srgbClr val="FF0000"/>
                  </a:solidFill>
                  <a:latin typeface="华文细黑" panose="02010600040101010101" charset="-122"/>
                  <a:ea typeface="华文细黑" panose="02010600040101010101" charset="-122"/>
                </a:rPr>
                <a:t>＝</a:t>
              </a:r>
              <a:r>
                <a:rPr lang="en-US" altLang="zh-CN" b="1" dirty="0">
                  <a:solidFill>
                    <a:srgbClr val="FF0000"/>
                  </a:solidFill>
                  <a:latin typeface="华文细黑" panose="02010600040101010101" charset="-122"/>
                  <a:ea typeface="华文细黑" panose="02010600040101010101" charset="-122"/>
                </a:rPr>
                <a:t>0</a:t>
              </a:r>
              <a:endParaRPr lang="en-US" altLang="zh-CN" b="1" dirty="0">
                <a:solidFill>
                  <a:srgbClr val="FF0000"/>
                </a:solidFill>
                <a:latin typeface="华文细黑" panose="02010600040101010101" charset="-122"/>
                <a:ea typeface="华文细黑" panose="02010600040101010101" charset="-122"/>
              </a:endParaRPr>
            </a:p>
          </p:txBody>
        </p:sp>
      </p:grpSp>
      <p:graphicFrame>
        <p:nvGraphicFramePr>
          <p:cNvPr id="242688" name="Object 0"/>
          <p:cNvGraphicFramePr>
            <a:graphicFrameLocks noChangeAspect="1"/>
          </p:cNvGraphicFramePr>
          <p:nvPr/>
        </p:nvGraphicFramePr>
        <p:xfrm>
          <a:off x="1040765" y="3114358"/>
          <a:ext cx="3489325" cy="865187"/>
        </p:xfrm>
        <a:graphic>
          <a:graphicData uri="http://schemas.openxmlformats.org/presentationml/2006/ole">
            <mc:AlternateContent xmlns:mc="http://schemas.openxmlformats.org/markup-compatibility/2006">
              <mc:Choice xmlns:v="urn:schemas-microsoft-com:vml" Requires="v">
                <p:oleObj spid="_x0000_s3091" name="" r:id="rId1" imgW="1586865" imgH="393700" progId="Equation.DSMT4">
                  <p:embed/>
                </p:oleObj>
              </mc:Choice>
              <mc:Fallback>
                <p:oleObj name="" r:id="rId1" imgW="1586865" imgH="393700" progId="Equation.DSMT4">
                  <p:embed/>
                  <p:pic>
                    <p:nvPicPr>
                      <p:cNvPr id="0" name="图片 3090"/>
                      <p:cNvPicPr/>
                      <p:nvPr/>
                    </p:nvPicPr>
                    <p:blipFill>
                      <a:blip r:embed="rId2"/>
                      <a:stretch>
                        <a:fillRect/>
                      </a:stretch>
                    </p:blipFill>
                    <p:spPr>
                      <a:xfrm>
                        <a:off x="1040765" y="3114358"/>
                        <a:ext cx="3489325" cy="865187"/>
                      </a:xfrm>
                      <a:prstGeom prst="rect">
                        <a:avLst/>
                      </a:prstGeom>
                      <a:noFill/>
                      <a:ln w="38100">
                        <a:noFill/>
                        <a:miter/>
                      </a:ln>
                    </p:spPr>
                  </p:pic>
                </p:oleObj>
              </mc:Fallback>
            </mc:AlternateContent>
          </a:graphicData>
        </a:graphic>
      </p:graphicFrame>
      <p:graphicFrame>
        <p:nvGraphicFramePr>
          <p:cNvPr id="242689" name="Object 1"/>
          <p:cNvGraphicFramePr>
            <a:graphicFrameLocks noChangeAspect="1"/>
          </p:cNvGraphicFramePr>
          <p:nvPr/>
        </p:nvGraphicFramePr>
        <p:xfrm>
          <a:off x="5209223" y="2952433"/>
          <a:ext cx="1800225" cy="1027112"/>
        </p:xfrm>
        <a:graphic>
          <a:graphicData uri="http://schemas.openxmlformats.org/presentationml/2006/ole">
            <mc:AlternateContent xmlns:mc="http://schemas.openxmlformats.org/markup-compatibility/2006">
              <mc:Choice xmlns:v="urn:schemas-microsoft-com:vml" Requires="v">
                <p:oleObj spid="_x0000_s3085" name="" r:id="rId3" imgW="826135" imgH="469900" progId="Equation.DSMT4">
                  <p:embed/>
                </p:oleObj>
              </mc:Choice>
              <mc:Fallback>
                <p:oleObj name="" r:id="rId3" imgW="826135" imgH="469900" progId="Equation.DSMT4">
                  <p:embed/>
                  <p:pic>
                    <p:nvPicPr>
                      <p:cNvPr id="0" name="图片 3084"/>
                      <p:cNvPicPr/>
                      <p:nvPr/>
                    </p:nvPicPr>
                    <p:blipFill>
                      <a:blip r:embed="rId4"/>
                      <a:stretch>
                        <a:fillRect/>
                      </a:stretch>
                    </p:blipFill>
                    <p:spPr>
                      <a:xfrm>
                        <a:off x="5209223" y="2952433"/>
                        <a:ext cx="1800225" cy="1027112"/>
                      </a:xfrm>
                      <a:prstGeom prst="rect">
                        <a:avLst/>
                      </a:prstGeom>
                      <a:noFill/>
                      <a:ln w="38100">
                        <a:noFill/>
                        <a:miter/>
                      </a:ln>
                    </p:spPr>
                  </p:pic>
                </p:oleObj>
              </mc:Fallback>
            </mc:AlternateContent>
          </a:graphicData>
        </a:graphic>
      </p:graphicFrame>
      <p:sp>
        <p:nvSpPr>
          <p:cNvPr id="5" name="文本框 4"/>
          <p:cNvSpPr txBox="1"/>
          <p:nvPr/>
        </p:nvSpPr>
        <p:spPr>
          <a:xfrm>
            <a:off x="123825" y="218440"/>
            <a:ext cx="4756785" cy="521970"/>
          </a:xfrm>
          <a:prstGeom prst="rect">
            <a:avLst/>
          </a:prstGeom>
          <a:noFill/>
        </p:spPr>
        <p:txBody>
          <a:bodyPr wrap="none" rtlCol="0" anchor="t">
            <a:spAutoFit/>
          </a:bodyPr>
          <a:p>
            <a:pPr marL="342900" indent="-342900">
              <a:spcBef>
                <a:spcPct val="50000"/>
              </a:spcBef>
              <a:buFont typeface="Wingdings" panose="05000000000000000000" charset="0"/>
              <a:buChar char="l"/>
            </a:pPr>
            <a:r>
              <a:rPr lang="zh-CN" altLang="en-US" sz="2800" dirty="0">
                <a:latin typeface="华文细黑" panose="02010600040101010101" charset="-122"/>
                <a:ea typeface="华文细黑" panose="02010600040101010101" charset="-122"/>
                <a:sym typeface="+mn-ea"/>
              </a:rPr>
              <a:t>在</a:t>
            </a:r>
            <a:r>
              <a:rPr lang="en-US" altLang="zh-CN" sz="2800" dirty="0">
                <a:latin typeface="华文细黑" panose="02010600040101010101" charset="-122"/>
                <a:ea typeface="华文细黑" panose="02010600040101010101" charset="-122"/>
                <a:sym typeface="+mn-ea"/>
              </a:rPr>
              <a:t>E→E+dE</a:t>
            </a:r>
            <a:r>
              <a:rPr lang="zh-CN" altLang="en-US" sz="2800" dirty="0">
                <a:latin typeface="华文细黑" panose="02010600040101010101" charset="-122"/>
                <a:ea typeface="华文细黑" panose="02010600040101010101" charset="-122"/>
                <a:sym typeface="+mn-ea"/>
              </a:rPr>
              <a:t>中的电子数为：</a:t>
            </a:r>
            <a:endParaRPr lang="zh-CN" altLang="en-US" sz="2800">
              <a:latin typeface="华文细黑" panose="02010600040101010101" charset="-122"/>
              <a:ea typeface="华文细黑" panose="02010600040101010101" charset="-122"/>
            </a:endParaRPr>
          </a:p>
        </p:txBody>
      </p:sp>
      <p:graphicFrame>
        <p:nvGraphicFramePr>
          <p:cNvPr id="9222" name="Object 1024"/>
          <p:cNvGraphicFramePr>
            <a:graphicFrameLocks noChangeAspect="1"/>
          </p:cNvGraphicFramePr>
          <p:nvPr/>
        </p:nvGraphicFramePr>
        <p:xfrm>
          <a:off x="1040765" y="3979228"/>
          <a:ext cx="3155950" cy="1112837"/>
        </p:xfrm>
        <a:graphic>
          <a:graphicData uri="http://schemas.openxmlformats.org/presentationml/2006/ole">
            <mc:AlternateContent xmlns:mc="http://schemas.openxmlformats.org/markup-compatibility/2006">
              <mc:Choice xmlns:v="urn:schemas-microsoft-com:vml" Requires="v">
                <p:oleObj spid="_x0000_s3086" name="" r:id="rId5" imgW="1334135" imgH="469900" progId="Equation.DSMT4">
                  <p:embed/>
                </p:oleObj>
              </mc:Choice>
              <mc:Fallback>
                <p:oleObj name="" r:id="rId5" imgW="1334135" imgH="469900" progId="Equation.DSMT4">
                  <p:embed/>
                  <p:pic>
                    <p:nvPicPr>
                      <p:cNvPr id="0" name="图片 3085"/>
                      <p:cNvPicPr/>
                      <p:nvPr/>
                    </p:nvPicPr>
                    <p:blipFill>
                      <a:blip r:embed="rId6"/>
                      <a:stretch>
                        <a:fillRect/>
                      </a:stretch>
                    </p:blipFill>
                    <p:spPr>
                      <a:xfrm>
                        <a:off x="1040765" y="3979228"/>
                        <a:ext cx="3155950" cy="1112837"/>
                      </a:xfrm>
                      <a:prstGeom prst="rect">
                        <a:avLst/>
                      </a:prstGeom>
                      <a:noFill/>
                      <a:ln w="38100">
                        <a:noFill/>
                        <a:miter/>
                      </a:ln>
                    </p:spPr>
                  </p:pic>
                </p:oleObj>
              </mc:Fallback>
            </mc:AlternateContent>
          </a:graphicData>
        </a:graphic>
      </p:graphicFrame>
      <p:grpSp>
        <p:nvGrpSpPr>
          <p:cNvPr id="7" name="Group 7"/>
          <p:cNvGrpSpPr/>
          <p:nvPr/>
        </p:nvGrpSpPr>
        <p:grpSpPr>
          <a:xfrm>
            <a:off x="108903" y="5143818"/>
            <a:ext cx="5319713" cy="1098550"/>
            <a:chOff x="883" y="1513"/>
            <a:chExt cx="3351" cy="692"/>
          </a:xfrm>
        </p:grpSpPr>
        <p:graphicFrame>
          <p:nvGraphicFramePr>
            <p:cNvPr id="9224" name="Object 1025"/>
            <p:cNvGraphicFramePr>
              <a:graphicFrameLocks noChangeAspect="1"/>
            </p:cNvGraphicFramePr>
            <p:nvPr/>
          </p:nvGraphicFramePr>
          <p:xfrm>
            <a:off x="1247" y="1513"/>
            <a:ext cx="2987" cy="692"/>
          </p:xfrm>
          <a:graphic>
            <a:graphicData uri="http://schemas.openxmlformats.org/presentationml/2006/ole">
              <mc:AlternateContent xmlns:mc="http://schemas.openxmlformats.org/markup-compatibility/2006">
                <mc:Choice xmlns:v="urn:schemas-microsoft-com:vml" Requires="v">
                  <p:oleObj spid="_x0000_s3083" name="" r:id="rId7" imgW="2082800" imgH="482600" progId="Equation.DSMT4">
                    <p:embed/>
                  </p:oleObj>
                </mc:Choice>
                <mc:Fallback>
                  <p:oleObj name="" r:id="rId7" imgW="2082800" imgH="482600" progId="Equation.DSMT4">
                    <p:embed/>
                    <p:pic>
                      <p:nvPicPr>
                        <p:cNvPr id="0" name="图片 3082"/>
                        <p:cNvPicPr/>
                        <p:nvPr/>
                      </p:nvPicPr>
                      <p:blipFill>
                        <a:blip r:embed="rId8"/>
                        <a:stretch>
                          <a:fillRect/>
                        </a:stretch>
                      </p:blipFill>
                      <p:spPr>
                        <a:xfrm>
                          <a:off x="1247" y="1513"/>
                          <a:ext cx="2987" cy="692"/>
                        </a:xfrm>
                        <a:prstGeom prst="rect">
                          <a:avLst/>
                        </a:prstGeom>
                        <a:solidFill>
                          <a:srgbClr val="FFFF99"/>
                        </a:solidFill>
                        <a:ln w="38100">
                          <a:noFill/>
                          <a:miter/>
                        </a:ln>
                      </p:spPr>
                    </p:pic>
                  </p:oleObj>
                </mc:Fallback>
              </mc:AlternateContent>
            </a:graphicData>
          </a:graphic>
        </p:graphicFrame>
        <p:sp>
          <p:nvSpPr>
            <p:cNvPr id="9225" name="AutoShape 9"/>
            <p:cNvSpPr/>
            <p:nvPr/>
          </p:nvSpPr>
          <p:spPr>
            <a:xfrm>
              <a:off x="883" y="1850"/>
              <a:ext cx="318" cy="46"/>
            </a:xfrm>
            <a:prstGeom prst="rightArrow">
              <a:avLst>
                <a:gd name="adj1" fmla="val 50000"/>
                <a:gd name="adj2" fmla="val 172698"/>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8" name="Group 2"/>
          <p:cNvGrpSpPr/>
          <p:nvPr/>
        </p:nvGrpSpPr>
        <p:grpSpPr>
          <a:xfrm>
            <a:off x="6242685" y="4121786"/>
            <a:ext cx="3048000" cy="1269999"/>
            <a:chOff x="972" y="2242"/>
            <a:chExt cx="1920" cy="800"/>
          </a:xfrm>
        </p:grpSpPr>
        <p:graphicFrame>
          <p:nvGraphicFramePr>
            <p:cNvPr id="9219" name="Object 1026"/>
            <p:cNvGraphicFramePr>
              <a:graphicFrameLocks noChangeAspect="1"/>
            </p:cNvGraphicFramePr>
            <p:nvPr/>
          </p:nvGraphicFramePr>
          <p:xfrm>
            <a:off x="1365" y="2242"/>
            <a:ext cx="599" cy="547"/>
          </p:xfrm>
          <a:graphic>
            <a:graphicData uri="http://schemas.openxmlformats.org/presentationml/2006/ole">
              <mc:AlternateContent xmlns:mc="http://schemas.openxmlformats.org/markup-compatibility/2006">
                <mc:Choice xmlns:v="urn:schemas-microsoft-com:vml" Requires="v">
                  <p:oleObj spid="_x0000_s3089" name="" r:id="rId9" imgW="431800" imgH="393700" progId="Equation.DSMT4">
                    <p:embed/>
                  </p:oleObj>
                </mc:Choice>
                <mc:Fallback>
                  <p:oleObj name="" r:id="rId9" imgW="431800" imgH="393700" progId="Equation.DSMT4">
                    <p:embed/>
                    <p:pic>
                      <p:nvPicPr>
                        <p:cNvPr id="0" name="图片 3088"/>
                        <p:cNvPicPr/>
                        <p:nvPr/>
                      </p:nvPicPr>
                      <p:blipFill>
                        <a:blip r:embed="rId10"/>
                        <a:stretch>
                          <a:fillRect/>
                        </a:stretch>
                      </p:blipFill>
                      <p:spPr>
                        <a:xfrm>
                          <a:off x="1365" y="2242"/>
                          <a:ext cx="599" cy="547"/>
                        </a:xfrm>
                        <a:prstGeom prst="rect">
                          <a:avLst/>
                        </a:prstGeom>
                        <a:solidFill>
                          <a:srgbClr val="FFFF99"/>
                        </a:solidFill>
                        <a:ln w="38100">
                          <a:noFill/>
                          <a:miter/>
                        </a:ln>
                      </p:spPr>
                    </p:pic>
                  </p:oleObj>
                </mc:Fallback>
              </mc:AlternateContent>
            </a:graphicData>
          </a:graphic>
        </p:graphicFrame>
        <p:sp>
          <p:nvSpPr>
            <p:cNvPr id="9220" name="Text Box 4"/>
            <p:cNvSpPr txBox="1"/>
            <p:nvPr/>
          </p:nvSpPr>
          <p:spPr>
            <a:xfrm>
              <a:off x="972" y="2752"/>
              <a:ext cx="1920" cy="290"/>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自由电子密度</a:t>
              </a:r>
              <a:endParaRPr lang="zh-CN" altLang="en-US" sz="2400" b="1" dirty="0">
                <a:latin typeface="华文细黑" panose="02010600040101010101" charset="-122"/>
                <a:ea typeface="华文细黑" panose="02010600040101010101" charset="-122"/>
              </a:endParaRPr>
            </a:p>
          </p:txBody>
        </p:sp>
      </p:grpSp>
      <p:sp>
        <p:nvSpPr>
          <p:cNvPr id="94213" name="Text Box 5"/>
          <p:cNvSpPr txBox="1"/>
          <p:nvPr/>
        </p:nvSpPr>
        <p:spPr>
          <a:xfrm>
            <a:off x="5422265" y="5418455"/>
            <a:ext cx="4102100" cy="460375"/>
          </a:xfrm>
          <a:prstGeom prst="rect">
            <a:avLst/>
          </a:prstGeom>
          <a:noFill/>
          <a:ln w="9525">
            <a:noFill/>
          </a:ln>
        </p:spPr>
        <p:txBody>
          <a:bodyPr anchor="t">
            <a:spAutoFit/>
          </a:bodyPr>
          <a:p>
            <a:pPr>
              <a:spcBef>
                <a:spcPct val="50000"/>
              </a:spcBef>
            </a:pPr>
            <a:r>
              <a:rPr lang="zh-CN" altLang="en-US" sz="2400" b="1" dirty="0">
                <a:latin typeface="华文细黑" panose="02010600040101010101" charset="-122"/>
                <a:ea typeface="华文细黑" panose="02010600040101010101" charset="-122"/>
              </a:rPr>
              <a:t>金属</a:t>
            </a:r>
            <a:r>
              <a:rPr lang="en-US" altLang="zh-CN" sz="2400" b="1" dirty="0">
                <a:latin typeface="华文细黑" panose="02010600040101010101" charset="-122"/>
                <a:ea typeface="华文细黑" panose="02010600040101010101" charset="-122"/>
              </a:rPr>
              <a:t>: n</a:t>
            </a:r>
            <a:r>
              <a:rPr lang="zh-CN" altLang="en-US" sz="2400" b="1" dirty="0">
                <a:latin typeface="华文细黑" panose="02010600040101010101" charset="-122"/>
                <a:ea typeface="华文细黑" panose="02010600040101010101" charset="-122"/>
              </a:rPr>
              <a:t>：</a:t>
            </a:r>
            <a:r>
              <a:rPr lang="en-US" altLang="zh-CN" sz="2400" b="1" dirty="0">
                <a:latin typeface="华文细黑" panose="02010600040101010101" charset="-122"/>
                <a:ea typeface="华文细黑" panose="02010600040101010101" charset="-122"/>
              </a:rPr>
              <a:t>10</a:t>
            </a:r>
            <a:r>
              <a:rPr lang="en-US" altLang="zh-CN" sz="2400" b="1" baseline="30000" dirty="0">
                <a:latin typeface="华文细黑" panose="02010600040101010101" charset="-122"/>
                <a:ea typeface="华文细黑" panose="02010600040101010101" charset="-122"/>
              </a:rPr>
              <a:t>22 </a:t>
            </a:r>
            <a:r>
              <a:rPr lang="en-US" altLang="zh-CN" sz="2400" b="1" dirty="0">
                <a:latin typeface="华文细黑" panose="02010600040101010101" charset="-122"/>
                <a:ea typeface="华文细黑" panose="02010600040101010101" charset="-122"/>
              </a:rPr>
              <a:t>~ 10</a:t>
            </a:r>
            <a:r>
              <a:rPr lang="en-US" altLang="zh-CN" sz="2400" b="1" baseline="30000" dirty="0">
                <a:latin typeface="华文细黑" panose="02010600040101010101" charset="-122"/>
                <a:ea typeface="华文细黑" panose="02010600040101010101" charset="-122"/>
              </a:rPr>
              <a:t>23</a:t>
            </a:r>
            <a:r>
              <a:rPr lang="en-US" altLang="zh-CN" sz="2400" b="1" dirty="0">
                <a:latin typeface="华文细黑" panose="02010600040101010101" charset="-122"/>
                <a:ea typeface="华文细黑" panose="02010600040101010101" charset="-122"/>
              </a:rPr>
              <a:t> cm</a:t>
            </a:r>
            <a:r>
              <a:rPr lang="zh-CN" altLang="en-US" sz="1800" b="1" baseline="30000" dirty="0">
                <a:latin typeface="华文细黑" panose="02010600040101010101" charset="-122"/>
                <a:ea typeface="华文细黑" panose="02010600040101010101" charset="-122"/>
              </a:rPr>
              <a:t>－</a:t>
            </a:r>
            <a:r>
              <a:rPr lang="en-US" altLang="zh-CN" sz="1800" b="1" baseline="30000" dirty="0">
                <a:latin typeface="华文细黑" panose="02010600040101010101" charset="-122"/>
                <a:ea typeface="华文细黑" panose="02010600040101010101" charset="-122"/>
              </a:rPr>
              <a:t>3</a:t>
            </a:r>
            <a:endParaRPr lang="en-US" altLang="zh-CN" sz="1800" b="1" baseline="30000" dirty="0">
              <a:solidFill>
                <a:srgbClr val="FF0000"/>
              </a:solidFill>
              <a:latin typeface="华文细黑" panose="02010600040101010101" charset="-122"/>
              <a:ea typeface="华文细黑" panose="02010600040101010101" charset="-122"/>
            </a:endParaRPr>
          </a:p>
        </p:txBody>
      </p:sp>
      <p:grpSp>
        <p:nvGrpSpPr>
          <p:cNvPr id="9" name="Group 10"/>
          <p:cNvGrpSpPr/>
          <p:nvPr/>
        </p:nvGrpSpPr>
        <p:grpSpPr>
          <a:xfrm>
            <a:off x="5859780" y="5883275"/>
            <a:ext cx="2597150" cy="457200"/>
            <a:chOff x="3152" y="3142"/>
            <a:chExt cx="1636" cy="288"/>
          </a:xfrm>
        </p:grpSpPr>
        <p:sp>
          <p:nvSpPr>
            <p:cNvPr id="9227" name="Rectangle 11"/>
            <p:cNvSpPr/>
            <p:nvPr/>
          </p:nvSpPr>
          <p:spPr>
            <a:xfrm>
              <a:off x="3596" y="3142"/>
              <a:ext cx="1192" cy="288"/>
            </a:xfrm>
            <a:prstGeom prst="rect">
              <a:avLst/>
            </a:prstGeom>
            <a:noFill/>
            <a:ln w="9525">
              <a:noFill/>
            </a:ln>
          </p:spPr>
          <p:txBody>
            <a:bodyPr wrap="none" anchor="t">
              <a:spAutoFit/>
            </a:bodyPr>
            <a:p>
              <a:pPr>
                <a:spcBef>
                  <a:spcPct val="50000"/>
                </a:spcBef>
              </a:pPr>
              <a:r>
                <a:rPr lang="en-US" altLang="zh-CN" sz="2400" b="1" dirty="0">
                  <a:solidFill>
                    <a:srgbClr val="FF0000"/>
                  </a:solidFill>
                  <a:latin typeface="华文细黑" panose="02010600040101010101" charset="-122"/>
                  <a:ea typeface="华文细黑" panose="02010600040101010101" charset="-122"/>
                </a:rPr>
                <a:t>E</a:t>
              </a:r>
              <a:r>
                <a:rPr lang="en-US" altLang="zh-CN" sz="2400" b="1" baseline="-25000" dirty="0">
                  <a:solidFill>
                    <a:srgbClr val="FF0000"/>
                  </a:solidFill>
                  <a:latin typeface="华文细黑" panose="02010600040101010101" charset="-122"/>
                  <a:ea typeface="华文细黑" panose="02010600040101010101" charset="-122"/>
                </a:rPr>
                <a:t>F</a:t>
              </a:r>
              <a:r>
                <a:rPr lang="en-US" altLang="zh-CN" sz="2400" b="1" baseline="30000" dirty="0">
                  <a:solidFill>
                    <a:srgbClr val="FF0000"/>
                  </a:solidFill>
                  <a:latin typeface="华文细黑" panose="02010600040101010101" charset="-122"/>
                  <a:ea typeface="华文细黑" panose="02010600040101010101" charset="-122"/>
                </a:rPr>
                <a:t>0</a:t>
              </a:r>
              <a:r>
                <a:rPr lang="en-US" altLang="zh-CN" sz="2400" b="1" dirty="0">
                  <a:solidFill>
                    <a:srgbClr val="FF0000"/>
                  </a:solidFill>
                  <a:latin typeface="华文细黑" panose="02010600040101010101" charset="-122"/>
                  <a:ea typeface="华文细黑" panose="02010600040101010101" charset="-122"/>
                </a:rPr>
                <a:t> ~ </a:t>
              </a:r>
              <a:r>
                <a:rPr lang="zh-CN" altLang="en-US" sz="2400" b="1" dirty="0">
                  <a:solidFill>
                    <a:srgbClr val="FF0000"/>
                  </a:solidFill>
                  <a:latin typeface="华文细黑" panose="02010600040101010101" charset="-122"/>
                  <a:ea typeface="华文细黑" panose="02010600040101010101" charset="-122"/>
                </a:rPr>
                <a:t>几个</a:t>
              </a:r>
              <a:r>
                <a:rPr lang="en-US" altLang="zh-CN" sz="2400" b="1" dirty="0">
                  <a:solidFill>
                    <a:srgbClr val="FF0000"/>
                  </a:solidFill>
                  <a:latin typeface="华文细黑" panose="02010600040101010101" charset="-122"/>
                  <a:ea typeface="华文细黑" panose="02010600040101010101" charset="-122"/>
                </a:rPr>
                <a:t>eV</a:t>
              </a:r>
              <a:endParaRPr lang="en-US" altLang="zh-CN" sz="2400" b="1" dirty="0">
                <a:solidFill>
                  <a:srgbClr val="FF0000"/>
                </a:solidFill>
                <a:latin typeface="华文细黑" panose="02010600040101010101" charset="-122"/>
                <a:ea typeface="华文细黑" panose="02010600040101010101" charset="-122"/>
              </a:endParaRPr>
            </a:p>
          </p:txBody>
        </p:sp>
        <p:sp>
          <p:nvSpPr>
            <p:cNvPr id="9228" name="AutoShape 12"/>
            <p:cNvSpPr/>
            <p:nvPr/>
          </p:nvSpPr>
          <p:spPr>
            <a:xfrm>
              <a:off x="3152" y="3278"/>
              <a:ext cx="408" cy="45"/>
            </a:xfrm>
            <a:prstGeom prst="rightArrow">
              <a:avLst>
                <a:gd name="adj1" fmla="val 50000"/>
                <a:gd name="adj2" fmla="val 226498"/>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华文细黑" panose="02010600040101010101" charset="-122"/>
                <a:ea typeface="华文细黑" panose="02010600040101010101" charset="-122"/>
              </a:endParaRPr>
            </a:p>
          </p:txBody>
        </p:sp>
      </p:grpSp>
      <p:graphicFrame>
        <p:nvGraphicFramePr>
          <p:cNvPr id="16392" name="Object 1024"/>
          <p:cNvGraphicFramePr>
            <a:graphicFrameLocks noChangeAspect="1"/>
          </p:cNvGraphicFramePr>
          <p:nvPr/>
        </p:nvGraphicFramePr>
        <p:xfrm>
          <a:off x="4689475" y="130810"/>
          <a:ext cx="4246245" cy="696595"/>
        </p:xfrm>
        <a:graphic>
          <a:graphicData uri="http://schemas.openxmlformats.org/presentationml/2006/ole">
            <mc:AlternateContent xmlns:mc="http://schemas.openxmlformats.org/markup-compatibility/2006">
              <mc:Choice xmlns:v="urn:schemas-microsoft-com:vml" Requires="v">
                <p:oleObj spid="_x0000_s3116" name="" r:id="rId11" imgW="1206500" imgH="215900" progId="Equation.3">
                  <p:embed/>
                </p:oleObj>
              </mc:Choice>
              <mc:Fallback>
                <p:oleObj name="" r:id="rId11" imgW="1206500" imgH="215900" progId="Equation.3">
                  <p:embed/>
                  <p:pic>
                    <p:nvPicPr>
                      <p:cNvPr id="0" name="图片 3115"/>
                      <p:cNvPicPr/>
                      <p:nvPr/>
                    </p:nvPicPr>
                    <p:blipFill>
                      <a:blip r:embed="rId12"/>
                      <a:stretch>
                        <a:fillRect/>
                      </a:stretch>
                    </p:blipFill>
                    <p:spPr>
                      <a:xfrm>
                        <a:off x="4689475" y="130810"/>
                        <a:ext cx="4246245" cy="69659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854075" y="1390650"/>
          <a:ext cx="4162425" cy="724535"/>
        </p:xfrm>
        <a:graphic>
          <a:graphicData uri="http://schemas.openxmlformats.org/presentationml/2006/ole">
            <mc:AlternateContent xmlns:mc="http://schemas.openxmlformats.org/markup-compatibility/2006">
              <mc:Choice xmlns:v="urn:schemas-microsoft-com:vml" Requires="v">
                <p:oleObj spid="_x0000_s6" name="" r:id="rId13" imgW="1739900" imgH="330200" progId="Equation.3">
                  <p:embed/>
                </p:oleObj>
              </mc:Choice>
              <mc:Fallback>
                <p:oleObj name="" r:id="rId13" imgW="1739900" imgH="330200" progId="Equation.3">
                  <p:embed/>
                  <p:pic>
                    <p:nvPicPr>
                      <p:cNvPr id="0" name="图片 3115"/>
                      <p:cNvPicPr/>
                      <p:nvPr/>
                    </p:nvPicPr>
                    <p:blipFill>
                      <a:blip r:embed="rId14"/>
                      <a:stretch>
                        <a:fillRect/>
                      </a:stretch>
                    </p:blipFill>
                    <p:spPr>
                      <a:xfrm>
                        <a:off x="854075" y="1390650"/>
                        <a:ext cx="4162425" cy="72453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2223770" y="2290445"/>
          <a:ext cx="1823085" cy="752475"/>
        </p:xfrm>
        <a:graphic>
          <a:graphicData uri="http://schemas.openxmlformats.org/presentationml/2006/ole">
            <mc:AlternateContent xmlns:mc="http://schemas.openxmlformats.org/markup-compatibility/2006">
              <mc:Choice xmlns:v="urn:schemas-microsoft-com:vml" Requires="v">
                <p:oleObj spid="_x0000_s11" name="" r:id="rId15" imgW="762000" imgH="342900" progId="Equation.3">
                  <p:embed/>
                </p:oleObj>
              </mc:Choice>
              <mc:Fallback>
                <p:oleObj name="" r:id="rId15" imgW="762000" imgH="342900" progId="Equation.3">
                  <p:embed/>
                  <p:pic>
                    <p:nvPicPr>
                      <p:cNvPr id="0" name="图片 3115"/>
                      <p:cNvPicPr/>
                      <p:nvPr/>
                    </p:nvPicPr>
                    <p:blipFill>
                      <a:blip r:embed="rId16"/>
                      <a:stretch>
                        <a:fillRect/>
                      </a:stretch>
                    </p:blipFill>
                    <p:spPr>
                      <a:xfrm>
                        <a:off x="2223770" y="2290445"/>
                        <a:ext cx="1823085" cy="75247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201"/>
                                        </p:tgtEl>
                                        <p:attrNameLst>
                                          <p:attrName>style.visibility</p:attrName>
                                        </p:attrNameLst>
                                      </p:cBhvr>
                                      <p:to>
                                        <p:strVal val="visible"/>
                                      </p:to>
                                    </p:set>
                                    <p:animEffect transition="in" filter="blinds(horizontal)">
                                      <p:cBhvr>
                                        <p:cTn id="15" dur="500"/>
                                        <p:tgtEl>
                                          <p:spTgt spid="8201"/>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426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26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blinds(horizontal)">
                                      <p:cBhvr>
                                        <p:cTn id="31" dur="500"/>
                                        <p:tgtEl>
                                          <p:spTgt spid="92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42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81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651828" y="554990"/>
          <a:ext cx="7715885" cy="3080385"/>
        </p:xfrm>
        <a:graphic>
          <a:graphicData uri="http://schemas.openxmlformats.org/presentationml/2006/ole">
            <mc:AlternateContent xmlns:mc="http://schemas.openxmlformats.org/markup-compatibility/2006">
              <mc:Choice xmlns:v="urn:schemas-microsoft-com:vml" Requires="v">
                <p:oleObj spid="_x0000_s14" name="" r:id="rId1" imgW="3035300" imgH="1358900" progId="Equation.3">
                  <p:embed/>
                </p:oleObj>
              </mc:Choice>
              <mc:Fallback>
                <p:oleObj name="" r:id="rId1" imgW="3035300" imgH="1358900" progId="Equation.3">
                  <p:embed/>
                  <p:pic>
                    <p:nvPicPr>
                      <p:cNvPr id="0" name="图片 3114"/>
                      <p:cNvPicPr/>
                      <p:nvPr/>
                    </p:nvPicPr>
                    <p:blipFill>
                      <a:blip r:embed="rId2"/>
                      <a:stretch>
                        <a:fillRect/>
                      </a:stretch>
                    </p:blipFill>
                    <p:spPr>
                      <a:xfrm>
                        <a:off x="651828" y="554990"/>
                        <a:ext cx="7715885" cy="308038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652145" y="4259898"/>
          <a:ext cx="6682740" cy="1065530"/>
        </p:xfrm>
        <a:graphic>
          <a:graphicData uri="http://schemas.openxmlformats.org/presentationml/2006/ole">
            <mc:AlternateContent xmlns:mc="http://schemas.openxmlformats.org/markup-compatibility/2006">
              <mc:Choice xmlns:v="urn:schemas-microsoft-com:vml" Requires="v">
                <p:oleObj spid="_x0000_s3" name="" r:id="rId3" imgW="2628900" imgH="469900" progId="Equation.3">
                  <p:embed/>
                </p:oleObj>
              </mc:Choice>
              <mc:Fallback>
                <p:oleObj name="" r:id="rId3" imgW="2628900" imgH="469900" progId="Equation.3">
                  <p:embed/>
                  <p:pic>
                    <p:nvPicPr>
                      <p:cNvPr id="0" name="图片 3114"/>
                      <p:cNvPicPr/>
                      <p:nvPr/>
                    </p:nvPicPr>
                    <p:blipFill>
                      <a:blip r:embed="rId4"/>
                      <a:stretch>
                        <a:fillRect/>
                      </a:stretch>
                    </p:blipFill>
                    <p:spPr>
                      <a:xfrm>
                        <a:off x="652145" y="4259898"/>
                        <a:ext cx="6682740" cy="1065530"/>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652145" y="5901690"/>
          <a:ext cx="5262576" cy="936007"/>
        </p:xfrm>
        <a:graphic>
          <a:graphicData uri="http://schemas.openxmlformats.org/presentationml/2006/ole">
            <mc:AlternateContent xmlns:mc="http://schemas.openxmlformats.org/markup-compatibility/2006">
              <mc:Choice xmlns:v="urn:schemas-microsoft-com:vml" Requires="v">
                <p:oleObj spid="_x0000_s5" name="" r:id="rId5" imgW="2005965" imgH="444500" progId="Equation.3">
                  <p:embed/>
                </p:oleObj>
              </mc:Choice>
              <mc:Fallback>
                <p:oleObj name="" r:id="rId5" imgW="2005965" imgH="444500" progId="Equation.3">
                  <p:embed/>
                  <p:pic>
                    <p:nvPicPr>
                      <p:cNvPr id="0" name="图片 3114"/>
                      <p:cNvPicPr/>
                      <p:nvPr/>
                    </p:nvPicPr>
                    <p:blipFill>
                      <a:blip r:embed="rId6"/>
                      <a:stretch>
                        <a:fillRect/>
                      </a:stretch>
                    </p:blipFill>
                    <p:spPr>
                      <a:xfrm>
                        <a:off x="652145" y="5901690"/>
                        <a:ext cx="5262576" cy="936007"/>
                      </a:xfrm>
                      <a:prstGeom prst="rect">
                        <a:avLst/>
                      </a:prstGeom>
                      <a:solidFill>
                        <a:srgbClr val="FFFF99"/>
                      </a:solidFill>
                      <a:ln w="38100">
                        <a:noFill/>
                        <a:miter/>
                      </a:ln>
                    </p:spPr>
                  </p:pic>
                </p:oleObj>
              </mc:Fallback>
            </mc:AlternateContent>
          </a:graphicData>
        </a:graphic>
      </p:graphicFrame>
      <p:sp>
        <p:nvSpPr>
          <p:cNvPr id="10" name="Text Box 2"/>
          <p:cNvSpPr txBox="1"/>
          <p:nvPr/>
        </p:nvSpPr>
        <p:spPr>
          <a:xfrm>
            <a:off x="-55880" y="-177800"/>
            <a:ext cx="913193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由于对称性</a:t>
            </a:r>
            <a:r>
              <a:rPr lang="zh-CN" altLang="en-US" sz="2800" dirty="0">
                <a:solidFill>
                  <a:srgbClr val="0000FF"/>
                </a:solidFill>
                <a:latin typeface="微软雅黑" panose="020B0503020204020204" charset="-122"/>
                <a:ea typeface="微软雅黑" panose="020B0503020204020204"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11</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22</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33</a:t>
            </a:r>
            <a:r>
              <a:rPr lang="zh-CN" altLang="en-US" sz="2800" dirty="0">
                <a:solidFill>
                  <a:srgbClr val="0000FF"/>
                </a:solidFill>
                <a:latin typeface="Times New Roman" panose="02020603050405020304" pitchFamily="18" charset="0"/>
                <a:ea typeface="华文细黑" panose="02010600040101010101" charset="-122"/>
                <a:sym typeface="Symbol" panose="05050102010706020507" pitchFamily="18" charset="2"/>
              </a:rPr>
              <a:t>，因此张量相当于一个标量σ</a:t>
            </a:r>
            <a:r>
              <a:rPr lang="en-US" altLang="zh-CN" sz="2800" baseline="-25000" dirty="0">
                <a:solidFill>
                  <a:srgbClr val="0000FF"/>
                </a:solidFill>
                <a:latin typeface="Times New Roman" panose="02020603050405020304" pitchFamily="18" charset="0"/>
                <a:ea typeface="华文细黑" panose="02010600040101010101" charset="-122"/>
                <a:sym typeface="Symbol" panose="05050102010706020507" pitchFamily="18" charset="2"/>
              </a:rPr>
              <a:t>0</a:t>
            </a:r>
            <a:r>
              <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矩形 17"/>
          <p:cNvSpPr/>
          <p:nvPr/>
        </p:nvSpPr>
        <p:spPr>
          <a:xfrm>
            <a:off x="2913380" y="2896870"/>
            <a:ext cx="455295" cy="53149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170805" y="2841625"/>
            <a:ext cx="455295" cy="53149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Object 1024"/>
          <p:cNvGraphicFramePr>
            <a:graphicFrameLocks noChangeAspect="1"/>
          </p:cNvGraphicFramePr>
          <p:nvPr/>
        </p:nvGraphicFramePr>
        <p:xfrm>
          <a:off x="4243070" y="3684905"/>
          <a:ext cx="4116705" cy="518795"/>
        </p:xfrm>
        <a:graphic>
          <a:graphicData uri="http://schemas.openxmlformats.org/presentationml/2006/ole">
            <mc:AlternateContent xmlns:mc="http://schemas.openxmlformats.org/markup-compatibility/2006">
              <mc:Choice xmlns:v="urn:schemas-microsoft-com:vml" Requires="v">
                <p:oleObj spid="_x0000_s8" name="" r:id="rId7" imgW="1727200" imgH="228600" progId="Equation.3">
                  <p:embed/>
                </p:oleObj>
              </mc:Choice>
              <mc:Fallback>
                <p:oleObj name="" r:id="rId7" imgW="1727200" imgH="228600" progId="Equation.3">
                  <p:embed/>
                  <p:pic>
                    <p:nvPicPr>
                      <p:cNvPr id="0" name="图片 3114"/>
                      <p:cNvPicPr/>
                      <p:nvPr/>
                    </p:nvPicPr>
                    <p:blipFill>
                      <a:blip r:embed="rId8"/>
                      <a:stretch>
                        <a:fillRect/>
                      </a:stretch>
                    </p:blipFill>
                    <p:spPr>
                      <a:xfrm>
                        <a:off x="4243070" y="3684905"/>
                        <a:ext cx="4116705" cy="518795"/>
                      </a:xfrm>
                      <a:prstGeom prst="rect">
                        <a:avLst/>
                      </a:prstGeom>
                      <a:solidFill>
                        <a:srgbClr val="FF9900">
                          <a:alpha val="19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201930" y="5409565"/>
          <a:ext cx="6300470" cy="461645"/>
        </p:xfrm>
        <a:graphic>
          <a:graphicData uri="http://schemas.openxmlformats.org/presentationml/2006/ole">
            <mc:AlternateContent xmlns:mc="http://schemas.openxmlformats.org/markup-compatibility/2006">
              <mc:Choice xmlns:v="urn:schemas-microsoft-com:vml" Requires="v">
                <p:oleObj spid="_x0000_s11" name="" r:id="rId9" imgW="2654300" imgH="203200" progId="Equation.3">
                  <p:embed/>
                </p:oleObj>
              </mc:Choice>
              <mc:Fallback>
                <p:oleObj name="" r:id="rId9" imgW="2654300" imgH="203200" progId="Equation.3">
                  <p:embed/>
                  <p:pic>
                    <p:nvPicPr>
                      <p:cNvPr id="0" name="图片 3114"/>
                      <p:cNvPicPr/>
                      <p:nvPr/>
                    </p:nvPicPr>
                    <p:blipFill>
                      <a:blip r:embed="rId10"/>
                      <a:stretch>
                        <a:fillRect/>
                      </a:stretch>
                    </p:blipFill>
                    <p:spPr>
                      <a:xfrm>
                        <a:off x="201930" y="5409565"/>
                        <a:ext cx="6300470" cy="461645"/>
                      </a:xfrm>
                      <a:prstGeom prst="rect">
                        <a:avLst/>
                      </a:prstGeom>
                      <a:solidFill>
                        <a:srgbClr val="FF9900">
                          <a:alpha val="19000"/>
                        </a:srgbClr>
                      </a:solidFill>
                      <a:ln w="38100">
                        <a:noFill/>
                        <a:miter/>
                      </a:ln>
                    </p:spPr>
                  </p:pic>
                </p:oleObj>
              </mc:Fallback>
            </mc:AlternateContent>
          </a:graphicData>
        </a:graphic>
      </p:graphicFrame>
      <p:grpSp>
        <p:nvGrpSpPr>
          <p:cNvPr id="16" name="组合 15"/>
          <p:cNvGrpSpPr/>
          <p:nvPr/>
        </p:nvGrpSpPr>
        <p:grpSpPr>
          <a:xfrm>
            <a:off x="6107430" y="4862830"/>
            <a:ext cx="3006090" cy="1553845"/>
            <a:chOff x="9618" y="7658"/>
            <a:chExt cx="4734" cy="2447"/>
          </a:xfrm>
        </p:grpSpPr>
        <p:graphicFrame>
          <p:nvGraphicFramePr>
            <p:cNvPr id="13" name="Object 1024"/>
            <p:cNvGraphicFramePr>
              <a:graphicFrameLocks noChangeAspect="1"/>
            </p:cNvGraphicFramePr>
            <p:nvPr/>
          </p:nvGraphicFramePr>
          <p:xfrm>
            <a:off x="11857" y="7658"/>
            <a:ext cx="2495" cy="2447"/>
          </p:xfrm>
          <a:graphic>
            <a:graphicData uri="http://schemas.openxmlformats.org/presentationml/2006/ole">
              <mc:AlternateContent xmlns:mc="http://schemas.openxmlformats.org/markup-compatibility/2006">
                <mc:Choice xmlns:v="urn:schemas-microsoft-com:vml" Requires="v">
                  <p:oleObj spid="_x0000_s15" name="" r:id="rId11" imgW="800100" imgH="838200" progId="Equation.3">
                    <p:embed/>
                  </p:oleObj>
                </mc:Choice>
                <mc:Fallback>
                  <p:oleObj name="" r:id="rId11" imgW="800100" imgH="838200" progId="Equation.3">
                    <p:embed/>
                    <p:pic>
                      <p:nvPicPr>
                        <p:cNvPr id="0" name="图片 3150"/>
                        <p:cNvPicPr/>
                        <p:nvPr/>
                      </p:nvPicPr>
                      <p:blipFill>
                        <a:blip r:embed="rId12"/>
                        <a:stretch>
                          <a:fillRect/>
                        </a:stretch>
                      </p:blipFill>
                      <p:spPr>
                        <a:xfrm>
                          <a:off x="11857" y="7658"/>
                          <a:ext cx="2495" cy="2447"/>
                        </a:xfrm>
                        <a:prstGeom prst="rect">
                          <a:avLst/>
                        </a:prstGeom>
                        <a:solidFill>
                          <a:srgbClr val="0000FF">
                            <a:alpha val="4000"/>
                          </a:srgbClr>
                        </a:solidFill>
                        <a:ln w="38100">
                          <a:noFill/>
                          <a:miter/>
                        </a:ln>
                      </p:spPr>
                    </p:pic>
                  </p:oleObj>
                </mc:Fallback>
              </mc:AlternateContent>
            </a:graphicData>
          </a:graphic>
        </p:graphicFrame>
        <p:sp>
          <p:nvSpPr>
            <p:cNvPr id="23554" name="Line 9"/>
            <p:cNvSpPr/>
            <p:nvPr/>
          </p:nvSpPr>
          <p:spPr>
            <a:xfrm flipH="1" flipV="1">
              <a:off x="9618" y="7829"/>
              <a:ext cx="2141" cy="1465"/>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500"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87630" y="2799080"/>
          <a:ext cx="3381375" cy="1071245"/>
        </p:xfrm>
        <a:graphic>
          <a:graphicData uri="http://schemas.openxmlformats.org/presentationml/2006/ole">
            <mc:AlternateContent xmlns:mc="http://schemas.openxmlformats.org/markup-compatibility/2006">
              <mc:Choice xmlns:v="urn:schemas-microsoft-com:vml" Requires="v">
                <p:oleObj spid="_x0000_s5" name="" r:id="rId1" imgW="1181100" imgH="419100" progId="Equation.3">
                  <p:embed/>
                </p:oleObj>
              </mc:Choice>
              <mc:Fallback>
                <p:oleObj name="" r:id="rId1" imgW="1181100" imgH="419100" progId="Equation.3">
                  <p:embed/>
                  <p:pic>
                    <p:nvPicPr>
                      <p:cNvPr id="0" name="图片 3114"/>
                      <p:cNvPicPr/>
                      <p:nvPr/>
                    </p:nvPicPr>
                    <p:blipFill>
                      <a:blip r:embed="rId2"/>
                      <a:stretch>
                        <a:fillRect/>
                      </a:stretch>
                    </p:blipFill>
                    <p:spPr>
                      <a:xfrm>
                        <a:off x="87630" y="2799080"/>
                        <a:ext cx="3381375" cy="1071245"/>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4171315" y="2774950"/>
          <a:ext cx="4726940" cy="1120140"/>
        </p:xfrm>
        <a:graphic>
          <a:graphicData uri="http://schemas.openxmlformats.org/presentationml/2006/ole">
            <mc:AlternateContent xmlns:mc="http://schemas.openxmlformats.org/markup-compatibility/2006">
              <mc:Choice xmlns:v="urn:schemas-microsoft-com:vml" Requires="v">
                <p:oleObj spid="_x0000_s7" name="" r:id="rId3" imgW="1727200" imgH="444500" progId="Equation.3">
                  <p:embed/>
                </p:oleObj>
              </mc:Choice>
              <mc:Fallback>
                <p:oleObj name="" r:id="rId3" imgW="1727200" imgH="444500" progId="Equation.3">
                  <p:embed/>
                  <p:pic>
                    <p:nvPicPr>
                      <p:cNvPr id="0" name="图片 3150"/>
                      <p:cNvPicPr/>
                      <p:nvPr/>
                    </p:nvPicPr>
                    <p:blipFill>
                      <a:blip r:embed="rId4"/>
                      <a:stretch>
                        <a:fillRect/>
                      </a:stretch>
                    </p:blipFill>
                    <p:spPr>
                      <a:xfrm>
                        <a:off x="4171315" y="2774950"/>
                        <a:ext cx="4726940" cy="1120140"/>
                      </a:xfrm>
                      <a:prstGeom prst="rect">
                        <a:avLst/>
                      </a:prstGeom>
                      <a:solidFill>
                        <a:srgbClr val="FF3300">
                          <a:alpha val="20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6515" y="4450080"/>
          <a:ext cx="5530850" cy="1207135"/>
        </p:xfrm>
        <a:graphic>
          <a:graphicData uri="http://schemas.openxmlformats.org/presentationml/2006/ole">
            <mc:AlternateContent xmlns:mc="http://schemas.openxmlformats.org/markup-compatibility/2006">
              <mc:Choice xmlns:v="urn:schemas-microsoft-com:vml" Requires="v">
                <p:oleObj spid="_x0000_s9" name="" r:id="rId5" imgW="2005965" imgH="419100" progId="Equation.3">
                  <p:embed/>
                </p:oleObj>
              </mc:Choice>
              <mc:Fallback>
                <p:oleObj name="" r:id="rId5" imgW="2005965" imgH="419100" progId="Equation.3">
                  <p:embed/>
                  <p:pic>
                    <p:nvPicPr>
                      <p:cNvPr id="0" name="图片 3114"/>
                      <p:cNvPicPr/>
                      <p:nvPr/>
                    </p:nvPicPr>
                    <p:blipFill>
                      <a:blip r:embed="rId6"/>
                      <a:stretch>
                        <a:fillRect/>
                      </a:stretch>
                    </p:blipFill>
                    <p:spPr>
                      <a:xfrm>
                        <a:off x="56515" y="4450080"/>
                        <a:ext cx="5530850" cy="1207135"/>
                      </a:xfrm>
                      <a:prstGeom prst="rect">
                        <a:avLst/>
                      </a:prstGeom>
                      <a:solidFill>
                        <a:srgbClr val="FFFF99"/>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406525" y="13335"/>
          <a:ext cx="5262576" cy="936007"/>
        </p:xfrm>
        <a:graphic>
          <a:graphicData uri="http://schemas.openxmlformats.org/presentationml/2006/ole">
            <mc:AlternateContent xmlns:mc="http://schemas.openxmlformats.org/markup-compatibility/2006">
              <mc:Choice xmlns:v="urn:schemas-microsoft-com:vml" Requires="v">
                <p:oleObj spid="_x0000_s11" name="" r:id="rId7" imgW="2005965" imgH="444500" progId="Equation.3">
                  <p:embed/>
                </p:oleObj>
              </mc:Choice>
              <mc:Fallback>
                <p:oleObj name="" r:id="rId7" imgW="2005965" imgH="444500" progId="Equation.3">
                  <p:embed/>
                  <p:pic>
                    <p:nvPicPr>
                      <p:cNvPr id="0" name="图片 3114"/>
                      <p:cNvPicPr/>
                      <p:nvPr/>
                    </p:nvPicPr>
                    <p:blipFill>
                      <a:blip r:embed="rId8"/>
                      <a:stretch>
                        <a:fillRect/>
                      </a:stretch>
                    </p:blipFill>
                    <p:spPr>
                      <a:xfrm>
                        <a:off x="1406525" y="13335"/>
                        <a:ext cx="5262576" cy="936007"/>
                      </a:xfrm>
                      <a:prstGeom prst="rect">
                        <a:avLst/>
                      </a:prstGeom>
                      <a:solidFill>
                        <a:srgbClr val="FFFF99"/>
                      </a:solidFill>
                      <a:ln w="38100">
                        <a:noFill/>
                        <a:miter/>
                      </a:ln>
                    </p:spPr>
                  </p:pic>
                </p:oleObj>
              </mc:Fallback>
            </mc:AlternateContent>
          </a:graphicData>
        </a:graphic>
      </p:graphicFrame>
      <p:graphicFrame>
        <p:nvGraphicFramePr>
          <p:cNvPr id="24584" name="Object 1024"/>
          <p:cNvGraphicFramePr>
            <a:graphicFrameLocks noChangeAspect="1"/>
          </p:cNvGraphicFramePr>
          <p:nvPr/>
        </p:nvGraphicFramePr>
        <p:xfrm>
          <a:off x="87630" y="1305560"/>
          <a:ext cx="2943860" cy="763270"/>
        </p:xfrm>
        <a:graphic>
          <a:graphicData uri="http://schemas.openxmlformats.org/presentationml/2006/ole">
            <mc:AlternateContent xmlns:mc="http://schemas.openxmlformats.org/markup-compatibility/2006">
              <mc:Choice xmlns:v="urn:schemas-microsoft-com:vml" Requires="v">
                <p:oleObj spid="_x0000_s3084" name="" r:id="rId9" imgW="1459865" imgH="431800" progId="Equation.3">
                  <p:embed/>
                </p:oleObj>
              </mc:Choice>
              <mc:Fallback>
                <p:oleObj name="" r:id="rId9" imgW="1459865" imgH="431800" progId="Equation.3">
                  <p:embed/>
                  <p:pic>
                    <p:nvPicPr>
                      <p:cNvPr id="0" name="图片 3083"/>
                      <p:cNvPicPr/>
                      <p:nvPr/>
                    </p:nvPicPr>
                    <p:blipFill>
                      <a:blip r:embed="rId10"/>
                      <a:stretch>
                        <a:fillRect/>
                      </a:stretch>
                    </p:blipFill>
                    <p:spPr>
                      <a:xfrm>
                        <a:off x="87630" y="1305560"/>
                        <a:ext cx="2943860" cy="763270"/>
                      </a:xfrm>
                      <a:prstGeom prst="rect">
                        <a:avLst/>
                      </a:prstGeom>
                      <a:solidFill>
                        <a:srgbClr val="FFFF99"/>
                      </a:solidFill>
                      <a:ln w="38100">
                        <a:noFill/>
                        <a:miter/>
                      </a:ln>
                    </p:spPr>
                  </p:pic>
                </p:oleObj>
              </mc:Fallback>
            </mc:AlternateContent>
          </a:graphicData>
        </a:graphic>
      </p:graphicFrame>
      <p:grpSp>
        <p:nvGrpSpPr>
          <p:cNvPr id="2" name="组合 1"/>
          <p:cNvGrpSpPr/>
          <p:nvPr/>
        </p:nvGrpSpPr>
        <p:grpSpPr>
          <a:xfrm>
            <a:off x="3091180" y="1028700"/>
            <a:ext cx="6035040" cy="1316990"/>
            <a:chOff x="4868" y="1620"/>
            <a:chExt cx="9504" cy="2074"/>
          </a:xfrm>
        </p:grpSpPr>
        <p:graphicFrame>
          <p:nvGraphicFramePr>
            <p:cNvPr id="26626" name="Object 1024"/>
            <p:cNvGraphicFramePr>
              <a:graphicFrameLocks noChangeAspect="1"/>
            </p:cNvGraphicFramePr>
            <p:nvPr/>
          </p:nvGraphicFramePr>
          <p:xfrm>
            <a:off x="6552" y="1620"/>
            <a:ext cx="7821" cy="2075"/>
          </p:xfrm>
          <a:graphic>
            <a:graphicData uri="http://schemas.openxmlformats.org/presentationml/2006/ole">
              <mc:AlternateContent xmlns:mc="http://schemas.openxmlformats.org/markup-compatibility/2006">
                <mc:Choice xmlns:v="urn:schemas-microsoft-com:vml" Requires="v">
                  <p:oleObj spid="_x0000_s3103" name="" r:id="rId11" imgW="3009900" imgH="889000" progId="Equation.3">
                    <p:embed/>
                  </p:oleObj>
                </mc:Choice>
                <mc:Fallback>
                  <p:oleObj name="" r:id="rId11" imgW="3009900" imgH="889000" progId="Equation.3">
                    <p:embed/>
                    <p:pic>
                      <p:nvPicPr>
                        <p:cNvPr id="0" name="图片 3102"/>
                        <p:cNvPicPr/>
                        <p:nvPr/>
                      </p:nvPicPr>
                      <p:blipFill>
                        <a:blip r:embed="rId12"/>
                        <a:stretch>
                          <a:fillRect/>
                        </a:stretch>
                      </p:blipFill>
                      <p:spPr>
                        <a:xfrm>
                          <a:off x="6552" y="1620"/>
                          <a:ext cx="7821" cy="2075"/>
                        </a:xfrm>
                        <a:prstGeom prst="rect">
                          <a:avLst/>
                        </a:prstGeom>
                        <a:solidFill>
                          <a:srgbClr val="FFFF99"/>
                        </a:solidFill>
                        <a:ln w="38100">
                          <a:noFill/>
                          <a:miter/>
                        </a:ln>
                      </p:spPr>
                    </p:pic>
                  </p:oleObj>
                </mc:Fallback>
              </mc:AlternateContent>
            </a:graphicData>
          </a:graphic>
        </p:graphicFrame>
        <p:sp>
          <p:nvSpPr>
            <p:cNvPr id="23554" name="Line 9"/>
            <p:cNvSpPr/>
            <p:nvPr/>
          </p:nvSpPr>
          <p:spPr>
            <a:xfrm>
              <a:off x="4868" y="2658"/>
              <a:ext cx="1701"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2" name="Line 9"/>
          <p:cNvSpPr/>
          <p:nvPr/>
        </p:nvSpPr>
        <p:spPr>
          <a:xfrm>
            <a:off x="6294755" y="1635125"/>
            <a:ext cx="877570" cy="934720"/>
          </a:xfrm>
          <a:prstGeom prst="line">
            <a:avLst/>
          </a:prstGeom>
          <a:ln w="15875"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sp>
        <p:nvSpPr>
          <p:cNvPr id="15" name="Text Box 2"/>
          <p:cNvSpPr txBox="1"/>
          <p:nvPr/>
        </p:nvSpPr>
        <p:spPr>
          <a:xfrm>
            <a:off x="7084695" y="156210"/>
            <a:ext cx="1833880" cy="65087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参考</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(6-11)</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6" name="Text Box 2"/>
          <p:cNvSpPr txBox="1"/>
          <p:nvPr/>
        </p:nvSpPr>
        <p:spPr>
          <a:xfrm>
            <a:off x="635" y="2148205"/>
            <a:ext cx="5128260"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800" dirty="0">
                <a:solidFill>
                  <a:srgbClr val="0000FF"/>
                </a:solidFill>
                <a:latin typeface="华文细黑" panose="02010600040101010101" charset="-122"/>
                <a:ea typeface="华文细黑" panose="02010600040101010101" charset="-122"/>
                <a:sym typeface="Symbol" panose="05050102010706020507" pitchFamily="18" charset="2"/>
              </a:rPr>
              <a:t>忽略</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(k</a:t>
            </a:r>
            <a:r>
              <a:rPr lang="en-US" altLang="zh-CN" sz="2800" baseline="-25000" dirty="0">
                <a:solidFill>
                  <a:srgbClr val="0000FF"/>
                </a:solidFill>
                <a:latin typeface="华文细黑" panose="02010600040101010101" charset="-122"/>
                <a:ea typeface="华文细黑" panose="02010600040101010101" charset="-122"/>
                <a:sym typeface="Symbol" panose="05050102010706020507" pitchFamily="18" charset="2"/>
              </a:rPr>
              <a:t>B</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T)</a:t>
            </a:r>
            <a:r>
              <a:rPr lang="en-US" altLang="zh-CN" sz="2800" baseline="30000" dirty="0">
                <a:solidFill>
                  <a:srgbClr val="0000FF"/>
                </a:solidFill>
                <a:latin typeface="华文细黑" panose="02010600040101010101" charset="-122"/>
                <a:ea typeface="华文细黑" panose="02010600040101010101" charset="-122"/>
                <a:sym typeface="Symbol" panose="05050102010706020507" pitchFamily="18" charset="2"/>
              </a:rPr>
              <a:t>2</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以及高次项</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6170930" y="4241165"/>
          <a:ext cx="2894330" cy="1918335"/>
        </p:xfrm>
        <a:graphic>
          <a:graphicData uri="http://schemas.openxmlformats.org/presentationml/2006/ole">
            <mc:AlternateContent xmlns:mc="http://schemas.openxmlformats.org/markup-compatibility/2006">
              <mc:Choice xmlns:v="urn:schemas-microsoft-com:vml" Requires="v">
                <p:oleObj spid="_x0000_s18" name="" r:id="rId13" imgW="1041400" imgH="660400" progId="Equation.3">
                  <p:embed/>
                </p:oleObj>
              </mc:Choice>
              <mc:Fallback>
                <p:oleObj name="" r:id="rId13" imgW="1041400" imgH="660400" progId="Equation.3">
                  <p:embed/>
                  <p:pic>
                    <p:nvPicPr>
                      <p:cNvPr id="0" name="图片 3114"/>
                      <p:cNvPicPr/>
                      <p:nvPr/>
                    </p:nvPicPr>
                    <p:blipFill>
                      <a:blip r:embed="rId14"/>
                      <a:stretch>
                        <a:fillRect/>
                      </a:stretch>
                    </p:blipFill>
                    <p:spPr>
                      <a:xfrm>
                        <a:off x="6170930" y="4241165"/>
                        <a:ext cx="2894330" cy="1918335"/>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6411595" y="5160010"/>
            <a:ext cx="2731135" cy="1445895"/>
            <a:chOff x="10097" y="8578"/>
            <a:chExt cx="4301" cy="2277"/>
          </a:xfrm>
        </p:grpSpPr>
        <p:sp>
          <p:nvSpPr>
            <p:cNvPr id="19" name="Text Box 2"/>
            <p:cNvSpPr txBox="1"/>
            <p:nvPr/>
          </p:nvSpPr>
          <p:spPr>
            <a:xfrm>
              <a:off x="10097" y="9956"/>
              <a:ext cx="4301" cy="899"/>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平均自由运动时间</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1" name="椭圆 20"/>
            <p:cNvSpPr/>
            <p:nvPr/>
          </p:nvSpPr>
          <p:spPr>
            <a:xfrm>
              <a:off x="12643" y="8578"/>
              <a:ext cx="907" cy="1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 name="组合 12"/>
          <p:cNvGrpSpPr/>
          <p:nvPr/>
        </p:nvGrpSpPr>
        <p:grpSpPr>
          <a:xfrm>
            <a:off x="3909060" y="4536440"/>
            <a:ext cx="2131695" cy="1572895"/>
            <a:chOff x="6156" y="8387"/>
            <a:chExt cx="3357" cy="2477"/>
          </a:xfrm>
        </p:grpSpPr>
        <p:sp>
          <p:nvSpPr>
            <p:cNvPr id="20" name="Text Box 2"/>
            <p:cNvSpPr txBox="1"/>
            <p:nvPr/>
          </p:nvSpPr>
          <p:spPr>
            <a:xfrm>
              <a:off x="6156" y="9965"/>
              <a:ext cx="3357" cy="899"/>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弛豫时间</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2" name="椭圆 21"/>
            <p:cNvSpPr/>
            <p:nvPr/>
          </p:nvSpPr>
          <p:spPr>
            <a:xfrm>
              <a:off x="7180" y="8387"/>
              <a:ext cx="1606" cy="16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矩形 13"/>
          <p:cNvSpPr/>
          <p:nvPr/>
        </p:nvSpPr>
        <p:spPr>
          <a:xfrm>
            <a:off x="3644265" y="94615"/>
            <a:ext cx="1310005" cy="71247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335" y="-281940"/>
            <a:ext cx="9023985" cy="1014730"/>
          </a:xfrm>
          <a:prstGeom prst="rect">
            <a:avLst/>
          </a:prstGeom>
          <a:noFill/>
        </p:spPr>
        <p:txBody>
          <a:bodyPr wrap="square" rtlCol="0" anchor="t">
            <a:spAutoFit/>
          </a:bodyPr>
          <a:p>
            <a:pPr algn="just">
              <a:lnSpc>
                <a:spcPct val="150000"/>
              </a:lnSpc>
            </a:pPr>
            <a:r>
              <a:rPr lang="en-US" altLang="zh-CN" sz="4000" b="1" dirty="0">
                <a:solidFill>
                  <a:srgbClr val="0000FF"/>
                </a:solidFill>
                <a:latin typeface="Cambria" panose="02040503050406030204" pitchFamily="18" charset="0"/>
                <a:ea typeface="黑体" panose="02010609060101010101" pitchFamily="49" charset="-122"/>
                <a:sym typeface="+mn-ea"/>
              </a:rPr>
              <a:t>§6.5   </a:t>
            </a:r>
            <a:r>
              <a:rPr lang="zh-CN" altLang="en-US" sz="4000" b="1" dirty="0">
                <a:solidFill>
                  <a:srgbClr val="0000FF"/>
                </a:solidFill>
                <a:latin typeface="Cambria" panose="02040503050406030204" pitchFamily="18" charset="0"/>
                <a:ea typeface="黑体" panose="02010609060101010101" pitchFamily="49" charset="-122"/>
                <a:sym typeface="+mn-ea"/>
              </a:rPr>
              <a:t>各向同性弹性散射和弛豫时间</a:t>
            </a:r>
            <a:endParaRPr lang="zh-CN" altLang="en-US" sz="4000"/>
          </a:p>
        </p:txBody>
      </p:sp>
      <p:graphicFrame>
        <p:nvGraphicFramePr>
          <p:cNvPr id="4" name="Object 1024"/>
          <p:cNvGraphicFramePr>
            <a:graphicFrameLocks noChangeAspect="1"/>
          </p:cNvGraphicFramePr>
          <p:nvPr/>
        </p:nvGraphicFramePr>
        <p:xfrm>
          <a:off x="103505" y="664845"/>
          <a:ext cx="9018270" cy="925830"/>
        </p:xfrm>
        <a:graphic>
          <a:graphicData uri="http://schemas.openxmlformats.org/presentationml/2006/ole">
            <mc:AlternateContent xmlns:mc="http://schemas.openxmlformats.org/markup-compatibility/2006">
              <mc:Choice xmlns:v="urn:schemas-microsoft-com:vml" Requires="v">
                <p:oleObj spid="_x0000_s5" name="" r:id="rId1" imgW="4063365" imgH="419100" progId="Equation.3">
                  <p:embed/>
                </p:oleObj>
              </mc:Choice>
              <mc:Fallback>
                <p:oleObj name="" r:id="rId1" imgW="4063365" imgH="419100" progId="Equation.3">
                  <p:embed/>
                  <p:pic>
                    <p:nvPicPr>
                      <p:cNvPr id="0" name="图片 3114"/>
                      <p:cNvPicPr/>
                      <p:nvPr/>
                    </p:nvPicPr>
                    <p:blipFill>
                      <a:blip r:embed="rId2"/>
                      <a:stretch>
                        <a:fillRect/>
                      </a:stretch>
                    </p:blipFill>
                    <p:spPr>
                      <a:xfrm>
                        <a:off x="103505" y="664845"/>
                        <a:ext cx="9018270" cy="925830"/>
                      </a:xfrm>
                      <a:prstGeom prst="rect">
                        <a:avLst/>
                      </a:prstGeom>
                      <a:solidFill>
                        <a:srgbClr val="FF0000">
                          <a:alpha val="20000"/>
                        </a:srgbClr>
                      </a:solidFill>
                      <a:ln w="38100">
                        <a:noFill/>
                        <a:miter/>
                      </a:ln>
                    </p:spPr>
                  </p:pic>
                </p:oleObj>
              </mc:Fallback>
            </mc:AlternateContent>
          </a:graphicData>
        </a:graphic>
      </p:graphicFrame>
      <p:sp>
        <p:nvSpPr>
          <p:cNvPr id="16" name="Text Box 2"/>
          <p:cNvSpPr txBox="1"/>
          <p:nvPr/>
        </p:nvSpPr>
        <p:spPr>
          <a:xfrm>
            <a:off x="-2540" y="1447165"/>
            <a:ext cx="605345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sz="2800" dirty="0">
                <a:solidFill>
                  <a:srgbClr val="0000FF"/>
                </a:solidFill>
                <a:latin typeface="华文细黑" panose="02010600040101010101" charset="-122"/>
                <a:ea typeface="华文细黑" panose="02010600040101010101" charset="-122"/>
                <a:sym typeface="Symbol" panose="05050102010706020507" pitchFamily="18" charset="2"/>
              </a:rPr>
              <a:t>考虑各向同性、弹性电子散射</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8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23554" name="Line 9"/>
          <p:cNvSpPr/>
          <p:nvPr/>
        </p:nvSpPr>
        <p:spPr>
          <a:xfrm>
            <a:off x="381000" y="3001010"/>
            <a:ext cx="1080135" cy="0"/>
          </a:xfrm>
          <a:prstGeom prst="line">
            <a:avLst/>
          </a:prstGeom>
          <a:ln w="47625"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8" name="Text Box 2"/>
          <p:cNvSpPr txBox="1"/>
          <p:nvPr/>
        </p:nvSpPr>
        <p:spPr>
          <a:xfrm>
            <a:off x="1533525" y="2159635"/>
            <a:ext cx="735901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sym typeface="Symbol" panose="05050102010706020507" pitchFamily="18" charset="2"/>
              </a:rPr>
              <a:t>能带是各向同性的，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E(k)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与</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的方向无关，只是</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的函数，等能面是同心球面</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4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17" name="Text Box 2"/>
          <p:cNvSpPr txBox="1"/>
          <p:nvPr/>
        </p:nvSpPr>
        <p:spPr>
          <a:xfrm>
            <a:off x="1541780" y="3147695"/>
            <a:ext cx="735901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sym typeface="Symbol" panose="05050102010706020507" pitchFamily="18" charset="2"/>
              </a:rPr>
              <a:t>散射是弹性的，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状态的电子只跃迁到相同能量的</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k'</a:t>
            </a:r>
            <a:r>
              <a:rPr lang="zh-CN" altLang="en-US" sz="2400" dirty="0">
                <a:solidFill>
                  <a:srgbClr val="0000FF"/>
                </a:solidFill>
                <a:latin typeface="华文细黑" panose="02010600040101010101" charset="-122"/>
                <a:ea typeface="华文细黑" panose="02010600040101010101" charset="-122"/>
                <a:sym typeface="Symbol" panose="05050102010706020507" pitchFamily="18" charset="2"/>
              </a:rPr>
              <a:t>状态</a:t>
            </a:r>
            <a:r>
              <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2400" dirty="0">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18" name="Line 9"/>
          <p:cNvSpPr/>
          <p:nvPr/>
        </p:nvSpPr>
        <p:spPr>
          <a:xfrm>
            <a:off x="4619625" y="3688080"/>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9" name="Object 1024"/>
          <p:cNvGraphicFramePr>
            <a:graphicFrameLocks noChangeAspect="1"/>
          </p:cNvGraphicFramePr>
          <p:nvPr/>
        </p:nvGraphicFramePr>
        <p:xfrm>
          <a:off x="237490" y="4357370"/>
          <a:ext cx="7315835" cy="492760"/>
        </p:xfrm>
        <a:graphic>
          <a:graphicData uri="http://schemas.openxmlformats.org/presentationml/2006/ole">
            <mc:AlternateContent xmlns:mc="http://schemas.openxmlformats.org/markup-compatibility/2006">
              <mc:Choice xmlns:v="urn:schemas-microsoft-com:vml" Requires="v">
                <p:oleObj spid="_x0000_s20" name="" r:id="rId3" imgW="3251200" imgH="215900" progId="Equation.3">
                  <p:embed/>
                </p:oleObj>
              </mc:Choice>
              <mc:Fallback>
                <p:oleObj name="" r:id="rId3" imgW="3251200" imgH="215900" progId="Equation.3">
                  <p:embed/>
                  <p:pic>
                    <p:nvPicPr>
                      <p:cNvPr id="0" name="图片 3114"/>
                      <p:cNvPicPr/>
                      <p:nvPr/>
                    </p:nvPicPr>
                    <p:blipFill>
                      <a:blip r:embed="rId4"/>
                      <a:stretch>
                        <a:fillRect/>
                      </a:stretch>
                    </p:blipFill>
                    <p:spPr>
                      <a:xfrm>
                        <a:off x="237490" y="4357370"/>
                        <a:ext cx="7315835" cy="492760"/>
                      </a:xfrm>
                      <a:prstGeom prst="rect">
                        <a:avLst/>
                      </a:prstGeom>
                      <a:solidFill>
                        <a:srgbClr val="FFFF99"/>
                      </a:solidFill>
                      <a:ln w="38100">
                        <a:noFill/>
                        <a:miter/>
                      </a:ln>
                    </p:spPr>
                  </p:pic>
                </p:oleObj>
              </mc:Fallback>
            </mc:AlternateContent>
          </a:graphicData>
        </a:graphic>
      </p:graphicFrame>
      <p:graphicFrame>
        <p:nvGraphicFramePr>
          <p:cNvPr id="21" name="Object 1024"/>
          <p:cNvGraphicFramePr>
            <a:graphicFrameLocks noChangeAspect="1"/>
          </p:cNvGraphicFramePr>
          <p:nvPr/>
        </p:nvGraphicFramePr>
        <p:xfrm>
          <a:off x="203200" y="4895850"/>
          <a:ext cx="8833485" cy="1043940"/>
        </p:xfrm>
        <a:graphic>
          <a:graphicData uri="http://schemas.openxmlformats.org/presentationml/2006/ole">
            <mc:AlternateContent xmlns:mc="http://schemas.openxmlformats.org/markup-compatibility/2006">
              <mc:Choice xmlns:v="urn:schemas-microsoft-com:vml" Requires="v">
                <p:oleObj spid="_x0000_s22" name="" r:id="rId5" imgW="3873500" imgH="457200" progId="Equation.3">
                  <p:embed/>
                </p:oleObj>
              </mc:Choice>
              <mc:Fallback>
                <p:oleObj name="" r:id="rId5" imgW="3873500" imgH="457200" progId="Equation.3">
                  <p:embed/>
                  <p:pic>
                    <p:nvPicPr>
                      <p:cNvPr id="0" name="图片 3114"/>
                      <p:cNvPicPr/>
                      <p:nvPr/>
                    </p:nvPicPr>
                    <p:blipFill>
                      <a:blip r:embed="rId6"/>
                      <a:stretch>
                        <a:fillRect/>
                      </a:stretch>
                    </p:blipFill>
                    <p:spPr>
                      <a:xfrm>
                        <a:off x="203200" y="4895850"/>
                        <a:ext cx="8833485" cy="1043940"/>
                      </a:xfrm>
                      <a:prstGeom prst="rect">
                        <a:avLst/>
                      </a:prstGeom>
                      <a:noFill/>
                      <a:ln w="38100">
                        <a:noFill/>
                        <a:miter/>
                      </a:ln>
                    </p:spPr>
                  </p:pic>
                </p:oleObj>
              </mc:Fallback>
            </mc:AlternateContent>
          </a:graphicData>
        </a:graphic>
      </p:graphicFrame>
      <p:grpSp>
        <p:nvGrpSpPr>
          <p:cNvPr id="23" name="组合 22"/>
          <p:cNvGrpSpPr/>
          <p:nvPr/>
        </p:nvGrpSpPr>
        <p:grpSpPr>
          <a:xfrm>
            <a:off x="7291705" y="-147955"/>
            <a:ext cx="2155190" cy="1979718"/>
            <a:chOff x="11257" y="-7"/>
            <a:chExt cx="3394"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614"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b="1"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graphicFrame>
        <p:nvGraphicFramePr>
          <p:cNvPr id="30" name="Object 1024"/>
          <p:cNvGraphicFramePr>
            <a:graphicFrameLocks noChangeAspect="1"/>
          </p:cNvGraphicFramePr>
          <p:nvPr/>
        </p:nvGraphicFramePr>
        <p:xfrm>
          <a:off x="1746250" y="5939790"/>
          <a:ext cx="5589270" cy="518160"/>
        </p:xfrm>
        <a:graphic>
          <a:graphicData uri="http://schemas.openxmlformats.org/presentationml/2006/ole">
            <mc:AlternateContent xmlns:mc="http://schemas.openxmlformats.org/markup-compatibility/2006">
              <mc:Choice xmlns:v="urn:schemas-microsoft-com:vml" Requires="v">
                <p:oleObj spid="_x0000_s31" name="" r:id="rId7" imgW="2311400" imgH="215900" progId="Equation.3">
                  <p:embed/>
                </p:oleObj>
              </mc:Choice>
              <mc:Fallback>
                <p:oleObj name="" r:id="rId7" imgW="2311400" imgH="215900" progId="Equation.3">
                  <p:embed/>
                  <p:pic>
                    <p:nvPicPr>
                      <p:cNvPr id="0" name="图片 3114"/>
                      <p:cNvPicPr/>
                      <p:nvPr/>
                    </p:nvPicPr>
                    <p:blipFill>
                      <a:blip r:embed="rId8"/>
                      <a:stretch>
                        <a:fillRect/>
                      </a:stretch>
                    </p:blipFill>
                    <p:spPr>
                      <a:xfrm>
                        <a:off x="1746250" y="5939790"/>
                        <a:ext cx="5589270" cy="51816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0160" y="1550670"/>
          <a:ext cx="9124315" cy="1088390"/>
        </p:xfrm>
        <a:graphic>
          <a:graphicData uri="http://schemas.openxmlformats.org/presentationml/2006/ole">
            <mc:AlternateContent xmlns:mc="http://schemas.openxmlformats.org/markup-compatibility/2006">
              <mc:Choice xmlns:v="urn:schemas-microsoft-com:vml" Requires="v">
                <p:oleObj spid="_x0000_s7" name="" r:id="rId1" imgW="3759200" imgH="431800" progId="Equation.3">
                  <p:embed/>
                </p:oleObj>
              </mc:Choice>
              <mc:Fallback>
                <p:oleObj name="" r:id="rId1" imgW="3759200" imgH="431800" progId="Equation.3">
                  <p:embed/>
                  <p:pic>
                    <p:nvPicPr>
                      <p:cNvPr id="0" name="图片 3114"/>
                      <p:cNvPicPr/>
                      <p:nvPr/>
                    </p:nvPicPr>
                    <p:blipFill>
                      <a:blip r:embed="rId2"/>
                      <a:stretch>
                        <a:fillRect/>
                      </a:stretch>
                    </p:blipFill>
                    <p:spPr>
                      <a:xfrm>
                        <a:off x="10160" y="1550670"/>
                        <a:ext cx="9124315" cy="108839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789940" y="2731770"/>
          <a:ext cx="7077710" cy="1088390"/>
        </p:xfrm>
        <a:graphic>
          <a:graphicData uri="http://schemas.openxmlformats.org/presentationml/2006/ole">
            <mc:AlternateContent xmlns:mc="http://schemas.openxmlformats.org/markup-compatibility/2006">
              <mc:Choice xmlns:v="urn:schemas-microsoft-com:vml" Requires="v">
                <p:oleObj spid="_x0000_s13" name="" r:id="rId3" imgW="2984500" imgH="431800" progId="Equation.3">
                  <p:embed/>
                </p:oleObj>
              </mc:Choice>
              <mc:Fallback>
                <p:oleObj name="" r:id="rId3" imgW="2984500" imgH="431800" progId="Equation.3">
                  <p:embed/>
                  <p:pic>
                    <p:nvPicPr>
                      <p:cNvPr id="0" name="图片 3114"/>
                      <p:cNvPicPr/>
                      <p:nvPr/>
                    </p:nvPicPr>
                    <p:blipFill>
                      <a:blip r:embed="rId4"/>
                      <a:stretch>
                        <a:fillRect/>
                      </a:stretch>
                    </p:blipFill>
                    <p:spPr>
                      <a:xfrm>
                        <a:off x="789940" y="2731770"/>
                        <a:ext cx="7077710" cy="1088390"/>
                      </a:xfrm>
                      <a:prstGeom prst="rect">
                        <a:avLst/>
                      </a:prstGeom>
                      <a:solidFill>
                        <a:srgbClr val="FFFF99">
                          <a:alpha val="64000"/>
                        </a:srgbClr>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789940" y="3877945"/>
          <a:ext cx="4457700" cy="1088390"/>
        </p:xfrm>
        <a:graphic>
          <a:graphicData uri="http://schemas.openxmlformats.org/presentationml/2006/ole">
            <mc:AlternateContent xmlns:mc="http://schemas.openxmlformats.org/markup-compatibility/2006">
              <mc:Choice xmlns:v="urn:schemas-microsoft-com:vml" Requires="v">
                <p:oleObj spid="_x0000_s15" name="" r:id="rId5" imgW="1879600" imgH="431800" progId="Equation.3">
                  <p:embed/>
                </p:oleObj>
              </mc:Choice>
              <mc:Fallback>
                <p:oleObj name="" r:id="rId5" imgW="1879600" imgH="431800" progId="Equation.3">
                  <p:embed/>
                  <p:pic>
                    <p:nvPicPr>
                      <p:cNvPr id="0" name="图片 3114"/>
                      <p:cNvPicPr/>
                      <p:nvPr/>
                    </p:nvPicPr>
                    <p:blipFill>
                      <a:blip r:embed="rId6"/>
                      <a:stretch>
                        <a:fillRect/>
                      </a:stretch>
                    </p:blipFill>
                    <p:spPr>
                      <a:xfrm>
                        <a:off x="789940" y="3877945"/>
                        <a:ext cx="4457700" cy="1088390"/>
                      </a:xfrm>
                      <a:prstGeom prst="rect">
                        <a:avLst/>
                      </a:prstGeom>
                      <a:solidFill>
                        <a:srgbClr val="FFFF99">
                          <a:alpha val="64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1932623" y="59373"/>
          <a:ext cx="5074285" cy="994410"/>
        </p:xfrm>
        <a:graphic>
          <a:graphicData uri="http://schemas.openxmlformats.org/presentationml/2006/ole">
            <mc:AlternateContent xmlns:mc="http://schemas.openxmlformats.org/markup-compatibility/2006">
              <mc:Choice xmlns:v="urn:schemas-microsoft-com:vml" Requires="v">
                <p:oleObj spid="_x0000_s12" name="" r:id="rId7" imgW="1727200" imgH="393700" progId="Equation.3">
                  <p:embed/>
                </p:oleObj>
              </mc:Choice>
              <mc:Fallback>
                <p:oleObj name="" r:id="rId7" imgW="1727200" imgH="393700" progId="Equation.3">
                  <p:embed/>
                  <p:pic>
                    <p:nvPicPr>
                      <p:cNvPr id="0" name="图片 3114"/>
                      <p:cNvPicPr/>
                      <p:nvPr/>
                    </p:nvPicPr>
                    <p:blipFill>
                      <a:blip r:embed="rId8"/>
                      <a:stretch>
                        <a:fillRect/>
                      </a:stretch>
                    </p:blipFill>
                    <p:spPr>
                      <a:xfrm>
                        <a:off x="1932623" y="59373"/>
                        <a:ext cx="5074285" cy="994410"/>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2540" y="801370"/>
            <a:ext cx="6053455"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sym typeface="Symbol" panose="05050102010706020507" pitchFamily="18" charset="2"/>
              </a:rPr>
              <a:t>碰撞项</a:t>
            </a:r>
            <a:r>
              <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rPr>
              <a:t> </a:t>
            </a:r>
            <a:endParaRPr lang="en-US" altLang="zh-CN" sz="3600" dirty="0">
              <a:solidFill>
                <a:srgbClr val="0000FF"/>
              </a:solidFill>
              <a:latin typeface="微软雅黑" panose="020B0503020204020204" charset="-122"/>
              <a:ea typeface="微软雅黑" panose="020B0503020204020204" charset="-122"/>
              <a:sym typeface="Symbol" panose="05050102010706020507" pitchFamily="18" charset="2"/>
            </a:endParaRPr>
          </a:p>
        </p:txBody>
      </p:sp>
      <p:graphicFrame>
        <p:nvGraphicFramePr>
          <p:cNvPr id="2" name="Object 1024"/>
          <p:cNvGraphicFramePr>
            <a:graphicFrameLocks noChangeAspect="1"/>
          </p:cNvGraphicFramePr>
          <p:nvPr/>
        </p:nvGraphicFramePr>
        <p:xfrm>
          <a:off x="2209800" y="5610860"/>
          <a:ext cx="5552440" cy="877570"/>
        </p:xfrm>
        <a:graphic>
          <a:graphicData uri="http://schemas.openxmlformats.org/presentationml/2006/ole">
            <mc:AlternateContent xmlns:mc="http://schemas.openxmlformats.org/markup-compatibility/2006">
              <mc:Choice xmlns:v="urn:schemas-microsoft-com:vml" Requires="v">
                <p:oleObj spid="_x0000_s4" name="" r:id="rId9" imgW="1244600" imgH="228600" progId="Equation.3">
                  <p:embed/>
                </p:oleObj>
              </mc:Choice>
              <mc:Fallback>
                <p:oleObj name="" r:id="rId9" imgW="1244600" imgH="228600" progId="Equation.3">
                  <p:embed/>
                  <p:pic>
                    <p:nvPicPr>
                      <p:cNvPr id="0" name="图片 3114"/>
                      <p:cNvPicPr/>
                      <p:nvPr/>
                    </p:nvPicPr>
                    <p:blipFill>
                      <a:blip r:embed="rId10"/>
                      <a:stretch>
                        <a:fillRect/>
                      </a:stretch>
                    </p:blipFill>
                    <p:spPr>
                      <a:xfrm>
                        <a:off x="2209800" y="5610860"/>
                        <a:ext cx="5552440" cy="877570"/>
                      </a:xfrm>
                      <a:prstGeom prst="rect">
                        <a:avLst/>
                      </a:prstGeom>
                      <a:solidFill>
                        <a:srgbClr val="FFFF99">
                          <a:alpha val="64000"/>
                        </a:srgbClr>
                      </a:solidFill>
                      <a:ln w="38100">
                        <a:noFill/>
                        <a:miter/>
                      </a:ln>
                    </p:spPr>
                  </p:pic>
                </p:oleObj>
              </mc:Fallback>
            </mc:AlternateContent>
          </a:graphicData>
        </a:graphic>
      </p:graphicFrame>
      <p:sp>
        <p:nvSpPr>
          <p:cNvPr id="5" name="Text Box 2"/>
          <p:cNvSpPr txBox="1"/>
          <p:nvPr/>
        </p:nvSpPr>
        <p:spPr>
          <a:xfrm>
            <a:off x="-27305" y="4907280"/>
            <a:ext cx="703453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华文细黑" panose="02010600040101010101" charset="-122"/>
                <a:ea typeface="华文细黑" panose="02010600040101010101" charset="-122"/>
              </a:rPr>
              <a:t> </a:t>
            </a:r>
            <a:r>
              <a:rPr lang="zh-CN" altLang="en-US" sz="2600" dirty="0">
                <a:solidFill>
                  <a:schemeClr val="tx1"/>
                </a:solidFill>
                <a:latin typeface="华文细黑" panose="02010600040101010101" charset="-122"/>
                <a:ea typeface="华文细黑" panose="02010600040101010101" charset="-122"/>
              </a:rPr>
              <a:t>将函数</a:t>
            </a:r>
            <a:r>
              <a:rPr lang="en-US" altLang="zh-CN" sz="2600" b="1"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f</a:t>
            </a:r>
            <a:r>
              <a:rPr lang="zh-CN" altLang="en-US" sz="2600" dirty="0">
                <a:solidFill>
                  <a:schemeClr val="tx1"/>
                </a:solidFill>
                <a:latin typeface="华文细黑" panose="02010600040101010101" charset="-122"/>
                <a:ea typeface="华文细黑" panose="02010600040101010101" charset="-122"/>
              </a:rPr>
              <a:t>按照电场强度</a:t>
            </a:r>
            <a:r>
              <a:rPr lang="en-US" altLang="zh-CN" sz="2600" b="1" dirty="0">
                <a:solidFill>
                  <a:srgbClr val="0000FF"/>
                </a:solidFill>
                <a:latin typeface="华文细黑" panose="02010600040101010101" charset="-122"/>
                <a:ea typeface="华文细黑" panose="02010600040101010101" charset="-122"/>
              </a:rPr>
              <a:t>E</a:t>
            </a:r>
            <a:r>
              <a:rPr lang="zh-CN" altLang="en-US" sz="2600" dirty="0">
                <a:solidFill>
                  <a:schemeClr val="tx1"/>
                </a:solidFill>
                <a:latin typeface="华文细黑" panose="02010600040101010101" charset="-122"/>
                <a:ea typeface="华文细黑" panose="02010600040101010101" charset="-122"/>
              </a:rPr>
              <a:t>的幂级数展开</a:t>
            </a:r>
            <a:r>
              <a:rPr lang="zh-CN" altLang="en-US" sz="2800" dirty="0">
                <a:solidFill>
                  <a:schemeClr val="tx1"/>
                </a:solidFill>
                <a:latin typeface="华文细黑" panose="02010600040101010101" charset="-122"/>
                <a:ea typeface="华文细黑" panose="02010600040101010101" charset="-122"/>
              </a:rPr>
              <a:t> →</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1024"/>
          <p:cNvGraphicFramePr>
            <a:graphicFrameLocks noChangeAspect="1"/>
          </p:cNvGraphicFramePr>
          <p:nvPr/>
        </p:nvGraphicFramePr>
        <p:xfrm>
          <a:off x="4279901" y="49213"/>
          <a:ext cx="3954780" cy="994410"/>
        </p:xfrm>
        <a:graphic>
          <a:graphicData uri="http://schemas.openxmlformats.org/presentationml/2006/ole">
            <mc:AlternateContent xmlns:mc="http://schemas.openxmlformats.org/markup-compatibility/2006">
              <mc:Choice xmlns:v="urn:schemas-microsoft-com:vml" Requires="v">
                <p:oleObj spid="_x0000_s12" name="" r:id="rId1" imgW="1346200" imgH="393700" progId="Equation.3">
                  <p:embed/>
                </p:oleObj>
              </mc:Choice>
              <mc:Fallback>
                <p:oleObj name="" r:id="rId1" imgW="1346200" imgH="393700" progId="Equation.3">
                  <p:embed/>
                  <p:pic>
                    <p:nvPicPr>
                      <p:cNvPr id="0" name="图片 3114"/>
                      <p:cNvPicPr/>
                      <p:nvPr/>
                    </p:nvPicPr>
                    <p:blipFill>
                      <a:blip r:embed="rId2"/>
                      <a:stretch>
                        <a:fillRect/>
                      </a:stretch>
                    </p:blipFill>
                    <p:spPr>
                      <a:xfrm>
                        <a:off x="4279901" y="49213"/>
                        <a:ext cx="3954780" cy="99441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39700" y="1255395"/>
          <a:ext cx="8507095" cy="1188085"/>
        </p:xfrm>
        <a:graphic>
          <a:graphicData uri="http://schemas.openxmlformats.org/presentationml/2006/ole">
            <mc:AlternateContent xmlns:mc="http://schemas.openxmlformats.org/markup-compatibility/2006">
              <mc:Choice xmlns:v="urn:schemas-microsoft-com:vml" Requires="v">
                <p:oleObj spid="_x0000_s4" name="" r:id="rId3" imgW="2844800" imgH="431800" progId="Equation.3">
                  <p:embed/>
                </p:oleObj>
              </mc:Choice>
              <mc:Fallback>
                <p:oleObj name="" r:id="rId3" imgW="2844800" imgH="431800" progId="Equation.3">
                  <p:embed/>
                  <p:pic>
                    <p:nvPicPr>
                      <p:cNvPr id="0" name="图片 3114"/>
                      <p:cNvPicPr/>
                      <p:nvPr/>
                    </p:nvPicPr>
                    <p:blipFill>
                      <a:blip r:embed="rId4"/>
                      <a:stretch>
                        <a:fillRect/>
                      </a:stretch>
                    </p:blipFill>
                    <p:spPr>
                      <a:xfrm>
                        <a:off x="139700" y="1255395"/>
                        <a:ext cx="8507095" cy="1188085"/>
                      </a:xfrm>
                      <a:prstGeom prst="rect">
                        <a:avLst/>
                      </a:prstGeom>
                      <a:solidFill>
                        <a:srgbClr val="FFFF99">
                          <a:alpha val="64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4445" y="3009265"/>
          <a:ext cx="9132570" cy="880110"/>
        </p:xfrm>
        <a:graphic>
          <a:graphicData uri="http://schemas.openxmlformats.org/presentationml/2006/ole">
            <mc:AlternateContent xmlns:mc="http://schemas.openxmlformats.org/markup-compatibility/2006">
              <mc:Choice xmlns:v="urn:schemas-microsoft-com:vml" Requires="v">
                <p:oleObj spid="_x0000_s6" name="" r:id="rId5" imgW="4076700" imgH="431800" progId="Equation.3">
                  <p:embed/>
                </p:oleObj>
              </mc:Choice>
              <mc:Fallback>
                <p:oleObj name="" r:id="rId5" imgW="4076700" imgH="431800" progId="Equation.3">
                  <p:embed/>
                  <p:pic>
                    <p:nvPicPr>
                      <p:cNvPr id="0" name="图片 3114"/>
                      <p:cNvPicPr/>
                      <p:nvPr/>
                    </p:nvPicPr>
                    <p:blipFill>
                      <a:blip r:embed="rId6"/>
                      <a:stretch>
                        <a:fillRect/>
                      </a:stretch>
                    </p:blipFill>
                    <p:spPr>
                      <a:xfrm>
                        <a:off x="-4445" y="3009265"/>
                        <a:ext cx="9132570" cy="880110"/>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9850" y="4328795"/>
          <a:ext cx="8816340" cy="1123315"/>
        </p:xfrm>
        <a:graphic>
          <a:graphicData uri="http://schemas.openxmlformats.org/presentationml/2006/ole">
            <mc:AlternateContent xmlns:mc="http://schemas.openxmlformats.org/markup-compatibility/2006">
              <mc:Choice xmlns:v="urn:schemas-microsoft-com:vml" Requires="v">
                <p:oleObj spid="_x0000_s8" name="" r:id="rId7" imgW="3263900" imgH="444500" progId="Equation.3">
                  <p:embed/>
                </p:oleObj>
              </mc:Choice>
              <mc:Fallback>
                <p:oleObj name="" r:id="rId7" imgW="3263900" imgH="444500" progId="Equation.3">
                  <p:embed/>
                  <p:pic>
                    <p:nvPicPr>
                      <p:cNvPr id="0" name="图片 3114"/>
                      <p:cNvPicPr/>
                      <p:nvPr/>
                    </p:nvPicPr>
                    <p:blipFill>
                      <a:blip r:embed="rId8"/>
                      <a:stretch>
                        <a:fillRect/>
                      </a:stretch>
                    </p:blipFill>
                    <p:spPr>
                      <a:xfrm>
                        <a:off x="69850" y="4328795"/>
                        <a:ext cx="8816340" cy="1123315"/>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1791970" y="6003925"/>
          <a:ext cx="5942330" cy="648335"/>
        </p:xfrm>
        <a:graphic>
          <a:graphicData uri="http://schemas.openxmlformats.org/presentationml/2006/ole">
            <mc:AlternateContent xmlns:mc="http://schemas.openxmlformats.org/markup-compatibility/2006">
              <mc:Choice xmlns:v="urn:schemas-microsoft-com:vml" Requires="v">
                <p:oleObj spid="_x0000_s13" name="" r:id="rId9" imgW="1968500" imgH="228600" progId="Equation.3">
                  <p:embed/>
                </p:oleObj>
              </mc:Choice>
              <mc:Fallback>
                <p:oleObj name="" r:id="rId9" imgW="1968500" imgH="228600" progId="Equation.3">
                  <p:embed/>
                  <p:pic>
                    <p:nvPicPr>
                      <p:cNvPr id="0" name="图片 3114"/>
                      <p:cNvPicPr/>
                      <p:nvPr/>
                    </p:nvPicPr>
                    <p:blipFill>
                      <a:blip r:embed="rId10"/>
                      <a:stretch>
                        <a:fillRect/>
                      </a:stretch>
                    </p:blipFill>
                    <p:spPr>
                      <a:xfrm>
                        <a:off x="1791970" y="6003925"/>
                        <a:ext cx="5942330" cy="648335"/>
                      </a:xfrm>
                      <a:prstGeom prst="rect">
                        <a:avLst/>
                      </a:prstGeom>
                      <a:solidFill>
                        <a:srgbClr val="0000FF">
                          <a:alpha val="10000"/>
                        </a:srgbClr>
                      </a:solidFill>
                      <a:ln w="38100">
                        <a:noFill/>
                        <a:miter/>
                      </a:ln>
                    </p:spPr>
                  </p:pic>
                </p:oleObj>
              </mc:Fallback>
            </mc:AlternateContent>
          </a:graphicData>
        </a:graphic>
      </p:graphicFrame>
      <p:graphicFrame>
        <p:nvGraphicFramePr>
          <p:cNvPr id="14" name="Object 1024"/>
          <p:cNvGraphicFramePr>
            <a:graphicFrameLocks noChangeAspect="1"/>
          </p:cNvGraphicFramePr>
          <p:nvPr/>
        </p:nvGraphicFramePr>
        <p:xfrm>
          <a:off x="570230" y="235585"/>
          <a:ext cx="3225165" cy="622300"/>
        </p:xfrm>
        <a:graphic>
          <a:graphicData uri="http://schemas.openxmlformats.org/presentationml/2006/ole">
            <mc:AlternateContent xmlns:mc="http://schemas.openxmlformats.org/markup-compatibility/2006">
              <mc:Choice xmlns:v="urn:schemas-microsoft-com:vml" Requires="v">
                <p:oleObj spid="_x0000_s15" name="" r:id="rId11" imgW="1244600" imgH="228600" progId="Equation.3">
                  <p:embed/>
                </p:oleObj>
              </mc:Choice>
              <mc:Fallback>
                <p:oleObj name="" r:id="rId11" imgW="1244600" imgH="228600" progId="Equation.3">
                  <p:embed/>
                  <p:pic>
                    <p:nvPicPr>
                      <p:cNvPr id="0" name="图片 3114"/>
                      <p:cNvPicPr/>
                      <p:nvPr/>
                    </p:nvPicPr>
                    <p:blipFill>
                      <a:blip r:embed="rId12"/>
                      <a:stretch>
                        <a:fillRect/>
                      </a:stretch>
                    </p:blipFill>
                    <p:spPr>
                      <a:xfrm>
                        <a:off x="570230" y="235585"/>
                        <a:ext cx="3225165" cy="622300"/>
                      </a:xfrm>
                      <a:prstGeom prst="rect">
                        <a:avLst/>
                      </a:prstGeom>
                      <a:solidFill>
                        <a:srgbClr val="FFFF99">
                          <a:alpha val="64000"/>
                        </a:srgbClr>
                      </a:solidFill>
                      <a:ln w="38100">
                        <a:noFill/>
                        <a:miter/>
                      </a:ln>
                    </p:spPr>
                  </p:pic>
                </p:oleObj>
              </mc:Fallback>
            </mc:AlternateContent>
          </a:graphicData>
        </a:graphic>
      </p:graphicFrame>
      <p:sp>
        <p:nvSpPr>
          <p:cNvPr id="17" name="任意多边形 16"/>
          <p:cNvSpPr/>
          <p:nvPr/>
        </p:nvSpPr>
        <p:spPr>
          <a:xfrm>
            <a:off x="1569085" y="689610"/>
            <a:ext cx="4778375" cy="512445"/>
          </a:xfrm>
          <a:custGeom>
            <a:avLst/>
            <a:gdLst>
              <a:gd name="connisteX0" fmla="*/ 0 w 4936490"/>
              <a:gd name="connsiteY0" fmla="*/ 114935 h 512308"/>
              <a:gd name="connisteX1" fmla="*/ 2635885 w 4936490"/>
              <a:gd name="connsiteY1" fmla="*/ 511175 h 512308"/>
              <a:gd name="connisteX2" fmla="*/ 4936490 w 4936490"/>
              <a:gd name="connsiteY2" fmla="*/ 0 h 512308"/>
            </a:gdLst>
            <a:ahLst/>
            <a:cxnLst>
              <a:cxn ang="0">
                <a:pos x="connisteX0" y="connsiteY0"/>
              </a:cxn>
              <a:cxn ang="0">
                <a:pos x="connisteX1" y="connsiteY1"/>
              </a:cxn>
              <a:cxn ang="0">
                <a:pos x="connisteX2" y="connsiteY2"/>
              </a:cxn>
            </a:cxnLst>
            <a:rect l="l" t="t" r="r" b="b"/>
            <a:pathLst>
              <a:path w="4936490" h="512308">
                <a:moveTo>
                  <a:pt x="0" y="114935"/>
                </a:moveTo>
                <a:cubicBezTo>
                  <a:pt x="481330" y="204470"/>
                  <a:pt x="1648460" y="534035"/>
                  <a:pt x="2635885" y="511175"/>
                </a:cubicBezTo>
                <a:cubicBezTo>
                  <a:pt x="3623310" y="488315"/>
                  <a:pt x="4528820" y="109855"/>
                  <a:pt x="4936490" y="0"/>
                </a:cubicBezTo>
              </a:path>
            </a:pathLst>
          </a:custGeom>
          <a:noFill/>
          <a:ln w="952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17"/>
          <p:cNvSpPr/>
          <p:nvPr/>
        </p:nvSpPr>
        <p:spPr>
          <a:xfrm flipV="1">
            <a:off x="2183130" y="107315"/>
            <a:ext cx="5686425" cy="307340"/>
          </a:xfrm>
          <a:custGeom>
            <a:avLst/>
            <a:gdLst>
              <a:gd name="connisteX0" fmla="*/ 0 w 4936490"/>
              <a:gd name="connsiteY0" fmla="*/ 114935 h 512308"/>
              <a:gd name="connisteX1" fmla="*/ 2635885 w 4936490"/>
              <a:gd name="connsiteY1" fmla="*/ 511175 h 512308"/>
              <a:gd name="connisteX2" fmla="*/ 4936490 w 4936490"/>
              <a:gd name="connsiteY2" fmla="*/ 0 h 512308"/>
            </a:gdLst>
            <a:ahLst/>
            <a:cxnLst>
              <a:cxn ang="0">
                <a:pos x="connisteX0" y="connsiteY0"/>
              </a:cxn>
              <a:cxn ang="0">
                <a:pos x="connisteX1" y="connsiteY1"/>
              </a:cxn>
              <a:cxn ang="0">
                <a:pos x="connisteX2" y="connsiteY2"/>
              </a:cxn>
            </a:cxnLst>
            <a:rect l="l" t="t" r="r" b="b"/>
            <a:pathLst>
              <a:path w="4936490" h="512308">
                <a:moveTo>
                  <a:pt x="0" y="114935"/>
                </a:moveTo>
                <a:cubicBezTo>
                  <a:pt x="481330" y="204470"/>
                  <a:pt x="1648460" y="534035"/>
                  <a:pt x="2635885" y="511175"/>
                </a:cubicBezTo>
                <a:cubicBezTo>
                  <a:pt x="3623310" y="488315"/>
                  <a:pt x="4528820" y="109855"/>
                  <a:pt x="4936490" y="0"/>
                </a:cubicBezTo>
              </a:path>
            </a:pathLst>
          </a:custGeom>
          <a:noFill/>
          <a:ln w="9525">
            <a:solidFill>
              <a:srgbClr val="0000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Line 9"/>
          <p:cNvSpPr/>
          <p:nvPr/>
        </p:nvSpPr>
        <p:spPr>
          <a:xfrm>
            <a:off x="1376045" y="2395855"/>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0" name="矩形 19"/>
          <p:cNvSpPr/>
          <p:nvPr/>
        </p:nvSpPr>
        <p:spPr>
          <a:xfrm>
            <a:off x="139700" y="1349375"/>
            <a:ext cx="2800350"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Text Box 2"/>
          <p:cNvSpPr txBox="1"/>
          <p:nvPr/>
        </p:nvSpPr>
        <p:spPr>
          <a:xfrm>
            <a:off x="-27305" y="3759200"/>
            <a:ext cx="70345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en-US" altLang="zh-CN" sz="2600" i="1" dirty="0">
                <a:solidFill>
                  <a:schemeClr val="tx1"/>
                </a:solidFill>
                <a:latin typeface="Times New Roman" panose="02020603050405020304" pitchFamily="18" charset="0"/>
                <a:ea typeface="华文细黑" panose="02010600040101010101" charset="-122"/>
              </a:rPr>
              <a:t>E</a:t>
            </a:r>
            <a:r>
              <a:rPr lang="en-US" altLang="zh-CN" sz="2600" dirty="0">
                <a:solidFill>
                  <a:schemeClr val="tx1"/>
                </a:solidFill>
                <a:latin typeface="Times New Roman" panose="02020603050405020304" pitchFamily="18" charset="0"/>
                <a:ea typeface="华文细黑" panose="02010600040101010101" charset="-122"/>
              </a:rPr>
              <a:t>(</a:t>
            </a:r>
            <a:r>
              <a:rPr lang="en-US" altLang="zh-CN" sz="2600" i="1" dirty="0">
                <a:solidFill>
                  <a:schemeClr val="tx1"/>
                </a:solidFill>
                <a:latin typeface="Times New Roman" panose="02020603050405020304" pitchFamily="18" charset="0"/>
                <a:ea typeface="华文细黑" panose="02010600040101010101" charset="-122"/>
              </a:rPr>
              <a:t>k</a:t>
            </a:r>
            <a:r>
              <a:rPr lang="en-US" altLang="zh-CN" sz="2600" dirty="0">
                <a:solidFill>
                  <a:schemeClr val="tx1"/>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只是</a:t>
            </a:r>
            <a:r>
              <a:rPr lang="en-US" altLang="zh-CN" sz="2600" i="1" dirty="0">
                <a:solidFill>
                  <a:schemeClr val="tx1"/>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的函数，选</a:t>
            </a:r>
            <a:r>
              <a:rPr lang="en-US" altLang="zh-CN" sz="2600" i="1" dirty="0">
                <a:solidFill>
                  <a:schemeClr val="tx1"/>
                </a:solidFill>
                <a:latin typeface="Times New Roman" panose="02020603050405020304" pitchFamily="18" charset="0"/>
                <a:ea typeface="华文细黑" panose="02010600040101010101" charset="-122"/>
              </a:rPr>
              <a:t>x</a:t>
            </a:r>
            <a:r>
              <a:rPr lang="zh-CN" altLang="en-US" sz="2600" dirty="0">
                <a:solidFill>
                  <a:schemeClr val="tx1"/>
                </a:solidFill>
                <a:latin typeface="Times New Roman" panose="02020603050405020304" pitchFamily="18" charset="0"/>
                <a:ea typeface="华文细黑" panose="02010600040101010101" charset="-122"/>
              </a:rPr>
              <a:t>坐标沿</a:t>
            </a:r>
            <a:r>
              <a:rPr lang="en-US" altLang="zh-CN" sz="2600" i="1" dirty="0">
                <a:solidFill>
                  <a:schemeClr val="tx1"/>
                </a:solidFill>
                <a:latin typeface="Times New Roman" panose="02020603050405020304" pitchFamily="18" charset="0"/>
                <a:ea typeface="华文细黑" panose="02010600040101010101" charset="-122"/>
              </a:rPr>
              <a:t>E</a:t>
            </a:r>
            <a:r>
              <a:rPr lang="zh-CN" altLang="en-US" sz="2600" dirty="0">
                <a:solidFill>
                  <a:schemeClr val="tx1"/>
                </a:solidFill>
                <a:latin typeface="Times New Roman" panose="02020603050405020304" pitchFamily="18" charset="0"/>
                <a:ea typeface="华文细黑" panose="02010600040101010101" charset="-122"/>
              </a:rPr>
              <a:t>的方向</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22" name="Text Box 2"/>
          <p:cNvSpPr txBox="1"/>
          <p:nvPr/>
        </p:nvSpPr>
        <p:spPr>
          <a:xfrm>
            <a:off x="-19050" y="5321300"/>
            <a:ext cx="866521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右边积分结果应具有</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i="1" baseline="-25000" dirty="0">
                <a:solidFill>
                  <a:srgbClr val="0000FF"/>
                </a:solidFill>
                <a:latin typeface="Times New Roman" panose="02020603050405020304" pitchFamily="18" charset="0"/>
                <a:ea typeface="华文细黑" panose="02010600040101010101" charset="-122"/>
              </a:rPr>
              <a:t>x</a:t>
            </a:r>
            <a:r>
              <a:rPr lang="zh-CN" altLang="en-US" sz="2600" dirty="0">
                <a:solidFill>
                  <a:schemeClr val="tx1"/>
                </a:solidFill>
                <a:latin typeface="Times New Roman" panose="02020603050405020304" pitchFamily="18" charset="0"/>
                <a:ea typeface="华文细黑" panose="02010600040101010101" charset="-122"/>
              </a:rPr>
              <a:t>乘上一个只依赖</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的函数形式</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9" name="Text Box 2"/>
          <p:cNvSpPr txBox="1"/>
          <p:nvPr/>
        </p:nvSpPr>
        <p:spPr>
          <a:xfrm>
            <a:off x="-97790" y="704850"/>
            <a:ext cx="319913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一级方程</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p:bldP spid="22" grpId="0"/>
      <p:bldP spid="17" grpId="0" animBg="1"/>
      <p:bldP spid="1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29210" y="88265"/>
          <a:ext cx="9085580" cy="963930"/>
        </p:xfrm>
        <a:graphic>
          <a:graphicData uri="http://schemas.openxmlformats.org/presentationml/2006/ole">
            <mc:AlternateContent xmlns:mc="http://schemas.openxmlformats.org/markup-compatibility/2006">
              <mc:Choice xmlns:v="urn:schemas-microsoft-com:vml" Requires="v">
                <p:oleObj spid="_x0000_s8" name="" r:id="rId1" imgW="3962400" imgH="431800" progId="Equation.3">
                  <p:embed/>
                </p:oleObj>
              </mc:Choice>
              <mc:Fallback>
                <p:oleObj name="" r:id="rId1" imgW="3962400" imgH="431800" progId="Equation.3">
                  <p:embed/>
                  <p:pic>
                    <p:nvPicPr>
                      <p:cNvPr id="0" name="图片 3114"/>
                      <p:cNvPicPr/>
                      <p:nvPr/>
                    </p:nvPicPr>
                    <p:blipFill>
                      <a:blip r:embed="rId2"/>
                      <a:stretch>
                        <a:fillRect/>
                      </a:stretch>
                    </p:blipFill>
                    <p:spPr>
                      <a:xfrm>
                        <a:off x="29210" y="88265"/>
                        <a:ext cx="9085580" cy="963930"/>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958975" y="1817370"/>
          <a:ext cx="5005705" cy="819150"/>
        </p:xfrm>
        <a:graphic>
          <a:graphicData uri="http://schemas.openxmlformats.org/presentationml/2006/ole">
            <mc:AlternateContent xmlns:mc="http://schemas.openxmlformats.org/markup-compatibility/2006">
              <mc:Choice xmlns:v="urn:schemas-microsoft-com:vml" Requires="v">
                <p:oleObj spid="_x0000_s3" name="" r:id="rId3" imgW="1548765" imgH="292100" progId="Equation.3">
                  <p:embed/>
                </p:oleObj>
              </mc:Choice>
              <mc:Fallback>
                <p:oleObj name="" r:id="rId3" imgW="1548765" imgH="292100" progId="Equation.3">
                  <p:embed/>
                  <p:pic>
                    <p:nvPicPr>
                      <p:cNvPr id="0" name="图片 3114"/>
                      <p:cNvPicPr/>
                      <p:nvPr/>
                    </p:nvPicPr>
                    <p:blipFill>
                      <a:blip r:embed="rId4"/>
                      <a:stretch>
                        <a:fillRect/>
                      </a:stretch>
                    </p:blipFill>
                    <p:spPr>
                      <a:xfrm>
                        <a:off x="1958975" y="1817370"/>
                        <a:ext cx="5005705" cy="819150"/>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9845" y="3769995"/>
          <a:ext cx="8150860" cy="536575"/>
        </p:xfrm>
        <a:graphic>
          <a:graphicData uri="http://schemas.openxmlformats.org/presentationml/2006/ole">
            <mc:AlternateContent xmlns:mc="http://schemas.openxmlformats.org/markup-compatibility/2006">
              <mc:Choice xmlns:v="urn:schemas-microsoft-com:vml" Requires="v">
                <p:oleObj spid="_x0000_s9" name="" r:id="rId5" imgW="3263900" imgH="215900" progId="Equation.3">
                  <p:embed/>
                </p:oleObj>
              </mc:Choice>
              <mc:Fallback>
                <p:oleObj name="" r:id="rId5" imgW="3263900" imgH="215900" progId="Equation.3">
                  <p:embed/>
                  <p:pic>
                    <p:nvPicPr>
                      <p:cNvPr id="0" name="图片 3114"/>
                      <p:cNvPicPr/>
                      <p:nvPr/>
                    </p:nvPicPr>
                    <p:blipFill>
                      <a:blip r:embed="rId6"/>
                      <a:stretch>
                        <a:fillRect/>
                      </a:stretch>
                    </p:blipFill>
                    <p:spPr>
                      <a:xfrm>
                        <a:off x="29845" y="3769995"/>
                        <a:ext cx="8150860" cy="536575"/>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710883" y="5989955"/>
          <a:ext cx="7075805" cy="712470"/>
        </p:xfrm>
        <a:graphic>
          <a:graphicData uri="http://schemas.openxmlformats.org/presentationml/2006/ole">
            <mc:AlternateContent xmlns:mc="http://schemas.openxmlformats.org/markup-compatibility/2006">
              <mc:Choice xmlns:v="urn:schemas-microsoft-com:vml" Requires="v">
                <p:oleObj spid="_x0000_s11" name="" r:id="rId7" imgW="2463165" imgH="254000" progId="Equation.3">
                  <p:embed/>
                </p:oleObj>
              </mc:Choice>
              <mc:Fallback>
                <p:oleObj name="" r:id="rId7" imgW="2463165" imgH="254000" progId="Equation.3">
                  <p:embed/>
                  <p:pic>
                    <p:nvPicPr>
                      <p:cNvPr id="0" name="图片 3114"/>
                      <p:cNvPicPr/>
                      <p:nvPr/>
                    </p:nvPicPr>
                    <p:blipFill>
                      <a:blip r:embed="rId8"/>
                      <a:stretch>
                        <a:fillRect/>
                      </a:stretch>
                    </p:blipFill>
                    <p:spPr>
                      <a:xfrm>
                        <a:off x="710883" y="5989955"/>
                        <a:ext cx="7075805" cy="712470"/>
                      </a:xfrm>
                      <a:prstGeom prst="rect">
                        <a:avLst/>
                      </a:prstGeom>
                      <a:noFill/>
                      <a:ln w="38100">
                        <a:noFill/>
                        <a:miter/>
                      </a:ln>
                    </p:spPr>
                  </p:pic>
                </p:oleObj>
              </mc:Fallback>
            </mc:AlternateContent>
          </a:graphicData>
        </a:graphic>
      </p:graphicFrame>
      <p:graphicFrame>
        <p:nvGraphicFramePr>
          <p:cNvPr id="19" name="Object 1024"/>
          <p:cNvGraphicFramePr>
            <a:graphicFrameLocks noChangeAspect="1"/>
          </p:cNvGraphicFramePr>
          <p:nvPr/>
        </p:nvGraphicFramePr>
        <p:xfrm>
          <a:off x="1413828" y="1125220"/>
          <a:ext cx="6315710" cy="492760"/>
        </p:xfrm>
        <a:graphic>
          <a:graphicData uri="http://schemas.openxmlformats.org/presentationml/2006/ole">
            <mc:AlternateContent xmlns:mc="http://schemas.openxmlformats.org/markup-compatibility/2006">
              <mc:Choice xmlns:v="urn:schemas-microsoft-com:vml" Requires="v">
                <p:oleObj spid="_x0000_s20" name="" r:id="rId9" imgW="2806700" imgH="215900" progId="Equation.3">
                  <p:embed/>
                </p:oleObj>
              </mc:Choice>
              <mc:Fallback>
                <p:oleObj name="" r:id="rId9" imgW="2806700" imgH="215900" progId="Equation.3">
                  <p:embed/>
                  <p:pic>
                    <p:nvPicPr>
                      <p:cNvPr id="0" name="图片 3114"/>
                      <p:cNvPicPr/>
                      <p:nvPr/>
                    </p:nvPicPr>
                    <p:blipFill>
                      <a:blip r:embed="rId10"/>
                      <a:stretch>
                        <a:fillRect/>
                      </a:stretch>
                    </p:blipFill>
                    <p:spPr>
                      <a:xfrm>
                        <a:off x="1413828" y="1125220"/>
                        <a:ext cx="6315710" cy="492760"/>
                      </a:xfrm>
                      <a:prstGeom prst="rect">
                        <a:avLst/>
                      </a:prstGeom>
                      <a:solidFill>
                        <a:srgbClr val="00B050">
                          <a:alpha val="15000"/>
                        </a:srgbClr>
                      </a:solid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29845" y="2716530"/>
          <a:ext cx="6840051" cy="835303"/>
        </p:xfrm>
        <a:graphic>
          <a:graphicData uri="http://schemas.openxmlformats.org/presentationml/2006/ole">
            <mc:AlternateContent xmlns:mc="http://schemas.openxmlformats.org/markup-compatibility/2006">
              <mc:Choice xmlns:v="urn:schemas-microsoft-com:vml" Requires="v">
                <p:oleObj spid="_x0000_s17" name="" r:id="rId11" imgW="3390900" imgH="431800" progId="Equation.3">
                  <p:embed/>
                </p:oleObj>
              </mc:Choice>
              <mc:Fallback>
                <p:oleObj name="" r:id="rId11" imgW="3390900" imgH="431800" progId="Equation.3">
                  <p:embed/>
                  <p:pic>
                    <p:nvPicPr>
                      <p:cNvPr id="0" name="图片 3114"/>
                      <p:cNvPicPr/>
                      <p:nvPr/>
                    </p:nvPicPr>
                    <p:blipFill>
                      <a:blip r:embed="rId12"/>
                      <a:stretch>
                        <a:fillRect/>
                      </a:stretch>
                    </p:blipFill>
                    <p:spPr>
                      <a:xfrm>
                        <a:off x="29845" y="2716530"/>
                        <a:ext cx="6840051" cy="835303"/>
                      </a:xfrm>
                      <a:prstGeom prst="rect">
                        <a:avLst/>
                      </a:prstGeom>
                      <a:solidFill>
                        <a:srgbClr val="00B050">
                          <a:alpha val="15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2552700" y="4375150"/>
          <a:ext cx="3821430" cy="630555"/>
        </p:xfrm>
        <a:graphic>
          <a:graphicData uri="http://schemas.openxmlformats.org/presentationml/2006/ole">
            <mc:AlternateContent xmlns:mc="http://schemas.openxmlformats.org/markup-compatibility/2006">
              <mc:Choice xmlns:v="urn:schemas-microsoft-com:vml" Requires="v">
                <p:oleObj spid="_x0000_s21" name="" r:id="rId13" imgW="1511300" imgH="254000" progId="Equation.3">
                  <p:embed/>
                </p:oleObj>
              </mc:Choice>
              <mc:Fallback>
                <p:oleObj name="" r:id="rId13" imgW="1511300" imgH="254000" progId="Equation.3">
                  <p:embed/>
                  <p:pic>
                    <p:nvPicPr>
                      <p:cNvPr id="0" name="图片 3114"/>
                      <p:cNvPicPr/>
                      <p:nvPr/>
                    </p:nvPicPr>
                    <p:blipFill>
                      <a:blip r:embed="rId14"/>
                      <a:stretch>
                        <a:fillRect/>
                      </a:stretch>
                    </p:blipFill>
                    <p:spPr>
                      <a:xfrm>
                        <a:off x="2552700" y="4375150"/>
                        <a:ext cx="3821430" cy="630555"/>
                      </a:xfrm>
                      <a:prstGeom prst="rect">
                        <a:avLst/>
                      </a:prstGeom>
                      <a:no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29845" y="5005705"/>
          <a:ext cx="9085580" cy="955040"/>
        </p:xfrm>
        <a:graphic>
          <a:graphicData uri="http://schemas.openxmlformats.org/presentationml/2006/ole">
            <mc:AlternateContent xmlns:mc="http://schemas.openxmlformats.org/markup-compatibility/2006">
              <mc:Choice xmlns:v="urn:schemas-microsoft-com:vml" Requires="v">
                <p:oleObj spid="_x0000_s30" name="" r:id="rId15" imgW="4381500" imgH="457200" progId="Equation.3">
                  <p:embed/>
                </p:oleObj>
              </mc:Choice>
              <mc:Fallback>
                <p:oleObj name="" r:id="rId15" imgW="4381500" imgH="457200" progId="Equation.3">
                  <p:embed/>
                  <p:pic>
                    <p:nvPicPr>
                      <p:cNvPr id="0" name="图片 3114"/>
                      <p:cNvPicPr/>
                      <p:nvPr/>
                    </p:nvPicPr>
                    <p:blipFill>
                      <a:blip r:embed="rId16"/>
                      <a:stretch>
                        <a:fillRect/>
                      </a:stretch>
                    </p:blipFill>
                    <p:spPr>
                      <a:xfrm>
                        <a:off x="29845" y="5005705"/>
                        <a:ext cx="9085580" cy="955040"/>
                      </a:xfrm>
                      <a:prstGeom prst="rect">
                        <a:avLst/>
                      </a:prstGeom>
                      <a:solidFill>
                        <a:srgbClr val="FF0000">
                          <a:alpha val="15000"/>
                        </a:srgbClr>
                      </a:solidFill>
                      <a:ln w="38100">
                        <a:noFill/>
                        <a:miter/>
                      </a:ln>
                    </p:spPr>
                  </p:pic>
                </p:oleObj>
              </mc:Fallback>
            </mc:AlternateContent>
          </a:graphicData>
        </a:graphic>
      </p:graphicFrame>
      <p:grpSp>
        <p:nvGrpSpPr>
          <p:cNvPr id="32" name="组合 31"/>
          <p:cNvGrpSpPr/>
          <p:nvPr/>
        </p:nvGrpSpPr>
        <p:grpSpPr>
          <a:xfrm>
            <a:off x="6865620" y="1541780"/>
            <a:ext cx="2317750" cy="2180590"/>
            <a:chOff x="10812" y="2428"/>
            <a:chExt cx="3650" cy="3434"/>
          </a:xfrm>
        </p:grpSpPr>
        <p:grpSp>
          <p:nvGrpSpPr>
            <p:cNvPr id="12" name="组合 11"/>
            <p:cNvGrpSpPr/>
            <p:nvPr/>
          </p:nvGrpSpPr>
          <p:grpSpPr>
            <a:xfrm>
              <a:off x="10812" y="2428"/>
              <a:ext cx="3650" cy="3434"/>
              <a:chOff x="10812" y="2428"/>
              <a:chExt cx="3650" cy="3434"/>
            </a:xfrm>
          </p:grpSpPr>
          <p:grpSp>
            <p:nvGrpSpPr>
              <p:cNvPr id="23" name="组合 22"/>
              <p:cNvGrpSpPr/>
              <p:nvPr/>
            </p:nvGrpSpPr>
            <p:grpSpPr>
              <a:xfrm>
                <a:off x="10812" y="2428"/>
                <a:ext cx="3651" cy="3435"/>
                <a:chOff x="11257" y="-324"/>
                <a:chExt cx="3651" cy="3435"/>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4"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14" name="" r:id="rId17" imgW="482600" imgH="254000" progId="Equation.3">
                      <p:embed/>
                    </p:oleObj>
                  </mc:Choice>
                  <mc:Fallback>
                    <p:oleObj name="" r:id="rId17" imgW="482600" imgH="254000" progId="Equation.3">
                      <p:embed/>
                      <p:pic>
                        <p:nvPicPr>
                          <p:cNvPr id="0" name="图片 3114"/>
                          <p:cNvPicPr/>
                          <p:nvPr/>
                        </p:nvPicPr>
                        <p:blipFill>
                          <a:blip r:embed="rId18"/>
                          <a:stretch>
                            <a:fillRect/>
                          </a:stretch>
                        </p:blipFill>
                        <p:spPr>
                          <a:xfrm>
                            <a:off x="13288" y="3267"/>
                            <a:ext cx="1175" cy="552"/>
                          </a:xfrm>
                          <a:prstGeom prst="rect">
                            <a:avLst/>
                          </a:prstGeom>
                          <a:noFill/>
                          <a:ln w="38100">
                            <a:noFill/>
                            <a:miter/>
                          </a:ln>
                        </p:spPr>
                      </p:pic>
                    </p:oleObj>
                  </mc:Fallback>
                </mc:AlternateContent>
              </a:graphicData>
            </a:graphic>
          </p:graphicFrame>
          <p:sp>
            <p:nvSpPr>
              <p:cNvPr id="15"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3"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31" name="任意多边形 30"/>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483870" y="149225"/>
          <a:ext cx="6456680" cy="3241675"/>
        </p:xfrm>
        <a:graphic>
          <a:graphicData uri="http://schemas.openxmlformats.org/presentationml/2006/ole">
            <mc:AlternateContent xmlns:mc="http://schemas.openxmlformats.org/markup-compatibility/2006">
              <mc:Choice xmlns:v="urn:schemas-microsoft-com:vml" Requires="v">
                <p:oleObj spid="_x0000_s13" name="" r:id="rId1" imgW="2209800" imgH="1333500" progId="Equation.3">
                  <p:embed/>
                </p:oleObj>
              </mc:Choice>
              <mc:Fallback>
                <p:oleObj name="" r:id="rId1" imgW="2209800" imgH="1333500" progId="Equation.3">
                  <p:embed/>
                  <p:pic>
                    <p:nvPicPr>
                      <p:cNvPr id="0" name="图片 3114"/>
                      <p:cNvPicPr/>
                      <p:nvPr/>
                    </p:nvPicPr>
                    <p:blipFill>
                      <a:blip r:embed="rId2"/>
                      <a:stretch>
                        <a:fillRect/>
                      </a:stretch>
                    </p:blipFill>
                    <p:spPr>
                      <a:xfrm>
                        <a:off x="483870" y="149225"/>
                        <a:ext cx="6456680" cy="3241675"/>
                      </a:xfrm>
                      <a:prstGeom prst="rect">
                        <a:avLst/>
                      </a:prstGeom>
                      <a:noFill/>
                      <a:ln w="38100">
                        <a:noFill/>
                        <a:miter/>
                      </a:ln>
                    </p:spPr>
                  </p:pic>
                </p:oleObj>
              </mc:Fallback>
            </mc:AlternateContent>
          </a:graphicData>
        </a:graphic>
      </p:graphicFrame>
      <p:sp>
        <p:nvSpPr>
          <p:cNvPr id="20" name="矩形 19"/>
          <p:cNvSpPr/>
          <p:nvPr/>
        </p:nvSpPr>
        <p:spPr>
          <a:xfrm>
            <a:off x="2096770" y="149225"/>
            <a:ext cx="2527935"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3312795" y="1285240"/>
            <a:ext cx="2519045" cy="92392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1" name="Object 1024"/>
          <p:cNvGraphicFramePr>
            <a:graphicFrameLocks noChangeAspect="1"/>
          </p:cNvGraphicFramePr>
          <p:nvPr/>
        </p:nvGraphicFramePr>
        <p:xfrm>
          <a:off x="1953895" y="5113655"/>
          <a:ext cx="5237480" cy="1027430"/>
        </p:xfrm>
        <a:graphic>
          <a:graphicData uri="http://schemas.openxmlformats.org/presentationml/2006/ole">
            <mc:AlternateContent xmlns:mc="http://schemas.openxmlformats.org/markup-compatibility/2006">
              <mc:Choice xmlns:v="urn:schemas-microsoft-com:vml" Requires="v">
                <p:oleObj spid="_x0000_s3" name="" r:id="rId3" imgW="1002665" imgH="228600" progId="Equation.3">
                  <p:embed/>
                </p:oleObj>
              </mc:Choice>
              <mc:Fallback>
                <p:oleObj name="" r:id="rId3" imgW="1002665" imgH="228600" progId="Equation.3">
                  <p:embed/>
                  <p:pic>
                    <p:nvPicPr>
                      <p:cNvPr id="0" name="图片 3114"/>
                      <p:cNvPicPr/>
                      <p:nvPr/>
                    </p:nvPicPr>
                    <p:blipFill>
                      <a:blip r:embed="rId4"/>
                      <a:stretch>
                        <a:fillRect/>
                      </a:stretch>
                    </p:blipFill>
                    <p:spPr>
                      <a:xfrm>
                        <a:off x="1953895" y="5113655"/>
                        <a:ext cx="5237480" cy="1027430"/>
                      </a:xfrm>
                      <a:prstGeom prst="rect">
                        <a:avLst/>
                      </a:prstGeom>
                      <a:solidFill>
                        <a:srgbClr val="FFFF99">
                          <a:alpha val="64000"/>
                        </a:srgbClr>
                      </a:solidFill>
                      <a:ln w="38100">
                        <a:noFill/>
                        <a:miter/>
                      </a:ln>
                    </p:spPr>
                  </p:pic>
                </p:oleObj>
              </mc:Fallback>
            </mc:AlternateContent>
          </a:graphicData>
        </a:graphic>
      </p:graphicFrame>
      <p:sp>
        <p:nvSpPr>
          <p:cNvPr id="4" name="矩形 3"/>
          <p:cNvSpPr/>
          <p:nvPr/>
        </p:nvSpPr>
        <p:spPr>
          <a:xfrm>
            <a:off x="2566035" y="2395220"/>
            <a:ext cx="4141470" cy="99504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Line 9"/>
          <p:cNvSpPr/>
          <p:nvPr/>
        </p:nvSpPr>
        <p:spPr>
          <a:xfrm>
            <a:off x="4636770" y="3443605"/>
            <a:ext cx="0" cy="612005"/>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Text Box 2"/>
          <p:cNvSpPr txBox="1"/>
          <p:nvPr/>
        </p:nvSpPr>
        <p:spPr>
          <a:xfrm>
            <a:off x="635" y="3912235"/>
            <a:ext cx="9025890" cy="113093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rPr>
              <a:t>对</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的各个方向进行积分以后，结果就不再依赖于</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的方向，而只是</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chemeClr val="tx1"/>
                </a:solidFill>
                <a:latin typeface="Times New Roman" panose="02020603050405020304" pitchFamily="18" charset="0"/>
                <a:ea typeface="华文细黑" panose="02010600040101010101" charset="-122"/>
              </a:rPr>
              <a:t>的函数</a:t>
            </a:r>
            <a:r>
              <a:rPr lang="en-US" altLang="zh-CN" sz="2600" dirty="0">
                <a:solidFill>
                  <a:schemeClr val="tx1"/>
                </a:solidFill>
                <a:latin typeface="Times New Roman" panose="02020603050405020304" pitchFamily="18" charset="0"/>
                <a:ea typeface="华文细黑" panose="02010600040101010101" charset="-122"/>
              </a:rPr>
              <a:t>.</a:t>
            </a:r>
            <a:r>
              <a:rPr lang="zh-CN" altLang="en-US" sz="2600" dirty="0">
                <a:solidFill>
                  <a:schemeClr val="tx1"/>
                </a:solidFill>
                <a:latin typeface="Times New Roman" panose="02020603050405020304" pitchFamily="18" charset="0"/>
                <a:ea typeface="华文细黑" panose="02010600040101010101" charset="-122"/>
              </a:rPr>
              <a:t>最后整个碰撞项便成为</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en-US" altLang="zh-CN" sz="2600" i="1" baseline="-25000" dirty="0">
                <a:solidFill>
                  <a:srgbClr val="0000FF"/>
                </a:solidFill>
                <a:latin typeface="Times New Roman" panose="02020603050405020304" pitchFamily="18" charset="0"/>
                <a:ea typeface="华文细黑" panose="02010600040101010101" charset="-122"/>
                <a:sym typeface="+mn-ea"/>
              </a:rPr>
              <a:t>x</a:t>
            </a:r>
            <a:r>
              <a:rPr lang="zh-CN" altLang="en-US" sz="2600" dirty="0">
                <a:solidFill>
                  <a:schemeClr val="tx1"/>
                </a:solidFill>
                <a:latin typeface="Times New Roman" panose="02020603050405020304" pitchFamily="18" charset="0"/>
                <a:ea typeface="华文细黑" panose="02010600040101010101" charset="-122"/>
              </a:rPr>
              <a:t>乘上一个</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zh-CN" altLang="en-US" sz="2600" dirty="0">
                <a:latin typeface="Times New Roman" panose="02020603050405020304" pitchFamily="18" charset="0"/>
                <a:ea typeface="华文细黑" panose="02010600040101010101" charset="-122"/>
                <a:sym typeface="+mn-ea"/>
              </a:rPr>
              <a:t>的</a:t>
            </a:r>
            <a:r>
              <a:rPr lang="zh-CN" altLang="en-US" sz="2600" dirty="0">
                <a:solidFill>
                  <a:schemeClr val="tx1"/>
                </a:solidFill>
                <a:latin typeface="Times New Roman" panose="02020603050405020304" pitchFamily="18" charset="0"/>
                <a:ea typeface="华文细黑" panose="02010600040101010101" charset="-122"/>
              </a:rPr>
              <a:t>函数</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32" name="组合 31"/>
          <p:cNvGrpSpPr/>
          <p:nvPr/>
        </p:nvGrpSpPr>
        <p:grpSpPr>
          <a:xfrm>
            <a:off x="6865620" y="1541780"/>
            <a:ext cx="2317750" cy="2180590"/>
            <a:chOff x="10812" y="2428"/>
            <a:chExt cx="3650" cy="3434"/>
          </a:xfrm>
        </p:grpSpPr>
        <p:grpSp>
          <p:nvGrpSpPr>
            <p:cNvPr id="7" name="组合 6"/>
            <p:cNvGrpSpPr/>
            <p:nvPr/>
          </p:nvGrpSpPr>
          <p:grpSpPr>
            <a:xfrm>
              <a:off x="10812" y="2428"/>
              <a:ext cx="3650" cy="3434"/>
              <a:chOff x="10812" y="2428"/>
              <a:chExt cx="3650" cy="3434"/>
            </a:xfrm>
          </p:grpSpPr>
          <p:grpSp>
            <p:nvGrpSpPr>
              <p:cNvPr id="8" name="组合 7"/>
              <p:cNvGrpSpPr/>
              <p:nvPr/>
            </p:nvGrpSpPr>
            <p:grpSpPr>
              <a:xfrm>
                <a:off x="10812" y="2428"/>
                <a:ext cx="3651" cy="3435"/>
                <a:chOff x="11257" y="-324"/>
                <a:chExt cx="3651" cy="3435"/>
              </a:xfrm>
            </p:grpSpPr>
            <p:sp>
              <p:nvSpPr>
                <p:cNvPr id="9"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6"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7"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0"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1"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3"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34" name="" r:id="rId5" imgW="482600" imgH="254000" progId="Equation.3">
                      <p:embed/>
                    </p:oleObj>
                  </mc:Choice>
                  <mc:Fallback>
                    <p:oleObj name="" r:id="rId5" imgW="482600" imgH="254000" progId="Equation.3">
                      <p:embed/>
                      <p:pic>
                        <p:nvPicPr>
                          <p:cNvPr id="0" name="图片 3114"/>
                          <p:cNvPicPr/>
                          <p:nvPr/>
                        </p:nvPicPr>
                        <p:blipFill>
                          <a:blip r:embed="rId6"/>
                          <a:stretch>
                            <a:fillRect/>
                          </a:stretch>
                        </p:blipFill>
                        <p:spPr>
                          <a:xfrm>
                            <a:off x="13288" y="3267"/>
                            <a:ext cx="1175" cy="552"/>
                          </a:xfrm>
                          <a:prstGeom prst="rect">
                            <a:avLst/>
                          </a:prstGeom>
                          <a:noFill/>
                          <a:ln w="38100">
                            <a:noFill/>
                            <a:miter/>
                          </a:ln>
                        </p:spPr>
                      </p:pic>
                    </p:oleObj>
                  </mc:Fallback>
                </mc:AlternateContent>
              </a:graphicData>
            </a:graphic>
          </p:graphicFrame>
          <p:sp>
            <p:nvSpPr>
              <p:cNvPr id="35"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36"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37" name="任意多边形 36"/>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bldLvl="0" animBg="1"/>
      <p:bldP spid="4" grpId="0" bldLvl="0" animBg="1"/>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17145" y="68580"/>
          <a:ext cx="4328795" cy="577850"/>
        </p:xfrm>
        <a:graphic>
          <a:graphicData uri="http://schemas.openxmlformats.org/presentationml/2006/ole">
            <mc:AlternateContent xmlns:mc="http://schemas.openxmlformats.org/markup-compatibility/2006">
              <mc:Choice xmlns:v="urn:schemas-microsoft-com:vml" Requires="v">
                <p:oleObj spid="_x0000_s3" name="" r:id="rId1" imgW="1524000" imgH="228600" progId="Equation.3">
                  <p:embed/>
                </p:oleObj>
              </mc:Choice>
              <mc:Fallback>
                <p:oleObj name="" r:id="rId1" imgW="1524000" imgH="228600" progId="Equation.3">
                  <p:embed/>
                  <p:pic>
                    <p:nvPicPr>
                      <p:cNvPr id="0" name="图片 3114"/>
                      <p:cNvPicPr/>
                      <p:nvPr/>
                    </p:nvPicPr>
                    <p:blipFill>
                      <a:blip r:embed="rId2"/>
                      <a:stretch>
                        <a:fillRect/>
                      </a:stretch>
                    </p:blipFill>
                    <p:spPr>
                      <a:xfrm>
                        <a:off x="17145" y="68580"/>
                        <a:ext cx="4328795" cy="577850"/>
                      </a:xfrm>
                      <a:prstGeom prst="rect">
                        <a:avLst/>
                      </a:prstGeom>
                      <a:solidFill>
                        <a:srgbClr val="FFFF99">
                          <a:alpha val="64000"/>
                        </a:srgbClr>
                      </a:solidFill>
                      <a:ln w="38100">
                        <a:noFill/>
                        <a:miter/>
                      </a:ln>
                    </p:spPr>
                  </p:pic>
                </p:oleObj>
              </mc:Fallback>
            </mc:AlternateContent>
          </a:graphicData>
        </a:graphic>
      </p:graphicFrame>
      <p:graphicFrame>
        <p:nvGraphicFramePr>
          <p:cNvPr id="12" name="Object 1024"/>
          <p:cNvGraphicFramePr>
            <a:graphicFrameLocks noChangeAspect="1"/>
          </p:cNvGraphicFramePr>
          <p:nvPr/>
        </p:nvGraphicFramePr>
        <p:xfrm>
          <a:off x="17145" y="701675"/>
          <a:ext cx="5615305" cy="977265"/>
        </p:xfrm>
        <a:graphic>
          <a:graphicData uri="http://schemas.openxmlformats.org/presentationml/2006/ole">
            <mc:AlternateContent xmlns:mc="http://schemas.openxmlformats.org/markup-compatibility/2006">
              <mc:Choice xmlns:v="urn:schemas-microsoft-com:vml" Requires="v">
                <p:oleObj spid="_x0000_s4" name="" r:id="rId3" imgW="2463165" imgH="431800" progId="Equation.3">
                  <p:embed/>
                </p:oleObj>
              </mc:Choice>
              <mc:Fallback>
                <p:oleObj name="" r:id="rId3" imgW="2463165" imgH="431800" progId="Equation.3">
                  <p:embed/>
                  <p:pic>
                    <p:nvPicPr>
                      <p:cNvPr id="0" name="图片 3114"/>
                      <p:cNvPicPr/>
                      <p:nvPr/>
                    </p:nvPicPr>
                    <p:blipFill>
                      <a:blip r:embed="rId4"/>
                      <a:stretch>
                        <a:fillRect/>
                      </a:stretch>
                    </p:blipFill>
                    <p:spPr>
                      <a:xfrm>
                        <a:off x="17145" y="701675"/>
                        <a:ext cx="5615305" cy="977265"/>
                      </a:xfrm>
                      <a:prstGeom prst="rect">
                        <a:avLst/>
                      </a:prstGeom>
                      <a:solidFill>
                        <a:srgbClr val="FFFF99">
                          <a:alpha val="64000"/>
                        </a:srgbClr>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17145" y="1781175"/>
          <a:ext cx="9095740" cy="1026795"/>
        </p:xfrm>
        <a:graphic>
          <a:graphicData uri="http://schemas.openxmlformats.org/presentationml/2006/ole">
            <mc:AlternateContent xmlns:mc="http://schemas.openxmlformats.org/markup-compatibility/2006">
              <mc:Choice xmlns:v="urn:schemas-microsoft-com:vml" Requires="v">
                <p:oleObj spid="_x0000_s6" name="" r:id="rId5" imgW="3949700" imgH="431800" progId="Equation.3">
                  <p:embed/>
                </p:oleObj>
              </mc:Choice>
              <mc:Fallback>
                <p:oleObj name="" r:id="rId5" imgW="3949700" imgH="431800" progId="Equation.3">
                  <p:embed/>
                  <p:pic>
                    <p:nvPicPr>
                      <p:cNvPr id="0" name="图片 3114"/>
                      <p:cNvPicPr/>
                      <p:nvPr/>
                    </p:nvPicPr>
                    <p:blipFill>
                      <a:blip r:embed="rId6"/>
                      <a:stretch>
                        <a:fillRect/>
                      </a:stretch>
                    </p:blipFill>
                    <p:spPr>
                      <a:xfrm>
                        <a:off x="17145" y="1781175"/>
                        <a:ext cx="9095740" cy="1026795"/>
                      </a:xfrm>
                      <a:prstGeom prst="rect">
                        <a:avLst/>
                      </a:prstGeom>
                      <a:solidFill>
                        <a:srgbClr val="FFFF99">
                          <a:alpha val="64000"/>
                        </a:srgbClr>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1809115" y="2969260"/>
          <a:ext cx="5114290" cy="999490"/>
        </p:xfrm>
        <a:graphic>
          <a:graphicData uri="http://schemas.openxmlformats.org/presentationml/2006/ole">
            <mc:AlternateContent xmlns:mc="http://schemas.openxmlformats.org/markup-compatibility/2006">
              <mc:Choice xmlns:v="urn:schemas-microsoft-com:vml" Requires="v">
                <p:oleObj spid="_x0000_s8" name="" r:id="rId7" imgW="1955800" imgH="431800" progId="Equation.3">
                  <p:embed/>
                </p:oleObj>
              </mc:Choice>
              <mc:Fallback>
                <p:oleObj name="" r:id="rId7" imgW="1955800" imgH="431800" progId="Equation.3">
                  <p:embed/>
                  <p:pic>
                    <p:nvPicPr>
                      <p:cNvPr id="0" name="图片 3114"/>
                      <p:cNvPicPr/>
                      <p:nvPr/>
                    </p:nvPicPr>
                    <p:blipFill>
                      <a:blip r:embed="rId8"/>
                      <a:stretch>
                        <a:fillRect/>
                      </a:stretch>
                    </p:blipFill>
                    <p:spPr>
                      <a:xfrm>
                        <a:off x="1809115" y="2969260"/>
                        <a:ext cx="5114290" cy="999490"/>
                      </a:xfrm>
                      <a:prstGeom prst="rect">
                        <a:avLst/>
                      </a:prstGeom>
                      <a:solidFill>
                        <a:srgbClr val="FF0000">
                          <a:alpha val="17000"/>
                        </a:srgbClr>
                      </a:solidFill>
                      <a:ln w="38100">
                        <a:noFill/>
                        <a:miter/>
                      </a:ln>
                    </p:spPr>
                  </p:pic>
                </p:oleObj>
              </mc:Fallback>
            </mc:AlternateContent>
          </a:graphicData>
        </a:graphic>
      </p:graphicFrame>
      <p:sp>
        <p:nvSpPr>
          <p:cNvPr id="20" name="矩形 19"/>
          <p:cNvSpPr/>
          <p:nvPr/>
        </p:nvSpPr>
        <p:spPr>
          <a:xfrm>
            <a:off x="5632450" y="1781175"/>
            <a:ext cx="3418205" cy="10299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713605" y="1192530"/>
            <a:ext cx="809625" cy="50355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48155" y="2899410"/>
            <a:ext cx="890905"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Text Box 2"/>
          <p:cNvSpPr txBox="1"/>
          <p:nvPr/>
        </p:nvSpPr>
        <p:spPr>
          <a:xfrm>
            <a:off x="784860" y="4954270"/>
            <a:ext cx="6346825" cy="73088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3200" dirty="0">
                <a:solidFill>
                  <a:schemeClr val="tx1"/>
                </a:solidFill>
                <a:latin typeface="Times New Roman" panose="02020603050405020304" pitchFamily="18" charset="0"/>
                <a:ea typeface="华文细黑" panose="02010600040101010101" charset="-122"/>
              </a:rPr>
              <a:t> </a:t>
            </a:r>
            <a:r>
              <a:rPr lang="zh-CN" altLang="en-US" sz="3200" dirty="0">
                <a:solidFill>
                  <a:schemeClr val="tx1"/>
                </a:solidFill>
                <a:latin typeface="Times New Roman" panose="02020603050405020304" pitchFamily="18" charset="0"/>
                <a:ea typeface="华文细黑" panose="02010600040101010101" charset="-122"/>
              </a:rPr>
              <a:t>从</a:t>
            </a:r>
            <a:r>
              <a:rPr lang="en-US" altLang="zh-CN" sz="3200" i="1" dirty="0">
                <a:solidFill>
                  <a:srgbClr val="0000FF"/>
                </a:solidFill>
                <a:latin typeface="Times New Roman" panose="02020603050405020304" pitchFamily="18" charset="0"/>
                <a:ea typeface="华文细黑" panose="02010600040101010101" charset="-122"/>
                <a:sym typeface="+mn-ea"/>
              </a:rPr>
              <a:t>k</a:t>
            </a:r>
            <a:r>
              <a:rPr lang="zh-CN" altLang="en-US" sz="3200" dirty="0">
                <a:solidFill>
                  <a:schemeClr val="tx1"/>
                </a:solidFill>
                <a:latin typeface="Times New Roman" panose="02020603050405020304" pitchFamily="18" charset="0"/>
                <a:ea typeface="华文细黑" panose="02010600040101010101" charset="-122"/>
                <a:sym typeface="+mn-ea"/>
              </a:rPr>
              <a:t>态散射到</a:t>
            </a:r>
            <a:r>
              <a:rPr lang="en-US" altLang="zh-CN" sz="3200" i="1" dirty="0">
                <a:solidFill>
                  <a:srgbClr val="0000FF"/>
                </a:solidFill>
                <a:latin typeface="Times New Roman" panose="02020603050405020304" pitchFamily="18" charset="0"/>
                <a:ea typeface="华文细黑" panose="02010600040101010101" charset="-122"/>
              </a:rPr>
              <a:t>k</a:t>
            </a:r>
            <a:r>
              <a:rPr lang="en-US" altLang="zh-CN" sz="3200" dirty="0">
                <a:solidFill>
                  <a:srgbClr val="0000FF"/>
                </a:solidFill>
                <a:latin typeface="Times New Roman" panose="02020603050405020304" pitchFamily="18" charset="0"/>
                <a:ea typeface="华文细黑" panose="02010600040101010101" charset="-122"/>
              </a:rPr>
              <a:t>'</a:t>
            </a:r>
            <a:r>
              <a:rPr lang="zh-CN" altLang="en-US" sz="3200" dirty="0">
                <a:solidFill>
                  <a:schemeClr val="tx1"/>
                </a:solidFill>
                <a:latin typeface="Times New Roman" panose="02020603050405020304" pitchFamily="18" charset="0"/>
                <a:ea typeface="华文细黑" panose="02010600040101010101" charset="-122"/>
                <a:sym typeface="+mn-ea"/>
              </a:rPr>
              <a:t>态</a:t>
            </a:r>
            <a:r>
              <a:rPr lang="zh-CN" altLang="en-US" sz="3200" dirty="0">
                <a:solidFill>
                  <a:schemeClr val="tx1"/>
                </a:solidFill>
                <a:latin typeface="Times New Roman" panose="02020603050405020304" pitchFamily="18" charset="0"/>
                <a:ea typeface="华文细黑" panose="02010600040101010101" charset="-122"/>
              </a:rPr>
              <a:t>的跃迁速率</a:t>
            </a:r>
            <a:r>
              <a:rPr lang="en-US" altLang="zh-CN" sz="3200" i="1" dirty="0">
                <a:solidFill>
                  <a:srgbClr val="0000FF"/>
                </a:solidFill>
                <a:latin typeface="Times New Roman" panose="02020603050405020304" pitchFamily="18" charset="0"/>
                <a:ea typeface="华文细黑" panose="02010600040101010101" charset="-122"/>
              </a:rPr>
              <a:t>R</a:t>
            </a:r>
            <a:r>
              <a:rPr lang="en-US" altLang="zh-CN" sz="3200" i="1" baseline="-25000" dirty="0">
                <a:solidFill>
                  <a:srgbClr val="0000FF"/>
                </a:solidFill>
                <a:latin typeface="Times New Roman" panose="02020603050405020304" pitchFamily="18" charset="0"/>
                <a:ea typeface="华文细黑" panose="02010600040101010101" charset="-122"/>
              </a:rPr>
              <a:t>s</a:t>
            </a:r>
            <a:r>
              <a:rPr lang="en-US" altLang="zh-CN" sz="3200" dirty="0">
                <a:solidFill>
                  <a:schemeClr val="tx1"/>
                </a:solidFill>
                <a:latin typeface="Times New Roman" panose="02020603050405020304" pitchFamily="18" charset="0"/>
                <a:ea typeface="华文细黑" panose="02010600040101010101" charset="-122"/>
              </a:rPr>
              <a:t>.</a:t>
            </a:r>
            <a:endParaRPr lang="en-US" altLang="zh-CN" sz="32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8" name="Line 9"/>
          <p:cNvSpPr/>
          <p:nvPr/>
        </p:nvSpPr>
        <p:spPr>
          <a:xfrm flipH="1" flipV="1">
            <a:off x="2134870" y="4218305"/>
            <a:ext cx="0" cy="828006"/>
          </a:xfrm>
          <a:prstGeom prst="line">
            <a:avLst/>
          </a:prstGeom>
          <a:ln w="47625"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bldLvl="0" animBg="1"/>
      <p:bldP spid="10" grpId="0" bldLvl="0" animBg="1"/>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168275" y="495935"/>
          <a:ext cx="8632190" cy="1123315"/>
        </p:xfrm>
        <a:graphic>
          <a:graphicData uri="http://schemas.openxmlformats.org/presentationml/2006/ole">
            <mc:AlternateContent xmlns:mc="http://schemas.openxmlformats.org/markup-compatibility/2006">
              <mc:Choice xmlns:v="urn:schemas-microsoft-com:vml" Requires="v">
                <p:oleObj spid="_x0000_s8" name="" r:id="rId1" imgW="3263900" imgH="444500" progId="Equation.3">
                  <p:embed/>
                </p:oleObj>
              </mc:Choice>
              <mc:Fallback>
                <p:oleObj name="" r:id="rId1" imgW="3263900" imgH="444500" progId="Equation.3">
                  <p:embed/>
                  <p:pic>
                    <p:nvPicPr>
                      <p:cNvPr id="0" name="图片 3114"/>
                      <p:cNvPicPr/>
                      <p:nvPr/>
                    </p:nvPicPr>
                    <p:blipFill>
                      <a:blip r:embed="rId2"/>
                      <a:stretch>
                        <a:fillRect/>
                      </a:stretch>
                    </p:blipFill>
                    <p:spPr>
                      <a:xfrm>
                        <a:off x="168275" y="495935"/>
                        <a:ext cx="8632190" cy="112331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68275" y="2066290"/>
          <a:ext cx="6913245" cy="1091565"/>
        </p:xfrm>
        <a:graphic>
          <a:graphicData uri="http://schemas.openxmlformats.org/presentationml/2006/ole">
            <mc:AlternateContent xmlns:mc="http://schemas.openxmlformats.org/markup-compatibility/2006">
              <mc:Choice xmlns:v="urn:schemas-microsoft-com:vml" Requires="v">
                <p:oleObj spid="_x0000_s3" name="" r:id="rId3" imgW="2590800" imgH="431800" progId="Equation.3">
                  <p:embed/>
                </p:oleObj>
              </mc:Choice>
              <mc:Fallback>
                <p:oleObj name="" r:id="rId3" imgW="2590800" imgH="431800" progId="Equation.3">
                  <p:embed/>
                  <p:pic>
                    <p:nvPicPr>
                      <p:cNvPr id="0" name="图片 3114"/>
                      <p:cNvPicPr/>
                      <p:nvPr/>
                    </p:nvPicPr>
                    <p:blipFill>
                      <a:blip r:embed="rId4"/>
                      <a:stretch>
                        <a:fillRect/>
                      </a:stretch>
                    </p:blipFill>
                    <p:spPr>
                      <a:xfrm>
                        <a:off x="168275" y="2066290"/>
                        <a:ext cx="6913245" cy="1091565"/>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316605" y="3615690"/>
          <a:ext cx="5316220" cy="1091565"/>
        </p:xfrm>
        <a:graphic>
          <a:graphicData uri="http://schemas.openxmlformats.org/presentationml/2006/ole">
            <mc:AlternateContent xmlns:mc="http://schemas.openxmlformats.org/markup-compatibility/2006">
              <mc:Choice xmlns:v="urn:schemas-microsoft-com:vml" Requires="v">
                <p:oleObj spid="_x0000_s5" name="" r:id="rId5" imgW="1917065" imgH="431800" progId="Equation.3">
                  <p:embed/>
                </p:oleObj>
              </mc:Choice>
              <mc:Fallback>
                <p:oleObj name="" r:id="rId5" imgW="1917065" imgH="431800" progId="Equation.3">
                  <p:embed/>
                  <p:pic>
                    <p:nvPicPr>
                      <p:cNvPr id="0" name="图片 3114"/>
                      <p:cNvPicPr/>
                      <p:nvPr/>
                    </p:nvPicPr>
                    <p:blipFill>
                      <a:blip r:embed="rId6"/>
                      <a:stretch>
                        <a:fillRect/>
                      </a:stretch>
                    </p:blipFill>
                    <p:spPr>
                      <a:xfrm>
                        <a:off x="3316605" y="3615690"/>
                        <a:ext cx="5316220" cy="1091565"/>
                      </a:xfrm>
                      <a:prstGeom prst="rect">
                        <a:avLst/>
                      </a:prstGeom>
                      <a:solidFill>
                        <a:srgbClr val="FFFF99">
                          <a:alpha val="64000"/>
                        </a:srgbClr>
                      </a:solidFill>
                      <a:ln w="38100">
                        <a:noFill/>
                        <a:miter/>
                      </a:ln>
                    </p:spPr>
                  </p:pic>
                </p:oleObj>
              </mc:Fallback>
            </mc:AlternateContent>
          </a:graphicData>
        </a:graphic>
      </p:graphicFrame>
      <p:sp>
        <p:nvSpPr>
          <p:cNvPr id="22" name="Text Box 2"/>
          <p:cNvSpPr txBox="1"/>
          <p:nvPr/>
        </p:nvSpPr>
        <p:spPr>
          <a:xfrm>
            <a:off x="45720" y="-106680"/>
            <a:ext cx="551688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散射的一级方程</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0" name="Text Box 2"/>
          <p:cNvSpPr txBox="1"/>
          <p:nvPr/>
        </p:nvSpPr>
        <p:spPr>
          <a:xfrm>
            <a:off x="29210" y="1455420"/>
            <a:ext cx="551688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Times New Roman" panose="02020603050405020304" pitchFamily="18" charset="0"/>
                <a:ea typeface="华文细黑" panose="02010600040101010101" charset="-122"/>
                <a:sym typeface="+mn-ea"/>
              </a:rPr>
              <a:t>引入弛豫时间τ</a:t>
            </a:r>
            <a:r>
              <a:rPr lang="en-US" altLang="zh-CN" sz="2600" dirty="0">
                <a:solidFill>
                  <a:schemeClr val="tx1"/>
                </a:solidFill>
                <a:latin typeface="Times New Roman" panose="02020603050405020304" pitchFamily="18" charset="0"/>
                <a:ea typeface="华文细黑" panose="02010600040101010101" charset="-122"/>
                <a:sym typeface="+mn-ea"/>
              </a:rPr>
              <a:t>(</a:t>
            </a:r>
            <a:r>
              <a:rPr lang="en-US" altLang="zh-CN" sz="2600" i="1" dirty="0">
                <a:solidFill>
                  <a:schemeClr val="tx1"/>
                </a:solidFill>
                <a:latin typeface="Times New Roman" panose="02020603050405020304" pitchFamily="18" charset="0"/>
                <a:ea typeface="华文细黑" panose="02010600040101010101" charset="-122"/>
                <a:sym typeface="+mn-ea"/>
              </a:rPr>
              <a:t>k</a:t>
            </a:r>
            <a:r>
              <a:rPr lang="en-US" altLang="zh-CN" sz="2600" dirty="0">
                <a:solidFill>
                  <a:schemeClr val="tx1"/>
                </a:solidFill>
                <a:latin typeface="Times New Roman" panose="02020603050405020304" pitchFamily="18" charset="0"/>
                <a:ea typeface="华文细黑" panose="02010600040101010101" charset="-122"/>
                <a:sym typeface="+mn-ea"/>
              </a:rPr>
              <a:t>)</a:t>
            </a:r>
            <a:r>
              <a:rPr lang="en-US" altLang="zh-CN" sz="2600" dirty="0">
                <a:solidFill>
                  <a:schemeClr val="tx1"/>
                </a:solidFill>
                <a:latin typeface="Times New Roman" panose="02020603050405020304" pitchFamily="18" charset="0"/>
                <a:ea typeface="华文细黑" panose="02010600040101010101" charset="-122"/>
              </a:rPr>
              <a:t>.</a:t>
            </a:r>
            <a:endParaRPr lang="en-US" altLang="zh-CN" sz="26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1" name="Text Box 2"/>
          <p:cNvSpPr txBox="1"/>
          <p:nvPr/>
        </p:nvSpPr>
        <p:spPr>
          <a:xfrm>
            <a:off x="3167380" y="4861560"/>
            <a:ext cx="4248150" cy="610870"/>
          </a:xfrm>
          <a:prstGeom prst="rect">
            <a:avLst/>
          </a:prstGeom>
          <a:noFill/>
          <a:ln w="9525">
            <a:noFill/>
          </a:ln>
        </p:spPr>
        <p:txBody>
          <a:bodyPr wrap="square" anchor="t">
            <a:spAutoFit/>
          </a:bodyPr>
          <a:p>
            <a:pPr marL="342900" indent="-342900" algn="ctr">
              <a:lnSpc>
                <a:spcPct val="130000"/>
              </a:lnSpc>
              <a:spcBef>
                <a:spcPct val="50000"/>
              </a:spcBef>
              <a:buFont typeface="Wingdings" panose="05000000000000000000" charset="0"/>
              <a:buChar char="l"/>
            </a:pPr>
            <a:r>
              <a:rPr lang="en-US" altLang="zh-CN" sz="2600" dirty="0">
                <a:solidFill>
                  <a:schemeClr val="tx1"/>
                </a:solidFill>
                <a:latin typeface="Times New Roman" panose="02020603050405020304" pitchFamily="18" charset="0"/>
                <a:ea typeface="华文细黑" panose="02010600040101010101" charset="-122"/>
              </a:rPr>
              <a:t> </a:t>
            </a:r>
            <a:r>
              <a:rPr lang="zh-CN" altLang="en-US" sz="2600" dirty="0">
                <a:solidFill>
                  <a:schemeClr val="tx1"/>
                </a:solidFill>
                <a:latin typeface="华文细黑" panose="02010600040101010101" charset="-122"/>
                <a:ea typeface="华文细黑" panose="02010600040101010101" charset="-122"/>
              </a:rPr>
              <a:t>同式</a:t>
            </a:r>
            <a:r>
              <a:rPr lang="en-US" altLang="zh-CN" sz="2600" dirty="0">
                <a:solidFill>
                  <a:schemeClr val="tx1"/>
                </a:solidFill>
                <a:latin typeface="华文细黑" panose="02010600040101010101" charset="-122"/>
                <a:ea typeface="华文细黑" panose="02010600040101010101" charset="-122"/>
              </a:rPr>
              <a:t>6-62</a:t>
            </a:r>
            <a:r>
              <a:rPr lang="zh-CN" altLang="en-US" sz="2600" dirty="0">
                <a:solidFill>
                  <a:schemeClr val="tx1"/>
                </a:solidFill>
                <a:latin typeface="华文细黑" panose="02010600040101010101" charset="-122"/>
                <a:ea typeface="华文细黑" panose="02010600040101010101" charset="-122"/>
              </a:rPr>
              <a:t>相一致</a:t>
            </a:r>
            <a:endParaRPr lang="zh-CN" altLang="en-US" sz="26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61290" y="131445"/>
          <a:ext cx="6733540" cy="1299210"/>
        </p:xfrm>
        <a:graphic>
          <a:graphicData uri="http://schemas.openxmlformats.org/presentationml/2006/ole">
            <mc:AlternateContent xmlns:mc="http://schemas.openxmlformats.org/markup-compatibility/2006">
              <mc:Choice xmlns:v="urn:schemas-microsoft-com:vml" Requires="v">
                <p:oleObj spid="_x0000_s9" name="" r:id="rId1" imgW="1955800" imgH="431800" progId="Equation.3">
                  <p:embed/>
                </p:oleObj>
              </mc:Choice>
              <mc:Fallback>
                <p:oleObj name="" r:id="rId1" imgW="1955800" imgH="431800" progId="Equation.3">
                  <p:embed/>
                  <p:pic>
                    <p:nvPicPr>
                      <p:cNvPr id="0" name="图片 3114"/>
                      <p:cNvPicPr/>
                      <p:nvPr/>
                    </p:nvPicPr>
                    <p:blipFill>
                      <a:blip r:embed="rId2"/>
                      <a:stretch>
                        <a:fillRect/>
                      </a:stretch>
                    </p:blipFill>
                    <p:spPr>
                      <a:xfrm>
                        <a:off x="161290" y="131445"/>
                        <a:ext cx="6733540" cy="1299210"/>
                      </a:xfrm>
                      <a:prstGeom prst="rect">
                        <a:avLst/>
                      </a:prstGeom>
                      <a:solidFill>
                        <a:srgbClr val="FF0000">
                          <a:alpha val="13000"/>
                        </a:srgbClr>
                      </a:solidFill>
                      <a:ln w="38100">
                        <a:noFill/>
                        <a:miter/>
                      </a:ln>
                    </p:spPr>
                  </p:pic>
                </p:oleObj>
              </mc:Fallback>
            </mc:AlternateContent>
          </a:graphicData>
        </a:graphic>
      </p:graphicFrame>
      <p:sp>
        <p:nvSpPr>
          <p:cNvPr id="10" name="矩形 9"/>
          <p:cNvSpPr/>
          <p:nvPr/>
        </p:nvSpPr>
        <p:spPr>
          <a:xfrm>
            <a:off x="3554095" y="190500"/>
            <a:ext cx="2054860"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40005" y="1767205"/>
            <a:ext cx="909828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0</a:t>
            </a:r>
            <a:r>
              <a:rPr lang="zh-CN" altLang="en-US" sz="2800" dirty="0">
                <a:solidFill>
                  <a:srgbClr val="0000FF"/>
                </a:solidFill>
                <a:latin typeface="Times New Roman" panose="02020603050405020304" pitchFamily="18" charset="0"/>
                <a:ea typeface="华文细黑" panose="02010600040101010101" charset="-122"/>
                <a:sym typeface="+mn-ea"/>
              </a:rPr>
              <a:t>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0,τ</a:t>
            </a:r>
            <a:r>
              <a:rPr lang="zh-CN" altLang="en-US"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微软雅黑" panose="020B0503020204020204" charset="-122"/>
                <a:ea typeface="微软雅黑" panose="020B0503020204020204" charset="-122"/>
                <a:sym typeface="+mn-ea"/>
              </a:rPr>
              <a:t>∞</a:t>
            </a:r>
            <a:r>
              <a:rPr lang="en-US" altLang="zh-CN" sz="2800" dirty="0">
                <a:solidFill>
                  <a:srgbClr val="0000FF"/>
                </a:solidFill>
                <a:latin typeface="微软雅黑" panose="020B0503020204020204" charset="-122"/>
                <a:ea typeface="微软雅黑" panose="020B0503020204020204" charset="-122"/>
                <a:sym typeface="+mn-ea"/>
              </a:rPr>
              <a:t>, </a:t>
            </a:r>
            <a:r>
              <a:rPr lang="zh-CN" altLang="en-US" sz="2800" dirty="0">
                <a:solidFill>
                  <a:srgbClr val="0000FF"/>
                </a:solidFill>
                <a:latin typeface="Times New Roman" panose="02020603050405020304" pitchFamily="18" charset="0"/>
                <a:ea typeface="华文细黑" panose="02010600040101010101" charset="-122"/>
                <a:sym typeface="+mn-ea"/>
              </a:rPr>
              <a:t>意味着小角散射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前向散射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7" name="Text Box 2"/>
          <p:cNvSpPr txBox="1"/>
          <p:nvPr/>
        </p:nvSpPr>
        <p:spPr>
          <a:xfrm>
            <a:off x="345440" y="2316480"/>
            <a:ext cx="8476615" cy="105029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400" dirty="0">
                <a:solidFill>
                  <a:schemeClr val="tx1"/>
                </a:solidFill>
                <a:latin typeface="Times New Roman" panose="02020603050405020304" pitchFamily="18" charset="0"/>
                <a:ea typeface="华文细黑" panose="02010600040101010101" charset="-122"/>
              </a:rPr>
              <a:t>小角散射对积分贡献很小，电子遭受散射碰撞，运动方向只有很小的改变，其定向运动并未完全丢失，在很大程度上保留了</a:t>
            </a:r>
            <a:r>
              <a:rPr lang="en-US" altLang="zh-CN" sz="2400" dirty="0">
                <a:solidFill>
                  <a:schemeClr val="tx1"/>
                </a:solidFill>
                <a:latin typeface="Times New Roman" panose="02020603050405020304" pitchFamily="18" charset="0"/>
                <a:ea typeface="华文细黑" panose="02010600040101010101" charset="-122"/>
              </a:rPr>
              <a:t>.</a:t>
            </a:r>
            <a:endParaRPr lang="en-US" altLang="zh-CN" sz="24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8" name="Text Box 2"/>
          <p:cNvSpPr txBox="1"/>
          <p:nvPr/>
        </p:nvSpPr>
        <p:spPr>
          <a:xfrm>
            <a:off x="-40005" y="3304540"/>
            <a:ext cx="803465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→π</a:t>
            </a:r>
            <a:r>
              <a:rPr lang="en-US" altLang="zh-CN" sz="2800" dirty="0">
                <a:solidFill>
                  <a:srgbClr val="0000FF"/>
                </a:solidFill>
                <a:latin typeface="Times New Roman" panose="02020603050405020304" pitchFamily="18" charset="0"/>
                <a:ea typeface="华文细黑" panose="02010600040101010101" charset="-122"/>
                <a:sym typeface="+mn-ea"/>
              </a:rPr>
              <a:t>/2</a:t>
            </a:r>
            <a:r>
              <a:rPr lang="zh-CN" altLang="en-US" sz="2800" dirty="0">
                <a:solidFill>
                  <a:srgbClr val="0000FF"/>
                </a:solidFill>
                <a:latin typeface="Times New Roman" panose="02020603050405020304" pitchFamily="18" charset="0"/>
                <a:ea typeface="华文细黑" panose="02010600040101010101" charset="-122"/>
                <a:sym typeface="+mn-ea"/>
              </a:rPr>
              <a:t>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1,</a:t>
            </a:r>
            <a:r>
              <a:rPr lang="zh-CN" altLang="en-US" sz="2800" dirty="0">
                <a:solidFill>
                  <a:srgbClr val="0000FF"/>
                </a:solidFill>
                <a:latin typeface="Times New Roman" panose="02020603050405020304" pitchFamily="18" charset="0"/>
                <a:ea typeface="华文细黑" panose="02010600040101010101" charset="-122"/>
                <a:sym typeface="+mn-ea"/>
              </a:rPr>
              <a:t>意味着垂直方向散射</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1" name="Object 1024"/>
          <p:cNvGraphicFramePr>
            <a:graphicFrameLocks noChangeAspect="1"/>
          </p:cNvGraphicFramePr>
          <p:nvPr/>
        </p:nvGraphicFramePr>
        <p:xfrm>
          <a:off x="2994660" y="3915410"/>
          <a:ext cx="3436620" cy="945515"/>
        </p:xfrm>
        <a:graphic>
          <a:graphicData uri="http://schemas.openxmlformats.org/presentationml/2006/ole">
            <mc:AlternateContent xmlns:mc="http://schemas.openxmlformats.org/markup-compatibility/2006">
              <mc:Choice xmlns:v="urn:schemas-microsoft-com:vml" Requires="v">
                <p:oleObj spid="_x0000_s12" name="" r:id="rId3" imgW="1371600" imgH="431800" progId="Equation.3">
                  <p:embed/>
                </p:oleObj>
              </mc:Choice>
              <mc:Fallback>
                <p:oleObj name="" r:id="rId3" imgW="1371600" imgH="431800" progId="Equation.3">
                  <p:embed/>
                  <p:pic>
                    <p:nvPicPr>
                      <p:cNvPr id="0" name="图片 3114"/>
                      <p:cNvPicPr/>
                      <p:nvPr/>
                    </p:nvPicPr>
                    <p:blipFill>
                      <a:blip r:embed="rId4"/>
                      <a:stretch>
                        <a:fillRect/>
                      </a:stretch>
                    </p:blipFill>
                    <p:spPr>
                      <a:xfrm>
                        <a:off x="2994660" y="3915410"/>
                        <a:ext cx="3436620" cy="945515"/>
                      </a:xfrm>
                      <a:prstGeom prst="rect">
                        <a:avLst/>
                      </a:prstGeom>
                      <a:solidFill>
                        <a:srgbClr val="FF0000">
                          <a:alpha val="13000"/>
                        </a:srgbClr>
                      </a:solidFill>
                      <a:ln w="38100">
                        <a:noFill/>
                        <a:miter/>
                      </a:ln>
                    </p:spPr>
                  </p:pic>
                </p:oleObj>
              </mc:Fallback>
            </mc:AlternateContent>
          </a:graphicData>
        </a:graphic>
      </p:graphicFrame>
      <p:sp>
        <p:nvSpPr>
          <p:cNvPr id="13" name="Text Box 2"/>
          <p:cNvSpPr txBox="1"/>
          <p:nvPr/>
        </p:nvSpPr>
        <p:spPr>
          <a:xfrm>
            <a:off x="-56515" y="4723130"/>
            <a:ext cx="887920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en-US" altLang="zh-CN" sz="2800" dirty="0">
                <a:solidFill>
                  <a:srgbClr val="0000FF"/>
                </a:solidFill>
                <a:latin typeface="Times New Roman" panose="02020603050405020304" pitchFamily="18" charset="0"/>
                <a:ea typeface="华文细黑" panose="02010600040101010101" charset="-122"/>
              </a:rPr>
              <a:t> </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zh-CN" altLang="en-US" sz="2800" dirty="0">
                <a:solidFill>
                  <a:srgbClr val="0000FF"/>
                </a:solidFill>
                <a:latin typeface="Times New Roman" panose="02020603050405020304" pitchFamily="18" charset="0"/>
                <a:ea typeface="华文细黑" panose="02010600040101010101" charset="-122"/>
                <a:sym typeface="+mn-ea"/>
              </a:rPr>
              <a:t>→π时，</a:t>
            </a:r>
            <a:r>
              <a:rPr lang="en-US" altLang="zh-CN" sz="2800" dirty="0">
                <a:solidFill>
                  <a:srgbClr val="0000FF"/>
                </a:solidFill>
                <a:latin typeface="Times New Roman" panose="02020603050405020304" pitchFamily="18" charset="0"/>
                <a:ea typeface="华文细黑" panose="02010600040101010101" charset="-122"/>
                <a:sym typeface="+mn-ea"/>
              </a:rPr>
              <a:t>(1-cos</a:t>
            </a:r>
            <a:r>
              <a:rPr lang="zh-CN" altLang="en-US" sz="2800" i="1" dirty="0">
                <a:solidFill>
                  <a:srgbClr val="0000FF"/>
                </a:solidFill>
                <a:latin typeface="Times New Roman" panose="02020603050405020304" pitchFamily="18" charset="0"/>
                <a:ea typeface="华文细黑" panose="02010600040101010101" charset="-122"/>
                <a:sym typeface="+mn-ea"/>
              </a:rPr>
              <a:t>η</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sym typeface="+mn-ea"/>
              </a:rPr>
              <a:t>2,</a:t>
            </a:r>
            <a:r>
              <a:rPr lang="zh-CN" altLang="en-US" sz="2800" dirty="0">
                <a:solidFill>
                  <a:srgbClr val="0000FF"/>
                </a:solidFill>
                <a:latin typeface="Times New Roman" panose="02020603050405020304" pitchFamily="18" charset="0"/>
                <a:ea typeface="华文细黑" panose="02010600040101010101" charset="-122"/>
                <a:sym typeface="+mn-ea"/>
              </a:rPr>
              <a:t>意味着大角度散射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zh-CN" altLang="en-US" sz="2800" dirty="0">
                <a:solidFill>
                  <a:srgbClr val="0000FF"/>
                </a:solidFill>
                <a:latin typeface="Times New Roman" panose="02020603050405020304" pitchFamily="18" charset="0"/>
                <a:ea typeface="华文细黑" panose="02010600040101010101" charset="-122"/>
                <a:sym typeface="+mn-ea"/>
              </a:rPr>
              <a:t>背向散射</a:t>
            </a:r>
            <a:r>
              <a:rPr lang="en-US" altLang="zh-CN" sz="2800" dirty="0">
                <a:solidFill>
                  <a:srgbClr val="0000FF"/>
                </a:solidFill>
                <a:latin typeface="Times New Roman" panose="02020603050405020304" pitchFamily="18" charset="0"/>
                <a:ea typeface="华文细黑" panose="02010600040101010101" charset="-122"/>
                <a:sym typeface="+mn-ea"/>
              </a:rPr>
              <a:t>)</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16" name="Text Box 2"/>
          <p:cNvSpPr txBox="1"/>
          <p:nvPr/>
        </p:nvSpPr>
        <p:spPr>
          <a:xfrm>
            <a:off x="154305" y="5241925"/>
            <a:ext cx="9445625" cy="53086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200" dirty="0">
                <a:solidFill>
                  <a:schemeClr val="tx1"/>
                </a:solidFill>
                <a:latin typeface="Times New Roman" panose="02020603050405020304" pitchFamily="18" charset="0"/>
                <a:ea typeface="华文细黑" panose="02010600040101010101" charset="-122"/>
              </a:rPr>
              <a:t>背向散射对积分贡献很大，电子在遭受散射碰撞，运动方向几乎是反向</a:t>
            </a:r>
            <a:r>
              <a:rPr lang="en-US" altLang="zh-CN" sz="2200" dirty="0">
                <a:solidFill>
                  <a:schemeClr val="tx1"/>
                </a:solidFill>
                <a:latin typeface="Times New Roman" panose="02020603050405020304" pitchFamily="18" charset="0"/>
                <a:ea typeface="华文细黑" panose="02010600040101010101" charset="-122"/>
              </a:rPr>
              <a:t>.</a:t>
            </a:r>
            <a:endParaRPr lang="en-US" altLang="zh-CN" sz="2200"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
        <p:nvSpPr>
          <p:cNvPr id="17" name="Text Box 2"/>
          <p:cNvSpPr txBox="1"/>
          <p:nvPr/>
        </p:nvSpPr>
        <p:spPr>
          <a:xfrm>
            <a:off x="15875" y="5782945"/>
            <a:ext cx="9105900" cy="670560"/>
          </a:xfrm>
          <a:prstGeom prst="rect">
            <a:avLst/>
          </a:prstGeom>
          <a:solidFill>
            <a:srgbClr val="FFFF99">
              <a:alpha val="79000"/>
            </a:srgbClr>
          </a:solidFill>
          <a:ln w="9525">
            <a:noFill/>
          </a:ln>
        </p:spPr>
        <p:txBody>
          <a:bodyPr wrap="square" anchor="t">
            <a:spAutoFit/>
          </a:bodyPr>
          <a:p>
            <a:pPr marL="457200" indent="-457200" algn="ctr">
              <a:lnSpc>
                <a:spcPct val="130000"/>
              </a:lnSpc>
              <a:spcBef>
                <a:spcPct val="50000"/>
              </a:spcBef>
              <a:buFont typeface="Wingdings" panose="05000000000000000000" charset="0"/>
              <a:buChar char="p"/>
            </a:pPr>
            <a:r>
              <a:rPr lang="zh-CN" altLang="en-US" sz="2900" b="1" u="sng" dirty="0">
                <a:solidFill>
                  <a:srgbClr val="0000FF"/>
                </a:solidFill>
                <a:latin typeface="Times New Roman" panose="02020603050405020304" pitchFamily="18" charset="0"/>
                <a:ea typeface="华文细黑" panose="02010600040101010101" charset="-122"/>
                <a:sym typeface="+mn-ea"/>
              </a:rPr>
              <a:t>因子</a:t>
            </a:r>
            <a:r>
              <a:rPr lang="en-US" altLang="zh-CN" sz="2900" b="1" u="sng" dirty="0">
                <a:solidFill>
                  <a:srgbClr val="0000FF"/>
                </a:solidFill>
                <a:latin typeface="Times New Roman" panose="02020603050405020304" pitchFamily="18" charset="0"/>
                <a:ea typeface="华文细黑" panose="02010600040101010101" charset="-122"/>
                <a:sym typeface="+mn-ea"/>
              </a:rPr>
              <a:t>(1-cos</a:t>
            </a:r>
            <a:r>
              <a:rPr lang="zh-CN" altLang="en-US" sz="2900" b="1" i="1" u="sng" dirty="0">
                <a:solidFill>
                  <a:srgbClr val="0000FF"/>
                </a:solidFill>
                <a:latin typeface="Times New Roman" panose="02020603050405020304" pitchFamily="18" charset="0"/>
                <a:ea typeface="华文细黑" panose="02010600040101010101" charset="-122"/>
                <a:sym typeface="+mn-ea"/>
              </a:rPr>
              <a:t>η</a:t>
            </a:r>
            <a:r>
              <a:rPr lang="en-US" altLang="zh-CN" sz="2900" b="1" u="sng" dirty="0">
                <a:solidFill>
                  <a:srgbClr val="0000FF"/>
                </a:solidFill>
                <a:latin typeface="Times New Roman" panose="02020603050405020304" pitchFamily="18" charset="0"/>
                <a:ea typeface="华文细黑" panose="02010600040101010101" charset="-122"/>
                <a:sym typeface="+mn-ea"/>
              </a:rPr>
              <a:t>)</a:t>
            </a:r>
            <a:r>
              <a:rPr lang="zh-CN" altLang="en-US" sz="2900" b="1" u="sng" dirty="0">
                <a:solidFill>
                  <a:srgbClr val="0000FF"/>
                </a:solidFill>
                <a:latin typeface="Times New Roman" panose="02020603050405020304" pitchFamily="18" charset="0"/>
                <a:ea typeface="华文细黑" panose="02010600040101010101" charset="-122"/>
                <a:sym typeface="+mn-ea"/>
              </a:rPr>
              <a:t>实际反映了各种不同散射对电阻的贡献！</a:t>
            </a:r>
            <a:endParaRPr lang="en-US" altLang="zh-CN" sz="2900" b="1" u="sng"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nvGrpSpPr>
          <p:cNvPr id="32" name="组合 31"/>
          <p:cNvGrpSpPr/>
          <p:nvPr/>
        </p:nvGrpSpPr>
        <p:grpSpPr>
          <a:xfrm>
            <a:off x="6793865" y="-180340"/>
            <a:ext cx="2317750" cy="2180590"/>
            <a:chOff x="10812" y="2428"/>
            <a:chExt cx="3650" cy="3434"/>
          </a:xfrm>
        </p:grpSpPr>
        <p:grpSp>
          <p:nvGrpSpPr>
            <p:cNvPr id="18" name="组合 17"/>
            <p:cNvGrpSpPr/>
            <p:nvPr/>
          </p:nvGrpSpPr>
          <p:grpSpPr>
            <a:xfrm>
              <a:off x="10812" y="2428"/>
              <a:ext cx="3650" cy="3434"/>
              <a:chOff x="10812" y="2428"/>
              <a:chExt cx="3650" cy="3434"/>
            </a:xfrm>
          </p:grpSpPr>
          <p:grpSp>
            <p:nvGrpSpPr>
              <p:cNvPr id="19" name="组合 18"/>
              <p:cNvGrpSpPr/>
              <p:nvPr/>
            </p:nvGrpSpPr>
            <p:grpSpPr>
              <a:xfrm>
                <a:off x="10812" y="2428"/>
                <a:ext cx="3651" cy="3435"/>
                <a:chOff x="11257" y="-324"/>
                <a:chExt cx="3651" cy="3435"/>
              </a:xfrm>
            </p:grpSpPr>
            <p:sp>
              <p:nvSpPr>
                <p:cNvPr id="2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0"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1"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3"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4" name="Text Box 2"/>
                <p:cNvSpPr txBox="1"/>
                <p:nvPr/>
              </p:nvSpPr>
              <p:spPr>
                <a:xfrm>
                  <a:off x="13148" y="-324"/>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k'-k</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5" name="Line 9"/>
              <p:cNvSpPr/>
              <p:nvPr/>
            </p:nvSpPr>
            <p:spPr>
              <a:xfrm flipH="1" flipV="1">
                <a:off x="12910" y="3453"/>
                <a:ext cx="227" cy="680"/>
              </a:xfrm>
              <a:prstGeom prst="line">
                <a:avLst/>
              </a:prstGeom>
              <a:ln w="19050" cap="flat" cmpd="sng">
                <a:solidFill>
                  <a:srgbClr val="0000FF"/>
                </a:solidFill>
                <a:prstDash val="sysDot"/>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6" name="Object 1024"/>
              <p:cNvGraphicFramePr>
                <a:graphicFrameLocks noChangeAspect="1"/>
              </p:cNvGraphicFramePr>
              <p:nvPr/>
            </p:nvGraphicFramePr>
            <p:xfrm>
              <a:off x="13288" y="3267"/>
              <a:ext cx="1175" cy="552"/>
            </p:xfrm>
            <a:graphic>
              <a:graphicData uri="http://schemas.openxmlformats.org/presentationml/2006/ole">
                <mc:AlternateContent xmlns:mc="http://schemas.openxmlformats.org/markup-compatibility/2006">
                  <mc:Choice xmlns:v="urn:schemas-microsoft-com:vml" Requires="v">
                    <p:oleObj spid="_x0000_s37" name="" r:id="rId5" imgW="482600" imgH="254000" progId="Equation.3">
                      <p:embed/>
                    </p:oleObj>
                  </mc:Choice>
                  <mc:Fallback>
                    <p:oleObj name="" r:id="rId5" imgW="482600" imgH="254000" progId="Equation.3">
                      <p:embed/>
                      <p:pic>
                        <p:nvPicPr>
                          <p:cNvPr id="0" name="图片 3114"/>
                          <p:cNvPicPr/>
                          <p:nvPr/>
                        </p:nvPicPr>
                        <p:blipFill>
                          <a:blip r:embed="rId6"/>
                          <a:stretch>
                            <a:fillRect/>
                          </a:stretch>
                        </p:blipFill>
                        <p:spPr>
                          <a:xfrm>
                            <a:off x="13288" y="3267"/>
                            <a:ext cx="1175" cy="552"/>
                          </a:xfrm>
                          <a:prstGeom prst="rect">
                            <a:avLst/>
                          </a:prstGeom>
                          <a:noFill/>
                          <a:ln w="38100">
                            <a:noFill/>
                            <a:miter/>
                          </a:ln>
                        </p:spPr>
                      </p:pic>
                    </p:oleObj>
                  </mc:Fallback>
                </mc:AlternateContent>
              </a:graphicData>
            </a:graphic>
          </p:graphicFrame>
          <p:sp>
            <p:nvSpPr>
              <p:cNvPr id="38" name="Line 9"/>
              <p:cNvSpPr/>
              <p:nvPr/>
            </p:nvSpPr>
            <p:spPr>
              <a:xfrm flipH="1">
                <a:off x="13052" y="3663"/>
                <a:ext cx="595" cy="289"/>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39"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0" name="任意多边形 39"/>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 grpId="0"/>
      <p:bldP spid="7" grpId="0"/>
      <p:bldP spid="8" grpId="0"/>
      <p:bldP spid="13" grpId="0"/>
      <p:bldP spid="16" grpId="0"/>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85800" y="46355"/>
            <a:ext cx="7772400" cy="1495425"/>
          </a:xfrm>
        </p:spPr>
        <p:txBody>
          <a:bodyPr wrap="square" lIns="91440" tIns="45720" rIns="91440" bIns="45720" anchor="ctr"/>
          <a:p>
            <a:pPr marL="0" indent="0" defTabSz="914400" eaLnBrk="1" latinLnBrk="0" hangingPunct="1">
              <a:lnSpc>
                <a:spcPct val="125000"/>
              </a:lnSpc>
              <a:spcBef>
                <a:spcPct val="20000"/>
              </a:spcBef>
              <a:buNone/>
            </a:pPr>
            <a:r>
              <a:rPr lang="zh-CN" altLang="en-US" sz="3200" b="1" baseline="0">
                <a:latin typeface="华文细黑" panose="02010600040101010101" charset="-122"/>
                <a:ea typeface="华文细黑" panose="02010600040101010101" charset="-122"/>
              </a:rPr>
              <a:t>费米球和费米面 </a:t>
            </a:r>
            <a:br>
              <a:rPr lang="zh-CN" altLang="en-US" sz="3200" b="1" baseline="0">
                <a:latin typeface="华文细黑" panose="02010600040101010101" charset="-122"/>
                <a:ea typeface="华文细黑" panose="02010600040101010101" charset="-122"/>
              </a:rPr>
            </a:br>
            <a:r>
              <a:rPr lang="en-US" altLang="zh-CN" sz="3200" b="1" baseline="0">
                <a:latin typeface="华文细黑" panose="02010600040101010101" charset="-122"/>
                <a:ea typeface="华文细黑" panose="02010600040101010101" charset="-122"/>
              </a:rPr>
              <a:t>Fermi sphere and Fermi surface</a:t>
            </a:r>
            <a:endParaRPr lang="en-US" altLang="zh-CN" sz="3200" b="1" baseline="0">
              <a:latin typeface="华文细黑" panose="02010600040101010101" charset="-122"/>
              <a:ea typeface="华文细黑" panose="02010600040101010101" charset="-122"/>
            </a:endParaRPr>
          </a:p>
        </p:txBody>
      </p:sp>
      <p:sp>
        <p:nvSpPr>
          <p:cNvPr id="14339" name="Rectangle 3"/>
          <p:cNvSpPr>
            <a:spLocks noGrp="1"/>
          </p:cNvSpPr>
          <p:nvPr>
            <p:ph type="body"/>
          </p:nvPr>
        </p:nvSpPr>
        <p:spPr>
          <a:xfrm>
            <a:off x="43815" y="1606550"/>
            <a:ext cx="8989060" cy="4000500"/>
          </a:xfrm>
        </p:spPr>
        <p:txBody>
          <a:bodyPr wrap="square" lIns="91440" tIns="45720" rIns="91440" bIns="45720" anchor="t"/>
          <a:p>
            <a:pPr marL="457200" indent="-457200" algn="just" defTabSz="914400" eaLnBrk="1" latinLnBrk="0" hangingPunct="1">
              <a:lnSpc>
                <a:spcPct val="100000"/>
              </a:lnSpc>
              <a:buFont typeface="Wingdings" panose="05000000000000000000" charset="0"/>
              <a:buChar char="l"/>
            </a:pPr>
            <a:r>
              <a:rPr lang="zh-CN" altLang="en-US" sz="2800" baseline="0">
                <a:latin typeface="华文细黑" panose="02010600040101010101" charset="-122"/>
                <a:ea typeface="华文细黑" panose="02010600040101010101" charset="-122"/>
              </a:rPr>
              <a:t>费米面：在绝对零度下，</a:t>
            </a:r>
            <a:r>
              <a:rPr lang="en-US" altLang="zh-CN" sz="2800" i="1" baseline="0">
                <a:latin typeface="Times New Roman" panose="02020603050405020304" pitchFamily="18" charset="0"/>
                <a:ea typeface="华文细黑" panose="02010600040101010101" charset="-122"/>
                <a:cs typeface="Times New Roman" panose="02020603050405020304" pitchFamily="18" charset="0"/>
              </a:rPr>
              <a:t>k</a:t>
            </a:r>
            <a:r>
              <a:rPr lang="zh-CN" altLang="en-US" sz="2800" baseline="0">
                <a:latin typeface="华文细黑" panose="02010600040101010101" charset="-122"/>
                <a:ea typeface="华文细黑" panose="02010600040101010101" charset="-122"/>
              </a:rPr>
              <a:t>空间中被电子占据与未被占据状态的分界面</a:t>
            </a:r>
            <a:r>
              <a:rPr lang="en-US" altLang="zh-CN" sz="2800" baseline="0">
                <a:latin typeface="华文细黑" panose="02010600040101010101" charset="-122"/>
                <a:ea typeface="华文细黑" panose="02010600040101010101" charset="-122"/>
              </a:rPr>
              <a:t>.</a:t>
            </a:r>
            <a:endParaRPr lang="en-US" altLang="zh-CN" sz="2800" baseline="0">
              <a:latin typeface="华文细黑" panose="02010600040101010101" charset="-122"/>
              <a:ea typeface="华文细黑" panose="02010600040101010101" charset="-122"/>
            </a:endParaRPr>
          </a:p>
        </p:txBody>
      </p:sp>
      <p:sp>
        <p:nvSpPr>
          <p:cNvPr id="14340" name="Oval 4"/>
          <p:cNvSpPr>
            <a:spLocks noChangeArrowheads="1"/>
          </p:cNvSpPr>
          <p:nvPr/>
        </p:nvSpPr>
        <p:spPr bwMode="auto">
          <a:xfrm>
            <a:off x="4800600" y="2881630"/>
            <a:ext cx="2286000" cy="22860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8"/>
          <p:cNvGrpSpPr/>
          <p:nvPr/>
        </p:nvGrpSpPr>
        <p:grpSpPr>
          <a:xfrm>
            <a:off x="4267200" y="2500630"/>
            <a:ext cx="4038600" cy="2819400"/>
            <a:chOff x="1872" y="2160"/>
            <a:chExt cx="2544" cy="1776"/>
          </a:xfrm>
        </p:grpSpPr>
        <p:sp>
          <p:nvSpPr>
            <p:cNvPr id="10246" name="Line 5"/>
            <p:cNvSpPr/>
            <p:nvPr/>
          </p:nvSpPr>
          <p:spPr>
            <a:xfrm>
              <a:off x="2928" y="3168"/>
              <a:ext cx="1488" cy="0"/>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247" name="Line 6"/>
            <p:cNvSpPr/>
            <p:nvPr/>
          </p:nvSpPr>
          <p:spPr>
            <a:xfrm flipH="1">
              <a:off x="1872" y="3168"/>
              <a:ext cx="1056" cy="768"/>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248" name="Line 7"/>
            <p:cNvSpPr/>
            <p:nvPr/>
          </p:nvSpPr>
          <p:spPr>
            <a:xfrm flipV="1">
              <a:off x="2928" y="2160"/>
              <a:ext cx="0" cy="1008"/>
            </a:xfrm>
            <a:prstGeom prst="line">
              <a:avLst/>
            </a:prstGeom>
            <a:ln w="28575" cap="flat" cmpd="sng">
              <a:solidFill>
                <a:srgbClr val="FF33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14355" name="Line 19"/>
          <p:cNvSpPr/>
          <p:nvPr/>
        </p:nvSpPr>
        <p:spPr>
          <a:xfrm flipH="1" flipV="1">
            <a:off x="5003800" y="3503930"/>
            <a:ext cx="936625" cy="576263"/>
          </a:xfrm>
          <a:prstGeom prst="line">
            <a:avLst/>
          </a:prstGeom>
          <a:ln w="19050" cap="flat" cmpd="sng">
            <a:solidFill>
              <a:srgbClr val="FFFF99"/>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356" name="Text Box 20"/>
          <p:cNvSpPr txBox="1"/>
          <p:nvPr/>
        </p:nvSpPr>
        <p:spPr>
          <a:xfrm>
            <a:off x="4624388" y="3094355"/>
            <a:ext cx="379412" cy="366713"/>
          </a:xfrm>
          <a:prstGeom prst="rect">
            <a:avLst/>
          </a:prstGeom>
          <a:noFill/>
          <a:ln w="9525">
            <a:noFill/>
          </a:ln>
        </p:spPr>
        <p:txBody>
          <a:bodyPr wrap="none" anchor="t">
            <a:spAutoFit/>
          </a:bodyPr>
          <a:p>
            <a:r>
              <a:rPr lang="en-US" altLang="zh-CN" i="1" dirty="0">
                <a:latin typeface="Times New Roman" panose="02020603050405020304" pitchFamily="18" charset="0"/>
                <a:ea typeface="宋体" panose="02010600030101010101" pitchFamily="2" charset="-122"/>
              </a:rPr>
              <a:t>k</a:t>
            </a:r>
            <a:r>
              <a:rPr lang="en-US" altLang="zh-CN" i="1" baseline="-25000" dirty="0">
                <a:latin typeface="Times New Roman" panose="02020603050405020304" pitchFamily="18" charset="0"/>
                <a:ea typeface="宋体" panose="02010600030101010101" pitchFamily="2" charset="-122"/>
              </a:rPr>
              <a:t>F</a:t>
            </a:r>
            <a:endParaRPr lang="en-US" altLang="zh-CN" i="1" baseline="-25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339">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355"/>
                                        </p:tgtEl>
                                        <p:attrNameLst>
                                          <p:attrName>style.visibility</p:attrName>
                                        </p:attrNameLst>
                                      </p:cBhvr>
                                      <p:to>
                                        <p:strVal val="visible"/>
                                      </p:to>
                                    </p:set>
                                    <p:animEffect transition="in" filter="wipe(down)">
                                      <p:cBhvr>
                                        <p:cTn id="19" dur="500"/>
                                        <p:tgtEl>
                                          <p:spTgt spid="1435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4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bldLvl="0" animBg="1"/>
      <p:bldP spid="143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0655" y="-415925"/>
            <a:ext cx="8173720" cy="1198880"/>
          </a:xfrm>
          <a:prstGeom prst="rect">
            <a:avLst/>
          </a:prstGeom>
          <a:noFill/>
        </p:spPr>
        <p:txBody>
          <a:bodyPr wrap="square" rtlCol="0" anchor="t">
            <a:spAutoFit/>
          </a:bodyPr>
          <a:p>
            <a:pPr algn="just">
              <a:lnSpc>
                <a:spcPct val="150000"/>
              </a:lnSpc>
            </a:pPr>
            <a:r>
              <a:rPr lang="en-US" altLang="zh-CN" sz="4800" b="1" dirty="0">
                <a:solidFill>
                  <a:srgbClr val="0000FF"/>
                </a:solidFill>
                <a:latin typeface="Cambria" panose="02040503050406030204" pitchFamily="18" charset="0"/>
                <a:ea typeface="黑体" panose="02010609060101010101" pitchFamily="49" charset="-122"/>
                <a:sym typeface="+mn-ea"/>
              </a:rPr>
              <a:t>§6.6   </a:t>
            </a:r>
            <a:r>
              <a:rPr lang="zh-CN" altLang="en-US" sz="4800" b="1" dirty="0">
                <a:solidFill>
                  <a:srgbClr val="0000FF"/>
                </a:solidFill>
                <a:latin typeface="Cambria" panose="02040503050406030204" pitchFamily="18" charset="0"/>
                <a:ea typeface="黑体" panose="02010609060101010101" pitchFamily="49" charset="-122"/>
                <a:sym typeface="+mn-ea"/>
              </a:rPr>
              <a:t>晶格散射和电导</a:t>
            </a:r>
            <a:endParaRPr lang="zh-CN" altLang="en-US" sz="4800"/>
          </a:p>
        </p:txBody>
      </p:sp>
      <p:graphicFrame>
        <p:nvGraphicFramePr>
          <p:cNvPr id="4" name="Object 1024"/>
          <p:cNvGraphicFramePr>
            <a:graphicFrameLocks noChangeAspect="1"/>
          </p:cNvGraphicFramePr>
          <p:nvPr/>
        </p:nvGraphicFramePr>
        <p:xfrm>
          <a:off x="927100" y="5122545"/>
          <a:ext cx="6196965" cy="578485"/>
        </p:xfrm>
        <a:graphic>
          <a:graphicData uri="http://schemas.openxmlformats.org/presentationml/2006/ole">
            <mc:AlternateContent xmlns:mc="http://schemas.openxmlformats.org/markup-compatibility/2006">
              <mc:Choice xmlns:v="urn:schemas-microsoft-com:vml" Requires="v">
                <p:oleObj spid="_x0000_s5" name="" r:id="rId1" imgW="2476500" imgH="228600" progId="Equation.3">
                  <p:embed/>
                </p:oleObj>
              </mc:Choice>
              <mc:Fallback>
                <p:oleObj name="" r:id="rId1" imgW="2476500" imgH="228600" progId="Equation.3">
                  <p:embed/>
                  <p:pic>
                    <p:nvPicPr>
                      <p:cNvPr id="0" name="图片 3114"/>
                      <p:cNvPicPr/>
                      <p:nvPr/>
                    </p:nvPicPr>
                    <p:blipFill>
                      <a:blip r:embed="rId2"/>
                      <a:stretch>
                        <a:fillRect/>
                      </a:stretch>
                    </p:blipFill>
                    <p:spPr>
                      <a:xfrm>
                        <a:off x="927100" y="5122545"/>
                        <a:ext cx="6196965" cy="578485"/>
                      </a:xfrm>
                      <a:prstGeom prst="rect">
                        <a:avLst/>
                      </a:prstGeom>
                      <a:solidFill>
                        <a:srgbClr val="FFFF99">
                          <a:alpha val="64000"/>
                        </a:srgbClr>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927100" y="5911850"/>
          <a:ext cx="8171180" cy="578485"/>
        </p:xfrm>
        <a:graphic>
          <a:graphicData uri="http://schemas.openxmlformats.org/presentationml/2006/ole">
            <mc:AlternateContent xmlns:mc="http://schemas.openxmlformats.org/markup-compatibility/2006">
              <mc:Choice xmlns:v="urn:schemas-microsoft-com:vml" Requires="v">
                <p:oleObj spid="_x0000_s6" name="" r:id="rId3" imgW="3251200" imgH="228600" progId="Equation.3">
                  <p:embed/>
                </p:oleObj>
              </mc:Choice>
              <mc:Fallback>
                <p:oleObj name="" r:id="rId3" imgW="3251200" imgH="228600" progId="Equation.3">
                  <p:embed/>
                  <p:pic>
                    <p:nvPicPr>
                      <p:cNvPr id="0" name="图片 3114"/>
                      <p:cNvPicPr/>
                      <p:nvPr/>
                    </p:nvPicPr>
                    <p:blipFill>
                      <a:blip r:embed="rId4"/>
                      <a:stretch>
                        <a:fillRect/>
                      </a:stretch>
                    </p:blipFill>
                    <p:spPr>
                      <a:xfrm>
                        <a:off x="927100" y="5911850"/>
                        <a:ext cx="8171180" cy="578485"/>
                      </a:xfrm>
                      <a:prstGeom prst="rect">
                        <a:avLst/>
                      </a:prstGeom>
                      <a:solidFill>
                        <a:srgbClr val="FFFF99">
                          <a:alpha val="64000"/>
                        </a:srgbClr>
                      </a:solidFill>
                      <a:ln w="38100">
                        <a:noFill/>
                        <a:miter/>
                      </a:ln>
                    </p:spPr>
                  </p:pic>
                </p:oleObj>
              </mc:Fallback>
            </mc:AlternateContent>
          </a:graphicData>
        </a:graphic>
      </p:graphicFrame>
      <p:sp>
        <p:nvSpPr>
          <p:cNvPr id="15" name="Text Box 2"/>
          <p:cNvSpPr txBox="1"/>
          <p:nvPr/>
        </p:nvSpPr>
        <p:spPr>
          <a:xfrm>
            <a:off x="54610" y="56578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弛豫时间方法 </a:t>
            </a:r>
            <a:r>
              <a:rPr lang="zh-CN" altLang="en-US" sz="2400" dirty="0">
                <a:solidFill>
                  <a:schemeClr val="tx1"/>
                </a:solidFill>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sym typeface="+mn-ea"/>
              </a:rPr>
              <a:t>弛豫时间τ概况了</a:t>
            </a:r>
            <a:r>
              <a:rPr lang="zh-CN" altLang="en-US" sz="2400" dirty="0">
                <a:solidFill>
                  <a:schemeClr val="tx1"/>
                </a:solidFill>
                <a:latin typeface="华文细黑" panose="02010600040101010101" charset="-122"/>
                <a:ea typeface="华文细黑" panose="02010600040101010101" charset="-122"/>
              </a:rPr>
              <a:t>电子遭受散射碰撞，对统计分布的影响</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6" name="Object 1024"/>
          <p:cNvGraphicFramePr>
            <a:graphicFrameLocks noChangeAspect="1"/>
          </p:cNvGraphicFramePr>
          <p:nvPr/>
        </p:nvGraphicFramePr>
        <p:xfrm>
          <a:off x="1651635" y="1545590"/>
          <a:ext cx="5958205" cy="1299210"/>
        </p:xfrm>
        <a:graphic>
          <a:graphicData uri="http://schemas.openxmlformats.org/presentationml/2006/ole">
            <mc:AlternateContent xmlns:mc="http://schemas.openxmlformats.org/markup-compatibility/2006">
              <mc:Choice xmlns:v="urn:schemas-microsoft-com:vml" Requires="v">
                <p:oleObj spid="_x0000_s17" name="" r:id="rId5" imgW="1955800" imgH="431800" progId="Equation.3">
                  <p:embed/>
                </p:oleObj>
              </mc:Choice>
              <mc:Fallback>
                <p:oleObj name="" r:id="rId5" imgW="1955800" imgH="431800" progId="Equation.3">
                  <p:embed/>
                  <p:pic>
                    <p:nvPicPr>
                      <p:cNvPr id="0" name="图片 3114"/>
                      <p:cNvPicPr/>
                      <p:nvPr/>
                    </p:nvPicPr>
                    <p:blipFill>
                      <a:blip r:embed="rId6"/>
                      <a:stretch>
                        <a:fillRect/>
                      </a:stretch>
                    </p:blipFill>
                    <p:spPr>
                      <a:xfrm>
                        <a:off x="1651635" y="1545590"/>
                        <a:ext cx="5958205" cy="1299210"/>
                      </a:xfrm>
                      <a:prstGeom prst="rect">
                        <a:avLst/>
                      </a:prstGeom>
                      <a:solidFill>
                        <a:srgbClr val="FF0000">
                          <a:alpha val="13000"/>
                        </a:srgbClr>
                      </a:solidFill>
                      <a:ln w="38100">
                        <a:noFill/>
                        <a:miter/>
                      </a:ln>
                    </p:spPr>
                  </p:pic>
                </p:oleObj>
              </mc:Fallback>
            </mc:AlternateContent>
          </a:graphicData>
        </a:graphic>
      </p:graphicFrame>
      <p:sp>
        <p:nvSpPr>
          <p:cNvPr id="18" name="矩形 17"/>
          <p:cNvSpPr/>
          <p:nvPr/>
        </p:nvSpPr>
        <p:spPr>
          <a:xfrm>
            <a:off x="3211195" y="1604645"/>
            <a:ext cx="1455420" cy="1180465"/>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2"/>
          <p:cNvSpPr txBox="1"/>
          <p:nvPr/>
        </p:nvSpPr>
        <p:spPr>
          <a:xfrm>
            <a:off x="-33655" y="2917190"/>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讨论晶格热振动 </a:t>
            </a:r>
            <a:r>
              <a:rPr lang="zh-CN" altLang="en-US" sz="2400" dirty="0">
                <a:solidFill>
                  <a:schemeClr val="tx1"/>
                </a:solidFill>
                <a:latin typeface="华文细黑" panose="02010600040101010101" charset="-122"/>
                <a:ea typeface="华文细黑" panose="02010600040101010101" charset="-122"/>
              </a:rPr>
              <a:t>→ 原子偏离格点的影响</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可以看做是对严格周期性势场的微扰，从而引起电子的跃迁 → </a:t>
            </a:r>
            <a:r>
              <a:rPr lang="zh-CN" altLang="en-US" sz="2400" dirty="0">
                <a:solidFill>
                  <a:srgbClr val="0000FF"/>
                </a:solidFill>
                <a:latin typeface="华文细黑" panose="02010600040101010101" charset="-122"/>
                <a:ea typeface="华文细黑" panose="02010600040101010101" charset="-122"/>
              </a:rPr>
              <a:t>晶格散射</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20" name="Text Box 2"/>
          <p:cNvSpPr txBox="1"/>
          <p:nvPr/>
        </p:nvSpPr>
        <p:spPr>
          <a:xfrm>
            <a:off x="-50165" y="397700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chemeClr val="tx1"/>
                </a:solidFill>
                <a:latin typeface="华文细黑" panose="02010600040101010101" charset="-122"/>
                <a:ea typeface="华文细黑" panose="02010600040101010101" charset="-122"/>
              </a:rPr>
              <a:t>具体考察在</a:t>
            </a:r>
            <a:r>
              <a:rPr lang="en-US" altLang="zh-CN" sz="2400" dirty="0">
                <a:solidFill>
                  <a:schemeClr val="tx1"/>
                </a:solidFill>
                <a:latin typeface="华文细黑" panose="02010600040101010101" charset="-122"/>
                <a:ea typeface="华文细黑" panose="02010600040101010101" charset="-122"/>
              </a:rPr>
              <a:t>R</a:t>
            </a:r>
            <a:r>
              <a:rPr lang="en-US" altLang="zh-CN" sz="2400" baseline="-25000" dirty="0">
                <a:solidFill>
                  <a:schemeClr val="tx1"/>
                </a:solidFill>
                <a:latin typeface="华文细黑" panose="02010600040101010101" charset="-122"/>
                <a:ea typeface="华文细黑" panose="02010600040101010101" charset="-122"/>
              </a:rPr>
              <a:t>n</a:t>
            </a:r>
            <a:r>
              <a:rPr lang="zh-CN" altLang="en-US" sz="2400" dirty="0">
                <a:solidFill>
                  <a:schemeClr val="tx1"/>
                </a:solidFill>
                <a:latin typeface="华文细黑" panose="02010600040101010101" charset="-122"/>
                <a:ea typeface="华文细黑" panose="02010600040101010101" charset="-122"/>
              </a:rPr>
              <a:t>格点上原子，当偏离格点的位移为</a:t>
            </a:r>
            <a:r>
              <a:rPr lang="zh-CN" altLang="en-US" sz="2400" dirty="0">
                <a:solidFill>
                  <a:schemeClr val="tx1"/>
                </a:solidFill>
                <a:latin typeface="Times New Roman" panose="02020603050405020304" pitchFamily="18" charset="0"/>
                <a:ea typeface="华文细黑" panose="02010600040101010101" charset="-122"/>
              </a:rPr>
              <a:t>μ</a:t>
            </a:r>
            <a:r>
              <a:rPr lang="en-US" altLang="zh-CN" sz="2400" baseline="-25000" dirty="0">
                <a:solidFill>
                  <a:schemeClr val="tx1"/>
                </a:solidFill>
                <a:latin typeface="华文细黑" panose="02010600040101010101" charset="-122"/>
                <a:ea typeface="华文细黑" panose="02010600040101010101" charset="-122"/>
              </a:rPr>
              <a:t>n</a:t>
            </a:r>
            <a:r>
              <a:rPr lang="zh-CN" altLang="en-US" sz="2400" dirty="0">
                <a:solidFill>
                  <a:schemeClr val="tx1"/>
                </a:solidFill>
                <a:latin typeface="华文细黑" panose="02010600040101010101" charset="-122"/>
                <a:ea typeface="华文细黑" panose="02010600040101010101" charset="-122"/>
              </a:rPr>
              <a:t>时将引起怎样的微扰</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令</a:t>
            </a:r>
            <a:r>
              <a:rPr lang="en-US" altLang="zh-CN" sz="2400" dirty="0">
                <a:solidFill>
                  <a:schemeClr val="tx1"/>
                </a:solidFill>
                <a:latin typeface="华文细黑" panose="02010600040101010101" charset="-122"/>
                <a:ea typeface="华文细黑" panose="02010600040101010101" charset="-122"/>
              </a:rPr>
              <a:t>V(r)</a:t>
            </a:r>
            <a:r>
              <a:rPr lang="zh-CN" altLang="en-US" sz="2400" dirty="0">
                <a:solidFill>
                  <a:schemeClr val="tx1"/>
                </a:solidFill>
                <a:latin typeface="华文细黑" panose="02010600040101010101" charset="-122"/>
                <a:ea typeface="华文细黑" panose="02010600040101010101" charset="-122"/>
              </a:rPr>
              <a:t>表示一个原子势场</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bldLvl="0" animBg="1"/>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62230" y="539750"/>
          <a:ext cx="9034780" cy="631190"/>
        </p:xfrm>
        <a:graphic>
          <a:graphicData uri="http://schemas.openxmlformats.org/presentationml/2006/ole">
            <mc:AlternateContent xmlns:mc="http://schemas.openxmlformats.org/markup-compatibility/2006">
              <mc:Choice xmlns:v="urn:schemas-microsoft-com:vml" Requires="v">
                <p:oleObj spid="_x0000_s8" name="" r:id="rId1" imgW="3175000" imgH="228600" progId="Equation.3">
                  <p:embed/>
                </p:oleObj>
              </mc:Choice>
              <mc:Fallback>
                <p:oleObj name="" r:id="rId1" imgW="3175000" imgH="228600" progId="Equation.3">
                  <p:embed/>
                  <p:pic>
                    <p:nvPicPr>
                      <p:cNvPr id="0" name="图片 3114"/>
                      <p:cNvPicPr/>
                      <p:nvPr/>
                    </p:nvPicPr>
                    <p:blipFill>
                      <a:blip r:embed="rId2"/>
                      <a:stretch>
                        <a:fillRect/>
                      </a:stretch>
                    </p:blipFill>
                    <p:spPr>
                      <a:xfrm>
                        <a:off x="62230" y="539750"/>
                        <a:ext cx="9034780" cy="631190"/>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830070" y="2754630"/>
          <a:ext cx="6504305" cy="697230"/>
        </p:xfrm>
        <a:graphic>
          <a:graphicData uri="http://schemas.openxmlformats.org/presentationml/2006/ole">
            <mc:AlternateContent xmlns:mc="http://schemas.openxmlformats.org/markup-compatibility/2006">
              <mc:Choice xmlns:v="urn:schemas-microsoft-com:vml" Requires="v">
                <p:oleObj spid="_x0000_s10" name="" r:id="rId3" imgW="2260600" imgH="254000" progId="Equation.3">
                  <p:embed/>
                </p:oleObj>
              </mc:Choice>
              <mc:Fallback>
                <p:oleObj name="" r:id="rId3" imgW="2260600" imgH="254000" progId="Equation.3">
                  <p:embed/>
                  <p:pic>
                    <p:nvPicPr>
                      <p:cNvPr id="0" name="图片 3114"/>
                      <p:cNvPicPr/>
                      <p:nvPr/>
                    </p:nvPicPr>
                    <p:blipFill>
                      <a:blip r:embed="rId4"/>
                      <a:stretch>
                        <a:fillRect/>
                      </a:stretch>
                    </p:blipFill>
                    <p:spPr>
                      <a:xfrm>
                        <a:off x="1830070" y="2754630"/>
                        <a:ext cx="6504305" cy="697230"/>
                      </a:xfrm>
                      <a:prstGeom prst="rect">
                        <a:avLst/>
                      </a:prstGeom>
                      <a:solidFill>
                        <a:srgbClr val="FFFF99">
                          <a:alpha val="64000"/>
                        </a:srgbClr>
                      </a:solid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61595" y="5631180"/>
          <a:ext cx="4575810" cy="425450"/>
        </p:xfrm>
        <a:graphic>
          <a:graphicData uri="http://schemas.openxmlformats.org/presentationml/2006/ole">
            <mc:AlternateContent xmlns:mc="http://schemas.openxmlformats.org/markup-compatibility/2006">
              <mc:Choice xmlns:v="urn:schemas-microsoft-com:vml" Requires="v">
                <p:oleObj spid="_x0000_s12" name="" r:id="rId5" imgW="2349500" imgH="215900" progId="Equation.3">
                  <p:embed/>
                </p:oleObj>
              </mc:Choice>
              <mc:Fallback>
                <p:oleObj name="" r:id="rId5" imgW="2349500" imgH="215900" progId="Equation.3">
                  <p:embed/>
                  <p:pic>
                    <p:nvPicPr>
                      <p:cNvPr id="0" name="图片 3114"/>
                      <p:cNvPicPr/>
                      <p:nvPr/>
                    </p:nvPicPr>
                    <p:blipFill>
                      <a:blip r:embed="rId6"/>
                      <a:stretch>
                        <a:fillRect/>
                      </a:stretch>
                    </p:blipFill>
                    <p:spPr>
                      <a:xfrm>
                        <a:off x="61595" y="5631180"/>
                        <a:ext cx="4575810" cy="42545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638040" y="5377815"/>
          <a:ext cx="2533015" cy="1299845"/>
        </p:xfrm>
        <a:graphic>
          <a:graphicData uri="http://schemas.openxmlformats.org/presentationml/2006/ole">
            <mc:AlternateContent xmlns:mc="http://schemas.openxmlformats.org/markup-compatibility/2006">
              <mc:Choice xmlns:v="urn:schemas-microsoft-com:vml" Requires="v">
                <p:oleObj spid="_x0000_s14" name="" r:id="rId7" imgW="901700" imgH="482600" progId="Equation.3">
                  <p:embed/>
                </p:oleObj>
              </mc:Choice>
              <mc:Fallback>
                <p:oleObj name="" r:id="rId7" imgW="901700" imgH="482600" progId="Equation.3">
                  <p:embed/>
                  <p:pic>
                    <p:nvPicPr>
                      <p:cNvPr id="0" name="图片 3114"/>
                      <p:cNvPicPr/>
                      <p:nvPr/>
                    </p:nvPicPr>
                    <p:blipFill>
                      <a:blip r:embed="rId8"/>
                      <a:stretch>
                        <a:fillRect/>
                      </a:stretch>
                    </p:blipFill>
                    <p:spPr>
                      <a:xfrm>
                        <a:off x="4638040" y="5377815"/>
                        <a:ext cx="2533015" cy="1299845"/>
                      </a:xfrm>
                      <a:prstGeom prst="rect">
                        <a:avLst/>
                      </a:prstGeom>
                      <a:noFill/>
                      <a:ln w="38100">
                        <a:noFill/>
                        <a:miter/>
                      </a:ln>
                    </p:spPr>
                  </p:pic>
                </p:oleObj>
              </mc:Fallback>
            </mc:AlternateContent>
          </a:graphicData>
        </a:graphic>
      </p:graphicFrame>
      <p:sp>
        <p:nvSpPr>
          <p:cNvPr id="20" name="Text Box 2"/>
          <p:cNvSpPr txBox="1"/>
          <p:nvPr/>
        </p:nvSpPr>
        <p:spPr>
          <a:xfrm>
            <a:off x="-33020" y="-102870"/>
            <a:ext cx="890714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chemeClr val="tx1"/>
                </a:solidFill>
                <a:latin typeface="华文细黑" panose="02010600040101010101" charset="-122"/>
                <a:ea typeface="华文细黑" panose="02010600040101010101" charset="-122"/>
              </a:rPr>
              <a:t>将上两式相减，将得到原子位移</a:t>
            </a:r>
            <a:r>
              <a:rPr lang="zh-CN" altLang="en-US" sz="2800" dirty="0">
                <a:latin typeface="Times New Roman" panose="02020603050405020304" pitchFamily="18" charset="0"/>
                <a:ea typeface="华文细黑" panose="02010600040101010101" charset="-122"/>
                <a:sym typeface="+mn-ea"/>
              </a:rPr>
              <a:t>μ</a:t>
            </a:r>
            <a:r>
              <a:rPr lang="en-US" altLang="zh-CN" sz="2800" baseline="-25000" dirty="0">
                <a:latin typeface="华文细黑" panose="02010600040101010101" charset="-122"/>
                <a:ea typeface="华文细黑" panose="02010600040101010101" charset="-122"/>
                <a:sym typeface="+mn-ea"/>
              </a:rPr>
              <a:t>n</a:t>
            </a:r>
            <a:r>
              <a:rPr lang="zh-CN" altLang="en-US" sz="2800" dirty="0">
                <a:solidFill>
                  <a:schemeClr val="tx1"/>
                </a:solidFill>
                <a:latin typeface="华文细黑" panose="02010600040101010101" charset="-122"/>
                <a:ea typeface="华文细黑" panose="02010600040101010101" charset="-122"/>
              </a:rPr>
              <a:t>所引起的势场变化</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2" name="Text Box 2"/>
          <p:cNvSpPr txBox="1"/>
          <p:nvPr/>
        </p:nvSpPr>
        <p:spPr>
          <a:xfrm>
            <a:off x="-49530" y="1028700"/>
            <a:ext cx="890714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把</a:t>
            </a:r>
            <a:r>
              <a:rPr lang="en-US" altLang="zh-CN" sz="2800" dirty="0">
                <a:solidFill>
                  <a:srgbClr val="0000FF"/>
                </a:solidFill>
                <a:latin typeface="华文细黑" panose="02010600040101010101" charset="-122"/>
                <a:ea typeface="华文细黑" panose="02010600040101010101" charset="-122"/>
              </a:rPr>
              <a:t>V</a:t>
            </a:r>
            <a:r>
              <a:rPr lang="zh-CN" altLang="en-US" sz="2800" dirty="0">
                <a:solidFill>
                  <a:srgbClr val="0000FF"/>
                </a:solidFill>
                <a:latin typeface="华文细黑" panose="02010600040101010101" charset="-122"/>
                <a:ea typeface="华文细黑" panose="02010600040101010101" charset="-122"/>
              </a:rPr>
              <a:t>在</a:t>
            </a:r>
            <a:r>
              <a:rPr lang="en-US" altLang="zh-CN" sz="2800" dirty="0">
                <a:solidFill>
                  <a:srgbClr val="0000FF"/>
                </a:solidFill>
                <a:latin typeface="华文细黑" panose="02010600040101010101" charset="-122"/>
                <a:ea typeface="华文细黑" panose="02010600040101010101" charset="-122"/>
              </a:rPr>
              <a:t>(r-R</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latin typeface="华文细黑" panose="02010600040101010101" charset="-122"/>
                <a:ea typeface="华文细黑" panose="02010600040101010101" charset="-122"/>
              </a:rPr>
              <a:t>)</a:t>
            </a:r>
            <a:r>
              <a:rPr lang="zh-CN" altLang="en-US" sz="2800" dirty="0">
                <a:solidFill>
                  <a:srgbClr val="0000FF"/>
                </a:solidFill>
                <a:latin typeface="华文细黑" panose="02010600040101010101" charset="-122"/>
                <a:ea typeface="华文细黑" panose="02010600040101010101" charset="-122"/>
              </a:rPr>
              <a:t>点附近按</a:t>
            </a:r>
            <a:r>
              <a:rPr lang="zh-CN" altLang="en-US" sz="2800" dirty="0">
                <a:solidFill>
                  <a:srgbClr val="0000FF"/>
                </a:solidFill>
                <a:latin typeface="Times New Roman" panose="02020603050405020304" pitchFamily="18" charset="0"/>
                <a:ea typeface="华文细黑" panose="02010600040101010101" charset="-122"/>
                <a:sym typeface="+mn-ea"/>
              </a:rPr>
              <a:t>μ</a:t>
            </a:r>
            <a:r>
              <a:rPr lang="en-US" altLang="zh-CN" sz="2800" baseline="-25000" dirty="0">
                <a:solidFill>
                  <a:srgbClr val="0000FF"/>
                </a:solidFill>
                <a:latin typeface="华文细黑" panose="02010600040101010101" charset="-122"/>
                <a:ea typeface="华文细黑" panose="02010600040101010101" charset="-122"/>
                <a:sym typeface="+mn-ea"/>
              </a:rPr>
              <a:t>n</a:t>
            </a:r>
            <a:r>
              <a:rPr lang="zh-CN" altLang="en-US" sz="2800" dirty="0">
                <a:solidFill>
                  <a:srgbClr val="0000FF"/>
                </a:solidFill>
                <a:latin typeface="华文细黑" panose="02010600040101010101" charset="-122"/>
                <a:ea typeface="华文细黑" panose="02010600040101010101" charset="-122"/>
              </a:rPr>
              <a:t>作级数展开，并保留到一级项</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3" name="Text Box 2"/>
          <p:cNvSpPr txBox="1"/>
          <p:nvPr/>
        </p:nvSpPr>
        <p:spPr>
          <a:xfrm>
            <a:off x="-33020" y="1543685"/>
            <a:ext cx="9130665" cy="121094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chemeClr val="tx1"/>
                </a:solidFill>
                <a:latin typeface="华文细黑" panose="02010600040101010101" charset="-122"/>
                <a:ea typeface="华文细黑" panose="02010600040101010101" charset="-122"/>
              </a:rPr>
              <a:t>晶格热振动采用格波的形式，此处将只考虑声学波，并以弹性波近似处理声学波</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4" name="Text Box 2"/>
          <p:cNvSpPr txBox="1"/>
          <p:nvPr/>
        </p:nvSpPr>
        <p:spPr>
          <a:xfrm>
            <a:off x="-66040" y="3380105"/>
            <a:ext cx="8907145"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p"/>
            </a:pPr>
            <a:r>
              <a:rPr lang="zh-CN" sz="2400" dirty="0">
                <a:solidFill>
                  <a:srgbClr val="0000FF"/>
                </a:solidFill>
                <a:latin typeface="华文细黑" panose="02010600040101010101" charset="-122"/>
                <a:ea typeface="华文细黑" panose="02010600040101010101" charset="-122"/>
              </a:rPr>
              <a:t>式中</a:t>
            </a:r>
            <a:r>
              <a:rPr lang="en-US" altLang="zh-CN" sz="2400" dirty="0">
                <a:solidFill>
                  <a:srgbClr val="0000FF"/>
                </a:solidFill>
                <a:latin typeface="华文细黑" panose="02010600040101010101" charset="-122"/>
                <a:ea typeface="华文细黑" panose="02010600040101010101" charset="-122"/>
              </a:rPr>
              <a:t>e</a:t>
            </a:r>
            <a:r>
              <a:rPr lang="zh-CN" altLang="en-US" sz="2400" dirty="0">
                <a:solidFill>
                  <a:srgbClr val="0000FF"/>
                </a:solidFill>
                <a:latin typeface="华文细黑" panose="02010600040101010101" charset="-122"/>
                <a:ea typeface="华文细黑" panose="02010600040101010101" charset="-122"/>
              </a:rPr>
              <a:t>表示振动方向上的单位是，</a:t>
            </a:r>
            <a:r>
              <a:rPr lang="en-US" altLang="zh-CN" sz="2400" dirty="0">
                <a:solidFill>
                  <a:srgbClr val="0000FF"/>
                </a:solidFill>
                <a:latin typeface="华文细黑" panose="02010600040101010101" charset="-122"/>
                <a:ea typeface="华文细黑" panose="02010600040101010101" charset="-122"/>
              </a:rPr>
              <a:t>A</a:t>
            </a:r>
            <a:r>
              <a:rPr lang="zh-CN" altLang="en-US" sz="2400" dirty="0">
                <a:solidFill>
                  <a:srgbClr val="0000FF"/>
                </a:solidFill>
                <a:latin typeface="华文细黑" panose="02010600040101010101" charset="-122"/>
                <a:ea typeface="华文细黑" panose="02010600040101010101" charset="-122"/>
              </a:rPr>
              <a:t>为振幅</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在各向同性介质中，格波为横波或纵波</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5" name="Object 1024"/>
          <p:cNvGraphicFramePr>
            <a:graphicFrameLocks noChangeAspect="1"/>
          </p:cNvGraphicFramePr>
          <p:nvPr/>
        </p:nvGraphicFramePr>
        <p:xfrm>
          <a:off x="4637088" y="3994785"/>
          <a:ext cx="2533650" cy="1232535"/>
        </p:xfrm>
        <a:graphic>
          <a:graphicData uri="http://schemas.openxmlformats.org/presentationml/2006/ole">
            <mc:AlternateContent xmlns:mc="http://schemas.openxmlformats.org/markup-compatibility/2006">
              <mc:Choice xmlns:v="urn:schemas-microsoft-com:vml" Requires="v">
                <p:oleObj spid="_x0000_s6" name="" r:id="rId9" imgW="901700" imgH="457200" progId="Equation.3">
                  <p:embed/>
                </p:oleObj>
              </mc:Choice>
              <mc:Fallback>
                <p:oleObj name="" r:id="rId9" imgW="901700" imgH="457200" progId="Equation.3">
                  <p:embed/>
                  <p:pic>
                    <p:nvPicPr>
                      <p:cNvPr id="0" name="图片 3114"/>
                      <p:cNvPicPr/>
                      <p:nvPr/>
                    </p:nvPicPr>
                    <p:blipFill>
                      <a:blip r:embed="rId10"/>
                      <a:stretch>
                        <a:fillRect/>
                      </a:stretch>
                    </p:blipFill>
                    <p:spPr>
                      <a:xfrm>
                        <a:off x="4637088" y="3994785"/>
                        <a:ext cx="2533650" cy="12325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Object 1024"/>
          <p:cNvGraphicFramePr>
            <a:graphicFrameLocks noChangeAspect="1"/>
          </p:cNvGraphicFramePr>
          <p:nvPr/>
        </p:nvGraphicFramePr>
        <p:xfrm>
          <a:off x="9525" y="1164590"/>
          <a:ext cx="9126220" cy="1607820"/>
        </p:xfrm>
        <a:graphic>
          <a:graphicData uri="http://schemas.openxmlformats.org/presentationml/2006/ole">
            <mc:AlternateContent xmlns:mc="http://schemas.openxmlformats.org/markup-compatibility/2006">
              <mc:Choice xmlns:v="urn:schemas-microsoft-com:vml" Requires="v">
                <p:oleObj spid="_x0000_s16" name="" r:id="rId1" imgW="4406900" imgH="787400" progId="Equation.3">
                  <p:embed/>
                </p:oleObj>
              </mc:Choice>
              <mc:Fallback>
                <p:oleObj name="" r:id="rId1" imgW="4406900" imgH="787400" progId="Equation.3">
                  <p:embed/>
                  <p:pic>
                    <p:nvPicPr>
                      <p:cNvPr id="0" name="图片 3114"/>
                      <p:cNvPicPr/>
                      <p:nvPr/>
                    </p:nvPicPr>
                    <p:blipFill>
                      <a:blip r:embed="rId2"/>
                      <a:stretch>
                        <a:fillRect/>
                      </a:stretch>
                    </p:blipFill>
                    <p:spPr>
                      <a:xfrm>
                        <a:off x="9525" y="1164590"/>
                        <a:ext cx="9126220" cy="1607820"/>
                      </a:xfrm>
                      <a:prstGeom prst="rect">
                        <a:avLst/>
                      </a:prstGeom>
                      <a:solidFill>
                        <a:srgbClr val="FFFF99">
                          <a:alpha val="64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4310381" y="2792730"/>
          <a:ext cx="4424680" cy="698500"/>
        </p:xfrm>
        <a:graphic>
          <a:graphicData uri="http://schemas.openxmlformats.org/presentationml/2006/ole">
            <mc:AlternateContent xmlns:mc="http://schemas.openxmlformats.org/markup-compatibility/2006">
              <mc:Choice xmlns:v="urn:schemas-microsoft-com:vml" Requires="v">
                <p:oleObj spid="_x0000_s11" name="" r:id="rId3" imgW="2540000" imgH="393700" progId="Equation.3">
                  <p:embed/>
                </p:oleObj>
              </mc:Choice>
              <mc:Fallback>
                <p:oleObj name="" r:id="rId3" imgW="2540000" imgH="393700" progId="Equation.3">
                  <p:embed/>
                  <p:pic>
                    <p:nvPicPr>
                      <p:cNvPr id="0" name="图片 3114"/>
                      <p:cNvPicPr/>
                      <p:nvPr/>
                    </p:nvPicPr>
                    <p:blipFill>
                      <a:blip r:embed="rId4"/>
                      <a:stretch>
                        <a:fillRect/>
                      </a:stretch>
                    </p:blipFill>
                    <p:spPr>
                      <a:xfrm>
                        <a:off x="4310381" y="2792730"/>
                        <a:ext cx="4424680" cy="698500"/>
                      </a:xfrm>
                      <a:prstGeom prst="rect">
                        <a:avLst/>
                      </a:prstGeom>
                      <a:solidFill>
                        <a:srgbClr val="0000FF">
                          <a:alpha val="10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9525" y="69850"/>
          <a:ext cx="4011930" cy="631190"/>
        </p:xfrm>
        <a:graphic>
          <a:graphicData uri="http://schemas.openxmlformats.org/presentationml/2006/ole">
            <mc:AlternateContent xmlns:mc="http://schemas.openxmlformats.org/markup-compatibility/2006">
              <mc:Choice xmlns:v="urn:schemas-microsoft-com:vml" Requires="v">
                <p:oleObj spid="_x0000_s14" name="" r:id="rId5" imgW="1409700" imgH="228600" progId="Equation.3">
                  <p:embed/>
                </p:oleObj>
              </mc:Choice>
              <mc:Fallback>
                <p:oleObj name="" r:id="rId5" imgW="1409700" imgH="228600" progId="Equation.3">
                  <p:embed/>
                  <p:pic>
                    <p:nvPicPr>
                      <p:cNvPr id="0" name="图片 3114"/>
                      <p:cNvPicPr/>
                      <p:nvPr/>
                    </p:nvPicPr>
                    <p:blipFill>
                      <a:blip r:embed="rId6"/>
                      <a:stretch>
                        <a:fillRect/>
                      </a:stretch>
                    </p:blipFill>
                    <p:spPr>
                      <a:xfrm>
                        <a:off x="9525" y="69850"/>
                        <a:ext cx="4011930" cy="631190"/>
                      </a:xfrm>
                      <a:prstGeom prst="rect">
                        <a:avLst/>
                      </a:prstGeom>
                      <a:solidFill>
                        <a:srgbClr val="00B050">
                          <a:alpha val="15000"/>
                        </a:srgbClr>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4954905" y="36830"/>
          <a:ext cx="4166235" cy="697230"/>
        </p:xfrm>
        <a:graphic>
          <a:graphicData uri="http://schemas.openxmlformats.org/presentationml/2006/ole">
            <mc:AlternateContent xmlns:mc="http://schemas.openxmlformats.org/markup-compatibility/2006">
              <mc:Choice xmlns:v="urn:schemas-microsoft-com:vml" Requires="v">
                <p:oleObj spid="_x0000_s18" name="" r:id="rId7" imgW="1447800" imgH="254000" progId="Equation.3">
                  <p:embed/>
                </p:oleObj>
              </mc:Choice>
              <mc:Fallback>
                <p:oleObj name="" r:id="rId7" imgW="1447800" imgH="254000" progId="Equation.3">
                  <p:embed/>
                  <p:pic>
                    <p:nvPicPr>
                      <p:cNvPr id="0" name="图片 3114"/>
                      <p:cNvPicPr/>
                      <p:nvPr/>
                    </p:nvPicPr>
                    <p:blipFill>
                      <a:blip r:embed="rId8"/>
                      <a:stretch>
                        <a:fillRect/>
                      </a:stretch>
                    </p:blipFill>
                    <p:spPr>
                      <a:xfrm>
                        <a:off x="4954905" y="36830"/>
                        <a:ext cx="4166235" cy="697230"/>
                      </a:xfrm>
                      <a:prstGeom prst="rect">
                        <a:avLst/>
                      </a:prstGeom>
                      <a:solidFill>
                        <a:srgbClr val="00B050">
                          <a:alpha val="20000"/>
                        </a:srgbClr>
                      </a:solidFill>
                      <a:ln w="38100">
                        <a:noFill/>
                        <a:miter/>
                      </a:ln>
                    </p:spPr>
                  </p:pic>
                </p:oleObj>
              </mc:Fallback>
            </mc:AlternateContent>
          </a:graphicData>
        </a:graphic>
      </p:graphicFrame>
      <p:sp>
        <p:nvSpPr>
          <p:cNvPr id="23554" name="Line 9"/>
          <p:cNvSpPr/>
          <p:nvPr/>
        </p:nvSpPr>
        <p:spPr>
          <a:xfrm>
            <a:off x="4029710" y="385445"/>
            <a:ext cx="900007" cy="0"/>
          </a:xfrm>
          <a:prstGeom prst="line">
            <a:avLst/>
          </a:prstGeom>
          <a:ln w="47625" cap="flat" cmpd="sng">
            <a:solidFill>
              <a:srgbClr val="FF0000"/>
            </a:solidFill>
            <a:prstDash val="solid"/>
            <a:round/>
            <a:headEnd type="stealth"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Text Box 2"/>
          <p:cNvSpPr txBox="1"/>
          <p:nvPr/>
        </p:nvSpPr>
        <p:spPr>
          <a:xfrm>
            <a:off x="9525" y="662305"/>
            <a:ext cx="890714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由一个格波引起的整个晶格中的势场变化</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0" name="Object 1024"/>
          <p:cNvGraphicFramePr>
            <a:graphicFrameLocks noChangeAspect="1"/>
          </p:cNvGraphicFramePr>
          <p:nvPr/>
        </p:nvGraphicFramePr>
        <p:xfrm>
          <a:off x="160020" y="3562985"/>
          <a:ext cx="7519035" cy="882650"/>
        </p:xfrm>
        <a:graphic>
          <a:graphicData uri="http://schemas.openxmlformats.org/presentationml/2006/ole">
            <mc:AlternateContent xmlns:mc="http://schemas.openxmlformats.org/markup-compatibility/2006">
              <mc:Choice xmlns:v="urn:schemas-microsoft-com:vml" Requires="v">
                <p:oleObj spid="_x0000_s21" name="" r:id="rId9" imgW="3721100" imgH="431800" progId="Equation.3">
                  <p:embed/>
                </p:oleObj>
              </mc:Choice>
              <mc:Fallback>
                <p:oleObj name="" r:id="rId9" imgW="3721100" imgH="431800" progId="Equation.3">
                  <p:embed/>
                  <p:pic>
                    <p:nvPicPr>
                      <p:cNvPr id="0" name="图片 3114"/>
                      <p:cNvPicPr/>
                      <p:nvPr/>
                    </p:nvPicPr>
                    <p:blipFill>
                      <a:blip r:embed="rId10"/>
                      <a:stretch>
                        <a:fillRect/>
                      </a:stretch>
                    </p:blipFill>
                    <p:spPr>
                      <a:xfrm>
                        <a:off x="160020" y="3562985"/>
                        <a:ext cx="7519035" cy="882650"/>
                      </a:xfrm>
                      <a:prstGeom prst="rect">
                        <a:avLst/>
                      </a:prstGeom>
                      <a:noFill/>
                      <a:ln w="38100">
                        <a:noFill/>
                        <a:miter/>
                      </a:ln>
                    </p:spPr>
                  </p:pic>
                </p:oleObj>
              </mc:Fallback>
            </mc:AlternateContent>
          </a:graphicData>
        </a:graphic>
      </p:graphicFrame>
      <p:sp>
        <p:nvSpPr>
          <p:cNvPr id="22" name="Text Box 2"/>
          <p:cNvSpPr txBox="1"/>
          <p:nvPr/>
        </p:nvSpPr>
        <p:spPr>
          <a:xfrm>
            <a:off x="-6985" y="4377055"/>
            <a:ext cx="890714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由</a:t>
            </a:r>
            <a:r>
              <a:rPr lang="en-US" altLang="zh-CN" sz="2400" i="1" dirty="0">
                <a:solidFill>
                  <a:srgbClr val="FF3300"/>
                </a:solidFill>
                <a:latin typeface="Times New Roman" panose="02020603050405020304" pitchFamily="18" charset="0"/>
                <a:ea typeface="华文细黑" panose="02010600040101010101" charset="-122"/>
              </a:rPr>
              <a:t>k</a:t>
            </a:r>
            <a:r>
              <a:rPr lang="zh-CN" altLang="en-US" sz="2400" dirty="0">
                <a:solidFill>
                  <a:srgbClr val="0000FF"/>
                </a:solidFill>
                <a:latin typeface="华文细黑" panose="02010600040101010101" charset="-122"/>
                <a:ea typeface="华文细黑" panose="02010600040101010101" charset="-122"/>
              </a:rPr>
              <a:t>态到</a:t>
            </a:r>
            <a:r>
              <a:rPr lang="en-US" altLang="zh-CN" sz="2400" i="1" dirty="0">
                <a:solidFill>
                  <a:srgbClr val="FF3300"/>
                </a:solidFill>
                <a:latin typeface="Times New Roman" panose="02020603050405020304" pitchFamily="18" charset="0"/>
                <a:ea typeface="华文细黑" panose="02010600040101010101" charset="-122"/>
              </a:rPr>
              <a:t>k</a:t>
            </a:r>
            <a:r>
              <a:rPr lang="en-US" altLang="zh-CN" sz="2400" dirty="0">
                <a:solidFill>
                  <a:srgbClr val="FF3300"/>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态的跃迁几率可写成</a:t>
            </a:r>
            <a:r>
              <a:rPr lang="en-US" altLang="zh-CN" sz="2400" dirty="0">
                <a:solidFill>
                  <a:srgbClr val="0000FF"/>
                </a:solidFill>
                <a:latin typeface="华文细黑" panose="02010600040101010101" charset="-122"/>
                <a:ea typeface="华文细黑" panose="02010600040101010101" charset="-122"/>
              </a:rPr>
              <a:t>.(Fermi Golden Rule)</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3" name="Object 1024"/>
          <p:cNvGraphicFramePr>
            <a:graphicFrameLocks noChangeAspect="1"/>
          </p:cNvGraphicFramePr>
          <p:nvPr/>
        </p:nvGraphicFramePr>
        <p:xfrm>
          <a:off x="8890" y="5100955"/>
          <a:ext cx="2913380" cy="601980"/>
        </p:xfrm>
        <a:graphic>
          <a:graphicData uri="http://schemas.openxmlformats.org/presentationml/2006/ole">
            <mc:AlternateContent xmlns:mc="http://schemas.openxmlformats.org/markup-compatibility/2006">
              <mc:Choice xmlns:v="urn:schemas-microsoft-com:vml" Requires="v">
                <p:oleObj spid="_x0000_s24" name="" r:id="rId11" imgW="1371600" imgH="254000" progId="Equation.3">
                  <p:embed/>
                </p:oleObj>
              </mc:Choice>
              <mc:Fallback>
                <p:oleObj name="" r:id="rId11" imgW="1371600" imgH="254000" progId="Equation.3">
                  <p:embed/>
                  <p:pic>
                    <p:nvPicPr>
                      <p:cNvPr id="0" name="图片 3114"/>
                      <p:cNvPicPr/>
                      <p:nvPr/>
                    </p:nvPicPr>
                    <p:blipFill>
                      <a:blip r:embed="rId12"/>
                      <a:stretch>
                        <a:fillRect/>
                      </a:stretch>
                    </p:blipFill>
                    <p:spPr>
                      <a:xfrm>
                        <a:off x="8890" y="5100955"/>
                        <a:ext cx="2913380" cy="601980"/>
                      </a:xfrm>
                      <a:prstGeom prst="rect">
                        <a:avLst/>
                      </a:prstGeom>
                      <a:no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2922270" y="4859020"/>
          <a:ext cx="6212840" cy="954405"/>
        </p:xfrm>
        <a:graphic>
          <a:graphicData uri="http://schemas.openxmlformats.org/presentationml/2006/ole">
            <mc:AlternateContent xmlns:mc="http://schemas.openxmlformats.org/markup-compatibility/2006">
              <mc:Choice xmlns:v="urn:schemas-microsoft-com:vml" Requires="v">
                <p:oleObj spid="_x0000_s26" name="" r:id="rId13" imgW="3810000" imgH="533400" progId="Equation.3">
                  <p:embed/>
                </p:oleObj>
              </mc:Choice>
              <mc:Fallback>
                <p:oleObj name="" r:id="rId13" imgW="3810000" imgH="533400" progId="Equation.3">
                  <p:embed/>
                  <p:pic>
                    <p:nvPicPr>
                      <p:cNvPr id="0" name="图片 3114"/>
                      <p:cNvPicPr/>
                      <p:nvPr/>
                    </p:nvPicPr>
                    <p:blipFill>
                      <a:blip r:embed="rId14"/>
                      <a:stretch>
                        <a:fillRect/>
                      </a:stretch>
                    </p:blipFill>
                    <p:spPr>
                      <a:xfrm>
                        <a:off x="2922270" y="4859020"/>
                        <a:ext cx="6212840" cy="954405"/>
                      </a:xfrm>
                      <a:prstGeom prst="rect">
                        <a:avLst/>
                      </a:prstGeom>
                      <a:solidFill>
                        <a:srgbClr val="FFFF99">
                          <a:alpha val="59000"/>
                        </a:srgbClr>
                      </a:solidFill>
                      <a:ln w="38100">
                        <a:noFill/>
                        <a:miter/>
                      </a:ln>
                    </p:spPr>
                  </p:pic>
                </p:oleObj>
              </mc:Fallback>
            </mc:AlternateContent>
          </a:graphicData>
        </a:graphic>
      </p:graphicFrame>
      <p:graphicFrame>
        <p:nvGraphicFramePr>
          <p:cNvPr id="27" name="Object 1024"/>
          <p:cNvGraphicFramePr>
            <a:graphicFrameLocks noChangeAspect="1"/>
          </p:cNvGraphicFramePr>
          <p:nvPr/>
        </p:nvGraphicFramePr>
        <p:xfrm>
          <a:off x="2679700" y="5850255"/>
          <a:ext cx="6510020" cy="939800"/>
        </p:xfrm>
        <a:graphic>
          <a:graphicData uri="http://schemas.openxmlformats.org/presentationml/2006/ole">
            <mc:AlternateContent xmlns:mc="http://schemas.openxmlformats.org/markup-compatibility/2006">
              <mc:Choice xmlns:v="urn:schemas-microsoft-com:vml" Requires="v">
                <p:oleObj spid="_x0000_s28" name="" r:id="rId15" imgW="3987800" imgH="533400" progId="Equation.3">
                  <p:embed/>
                </p:oleObj>
              </mc:Choice>
              <mc:Fallback>
                <p:oleObj name="" r:id="rId15" imgW="3987800" imgH="533400" progId="Equation.3">
                  <p:embed/>
                  <p:pic>
                    <p:nvPicPr>
                      <p:cNvPr id="0" name="图片 3114"/>
                      <p:cNvPicPr/>
                      <p:nvPr/>
                    </p:nvPicPr>
                    <p:blipFill>
                      <a:blip r:embed="rId16"/>
                      <a:stretch>
                        <a:fillRect/>
                      </a:stretch>
                    </p:blipFill>
                    <p:spPr>
                      <a:xfrm>
                        <a:off x="2679700" y="5850255"/>
                        <a:ext cx="6510020" cy="939800"/>
                      </a:xfrm>
                      <a:prstGeom prst="rect">
                        <a:avLst/>
                      </a:prstGeom>
                      <a:solidFill>
                        <a:srgbClr val="FFFF99">
                          <a:alpha val="59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1024"/>
          <p:cNvGraphicFramePr>
            <a:graphicFrameLocks noChangeAspect="1"/>
          </p:cNvGraphicFramePr>
          <p:nvPr/>
        </p:nvGraphicFramePr>
        <p:xfrm>
          <a:off x="2439035" y="1050290"/>
          <a:ext cx="4844415" cy="994410"/>
        </p:xfrm>
        <a:graphic>
          <a:graphicData uri="http://schemas.openxmlformats.org/presentationml/2006/ole">
            <mc:AlternateContent xmlns:mc="http://schemas.openxmlformats.org/markup-compatibility/2006">
              <mc:Choice xmlns:v="urn:schemas-microsoft-com:vml" Requires="v">
                <p:oleObj spid="_x0000_s8" name="" r:id="rId1" imgW="1943100" imgH="457200" progId="Equation.3">
                  <p:embed/>
                </p:oleObj>
              </mc:Choice>
              <mc:Fallback>
                <p:oleObj name="" r:id="rId1" imgW="1943100" imgH="457200" progId="Equation.3">
                  <p:embed/>
                  <p:pic>
                    <p:nvPicPr>
                      <p:cNvPr id="0" name="图片 3114"/>
                      <p:cNvPicPr/>
                      <p:nvPr/>
                    </p:nvPicPr>
                    <p:blipFill>
                      <a:blip r:embed="rId2"/>
                      <a:stretch>
                        <a:fillRect/>
                      </a:stretch>
                    </p:blipFill>
                    <p:spPr>
                      <a:xfrm>
                        <a:off x="2439035" y="1050290"/>
                        <a:ext cx="4844415" cy="994410"/>
                      </a:xfrm>
                      <a:prstGeom prst="rect">
                        <a:avLst/>
                      </a:prstGeom>
                      <a:solidFill>
                        <a:srgbClr val="FFFF99">
                          <a:alpha val="64000"/>
                        </a:srgbClr>
                      </a:solidFill>
                      <a:ln w="38100">
                        <a:noFill/>
                        <a:miter/>
                      </a:ln>
                    </p:spPr>
                  </p:pic>
                </p:oleObj>
              </mc:Fallback>
            </mc:AlternateContent>
          </a:graphicData>
        </a:graphic>
      </p:graphicFrame>
      <p:sp>
        <p:nvSpPr>
          <p:cNvPr id="12" name="Text Box 2"/>
          <p:cNvSpPr txBox="1"/>
          <p:nvPr/>
        </p:nvSpPr>
        <p:spPr>
          <a:xfrm>
            <a:off x="25400" y="2116455"/>
            <a:ext cx="794702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FF3300"/>
                </a:solidFill>
                <a:latin typeface="华文细黑" panose="02010600040101010101" charset="-122"/>
                <a:ea typeface="华文细黑" panose="02010600040101010101" charset="-122"/>
              </a:rPr>
              <a:t>晶格的散射总是伴随声子的吸收和发射</a:t>
            </a:r>
            <a:r>
              <a:rPr lang="en-US" altLang="zh-CN" sz="2800" dirty="0">
                <a:solidFill>
                  <a:srgbClr val="FF3300"/>
                </a:solidFill>
                <a:latin typeface="华文细黑" panose="02010600040101010101" charset="-122"/>
                <a:ea typeface="华文细黑" panose="02010600040101010101" charset="-122"/>
              </a:rPr>
              <a:t>.</a:t>
            </a:r>
            <a:endParaRPr lang="en-US" altLang="zh-CN" sz="28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22" name="Text Box 2"/>
          <p:cNvSpPr txBox="1"/>
          <p:nvPr/>
        </p:nvSpPr>
        <p:spPr>
          <a:xfrm>
            <a:off x="-52070" y="-103505"/>
            <a:ext cx="9232900" cy="105029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式中函数表示电子能量在跃迁过程中是不守恒的，或者说电子被格波</a:t>
            </a:r>
            <a:r>
              <a:rPr lang="zh-CN" altLang="en-US" sz="2400" dirty="0">
                <a:solidFill>
                  <a:srgbClr val="0000FF"/>
                </a:solidFill>
                <a:latin typeface="华文细黑" panose="02010600040101010101" charset="-122"/>
                <a:ea typeface="华文细黑" panose="02010600040101010101" charset="-122"/>
                <a:sym typeface="+mn-ea"/>
              </a:rPr>
              <a:t>由</a:t>
            </a:r>
            <a:r>
              <a:rPr lang="zh-CN" altLang="en-US" sz="2400" dirty="0">
                <a:solidFill>
                  <a:srgbClr val="FF0000"/>
                </a:solidFill>
                <a:latin typeface="华文细黑" panose="02010600040101010101" charset="-122"/>
                <a:ea typeface="华文细黑" panose="02010600040101010101" charset="-122"/>
                <a:sym typeface="+mn-ea"/>
              </a:rPr>
              <a:t>∣</a:t>
            </a:r>
            <a:r>
              <a:rPr lang="en-US" altLang="zh-CN" sz="2400" i="1" dirty="0">
                <a:solidFill>
                  <a:srgbClr val="FF3300"/>
                </a:solidFill>
                <a:latin typeface="Times New Roman" panose="02020603050405020304" pitchFamily="18" charset="0"/>
                <a:ea typeface="华文细黑" panose="02010600040101010101" charset="-122"/>
                <a:sym typeface="+mn-ea"/>
              </a:rPr>
              <a:t>k&gt;</a:t>
            </a:r>
            <a:r>
              <a:rPr lang="zh-CN" altLang="en-US" sz="2400" dirty="0">
                <a:solidFill>
                  <a:srgbClr val="0000FF"/>
                </a:solidFill>
                <a:latin typeface="华文细黑" panose="02010600040101010101" charset="-122"/>
                <a:ea typeface="华文细黑" panose="02010600040101010101" charset="-122"/>
                <a:sym typeface="+mn-ea"/>
              </a:rPr>
              <a:t>态到</a:t>
            </a:r>
            <a:r>
              <a:rPr lang="zh-CN" altLang="en-US" sz="2400" dirty="0">
                <a:solidFill>
                  <a:srgbClr val="FF0000"/>
                </a:solidFill>
                <a:latin typeface="华文细黑" panose="02010600040101010101" charset="-122"/>
                <a:ea typeface="华文细黑" panose="02010600040101010101" charset="-122"/>
                <a:sym typeface="+mn-ea"/>
              </a:rPr>
              <a:t>∣</a:t>
            </a:r>
            <a:r>
              <a:rPr lang="en-US" altLang="zh-CN" sz="2400" i="1" dirty="0">
                <a:solidFill>
                  <a:srgbClr val="FF3300"/>
                </a:solidFill>
                <a:latin typeface="Times New Roman" panose="02020603050405020304" pitchFamily="18" charset="0"/>
                <a:ea typeface="华文细黑" panose="02010600040101010101" charset="-122"/>
                <a:sym typeface="+mn-ea"/>
              </a:rPr>
              <a:t>k</a:t>
            </a:r>
            <a:r>
              <a:rPr lang="en-US" altLang="zh-CN" sz="2400" dirty="0">
                <a:solidFill>
                  <a:srgbClr val="FF3300"/>
                </a:solidFill>
                <a:latin typeface="华文细黑" panose="02010600040101010101" charset="-122"/>
                <a:ea typeface="华文细黑" panose="02010600040101010101" charset="-122"/>
                <a:sym typeface="+mn-ea"/>
              </a:rPr>
              <a:t>'&gt;</a:t>
            </a:r>
            <a:r>
              <a:rPr lang="zh-CN" altLang="en-US" sz="2400" dirty="0">
                <a:solidFill>
                  <a:srgbClr val="0000FF"/>
                </a:solidFill>
                <a:latin typeface="华文细黑" panose="02010600040101010101" charset="-122"/>
                <a:ea typeface="华文细黑" panose="02010600040101010101" charset="-122"/>
                <a:sym typeface="+mn-ea"/>
              </a:rPr>
              <a:t>态</a:t>
            </a:r>
            <a:r>
              <a:rPr lang="zh-CN" altLang="en-US" sz="2400" dirty="0">
                <a:solidFill>
                  <a:srgbClr val="0000FF"/>
                </a:solidFill>
                <a:latin typeface="华文细黑" panose="02010600040101010101" charset="-122"/>
                <a:ea typeface="华文细黑" panose="02010600040101010101" charset="-122"/>
              </a:rPr>
              <a:t>散射的过程中不是完全弹性的</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8" name="矩形 17"/>
          <p:cNvSpPr/>
          <p:nvPr/>
        </p:nvSpPr>
        <p:spPr>
          <a:xfrm>
            <a:off x="4639945" y="957580"/>
            <a:ext cx="539115" cy="1180465"/>
          </a:xfrm>
          <a:prstGeom prst="rect">
            <a:avLst/>
          </a:prstGeom>
          <a:noFill/>
          <a:ln w="19050">
            <a:solidFill>
              <a:srgbClr val="FF3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7265035" y="1778000"/>
            <a:ext cx="2155190" cy="1979930"/>
            <a:chOff x="9859" y="4834"/>
            <a:chExt cx="3394" cy="3118"/>
          </a:xfrm>
        </p:grpSpPr>
        <p:grpSp>
          <p:nvGrpSpPr>
            <p:cNvPr id="23" name="组合 22"/>
            <p:cNvGrpSpPr/>
            <p:nvPr/>
          </p:nvGrpSpPr>
          <p:grpSpPr>
            <a:xfrm>
              <a:off x="9859" y="4834"/>
              <a:ext cx="3394" cy="3118"/>
              <a:chOff x="11257" y="-7"/>
              <a:chExt cx="3394" cy="3118"/>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288" y="580"/>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388"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3300"/>
                    </a:solidFill>
                    <a:latin typeface="Times New Roman" panose="02020603050405020304" pitchFamily="18" charset="0"/>
                    <a:ea typeface="华文细黑" panose="02010600040101010101" charset="-122"/>
                  </a:rPr>
                  <a:t>k</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219"/>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692"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10" name="Oval 4"/>
            <p:cNvSpPr>
              <a:spLocks noChangeArrowheads="1"/>
            </p:cNvSpPr>
            <p:nvPr/>
          </p:nvSpPr>
          <p:spPr bwMode="auto">
            <a:xfrm>
              <a:off x="10001" y="5259"/>
              <a:ext cx="2551" cy="2551"/>
            </a:xfrm>
            <a:prstGeom prst="ellipse">
              <a:avLst/>
            </a:prstGeom>
            <a:noFill/>
            <a:ln w="9525">
              <a:solidFill>
                <a:srgbClr val="F1FEFF"/>
              </a:solidFill>
              <a:prstDash val="dash"/>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aphicFrame>
        <p:nvGraphicFramePr>
          <p:cNvPr id="14" name="Object 1024"/>
          <p:cNvGraphicFramePr>
            <a:graphicFrameLocks noChangeAspect="1"/>
          </p:cNvGraphicFramePr>
          <p:nvPr/>
        </p:nvGraphicFramePr>
        <p:xfrm>
          <a:off x="180340" y="4207510"/>
          <a:ext cx="8502650" cy="510540"/>
        </p:xfrm>
        <a:graphic>
          <a:graphicData uri="http://schemas.openxmlformats.org/presentationml/2006/ole">
            <mc:AlternateContent xmlns:mc="http://schemas.openxmlformats.org/markup-compatibility/2006">
              <mc:Choice xmlns:v="urn:schemas-microsoft-com:vml" Requires="v">
                <p:oleObj spid="_x0000_s15" name="" r:id="rId3" imgW="3314700" imgH="215900" progId="Equation.3">
                  <p:embed/>
                </p:oleObj>
              </mc:Choice>
              <mc:Fallback>
                <p:oleObj name="" r:id="rId3" imgW="3314700" imgH="215900" progId="Equation.3">
                  <p:embed/>
                  <p:pic>
                    <p:nvPicPr>
                      <p:cNvPr id="0" name="图片 3114"/>
                      <p:cNvPicPr/>
                      <p:nvPr/>
                    </p:nvPicPr>
                    <p:blipFill>
                      <a:blip r:embed="rId4"/>
                      <a:stretch>
                        <a:fillRect/>
                      </a:stretch>
                    </p:blipFill>
                    <p:spPr>
                      <a:xfrm>
                        <a:off x="180340" y="4207510"/>
                        <a:ext cx="8502650" cy="510540"/>
                      </a:xfrm>
                      <a:prstGeom prst="rect">
                        <a:avLst/>
                      </a:prstGeom>
                      <a:noFill/>
                      <a:ln w="38100">
                        <a:noFill/>
                        <a:miter/>
                      </a:ln>
                    </p:spPr>
                  </p:pic>
                </p:oleObj>
              </mc:Fallback>
            </mc:AlternateContent>
          </a:graphicData>
        </a:graphic>
      </p:graphicFrame>
      <p:sp>
        <p:nvSpPr>
          <p:cNvPr id="16" name="Text Box 2"/>
          <p:cNvSpPr txBox="1"/>
          <p:nvPr/>
        </p:nvSpPr>
        <p:spPr>
          <a:xfrm>
            <a:off x="-51435" y="4721860"/>
            <a:ext cx="923163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仅仅是</a:t>
            </a:r>
            <a:r>
              <a:rPr lang="en-US" altLang="zh-CN" sz="2800" dirty="0">
                <a:solidFill>
                  <a:schemeClr val="tx1"/>
                </a:solidFill>
                <a:latin typeface="华文细黑" panose="02010600040101010101" charset="-122"/>
                <a:ea typeface="华文细黑" panose="02010600040101010101" charset="-122"/>
              </a:rPr>
              <a:t>Fermi</a:t>
            </a:r>
            <a:r>
              <a:rPr lang="zh-CN" altLang="en-US" sz="2800" dirty="0">
                <a:solidFill>
                  <a:schemeClr val="tx1"/>
                </a:solidFill>
                <a:latin typeface="华文细黑" panose="02010600040101010101" charset="-122"/>
                <a:ea typeface="华文细黑" panose="02010600040101010101" charset="-122"/>
              </a:rPr>
              <a:t>面上电子能量的千分之几，因此</a:t>
            </a:r>
            <a:r>
              <a:rPr lang="zh-CN" altLang="en-US" sz="2800" u="sng" dirty="0">
                <a:solidFill>
                  <a:srgbClr val="FF0000"/>
                </a:solidFill>
                <a:latin typeface="华文细黑" panose="02010600040101010101" charset="-122"/>
                <a:ea typeface="华文细黑" panose="02010600040101010101" charset="-122"/>
              </a:rPr>
              <a:t>散射接近完全弹性</a:t>
            </a:r>
            <a:r>
              <a:rPr lang="en-US" altLang="zh-CN" sz="2800" dirty="0">
                <a:solidFill>
                  <a:schemeClr val="tx1"/>
                </a:solidFill>
                <a:latin typeface="华文细黑" panose="02010600040101010101" charset="-122"/>
                <a:ea typeface="华文细黑" panose="02010600040101010101" charset="-122"/>
              </a:rPr>
              <a:t>.</a:t>
            </a:r>
            <a:endParaRPr lang="en-US" altLang="zh-CN"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pSp>
        <p:nvGrpSpPr>
          <p:cNvPr id="2" name="组合 1"/>
          <p:cNvGrpSpPr/>
          <p:nvPr/>
        </p:nvGrpSpPr>
        <p:grpSpPr>
          <a:xfrm>
            <a:off x="-52070" y="3016885"/>
            <a:ext cx="7504430" cy="1130935"/>
            <a:chOff x="-82" y="4751"/>
            <a:chExt cx="11818" cy="1781"/>
          </a:xfrm>
        </p:grpSpPr>
        <p:sp>
          <p:nvSpPr>
            <p:cNvPr id="13" name="Text Box 2"/>
            <p:cNvSpPr txBox="1"/>
            <p:nvPr/>
          </p:nvSpPr>
          <p:spPr>
            <a:xfrm>
              <a:off x="-82" y="4751"/>
              <a:ext cx="11819" cy="1781"/>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chemeClr val="tx1"/>
                  </a:solidFill>
                  <a:latin typeface="华文细黑" panose="02010600040101010101" charset="-122"/>
                  <a:ea typeface="华文细黑" panose="02010600040101010101" charset="-122"/>
                </a:rPr>
                <a:t>声子能量是很小的，例如：按照德拜理论，最高声子能量为</a:t>
              </a:r>
              <a:endParaRPr lang="zh-CN" altLang="en-US" sz="26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3196" y="5776"/>
            <a:ext cx="1303" cy="756"/>
          </p:xfrm>
          <a:graphic>
            <a:graphicData uri="http://schemas.openxmlformats.org/presentationml/2006/ole">
              <mc:AlternateContent xmlns:mc="http://schemas.openxmlformats.org/markup-compatibility/2006">
                <mc:Choice xmlns:v="urn:schemas-microsoft-com:vml" Requires="v">
                  <p:oleObj spid="_x0000_s19" name="" r:id="rId5" imgW="342900" imgH="215900" progId="Equation.3">
                    <p:embed/>
                  </p:oleObj>
                </mc:Choice>
                <mc:Fallback>
                  <p:oleObj name="" r:id="rId5" imgW="342900" imgH="215900" progId="Equation.3">
                    <p:embed/>
                    <p:pic>
                      <p:nvPicPr>
                        <p:cNvPr id="0" name="图片 3114"/>
                        <p:cNvPicPr/>
                        <p:nvPr/>
                      </p:nvPicPr>
                      <p:blipFill>
                        <a:blip r:embed="rId6"/>
                        <a:stretch>
                          <a:fillRect/>
                        </a:stretch>
                      </p:blipFill>
                      <p:spPr>
                        <a:xfrm>
                          <a:off x="3196" y="5776"/>
                          <a:ext cx="1303" cy="75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18" grpId="0" bldLvl="0"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4995545" y="-36195"/>
          <a:ext cx="2670810" cy="601980"/>
        </p:xfrm>
        <a:graphic>
          <a:graphicData uri="http://schemas.openxmlformats.org/presentationml/2006/ole">
            <mc:AlternateContent xmlns:mc="http://schemas.openxmlformats.org/markup-compatibility/2006">
              <mc:Choice xmlns:v="urn:schemas-microsoft-com:vml" Requires="v">
                <p:oleObj spid="_x0000_s3" name="" r:id="rId1" imgW="1257300" imgH="254000" progId="Equation.3">
                  <p:embed/>
                </p:oleObj>
              </mc:Choice>
              <mc:Fallback>
                <p:oleObj name="" r:id="rId1" imgW="1257300" imgH="254000" progId="Equation.3">
                  <p:embed/>
                  <p:pic>
                    <p:nvPicPr>
                      <p:cNvPr id="0" name="图片 3114"/>
                      <p:cNvPicPr/>
                      <p:nvPr/>
                    </p:nvPicPr>
                    <p:blipFill>
                      <a:blip r:embed="rId2"/>
                      <a:stretch>
                        <a:fillRect/>
                      </a:stretch>
                    </p:blipFill>
                    <p:spPr>
                      <a:xfrm>
                        <a:off x="4995545" y="-36195"/>
                        <a:ext cx="2670810" cy="601980"/>
                      </a:xfrm>
                      <a:prstGeom prst="rect">
                        <a:avLst/>
                      </a:prstGeom>
                      <a:noFill/>
                      <a:ln w="38100">
                        <a:noFill/>
                        <a:miter/>
                      </a:ln>
                    </p:spPr>
                  </p:pic>
                </p:oleObj>
              </mc:Fallback>
            </mc:AlternateContent>
          </a:graphicData>
        </a:graphic>
      </p:graphicFrame>
      <p:sp>
        <p:nvSpPr>
          <p:cNvPr id="12" name="Text Box 2"/>
          <p:cNvSpPr txBox="1"/>
          <p:nvPr/>
        </p:nvSpPr>
        <p:spPr>
          <a:xfrm>
            <a:off x="-62865" y="-103505"/>
            <a:ext cx="5506085" cy="5708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考虑声子的吸收和发射矩阵元  </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7" name="Object 1024"/>
          <p:cNvGraphicFramePr>
            <a:graphicFrameLocks noChangeAspect="1"/>
          </p:cNvGraphicFramePr>
          <p:nvPr/>
        </p:nvGraphicFramePr>
        <p:xfrm>
          <a:off x="26670" y="619125"/>
          <a:ext cx="4987290" cy="1084580"/>
        </p:xfrm>
        <a:graphic>
          <a:graphicData uri="http://schemas.openxmlformats.org/presentationml/2006/ole">
            <mc:AlternateContent xmlns:mc="http://schemas.openxmlformats.org/markup-compatibility/2006">
              <mc:Choice xmlns:v="urn:schemas-microsoft-com:vml" Requires="v">
                <p:oleObj spid="_x0000_s8" name="" r:id="rId3" imgW="1905000" imgH="419100" progId="Equation.3">
                  <p:embed/>
                </p:oleObj>
              </mc:Choice>
              <mc:Fallback>
                <p:oleObj name="" r:id="rId3" imgW="1905000" imgH="419100" progId="Equation.3">
                  <p:embed/>
                  <p:pic>
                    <p:nvPicPr>
                      <p:cNvPr id="0" name="图片 3114"/>
                      <p:cNvPicPr/>
                      <p:nvPr/>
                    </p:nvPicPr>
                    <p:blipFill>
                      <a:blip r:embed="rId4"/>
                      <a:stretch>
                        <a:fillRect/>
                      </a:stretch>
                    </p:blipFill>
                    <p:spPr>
                      <a:xfrm>
                        <a:off x="26670" y="619125"/>
                        <a:ext cx="4987290" cy="1084580"/>
                      </a:xfrm>
                      <a:prstGeom prst="rect">
                        <a:avLst/>
                      </a:prstGeom>
                      <a:no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143510" y="1703705"/>
          <a:ext cx="8333740" cy="1173480"/>
        </p:xfrm>
        <a:graphic>
          <a:graphicData uri="http://schemas.openxmlformats.org/presentationml/2006/ole">
            <mc:AlternateContent xmlns:mc="http://schemas.openxmlformats.org/markup-compatibility/2006">
              <mc:Choice xmlns:v="urn:schemas-microsoft-com:vml" Requires="v">
                <p:oleObj spid="_x0000_s11" name="" r:id="rId5" imgW="3200400" imgH="419100" progId="Equation.3">
                  <p:embed/>
                </p:oleObj>
              </mc:Choice>
              <mc:Fallback>
                <p:oleObj name="" r:id="rId5" imgW="3200400" imgH="419100" progId="Equation.3">
                  <p:embed/>
                  <p:pic>
                    <p:nvPicPr>
                      <p:cNvPr id="0" name="图片 3114"/>
                      <p:cNvPicPr/>
                      <p:nvPr/>
                    </p:nvPicPr>
                    <p:blipFill>
                      <a:blip r:embed="rId6"/>
                      <a:stretch>
                        <a:fillRect/>
                      </a:stretch>
                    </p:blipFill>
                    <p:spPr>
                      <a:xfrm>
                        <a:off x="143510" y="1703705"/>
                        <a:ext cx="8333740" cy="1173480"/>
                      </a:xfrm>
                      <a:prstGeom prst="rect">
                        <a:avLst/>
                      </a:prstGeom>
                      <a:solidFill>
                        <a:srgbClr val="FFFF99">
                          <a:alpha val="64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014595" y="829310"/>
          <a:ext cx="4133215" cy="717550"/>
        </p:xfrm>
        <a:graphic>
          <a:graphicData uri="http://schemas.openxmlformats.org/presentationml/2006/ole">
            <mc:AlternateContent xmlns:mc="http://schemas.openxmlformats.org/markup-compatibility/2006">
              <mc:Choice xmlns:v="urn:schemas-microsoft-com:vml" Requires="v">
                <p:oleObj spid="_x0000_s14" name="" r:id="rId7" imgW="2413000" imgH="419100" progId="Equation.3">
                  <p:embed/>
                </p:oleObj>
              </mc:Choice>
              <mc:Fallback>
                <p:oleObj name="" r:id="rId7" imgW="2413000" imgH="419100" progId="Equation.3">
                  <p:embed/>
                  <p:pic>
                    <p:nvPicPr>
                      <p:cNvPr id="0" name="图片 3114"/>
                      <p:cNvPicPr/>
                      <p:nvPr/>
                    </p:nvPicPr>
                    <p:blipFill>
                      <a:blip r:embed="rId8"/>
                      <a:stretch>
                        <a:fillRect/>
                      </a:stretch>
                    </p:blipFill>
                    <p:spPr>
                      <a:xfrm>
                        <a:off x="5014595" y="829310"/>
                        <a:ext cx="4133215" cy="717550"/>
                      </a:xfrm>
                      <a:prstGeom prst="rect">
                        <a:avLst/>
                      </a:prstGeom>
                      <a:solidFill>
                        <a:srgbClr val="00B050">
                          <a:alpha val="13000"/>
                        </a:srgbClr>
                      </a:solid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26670" y="2913380"/>
          <a:ext cx="8978265" cy="494665"/>
        </p:xfrm>
        <a:graphic>
          <a:graphicData uri="http://schemas.openxmlformats.org/presentationml/2006/ole">
            <mc:AlternateContent xmlns:mc="http://schemas.openxmlformats.org/markup-compatibility/2006">
              <mc:Choice xmlns:v="urn:schemas-microsoft-com:vml" Requires="v">
                <p:oleObj spid="_x0000_s18" name="" r:id="rId9" imgW="4178300" imgH="228600" progId="Equation.3">
                  <p:embed/>
                </p:oleObj>
              </mc:Choice>
              <mc:Fallback>
                <p:oleObj name="" r:id="rId9" imgW="4178300" imgH="228600" progId="Equation.3">
                  <p:embed/>
                  <p:pic>
                    <p:nvPicPr>
                      <p:cNvPr id="0" name="图片 3114"/>
                      <p:cNvPicPr/>
                      <p:nvPr/>
                    </p:nvPicPr>
                    <p:blipFill>
                      <a:blip r:embed="rId10"/>
                      <a:stretch>
                        <a:fillRect/>
                      </a:stretch>
                    </p:blipFill>
                    <p:spPr>
                      <a:xfrm>
                        <a:off x="26670" y="2913380"/>
                        <a:ext cx="8978265" cy="494665"/>
                      </a:xfrm>
                      <a:prstGeom prst="rect">
                        <a:avLst/>
                      </a:prstGeom>
                      <a:noFill/>
                      <a:ln w="38100">
                        <a:noFill/>
                        <a:miter/>
                      </a:ln>
                    </p:spPr>
                  </p:pic>
                </p:oleObj>
              </mc:Fallback>
            </mc:AlternateContent>
          </a:graphicData>
        </a:graphic>
      </p:graphicFrame>
      <p:sp>
        <p:nvSpPr>
          <p:cNvPr id="19" name="Text Box 2"/>
          <p:cNvSpPr txBox="1"/>
          <p:nvPr/>
        </p:nvSpPr>
        <p:spPr>
          <a:xfrm>
            <a:off x="26035" y="3511550"/>
            <a:ext cx="562356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引入新积分变量  </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20" name="Object 1024"/>
          <p:cNvGraphicFramePr>
            <a:graphicFrameLocks noChangeAspect="1"/>
          </p:cNvGraphicFramePr>
          <p:nvPr/>
        </p:nvGraphicFramePr>
        <p:xfrm>
          <a:off x="3945255" y="3511550"/>
          <a:ext cx="1610995" cy="675005"/>
        </p:xfrm>
        <a:graphic>
          <a:graphicData uri="http://schemas.openxmlformats.org/presentationml/2006/ole">
            <mc:AlternateContent xmlns:mc="http://schemas.openxmlformats.org/markup-compatibility/2006">
              <mc:Choice xmlns:v="urn:schemas-microsoft-com:vml" Requires="v">
                <p:oleObj spid="_x0000_s21" name="" r:id="rId11" imgW="634365" imgH="228600" progId="Equation.3">
                  <p:embed/>
                </p:oleObj>
              </mc:Choice>
              <mc:Fallback>
                <p:oleObj name="" r:id="rId11" imgW="634365" imgH="228600" progId="Equation.3">
                  <p:embed/>
                  <p:pic>
                    <p:nvPicPr>
                      <p:cNvPr id="0" name="图片 3114"/>
                      <p:cNvPicPr/>
                      <p:nvPr/>
                    </p:nvPicPr>
                    <p:blipFill>
                      <a:blip r:embed="rId12"/>
                      <a:stretch>
                        <a:fillRect/>
                      </a:stretch>
                    </p:blipFill>
                    <p:spPr>
                      <a:xfrm>
                        <a:off x="3945255" y="3511550"/>
                        <a:ext cx="1610995" cy="675005"/>
                      </a:xfrm>
                      <a:prstGeom prst="rect">
                        <a:avLst/>
                      </a:prstGeom>
                      <a:solidFill>
                        <a:srgbClr val="00B050">
                          <a:alpha val="13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1813560" y="4297680"/>
          <a:ext cx="6257925" cy="1183640"/>
        </p:xfrm>
        <a:graphic>
          <a:graphicData uri="http://schemas.openxmlformats.org/presentationml/2006/ole">
            <mc:AlternateContent xmlns:mc="http://schemas.openxmlformats.org/markup-compatibility/2006">
              <mc:Choice xmlns:v="urn:schemas-microsoft-com:vml" Requires="v">
                <p:oleObj spid="_x0000_s23" name="" r:id="rId13" imgW="2425700" imgH="457200" progId="Equation.3">
                  <p:embed/>
                </p:oleObj>
              </mc:Choice>
              <mc:Fallback>
                <p:oleObj name="" r:id="rId13" imgW="2425700" imgH="457200" progId="Equation.3">
                  <p:embed/>
                  <p:pic>
                    <p:nvPicPr>
                      <p:cNvPr id="0" name="图片 3114"/>
                      <p:cNvPicPr/>
                      <p:nvPr/>
                    </p:nvPicPr>
                    <p:blipFill>
                      <a:blip r:embed="rId14"/>
                      <a:stretch>
                        <a:fillRect/>
                      </a:stretch>
                    </p:blipFill>
                    <p:spPr>
                      <a:xfrm>
                        <a:off x="1813560" y="4297680"/>
                        <a:ext cx="6257925" cy="1183640"/>
                      </a:xfrm>
                      <a:prstGeom prst="rect">
                        <a:avLst/>
                      </a:prstGeom>
                      <a:noFill/>
                      <a:ln w="15875">
                        <a:solidFill>
                          <a:srgbClr val="FF3300"/>
                        </a:solidFill>
                        <a:miter/>
                      </a:ln>
                    </p:spPr>
                  </p:pic>
                </p:oleObj>
              </mc:Fallback>
            </mc:AlternateContent>
          </a:graphicData>
        </a:graphic>
      </p:graphicFrame>
      <p:graphicFrame>
        <p:nvGraphicFramePr>
          <p:cNvPr id="4" name="Object 1024"/>
          <p:cNvGraphicFramePr>
            <a:graphicFrameLocks noChangeAspect="1"/>
          </p:cNvGraphicFramePr>
          <p:nvPr/>
        </p:nvGraphicFramePr>
        <p:xfrm>
          <a:off x="1241425" y="5522595"/>
          <a:ext cx="7252335" cy="1058545"/>
        </p:xfrm>
        <a:graphic>
          <a:graphicData uri="http://schemas.openxmlformats.org/presentationml/2006/ole">
            <mc:AlternateContent xmlns:mc="http://schemas.openxmlformats.org/markup-compatibility/2006">
              <mc:Choice xmlns:v="urn:schemas-microsoft-com:vml" Requires="v">
                <p:oleObj spid="_x0000_s5" name="" r:id="rId15" imgW="2234565" imgH="279400" progId="Equation.3">
                  <p:embed/>
                </p:oleObj>
              </mc:Choice>
              <mc:Fallback>
                <p:oleObj name="" r:id="rId15" imgW="2234565" imgH="279400" progId="Equation.3">
                  <p:embed/>
                  <p:pic>
                    <p:nvPicPr>
                      <p:cNvPr id="0" name="图片 3114"/>
                      <p:cNvPicPr/>
                      <p:nvPr/>
                    </p:nvPicPr>
                    <p:blipFill>
                      <a:blip r:embed="rId16"/>
                      <a:stretch>
                        <a:fillRect/>
                      </a:stretch>
                    </p:blipFill>
                    <p:spPr>
                      <a:xfrm>
                        <a:off x="1241425" y="5522595"/>
                        <a:ext cx="7252335" cy="1058545"/>
                      </a:xfrm>
                      <a:prstGeom prst="rect">
                        <a:avLst/>
                      </a:prstGeom>
                      <a:solidFill>
                        <a:srgbClr val="FFFF99">
                          <a:alpha val="46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Object 1024"/>
          <p:cNvGraphicFramePr>
            <a:graphicFrameLocks noChangeAspect="1"/>
          </p:cNvGraphicFramePr>
          <p:nvPr/>
        </p:nvGraphicFramePr>
        <p:xfrm>
          <a:off x="1376045" y="60325"/>
          <a:ext cx="7296785" cy="962660"/>
        </p:xfrm>
        <a:graphic>
          <a:graphicData uri="http://schemas.openxmlformats.org/presentationml/2006/ole">
            <mc:AlternateContent xmlns:mc="http://schemas.openxmlformats.org/markup-compatibility/2006">
              <mc:Choice xmlns:v="urn:schemas-microsoft-com:vml" Requires="v">
                <p:oleObj spid="_x0000_s11" name="" r:id="rId1" imgW="2234565" imgH="279400" progId="Equation.3">
                  <p:embed/>
                </p:oleObj>
              </mc:Choice>
              <mc:Fallback>
                <p:oleObj name="" r:id="rId1" imgW="2234565" imgH="279400" progId="Equation.3">
                  <p:embed/>
                  <p:pic>
                    <p:nvPicPr>
                      <p:cNvPr id="0" name="图片 3114"/>
                      <p:cNvPicPr/>
                      <p:nvPr/>
                    </p:nvPicPr>
                    <p:blipFill>
                      <a:blip r:embed="rId2"/>
                      <a:stretch>
                        <a:fillRect/>
                      </a:stretch>
                    </p:blipFill>
                    <p:spPr>
                      <a:xfrm>
                        <a:off x="1376045" y="60325"/>
                        <a:ext cx="7296785" cy="962660"/>
                      </a:xfrm>
                      <a:prstGeom prst="rect">
                        <a:avLst/>
                      </a:prstGeom>
                      <a:solidFill>
                        <a:srgbClr val="FFFF99">
                          <a:alpha val="46000"/>
                        </a:srgbClr>
                      </a:solidFill>
                      <a:ln w="38100">
                        <a:noFill/>
                        <a:miter/>
                      </a:ln>
                    </p:spPr>
                  </p:pic>
                </p:oleObj>
              </mc:Fallback>
            </mc:AlternateContent>
          </a:graphicData>
        </a:graphic>
      </p:graphicFrame>
      <p:sp>
        <p:nvSpPr>
          <p:cNvPr id="19" name="Text Box 2"/>
          <p:cNvSpPr txBox="1"/>
          <p:nvPr/>
        </p:nvSpPr>
        <p:spPr>
          <a:xfrm>
            <a:off x="71120" y="868045"/>
            <a:ext cx="550608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估算</a:t>
            </a:r>
            <a:r>
              <a:rPr lang="en-US" altLang="zh-CN" sz="2800" i="1" dirty="0">
                <a:solidFill>
                  <a:srgbClr val="0000FF"/>
                </a:solidFill>
                <a:latin typeface="Times New Roman" panose="02020603050405020304" pitchFamily="18" charset="0"/>
                <a:ea typeface="华文细黑" panose="02010600040101010101" charset="-122"/>
              </a:rPr>
              <a:t>I</a:t>
            </a:r>
            <a:r>
              <a:rPr lang="en-US" altLang="zh-CN" sz="2800" baseline="-25000" dirty="0">
                <a:solidFill>
                  <a:srgbClr val="0000FF"/>
                </a:solidFill>
                <a:latin typeface="Times New Roman" panose="02020603050405020304" pitchFamily="18" charset="0"/>
                <a:ea typeface="华文细黑" panose="02010600040101010101" charset="-122"/>
              </a:rPr>
              <a:t>kk'</a:t>
            </a:r>
            <a:r>
              <a:rPr lang="zh-CN" altLang="en-US" sz="2800" dirty="0">
                <a:solidFill>
                  <a:srgbClr val="0000FF"/>
                </a:solidFill>
                <a:latin typeface="华文细黑" panose="02010600040101010101" charset="-122"/>
                <a:ea typeface="华文细黑" panose="02010600040101010101" charset="-122"/>
              </a:rPr>
              <a:t>的数值大小：</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4" name="Object 1024"/>
          <p:cNvGraphicFramePr>
            <a:graphicFrameLocks noChangeAspect="1"/>
          </p:cNvGraphicFramePr>
          <p:nvPr/>
        </p:nvGraphicFramePr>
        <p:xfrm>
          <a:off x="104140" y="1475105"/>
          <a:ext cx="8028059" cy="464385"/>
        </p:xfrm>
        <a:graphic>
          <a:graphicData uri="http://schemas.openxmlformats.org/presentationml/2006/ole">
            <mc:AlternateContent xmlns:mc="http://schemas.openxmlformats.org/markup-compatibility/2006">
              <mc:Choice xmlns:v="urn:schemas-microsoft-com:vml" Requires="v">
                <p:oleObj spid="_x0000_s15" name="" r:id="rId3" imgW="3683000" imgH="215900" progId="Equation.3">
                  <p:embed/>
                </p:oleObj>
              </mc:Choice>
              <mc:Fallback>
                <p:oleObj name="" r:id="rId3" imgW="3683000" imgH="215900" progId="Equation.3">
                  <p:embed/>
                  <p:pic>
                    <p:nvPicPr>
                      <p:cNvPr id="0" name="图片 3114"/>
                      <p:cNvPicPr/>
                      <p:nvPr/>
                    </p:nvPicPr>
                    <p:blipFill>
                      <a:blip r:embed="rId4"/>
                      <a:stretch>
                        <a:fillRect/>
                      </a:stretch>
                    </p:blipFill>
                    <p:spPr>
                      <a:xfrm>
                        <a:off x="104140" y="1475105"/>
                        <a:ext cx="8028059" cy="464385"/>
                      </a:xfrm>
                      <a:prstGeom prst="rect">
                        <a:avLst/>
                      </a:prstGeom>
                      <a:solidFill>
                        <a:srgbClr val="FFFF99">
                          <a:alpha val="46000"/>
                        </a:srgbClr>
                      </a:solidFill>
                      <a:ln w="38100">
                        <a:noFill/>
                        <a:miter/>
                      </a:ln>
                    </p:spPr>
                  </p:pic>
                </p:oleObj>
              </mc:Fallback>
            </mc:AlternateContent>
          </a:graphicData>
        </a:graphic>
      </p:graphicFrame>
      <p:graphicFrame>
        <p:nvGraphicFramePr>
          <p:cNvPr id="18" name="Object 1024"/>
          <p:cNvGraphicFramePr>
            <a:graphicFrameLocks noChangeAspect="1"/>
          </p:cNvGraphicFramePr>
          <p:nvPr/>
        </p:nvGraphicFramePr>
        <p:xfrm>
          <a:off x="114300" y="2637155"/>
          <a:ext cx="3974465" cy="887730"/>
        </p:xfrm>
        <a:graphic>
          <a:graphicData uri="http://schemas.openxmlformats.org/presentationml/2006/ole">
            <mc:AlternateContent xmlns:mc="http://schemas.openxmlformats.org/markup-compatibility/2006">
              <mc:Choice xmlns:v="urn:schemas-microsoft-com:vml" Requires="v">
                <p:oleObj spid="_x0000_s20" name="" r:id="rId5" imgW="1790700" imgH="431800" progId="Equation.3">
                  <p:embed/>
                </p:oleObj>
              </mc:Choice>
              <mc:Fallback>
                <p:oleObj name="" r:id="rId5" imgW="1790700" imgH="431800" progId="Equation.3">
                  <p:embed/>
                  <p:pic>
                    <p:nvPicPr>
                      <p:cNvPr id="0" name="图片 3114"/>
                      <p:cNvPicPr/>
                      <p:nvPr/>
                    </p:nvPicPr>
                    <p:blipFill>
                      <a:blip r:embed="rId6"/>
                      <a:stretch>
                        <a:fillRect/>
                      </a:stretch>
                    </p:blipFill>
                    <p:spPr>
                      <a:xfrm>
                        <a:off x="114300" y="2637155"/>
                        <a:ext cx="3974465" cy="887730"/>
                      </a:xfrm>
                      <a:prstGeom prst="rect">
                        <a:avLst/>
                      </a:prstGeom>
                      <a:solidFill>
                        <a:srgbClr val="FFFF99">
                          <a:alpha val="46000"/>
                        </a:srgbClr>
                      </a:solidFill>
                      <a:ln w="38100">
                        <a:noFill/>
                        <a:miter/>
                      </a:ln>
                    </p:spPr>
                  </p:pic>
                </p:oleObj>
              </mc:Fallback>
            </mc:AlternateContent>
          </a:graphicData>
        </a:graphic>
      </p:graphicFrame>
      <p:graphicFrame>
        <p:nvGraphicFramePr>
          <p:cNvPr id="21" name="Object 1024"/>
          <p:cNvGraphicFramePr>
            <a:graphicFrameLocks noChangeAspect="1"/>
          </p:cNvGraphicFramePr>
          <p:nvPr/>
        </p:nvGraphicFramePr>
        <p:xfrm>
          <a:off x="104140" y="2016760"/>
          <a:ext cx="8532063" cy="551510"/>
        </p:xfrm>
        <a:graphic>
          <a:graphicData uri="http://schemas.openxmlformats.org/presentationml/2006/ole">
            <mc:AlternateContent xmlns:mc="http://schemas.openxmlformats.org/markup-compatibility/2006">
              <mc:Choice xmlns:v="urn:schemas-microsoft-com:vml" Requires="v">
                <p:oleObj spid="_x0000_s24" name="" r:id="rId7" imgW="3898900" imgH="279400" progId="Equation.3">
                  <p:embed/>
                </p:oleObj>
              </mc:Choice>
              <mc:Fallback>
                <p:oleObj name="" r:id="rId7" imgW="3898900" imgH="279400" progId="Equation.3">
                  <p:embed/>
                  <p:pic>
                    <p:nvPicPr>
                      <p:cNvPr id="0" name="图片 3114"/>
                      <p:cNvPicPr/>
                      <p:nvPr/>
                    </p:nvPicPr>
                    <p:blipFill>
                      <a:blip r:embed="rId8"/>
                      <a:stretch>
                        <a:fillRect/>
                      </a:stretch>
                    </p:blipFill>
                    <p:spPr>
                      <a:xfrm>
                        <a:off x="104140" y="2016760"/>
                        <a:ext cx="8532063" cy="551510"/>
                      </a:xfrm>
                      <a:prstGeom prst="rect">
                        <a:avLst/>
                      </a:prstGeom>
                      <a:solidFill>
                        <a:srgbClr val="FFFF99">
                          <a:alpha val="46000"/>
                        </a:srgbClr>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64770" y="5831840"/>
          <a:ext cx="9013825" cy="647065"/>
        </p:xfrm>
        <a:graphic>
          <a:graphicData uri="http://schemas.openxmlformats.org/presentationml/2006/ole">
            <mc:AlternateContent xmlns:mc="http://schemas.openxmlformats.org/markup-compatibility/2006">
              <mc:Choice xmlns:v="urn:schemas-microsoft-com:vml" Requires="v">
                <p:oleObj spid="_x0000_s26" name="" r:id="rId9" imgW="3162300" imgH="228600" progId="Equation.3">
                  <p:embed/>
                </p:oleObj>
              </mc:Choice>
              <mc:Fallback>
                <p:oleObj name="" r:id="rId9" imgW="3162300" imgH="228600" progId="Equation.3">
                  <p:embed/>
                  <p:pic>
                    <p:nvPicPr>
                      <p:cNvPr id="0" name="图片 3114"/>
                      <p:cNvPicPr/>
                      <p:nvPr/>
                    </p:nvPicPr>
                    <p:blipFill>
                      <a:blip r:embed="rId10"/>
                      <a:stretch>
                        <a:fillRect/>
                      </a:stretch>
                    </p:blipFill>
                    <p:spPr>
                      <a:xfrm>
                        <a:off x="64770" y="5831840"/>
                        <a:ext cx="9013825" cy="647065"/>
                      </a:xfrm>
                      <a:prstGeom prst="rect">
                        <a:avLst/>
                      </a:prstGeom>
                      <a:solidFill>
                        <a:srgbClr val="FF3300">
                          <a:alpha val="22000"/>
                        </a:srgbClr>
                      </a:solidFill>
                      <a:ln w="38100">
                        <a:noFill/>
                        <a:miter/>
                      </a:ln>
                    </p:spPr>
                  </p:pic>
                </p:oleObj>
              </mc:Fallback>
            </mc:AlternateContent>
          </a:graphicData>
        </a:graphic>
      </p:graphicFrame>
      <p:sp>
        <p:nvSpPr>
          <p:cNvPr id="27" name="矩形 26"/>
          <p:cNvSpPr/>
          <p:nvPr/>
        </p:nvSpPr>
        <p:spPr>
          <a:xfrm>
            <a:off x="6703060" y="34925"/>
            <a:ext cx="1329055" cy="1120140"/>
          </a:xfrm>
          <a:prstGeom prst="rect">
            <a:avLst/>
          </a:prstGeom>
          <a:noFill/>
          <a:ln w="19050">
            <a:solidFill>
              <a:srgbClr val="FF3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8" name="Object 1024"/>
          <p:cNvGraphicFramePr>
            <a:graphicFrameLocks noChangeAspect="1"/>
          </p:cNvGraphicFramePr>
          <p:nvPr/>
        </p:nvGraphicFramePr>
        <p:xfrm>
          <a:off x="4088765" y="2704465"/>
          <a:ext cx="4989830" cy="717550"/>
        </p:xfrm>
        <a:graphic>
          <a:graphicData uri="http://schemas.openxmlformats.org/presentationml/2006/ole">
            <mc:AlternateContent xmlns:mc="http://schemas.openxmlformats.org/markup-compatibility/2006">
              <mc:Choice xmlns:v="urn:schemas-microsoft-com:vml" Requires="v">
                <p:oleObj spid="_x0000_s29" name="" r:id="rId11" imgW="3251200" imgH="419100" progId="Equation.3">
                  <p:embed/>
                </p:oleObj>
              </mc:Choice>
              <mc:Fallback>
                <p:oleObj name="" r:id="rId11" imgW="3251200" imgH="419100" progId="Equation.3">
                  <p:embed/>
                  <p:pic>
                    <p:nvPicPr>
                      <p:cNvPr id="0" name="图片 3114"/>
                      <p:cNvPicPr/>
                      <p:nvPr/>
                    </p:nvPicPr>
                    <p:blipFill>
                      <a:blip r:embed="rId12"/>
                      <a:stretch>
                        <a:fillRect/>
                      </a:stretch>
                    </p:blipFill>
                    <p:spPr>
                      <a:xfrm>
                        <a:off x="4088765" y="2704465"/>
                        <a:ext cx="4989830" cy="717550"/>
                      </a:xfrm>
                      <a:prstGeom prst="rect">
                        <a:avLst/>
                      </a:prstGeom>
                      <a:solidFill>
                        <a:srgbClr val="00B050">
                          <a:alpha val="13000"/>
                        </a:srgbClr>
                      </a:solidFill>
                      <a:ln w="38100">
                        <a:noFill/>
                        <a:miter/>
                      </a:ln>
                    </p:spPr>
                  </p:pic>
                </p:oleObj>
              </mc:Fallback>
            </mc:AlternateContent>
          </a:graphicData>
        </a:graphic>
      </p:graphicFrame>
      <p:graphicFrame>
        <p:nvGraphicFramePr>
          <p:cNvPr id="30" name="Object 1024"/>
          <p:cNvGraphicFramePr>
            <a:graphicFrameLocks noChangeAspect="1"/>
          </p:cNvGraphicFramePr>
          <p:nvPr/>
        </p:nvGraphicFramePr>
        <p:xfrm>
          <a:off x="104140" y="3667760"/>
          <a:ext cx="8973820" cy="951230"/>
        </p:xfrm>
        <a:graphic>
          <a:graphicData uri="http://schemas.openxmlformats.org/presentationml/2006/ole">
            <mc:AlternateContent xmlns:mc="http://schemas.openxmlformats.org/markup-compatibility/2006">
              <mc:Choice xmlns:v="urn:schemas-microsoft-com:vml" Requires="v">
                <p:oleObj spid="_x0000_s31" name="" r:id="rId13" imgW="3873500" imgH="444500" progId="Equation.3">
                  <p:embed/>
                </p:oleObj>
              </mc:Choice>
              <mc:Fallback>
                <p:oleObj name="" r:id="rId13" imgW="3873500" imgH="444500" progId="Equation.3">
                  <p:embed/>
                  <p:pic>
                    <p:nvPicPr>
                      <p:cNvPr id="0" name="图片 3114"/>
                      <p:cNvPicPr/>
                      <p:nvPr/>
                    </p:nvPicPr>
                    <p:blipFill>
                      <a:blip r:embed="rId14"/>
                      <a:stretch>
                        <a:fillRect/>
                      </a:stretch>
                    </p:blipFill>
                    <p:spPr>
                      <a:xfrm>
                        <a:off x="104140" y="3667760"/>
                        <a:ext cx="8973820" cy="951230"/>
                      </a:xfrm>
                      <a:prstGeom prst="rect">
                        <a:avLst/>
                      </a:prstGeom>
                      <a:solidFill>
                        <a:srgbClr val="00B050">
                          <a:alpha val="13000"/>
                        </a:srgbClr>
                      </a:solidFill>
                      <a:ln w="38100">
                        <a:noFill/>
                        <a:miter/>
                      </a:ln>
                    </p:spPr>
                  </p:pic>
                </p:oleObj>
              </mc:Fallback>
            </mc:AlternateContent>
          </a:graphicData>
        </a:graphic>
      </p:graphicFrame>
      <p:graphicFrame>
        <p:nvGraphicFramePr>
          <p:cNvPr id="32" name="Object 1024"/>
          <p:cNvGraphicFramePr>
            <a:graphicFrameLocks noChangeAspect="1"/>
          </p:cNvGraphicFramePr>
          <p:nvPr/>
        </p:nvGraphicFramePr>
        <p:xfrm>
          <a:off x="2446338" y="4722813"/>
          <a:ext cx="4472305" cy="1034415"/>
        </p:xfrm>
        <a:graphic>
          <a:graphicData uri="http://schemas.openxmlformats.org/presentationml/2006/ole">
            <mc:AlternateContent xmlns:mc="http://schemas.openxmlformats.org/markup-compatibility/2006">
              <mc:Choice xmlns:v="urn:schemas-microsoft-com:vml" Requires="v">
                <p:oleObj spid="_x0000_s33" name="" r:id="rId15" imgW="1930400" imgH="482600" progId="Equation.3">
                  <p:embed/>
                </p:oleObj>
              </mc:Choice>
              <mc:Fallback>
                <p:oleObj name="" r:id="rId15" imgW="1930400" imgH="482600" progId="Equation.3">
                  <p:embed/>
                  <p:pic>
                    <p:nvPicPr>
                      <p:cNvPr id="0" name="图片 3114"/>
                      <p:cNvPicPr/>
                      <p:nvPr/>
                    </p:nvPicPr>
                    <p:blipFill>
                      <a:blip r:embed="rId16"/>
                      <a:stretch>
                        <a:fillRect/>
                      </a:stretch>
                    </p:blipFill>
                    <p:spPr>
                      <a:xfrm>
                        <a:off x="2446338" y="4722813"/>
                        <a:ext cx="4472305" cy="1034415"/>
                      </a:xfrm>
                      <a:prstGeom prst="rect">
                        <a:avLst/>
                      </a:prstGeom>
                      <a:solidFill>
                        <a:srgbClr val="00B050">
                          <a:alpha val="13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44145" y="2181225"/>
          <a:ext cx="5397500" cy="784860"/>
        </p:xfrm>
        <a:graphic>
          <a:graphicData uri="http://schemas.openxmlformats.org/presentationml/2006/ole">
            <mc:AlternateContent xmlns:mc="http://schemas.openxmlformats.org/markup-compatibility/2006">
              <mc:Choice xmlns:v="urn:schemas-microsoft-com:vml" Requires="v">
                <p:oleObj spid="_x0000_s5" name="" r:id="rId1" imgW="1803400" imgH="228600" progId="Equation.3">
                  <p:embed/>
                </p:oleObj>
              </mc:Choice>
              <mc:Fallback>
                <p:oleObj name="" r:id="rId1" imgW="1803400" imgH="228600" progId="Equation.3">
                  <p:embed/>
                  <p:pic>
                    <p:nvPicPr>
                      <p:cNvPr id="0" name="图片 3114"/>
                      <p:cNvPicPr/>
                      <p:nvPr/>
                    </p:nvPicPr>
                    <p:blipFill>
                      <a:blip r:embed="rId2"/>
                      <a:stretch>
                        <a:fillRect/>
                      </a:stretch>
                    </p:blipFill>
                    <p:spPr>
                      <a:xfrm>
                        <a:off x="144145" y="2181225"/>
                        <a:ext cx="5397500" cy="784860"/>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493645" y="2894330"/>
          <a:ext cx="4504690" cy="1452880"/>
        </p:xfrm>
        <a:graphic>
          <a:graphicData uri="http://schemas.openxmlformats.org/presentationml/2006/ole">
            <mc:AlternateContent xmlns:mc="http://schemas.openxmlformats.org/markup-compatibility/2006">
              <mc:Choice xmlns:v="urn:schemas-microsoft-com:vml" Requires="v">
                <p:oleObj spid="_x0000_s7" name="" r:id="rId3" imgW="1752600" imgH="634365" progId="Equation.3">
                  <p:embed/>
                </p:oleObj>
              </mc:Choice>
              <mc:Fallback>
                <p:oleObj name="" r:id="rId3" imgW="1752600" imgH="634365" progId="Equation.3">
                  <p:embed/>
                  <p:pic>
                    <p:nvPicPr>
                      <p:cNvPr id="0" name="图片 3114"/>
                      <p:cNvPicPr/>
                      <p:nvPr/>
                    </p:nvPicPr>
                    <p:blipFill>
                      <a:blip r:embed="rId4"/>
                      <a:stretch>
                        <a:fillRect/>
                      </a:stretch>
                    </p:blipFill>
                    <p:spPr>
                      <a:xfrm>
                        <a:off x="2493645" y="2894330"/>
                        <a:ext cx="4504690" cy="1452880"/>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2483485" y="5003165"/>
          <a:ext cx="4514850" cy="675005"/>
        </p:xfrm>
        <a:graphic>
          <a:graphicData uri="http://schemas.openxmlformats.org/presentationml/2006/ole">
            <mc:AlternateContent xmlns:mc="http://schemas.openxmlformats.org/markup-compatibility/2006">
              <mc:Choice xmlns:v="urn:schemas-microsoft-com:vml" Requires="v">
                <p:oleObj spid="_x0000_s9" name="" r:id="rId5" imgW="1587500" imgH="203200" progId="Equation.3">
                  <p:embed/>
                </p:oleObj>
              </mc:Choice>
              <mc:Fallback>
                <p:oleObj name="" r:id="rId5" imgW="1587500" imgH="203200" progId="Equation.3">
                  <p:embed/>
                  <p:pic>
                    <p:nvPicPr>
                      <p:cNvPr id="0" name="图片 3114"/>
                      <p:cNvPicPr/>
                      <p:nvPr/>
                    </p:nvPicPr>
                    <p:blipFill>
                      <a:blip r:embed="rId6"/>
                      <a:stretch>
                        <a:fillRect/>
                      </a:stretch>
                    </p:blipFill>
                    <p:spPr>
                      <a:xfrm>
                        <a:off x="2483485" y="5003165"/>
                        <a:ext cx="4514850" cy="675005"/>
                      </a:xfrm>
                      <a:prstGeom prst="rect">
                        <a:avLst/>
                      </a:prstGeom>
                      <a:no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871210" y="1067435"/>
          <a:ext cx="2894330" cy="1263650"/>
        </p:xfrm>
        <a:graphic>
          <a:graphicData uri="http://schemas.openxmlformats.org/presentationml/2006/ole">
            <mc:AlternateContent xmlns:mc="http://schemas.openxmlformats.org/markup-compatibility/2006">
              <mc:Choice xmlns:v="urn:schemas-microsoft-com:vml" Requires="v">
                <p:oleObj spid="_x0000_s3" name="" r:id="rId7" imgW="862965" imgH="381000" progId="Equation.3">
                  <p:embed/>
                </p:oleObj>
              </mc:Choice>
              <mc:Fallback>
                <p:oleObj name="" r:id="rId7" imgW="862965" imgH="381000" progId="Equation.3">
                  <p:embed/>
                  <p:pic>
                    <p:nvPicPr>
                      <p:cNvPr id="0" name="图片 3114"/>
                      <p:cNvPicPr/>
                      <p:nvPr/>
                    </p:nvPicPr>
                    <p:blipFill>
                      <a:blip r:embed="rId8"/>
                      <a:stretch>
                        <a:fillRect/>
                      </a:stretch>
                    </p:blipFill>
                    <p:spPr>
                      <a:xfrm>
                        <a:off x="5871210" y="1067435"/>
                        <a:ext cx="2894330" cy="1263650"/>
                      </a:xfrm>
                      <a:prstGeom prst="rect">
                        <a:avLst/>
                      </a:prstGeom>
                      <a:no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1822450" y="69215"/>
          <a:ext cx="6257925" cy="998220"/>
        </p:xfrm>
        <a:graphic>
          <a:graphicData uri="http://schemas.openxmlformats.org/presentationml/2006/ole">
            <mc:AlternateContent xmlns:mc="http://schemas.openxmlformats.org/markup-compatibility/2006">
              <mc:Choice xmlns:v="urn:schemas-microsoft-com:vml" Requires="v">
                <p:oleObj spid="_x0000_s23" name="" r:id="rId9" imgW="2425700" imgH="457200" progId="Equation.3">
                  <p:embed/>
                </p:oleObj>
              </mc:Choice>
              <mc:Fallback>
                <p:oleObj name="" r:id="rId9" imgW="2425700" imgH="457200" progId="Equation.3">
                  <p:embed/>
                  <p:pic>
                    <p:nvPicPr>
                      <p:cNvPr id="0" name="图片 3114"/>
                      <p:cNvPicPr/>
                      <p:nvPr/>
                    </p:nvPicPr>
                    <p:blipFill>
                      <a:blip r:embed="rId10"/>
                      <a:stretch>
                        <a:fillRect/>
                      </a:stretch>
                    </p:blipFill>
                    <p:spPr>
                      <a:xfrm>
                        <a:off x="1822450" y="69215"/>
                        <a:ext cx="6257925" cy="998220"/>
                      </a:xfrm>
                      <a:prstGeom prst="rect">
                        <a:avLst/>
                      </a:prstGeom>
                      <a:noFill/>
                      <a:ln w="15875">
                        <a:solidFill>
                          <a:srgbClr val="FF3300"/>
                        </a:solidFill>
                        <a:miter/>
                      </a:ln>
                    </p:spPr>
                  </p:pic>
                </p:oleObj>
              </mc:Fallback>
            </mc:AlternateContent>
          </a:graphicData>
        </a:graphic>
      </p:graphicFrame>
      <p:sp>
        <p:nvSpPr>
          <p:cNvPr id="19" name="Text Box 2"/>
          <p:cNvSpPr txBox="1"/>
          <p:nvPr/>
        </p:nvSpPr>
        <p:spPr>
          <a:xfrm>
            <a:off x="35560" y="1225550"/>
            <a:ext cx="550608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特别重要的是矩阵元中的联加式：</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0" name="Text Box 2"/>
          <p:cNvSpPr txBox="1"/>
          <p:nvPr/>
        </p:nvSpPr>
        <p:spPr>
          <a:xfrm>
            <a:off x="35560" y="4352290"/>
            <a:ext cx="550608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首先只考虑</a:t>
            </a:r>
            <a:r>
              <a:rPr lang="en-US" altLang="zh-CN" sz="2800" dirty="0">
                <a:solidFill>
                  <a:srgbClr val="0000FF"/>
                </a:solidFill>
                <a:latin typeface="华文细黑" panose="02010600040101010101" charset="-122"/>
                <a:ea typeface="华文细黑" panose="02010600040101010101" charset="-122"/>
              </a:rPr>
              <a:t>G</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latin typeface="华文细黑" panose="02010600040101010101" charset="-122"/>
                <a:ea typeface="华文细黑" panose="02010600040101010101" charset="-122"/>
              </a:rPr>
              <a:t>=0</a:t>
            </a:r>
            <a:r>
              <a:rPr lang="zh-CN" altLang="en-US" sz="2800" dirty="0">
                <a:solidFill>
                  <a:srgbClr val="0000FF"/>
                </a:solidFill>
                <a:latin typeface="华文细黑" panose="02010600040101010101" charset="-122"/>
                <a:ea typeface="华文细黑" panose="02010600040101010101" charset="-122"/>
              </a:rPr>
              <a:t>的情形：</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5" name="Object 1024"/>
          <p:cNvGraphicFramePr>
            <a:graphicFrameLocks noChangeAspect="1"/>
          </p:cNvGraphicFramePr>
          <p:nvPr/>
        </p:nvGraphicFramePr>
        <p:xfrm>
          <a:off x="5607685" y="2364105"/>
          <a:ext cx="2891790" cy="540385"/>
        </p:xfrm>
        <a:graphic>
          <a:graphicData uri="http://schemas.openxmlformats.org/presentationml/2006/ole">
            <mc:AlternateContent xmlns:mc="http://schemas.openxmlformats.org/markup-compatibility/2006">
              <mc:Choice xmlns:v="urn:schemas-microsoft-com:vml" Requires="v">
                <p:oleObj spid="_x0000_s16" name="" r:id="rId11" imgW="1143000" imgH="228600" progId="Equation.3">
                  <p:embed/>
                </p:oleObj>
              </mc:Choice>
              <mc:Fallback>
                <p:oleObj name="" r:id="rId11" imgW="1143000" imgH="228600" progId="Equation.3">
                  <p:embed/>
                  <p:pic>
                    <p:nvPicPr>
                      <p:cNvPr id="0" name="图片 3114"/>
                      <p:cNvPicPr/>
                      <p:nvPr/>
                    </p:nvPicPr>
                    <p:blipFill>
                      <a:blip r:embed="rId12"/>
                      <a:stretch>
                        <a:fillRect/>
                      </a:stretch>
                    </p:blipFill>
                    <p:spPr>
                      <a:xfrm>
                        <a:off x="5607685" y="2364105"/>
                        <a:ext cx="2891790" cy="540385"/>
                      </a:xfrm>
                      <a:prstGeom prst="rect">
                        <a:avLst/>
                      </a:prstGeom>
                      <a:noFill/>
                      <a:ln w="38100">
                        <a:noFill/>
                        <a:miter/>
                      </a:ln>
                    </p:spPr>
                  </p:pic>
                </p:oleObj>
              </mc:Fallback>
            </mc:AlternateContent>
          </a:graphicData>
        </a:graphic>
      </p:graphicFrame>
      <p:graphicFrame>
        <p:nvGraphicFramePr>
          <p:cNvPr id="17" name="Object 1024"/>
          <p:cNvGraphicFramePr>
            <a:graphicFrameLocks noChangeAspect="1"/>
          </p:cNvGraphicFramePr>
          <p:nvPr/>
        </p:nvGraphicFramePr>
        <p:xfrm>
          <a:off x="3867468" y="5749925"/>
          <a:ext cx="1734185" cy="802005"/>
        </p:xfrm>
        <a:graphic>
          <a:graphicData uri="http://schemas.openxmlformats.org/presentationml/2006/ole">
            <mc:AlternateContent xmlns:mc="http://schemas.openxmlformats.org/markup-compatibility/2006">
              <mc:Choice xmlns:v="urn:schemas-microsoft-com:vml" Requires="v">
                <p:oleObj spid="_x0000_s18" name="" r:id="rId13" imgW="609600" imgH="241300" progId="Equation.3">
                  <p:embed/>
                </p:oleObj>
              </mc:Choice>
              <mc:Fallback>
                <p:oleObj name="" r:id="rId13" imgW="609600" imgH="241300" progId="Equation.3">
                  <p:embed/>
                  <p:pic>
                    <p:nvPicPr>
                      <p:cNvPr id="0" name="图片 3114"/>
                      <p:cNvPicPr/>
                      <p:nvPr/>
                    </p:nvPicPr>
                    <p:blipFill>
                      <a:blip r:embed="rId14"/>
                      <a:stretch>
                        <a:fillRect/>
                      </a:stretch>
                    </p:blipFill>
                    <p:spPr>
                      <a:xfrm>
                        <a:off x="3867468" y="5749925"/>
                        <a:ext cx="1734185" cy="802005"/>
                      </a:xfrm>
                      <a:prstGeom prst="rect">
                        <a:avLst/>
                      </a:prstGeom>
                      <a:solidFill>
                        <a:srgbClr val="FF3300">
                          <a:alpha val="22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500"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500"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 name="Object 1024"/>
          <p:cNvGraphicFramePr>
            <a:graphicFrameLocks noChangeAspect="1"/>
          </p:cNvGraphicFramePr>
          <p:nvPr/>
        </p:nvGraphicFramePr>
        <p:xfrm>
          <a:off x="558165" y="192405"/>
          <a:ext cx="8100060" cy="615048"/>
        </p:xfrm>
        <a:graphic>
          <a:graphicData uri="http://schemas.openxmlformats.org/presentationml/2006/ole">
            <mc:AlternateContent xmlns:mc="http://schemas.openxmlformats.org/markup-compatibility/2006">
              <mc:Choice xmlns:v="urn:schemas-microsoft-com:vml" Requires="v">
                <p:oleObj spid="_x0000_s18" name="" r:id="rId1" imgW="3175000" imgH="241300" progId="Equation.3">
                  <p:embed/>
                </p:oleObj>
              </mc:Choice>
              <mc:Fallback>
                <p:oleObj name="" r:id="rId1" imgW="3175000" imgH="241300" progId="Equation.3">
                  <p:embed/>
                  <p:pic>
                    <p:nvPicPr>
                      <p:cNvPr id="0" name="图片 3114"/>
                      <p:cNvPicPr/>
                      <p:nvPr/>
                    </p:nvPicPr>
                    <p:blipFill>
                      <a:blip r:embed="rId2"/>
                      <a:stretch>
                        <a:fillRect/>
                      </a:stretch>
                    </p:blipFill>
                    <p:spPr>
                      <a:xfrm>
                        <a:off x="558165" y="192405"/>
                        <a:ext cx="8100060" cy="615048"/>
                      </a:xfrm>
                      <a:prstGeom prst="rect">
                        <a:avLst/>
                      </a:prstGeom>
                      <a:solidFill>
                        <a:srgbClr val="FF3300">
                          <a:alpha val="22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558165" y="866140"/>
          <a:ext cx="5070475" cy="1562100"/>
        </p:xfrm>
        <a:graphic>
          <a:graphicData uri="http://schemas.openxmlformats.org/presentationml/2006/ole">
            <mc:AlternateContent xmlns:mc="http://schemas.openxmlformats.org/markup-compatibility/2006">
              <mc:Choice xmlns:v="urn:schemas-microsoft-com:vml" Requires="v">
                <p:oleObj spid="_x0000_s3" name="" r:id="rId3" imgW="1651000" imgH="508000" progId="Equation.3">
                  <p:embed/>
                </p:oleObj>
              </mc:Choice>
              <mc:Fallback>
                <p:oleObj name="" r:id="rId3" imgW="1651000" imgH="508000" progId="Equation.3">
                  <p:embed/>
                  <p:pic>
                    <p:nvPicPr>
                      <p:cNvPr id="0" name="图片 3114"/>
                      <p:cNvPicPr/>
                      <p:nvPr/>
                    </p:nvPicPr>
                    <p:blipFill>
                      <a:blip r:embed="rId4"/>
                      <a:stretch>
                        <a:fillRect/>
                      </a:stretch>
                    </p:blipFill>
                    <p:spPr>
                      <a:xfrm>
                        <a:off x="558165" y="866140"/>
                        <a:ext cx="5070475" cy="1562100"/>
                      </a:xfrm>
                      <a:prstGeom prst="rect">
                        <a:avLst/>
                      </a:prstGeom>
                      <a:solidFill>
                        <a:srgbClr val="FFFF99">
                          <a:alpha val="57000"/>
                        </a:srgbClr>
                      </a:solidFill>
                      <a:ln w="38100">
                        <a:noFill/>
                        <a:miter/>
                      </a:ln>
                    </p:spPr>
                  </p:pic>
                </p:oleObj>
              </mc:Fallback>
            </mc:AlternateContent>
          </a:graphicData>
        </a:graphic>
      </p:graphicFrame>
      <p:sp>
        <p:nvSpPr>
          <p:cNvPr id="19" name="Text Box 2"/>
          <p:cNvSpPr txBox="1"/>
          <p:nvPr/>
        </p:nvSpPr>
        <p:spPr>
          <a:xfrm>
            <a:off x="-56515" y="2339340"/>
            <a:ext cx="9137650" cy="217106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上式表示了跃迁过程中的准动量守恒关系：在吸收声子的过程中，电子的准动量由</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k</a:t>
            </a:r>
            <a:r>
              <a:rPr lang="zh-CN" altLang="en-US" sz="2600" dirty="0">
                <a:solidFill>
                  <a:srgbClr val="0000FF"/>
                </a:solidFill>
                <a:latin typeface="华文细黑" panose="02010600040101010101" charset="-122"/>
                <a:ea typeface="华文细黑" panose="02010600040101010101" charset="-122"/>
              </a:rPr>
              <a:t>变为</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k</a:t>
            </a:r>
            <a:r>
              <a:rPr lang="en-US" altLang="zh-CN" sz="2600" dirty="0">
                <a:solidFill>
                  <a:srgbClr val="0000FF"/>
                </a:solidFill>
                <a:latin typeface="华文细黑" panose="02010600040101010101" charset="-122"/>
                <a:ea typeface="华文细黑" panose="02010600040101010101" charset="-122"/>
              </a:rPr>
              <a:t>'</a:t>
            </a:r>
            <a:r>
              <a:rPr lang="zh-CN" altLang="en-US" sz="2600" dirty="0">
                <a:solidFill>
                  <a:srgbClr val="0000FF"/>
                </a:solidFill>
                <a:latin typeface="华文细黑" panose="02010600040101010101" charset="-122"/>
                <a:ea typeface="华文细黑" panose="02010600040101010101" charset="-122"/>
              </a:rPr>
              <a:t>，正好增加了一个声子的准动量</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q</a:t>
            </a:r>
            <a:r>
              <a:rPr lang="zh-CN" altLang="en-US" sz="2600" dirty="0">
                <a:solidFill>
                  <a:srgbClr val="0000FF"/>
                </a:solidFill>
                <a:latin typeface="华文细黑" panose="02010600040101010101" charset="-122"/>
                <a:ea typeface="华文细黑" panose="02010600040101010101" charset="-122"/>
              </a:rPr>
              <a:t>；在发射声子的过程中，电子的准动量则是减小了一个声子的准动量</a:t>
            </a:r>
            <a:r>
              <a:rPr lang="en-US" altLang="zh-CN" sz="26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ℏ</a:t>
            </a:r>
            <a:r>
              <a:rPr lang="en-US" altLang="zh-CN" sz="2600" i="1" dirty="0">
                <a:solidFill>
                  <a:srgbClr val="0000FF"/>
                </a:solidFill>
                <a:latin typeface="Times New Roman" panose="02020603050405020304" pitchFamily="18" charset="0"/>
                <a:ea typeface="华文细黑" panose="02010600040101010101" charset="-122"/>
                <a:cs typeface="Times New Roman" panose="02020603050405020304" pitchFamily="18" charset="0"/>
              </a:rPr>
              <a:t>q</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8" name="Object 1024"/>
          <p:cNvGraphicFramePr>
            <a:graphicFrameLocks noChangeAspect="1"/>
          </p:cNvGraphicFramePr>
          <p:nvPr/>
        </p:nvGraphicFramePr>
        <p:xfrm>
          <a:off x="1743710" y="4565015"/>
          <a:ext cx="2448560" cy="675005"/>
        </p:xfrm>
        <a:graphic>
          <a:graphicData uri="http://schemas.openxmlformats.org/presentationml/2006/ole">
            <mc:AlternateContent xmlns:mc="http://schemas.openxmlformats.org/markup-compatibility/2006">
              <mc:Choice xmlns:v="urn:schemas-microsoft-com:vml" Requires="v">
                <p:oleObj spid="_x0000_s9" name="" r:id="rId5" imgW="647700" imgH="203200" progId="Equation.3">
                  <p:embed/>
                </p:oleObj>
              </mc:Choice>
              <mc:Fallback>
                <p:oleObj name="" r:id="rId5" imgW="647700" imgH="203200" progId="Equation.3">
                  <p:embed/>
                  <p:pic>
                    <p:nvPicPr>
                      <p:cNvPr id="0" name="图片 3114"/>
                      <p:cNvPicPr/>
                      <p:nvPr/>
                    </p:nvPicPr>
                    <p:blipFill>
                      <a:blip r:embed="rId6"/>
                      <a:stretch>
                        <a:fillRect/>
                      </a:stretch>
                    </p:blipFill>
                    <p:spPr>
                      <a:xfrm>
                        <a:off x="1743710" y="4565015"/>
                        <a:ext cx="2448560" cy="675005"/>
                      </a:xfrm>
                      <a:prstGeom prst="rect">
                        <a:avLst/>
                      </a:prstGeom>
                      <a:noFill/>
                      <a:ln w="38100">
                        <a:noFill/>
                        <a:miter/>
                      </a:ln>
                    </p:spPr>
                  </p:pic>
                </p:oleObj>
              </mc:Fallback>
            </mc:AlternateContent>
          </a:graphicData>
        </a:graphic>
      </p:graphicFrame>
      <p:grpSp>
        <p:nvGrpSpPr>
          <p:cNvPr id="4" name="组合 3"/>
          <p:cNvGrpSpPr/>
          <p:nvPr/>
        </p:nvGrpSpPr>
        <p:grpSpPr>
          <a:xfrm>
            <a:off x="6601663" y="4014470"/>
            <a:ext cx="3146616" cy="2486440"/>
            <a:chOff x="3019" y="5915"/>
            <a:chExt cx="5676" cy="4479"/>
          </a:xfrm>
        </p:grpSpPr>
        <p:sp>
          <p:nvSpPr>
            <p:cNvPr id="5" name="矩形 4"/>
            <p:cNvSpPr/>
            <p:nvPr/>
          </p:nvSpPr>
          <p:spPr>
            <a:xfrm>
              <a:off x="3019" y="5915"/>
              <a:ext cx="4479" cy="4479"/>
            </a:xfrm>
            <a:prstGeom prst="rect">
              <a:avLst/>
            </a:prstGeom>
            <a:solidFill>
              <a:srgbClr val="FFFF00">
                <a:alpha val="20000"/>
              </a:srgbClr>
            </a:solidFill>
            <a:ln w="12700" cmpd="sng">
              <a:solidFill>
                <a:srgbClr val="64F3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Group 2"/>
            <p:cNvGrpSpPr/>
            <p:nvPr/>
          </p:nvGrpSpPr>
          <p:grpSpPr>
            <a:xfrm>
              <a:off x="4590" y="6470"/>
              <a:ext cx="4104" cy="3297"/>
              <a:chOff x="2311" y="2847"/>
              <a:chExt cx="766" cy="551"/>
            </a:xfrm>
          </p:grpSpPr>
          <p:sp>
            <p:nvSpPr>
              <p:cNvPr id="166919" name="Line 7"/>
              <p:cNvSpPr/>
              <p:nvPr/>
            </p:nvSpPr>
            <p:spPr>
              <a:xfrm rot="900000">
                <a:off x="2467" y="3197"/>
                <a:ext cx="339" cy="5"/>
              </a:xfrm>
              <a:prstGeom prst="line">
                <a:avLst/>
              </a:prstGeom>
              <a:ln w="22225" cap="flat" cmpd="sng">
                <a:solidFill>
                  <a:srgbClr val="0000FF"/>
                </a:solidFill>
                <a:prstDash val="solid"/>
                <a:round/>
                <a:headEnd type="none" w="med" len="med"/>
                <a:tailEnd type="stealth" w="lg" len="lg"/>
              </a:ln>
            </p:spPr>
          </p:sp>
          <p:sp>
            <p:nvSpPr>
              <p:cNvPr id="166920" name="Line 8"/>
              <p:cNvSpPr/>
              <p:nvPr/>
            </p:nvSpPr>
            <p:spPr>
              <a:xfrm rot="-1800000">
                <a:off x="2451" y="3082"/>
                <a:ext cx="349" cy="0"/>
              </a:xfrm>
              <a:prstGeom prst="line">
                <a:avLst/>
              </a:prstGeom>
              <a:ln w="22225" cap="flat" cmpd="sng">
                <a:solidFill>
                  <a:srgbClr val="0000FF"/>
                </a:solidFill>
                <a:prstDash val="solid"/>
                <a:round/>
                <a:headEnd type="none" w="med" len="med"/>
                <a:tailEnd type="stealth" w="lg" len="lg"/>
              </a:ln>
            </p:spPr>
          </p:sp>
          <p:sp>
            <p:nvSpPr>
              <p:cNvPr id="166923" name="Line 11"/>
              <p:cNvSpPr/>
              <p:nvPr/>
            </p:nvSpPr>
            <p:spPr>
              <a:xfrm rot="16800000" flipV="1">
                <a:off x="2662" y="3084"/>
                <a:ext cx="258" cy="64"/>
              </a:xfrm>
              <a:prstGeom prst="line">
                <a:avLst/>
              </a:prstGeom>
              <a:ln w="19050" cap="flat" cmpd="sng">
                <a:solidFill>
                  <a:srgbClr val="FF0000"/>
                </a:solidFill>
                <a:prstDash val="solid"/>
                <a:round/>
                <a:headEnd type="none" w="med" len="med"/>
                <a:tailEnd type="stealth" w="lg" len="lg"/>
              </a:ln>
            </p:spPr>
          </p:sp>
          <p:sp>
            <p:nvSpPr>
              <p:cNvPr id="166926" name="Text Box 14"/>
              <p:cNvSpPr txBox="1"/>
              <p:nvPr/>
            </p:nvSpPr>
            <p:spPr>
              <a:xfrm>
                <a:off x="2311" y="3176"/>
                <a:ext cx="298" cy="157"/>
              </a:xfrm>
              <a:prstGeom prst="rect">
                <a:avLst/>
              </a:prstGeom>
              <a:noFill/>
              <a:ln w="9525">
                <a:noFill/>
              </a:ln>
            </p:spPr>
            <p:txBody>
              <a:bodyPr anchor="t">
                <a:spAutoFit/>
              </a:bodyPr>
              <a:p>
                <a:pPr algn="ctr">
                  <a:spcBef>
                    <a:spcPct val="50000"/>
                  </a:spcBef>
                </a:pPr>
                <a:r>
                  <a:rPr lang="en-US" altLang="zh-CN" sz="2800" b="1" dirty="0">
                    <a:latin typeface="Cambria Math" panose="02040503050406030204" pitchFamily="18" charset="0"/>
                    <a:ea typeface="Cambria Math" panose="02040503050406030204" pitchFamily="18" charset="0"/>
                  </a:rPr>
                  <a:t>0</a:t>
                </a:r>
                <a:endParaRPr lang="en-US" altLang="zh-CN" sz="2800" b="1" dirty="0">
                  <a:latin typeface="Cambria Math" panose="02040503050406030204" pitchFamily="18" charset="0"/>
                  <a:ea typeface="Cambria Math" panose="02040503050406030204" pitchFamily="18" charset="0"/>
                </a:endParaRPr>
              </a:p>
            </p:txBody>
          </p:sp>
          <p:sp>
            <p:nvSpPr>
              <p:cNvPr id="166927" name="Text Box 15"/>
              <p:cNvSpPr txBox="1"/>
              <p:nvPr/>
            </p:nvSpPr>
            <p:spPr>
              <a:xfrm>
                <a:off x="2609" y="3241"/>
                <a:ext cx="298"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endParaRPr lang="en-US" altLang="zh-CN" sz="2800" dirty="0">
                  <a:latin typeface="Times New Roman" panose="02020603050405020304" pitchFamily="18" charset="0"/>
                  <a:ea typeface="Cambria Math" panose="02040503050406030204" pitchFamily="18" charset="0"/>
                </a:endParaRPr>
              </a:p>
            </p:txBody>
          </p:sp>
          <p:sp>
            <p:nvSpPr>
              <p:cNvPr id="166928" name="Text Box 16"/>
              <p:cNvSpPr txBox="1"/>
              <p:nvPr/>
            </p:nvSpPr>
            <p:spPr>
              <a:xfrm>
                <a:off x="2429" y="2904"/>
                <a:ext cx="348"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endParaRPr lang="en-US" altLang="zh-CN" sz="2800" dirty="0">
                  <a:latin typeface="Times New Roman" panose="02020603050405020304" pitchFamily="18" charset="0"/>
                  <a:ea typeface="Cambria Math" panose="02040503050406030204" pitchFamily="18" charset="0"/>
                </a:endParaRPr>
              </a:p>
            </p:txBody>
          </p:sp>
          <p:sp>
            <p:nvSpPr>
              <p:cNvPr id="166929" name="Text Box 17"/>
              <p:cNvSpPr txBox="1"/>
              <p:nvPr/>
            </p:nvSpPr>
            <p:spPr>
              <a:xfrm>
                <a:off x="2531" y="2847"/>
                <a:ext cx="546" cy="15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q</a:t>
                </a:r>
                <a:endParaRPr lang="en-US" altLang="zh-CN" sz="2800" i="1" dirty="0">
                  <a:latin typeface="Times New Roman" panose="02020603050405020304" pitchFamily="18" charset="0"/>
                  <a:ea typeface="Cambria Math" panose="02040503050406030204" pitchFamily="18" charset="0"/>
                </a:endParaRPr>
              </a:p>
            </p:txBody>
          </p:sp>
        </p:grpSp>
      </p:grpSp>
      <p:sp>
        <p:nvSpPr>
          <p:cNvPr id="7" name="Text Box 2"/>
          <p:cNvSpPr txBox="1"/>
          <p:nvPr/>
        </p:nvSpPr>
        <p:spPr>
          <a:xfrm>
            <a:off x="-64135" y="5224780"/>
            <a:ext cx="6659880" cy="113093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en-US" altLang="zh-CN" sz="2600" dirty="0">
                <a:solidFill>
                  <a:srgbClr val="0000FF"/>
                </a:solidFill>
                <a:latin typeface="华文细黑" panose="02010600040101010101" charset="-122"/>
                <a:ea typeface="华文细黑" panose="02010600040101010101" charset="-122"/>
              </a:rPr>
              <a:t>G</a:t>
            </a:r>
            <a:r>
              <a:rPr lang="en-US" altLang="zh-CN" sz="2600" baseline="-25000" dirty="0">
                <a:solidFill>
                  <a:srgbClr val="0000FF"/>
                </a:solidFill>
                <a:latin typeface="华文细黑" panose="02010600040101010101" charset="-122"/>
                <a:ea typeface="华文细黑" panose="02010600040101010101" charset="-122"/>
              </a:rPr>
              <a:t>n</a:t>
            </a:r>
            <a:r>
              <a:rPr lang="en-US" altLang="zh-CN" sz="2600" dirty="0">
                <a:solidFill>
                  <a:srgbClr val="0000FF"/>
                </a:solidFill>
                <a:latin typeface="华文细黑" panose="02010600040101010101" charset="-122"/>
                <a:ea typeface="华文细黑" panose="02010600040101010101" charset="-122"/>
              </a:rPr>
              <a:t>=0</a:t>
            </a:r>
            <a:r>
              <a:rPr lang="zh-CN" altLang="en-US" sz="2600" dirty="0">
                <a:solidFill>
                  <a:srgbClr val="0000FF"/>
                </a:solidFill>
                <a:latin typeface="华文细黑" panose="02010600040101010101" charset="-122"/>
                <a:ea typeface="华文细黑" panose="02010600040101010101" charset="-122"/>
              </a:rPr>
              <a:t>情形相当于电子的散射发生在第一布里渊区</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Object 1024"/>
          <p:cNvGraphicFramePr>
            <a:graphicFrameLocks noChangeAspect="1"/>
          </p:cNvGraphicFramePr>
          <p:nvPr/>
        </p:nvGraphicFramePr>
        <p:xfrm>
          <a:off x="2320608" y="872808"/>
          <a:ext cx="4045585" cy="759460"/>
        </p:xfrm>
        <a:graphic>
          <a:graphicData uri="http://schemas.openxmlformats.org/presentationml/2006/ole">
            <mc:AlternateContent xmlns:mc="http://schemas.openxmlformats.org/markup-compatibility/2006">
              <mc:Choice xmlns:v="urn:schemas-microsoft-com:vml" Requires="v">
                <p:oleObj spid="_x0000_s13" name="" r:id="rId1" imgW="1422400" imgH="228600" progId="Equation.3">
                  <p:embed/>
                </p:oleObj>
              </mc:Choice>
              <mc:Fallback>
                <p:oleObj name="" r:id="rId1" imgW="1422400" imgH="228600" progId="Equation.3">
                  <p:embed/>
                  <p:pic>
                    <p:nvPicPr>
                      <p:cNvPr id="0" name="图片 3114"/>
                      <p:cNvPicPr/>
                      <p:nvPr/>
                    </p:nvPicPr>
                    <p:blipFill>
                      <a:blip r:embed="rId2"/>
                      <a:stretch>
                        <a:fillRect/>
                      </a:stretch>
                    </p:blipFill>
                    <p:spPr>
                      <a:xfrm>
                        <a:off x="2320608" y="872808"/>
                        <a:ext cx="4045585" cy="759460"/>
                      </a:xfrm>
                      <a:prstGeom prst="rect">
                        <a:avLst/>
                      </a:prstGeom>
                      <a:noFill/>
                      <a:ln w="12700">
                        <a:solidFill>
                          <a:srgbClr val="FF3300"/>
                        </a:solidFill>
                        <a:miter/>
                      </a:ln>
                    </p:spPr>
                  </p:pic>
                </p:oleObj>
              </mc:Fallback>
            </mc:AlternateContent>
          </a:graphicData>
        </a:graphic>
      </p:graphicFrame>
      <p:sp>
        <p:nvSpPr>
          <p:cNvPr id="10" name="Text Box 2"/>
          <p:cNvSpPr txBox="1"/>
          <p:nvPr/>
        </p:nvSpPr>
        <p:spPr>
          <a:xfrm>
            <a:off x="635" y="27940"/>
            <a:ext cx="550608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再考虑</a:t>
            </a:r>
            <a:r>
              <a:rPr lang="en-US" altLang="zh-CN" sz="2800" dirty="0">
                <a:solidFill>
                  <a:srgbClr val="0000FF"/>
                </a:solidFill>
                <a:latin typeface="华文细黑" panose="02010600040101010101" charset="-122"/>
                <a:ea typeface="华文细黑" panose="02010600040101010101" charset="-122"/>
              </a:rPr>
              <a:t>G</a:t>
            </a:r>
            <a:r>
              <a:rPr lang="en-US" altLang="zh-CN" sz="2800" baseline="-25000" dirty="0">
                <a:solidFill>
                  <a:srgbClr val="0000FF"/>
                </a:solidFill>
                <a:latin typeface="华文细黑" panose="02010600040101010101" charset="-122"/>
                <a:ea typeface="华文细黑" panose="02010600040101010101" charset="-122"/>
              </a:rPr>
              <a:t>n</a:t>
            </a:r>
            <a:r>
              <a:rPr lang="en-US" altLang="zh-CN" sz="2800" dirty="0">
                <a:solidFill>
                  <a:srgbClr val="0000FF"/>
                </a:solidFill>
                <a:ea typeface="华文细黑" panose="02010600040101010101" charset="-122"/>
              </a:rPr>
              <a:t>≠</a:t>
            </a:r>
            <a:r>
              <a:rPr lang="en-US" altLang="zh-CN" sz="2800" dirty="0">
                <a:solidFill>
                  <a:srgbClr val="0000FF"/>
                </a:solidFill>
                <a:latin typeface="华文细黑" panose="02010600040101010101" charset="-122"/>
                <a:ea typeface="华文细黑" panose="02010600040101010101" charset="-122"/>
              </a:rPr>
              <a:t>0</a:t>
            </a:r>
            <a:r>
              <a:rPr lang="zh-CN" altLang="en-US" sz="2800" dirty="0">
                <a:solidFill>
                  <a:srgbClr val="0000FF"/>
                </a:solidFill>
                <a:latin typeface="华文细黑" panose="02010600040101010101" charset="-122"/>
                <a:ea typeface="华文细黑" panose="02010600040101010101" charset="-122"/>
              </a:rPr>
              <a:t>的情形：</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pSp>
        <p:nvGrpSpPr>
          <p:cNvPr id="4" name="组合 3"/>
          <p:cNvGrpSpPr/>
          <p:nvPr/>
        </p:nvGrpSpPr>
        <p:grpSpPr>
          <a:xfrm>
            <a:off x="5186045" y="1811655"/>
            <a:ext cx="4617720" cy="2844165"/>
            <a:chOff x="3019" y="5915"/>
            <a:chExt cx="7272" cy="4479"/>
          </a:xfrm>
        </p:grpSpPr>
        <p:sp>
          <p:nvSpPr>
            <p:cNvPr id="3" name="矩形 2"/>
            <p:cNvSpPr/>
            <p:nvPr/>
          </p:nvSpPr>
          <p:spPr>
            <a:xfrm>
              <a:off x="3019" y="5915"/>
              <a:ext cx="4479" cy="4479"/>
            </a:xfrm>
            <a:prstGeom prst="rect">
              <a:avLst/>
            </a:prstGeom>
            <a:solidFill>
              <a:srgbClr val="FFFF00">
                <a:alpha val="20000"/>
              </a:srgbClr>
            </a:solidFill>
            <a:ln w="12700" cmpd="sng">
              <a:solidFill>
                <a:srgbClr val="64F3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Group 2"/>
            <p:cNvGrpSpPr/>
            <p:nvPr/>
          </p:nvGrpSpPr>
          <p:grpSpPr>
            <a:xfrm>
              <a:off x="3374" y="6632"/>
              <a:ext cx="6917" cy="2991"/>
              <a:chOff x="2084" y="2874"/>
              <a:chExt cx="1291" cy="500"/>
            </a:xfrm>
          </p:grpSpPr>
          <p:sp>
            <p:nvSpPr>
              <p:cNvPr id="166923" name="Line 11"/>
              <p:cNvSpPr/>
              <p:nvPr/>
            </p:nvSpPr>
            <p:spPr>
              <a:xfrm rot="21300000" flipV="1">
                <a:off x="2473" y="3070"/>
                <a:ext cx="614" cy="57"/>
              </a:xfrm>
              <a:prstGeom prst="line">
                <a:avLst/>
              </a:prstGeom>
              <a:ln w="38100" cap="flat" cmpd="sng">
                <a:solidFill>
                  <a:srgbClr val="00B050"/>
                </a:solidFill>
                <a:prstDash val="dash"/>
                <a:round/>
                <a:headEnd type="none" w="med" len="med"/>
                <a:tailEnd type="stealth" w="lg" len="lg"/>
              </a:ln>
            </p:spPr>
          </p:sp>
          <p:sp>
            <p:nvSpPr>
              <p:cNvPr id="166924" name="Line 12"/>
              <p:cNvSpPr/>
              <p:nvPr/>
            </p:nvSpPr>
            <p:spPr>
              <a:xfrm>
                <a:off x="2338" y="3036"/>
                <a:ext cx="741" cy="0"/>
              </a:xfrm>
              <a:prstGeom prst="line">
                <a:avLst/>
              </a:prstGeom>
              <a:ln w="31750" cap="flat" cmpd="sng">
                <a:solidFill>
                  <a:srgbClr val="FF0000"/>
                </a:solidFill>
                <a:prstDash val="dash"/>
                <a:round/>
                <a:headEnd type="none" w="med" len="med"/>
                <a:tailEnd type="stealth" w="lg" len="lg"/>
              </a:ln>
            </p:spPr>
          </p:sp>
          <p:sp>
            <p:nvSpPr>
              <p:cNvPr id="166925" name="Line 13"/>
              <p:cNvSpPr/>
              <p:nvPr/>
            </p:nvSpPr>
            <p:spPr>
              <a:xfrm rot="1860000" flipH="1" flipV="1">
                <a:off x="2312" y="3079"/>
                <a:ext cx="181" cy="34"/>
              </a:xfrm>
              <a:prstGeom prst="line">
                <a:avLst/>
              </a:prstGeom>
              <a:ln w="22225" cap="flat" cmpd="sng">
                <a:solidFill>
                  <a:srgbClr val="7030A0"/>
                </a:solidFill>
                <a:prstDash val="solid"/>
                <a:round/>
                <a:headEnd type="none" w="med" len="med"/>
                <a:tailEnd type="stealth" w="lg" len="lg"/>
              </a:ln>
            </p:spPr>
          </p:sp>
          <p:sp>
            <p:nvSpPr>
              <p:cNvPr id="166926" name="Text Box 14"/>
              <p:cNvSpPr txBox="1"/>
              <p:nvPr/>
            </p:nvSpPr>
            <p:spPr>
              <a:xfrm>
                <a:off x="2311" y="3176"/>
                <a:ext cx="298" cy="198"/>
              </a:xfrm>
              <a:prstGeom prst="rect">
                <a:avLst/>
              </a:prstGeom>
              <a:noFill/>
              <a:ln w="9525">
                <a:noFill/>
              </a:ln>
            </p:spPr>
            <p:txBody>
              <a:bodyPr anchor="t">
                <a:spAutoFit/>
              </a:bodyPr>
              <a:p>
                <a:pPr algn="ctr">
                  <a:spcBef>
                    <a:spcPct val="50000"/>
                  </a:spcBef>
                </a:pPr>
                <a:r>
                  <a:rPr lang="en-US" altLang="zh-CN" sz="2800" b="1" dirty="0">
                    <a:latin typeface="Cambria Math" panose="02040503050406030204" pitchFamily="18" charset="0"/>
                    <a:ea typeface="Cambria Math" panose="02040503050406030204" pitchFamily="18" charset="0"/>
                  </a:rPr>
                  <a:t>0</a:t>
                </a:r>
                <a:endParaRPr lang="en-US" altLang="zh-CN" sz="2800" b="1" dirty="0">
                  <a:latin typeface="Cambria Math" panose="02040503050406030204" pitchFamily="18" charset="0"/>
                  <a:ea typeface="Cambria Math" panose="02040503050406030204" pitchFamily="18" charset="0"/>
                </a:endParaRPr>
              </a:p>
            </p:txBody>
          </p:sp>
          <p:sp>
            <p:nvSpPr>
              <p:cNvPr id="166929" name="Text Box 17"/>
              <p:cNvSpPr txBox="1"/>
              <p:nvPr/>
            </p:nvSpPr>
            <p:spPr>
              <a:xfrm>
                <a:off x="2829" y="3039"/>
                <a:ext cx="546" cy="13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k</a:t>
                </a:r>
                <a:r>
                  <a:rPr lang="en-US" altLang="zh-CN" sz="2800" dirty="0">
                    <a:latin typeface="Times New Roman" panose="02020603050405020304" pitchFamily="18" charset="0"/>
                    <a:ea typeface="Cambria Math" panose="02040503050406030204" pitchFamily="18" charset="0"/>
                  </a:rPr>
                  <a:t>'</a:t>
                </a:r>
                <a:r>
                  <a:rPr lang="en-US" altLang="zh-CN" sz="2800" i="1" dirty="0">
                    <a:latin typeface="Times New Roman" panose="02020603050405020304" pitchFamily="18" charset="0"/>
                    <a:ea typeface="Cambria Math" panose="02040503050406030204" pitchFamily="18" charset="0"/>
                  </a:rPr>
                  <a:t>-k</a:t>
                </a:r>
                <a:endParaRPr lang="en-US" altLang="zh-CN" sz="2800" i="1" dirty="0">
                  <a:latin typeface="Times New Roman" panose="02020603050405020304" pitchFamily="18" charset="0"/>
                  <a:ea typeface="Cambria Math" panose="02040503050406030204" pitchFamily="18" charset="0"/>
                </a:endParaRPr>
              </a:p>
            </p:txBody>
          </p:sp>
          <p:sp>
            <p:nvSpPr>
              <p:cNvPr id="166930" name="Text Box 18"/>
              <p:cNvSpPr txBox="1"/>
              <p:nvPr/>
            </p:nvSpPr>
            <p:spPr>
              <a:xfrm>
                <a:off x="2462" y="2874"/>
                <a:ext cx="348" cy="137"/>
              </a:xfrm>
              <a:prstGeom prst="rect">
                <a:avLst/>
              </a:prstGeom>
              <a:noFill/>
              <a:ln w="9525">
                <a:noFill/>
              </a:ln>
            </p:spPr>
            <p:txBody>
              <a:bodyPr anchor="t">
                <a:spAutoFit/>
              </a:bodyPr>
              <a:p>
                <a:pPr algn="ctr">
                  <a:spcBef>
                    <a:spcPct val="50000"/>
                  </a:spcBef>
                </a:pPr>
                <a:r>
                  <a:rPr lang="en-US" altLang="zh-CN" sz="2800" b="1" i="1" dirty="0">
                    <a:solidFill>
                      <a:srgbClr val="FF0000"/>
                    </a:solidFill>
                    <a:latin typeface="Times New Roman" panose="02020603050405020304" pitchFamily="18" charset="0"/>
                    <a:ea typeface="Cambria Math" panose="02040503050406030204" pitchFamily="18" charset="0"/>
                  </a:rPr>
                  <a:t>G</a:t>
                </a:r>
                <a:r>
                  <a:rPr lang="en-US" altLang="zh-CN" sz="2800" b="1" baseline="-25000" dirty="0">
                    <a:solidFill>
                      <a:srgbClr val="FF0000"/>
                    </a:solidFill>
                    <a:latin typeface="Times New Roman" panose="02020603050405020304" pitchFamily="18" charset="0"/>
                    <a:ea typeface="Cambria Math" panose="02040503050406030204" pitchFamily="18" charset="0"/>
                  </a:rPr>
                  <a:t>n</a:t>
                </a:r>
                <a:endParaRPr lang="en-US" altLang="zh-CN" sz="2800" b="1" dirty="0">
                  <a:solidFill>
                    <a:srgbClr val="FF0000"/>
                  </a:solidFill>
                  <a:latin typeface="Times New Roman" panose="02020603050405020304" pitchFamily="18" charset="0"/>
                  <a:ea typeface="Cambria Math" panose="02040503050406030204" pitchFamily="18" charset="0"/>
                </a:endParaRPr>
              </a:p>
            </p:txBody>
          </p:sp>
          <p:sp>
            <p:nvSpPr>
              <p:cNvPr id="166931" name="Text Box 19"/>
              <p:cNvSpPr txBox="1"/>
              <p:nvPr/>
            </p:nvSpPr>
            <p:spPr>
              <a:xfrm>
                <a:off x="2084" y="2900"/>
                <a:ext cx="397" cy="137"/>
              </a:xfrm>
              <a:prstGeom prst="rect">
                <a:avLst/>
              </a:prstGeom>
              <a:noFill/>
              <a:ln w="9525">
                <a:noFill/>
              </a:ln>
            </p:spPr>
            <p:txBody>
              <a:bodyPr anchor="t">
                <a:spAutoFit/>
              </a:bodyPr>
              <a:p>
                <a:pPr algn="ctr">
                  <a:spcBef>
                    <a:spcPct val="50000"/>
                  </a:spcBef>
                </a:pPr>
                <a:r>
                  <a:rPr lang="en-US" altLang="zh-CN" sz="2800" i="1" dirty="0">
                    <a:latin typeface="Times New Roman" panose="02020603050405020304" pitchFamily="18" charset="0"/>
                    <a:ea typeface="Cambria Math" panose="02040503050406030204" pitchFamily="18" charset="0"/>
                  </a:rPr>
                  <a:t>q</a:t>
                </a:r>
                <a:endParaRPr lang="en-US" altLang="zh-CN" sz="2800" dirty="0">
                  <a:latin typeface="Times New Roman" panose="02020603050405020304" pitchFamily="18" charset="0"/>
                  <a:ea typeface="Cambria Math" panose="02040503050406030204" pitchFamily="18" charset="0"/>
                </a:endParaRPr>
              </a:p>
            </p:txBody>
          </p:sp>
        </p:grpSp>
      </p:grpSp>
      <p:sp>
        <p:nvSpPr>
          <p:cNvPr id="19" name="Text Box 2"/>
          <p:cNvSpPr txBox="1"/>
          <p:nvPr/>
        </p:nvSpPr>
        <p:spPr>
          <a:xfrm>
            <a:off x="-55880" y="1831975"/>
            <a:ext cx="5241925" cy="26911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600" dirty="0">
                <a:solidFill>
                  <a:srgbClr val="0000FF"/>
                </a:solidFill>
                <a:latin typeface="Times New Roman" panose="02020603050405020304" pitchFamily="18" charset="0"/>
                <a:ea typeface="华文细黑" panose="02010600040101010101" charset="-122"/>
              </a:rPr>
              <a:t>只有当</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rgbClr val="0000FF"/>
                </a:solidFill>
                <a:latin typeface="Times New Roman" panose="02020603050405020304" pitchFamily="18" charset="0"/>
                <a:ea typeface="华文细黑" panose="02010600040101010101" charset="-122"/>
              </a:rPr>
              <a:t>和</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的数值相当大，而且散射角也相当大，以致</a:t>
            </a:r>
            <a:r>
              <a:rPr lang="en-US" altLang="zh-CN" sz="2600" i="1" dirty="0">
                <a:solidFill>
                  <a:srgbClr val="0000FF"/>
                </a:solidFill>
                <a:latin typeface="Times New Roman" panose="02020603050405020304" pitchFamily="18" charset="0"/>
                <a:ea typeface="华文细黑" panose="02010600040101010101" charset="-122"/>
              </a:rPr>
              <a:t>k</a:t>
            </a:r>
            <a:r>
              <a:rPr lang="en-US" altLang="zh-CN" sz="2600" dirty="0">
                <a:solidFill>
                  <a:srgbClr val="0000FF"/>
                </a:solidFill>
                <a:latin typeface="Times New Roman" panose="02020603050405020304" pitchFamily="18" charset="0"/>
                <a:ea typeface="华文细黑" panose="02010600040101010101" charset="-122"/>
              </a:rPr>
              <a:t>'-</a:t>
            </a:r>
            <a:r>
              <a:rPr lang="en-US" altLang="zh-CN" sz="2600" i="1" dirty="0">
                <a:solidFill>
                  <a:srgbClr val="0000FF"/>
                </a:solidFill>
                <a:latin typeface="Times New Roman" panose="02020603050405020304" pitchFamily="18" charset="0"/>
                <a:ea typeface="华文细黑" panose="02010600040101010101" charset="-122"/>
              </a:rPr>
              <a:t>k</a:t>
            </a:r>
            <a:r>
              <a:rPr lang="zh-CN" altLang="en-US" sz="2600" dirty="0">
                <a:solidFill>
                  <a:srgbClr val="0000FF"/>
                </a:solidFill>
                <a:latin typeface="Times New Roman" panose="02020603050405020304" pitchFamily="18" charset="0"/>
                <a:ea typeface="华文细黑" panose="02010600040101010101" charset="-122"/>
              </a:rPr>
              <a:t>已经落在布里渊区之外</a:t>
            </a:r>
            <a:r>
              <a:rPr lang="en-US" altLang="zh-CN" sz="2600" dirty="0">
                <a:solidFill>
                  <a:srgbClr val="0000FF"/>
                </a:solidFill>
                <a:latin typeface="Times New Roman" panose="02020603050405020304" pitchFamily="18" charset="0"/>
                <a:ea typeface="华文细黑" panose="02010600040101010101" charset="-122"/>
              </a:rPr>
              <a:t>.</a:t>
            </a:r>
            <a:r>
              <a:rPr lang="zh-CN" altLang="en-US" sz="2600" dirty="0">
                <a:solidFill>
                  <a:srgbClr val="0000FF"/>
                </a:solidFill>
                <a:latin typeface="Times New Roman" panose="02020603050405020304" pitchFamily="18" charset="0"/>
                <a:ea typeface="华文细黑" panose="02010600040101010101" charset="-122"/>
              </a:rPr>
              <a:t>在这种情况下，总可以找到一定的</a:t>
            </a:r>
            <a:r>
              <a:rPr lang="en-US" altLang="zh-CN" sz="2600" i="1" dirty="0">
                <a:solidFill>
                  <a:srgbClr val="0000FF"/>
                </a:solidFill>
                <a:latin typeface="Times New Roman" panose="02020603050405020304" pitchFamily="18" charset="0"/>
                <a:ea typeface="华文细黑" panose="02010600040101010101" charset="-122"/>
              </a:rPr>
              <a:t>G</a:t>
            </a:r>
            <a:r>
              <a:rPr lang="en-US" altLang="zh-CN" sz="2600" baseline="-25000" dirty="0">
                <a:solidFill>
                  <a:srgbClr val="0000FF"/>
                </a:solidFill>
                <a:latin typeface="Times New Roman" panose="02020603050405020304" pitchFamily="18" charset="0"/>
                <a:ea typeface="华文细黑" panose="02010600040101010101" charset="-122"/>
              </a:rPr>
              <a:t>n</a:t>
            </a:r>
            <a:r>
              <a:rPr lang="zh-CN" altLang="en-US" sz="2600" dirty="0">
                <a:solidFill>
                  <a:srgbClr val="0000FF"/>
                </a:solidFill>
                <a:latin typeface="Times New Roman" panose="02020603050405020304" pitchFamily="18" charset="0"/>
                <a:ea typeface="华文细黑" panose="02010600040101010101" charset="-122"/>
              </a:rPr>
              <a:t>，使</a:t>
            </a:r>
            <a:r>
              <a:rPr lang="en-US" altLang="zh-CN" sz="2600" i="1" dirty="0">
                <a:solidFill>
                  <a:srgbClr val="0000FF"/>
                </a:solidFill>
                <a:latin typeface="Times New Roman" panose="02020603050405020304" pitchFamily="18" charset="0"/>
                <a:ea typeface="华文细黑" panose="02010600040101010101" charset="-122"/>
                <a:sym typeface="+mn-ea"/>
              </a:rPr>
              <a:t>k</a:t>
            </a:r>
            <a:r>
              <a:rPr lang="en-US" altLang="zh-CN" sz="2600" dirty="0">
                <a:solidFill>
                  <a:srgbClr val="0000FF"/>
                </a:solidFill>
                <a:latin typeface="Times New Roman" panose="02020603050405020304" pitchFamily="18" charset="0"/>
                <a:ea typeface="华文细黑" panose="02010600040101010101" charset="-122"/>
                <a:sym typeface="+mn-ea"/>
              </a:rPr>
              <a:t>'</a:t>
            </a:r>
            <a:r>
              <a:rPr lang="en-US" altLang="zh-CN" sz="2600" i="1" dirty="0">
                <a:solidFill>
                  <a:srgbClr val="0000FF"/>
                </a:solidFill>
                <a:latin typeface="Times New Roman" panose="02020603050405020304" pitchFamily="18" charset="0"/>
                <a:ea typeface="华文细黑" panose="02010600040101010101" charset="-122"/>
                <a:sym typeface="+mn-ea"/>
              </a:rPr>
              <a:t>-k-G</a:t>
            </a:r>
            <a:r>
              <a:rPr lang="en-US" altLang="zh-CN" sz="2600" baseline="-25000" dirty="0">
                <a:solidFill>
                  <a:srgbClr val="0000FF"/>
                </a:solidFill>
                <a:latin typeface="Times New Roman" panose="02020603050405020304" pitchFamily="18" charset="0"/>
                <a:ea typeface="华文细黑" panose="02010600040101010101" charset="-122"/>
                <a:sym typeface="+mn-ea"/>
              </a:rPr>
              <a:t>n</a:t>
            </a:r>
            <a:r>
              <a:rPr lang="zh-CN" altLang="en-US" sz="2600" dirty="0">
                <a:solidFill>
                  <a:srgbClr val="0000FF"/>
                </a:solidFill>
                <a:latin typeface="Times New Roman" panose="02020603050405020304" pitchFamily="18" charset="0"/>
                <a:ea typeface="华文细黑" panose="02010600040101010101" charset="-122"/>
              </a:rPr>
              <a:t>回到布里渊区之内</a:t>
            </a:r>
            <a:r>
              <a:rPr lang="en-US" altLang="zh-CN" sz="2600" dirty="0">
                <a:solidFill>
                  <a:srgbClr val="0000FF"/>
                </a:solidFill>
                <a:latin typeface="Times New Roman" panose="02020603050405020304" pitchFamily="18" charset="0"/>
                <a:ea typeface="华文细黑" panose="02010600040101010101" charset="-122"/>
              </a:rPr>
              <a:t>.</a:t>
            </a:r>
            <a:endParaRPr lang="en-US" altLang="zh-CN" sz="26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04139" name="Rectangle 11"/>
          <p:cNvSpPr/>
          <p:nvPr/>
        </p:nvSpPr>
        <p:spPr>
          <a:xfrm>
            <a:off x="1270" y="4940935"/>
            <a:ext cx="8973820" cy="953135"/>
          </a:xfrm>
          <a:prstGeom prst="rect">
            <a:avLst/>
          </a:prstGeom>
          <a:noFill/>
          <a:ln w="9525">
            <a:noFill/>
          </a:ln>
        </p:spPr>
        <p:txBody>
          <a:bodyPr wrap="square" anchor="t">
            <a:spAutoFit/>
          </a:bodyPr>
          <a:p>
            <a:pPr marL="342900" indent="-342900" algn="just">
              <a:buFont typeface="Wingdings" panose="05000000000000000000" charset="0"/>
              <a:buChar char=""/>
            </a:pPr>
            <a:r>
              <a:rPr lang="zh-CN" altLang="en-US" sz="2800" b="1" dirty="0">
                <a:solidFill>
                  <a:schemeClr val="tx1"/>
                </a:solidFill>
                <a:latin typeface="Times New Roman" panose="02020603050405020304" pitchFamily="18" charset="0"/>
                <a:ea typeface="华文细黑" panose="02010600040101010101" charset="-122"/>
              </a:rPr>
              <a:t>通常将</a:t>
            </a:r>
            <a:r>
              <a:rPr lang="en-US" altLang="zh-CN" sz="2800" b="1" dirty="0">
                <a:solidFill>
                  <a:schemeClr val="tx1"/>
                </a:solidFill>
                <a:latin typeface="Times New Roman" panose="02020603050405020304" pitchFamily="18" charset="0"/>
                <a:ea typeface="华文细黑" panose="02010600040101010101" charset="-122"/>
              </a:rPr>
              <a:t>G</a:t>
            </a:r>
            <a:r>
              <a:rPr lang="en-US" altLang="zh-CN" sz="2800" b="1" baseline="-25000" dirty="0">
                <a:solidFill>
                  <a:schemeClr val="tx1"/>
                </a:solidFill>
                <a:latin typeface="Times New Roman" panose="02020603050405020304" pitchFamily="18" charset="0"/>
                <a:ea typeface="华文细黑" panose="02010600040101010101" charset="-122"/>
              </a:rPr>
              <a:t>n</a:t>
            </a:r>
            <a:r>
              <a:rPr lang="en-US" altLang="zh-CN" sz="2800" b="1" dirty="0">
                <a:solidFill>
                  <a:schemeClr val="tx1"/>
                </a:solidFill>
                <a:latin typeface="Times New Roman" panose="02020603050405020304" pitchFamily="18" charset="0"/>
                <a:ea typeface="华文细黑" panose="02010600040101010101" charset="-122"/>
              </a:rPr>
              <a:t>=0</a:t>
            </a:r>
            <a:r>
              <a:rPr lang="zh-CN" altLang="en-US" sz="2800" b="1" dirty="0">
                <a:solidFill>
                  <a:schemeClr val="tx1"/>
                </a:solidFill>
                <a:latin typeface="Times New Roman" panose="02020603050405020304" pitchFamily="18" charset="0"/>
                <a:ea typeface="华文细黑" panose="02010600040101010101" charset="-122"/>
              </a:rPr>
              <a:t>过程称为正规过程，或</a:t>
            </a:r>
            <a:r>
              <a:rPr lang="en-US" altLang="zh-CN" sz="2800" b="1" dirty="0">
                <a:solidFill>
                  <a:schemeClr val="tx1"/>
                </a:solidFill>
                <a:latin typeface="Times New Roman" panose="02020603050405020304" pitchFamily="18" charset="0"/>
                <a:ea typeface="华文细黑" panose="02010600040101010101" charset="-122"/>
              </a:rPr>
              <a:t>N</a:t>
            </a:r>
            <a:r>
              <a:rPr lang="zh-CN" altLang="en-US" sz="2800" b="1" dirty="0">
                <a:solidFill>
                  <a:schemeClr val="tx1"/>
                </a:solidFill>
                <a:latin typeface="Times New Roman" panose="02020603050405020304" pitchFamily="18" charset="0"/>
                <a:ea typeface="华文细黑" panose="02010600040101010101" charset="-122"/>
              </a:rPr>
              <a:t>过程</a:t>
            </a:r>
            <a:r>
              <a:rPr lang="zh-CN" sz="2800" b="1" dirty="0">
                <a:solidFill>
                  <a:schemeClr val="tx1"/>
                </a:solidFill>
                <a:latin typeface="Times New Roman" panose="02020603050405020304" pitchFamily="18" charset="0"/>
                <a:ea typeface="华文细黑" panose="02010600040101010101" charset="-122"/>
              </a:rPr>
              <a:t>；将</a:t>
            </a:r>
            <a:r>
              <a:rPr lang="en-US" altLang="zh-CN" sz="2800" b="1" dirty="0">
                <a:solidFill>
                  <a:schemeClr val="tx1"/>
                </a:solidFill>
                <a:latin typeface="Times New Roman" panose="02020603050405020304" pitchFamily="18" charset="0"/>
                <a:ea typeface="华文细黑" panose="02010600040101010101" charset="-122"/>
              </a:rPr>
              <a:t>G</a:t>
            </a:r>
            <a:r>
              <a:rPr lang="en-US" altLang="zh-CN" sz="2800" b="1" baseline="-25000" dirty="0">
                <a:solidFill>
                  <a:schemeClr val="tx1"/>
                </a:solidFill>
                <a:latin typeface="Times New Roman" panose="02020603050405020304" pitchFamily="18" charset="0"/>
                <a:ea typeface="华文细黑" panose="02010600040101010101" charset="-122"/>
              </a:rPr>
              <a:t>n</a:t>
            </a:r>
            <a:r>
              <a:rPr lang="en-US" altLang="zh-CN" sz="2800" dirty="0">
                <a:solidFill>
                  <a:schemeClr val="tx1"/>
                </a:solidFill>
                <a:latin typeface="Times New Roman" panose="02020603050405020304" pitchFamily="18" charset="0"/>
                <a:ea typeface="华文细黑" panose="02010600040101010101" charset="-122"/>
                <a:sym typeface="+mn-ea"/>
              </a:rPr>
              <a:t>≠</a:t>
            </a:r>
            <a:r>
              <a:rPr lang="en-US" altLang="zh-CN" sz="2800" b="1" dirty="0">
                <a:solidFill>
                  <a:schemeClr val="tx1"/>
                </a:solidFill>
                <a:latin typeface="Times New Roman" panose="02020603050405020304" pitchFamily="18" charset="0"/>
                <a:ea typeface="华文细黑" panose="02010600040101010101" charset="-122"/>
              </a:rPr>
              <a:t>0</a:t>
            </a:r>
            <a:r>
              <a:rPr lang="zh-CN" altLang="en-US" sz="2800" b="1" dirty="0">
                <a:solidFill>
                  <a:schemeClr val="tx1"/>
                </a:solidFill>
                <a:latin typeface="Times New Roman" panose="02020603050405020304" pitchFamily="18" charset="0"/>
                <a:ea typeface="华文细黑" panose="02010600040101010101" charset="-122"/>
              </a:rPr>
              <a:t>过程称为反</a:t>
            </a:r>
            <a:r>
              <a:rPr lang="zh-CN" altLang="en-US" sz="2800" b="1" dirty="0">
                <a:solidFill>
                  <a:schemeClr val="tx1"/>
                </a:solidFill>
                <a:latin typeface="Times New Roman" panose="02020603050405020304" pitchFamily="18" charset="0"/>
                <a:ea typeface="华文细黑" panose="02010600040101010101" charset="-122"/>
                <a:sym typeface="Symbol" panose="05050102010706020507" pitchFamily="18" charset="2"/>
              </a:rPr>
              <a:t>转过程或</a:t>
            </a:r>
            <a:r>
              <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rPr>
              <a:t>U</a:t>
            </a:r>
            <a:r>
              <a:rPr lang="zh-CN" altLang="en-US" sz="2800" b="1" dirty="0">
                <a:solidFill>
                  <a:schemeClr val="tx1"/>
                </a:solidFill>
                <a:latin typeface="Times New Roman" panose="02020603050405020304" pitchFamily="18" charset="0"/>
                <a:ea typeface="华文细黑" panose="02010600040101010101" charset="-122"/>
                <a:sym typeface="Symbol" panose="05050102010706020507" pitchFamily="18" charset="2"/>
              </a:rPr>
              <a:t>过程</a:t>
            </a:r>
            <a:r>
              <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rPr>
              <a:t>.</a:t>
            </a:r>
            <a:endParaRPr lang="en-US" altLang="zh-CN" sz="2800" b="1" dirty="0">
              <a:solidFill>
                <a:schemeClr val="tx1"/>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9"/>
                                        </p:tgtEl>
                                        <p:attrNameLst>
                                          <p:attrName>style.visibility</p:attrName>
                                        </p:attrNameLst>
                                      </p:cBhvr>
                                      <p:to>
                                        <p:strVal val="visible"/>
                                      </p:to>
                                    </p:set>
                                    <p:animEffect transition="in" filter="blinds(horizontal)">
                                      <p:cBhvr>
                                        <p:cTn id="27" dur="500"/>
                                        <p:tgtEl>
                                          <p:spTgt spid="30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30413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 name="Object 1024"/>
          <p:cNvGraphicFramePr>
            <a:graphicFrameLocks noChangeAspect="1"/>
          </p:cNvGraphicFramePr>
          <p:nvPr/>
        </p:nvGraphicFramePr>
        <p:xfrm>
          <a:off x="854075" y="2646680"/>
          <a:ext cx="5086350" cy="1203325"/>
        </p:xfrm>
        <a:graphic>
          <a:graphicData uri="http://schemas.openxmlformats.org/presentationml/2006/ole">
            <mc:AlternateContent xmlns:mc="http://schemas.openxmlformats.org/markup-compatibility/2006">
              <mc:Choice xmlns:v="urn:schemas-microsoft-com:vml" Requires="v">
                <p:oleObj spid="_x0000_s23" name="" r:id="rId1" imgW="2019300" imgH="482600" progId="Equation.3">
                  <p:embed/>
                </p:oleObj>
              </mc:Choice>
              <mc:Fallback>
                <p:oleObj name="" r:id="rId1" imgW="2019300" imgH="482600" progId="Equation.3">
                  <p:embed/>
                  <p:pic>
                    <p:nvPicPr>
                      <p:cNvPr id="0" name="图片 3114"/>
                      <p:cNvPicPr/>
                      <p:nvPr/>
                    </p:nvPicPr>
                    <p:blipFill>
                      <a:blip r:embed="rId2"/>
                      <a:stretch>
                        <a:fillRect/>
                      </a:stretch>
                    </p:blipFill>
                    <p:spPr>
                      <a:xfrm>
                        <a:off x="854075" y="2646680"/>
                        <a:ext cx="5086350" cy="1203325"/>
                      </a:xfrm>
                      <a:prstGeom prst="rect">
                        <a:avLst/>
                      </a:prstGeom>
                      <a:solidFill>
                        <a:srgbClr val="FFFF99">
                          <a:alpha val="64000"/>
                        </a:srgbClr>
                      </a:solid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518285" y="4327525"/>
          <a:ext cx="6449060" cy="692785"/>
        </p:xfrm>
        <a:graphic>
          <a:graphicData uri="http://schemas.openxmlformats.org/presentationml/2006/ole">
            <mc:AlternateContent xmlns:mc="http://schemas.openxmlformats.org/markup-compatibility/2006">
              <mc:Choice xmlns:v="urn:schemas-microsoft-com:vml" Requires="v">
                <p:oleObj spid="_x0000_s10" name="" r:id="rId3" imgW="2489200" imgH="266700" progId="Equation.3">
                  <p:embed/>
                </p:oleObj>
              </mc:Choice>
              <mc:Fallback>
                <p:oleObj name="" r:id="rId3" imgW="2489200" imgH="266700" progId="Equation.3">
                  <p:embed/>
                  <p:pic>
                    <p:nvPicPr>
                      <p:cNvPr id="0" name="图片 3114"/>
                      <p:cNvPicPr/>
                      <p:nvPr/>
                    </p:nvPicPr>
                    <p:blipFill>
                      <a:blip r:embed="rId4"/>
                      <a:stretch>
                        <a:fillRect/>
                      </a:stretch>
                    </p:blipFill>
                    <p:spPr>
                      <a:xfrm>
                        <a:off x="1518285" y="4327525"/>
                        <a:ext cx="6449060" cy="692785"/>
                      </a:xfrm>
                      <a:prstGeom prst="rect">
                        <a:avLst/>
                      </a:prstGeom>
                      <a:solidFill>
                        <a:srgbClr val="FFFF99">
                          <a:alpha val="64000"/>
                        </a:srgbClr>
                      </a:solidFill>
                      <a:ln w="38100">
                        <a:noFill/>
                        <a:miter/>
                      </a:ln>
                    </p:spPr>
                  </p:pic>
                </p:oleObj>
              </mc:Fallback>
            </mc:AlternateContent>
          </a:graphicData>
        </a:graphic>
      </p:graphicFrame>
      <p:grpSp>
        <p:nvGrpSpPr>
          <p:cNvPr id="2" name="组合 1"/>
          <p:cNvGrpSpPr/>
          <p:nvPr/>
        </p:nvGrpSpPr>
        <p:grpSpPr>
          <a:xfrm>
            <a:off x="6724650" y="-128270"/>
            <a:ext cx="2764790" cy="2139950"/>
            <a:chOff x="10590" y="-202"/>
            <a:chExt cx="4354" cy="3370"/>
          </a:xfrm>
        </p:grpSpPr>
        <p:grpSp>
          <p:nvGrpSpPr>
            <p:cNvPr id="6" name="组合 5"/>
            <p:cNvGrpSpPr/>
            <p:nvPr/>
          </p:nvGrpSpPr>
          <p:grpSpPr>
            <a:xfrm rot="0">
              <a:off x="10590" y="276"/>
              <a:ext cx="4354" cy="2892"/>
              <a:chOff x="11257" y="219"/>
              <a:chExt cx="4354" cy="2892"/>
            </a:xfrm>
          </p:grpSpPr>
          <p:sp>
            <p:nvSpPr>
              <p:cNvPr id="14340"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6" name="Line 9"/>
              <p:cNvSpPr/>
              <p:nvPr/>
            </p:nvSpPr>
            <p:spPr>
              <a:xfrm flipH="1" flipV="1">
                <a:off x="13288" y="580"/>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7" name="Text Box 2"/>
              <p:cNvSpPr txBox="1"/>
              <p:nvPr/>
            </p:nvSpPr>
            <p:spPr>
              <a:xfrm>
                <a:off x="13388" y="108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3300"/>
                    </a:solidFill>
                    <a:latin typeface="Times New Roman" panose="02020603050405020304" pitchFamily="18" charset="0"/>
                    <a:ea typeface="华文细黑" panose="02010600040101010101" charset="-122"/>
                  </a:rPr>
                  <a:t>k</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8" name="Text Box 2"/>
              <p:cNvSpPr txBox="1"/>
              <p:nvPr/>
            </p:nvSpPr>
            <p:spPr>
              <a:xfrm>
                <a:off x="12368" y="219"/>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9" name="Text Box 2"/>
              <p:cNvSpPr txBox="1"/>
              <p:nvPr/>
            </p:nvSpPr>
            <p:spPr>
              <a:xfrm>
                <a:off x="13918" y="445"/>
                <a:ext cx="1693"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r>
                  <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rPr>
                  <a:t>发射</a:t>
                </a:r>
                <a:endPar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8" name="Line 9"/>
            <p:cNvSpPr/>
            <p:nvPr/>
          </p:nvSpPr>
          <p:spPr>
            <a:xfrm rot="10800000" flipH="1" flipV="1">
              <a:off x="12734" y="611"/>
              <a:ext cx="624" cy="737"/>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2" name="Text Box 2"/>
            <p:cNvSpPr txBox="1"/>
            <p:nvPr/>
          </p:nvSpPr>
          <p:spPr>
            <a:xfrm>
              <a:off x="12547" y="-202"/>
              <a:ext cx="1693"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r>
                <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rPr>
                <a:t>吸收</a:t>
              </a:r>
              <a:endParaRPr lang="zh-CN" altLang="en-US" sz="1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13" name="Text Box 2"/>
          <p:cNvSpPr txBox="1"/>
          <p:nvPr/>
        </p:nvSpPr>
        <p:spPr>
          <a:xfrm>
            <a:off x="635" y="-187325"/>
            <a:ext cx="6932930"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rPr>
              <a:t>进一步考虑弛豫时间和电导率</a:t>
            </a:r>
            <a:endPar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9" name="Text Box 2"/>
          <p:cNvSpPr txBox="1"/>
          <p:nvPr/>
        </p:nvSpPr>
        <p:spPr>
          <a:xfrm>
            <a:off x="-15240" y="408940"/>
            <a:ext cx="6739890" cy="2290445"/>
          </a:xfrm>
          <a:prstGeom prst="rect">
            <a:avLst/>
          </a:prstGeom>
          <a:noFill/>
          <a:ln w="9525">
            <a:noFill/>
          </a:ln>
        </p:spPr>
        <p:txBody>
          <a:bodyPr wrap="square" anchor="t">
            <a:spAutoFit/>
          </a:bodyPr>
          <a:p>
            <a:pPr marL="342900" indent="-342900" algn="just">
              <a:lnSpc>
                <a:spcPct val="130000"/>
              </a:lnSpc>
              <a:spcBef>
                <a:spcPct val="50000"/>
              </a:spcBef>
              <a:buFont typeface="Arial" panose="020B0604020202020204" pitchFamily="34" charset="0"/>
              <a:buChar char="•"/>
            </a:pPr>
            <a:r>
              <a:rPr lang="zh-CN" altLang="en-US" sz="2200" dirty="0">
                <a:solidFill>
                  <a:schemeClr val="tx1"/>
                </a:solidFill>
                <a:latin typeface="华文细黑" panose="02010600040101010101" charset="-122"/>
                <a:ea typeface="华文细黑" panose="02010600040101010101" charset="-122"/>
              </a:rPr>
              <a:t>由于每一个格波</a:t>
            </a:r>
            <a:r>
              <a:rPr lang="en-US" altLang="zh-CN" sz="2200" i="1" dirty="0">
                <a:solidFill>
                  <a:schemeClr val="tx1"/>
                </a:solidFill>
                <a:latin typeface="Times New Roman" panose="02020603050405020304" pitchFamily="18" charset="0"/>
                <a:ea typeface="华文细黑" panose="02010600040101010101" charset="-122"/>
                <a:cs typeface="Times New Roman" panose="02020603050405020304" pitchFamily="18" charset="0"/>
              </a:rPr>
              <a:t>q</a:t>
            </a:r>
            <a:r>
              <a:rPr lang="zh-CN" altLang="en-US" sz="2200" dirty="0">
                <a:solidFill>
                  <a:schemeClr val="tx1"/>
                </a:solidFill>
                <a:latin typeface="华文细黑" panose="02010600040101010101" charset="-122"/>
                <a:ea typeface="华文细黑" panose="02010600040101010101" charset="-122"/>
              </a:rPr>
              <a:t>实际上存在一个纵波和两个横波，因此对应于每一个</a:t>
            </a:r>
            <a:r>
              <a:rPr lang="zh-CN" altLang="en-US"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k&gt;</a:t>
            </a:r>
            <a:r>
              <a:rPr lang="en-US" altLang="zh-CN" sz="2200" dirty="0">
                <a:solidFill>
                  <a:schemeClr val="tx1"/>
                </a:solidFill>
                <a:latin typeface="华文细黑" panose="02010600040101010101" charset="-122"/>
                <a:ea typeface="华文细黑" panose="02010600040101010101" charset="-122"/>
              </a:rPr>
              <a:t>→</a:t>
            </a:r>
            <a:r>
              <a:rPr lang="zh-CN" altLang="en-US"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k</a:t>
            </a:r>
            <a:r>
              <a:rPr lang="en-US" altLang="zh-CN" sz="2200" dirty="0">
                <a:solidFill>
                  <a:srgbClr val="FF0000"/>
                </a:solidFill>
                <a:latin typeface="华文细黑" panose="02010600040101010101" charset="-122"/>
                <a:ea typeface="华文细黑" panose="02010600040101010101" charset="-122"/>
                <a:sym typeface="+mn-ea"/>
              </a:rPr>
              <a:t>'</a:t>
            </a:r>
            <a:r>
              <a:rPr lang="en-US" altLang="zh-CN" sz="2200" i="1" dirty="0">
                <a:solidFill>
                  <a:srgbClr val="FF3300"/>
                </a:solidFill>
                <a:latin typeface="Times New Roman" panose="02020603050405020304" pitchFamily="18" charset="0"/>
                <a:ea typeface="华文细黑" panose="02010600040101010101" charset="-122"/>
                <a:sym typeface="+mn-ea"/>
              </a:rPr>
              <a:t>&gt;</a:t>
            </a:r>
            <a:r>
              <a:rPr lang="zh-CN" altLang="en-US" sz="2200" dirty="0">
                <a:solidFill>
                  <a:schemeClr val="tx1"/>
                </a:solidFill>
                <a:latin typeface="华文细黑" panose="02010600040101010101" charset="-122"/>
                <a:ea typeface="华文细黑" panose="02010600040101010101" charset="-122"/>
              </a:rPr>
              <a:t>的跃迁，无论是吸收还是发射声子都可以由这三个独立的振动引起</a:t>
            </a:r>
            <a:r>
              <a:rPr lang="en-US" altLang="zh-CN" sz="2200" dirty="0">
                <a:solidFill>
                  <a:schemeClr val="tx1"/>
                </a:solidFill>
                <a:latin typeface="华文细黑" panose="02010600040101010101" charset="-122"/>
                <a:ea typeface="华文细黑" panose="02010600040101010101" charset="-122"/>
              </a:rPr>
              <a:t>.</a:t>
            </a:r>
            <a:r>
              <a:rPr lang="zh-CN" altLang="en-US" sz="2200" dirty="0">
                <a:solidFill>
                  <a:schemeClr val="tx1"/>
                </a:solidFill>
                <a:latin typeface="华文细黑" panose="02010600040101010101" charset="-122"/>
                <a:ea typeface="华文细黑" panose="02010600040101010101" charset="-122"/>
              </a:rPr>
              <a:t>以</a:t>
            </a:r>
            <a:r>
              <a:rPr lang="en-US" altLang="zh-CN" sz="2200" dirty="0">
                <a:solidFill>
                  <a:srgbClr val="FF0000"/>
                </a:solidFill>
                <a:latin typeface="华文细黑" panose="02010600040101010101" charset="-122"/>
                <a:ea typeface="华文细黑" panose="02010600040101010101" charset="-122"/>
              </a:rPr>
              <a:t>A</a:t>
            </a:r>
            <a:r>
              <a:rPr lang="en-US" altLang="zh-CN" sz="2200" baseline="-25000" dirty="0">
                <a:solidFill>
                  <a:srgbClr val="FF0000"/>
                </a:solidFill>
                <a:latin typeface="华文细黑" panose="02010600040101010101" charset="-122"/>
                <a:ea typeface="华文细黑" panose="02010600040101010101" charset="-122"/>
              </a:rPr>
              <a:t>j</a:t>
            </a:r>
            <a:r>
              <a:rPr lang="zh-CN" altLang="en-US" sz="2200" dirty="0">
                <a:solidFill>
                  <a:schemeClr val="tx1"/>
                </a:solidFill>
                <a:latin typeface="华文细黑" panose="02010600040101010101" charset="-122"/>
                <a:ea typeface="华文细黑" panose="02010600040101010101" charset="-122"/>
              </a:rPr>
              <a:t>和</a:t>
            </a:r>
            <a:r>
              <a:rPr lang="en-US" altLang="zh-CN" sz="2200" dirty="0">
                <a:solidFill>
                  <a:srgbClr val="FF0000"/>
                </a:solidFill>
                <a:latin typeface="华文细黑" panose="02010600040101010101" charset="-122"/>
                <a:ea typeface="华文细黑" panose="02010600040101010101" charset="-122"/>
              </a:rPr>
              <a:t>e</a:t>
            </a:r>
            <a:r>
              <a:rPr lang="en-US" altLang="zh-CN" sz="2200" baseline="-25000" dirty="0">
                <a:solidFill>
                  <a:srgbClr val="FF0000"/>
                </a:solidFill>
                <a:latin typeface="华文细黑" panose="02010600040101010101" charset="-122"/>
                <a:ea typeface="华文细黑" panose="02010600040101010101" charset="-122"/>
              </a:rPr>
              <a:t>j</a:t>
            </a:r>
            <a:r>
              <a:rPr lang="en-US" altLang="zh-CN" sz="2200" dirty="0">
                <a:solidFill>
                  <a:schemeClr val="tx1"/>
                </a:solidFill>
                <a:latin typeface="华文细黑" panose="02010600040101010101" charset="-122"/>
                <a:ea typeface="华文细黑" panose="02010600040101010101" charset="-122"/>
              </a:rPr>
              <a:t>(j=123)</a:t>
            </a:r>
            <a:r>
              <a:rPr lang="zh-CN" altLang="en-US" sz="2200" dirty="0">
                <a:solidFill>
                  <a:schemeClr val="tx1"/>
                </a:solidFill>
                <a:latin typeface="华文细黑" panose="02010600040101010101" charset="-122"/>
                <a:ea typeface="华文细黑" panose="02010600040101010101" charset="-122"/>
              </a:rPr>
              <a:t>分别标志它们的振幅和振动方向，相应的跃迁几率可以写为：</a:t>
            </a:r>
            <a:endParaRPr lang="zh-CN" altLang="en-US" sz="22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14" name="Text Box 2"/>
          <p:cNvSpPr txBox="1"/>
          <p:nvPr/>
        </p:nvSpPr>
        <p:spPr>
          <a:xfrm>
            <a:off x="5944870" y="2943225"/>
            <a:ext cx="3216275"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忽略了声子的能量</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5" name="Text Box 2"/>
          <p:cNvSpPr txBox="1"/>
          <p:nvPr/>
        </p:nvSpPr>
        <p:spPr>
          <a:xfrm>
            <a:off x="85090" y="3735070"/>
            <a:ext cx="8360410" cy="610870"/>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
            </a:pPr>
            <a:r>
              <a:rPr lang="zh-CN" altLang="en-US" sz="2600" dirty="0">
                <a:solidFill>
                  <a:srgbClr val="0000FF"/>
                </a:solidFill>
                <a:latin typeface="华文细黑" panose="02010600040101010101" charset="-122"/>
                <a:ea typeface="华文细黑" panose="02010600040101010101" charset="-122"/>
              </a:rPr>
              <a:t>振幅的平方平均值可以由平均热振动能写出</a:t>
            </a:r>
            <a:r>
              <a:rPr lang="en-US" altLang="zh-CN" sz="2600" dirty="0">
                <a:solidFill>
                  <a:srgbClr val="0000FF"/>
                </a:solidFill>
                <a:latin typeface="华文细黑" panose="02010600040101010101" charset="-122"/>
                <a:ea typeface="华文细黑" panose="02010600040101010101" charset="-122"/>
              </a:rPr>
              <a:t>.</a:t>
            </a:r>
            <a:endParaRPr lang="en-US" altLang="zh-CN" sz="2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16" name="Text Box 2"/>
          <p:cNvSpPr txBox="1"/>
          <p:nvPr/>
        </p:nvSpPr>
        <p:spPr>
          <a:xfrm>
            <a:off x="772795" y="4938395"/>
            <a:ext cx="7656195" cy="57086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zh-CN" altLang="en-US" sz="2400" dirty="0">
                <a:solidFill>
                  <a:srgbClr val="0000FF"/>
                </a:solidFill>
                <a:latin typeface="华文细黑" panose="02010600040101010101" charset="-122"/>
                <a:ea typeface="华文细黑" panose="02010600040101010101" charset="-122"/>
              </a:rPr>
              <a:t>对时间求微商，可以直接写出原子的热振动能：</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1518285" y="5509260"/>
          <a:ext cx="4912995" cy="982345"/>
        </p:xfrm>
        <a:graphic>
          <a:graphicData uri="http://schemas.openxmlformats.org/presentationml/2006/ole">
            <mc:AlternateContent xmlns:mc="http://schemas.openxmlformats.org/markup-compatibility/2006">
              <mc:Choice xmlns:v="urn:schemas-microsoft-com:vml" Requires="v">
                <p:oleObj spid="_x0000_s18" name="" r:id="rId5" imgW="2260600" imgH="457200" progId="Equation.3">
                  <p:embed/>
                </p:oleObj>
              </mc:Choice>
              <mc:Fallback>
                <p:oleObj name="" r:id="rId5" imgW="2260600" imgH="457200" progId="Equation.3">
                  <p:embed/>
                  <p:pic>
                    <p:nvPicPr>
                      <p:cNvPr id="0" name="图片 3114"/>
                      <p:cNvPicPr/>
                      <p:nvPr/>
                    </p:nvPicPr>
                    <p:blipFill>
                      <a:blip r:embed="rId6"/>
                      <a:stretch>
                        <a:fillRect/>
                      </a:stretch>
                    </p:blipFill>
                    <p:spPr>
                      <a:xfrm>
                        <a:off x="1518285" y="5509260"/>
                        <a:ext cx="4912995" cy="982345"/>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4"/>
          <p:cNvSpPr txBox="1"/>
          <p:nvPr/>
        </p:nvSpPr>
        <p:spPr>
          <a:xfrm>
            <a:off x="179388" y="44450"/>
            <a:ext cx="3825875" cy="641350"/>
          </a:xfrm>
          <a:prstGeom prst="rect">
            <a:avLst/>
          </a:prstGeom>
          <a:noFill/>
          <a:ln w="9525">
            <a:noFill/>
          </a:ln>
        </p:spPr>
        <p:txBody>
          <a:bodyPr wrap="square" anchor="t">
            <a:spAutoFit/>
          </a:bodyPr>
          <a:p>
            <a:pPr>
              <a:spcBef>
                <a:spcPct val="50000"/>
              </a:spcBef>
            </a:pPr>
            <a:r>
              <a:rPr lang="en-US" altLang="zh-CN" sz="3600" b="1" dirty="0">
                <a:latin typeface="Times New Roman" panose="02020603050405020304" pitchFamily="18" charset="0"/>
                <a:ea typeface="宋体" panose="02010600030101010101" pitchFamily="2" charset="-122"/>
              </a:rPr>
              <a:t>3.  T &gt; 0</a:t>
            </a:r>
            <a:r>
              <a:rPr lang="zh-CN" altLang="en-US" sz="3600" b="1" dirty="0">
                <a:latin typeface="Times New Roman" panose="02020603050405020304" pitchFamily="18" charset="0"/>
                <a:ea typeface="宋体" panose="02010600030101010101" pitchFamily="2" charset="-122"/>
              </a:rPr>
              <a:t>时的分布</a:t>
            </a:r>
            <a:endParaRPr lang="zh-CN" altLang="en-US" sz="3600" b="1" dirty="0">
              <a:latin typeface="Times New Roman" panose="02020603050405020304" pitchFamily="18" charset="0"/>
              <a:ea typeface="宋体" panose="02010600030101010101" pitchFamily="2" charset="-122"/>
            </a:endParaRPr>
          </a:p>
        </p:txBody>
      </p:sp>
      <p:sp>
        <p:nvSpPr>
          <p:cNvPr id="97285" name="Rectangle 5"/>
          <p:cNvSpPr/>
          <p:nvPr/>
        </p:nvSpPr>
        <p:spPr>
          <a:xfrm>
            <a:off x="107950" y="549275"/>
            <a:ext cx="4716463" cy="570865"/>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l"/>
            </a:pPr>
            <a:r>
              <a:rPr lang="zh-CN" altLang="en-US" sz="2400" b="1" dirty="0">
                <a:latin typeface="华文细黑" panose="02010600040101010101" charset="-122"/>
                <a:ea typeface="华文细黑" panose="02010600040101010101" charset="-122"/>
              </a:rPr>
              <a:t>能量</a:t>
            </a:r>
            <a:r>
              <a:rPr lang="zh-CN" altLang="en-US" sz="2400" b="1" dirty="0">
                <a:latin typeface="Times New Roman" panose="02020603050405020304" pitchFamily="18" charset="0"/>
                <a:ea typeface="华文细黑" panose="02010600040101010101" charset="-122"/>
              </a:rPr>
              <a:t>在</a:t>
            </a:r>
            <a:r>
              <a:rPr lang="en-US" altLang="zh-CN" sz="2400" b="1" i="1" dirty="0">
                <a:latin typeface="Times New Roman" panose="02020603050405020304" pitchFamily="18" charset="0"/>
                <a:ea typeface="华文细黑" panose="02010600040101010101" charset="-122"/>
              </a:rPr>
              <a:t>E</a:t>
            </a:r>
            <a:r>
              <a:rPr lang="en-US" altLang="zh-CN" sz="2400" b="1" dirty="0">
                <a:latin typeface="Times New Roman" panose="02020603050405020304" pitchFamily="18" charset="0"/>
                <a:ea typeface="华文细黑" panose="02010600040101010101" charset="-122"/>
              </a:rPr>
              <a:t>-</a:t>
            </a:r>
            <a:r>
              <a:rPr lang="en-US" altLang="zh-CN" sz="2400" b="1" i="1" dirty="0">
                <a:latin typeface="Times New Roman" panose="02020603050405020304" pitchFamily="18" charset="0"/>
                <a:ea typeface="华文细黑" panose="02010600040101010101" charset="-122"/>
              </a:rPr>
              <a:t>E</a:t>
            </a:r>
            <a:r>
              <a:rPr lang="en-US" altLang="zh-CN" sz="2400" b="1" dirty="0">
                <a:latin typeface="Times New Roman" panose="02020603050405020304" pitchFamily="18" charset="0"/>
                <a:ea typeface="华文细黑" panose="02010600040101010101" charset="-122"/>
              </a:rPr>
              <a:t>+d</a:t>
            </a:r>
            <a:r>
              <a:rPr lang="en-US" altLang="zh-CN" sz="2400" b="1" i="1" dirty="0">
                <a:latin typeface="Times New Roman" panose="02020603050405020304" pitchFamily="18" charset="0"/>
                <a:ea typeface="华文细黑" panose="02010600040101010101" charset="-122"/>
              </a:rPr>
              <a:t>E</a:t>
            </a:r>
            <a:r>
              <a:rPr lang="zh-CN" altLang="en-US" sz="2400" b="1" dirty="0">
                <a:latin typeface="华文细黑" panose="02010600040101010101" charset="-122"/>
                <a:ea typeface="华文细黑" panose="02010600040101010101" charset="-122"/>
              </a:rPr>
              <a:t>之间的电子数为：</a:t>
            </a:r>
            <a:endParaRPr lang="zh-CN" altLang="en-US" sz="2400" b="1" dirty="0">
              <a:latin typeface="华文细黑" panose="02010600040101010101" charset="-122"/>
              <a:ea typeface="华文细黑" panose="02010600040101010101" charset="-122"/>
            </a:endParaRPr>
          </a:p>
        </p:txBody>
      </p:sp>
      <p:sp>
        <p:nvSpPr>
          <p:cNvPr id="97288" name="Text Box 8"/>
          <p:cNvSpPr txBox="1"/>
          <p:nvPr/>
        </p:nvSpPr>
        <p:spPr>
          <a:xfrm>
            <a:off x="3853815" y="2639378"/>
            <a:ext cx="4248150" cy="460375"/>
          </a:xfrm>
          <a:prstGeom prst="rect">
            <a:avLst/>
          </a:prstGeom>
          <a:noFill/>
          <a:ln w="9525">
            <a:noFill/>
          </a:ln>
        </p:spPr>
        <p:txBody>
          <a:bodyPr anchor="t">
            <a:spAutoFit/>
          </a:bodyPr>
          <a:p>
            <a:pPr>
              <a:spcBef>
                <a:spcPct val="50000"/>
              </a:spcBef>
            </a:pPr>
            <a:r>
              <a:rPr lang="en-US" altLang="zh-CN" sz="2400" b="1" dirty="0">
                <a:latin typeface="华文细黑" panose="02010600040101010101" charset="-122"/>
                <a:ea typeface="华文细黑" panose="02010600040101010101" charset="-122"/>
              </a:rPr>
              <a:t>—— Fermi-Dirac</a:t>
            </a:r>
            <a:r>
              <a:rPr lang="zh-CN" altLang="en-US" sz="2400" b="1" dirty="0">
                <a:latin typeface="华文细黑" panose="02010600040101010101" charset="-122"/>
                <a:ea typeface="华文细黑" panose="02010600040101010101" charset="-122"/>
              </a:rPr>
              <a:t>分布函数</a:t>
            </a:r>
            <a:endParaRPr lang="zh-CN" altLang="en-US" sz="2400" b="1" dirty="0">
              <a:latin typeface="华文细黑" panose="02010600040101010101" charset="-122"/>
              <a:ea typeface="华文细黑" panose="02010600040101010101" charset="-122"/>
            </a:endParaRPr>
          </a:p>
        </p:txBody>
      </p:sp>
      <p:sp>
        <p:nvSpPr>
          <p:cNvPr id="97289" name="Rectangle 9"/>
          <p:cNvSpPr/>
          <p:nvPr/>
        </p:nvSpPr>
        <p:spPr>
          <a:xfrm>
            <a:off x="107950" y="3731260"/>
            <a:ext cx="8788400" cy="1050290"/>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l"/>
            </a:pPr>
            <a:r>
              <a:rPr lang="en-US" altLang="zh-CN" sz="2400" b="1" dirty="0">
                <a:latin typeface="华文细黑" panose="02010600040101010101" charset="-122"/>
                <a:ea typeface="华文细黑" panose="02010600040101010101" charset="-122"/>
                <a:sym typeface="Symbol" panose="05050102010706020507" pitchFamily="18" charset="2"/>
              </a:rPr>
              <a:t></a:t>
            </a:r>
            <a:r>
              <a:rPr lang="en-US" altLang="zh-CN" sz="2400" b="1" dirty="0">
                <a:latin typeface="Cambria" panose="02040503050406030204" pitchFamily="18" charset="0"/>
                <a:ea typeface="华文细黑" panose="02010600040101010101" charset="-122"/>
                <a:sym typeface="Symbol" panose="05050102010706020507" pitchFamily="18" charset="2"/>
              </a:rPr>
              <a:t> </a:t>
            </a:r>
            <a:r>
              <a:rPr lang="en-US" altLang="zh-CN" sz="2400" b="1" dirty="0">
                <a:latin typeface="Cambria" panose="02040503050406030204" pitchFamily="18" charset="0"/>
                <a:ea typeface="微软雅黑" panose="020B0503020204020204" charset="-122"/>
                <a:sym typeface="Symbol" panose="05050102010706020507" pitchFamily="18" charset="2"/>
              </a:rPr>
              <a:t>→ </a:t>
            </a:r>
            <a:r>
              <a:rPr lang="zh-CN" altLang="en-US" sz="2400" b="1" dirty="0">
                <a:latin typeface="Cambria" panose="02040503050406030204" pitchFamily="18" charset="0"/>
                <a:ea typeface="华文细黑" panose="02010600040101010101" charset="-122"/>
                <a:sym typeface="Symbol" panose="05050102010706020507" pitchFamily="18" charset="2"/>
              </a:rPr>
              <a:t>电子的</a:t>
            </a:r>
            <a:r>
              <a:rPr lang="zh-CN" altLang="en-US" sz="2400" b="1" dirty="0">
                <a:latin typeface="华文细黑" panose="02010600040101010101" charset="-122"/>
                <a:ea typeface="华文细黑" panose="02010600040101010101" charset="-122"/>
                <a:sym typeface="Symbol" panose="05050102010706020507" pitchFamily="18" charset="2"/>
              </a:rPr>
              <a:t>化学势，其物理意义：</a:t>
            </a:r>
            <a:r>
              <a:rPr lang="zh-CN" altLang="en-US" sz="2400" b="1" dirty="0">
                <a:solidFill>
                  <a:srgbClr val="0000FF"/>
                </a:solidFill>
                <a:latin typeface="华文细黑" panose="02010600040101010101" charset="-122"/>
                <a:ea typeface="华文细黑" panose="02010600040101010101" charset="-122"/>
                <a:sym typeface="Symbol" panose="05050102010706020507" pitchFamily="18" charset="2"/>
              </a:rPr>
              <a:t>在体积不变的情况下，系统增加一个电子所需的自由能</a:t>
            </a:r>
            <a:r>
              <a:rPr lang="en-US" altLang="zh-CN" sz="2400" b="1" dirty="0">
                <a:latin typeface="华文细黑" panose="02010600040101010101" charset="-122"/>
                <a:ea typeface="华文细黑" panose="02010600040101010101" charset="-122"/>
                <a:sym typeface="Symbol" panose="05050102010706020507" pitchFamily="18" charset="2"/>
              </a:rPr>
              <a:t>.</a:t>
            </a:r>
            <a:endParaRPr lang="en-US" altLang="zh-CN" sz="2400" b="1" dirty="0">
              <a:latin typeface="华文细黑" panose="02010600040101010101" charset="-122"/>
              <a:ea typeface="华文细黑" panose="02010600040101010101" charset="-122"/>
              <a:sym typeface="Symbol" panose="05050102010706020507" pitchFamily="18" charset="2"/>
            </a:endParaRPr>
          </a:p>
        </p:txBody>
      </p:sp>
      <p:sp>
        <p:nvSpPr>
          <p:cNvPr id="97290" name="Text Box 10"/>
          <p:cNvSpPr txBox="1"/>
          <p:nvPr/>
        </p:nvSpPr>
        <p:spPr>
          <a:xfrm>
            <a:off x="100330" y="5039678"/>
            <a:ext cx="7780338"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b="1" dirty="0">
                <a:latin typeface="Times New Roman" panose="02020603050405020304" pitchFamily="18" charset="0"/>
                <a:ea typeface="华文细黑" panose="02010600040101010101" charset="-122"/>
                <a:sym typeface="Symbol" panose="05050102010706020507" pitchFamily="18" charset="2"/>
              </a:rPr>
              <a:t>当</a:t>
            </a:r>
            <a:r>
              <a:rPr lang="en-US" altLang="zh-CN" sz="2400" b="1" i="1" dirty="0">
                <a:latin typeface="Times New Roman" panose="02020603050405020304" pitchFamily="18" charset="0"/>
                <a:ea typeface="华文细黑" panose="02010600040101010101" charset="-122"/>
                <a:sym typeface="Symbol" panose="05050102010706020507" pitchFamily="18" charset="2"/>
              </a:rPr>
              <a:t>E</a:t>
            </a:r>
            <a:r>
              <a:rPr lang="en-US" altLang="zh-CN" sz="2400" b="1" dirty="0">
                <a:latin typeface="Times New Roman" panose="02020603050405020304" pitchFamily="18" charset="0"/>
                <a:ea typeface="华文细黑" panose="02010600040101010101" charset="-122"/>
                <a:sym typeface="Symbol" panose="05050102010706020507" pitchFamily="18" charset="2"/>
              </a:rPr>
              <a:t>=</a:t>
            </a:r>
            <a:r>
              <a:rPr lang="en-US" altLang="zh-CN" sz="2400" b="1" i="1" dirty="0">
                <a:latin typeface="Times New Roman" panose="02020603050405020304" pitchFamily="18" charset="0"/>
                <a:ea typeface="华文细黑" panose="02010600040101010101" charset="-122"/>
                <a:sym typeface="Symbol" panose="05050102010706020507" pitchFamily="18" charset="2"/>
              </a:rPr>
              <a:t></a:t>
            </a:r>
            <a:r>
              <a:rPr lang="zh-CN" altLang="en-US" sz="2400" b="1" dirty="0">
                <a:latin typeface="Times New Roman" panose="02020603050405020304" pitchFamily="18" charset="0"/>
                <a:ea typeface="华文细黑" panose="02010600040101010101" charset="-122"/>
                <a:sym typeface="Symbol" panose="05050102010706020507" pitchFamily="18" charset="2"/>
              </a:rPr>
              <a:t>时，</a:t>
            </a:r>
            <a:r>
              <a:rPr lang="en-US" altLang="zh-CN" sz="2400" b="1" i="1" dirty="0">
                <a:latin typeface="Times New Roman" panose="02020603050405020304" pitchFamily="18" charset="0"/>
                <a:ea typeface="华文细黑" panose="02010600040101010101" charset="-122"/>
                <a:sym typeface="Symbol" panose="05050102010706020507" pitchFamily="18" charset="2"/>
              </a:rPr>
              <a:t>f</a:t>
            </a:r>
            <a:r>
              <a:rPr lang="en-US" altLang="zh-CN" sz="2400" b="1" dirty="0">
                <a:latin typeface="Times New Roman" panose="02020603050405020304" pitchFamily="18" charset="0"/>
                <a:ea typeface="华文细黑" panose="02010600040101010101" charset="-122"/>
                <a:sym typeface="Symbol" panose="05050102010706020507" pitchFamily="18" charset="2"/>
              </a:rPr>
              <a:t>()=1/2   </a:t>
            </a:r>
            <a:r>
              <a:rPr lang="en-US" altLang="zh-CN" sz="2400" b="1" dirty="0">
                <a:latin typeface="微软雅黑" panose="020B0503020204020204" charset="-122"/>
                <a:ea typeface="微软雅黑" panose="020B0503020204020204" charset="-122"/>
                <a:sym typeface="Symbol" panose="05050102010706020507" pitchFamily="18" charset="2"/>
              </a:rPr>
              <a:t>→  </a:t>
            </a:r>
            <a:r>
              <a:rPr lang="zh-CN" altLang="en-US" sz="2400" b="1" dirty="0">
                <a:latin typeface="Times New Roman" panose="02020603050405020304" pitchFamily="18" charset="0"/>
                <a:ea typeface="华文细黑" panose="02010600040101010101" charset="-122"/>
                <a:sym typeface="Symbol" panose="05050102010706020507" pitchFamily="18" charset="2"/>
              </a:rPr>
              <a:t>代表填充概率为</a:t>
            </a:r>
            <a:r>
              <a:rPr lang="en-US" altLang="zh-CN" sz="2400" b="1" dirty="0">
                <a:latin typeface="Times New Roman" panose="02020603050405020304" pitchFamily="18" charset="0"/>
                <a:ea typeface="华文细黑" panose="02010600040101010101" charset="-122"/>
                <a:sym typeface="Symbol" panose="05050102010706020507" pitchFamily="18" charset="2"/>
              </a:rPr>
              <a:t>1/2</a:t>
            </a:r>
            <a:r>
              <a:rPr lang="zh-CN" altLang="en-US" sz="2400" b="1" dirty="0">
                <a:latin typeface="Times New Roman" panose="02020603050405020304" pitchFamily="18" charset="0"/>
                <a:ea typeface="华文细黑" panose="02010600040101010101" charset="-122"/>
                <a:sym typeface="Symbol" panose="05050102010706020507" pitchFamily="18" charset="2"/>
              </a:rPr>
              <a:t>的能态</a:t>
            </a:r>
            <a:r>
              <a:rPr lang="en-US" altLang="zh-CN" sz="2400" b="1" dirty="0">
                <a:latin typeface="Times New Roman" panose="02020603050405020304" pitchFamily="18" charset="0"/>
                <a:ea typeface="华文细黑" panose="02010600040101010101" charset="-122"/>
                <a:sym typeface="Symbol" panose="05050102010706020507" pitchFamily="18" charset="2"/>
              </a:rPr>
              <a:t>.</a:t>
            </a:r>
            <a:r>
              <a:rPr lang="zh-CN" altLang="en-US" sz="2400" b="1" dirty="0">
                <a:latin typeface="Times New Roman" panose="02020603050405020304" pitchFamily="18" charset="0"/>
                <a:ea typeface="华文细黑" panose="02010600040101010101" charset="-122"/>
                <a:sym typeface="Symbol" panose="05050102010706020507" pitchFamily="18" charset="2"/>
              </a:rPr>
              <a:t>  </a:t>
            </a:r>
            <a:endParaRPr lang="zh-CN" altLang="en-US" sz="2400" b="1" dirty="0">
              <a:latin typeface="Times New Roman" panose="02020603050405020304" pitchFamily="18" charset="0"/>
              <a:ea typeface="华文细黑" panose="02010600040101010101" charset="-122"/>
            </a:endParaRPr>
          </a:p>
        </p:txBody>
      </p:sp>
      <p:graphicFrame>
        <p:nvGraphicFramePr>
          <p:cNvPr id="244737" name="Object 1025"/>
          <p:cNvGraphicFramePr>
            <a:graphicFrameLocks noChangeAspect="1"/>
          </p:cNvGraphicFramePr>
          <p:nvPr/>
        </p:nvGraphicFramePr>
        <p:xfrm>
          <a:off x="262890" y="2141538"/>
          <a:ext cx="3402013" cy="1455737"/>
        </p:xfrm>
        <a:graphic>
          <a:graphicData uri="http://schemas.openxmlformats.org/presentationml/2006/ole">
            <mc:AlternateContent xmlns:mc="http://schemas.openxmlformats.org/markup-compatibility/2006">
              <mc:Choice xmlns:v="urn:schemas-microsoft-com:vml" Requires="v">
                <p:oleObj spid="_x0000_s3097" name="" r:id="rId1" imgW="1511300" imgH="660400" progId="Equation.DSMT4">
                  <p:embed/>
                </p:oleObj>
              </mc:Choice>
              <mc:Fallback>
                <p:oleObj name="" r:id="rId1" imgW="1511300" imgH="660400" progId="Equation.DSMT4">
                  <p:embed/>
                  <p:pic>
                    <p:nvPicPr>
                      <p:cNvPr id="0" name="图片 3096"/>
                      <p:cNvPicPr/>
                      <p:nvPr/>
                    </p:nvPicPr>
                    <p:blipFill>
                      <a:blip r:embed="rId2"/>
                      <a:stretch>
                        <a:fillRect/>
                      </a:stretch>
                    </p:blipFill>
                    <p:spPr>
                      <a:xfrm>
                        <a:off x="262890" y="2141538"/>
                        <a:ext cx="3402013" cy="1455737"/>
                      </a:xfrm>
                      <a:prstGeom prst="rect">
                        <a:avLst/>
                      </a:prstGeom>
                      <a:no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359410" y="1197610"/>
          <a:ext cx="4808220" cy="788670"/>
        </p:xfrm>
        <a:graphic>
          <a:graphicData uri="http://schemas.openxmlformats.org/presentationml/2006/ole">
            <mc:AlternateContent xmlns:mc="http://schemas.openxmlformats.org/markup-compatibility/2006">
              <mc:Choice xmlns:v="urn:schemas-microsoft-com:vml" Requires="v">
                <p:oleObj spid="_x0000_s3116" name="" r:id="rId3" imgW="1206500" imgH="215900" progId="Equation.3">
                  <p:embed/>
                </p:oleObj>
              </mc:Choice>
              <mc:Fallback>
                <p:oleObj name="" r:id="rId3" imgW="1206500" imgH="215900" progId="Equation.3">
                  <p:embed/>
                  <p:pic>
                    <p:nvPicPr>
                      <p:cNvPr id="0" name="图片 3115"/>
                      <p:cNvPicPr/>
                      <p:nvPr/>
                    </p:nvPicPr>
                    <p:blipFill>
                      <a:blip r:embed="rId4"/>
                      <a:stretch>
                        <a:fillRect/>
                      </a:stretch>
                    </p:blipFill>
                    <p:spPr>
                      <a:xfrm>
                        <a:off x="359410" y="1197610"/>
                        <a:ext cx="4808220" cy="788670"/>
                      </a:xfrm>
                      <a:prstGeom prst="rect">
                        <a:avLst/>
                      </a:prstGeom>
                      <a:solidFill>
                        <a:srgbClr val="FFFF99"/>
                      </a:solidFill>
                      <a:ln w="38100">
                        <a:noFill/>
                        <a:miter/>
                      </a:ln>
                    </p:spPr>
                  </p:pic>
                </p:oleObj>
              </mc:Fallback>
            </mc:AlternateContent>
          </a:graphicData>
        </a:graphic>
      </p:graphicFrame>
      <p:grpSp>
        <p:nvGrpSpPr>
          <p:cNvPr id="3" name="组合 2"/>
          <p:cNvGrpSpPr/>
          <p:nvPr/>
        </p:nvGrpSpPr>
        <p:grpSpPr>
          <a:xfrm>
            <a:off x="6158865" y="147955"/>
            <a:ext cx="2806700" cy="2250440"/>
            <a:chOff x="2148" y="728"/>
            <a:chExt cx="4420" cy="3544"/>
          </a:xfrm>
        </p:grpSpPr>
        <p:sp>
          <p:nvSpPr>
            <p:cNvPr id="15361" name="Line 59"/>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2" name="Line 60"/>
            <p:cNvSpPr/>
            <p:nvPr/>
          </p:nvSpPr>
          <p:spPr>
            <a:xfrm>
              <a:off x="301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3" name="Line 61"/>
            <p:cNvSpPr/>
            <p:nvPr/>
          </p:nvSpPr>
          <p:spPr>
            <a:xfrm>
              <a:off x="332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4" name="Line 62"/>
            <p:cNvSpPr/>
            <p:nvPr/>
          </p:nvSpPr>
          <p:spPr>
            <a:xfrm>
              <a:off x="363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5" name="Line 63"/>
            <p:cNvSpPr/>
            <p:nvPr/>
          </p:nvSpPr>
          <p:spPr>
            <a:xfrm>
              <a:off x="394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6" name="Line 64"/>
            <p:cNvSpPr/>
            <p:nvPr/>
          </p:nvSpPr>
          <p:spPr>
            <a:xfrm>
              <a:off x="425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7" name="Line 65"/>
            <p:cNvSpPr/>
            <p:nvPr/>
          </p:nvSpPr>
          <p:spPr>
            <a:xfrm>
              <a:off x="455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8" name="Line 66"/>
            <p:cNvSpPr/>
            <p:nvPr/>
          </p:nvSpPr>
          <p:spPr>
            <a:xfrm>
              <a:off x="486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9" name="Line 67"/>
            <p:cNvSpPr/>
            <p:nvPr/>
          </p:nvSpPr>
          <p:spPr>
            <a:xfrm>
              <a:off x="517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0" name="Line 68"/>
            <p:cNvSpPr/>
            <p:nvPr/>
          </p:nvSpPr>
          <p:spPr>
            <a:xfrm>
              <a:off x="548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1" name="Line 69"/>
            <p:cNvSpPr/>
            <p:nvPr/>
          </p:nvSpPr>
          <p:spPr>
            <a:xfrm>
              <a:off x="579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2" name="Line 70"/>
            <p:cNvSpPr/>
            <p:nvPr/>
          </p:nvSpPr>
          <p:spPr>
            <a:xfrm>
              <a:off x="610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3" name="Line 71"/>
            <p:cNvSpPr/>
            <p:nvPr/>
          </p:nvSpPr>
          <p:spPr>
            <a:xfrm>
              <a:off x="64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4" name="Line 72"/>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5" name="Line 73"/>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6" name="Line 74"/>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7" name="Line 75"/>
            <p:cNvSpPr/>
            <p:nvPr/>
          </p:nvSpPr>
          <p:spPr>
            <a:xfrm>
              <a:off x="2708" y="35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8" name="Line 76"/>
            <p:cNvSpPr/>
            <p:nvPr/>
          </p:nvSpPr>
          <p:spPr>
            <a:xfrm>
              <a:off x="2708" y="34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9" name="Line 77"/>
            <p:cNvSpPr/>
            <p:nvPr/>
          </p:nvSpPr>
          <p:spPr>
            <a:xfrm>
              <a:off x="2708" y="32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0" name="Line 78"/>
            <p:cNvSpPr/>
            <p:nvPr/>
          </p:nvSpPr>
          <p:spPr>
            <a:xfrm>
              <a:off x="2708" y="311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1" name="Line 79"/>
            <p:cNvSpPr/>
            <p:nvPr/>
          </p:nvSpPr>
          <p:spPr>
            <a:xfrm>
              <a:off x="2708" y="29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2" name="Line 80"/>
            <p:cNvSpPr/>
            <p:nvPr/>
          </p:nvSpPr>
          <p:spPr>
            <a:xfrm>
              <a:off x="2708" y="281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3" name="Line 81"/>
            <p:cNvSpPr/>
            <p:nvPr/>
          </p:nvSpPr>
          <p:spPr>
            <a:xfrm>
              <a:off x="2708" y="26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4" name="Line 82"/>
            <p:cNvSpPr/>
            <p:nvPr/>
          </p:nvSpPr>
          <p:spPr>
            <a:xfrm>
              <a:off x="2708" y="25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5" name="Line 83"/>
            <p:cNvSpPr/>
            <p:nvPr/>
          </p:nvSpPr>
          <p:spPr>
            <a:xfrm>
              <a:off x="2708" y="236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6" name="Line 84"/>
            <p:cNvSpPr/>
            <p:nvPr/>
          </p:nvSpPr>
          <p:spPr>
            <a:xfrm>
              <a:off x="2708" y="22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7" name="Line 85"/>
            <p:cNvSpPr/>
            <p:nvPr/>
          </p:nvSpPr>
          <p:spPr>
            <a:xfrm>
              <a:off x="2708" y="20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8" name="Line 86"/>
            <p:cNvSpPr/>
            <p:nvPr/>
          </p:nvSpPr>
          <p:spPr>
            <a:xfrm>
              <a:off x="2708" y="19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9" name="Line 87"/>
            <p:cNvSpPr/>
            <p:nvPr/>
          </p:nvSpPr>
          <p:spPr>
            <a:xfrm>
              <a:off x="2708" y="17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0" name="Line 88"/>
            <p:cNvSpPr/>
            <p:nvPr/>
          </p:nvSpPr>
          <p:spPr>
            <a:xfrm>
              <a:off x="2708" y="16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1" name="Line 89"/>
            <p:cNvSpPr/>
            <p:nvPr/>
          </p:nvSpPr>
          <p:spPr>
            <a:xfrm>
              <a:off x="2708" y="14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2" name="Line 90"/>
            <p:cNvSpPr/>
            <p:nvPr/>
          </p:nvSpPr>
          <p:spPr>
            <a:xfrm>
              <a:off x="2708" y="13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3" name="Line 91"/>
            <p:cNvSpPr/>
            <p:nvPr/>
          </p:nvSpPr>
          <p:spPr>
            <a:xfrm>
              <a:off x="2708" y="11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4" name="Line 92"/>
            <p:cNvSpPr/>
            <p:nvPr/>
          </p:nvSpPr>
          <p:spPr>
            <a:xfrm>
              <a:off x="2708" y="10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5" name="Line 93"/>
            <p:cNvSpPr/>
            <p:nvPr/>
          </p:nvSpPr>
          <p:spPr>
            <a:xfrm>
              <a:off x="2708" y="87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6" name="Line 94"/>
            <p:cNvSpPr/>
            <p:nvPr/>
          </p:nvSpPr>
          <p:spPr>
            <a:xfrm>
              <a:off x="2708" y="72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7" name="Line 95"/>
            <p:cNvSpPr/>
            <p:nvPr/>
          </p:nvSpPr>
          <p:spPr>
            <a:xfrm flipV="1">
              <a:off x="2708" y="728"/>
              <a:ext cx="2" cy="298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8" name="Freeform 96"/>
            <p:cNvSpPr/>
            <p:nvPr/>
          </p:nvSpPr>
          <p:spPr>
            <a:xfrm>
              <a:off x="2708" y="2218"/>
              <a:ext cx="3700" cy="1492"/>
            </a:xfrm>
            <a:custGeom>
              <a:avLst/>
              <a:gdLst/>
              <a:ahLst/>
              <a:cxnLst>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1" h="1194">
                  <a:moveTo>
                    <a:pt x="0" y="0"/>
                  </a:moveTo>
                  <a:lnTo>
                    <a:pt x="31" y="0"/>
                  </a:lnTo>
                  <a:lnTo>
                    <a:pt x="60" y="0"/>
                  </a:lnTo>
                  <a:lnTo>
                    <a:pt x="90" y="0"/>
                  </a:lnTo>
                  <a:lnTo>
                    <a:pt x="121" y="0"/>
                  </a:lnTo>
                  <a:lnTo>
                    <a:pt x="150" y="0"/>
                  </a:lnTo>
                  <a:lnTo>
                    <a:pt x="180" y="0"/>
                  </a:lnTo>
                  <a:lnTo>
                    <a:pt x="209" y="0"/>
                  </a:lnTo>
                  <a:lnTo>
                    <a:pt x="240" y="0"/>
                  </a:lnTo>
                  <a:lnTo>
                    <a:pt x="270" y="0"/>
                  </a:lnTo>
                  <a:lnTo>
                    <a:pt x="299" y="0"/>
                  </a:lnTo>
                  <a:lnTo>
                    <a:pt x="329" y="0"/>
                  </a:lnTo>
                  <a:lnTo>
                    <a:pt x="360" y="0"/>
                  </a:lnTo>
                  <a:lnTo>
                    <a:pt x="389" y="0"/>
                  </a:lnTo>
                  <a:lnTo>
                    <a:pt x="419" y="0"/>
                  </a:lnTo>
                  <a:lnTo>
                    <a:pt x="450" y="0"/>
                  </a:lnTo>
                  <a:lnTo>
                    <a:pt x="479" y="0"/>
                  </a:lnTo>
                  <a:lnTo>
                    <a:pt x="509" y="0"/>
                  </a:lnTo>
                  <a:lnTo>
                    <a:pt x="538" y="0"/>
                  </a:lnTo>
                  <a:lnTo>
                    <a:pt x="568" y="0"/>
                  </a:lnTo>
                  <a:lnTo>
                    <a:pt x="599" y="0"/>
                  </a:lnTo>
                  <a:lnTo>
                    <a:pt x="628" y="0"/>
                  </a:lnTo>
                  <a:lnTo>
                    <a:pt x="658" y="0"/>
                  </a:lnTo>
                  <a:lnTo>
                    <a:pt x="689" y="0"/>
                  </a:lnTo>
                  <a:lnTo>
                    <a:pt x="718" y="0"/>
                  </a:lnTo>
                  <a:lnTo>
                    <a:pt x="748" y="0"/>
                  </a:lnTo>
                  <a:lnTo>
                    <a:pt x="779" y="0"/>
                  </a:lnTo>
                  <a:lnTo>
                    <a:pt x="808" y="0"/>
                  </a:lnTo>
                  <a:lnTo>
                    <a:pt x="838" y="0"/>
                  </a:lnTo>
                  <a:lnTo>
                    <a:pt x="867" y="0"/>
                  </a:lnTo>
                  <a:lnTo>
                    <a:pt x="897" y="0"/>
                  </a:lnTo>
                  <a:lnTo>
                    <a:pt x="928" y="0"/>
                  </a:lnTo>
                  <a:lnTo>
                    <a:pt x="957" y="0"/>
                  </a:lnTo>
                  <a:lnTo>
                    <a:pt x="987" y="0"/>
                  </a:lnTo>
                  <a:lnTo>
                    <a:pt x="1018" y="0"/>
                  </a:lnTo>
                  <a:lnTo>
                    <a:pt x="1047" y="0"/>
                  </a:lnTo>
                  <a:lnTo>
                    <a:pt x="1077" y="0"/>
                  </a:lnTo>
                  <a:lnTo>
                    <a:pt x="1107" y="0"/>
                  </a:lnTo>
                  <a:lnTo>
                    <a:pt x="1136" y="0"/>
                  </a:lnTo>
                  <a:lnTo>
                    <a:pt x="1167" y="0"/>
                  </a:lnTo>
                  <a:lnTo>
                    <a:pt x="1196" y="0"/>
                  </a:lnTo>
                  <a:lnTo>
                    <a:pt x="1226" y="0"/>
                  </a:lnTo>
                  <a:lnTo>
                    <a:pt x="1257" y="0"/>
                  </a:lnTo>
                  <a:lnTo>
                    <a:pt x="1286" y="0"/>
                  </a:lnTo>
                  <a:lnTo>
                    <a:pt x="1316" y="0"/>
                  </a:lnTo>
                  <a:lnTo>
                    <a:pt x="1347" y="0"/>
                  </a:lnTo>
                  <a:lnTo>
                    <a:pt x="1376" y="0"/>
                  </a:lnTo>
                  <a:lnTo>
                    <a:pt x="1406" y="0"/>
                  </a:lnTo>
                  <a:lnTo>
                    <a:pt x="1436" y="0"/>
                  </a:lnTo>
                  <a:lnTo>
                    <a:pt x="1465" y="0"/>
                  </a:lnTo>
                  <a:lnTo>
                    <a:pt x="1496" y="0"/>
                  </a:lnTo>
                  <a:lnTo>
                    <a:pt x="1525" y="0"/>
                  </a:lnTo>
                  <a:lnTo>
                    <a:pt x="1555" y="0"/>
                  </a:lnTo>
                  <a:lnTo>
                    <a:pt x="1586" y="0"/>
                  </a:lnTo>
                  <a:lnTo>
                    <a:pt x="1615" y="2"/>
                  </a:lnTo>
                  <a:lnTo>
                    <a:pt x="1645" y="2"/>
                  </a:lnTo>
                  <a:lnTo>
                    <a:pt x="1675" y="3"/>
                  </a:lnTo>
                  <a:lnTo>
                    <a:pt x="1704" y="6"/>
                  </a:lnTo>
                  <a:lnTo>
                    <a:pt x="1735" y="10"/>
                  </a:lnTo>
                  <a:lnTo>
                    <a:pt x="1765" y="17"/>
                  </a:lnTo>
                  <a:lnTo>
                    <a:pt x="1794" y="31"/>
                  </a:lnTo>
                  <a:lnTo>
                    <a:pt x="1825" y="56"/>
                  </a:lnTo>
                  <a:lnTo>
                    <a:pt x="1854" y="97"/>
                  </a:lnTo>
                  <a:lnTo>
                    <a:pt x="1884" y="168"/>
                  </a:lnTo>
                  <a:lnTo>
                    <a:pt x="1915" y="274"/>
                  </a:lnTo>
                  <a:lnTo>
                    <a:pt x="1944" y="422"/>
                  </a:lnTo>
                  <a:lnTo>
                    <a:pt x="1974" y="597"/>
                  </a:lnTo>
                  <a:lnTo>
                    <a:pt x="2004" y="773"/>
                  </a:lnTo>
                  <a:lnTo>
                    <a:pt x="2033" y="920"/>
                  </a:lnTo>
                  <a:lnTo>
                    <a:pt x="2064" y="1027"/>
                  </a:lnTo>
                  <a:lnTo>
                    <a:pt x="2094" y="1097"/>
                  </a:lnTo>
                  <a:lnTo>
                    <a:pt x="2123" y="1139"/>
                  </a:lnTo>
                  <a:lnTo>
                    <a:pt x="2154" y="1163"/>
                  </a:lnTo>
                  <a:lnTo>
                    <a:pt x="2183" y="1177"/>
                  </a:lnTo>
                  <a:lnTo>
                    <a:pt x="2213" y="1184"/>
                  </a:lnTo>
                  <a:lnTo>
                    <a:pt x="2243" y="1188"/>
                  </a:lnTo>
                  <a:lnTo>
                    <a:pt x="2272" y="1191"/>
                  </a:lnTo>
                  <a:lnTo>
                    <a:pt x="2303" y="1192"/>
                  </a:lnTo>
                  <a:lnTo>
                    <a:pt x="2333" y="1192"/>
                  </a:lnTo>
                  <a:lnTo>
                    <a:pt x="2362" y="1194"/>
                  </a:lnTo>
                  <a:lnTo>
                    <a:pt x="2393" y="1194"/>
                  </a:lnTo>
                  <a:lnTo>
                    <a:pt x="2423" y="1194"/>
                  </a:lnTo>
                  <a:lnTo>
                    <a:pt x="2452" y="1194"/>
                  </a:lnTo>
                  <a:lnTo>
                    <a:pt x="2483" y="1194"/>
                  </a:lnTo>
                  <a:lnTo>
                    <a:pt x="2512" y="1194"/>
                  </a:lnTo>
                  <a:lnTo>
                    <a:pt x="2542" y="1194"/>
                  </a:lnTo>
                  <a:lnTo>
                    <a:pt x="2572" y="1194"/>
                  </a:lnTo>
                  <a:lnTo>
                    <a:pt x="2601" y="1194"/>
                  </a:lnTo>
                  <a:lnTo>
                    <a:pt x="2632" y="1194"/>
                  </a:lnTo>
                  <a:lnTo>
                    <a:pt x="2662" y="1194"/>
                  </a:lnTo>
                  <a:lnTo>
                    <a:pt x="2691" y="1194"/>
                  </a:lnTo>
                  <a:lnTo>
                    <a:pt x="2722" y="1194"/>
                  </a:lnTo>
                  <a:lnTo>
                    <a:pt x="2752" y="1194"/>
                  </a:lnTo>
                  <a:lnTo>
                    <a:pt x="2781" y="1194"/>
                  </a:lnTo>
                  <a:lnTo>
                    <a:pt x="2811" y="1194"/>
                  </a:lnTo>
                  <a:lnTo>
                    <a:pt x="2840" y="1194"/>
                  </a:lnTo>
                  <a:lnTo>
                    <a:pt x="2871" y="1194"/>
                  </a:lnTo>
                  <a:lnTo>
                    <a:pt x="2901" y="1194"/>
                  </a:lnTo>
                  <a:lnTo>
                    <a:pt x="2930" y="1194"/>
                  </a:lnTo>
                  <a:lnTo>
                    <a:pt x="2961" y="1194"/>
                  </a:lnTo>
                </a:path>
              </a:pathLst>
            </a:custGeom>
            <a:noFill/>
            <a:ln w="23813" cap="flat" cmpd="sng">
              <a:solidFill>
                <a:srgbClr val="FF00FF"/>
              </a:solidFill>
              <a:prstDash val="solid"/>
              <a:round/>
              <a:headEnd type="none" w="med" len="med"/>
              <a:tailEnd type="none" w="med" len="med"/>
            </a:ln>
          </p:spPr>
          <p:txBody>
            <a:bodyPr/>
            <a:p>
              <a:endParaRPr lang="zh-CN" altLang="en-US"/>
            </a:p>
          </p:txBody>
        </p:sp>
        <p:sp>
          <p:nvSpPr>
            <p:cNvPr id="15399" name="Rectangle 97"/>
            <p:cNvSpPr/>
            <p:nvPr/>
          </p:nvSpPr>
          <p:spPr>
            <a:xfrm>
              <a:off x="2218" y="2763"/>
              <a:ext cx="6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sp>
          <p:nvSpPr>
            <p:cNvPr id="15400" name="Line 98"/>
            <p:cNvSpPr/>
            <p:nvPr/>
          </p:nvSpPr>
          <p:spPr>
            <a:xfrm>
              <a:off x="4963" y="2190"/>
              <a:ext cx="80"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1" name="Line 99"/>
            <p:cNvSpPr/>
            <p:nvPr/>
          </p:nvSpPr>
          <p:spPr>
            <a:xfrm>
              <a:off x="5153" y="2190"/>
              <a:ext cx="15"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2" name="Line 100"/>
            <p:cNvSpPr/>
            <p:nvPr/>
          </p:nvSpPr>
          <p:spPr>
            <a:xfrm>
              <a:off x="5178" y="222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3" name="Line 101"/>
            <p:cNvSpPr/>
            <p:nvPr/>
          </p:nvSpPr>
          <p:spPr>
            <a:xfrm>
              <a:off x="5178" y="241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4" name="Line 102"/>
            <p:cNvSpPr/>
            <p:nvPr/>
          </p:nvSpPr>
          <p:spPr>
            <a:xfrm>
              <a:off x="5178" y="260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5" name="Line 103"/>
            <p:cNvSpPr/>
            <p:nvPr/>
          </p:nvSpPr>
          <p:spPr>
            <a:xfrm>
              <a:off x="5178" y="279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6" name="Line 104"/>
            <p:cNvSpPr/>
            <p:nvPr/>
          </p:nvSpPr>
          <p:spPr>
            <a:xfrm>
              <a:off x="5178" y="298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7" name="Line 105"/>
            <p:cNvSpPr/>
            <p:nvPr/>
          </p:nvSpPr>
          <p:spPr>
            <a:xfrm>
              <a:off x="5178" y="317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8" name="Line 106"/>
            <p:cNvSpPr/>
            <p:nvPr/>
          </p:nvSpPr>
          <p:spPr>
            <a:xfrm>
              <a:off x="5178" y="336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9" name="Line 107"/>
            <p:cNvSpPr/>
            <p:nvPr/>
          </p:nvSpPr>
          <p:spPr>
            <a:xfrm>
              <a:off x="5178" y="355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0" name="Line 108"/>
            <p:cNvSpPr/>
            <p:nvPr/>
          </p:nvSpPr>
          <p:spPr>
            <a:xfrm>
              <a:off x="26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1" name="Line 109"/>
            <p:cNvSpPr/>
            <p:nvPr/>
          </p:nvSpPr>
          <p:spPr>
            <a:xfrm>
              <a:off x="28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2" name="Line 110"/>
            <p:cNvSpPr/>
            <p:nvPr/>
          </p:nvSpPr>
          <p:spPr>
            <a:xfrm>
              <a:off x="30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3" name="Line 111"/>
            <p:cNvSpPr/>
            <p:nvPr/>
          </p:nvSpPr>
          <p:spPr>
            <a:xfrm>
              <a:off x="326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4" name="Line 112"/>
            <p:cNvSpPr/>
            <p:nvPr/>
          </p:nvSpPr>
          <p:spPr>
            <a:xfrm>
              <a:off x="345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5" name="Line 113"/>
            <p:cNvSpPr/>
            <p:nvPr/>
          </p:nvSpPr>
          <p:spPr>
            <a:xfrm>
              <a:off x="364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6" name="Line 114"/>
            <p:cNvSpPr/>
            <p:nvPr/>
          </p:nvSpPr>
          <p:spPr>
            <a:xfrm>
              <a:off x="383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7" name="Line 115"/>
            <p:cNvSpPr/>
            <p:nvPr/>
          </p:nvSpPr>
          <p:spPr>
            <a:xfrm>
              <a:off x="402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8" name="Line 116"/>
            <p:cNvSpPr/>
            <p:nvPr/>
          </p:nvSpPr>
          <p:spPr>
            <a:xfrm>
              <a:off x="421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9" name="Line 117"/>
            <p:cNvSpPr/>
            <p:nvPr/>
          </p:nvSpPr>
          <p:spPr>
            <a:xfrm>
              <a:off x="440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0" name="Line 118"/>
            <p:cNvSpPr/>
            <p:nvPr/>
          </p:nvSpPr>
          <p:spPr>
            <a:xfrm>
              <a:off x="45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1" name="Line 119"/>
            <p:cNvSpPr/>
            <p:nvPr/>
          </p:nvSpPr>
          <p:spPr>
            <a:xfrm>
              <a:off x="47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2" name="Line 120"/>
            <p:cNvSpPr/>
            <p:nvPr/>
          </p:nvSpPr>
          <p:spPr>
            <a:xfrm>
              <a:off x="49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3" name="Line 121"/>
            <p:cNvSpPr/>
            <p:nvPr/>
          </p:nvSpPr>
          <p:spPr>
            <a:xfrm>
              <a:off x="5160" y="2953"/>
              <a:ext cx="3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4" name="Rectangle 122"/>
            <p:cNvSpPr/>
            <p:nvPr/>
          </p:nvSpPr>
          <p:spPr>
            <a:xfrm>
              <a:off x="3868" y="1695"/>
              <a:ext cx="595" cy="408"/>
            </a:xfrm>
            <a:prstGeom prst="rect">
              <a:avLst/>
            </a:prstGeom>
            <a:noFill/>
            <a:ln w="9525">
              <a:noFill/>
            </a:ln>
          </p:spPr>
          <p:txBody>
            <a:bodyPr wrap="none" lIns="0" tIns="0" rIns="0" bIns="0" anchor="t">
              <a:spAutoFit/>
            </a:bodyPr>
            <a:p>
              <a:r>
                <a:rPr lang="en-US" altLang="zh-CN" sz="1700" i="1" dirty="0">
                  <a:solidFill>
                    <a:srgbClr val="FF00FF"/>
                  </a:solidFill>
                  <a:latin typeface="Arial" panose="020B0604020202020204" pitchFamily="34" charset="0"/>
                  <a:ea typeface="宋体" panose="02010600030101010101" pitchFamily="2" charset="-122"/>
                </a:rPr>
                <a:t>T</a:t>
              </a:r>
              <a:r>
                <a:rPr lang="en-US" altLang="zh-CN" sz="1700" dirty="0">
                  <a:solidFill>
                    <a:srgbClr val="FF00FF"/>
                  </a:solidFill>
                  <a:latin typeface="Arial" panose="020B0604020202020204" pitchFamily="34" charset="0"/>
                  <a:ea typeface="宋体" panose="02010600030101010101" pitchFamily="2" charset="-122"/>
                </a:rPr>
                <a:t>&gt;0</a:t>
              </a:r>
              <a:endParaRPr lang="en-US" altLang="zh-CN" dirty="0">
                <a:latin typeface="Arial" panose="020B0604020202020204" pitchFamily="34" charset="0"/>
                <a:ea typeface="宋体" panose="02010600030101010101" pitchFamily="2" charset="-122"/>
              </a:endParaRPr>
            </a:p>
          </p:txBody>
        </p:sp>
        <p:sp>
          <p:nvSpPr>
            <p:cNvPr id="15425" name="Rectangle 123"/>
            <p:cNvSpPr/>
            <p:nvPr/>
          </p:nvSpPr>
          <p:spPr>
            <a:xfrm>
              <a:off x="5160" y="3840"/>
              <a:ext cx="208" cy="433"/>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26" name="Rectangle 124"/>
            <p:cNvSpPr/>
            <p:nvPr/>
          </p:nvSpPr>
          <p:spPr>
            <a:xfrm>
              <a:off x="6360" y="3840"/>
              <a:ext cx="208"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27" name="Rectangle 125"/>
            <p:cNvSpPr/>
            <p:nvPr/>
          </p:nvSpPr>
          <p:spPr>
            <a:xfrm>
              <a:off x="2683" y="3793"/>
              <a:ext cx="3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28" name="Rectangle 126"/>
            <p:cNvSpPr/>
            <p:nvPr/>
          </p:nvSpPr>
          <p:spPr>
            <a:xfrm>
              <a:off x="2165" y="2015"/>
              <a:ext cx="660" cy="478"/>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429" name="Rectangle 127"/>
            <p:cNvSpPr/>
            <p:nvPr/>
          </p:nvSpPr>
          <p:spPr>
            <a:xfrm>
              <a:off x="2148" y="780"/>
              <a:ext cx="245" cy="483"/>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15430" name="Rectangle 128"/>
            <p:cNvSpPr/>
            <p:nvPr/>
          </p:nvSpPr>
          <p:spPr>
            <a:xfrm>
              <a:off x="2238" y="785"/>
              <a:ext cx="432" cy="408"/>
            </a:xfrm>
            <a:prstGeom prst="rect">
              <a:avLst/>
            </a:prstGeom>
            <a:noFill/>
            <a:ln w="9525">
              <a:noFill/>
            </a:ln>
          </p:spPr>
          <p:txBody>
            <a:bodyPr wrap="none" lIns="0" tIns="0" rIns="0" bIns="0" anchor="t">
              <a:spAutoFit/>
            </a:bodyPr>
            <a:p>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98312" name="Oval 8"/>
            <p:cNvSpPr>
              <a:spLocks noChangeAspect="1"/>
            </p:cNvSpPr>
            <p:nvPr/>
          </p:nvSpPr>
          <p:spPr>
            <a:xfrm>
              <a:off x="5273" y="3563"/>
              <a:ext cx="227" cy="227"/>
            </a:xfrm>
            <a:prstGeom prst="ellipse">
              <a:avLst/>
            </a:prstGeom>
            <a:noFill/>
            <a:ln w="9525" cap="flat" cmpd="sng">
              <a:solidFill>
                <a:srgbClr val="008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6392"/>
                                        </p:tgtEl>
                                        <p:attrNameLst>
                                          <p:attrName>style.visibility</p:attrName>
                                        </p:attrNameLst>
                                      </p:cBhvr>
                                      <p:to>
                                        <p:strVal val="visible"/>
                                      </p:to>
                                    </p:set>
                                    <p:animEffect transition="in" filter="blinds(horizontal)">
                                      <p:cBhvr>
                                        <p:cTn id="11" dur="500"/>
                                        <p:tgtEl>
                                          <p:spTgt spid="1639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447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72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728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8" grpId="0"/>
      <p:bldP spid="97289" grpId="0"/>
      <p:bldP spid="9729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29210" y="22860"/>
          <a:ext cx="6408047" cy="1208863"/>
        </p:xfrm>
        <a:graphic>
          <a:graphicData uri="http://schemas.openxmlformats.org/presentationml/2006/ole">
            <mc:AlternateContent xmlns:mc="http://schemas.openxmlformats.org/markup-compatibility/2006">
              <mc:Choice xmlns:v="urn:schemas-microsoft-com:vml" Requires="v">
                <p:oleObj spid="_x0000_s3" name="" r:id="rId1" imgW="2260600" imgH="457200" progId="Equation.3">
                  <p:embed/>
                </p:oleObj>
              </mc:Choice>
              <mc:Fallback>
                <p:oleObj name="" r:id="rId1" imgW="2260600" imgH="457200" progId="Equation.3">
                  <p:embed/>
                  <p:pic>
                    <p:nvPicPr>
                      <p:cNvPr id="0" name="图片 3114"/>
                      <p:cNvPicPr/>
                      <p:nvPr/>
                    </p:nvPicPr>
                    <p:blipFill>
                      <a:blip r:embed="rId2"/>
                      <a:stretch>
                        <a:fillRect/>
                      </a:stretch>
                    </p:blipFill>
                    <p:spPr>
                      <a:xfrm>
                        <a:off x="29210" y="22860"/>
                        <a:ext cx="6408047" cy="1208863"/>
                      </a:xfrm>
                      <a:prstGeom prst="rect">
                        <a:avLst/>
                      </a:prstGeom>
                      <a:solidFill>
                        <a:srgbClr val="FFFF99">
                          <a:alpha val="64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9210" y="2258695"/>
          <a:ext cx="4176031" cy="1141389"/>
        </p:xfrm>
        <a:graphic>
          <a:graphicData uri="http://schemas.openxmlformats.org/presentationml/2006/ole">
            <mc:AlternateContent xmlns:mc="http://schemas.openxmlformats.org/markup-compatibility/2006">
              <mc:Choice xmlns:v="urn:schemas-microsoft-com:vml" Requires="v">
                <p:oleObj spid="_x0000_s5" name="" r:id="rId3" imgW="1574800" imgH="431800" progId="Equation.3">
                  <p:embed/>
                </p:oleObj>
              </mc:Choice>
              <mc:Fallback>
                <p:oleObj name="" r:id="rId3" imgW="1574800" imgH="431800" progId="Equation.3">
                  <p:embed/>
                  <p:pic>
                    <p:nvPicPr>
                      <p:cNvPr id="0" name="图片 3114"/>
                      <p:cNvPicPr/>
                      <p:nvPr/>
                    </p:nvPicPr>
                    <p:blipFill>
                      <a:blip r:embed="rId4"/>
                      <a:stretch>
                        <a:fillRect/>
                      </a:stretch>
                    </p:blipFill>
                    <p:spPr>
                      <a:xfrm>
                        <a:off x="29210" y="2258695"/>
                        <a:ext cx="4176031" cy="1141389"/>
                      </a:xfrm>
                      <a:prstGeom prst="rect">
                        <a:avLst/>
                      </a:prstGeom>
                      <a:solidFill>
                        <a:srgbClr val="FFFF99">
                          <a:alpha val="64000"/>
                        </a:srgbClr>
                      </a:solidFill>
                      <a:ln w="38100">
                        <a:noFill/>
                        <a:miter/>
                      </a:ln>
                    </p:spPr>
                  </p:pic>
                </p:oleObj>
              </mc:Fallback>
            </mc:AlternateContent>
          </a:graphicData>
        </a:graphic>
      </p:graphicFrame>
      <p:sp>
        <p:nvSpPr>
          <p:cNvPr id="16" name="Text Box 2"/>
          <p:cNvSpPr txBox="1"/>
          <p:nvPr/>
        </p:nvSpPr>
        <p:spPr>
          <a:xfrm>
            <a:off x="69215" y="1119505"/>
            <a:ext cx="899414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对时间求平均，正弦项等于</a:t>
            </a:r>
            <a:r>
              <a:rPr lang="en-US" altLang="zh-CN" sz="2800" dirty="0">
                <a:solidFill>
                  <a:srgbClr val="0000FF"/>
                </a:solidFill>
                <a:latin typeface="华文细黑" panose="02010600040101010101" charset="-122"/>
                <a:ea typeface="华文细黑" panose="02010600040101010101" charset="-122"/>
              </a:rPr>
              <a:t>1/2</a:t>
            </a:r>
            <a:r>
              <a:rPr lang="zh-CN" altLang="en-US" sz="2800" dirty="0">
                <a:solidFill>
                  <a:srgbClr val="0000FF"/>
                </a:solidFill>
                <a:latin typeface="华文细黑" panose="02010600040101010101" charset="-122"/>
                <a:ea typeface="华文细黑" panose="02010600040101010101" charset="-122"/>
              </a:rPr>
              <a:t>，计及所有</a:t>
            </a:r>
            <a:r>
              <a:rPr lang="en-US" altLang="zh-CN" sz="2800" dirty="0">
                <a:solidFill>
                  <a:srgbClr val="0000FF"/>
                </a:solidFill>
                <a:latin typeface="华文细黑" panose="02010600040101010101" charset="-122"/>
                <a:ea typeface="华文细黑" panose="02010600040101010101" charset="-122"/>
              </a:rPr>
              <a:t>N</a:t>
            </a:r>
            <a:r>
              <a:rPr lang="zh-CN" altLang="en-US" sz="2800" dirty="0">
                <a:solidFill>
                  <a:srgbClr val="0000FF"/>
                </a:solidFill>
                <a:latin typeface="华文细黑" panose="02010600040101010101" charset="-122"/>
                <a:ea typeface="华文细黑" panose="02010600040101010101" charset="-122"/>
              </a:rPr>
              <a:t>个原子可以得到原子热振动能：</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6" name="Object 1024"/>
          <p:cNvGraphicFramePr>
            <a:graphicFrameLocks noChangeAspect="1"/>
          </p:cNvGraphicFramePr>
          <p:nvPr/>
        </p:nvGraphicFramePr>
        <p:xfrm>
          <a:off x="4053523" y="4561840"/>
          <a:ext cx="4706620" cy="1247775"/>
        </p:xfrm>
        <a:graphic>
          <a:graphicData uri="http://schemas.openxmlformats.org/presentationml/2006/ole">
            <mc:AlternateContent xmlns:mc="http://schemas.openxmlformats.org/markup-compatibility/2006">
              <mc:Choice xmlns:v="urn:schemas-microsoft-com:vml" Requires="v">
                <p:oleObj spid="_x0000_s7" name="" r:id="rId5" imgW="1752600" imgH="469900" progId="Equation.3">
                  <p:embed/>
                </p:oleObj>
              </mc:Choice>
              <mc:Fallback>
                <p:oleObj name="" r:id="rId5" imgW="1752600" imgH="469900" progId="Equation.3">
                  <p:embed/>
                  <p:pic>
                    <p:nvPicPr>
                      <p:cNvPr id="0" name="图片 3114"/>
                      <p:cNvPicPr/>
                      <p:nvPr/>
                    </p:nvPicPr>
                    <p:blipFill>
                      <a:blip r:embed="rId6"/>
                      <a:stretch>
                        <a:fillRect/>
                      </a:stretch>
                    </p:blipFill>
                    <p:spPr>
                      <a:xfrm>
                        <a:off x="4053523" y="4561840"/>
                        <a:ext cx="4706620" cy="1247775"/>
                      </a:xfrm>
                      <a:prstGeom prst="rect">
                        <a:avLst/>
                      </a:prstGeom>
                      <a:solidFill>
                        <a:srgbClr val="FFFF99">
                          <a:alpha val="64000"/>
                        </a:srgbClr>
                      </a:solidFill>
                      <a:ln w="38100">
                        <a:noFill/>
                        <a:miter/>
                      </a:ln>
                    </p:spPr>
                  </p:pic>
                </p:oleObj>
              </mc:Fallback>
            </mc:AlternateContent>
          </a:graphicData>
        </a:graphic>
      </p:graphicFrame>
      <p:sp>
        <p:nvSpPr>
          <p:cNvPr id="8" name="Text Box 2"/>
          <p:cNvSpPr txBox="1"/>
          <p:nvPr/>
        </p:nvSpPr>
        <p:spPr>
          <a:xfrm>
            <a:off x="52705" y="3327400"/>
            <a:ext cx="8994140" cy="1210945"/>
          </a:xfrm>
          <a:prstGeom prst="rect">
            <a:avLst/>
          </a:prstGeom>
          <a:noFill/>
          <a:ln w="9525">
            <a:noFill/>
          </a:ln>
        </p:spPr>
        <p:txBody>
          <a:bodyPr wrap="square" anchor="t">
            <a:spAutoFit/>
          </a:bodyPr>
          <a:p>
            <a:pPr marL="514350" indent="-514350" algn="just">
              <a:lnSpc>
                <a:spcPct val="130000"/>
              </a:lnSpc>
              <a:spcBef>
                <a:spcPct val="50000"/>
              </a:spcBef>
              <a:buFont typeface="+mj-lt"/>
              <a:buAutoNum type="arabicPeriod"/>
            </a:pPr>
            <a:r>
              <a:rPr lang="zh-CN" altLang="en-US" sz="2800" b="1" dirty="0">
                <a:solidFill>
                  <a:srgbClr val="FF0000"/>
                </a:solidFill>
                <a:latin typeface="华文细黑" panose="02010600040101010101" charset="-122"/>
                <a:ea typeface="华文细黑" panose="02010600040101010101" charset="-122"/>
              </a:rPr>
              <a:t>在足够高的温度下</a:t>
            </a:r>
            <a:r>
              <a:rPr lang="en-US" altLang="zh-CN" sz="2800" b="1" dirty="0">
                <a:solidFill>
                  <a:srgbClr val="FF0000"/>
                </a:solidFill>
                <a:latin typeface="华文细黑" panose="02010600040101010101" charset="-122"/>
                <a:ea typeface="华文细黑" panose="02010600040101010101" charset="-122"/>
              </a:rPr>
              <a:t>(T&gt;&gt;</a:t>
            </a:r>
            <a:r>
              <a:rPr lang="zh-CN" altLang="en-US" sz="2800" b="1" dirty="0">
                <a:solidFill>
                  <a:srgbClr val="FF0000"/>
                </a:solidFill>
                <a:latin typeface="华文细黑" panose="02010600040101010101" charset="-122"/>
                <a:ea typeface="华文细黑" panose="02010600040101010101" charset="-122"/>
              </a:rPr>
              <a:t>德拜温度</a:t>
            </a:r>
            <a:r>
              <a:rPr lang="zh-CN" altLang="en-US" sz="2800" b="1" dirty="0">
                <a:solidFill>
                  <a:srgbClr val="FF0000"/>
                </a:solidFill>
                <a:latin typeface="Times New Roman" panose="02020603050405020304" pitchFamily="18" charset="0"/>
                <a:ea typeface="华文细黑" panose="02010600040101010101" charset="-122"/>
              </a:rPr>
              <a:t>Θ</a:t>
            </a:r>
            <a:r>
              <a:rPr lang="en-US" altLang="zh-CN" sz="2800" b="1" baseline="-25000" dirty="0">
                <a:solidFill>
                  <a:srgbClr val="FF0000"/>
                </a:solidFill>
                <a:latin typeface="Times New Roman" panose="02020603050405020304" pitchFamily="18" charset="0"/>
                <a:ea typeface="华文细黑" panose="02010600040101010101" charset="-122"/>
              </a:rPr>
              <a:t>D</a:t>
            </a:r>
            <a:r>
              <a:rPr lang="en-US" altLang="zh-CN" sz="2800" b="1" dirty="0">
                <a:solidFill>
                  <a:srgbClr val="FF0000"/>
                </a:solidFill>
                <a:latin typeface="华文细黑" panose="02010600040101010101" charset="-122"/>
                <a:ea typeface="华文细黑" panose="02010600040101010101" charset="-122"/>
              </a:rPr>
              <a:t>)</a:t>
            </a:r>
            <a:r>
              <a:rPr lang="zh-CN" altLang="en-US" sz="2800" dirty="0">
                <a:solidFill>
                  <a:srgbClr val="0000FF"/>
                </a:solidFill>
                <a:latin typeface="华文细黑" panose="02010600040101010101" charset="-122"/>
                <a:ea typeface="华文细黑" panose="02010600040101010101" charset="-122"/>
              </a:rPr>
              <a:t>，应用经典能量均分定律，上式应等于</a:t>
            </a:r>
            <a:r>
              <a:rPr lang="en-US" altLang="zh-CN" sz="2800" dirty="0">
                <a:solidFill>
                  <a:srgbClr val="0000FF"/>
                </a:solidFill>
                <a:latin typeface="华文细黑" panose="02010600040101010101" charset="-122"/>
                <a:ea typeface="华文细黑" panose="02010600040101010101" charset="-122"/>
              </a:rPr>
              <a:t>k</a:t>
            </a:r>
            <a:r>
              <a:rPr lang="en-US" altLang="zh-CN" sz="2800" baseline="-25000" dirty="0">
                <a:solidFill>
                  <a:srgbClr val="0000FF"/>
                </a:solidFill>
                <a:latin typeface="华文细黑" panose="02010600040101010101" charset="-122"/>
                <a:ea typeface="华文细黑" panose="02010600040101010101" charset="-122"/>
              </a:rPr>
              <a:t>B</a:t>
            </a:r>
            <a:r>
              <a:rPr lang="en-US" altLang="zh-CN" sz="2800" dirty="0">
                <a:solidFill>
                  <a:srgbClr val="0000FF"/>
                </a:solidFill>
                <a:latin typeface="华文细黑" panose="02010600040101010101" charset="-122"/>
                <a:ea typeface="华文细黑" panose="02010600040101010101" charset="-122"/>
              </a:rPr>
              <a:t>T/2.</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9" name="Object 1024"/>
          <p:cNvGraphicFramePr>
            <a:graphicFrameLocks noChangeAspect="1"/>
          </p:cNvGraphicFramePr>
          <p:nvPr/>
        </p:nvGraphicFramePr>
        <p:xfrm>
          <a:off x="52705" y="4612323"/>
          <a:ext cx="2865755" cy="1146810"/>
        </p:xfrm>
        <a:graphic>
          <a:graphicData uri="http://schemas.openxmlformats.org/presentationml/2006/ole">
            <mc:AlternateContent xmlns:mc="http://schemas.openxmlformats.org/markup-compatibility/2006">
              <mc:Choice xmlns:v="urn:schemas-microsoft-com:vml" Requires="v">
                <p:oleObj spid="_x0000_s10" name="" r:id="rId7" imgW="1066800" imgH="431800" progId="Equation.3">
                  <p:embed/>
                </p:oleObj>
              </mc:Choice>
              <mc:Fallback>
                <p:oleObj name="" r:id="rId7" imgW="1066800" imgH="431800" progId="Equation.3">
                  <p:embed/>
                  <p:pic>
                    <p:nvPicPr>
                      <p:cNvPr id="0" name="图片 3114"/>
                      <p:cNvPicPr/>
                      <p:nvPr/>
                    </p:nvPicPr>
                    <p:blipFill>
                      <a:blip r:embed="rId8"/>
                      <a:stretch>
                        <a:fillRect/>
                      </a:stretch>
                    </p:blipFill>
                    <p:spPr>
                      <a:xfrm>
                        <a:off x="52705" y="4612323"/>
                        <a:ext cx="2865755" cy="1146810"/>
                      </a:xfrm>
                      <a:prstGeom prst="rect">
                        <a:avLst/>
                      </a:prstGeom>
                      <a:solidFill>
                        <a:srgbClr val="FFFF99">
                          <a:alpha val="64000"/>
                        </a:srgbClr>
                      </a:solidFill>
                      <a:ln w="38100">
                        <a:noFill/>
                        <a:miter/>
                      </a:ln>
                    </p:spPr>
                  </p:pic>
                </p:oleObj>
              </mc:Fallback>
            </mc:AlternateContent>
          </a:graphicData>
        </a:graphic>
      </p:graphicFrame>
      <p:sp>
        <p:nvSpPr>
          <p:cNvPr id="23554" name="Line 9"/>
          <p:cNvSpPr/>
          <p:nvPr/>
        </p:nvSpPr>
        <p:spPr>
          <a:xfrm>
            <a:off x="2973705" y="5185410"/>
            <a:ext cx="1080008" cy="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1" name="Object 1024"/>
          <p:cNvGraphicFramePr>
            <a:graphicFrameLocks noChangeAspect="1"/>
          </p:cNvGraphicFramePr>
          <p:nvPr/>
        </p:nvGraphicFramePr>
        <p:xfrm>
          <a:off x="4057650" y="5974715"/>
          <a:ext cx="5005705" cy="613410"/>
        </p:xfrm>
        <a:graphic>
          <a:graphicData uri="http://schemas.openxmlformats.org/presentationml/2006/ole">
            <mc:AlternateContent xmlns:mc="http://schemas.openxmlformats.org/markup-compatibility/2006">
              <mc:Choice xmlns:v="urn:schemas-microsoft-com:vml" Requires="v">
                <p:oleObj spid="_x0000_s12" name="" r:id="rId9" imgW="2145665" imgH="254000" progId="Equation.3">
                  <p:embed/>
                </p:oleObj>
              </mc:Choice>
              <mc:Fallback>
                <p:oleObj name="" r:id="rId9" imgW="2145665" imgH="254000" progId="Equation.3">
                  <p:embed/>
                  <p:pic>
                    <p:nvPicPr>
                      <p:cNvPr id="0" name="图片 3114"/>
                      <p:cNvPicPr/>
                      <p:nvPr/>
                    </p:nvPicPr>
                    <p:blipFill>
                      <a:blip r:embed="rId10"/>
                      <a:stretch>
                        <a:fillRect/>
                      </a:stretch>
                    </p:blipFill>
                    <p:spPr>
                      <a:xfrm>
                        <a:off x="4057650" y="5974715"/>
                        <a:ext cx="5005705" cy="613410"/>
                      </a:xfrm>
                      <a:prstGeom prst="rect">
                        <a:avLst/>
                      </a:prstGeom>
                      <a:solidFill>
                        <a:srgbClr val="FF0000">
                          <a:alpha val="17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222750" y="2455545"/>
          <a:ext cx="4896036" cy="746309"/>
        </p:xfrm>
        <a:graphic>
          <a:graphicData uri="http://schemas.openxmlformats.org/presentationml/2006/ole">
            <mc:AlternateContent xmlns:mc="http://schemas.openxmlformats.org/markup-compatibility/2006">
              <mc:Choice xmlns:v="urn:schemas-microsoft-com:vml" Requires="v">
                <p:oleObj spid="_x0000_s14" name="" r:id="rId11" imgW="2679700" imgH="405765" progId="Equation.3">
                  <p:embed/>
                </p:oleObj>
              </mc:Choice>
              <mc:Fallback>
                <p:oleObj name="" r:id="rId11" imgW="2679700" imgH="405765" progId="Equation.3">
                  <p:embed/>
                  <p:pic>
                    <p:nvPicPr>
                      <p:cNvPr id="0" name="图片 3114"/>
                      <p:cNvPicPr/>
                      <p:nvPr/>
                    </p:nvPicPr>
                    <p:blipFill>
                      <a:blip r:embed="rId12"/>
                      <a:stretch>
                        <a:fillRect/>
                      </a:stretch>
                    </p:blipFill>
                    <p:spPr>
                      <a:xfrm>
                        <a:off x="4222750" y="2455545"/>
                        <a:ext cx="4896036" cy="746309"/>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4"/>
                                        </p:tgtEl>
                                        <p:attrNameLst>
                                          <p:attrName>style.visibility</p:attrName>
                                        </p:attrNameLst>
                                      </p:cBhvr>
                                      <p:to>
                                        <p:strVal val="visible"/>
                                      </p:to>
                                    </p:set>
                                    <p:animEffect transition="in" filter="blinds(horizontal)">
                                      <p:cBhvr>
                                        <p:cTn id="37" dur="500"/>
                                        <p:tgtEl>
                                          <p:spTgt spid="235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270" y="100330"/>
          <a:ext cx="4468495" cy="1150620"/>
        </p:xfrm>
        <a:graphic>
          <a:graphicData uri="http://schemas.openxmlformats.org/presentationml/2006/ole">
            <mc:AlternateContent xmlns:mc="http://schemas.openxmlformats.org/markup-compatibility/2006">
              <mc:Choice xmlns:v="urn:schemas-microsoft-com:vml" Requires="v">
                <p:oleObj spid="_x0000_s5" name="" r:id="rId1" imgW="1752600" imgH="469900" progId="Equation.3">
                  <p:embed/>
                </p:oleObj>
              </mc:Choice>
              <mc:Fallback>
                <p:oleObj name="" r:id="rId1" imgW="1752600" imgH="469900" progId="Equation.3">
                  <p:embed/>
                  <p:pic>
                    <p:nvPicPr>
                      <p:cNvPr id="0" name="图片 3114"/>
                      <p:cNvPicPr/>
                      <p:nvPr/>
                    </p:nvPicPr>
                    <p:blipFill>
                      <a:blip r:embed="rId2"/>
                      <a:stretch>
                        <a:fillRect/>
                      </a:stretch>
                    </p:blipFill>
                    <p:spPr>
                      <a:xfrm>
                        <a:off x="1270" y="100330"/>
                        <a:ext cx="4468495" cy="1150620"/>
                      </a:xfrm>
                      <a:prstGeom prst="rect">
                        <a:avLst/>
                      </a:prstGeom>
                      <a:solidFill>
                        <a:srgbClr val="FFFF99">
                          <a:alpha val="64000"/>
                        </a:srgbClr>
                      </a:solidFill>
                      <a:ln w="38100">
                        <a:noFill/>
                        <a:miter/>
                      </a:ln>
                    </p:spPr>
                  </p:pic>
                </p:oleObj>
              </mc:Fallback>
            </mc:AlternateContent>
          </a:graphicData>
        </a:graphic>
      </p:graphicFrame>
      <p:graphicFrame>
        <p:nvGraphicFramePr>
          <p:cNvPr id="22" name="Object 1024"/>
          <p:cNvGraphicFramePr>
            <a:graphicFrameLocks noChangeAspect="1"/>
          </p:cNvGraphicFramePr>
          <p:nvPr/>
        </p:nvGraphicFramePr>
        <p:xfrm>
          <a:off x="938213" y="2461578"/>
          <a:ext cx="7583805" cy="1414145"/>
        </p:xfrm>
        <a:graphic>
          <a:graphicData uri="http://schemas.openxmlformats.org/presentationml/2006/ole">
            <mc:AlternateContent xmlns:mc="http://schemas.openxmlformats.org/markup-compatibility/2006">
              <mc:Choice xmlns:v="urn:schemas-microsoft-com:vml" Requires="v">
                <p:oleObj spid="_x0000_s23" name="" r:id="rId3" imgW="2895600" imgH="545465" progId="Equation.3">
                  <p:embed/>
                </p:oleObj>
              </mc:Choice>
              <mc:Fallback>
                <p:oleObj name="" r:id="rId3" imgW="2895600" imgH="545465" progId="Equation.3">
                  <p:embed/>
                  <p:pic>
                    <p:nvPicPr>
                      <p:cNvPr id="0" name="图片 3114"/>
                      <p:cNvPicPr/>
                      <p:nvPr/>
                    </p:nvPicPr>
                    <p:blipFill>
                      <a:blip r:embed="rId4"/>
                      <a:stretch>
                        <a:fillRect/>
                      </a:stretch>
                    </p:blipFill>
                    <p:spPr>
                      <a:xfrm>
                        <a:off x="938213" y="2461578"/>
                        <a:ext cx="7583805" cy="1414145"/>
                      </a:xfrm>
                      <a:prstGeom prst="rect">
                        <a:avLst/>
                      </a:prstGeom>
                      <a:solidFill>
                        <a:srgbClr val="FF0000">
                          <a:alpha val="15000"/>
                        </a:srgbClr>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436688" y="4506913"/>
          <a:ext cx="6586855" cy="1414145"/>
        </p:xfrm>
        <a:graphic>
          <a:graphicData uri="http://schemas.openxmlformats.org/presentationml/2006/ole">
            <mc:AlternateContent xmlns:mc="http://schemas.openxmlformats.org/markup-compatibility/2006">
              <mc:Choice xmlns:v="urn:schemas-microsoft-com:vml" Requires="v">
                <p:oleObj spid="_x0000_s7" name="" r:id="rId5" imgW="2514600" imgH="545465" progId="Equation.3">
                  <p:embed/>
                </p:oleObj>
              </mc:Choice>
              <mc:Fallback>
                <p:oleObj name="" r:id="rId5" imgW="2514600" imgH="545465" progId="Equation.3">
                  <p:embed/>
                  <p:pic>
                    <p:nvPicPr>
                      <p:cNvPr id="0" name="图片 3114"/>
                      <p:cNvPicPr/>
                      <p:nvPr/>
                    </p:nvPicPr>
                    <p:blipFill>
                      <a:blip r:embed="rId6"/>
                      <a:stretch>
                        <a:fillRect/>
                      </a:stretch>
                    </p:blipFill>
                    <p:spPr>
                      <a:xfrm>
                        <a:off x="1436688" y="4506913"/>
                        <a:ext cx="6586855" cy="1414145"/>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4586605" y="97155"/>
          <a:ext cx="4553585" cy="1153795"/>
        </p:xfrm>
        <a:graphic>
          <a:graphicData uri="http://schemas.openxmlformats.org/presentationml/2006/ole">
            <mc:AlternateContent xmlns:mc="http://schemas.openxmlformats.org/markup-compatibility/2006">
              <mc:Choice xmlns:v="urn:schemas-microsoft-com:vml" Requires="v">
                <p:oleObj spid="_x0000_s9" name="" r:id="rId7" imgW="2019300" imgH="482600" progId="Equation.3">
                  <p:embed/>
                </p:oleObj>
              </mc:Choice>
              <mc:Fallback>
                <p:oleObj name="" r:id="rId7" imgW="2019300" imgH="482600" progId="Equation.3">
                  <p:embed/>
                  <p:pic>
                    <p:nvPicPr>
                      <p:cNvPr id="0" name="图片 3114"/>
                      <p:cNvPicPr/>
                      <p:nvPr/>
                    </p:nvPicPr>
                    <p:blipFill>
                      <a:blip r:embed="rId8"/>
                      <a:stretch>
                        <a:fillRect/>
                      </a:stretch>
                    </p:blipFill>
                    <p:spPr>
                      <a:xfrm>
                        <a:off x="4586605" y="97155"/>
                        <a:ext cx="4553585" cy="1153795"/>
                      </a:xfrm>
                      <a:prstGeom prst="rect">
                        <a:avLst/>
                      </a:prstGeom>
                      <a:solidFill>
                        <a:srgbClr val="FF0000">
                          <a:alpha val="15000"/>
                        </a:srgbClr>
                      </a:solidFill>
                      <a:ln w="38100">
                        <a:noFill/>
                        <a:miter/>
                      </a:ln>
                    </p:spPr>
                  </p:pic>
                </p:oleObj>
              </mc:Fallback>
            </mc:AlternateContent>
          </a:graphicData>
        </a:graphic>
      </p:graphicFrame>
      <p:sp>
        <p:nvSpPr>
          <p:cNvPr id="19" name="Text Box 2"/>
          <p:cNvSpPr txBox="1"/>
          <p:nvPr/>
        </p:nvSpPr>
        <p:spPr>
          <a:xfrm>
            <a:off x="1270" y="1250950"/>
            <a:ext cx="885507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对吸收和发射声子的三种振动声子的几率都加在一起</a:t>
            </a:r>
            <a:r>
              <a:rPr lang="en-US" altLang="zh-CN" sz="2800" dirty="0">
                <a:solidFill>
                  <a:schemeClr val="tx1"/>
                </a:solidFill>
                <a:latin typeface="华文细黑" panose="02010600040101010101" charset="-122"/>
                <a:ea typeface="华文细黑" panose="02010600040101010101" charset="-122"/>
              </a:rPr>
              <a:t>.</a:t>
            </a:r>
            <a:r>
              <a:rPr lang="zh-CN" altLang="en-US" sz="2800" dirty="0">
                <a:solidFill>
                  <a:schemeClr val="tx1"/>
                </a:solidFill>
                <a:latin typeface="华文细黑" panose="02010600040101010101" charset="-122"/>
                <a:ea typeface="华文细黑" panose="02010600040101010101" charset="-122"/>
              </a:rPr>
              <a:t>得到</a:t>
            </a:r>
            <a:r>
              <a:rPr lang="zh-CN" altLang="en-US" sz="2800" dirty="0">
                <a:solidFill>
                  <a:srgbClr val="FF0000"/>
                </a:solidFill>
                <a:latin typeface="华文细黑" panose="02010600040101010101" charset="-122"/>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k&gt;</a:t>
            </a:r>
            <a:r>
              <a:rPr lang="en-US" altLang="zh-CN" sz="2800" dirty="0">
                <a:solidFill>
                  <a:schemeClr val="tx1"/>
                </a:solidFill>
                <a:latin typeface="华文细黑" panose="02010600040101010101" charset="-122"/>
                <a:ea typeface="华文细黑" panose="02010600040101010101" charset="-122"/>
              </a:rPr>
              <a:t>→</a:t>
            </a:r>
            <a:r>
              <a:rPr lang="zh-CN" altLang="en-US" sz="2800" dirty="0">
                <a:solidFill>
                  <a:srgbClr val="FF0000"/>
                </a:solidFill>
                <a:latin typeface="华文细黑" panose="02010600040101010101" charset="-122"/>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k</a:t>
            </a:r>
            <a:r>
              <a:rPr lang="en-US" altLang="zh-CN" sz="2800" dirty="0">
                <a:solidFill>
                  <a:srgbClr val="FF3300"/>
                </a:solidFill>
                <a:latin typeface="Times New Roman" panose="02020603050405020304" pitchFamily="18" charset="0"/>
                <a:ea typeface="华文细黑" panose="02010600040101010101" charset="-122"/>
                <a:sym typeface="+mn-ea"/>
              </a:rPr>
              <a:t>'</a:t>
            </a:r>
            <a:r>
              <a:rPr lang="en-US" altLang="zh-CN" sz="2800" i="1" dirty="0">
                <a:solidFill>
                  <a:srgbClr val="FF3300"/>
                </a:solidFill>
                <a:latin typeface="Times New Roman" panose="02020603050405020304" pitchFamily="18" charset="0"/>
                <a:ea typeface="华文细黑" panose="02010600040101010101" charset="-122"/>
                <a:sym typeface="+mn-ea"/>
              </a:rPr>
              <a:t>&gt;</a:t>
            </a:r>
            <a:r>
              <a:rPr lang="zh-CN" altLang="en-US" sz="2800" dirty="0">
                <a:solidFill>
                  <a:schemeClr val="tx1"/>
                </a:solidFill>
                <a:latin typeface="华文细黑" panose="02010600040101010101" charset="-122"/>
                <a:ea typeface="华文细黑" panose="02010600040101010101" charset="-122"/>
              </a:rPr>
              <a:t>总跃迁几率为：</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pSp>
        <p:nvGrpSpPr>
          <p:cNvPr id="2" name="组合 1"/>
          <p:cNvGrpSpPr/>
          <p:nvPr/>
        </p:nvGrpSpPr>
        <p:grpSpPr>
          <a:xfrm>
            <a:off x="52705" y="3901440"/>
            <a:ext cx="8994140" cy="650875"/>
            <a:chOff x="83" y="6144"/>
            <a:chExt cx="14164" cy="1025"/>
          </a:xfrm>
        </p:grpSpPr>
        <p:sp>
          <p:nvSpPr>
            <p:cNvPr id="10" name="Text Box 2"/>
            <p:cNvSpPr txBox="1"/>
            <p:nvPr/>
          </p:nvSpPr>
          <p:spPr>
            <a:xfrm>
              <a:off x="83" y="6144"/>
              <a:ext cx="14164" cy="102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为方便，引入一个平均弹性波速</a:t>
              </a:r>
              <a:endParaRPr lang="zh-CN" altLang="en-US" sz="28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1" name="Object 1024"/>
            <p:cNvGraphicFramePr>
              <a:graphicFrameLocks noChangeAspect="1"/>
            </p:cNvGraphicFramePr>
            <p:nvPr/>
          </p:nvGraphicFramePr>
          <p:xfrm>
            <a:off x="8745" y="6423"/>
            <a:ext cx="524" cy="675"/>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3">
                    <p:embed/>
                  </p:oleObj>
                </mc:Choice>
                <mc:Fallback>
                  <p:oleObj name="" r:id="rId9" imgW="127000" imgH="165100" progId="Equation.3">
                    <p:embed/>
                    <p:pic>
                      <p:nvPicPr>
                        <p:cNvPr id="0" name="图片 3114"/>
                        <p:cNvPicPr/>
                        <p:nvPr/>
                      </p:nvPicPr>
                      <p:blipFill>
                        <a:blip r:embed="rId10"/>
                        <a:stretch>
                          <a:fillRect/>
                        </a:stretch>
                      </p:blipFill>
                      <p:spPr>
                        <a:xfrm>
                          <a:off x="8745" y="6423"/>
                          <a:ext cx="524" cy="67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1024"/>
          <p:cNvGraphicFramePr>
            <a:graphicFrameLocks noChangeAspect="1"/>
          </p:cNvGraphicFramePr>
          <p:nvPr/>
        </p:nvGraphicFramePr>
        <p:xfrm>
          <a:off x="1362393" y="-37147"/>
          <a:ext cx="6586855" cy="1414145"/>
        </p:xfrm>
        <a:graphic>
          <a:graphicData uri="http://schemas.openxmlformats.org/presentationml/2006/ole">
            <mc:AlternateContent xmlns:mc="http://schemas.openxmlformats.org/markup-compatibility/2006">
              <mc:Choice xmlns:v="urn:schemas-microsoft-com:vml" Requires="v">
                <p:oleObj spid="_x0000_s7" name="" r:id="rId1" imgW="2514600" imgH="545465" progId="Equation.3">
                  <p:embed/>
                </p:oleObj>
              </mc:Choice>
              <mc:Fallback>
                <p:oleObj name="" r:id="rId1" imgW="2514600" imgH="545465" progId="Equation.3">
                  <p:embed/>
                  <p:pic>
                    <p:nvPicPr>
                      <p:cNvPr id="0" name="图片 3114"/>
                      <p:cNvPicPr/>
                      <p:nvPr/>
                    </p:nvPicPr>
                    <p:blipFill>
                      <a:blip r:embed="rId2"/>
                      <a:stretch>
                        <a:fillRect/>
                      </a:stretch>
                    </p:blipFill>
                    <p:spPr>
                      <a:xfrm>
                        <a:off x="1362393" y="-37147"/>
                        <a:ext cx="6586855" cy="1414145"/>
                      </a:xfrm>
                      <a:prstGeom prst="rect">
                        <a:avLst/>
                      </a:prstGeom>
                      <a:noFill/>
                      <a:ln w="38100">
                        <a:noFill/>
                        <a:miter/>
                      </a:ln>
                    </p:spPr>
                  </p:pic>
                </p:oleObj>
              </mc:Fallback>
            </mc:AlternateContent>
          </a:graphicData>
        </a:graphic>
      </p:graphicFrame>
      <p:sp>
        <p:nvSpPr>
          <p:cNvPr id="16" name="Text Box 2"/>
          <p:cNvSpPr txBox="1"/>
          <p:nvPr/>
        </p:nvSpPr>
        <p:spPr>
          <a:xfrm>
            <a:off x="-2540" y="1268095"/>
            <a:ext cx="9143365"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p"/>
            </a:pPr>
            <a:r>
              <a:rPr lang="zh-CN" altLang="en-US" sz="2800" dirty="0">
                <a:solidFill>
                  <a:srgbClr val="0000FF"/>
                </a:solidFill>
                <a:latin typeface="Times New Roman" panose="02020603050405020304" pitchFamily="18" charset="0"/>
                <a:ea typeface="华文细黑" panose="02010600040101010101" charset="-122"/>
              </a:rPr>
              <a:t>对于各向同性的晶体模型，</a:t>
            </a:r>
            <a:r>
              <a:rPr lang="en-US" altLang="zh-CN" sz="2800" i="1" dirty="0">
                <a:solidFill>
                  <a:srgbClr val="0000FF"/>
                </a:solidFill>
                <a:latin typeface="Times New Roman" panose="02020603050405020304" pitchFamily="18" charset="0"/>
                <a:ea typeface="华文细黑" panose="02010600040101010101" charset="-122"/>
              </a:rPr>
              <a:t>J</a:t>
            </a:r>
            <a:r>
              <a:rPr lang="zh-CN" altLang="en-US" sz="2800" dirty="0">
                <a:solidFill>
                  <a:srgbClr val="0000FF"/>
                </a:solidFill>
                <a:latin typeface="Times New Roman" panose="02020603050405020304" pitchFamily="18" charset="0"/>
                <a:ea typeface="华文细黑" panose="02010600040101010101" charset="-122"/>
              </a:rPr>
              <a:t>表示在等能面</a:t>
            </a:r>
            <a:r>
              <a:rPr lang="en-US" altLang="zh-CN" sz="2800" i="1" dirty="0">
                <a:solidFill>
                  <a:srgbClr val="0000FF"/>
                </a:solidFill>
                <a:latin typeface="Times New Roman" panose="02020603050405020304" pitchFamily="18" charset="0"/>
                <a:ea typeface="华文细黑" panose="02010600040101010101" charset="-122"/>
              </a:rPr>
              <a:t>E</a:t>
            </a:r>
            <a:r>
              <a:rPr lang="zh-CN" altLang="en-US" sz="2800" dirty="0">
                <a:solidFill>
                  <a:srgbClr val="0000FF"/>
                </a:solidFill>
                <a:latin typeface="Times New Roman" panose="02020603050405020304" pitchFamily="18" charset="0"/>
                <a:ea typeface="华文细黑" panose="02010600040101010101" charset="-122"/>
              </a:rPr>
              <a:t>上的散射，它只决定于散射角</a:t>
            </a:r>
            <a:r>
              <a:rPr lang="zh-CN" altLang="en-US" sz="2800" i="1" dirty="0">
                <a:solidFill>
                  <a:srgbClr val="0000FF"/>
                </a:solidFill>
                <a:latin typeface="Times New Roman" panose="02020603050405020304" pitchFamily="18" charset="0"/>
                <a:ea typeface="华文细黑" panose="02010600040101010101" charset="-122"/>
              </a:rPr>
              <a:t>η</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对其数值也可以做粗略的估计</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 name="椭圆 1"/>
          <p:cNvSpPr/>
          <p:nvPr/>
        </p:nvSpPr>
        <p:spPr>
          <a:xfrm>
            <a:off x="7082155" y="260350"/>
            <a:ext cx="541655" cy="9359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613400" y="744855"/>
            <a:ext cx="1008380" cy="599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5" name="Object 1024"/>
          <p:cNvGraphicFramePr>
            <a:graphicFrameLocks noChangeAspect="1"/>
          </p:cNvGraphicFramePr>
          <p:nvPr/>
        </p:nvGraphicFramePr>
        <p:xfrm>
          <a:off x="19050" y="2663190"/>
          <a:ext cx="8813800" cy="568325"/>
        </p:xfrm>
        <a:graphic>
          <a:graphicData uri="http://schemas.openxmlformats.org/presentationml/2006/ole">
            <mc:AlternateContent xmlns:mc="http://schemas.openxmlformats.org/markup-compatibility/2006">
              <mc:Choice xmlns:v="urn:schemas-microsoft-com:vml" Requires="v">
                <p:oleObj spid="_x0000_s26" name="" r:id="rId3" imgW="3543300" imgH="228600" progId="Equation.3">
                  <p:embed/>
                </p:oleObj>
              </mc:Choice>
              <mc:Fallback>
                <p:oleObj name="" r:id="rId3" imgW="3543300" imgH="228600" progId="Equation.3">
                  <p:embed/>
                  <p:pic>
                    <p:nvPicPr>
                      <p:cNvPr id="0" name="图片 3114"/>
                      <p:cNvPicPr/>
                      <p:nvPr/>
                    </p:nvPicPr>
                    <p:blipFill>
                      <a:blip r:embed="rId4"/>
                      <a:stretch>
                        <a:fillRect/>
                      </a:stretch>
                    </p:blipFill>
                    <p:spPr>
                      <a:xfrm>
                        <a:off x="19050" y="2663190"/>
                        <a:ext cx="8813800" cy="568325"/>
                      </a:xfrm>
                      <a:prstGeom prst="rect">
                        <a:avLst/>
                      </a:prstGeom>
                      <a:solidFill>
                        <a:srgbClr val="00B050">
                          <a:alpha val="22000"/>
                        </a:srgbClr>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19050" y="3402330"/>
          <a:ext cx="9121775" cy="631825"/>
        </p:xfrm>
        <a:graphic>
          <a:graphicData uri="http://schemas.openxmlformats.org/presentationml/2006/ole">
            <mc:AlternateContent xmlns:mc="http://schemas.openxmlformats.org/markup-compatibility/2006">
              <mc:Choice xmlns:v="urn:schemas-microsoft-com:vml" Requires="v">
                <p:oleObj spid="_x0000_s5" name="" r:id="rId5" imgW="3708400" imgH="254000" progId="Equation.3">
                  <p:embed/>
                </p:oleObj>
              </mc:Choice>
              <mc:Fallback>
                <p:oleObj name="" r:id="rId5" imgW="3708400" imgH="254000" progId="Equation.3">
                  <p:embed/>
                  <p:pic>
                    <p:nvPicPr>
                      <p:cNvPr id="0" name="图片 3114"/>
                      <p:cNvPicPr/>
                      <p:nvPr/>
                    </p:nvPicPr>
                    <p:blipFill>
                      <a:blip r:embed="rId6"/>
                      <a:stretch>
                        <a:fillRect/>
                      </a:stretch>
                    </p:blipFill>
                    <p:spPr>
                      <a:xfrm>
                        <a:off x="19050" y="3402330"/>
                        <a:ext cx="9121775" cy="631825"/>
                      </a:xfrm>
                      <a:prstGeom prst="rect">
                        <a:avLst/>
                      </a:prstGeom>
                      <a:solidFill>
                        <a:srgbClr val="00B050">
                          <a:alpha val="22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3157855" y="4086860"/>
          <a:ext cx="3565525" cy="1328420"/>
        </p:xfrm>
        <a:graphic>
          <a:graphicData uri="http://schemas.openxmlformats.org/presentationml/2006/ole">
            <mc:AlternateContent xmlns:mc="http://schemas.openxmlformats.org/markup-compatibility/2006">
              <mc:Choice xmlns:v="urn:schemas-microsoft-com:vml" Requires="v">
                <p:oleObj spid="_x0000_s9" name="" r:id="rId7" imgW="1181100" imgH="444500" progId="Equation.3">
                  <p:embed/>
                </p:oleObj>
              </mc:Choice>
              <mc:Fallback>
                <p:oleObj name="" r:id="rId7" imgW="1181100" imgH="444500" progId="Equation.3">
                  <p:embed/>
                  <p:pic>
                    <p:nvPicPr>
                      <p:cNvPr id="0" name="图片 3114"/>
                      <p:cNvPicPr/>
                      <p:nvPr/>
                    </p:nvPicPr>
                    <p:blipFill>
                      <a:blip r:embed="rId8"/>
                      <a:stretch>
                        <a:fillRect/>
                      </a:stretch>
                    </p:blipFill>
                    <p:spPr>
                      <a:xfrm>
                        <a:off x="3157855" y="4086860"/>
                        <a:ext cx="3565525" cy="1328420"/>
                      </a:xfrm>
                      <a:prstGeom prst="rect">
                        <a:avLst/>
                      </a:prstGeom>
                      <a:solidFill>
                        <a:srgbClr val="FFFF00">
                          <a:alpha val="22000"/>
                        </a:srgbClr>
                      </a:solidFill>
                      <a:ln w="38100">
                        <a:noFill/>
                        <a:miter/>
                      </a:ln>
                    </p:spPr>
                  </p:pic>
                </p:oleObj>
              </mc:Fallback>
            </mc:AlternateContent>
          </a:graphicData>
        </a:graphic>
      </p:graphicFrame>
      <p:sp>
        <p:nvSpPr>
          <p:cNvPr id="10" name="Text Box 2"/>
          <p:cNvSpPr txBox="1"/>
          <p:nvPr/>
        </p:nvSpPr>
        <p:spPr>
          <a:xfrm>
            <a:off x="-60960" y="5335270"/>
            <a:ext cx="9037320" cy="121094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rPr>
              <a:t>上式反映了原子势场在整个原胞内的变化幅度</a:t>
            </a:r>
            <a:r>
              <a:rPr lang="en-US" altLang="zh-CN" sz="2800" dirty="0">
                <a:solidFill>
                  <a:srgbClr val="0000FF"/>
                </a:solidFill>
                <a:latin typeface="Times New Roman" panose="02020603050405020304" pitchFamily="18" charset="0"/>
                <a:ea typeface="华文细黑" panose="02010600040101010101" charset="-122"/>
              </a:rPr>
              <a:t>.</a:t>
            </a:r>
            <a:r>
              <a:rPr lang="en-US" altLang="zh-CN" sz="2800" i="1" dirty="0">
                <a:solidFill>
                  <a:srgbClr val="0000FF"/>
                </a:solidFill>
                <a:latin typeface="Times New Roman" panose="02020603050405020304" pitchFamily="18" charset="0"/>
                <a:ea typeface="华文细黑" panose="02010600040101010101" charset="-122"/>
              </a:rPr>
              <a:t>J</a:t>
            </a:r>
            <a:r>
              <a:rPr lang="zh-CN" altLang="en-US" sz="2800" dirty="0">
                <a:solidFill>
                  <a:srgbClr val="0000FF"/>
                </a:solidFill>
                <a:latin typeface="Times New Roman" panose="02020603050405020304" pitchFamily="18" charset="0"/>
                <a:ea typeface="华文细黑" panose="02010600040101010101" charset="-122"/>
              </a:rPr>
              <a:t>大概几个</a:t>
            </a:r>
            <a:r>
              <a:rPr lang="en-US" altLang="zh-CN" sz="2800" dirty="0">
                <a:solidFill>
                  <a:srgbClr val="0000FF"/>
                </a:solidFill>
                <a:latin typeface="Times New Roman" panose="02020603050405020304" pitchFamily="18" charset="0"/>
                <a:ea typeface="华文细黑" panose="02010600040101010101" charset="-122"/>
              </a:rPr>
              <a:t>eV</a:t>
            </a:r>
            <a:r>
              <a:rPr lang="zh-CN" altLang="en-US" sz="2800" dirty="0">
                <a:solidFill>
                  <a:srgbClr val="0000FF"/>
                </a:solidFill>
                <a:latin typeface="Times New Roman" panose="02020603050405020304" pitchFamily="18" charset="0"/>
                <a:ea typeface="华文细黑" panose="02010600040101010101" charset="-122"/>
              </a:rPr>
              <a:t>数量级</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Line 9"/>
          <p:cNvSpPr/>
          <p:nvPr/>
        </p:nvSpPr>
        <p:spPr>
          <a:xfrm flipH="1">
            <a:off x="2566035" y="2134870"/>
            <a:ext cx="0" cy="72000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2" name="Object 1024"/>
          <p:cNvGraphicFramePr>
            <a:graphicFrameLocks noChangeAspect="1"/>
          </p:cNvGraphicFramePr>
          <p:nvPr/>
        </p:nvGraphicFramePr>
        <p:xfrm>
          <a:off x="20320" y="2569210"/>
          <a:ext cx="9127490" cy="1185545"/>
        </p:xfrm>
        <a:graphic>
          <a:graphicData uri="http://schemas.openxmlformats.org/presentationml/2006/ole">
            <mc:AlternateContent xmlns:mc="http://schemas.openxmlformats.org/markup-compatibility/2006">
              <mc:Choice xmlns:v="urn:schemas-microsoft-com:vml" Requires="v">
                <p:oleObj spid="_x0000_s23" name="" r:id="rId1" imgW="3695700" imgH="457200" progId="Equation.3">
                  <p:embed/>
                </p:oleObj>
              </mc:Choice>
              <mc:Fallback>
                <p:oleObj name="" r:id="rId1" imgW="3695700" imgH="457200" progId="Equation.3">
                  <p:embed/>
                  <p:pic>
                    <p:nvPicPr>
                      <p:cNvPr id="0" name="图片 3114"/>
                      <p:cNvPicPr/>
                      <p:nvPr/>
                    </p:nvPicPr>
                    <p:blipFill>
                      <a:blip r:embed="rId2"/>
                      <a:stretch>
                        <a:fillRect/>
                      </a:stretch>
                    </p:blipFill>
                    <p:spPr>
                      <a:xfrm>
                        <a:off x="20320" y="2569210"/>
                        <a:ext cx="9127490" cy="1185545"/>
                      </a:xfrm>
                      <a:prstGeom prst="rect">
                        <a:avLst/>
                      </a:prstGeom>
                      <a:no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9685" y="4299585"/>
          <a:ext cx="9114790" cy="1052195"/>
        </p:xfrm>
        <a:graphic>
          <a:graphicData uri="http://schemas.openxmlformats.org/presentationml/2006/ole">
            <mc:AlternateContent xmlns:mc="http://schemas.openxmlformats.org/markup-compatibility/2006">
              <mc:Choice xmlns:v="urn:schemas-microsoft-com:vml" Requires="v">
                <p:oleObj spid="_x0000_s3" name="" r:id="rId3" imgW="4279900" imgH="469900" progId="Equation.3">
                  <p:embed/>
                </p:oleObj>
              </mc:Choice>
              <mc:Fallback>
                <p:oleObj name="" r:id="rId3" imgW="4279900" imgH="469900" progId="Equation.3">
                  <p:embed/>
                  <p:pic>
                    <p:nvPicPr>
                      <p:cNvPr id="0" name="图片 3114"/>
                      <p:cNvPicPr/>
                      <p:nvPr/>
                    </p:nvPicPr>
                    <p:blipFill>
                      <a:blip r:embed="rId4"/>
                      <a:stretch>
                        <a:fillRect/>
                      </a:stretch>
                    </p:blipFill>
                    <p:spPr>
                      <a:xfrm>
                        <a:off x="19685" y="4299585"/>
                        <a:ext cx="9114790" cy="1052195"/>
                      </a:xfrm>
                      <a:prstGeom prst="rect">
                        <a:avLst/>
                      </a:prstGeom>
                      <a:no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296545" y="5410835"/>
          <a:ext cx="7195820" cy="1025525"/>
        </p:xfrm>
        <a:graphic>
          <a:graphicData uri="http://schemas.openxmlformats.org/presentationml/2006/ole">
            <mc:AlternateContent xmlns:mc="http://schemas.openxmlformats.org/markup-compatibility/2006">
              <mc:Choice xmlns:v="urn:schemas-microsoft-com:vml" Requires="v">
                <p:oleObj spid="_x0000_s5" name="" r:id="rId5" imgW="3314700" imgH="469900" progId="Equation.3">
                  <p:embed/>
                </p:oleObj>
              </mc:Choice>
              <mc:Fallback>
                <p:oleObj name="" r:id="rId5" imgW="3314700" imgH="469900" progId="Equation.3">
                  <p:embed/>
                  <p:pic>
                    <p:nvPicPr>
                      <p:cNvPr id="0" name="图片 3114"/>
                      <p:cNvPicPr/>
                      <p:nvPr/>
                    </p:nvPicPr>
                    <p:blipFill>
                      <a:blip r:embed="rId6"/>
                      <a:stretch>
                        <a:fillRect/>
                      </a:stretch>
                    </p:blipFill>
                    <p:spPr>
                      <a:xfrm>
                        <a:off x="296545" y="5410835"/>
                        <a:ext cx="7195820" cy="1025525"/>
                      </a:xfrm>
                      <a:prstGeom prst="rect">
                        <a:avLst/>
                      </a:prstGeom>
                      <a:noFill/>
                      <a:ln w="38100">
                        <a:noFill/>
                        <a:miter/>
                      </a:ln>
                    </p:spPr>
                  </p:pic>
                </p:oleObj>
              </mc:Fallback>
            </mc:AlternateContent>
          </a:graphicData>
        </a:graphic>
      </p:graphicFrame>
      <p:graphicFrame>
        <p:nvGraphicFramePr>
          <p:cNvPr id="16" name="Object 1024"/>
          <p:cNvGraphicFramePr>
            <a:graphicFrameLocks noChangeAspect="1"/>
          </p:cNvGraphicFramePr>
          <p:nvPr/>
        </p:nvGraphicFramePr>
        <p:xfrm>
          <a:off x="15240" y="1030605"/>
          <a:ext cx="4918075" cy="1136015"/>
        </p:xfrm>
        <a:graphic>
          <a:graphicData uri="http://schemas.openxmlformats.org/presentationml/2006/ole">
            <mc:AlternateContent xmlns:mc="http://schemas.openxmlformats.org/markup-compatibility/2006">
              <mc:Choice xmlns:v="urn:schemas-microsoft-com:vml" Requires="v">
                <p:oleObj spid="_x0000_s17" name="" r:id="rId7" imgW="1955800" imgH="457200" progId="Equation.3">
                  <p:embed/>
                </p:oleObj>
              </mc:Choice>
              <mc:Fallback>
                <p:oleObj name="" r:id="rId7" imgW="1955800" imgH="457200" progId="Equation.3">
                  <p:embed/>
                  <p:pic>
                    <p:nvPicPr>
                      <p:cNvPr id="0" name="图片 3114"/>
                      <p:cNvPicPr/>
                      <p:nvPr/>
                    </p:nvPicPr>
                    <p:blipFill>
                      <a:blip r:embed="rId8"/>
                      <a:stretch>
                        <a:fillRect/>
                      </a:stretch>
                    </p:blipFill>
                    <p:spPr>
                      <a:xfrm>
                        <a:off x="15240" y="1030605"/>
                        <a:ext cx="4918075" cy="1136015"/>
                      </a:xfrm>
                      <a:prstGeom prst="rect">
                        <a:avLst/>
                      </a:prstGeom>
                      <a:solidFill>
                        <a:srgbClr val="00B050">
                          <a:alpha val="13000"/>
                        </a:srgbClr>
                      </a:solid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5080" y="21590"/>
          <a:ext cx="5210239" cy="972007"/>
        </p:xfrm>
        <a:graphic>
          <a:graphicData uri="http://schemas.openxmlformats.org/presentationml/2006/ole">
            <mc:AlternateContent xmlns:mc="http://schemas.openxmlformats.org/markup-compatibility/2006">
              <mc:Choice xmlns:v="urn:schemas-microsoft-com:vml" Requires="v">
                <p:oleObj spid="_x0000_s9" name="" r:id="rId9" imgW="2895600" imgH="545465" progId="Equation.3">
                  <p:embed/>
                </p:oleObj>
              </mc:Choice>
              <mc:Fallback>
                <p:oleObj name="" r:id="rId9" imgW="2895600" imgH="545465" progId="Equation.3">
                  <p:embed/>
                  <p:pic>
                    <p:nvPicPr>
                      <p:cNvPr id="0" name="图片 3114"/>
                      <p:cNvPicPr/>
                      <p:nvPr/>
                    </p:nvPicPr>
                    <p:blipFill>
                      <a:blip r:embed="rId10"/>
                      <a:stretch>
                        <a:fillRect/>
                      </a:stretch>
                    </p:blipFill>
                    <p:spPr>
                      <a:xfrm>
                        <a:off x="-5080" y="21590"/>
                        <a:ext cx="5210239" cy="972007"/>
                      </a:xfrm>
                      <a:prstGeom prst="rect">
                        <a:avLst/>
                      </a:prstGeom>
                      <a:solidFill>
                        <a:srgbClr val="FF0000">
                          <a:alpha val="15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5515928" y="36195"/>
          <a:ext cx="3420025" cy="962939"/>
        </p:xfrm>
        <a:graphic>
          <a:graphicData uri="http://schemas.openxmlformats.org/presentationml/2006/ole">
            <mc:AlternateContent xmlns:mc="http://schemas.openxmlformats.org/markup-compatibility/2006">
              <mc:Choice xmlns:v="urn:schemas-microsoft-com:vml" Requires="v">
                <p:oleObj spid="_x0000_s11" name="" r:id="rId11" imgW="1917065" imgH="545465" progId="Equation.3">
                  <p:embed/>
                </p:oleObj>
              </mc:Choice>
              <mc:Fallback>
                <p:oleObj name="" r:id="rId11" imgW="1917065" imgH="545465" progId="Equation.3">
                  <p:embed/>
                  <p:pic>
                    <p:nvPicPr>
                      <p:cNvPr id="0" name="图片 3114"/>
                      <p:cNvPicPr/>
                      <p:nvPr/>
                    </p:nvPicPr>
                    <p:blipFill>
                      <a:blip r:embed="rId12"/>
                      <a:stretch>
                        <a:fillRect/>
                      </a:stretch>
                    </p:blipFill>
                    <p:spPr>
                      <a:xfrm>
                        <a:off x="5515928" y="36195"/>
                        <a:ext cx="3420025" cy="962939"/>
                      </a:xfrm>
                      <a:prstGeom prst="rect">
                        <a:avLst/>
                      </a:prstGeom>
                      <a:solidFill>
                        <a:srgbClr val="FF0000">
                          <a:alpha val="13000"/>
                        </a:srgbClr>
                      </a:solidFill>
                      <a:ln w="38100">
                        <a:noFill/>
                        <a:miter/>
                      </a:ln>
                    </p:spPr>
                  </p:pic>
                </p:oleObj>
              </mc:Fallback>
            </mc:AlternateContent>
          </a:graphicData>
        </a:graphic>
      </p:graphicFrame>
      <p:sp>
        <p:nvSpPr>
          <p:cNvPr id="12" name="Text Box 2"/>
          <p:cNvSpPr txBox="1"/>
          <p:nvPr/>
        </p:nvSpPr>
        <p:spPr>
          <a:xfrm>
            <a:off x="20320" y="3724275"/>
            <a:ext cx="874839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Times New Roman" panose="02020603050405020304" pitchFamily="18" charset="0"/>
                <a:ea typeface="华文细黑" panose="02010600040101010101" charset="-122"/>
              </a:rPr>
              <a:t>积分中将积分变量</a:t>
            </a:r>
            <a:r>
              <a:rPr lang="en-US" altLang="zh-CN" sz="2800" i="1" dirty="0">
                <a:solidFill>
                  <a:srgbClr val="FF0000"/>
                </a:solidFill>
                <a:latin typeface="Times New Roman" panose="02020603050405020304" pitchFamily="18" charset="0"/>
                <a:ea typeface="华文细黑" panose="02010600040101010101" charset="-122"/>
              </a:rPr>
              <a:t>dk</a:t>
            </a:r>
            <a:r>
              <a:rPr lang="en-US" altLang="zh-CN" sz="2800" dirty="0">
                <a:solidFill>
                  <a:srgbClr val="FF0000"/>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改变为</a:t>
            </a:r>
            <a:r>
              <a:rPr lang="en-US" altLang="zh-CN" sz="2800" i="1" dirty="0">
                <a:solidFill>
                  <a:srgbClr val="FF0000"/>
                </a:solidFill>
                <a:latin typeface="Times New Roman" panose="02020603050405020304" pitchFamily="18" charset="0"/>
                <a:ea typeface="华文细黑" panose="02010600040101010101" charset="-122"/>
              </a:rPr>
              <a:t>dE</a:t>
            </a:r>
            <a:r>
              <a:rPr lang="en-US" altLang="zh-CN" sz="2800" dirty="0">
                <a:solidFill>
                  <a:srgbClr val="FF0000"/>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积分变量</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13" name="Object 1024"/>
          <p:cNvGraphicFramePr>
            <a:graphicFrameLocks noChangeAspect="1"/>
          </p:cNvGraphicFramePr>
          <p:nvPr/>
        </p:nvGraphicFramePr>
        <p:xfrm>
          <a:off x="6885305" y="3724275"/>
          <a:ext cx="1388745" cy="681355"/>
        </p:xfrm>
        <a:graphic>
          <a:graphicData uri="http://schemas.openxmlformats.org/presentationml/2006/ole">
            <mc:AlternateContent xmlns:mc="http://schemas.openxmlformats.org/markup-compatibility/2006">
              <mc:Choice xmlns:v="urn:schemas-microsoft-com:vml" Requires="v">
                <p:oleObj spid="_x0000_s15" name="" r:id="rId13" imgW="800100" imgH="419100" progId="Equation.3">
                  <p:embed/>
                </p:oleObj>
              </mc:Choice>
              <mc:Fallback>
                <p:oleObj name="" r:id="rId13" imgW="800100" imgH="419100" progId="Equation.3">
                  <p:embed/>
                  <p:pic>
                    <p:nvPicPr>
                      <p:cNvPr id="0" name="图片 3150"/>
                      <p:cNvPicPr/>
                      <p:nvPr/>
                    </p:nvPicPr>
                    <p:blipFill>
                      <a:blip r:embed="rId14"/>
                      <a:stretch>
                        <a:fillRect/>
                      </a:stretch>
                    </p:blipFill>
                    <p:spPr>
                      <a:xfrm>
                        <a:off x="6885305" y="3724275"/>
                        <a:ext cx="1388745" cy="681355"/>
                      </a:xfrm>
                      <a:prstGeom prst="rect">
                        <a:avLst/>
                      </a:prstGeom>
                      <a:solidFill>
                        <a:srgbClr val="FF0000">
                          <a:alpha val="31000"/>
                        </a:srgbClr>
                      </a:solidFill>
                      <a:ln w="38100">
                        <a:noFill/>
                        <a:miter/>
                      </a:ln>
                    </p:spPr>
                  </p:pic>
                </p:oleObj>
              </mc:Fallback>
            </mc:AlternateContent>
          </a:graphicData>
        </a:graphic>
      </p:graphicFrame>
      <p:sp>
        <p:nvSpPr>
          <p:cNvPr id="6" name="椭圆 5"/>
          <p:cNvSpPr/>
          <p:nvPr/>
        </p:nvSpPr>
        <p:spPr>
          <a:xfrm>
            <a:off x="4070350" y="1010285"/>
            <a:ext cx="735330" cy="67056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6" name="组合 25"/>
          <p:cNvGrpSpPr/>
          <p:nvPr/>
        </p:nvGrpSpPr>
        <p:grpSpPr>
          <a:xfrm>
            <a:off x="4875530" y="860425"/>
            <a:ext cx="1720215" cy="1867535"/>
            <a:chOff x="11181" y="1355"/>
            <a:chExt cx="2709" cy="2941"/>
          </a:xfrm>
        </p:grpSpPr>
        <p:sp>
          <p:nvSpPr>
            <p:cNvPr id="29" name="Line 9"/>
            <p:cNvSpPr/>
            <p:nvPr/>
          </p:nvSpPr>
          <p:spPr>
            <a:xfrm flipV="1">
              <a:off x="11799" y="1623"/>
              <a:ext cx="0" cy="1417"/>
            </a:xfrm>
            <a:prstGeom prst="line">
              <a:avLst/>
            </a:prstGeom>
            <a:ln w="127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 name="Line 9"/>
            <p:cNvSpPr/>
            <p:nvPr/>
          </p:nvSpPr>
          <p:spPr>
            <a:xfrm>
              <a:off x="11799" y="3040"/>
              <a:ext cx="1192" cy="580"/>
            </a:xfrm>
            <a:prstGeom prst="line">
              <a:avLst/>
            </a:prstGeom>
            <a:ln w="12700" cap="flat" cmpd="sng">
              <a:solidFill>
                <a:srgbClr val="FF0000"/>
              </a:solidFill>
              <a:prstDash val="dash"/>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9"/>
            <p:cNvSpPr/>
            <p:nvPr/>
          </p:nvSpPr>
          <p:spPr>
            <a:xfrm flipV="1">
              <a:off x="11799" y="3040"/>
              <a:ext cx="1644" cy="0"/>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8" name="Line 9"/>
            <p:cNvSpPr/>
            <p:nvPr/>
          </p:nvSpPr>
          <p:spPr>
            <a:xfrm flipH="1">
              <a:off x="11181" y="3040"/>
              <a:ext cx="618" cy="1256"/>
            </a:xfrm>
            <a:prstGeom prst="line">
              <a:avLst/>
            </a:prstGeom>
            <a:ln w="127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9" name="Line 9"/>
            <p:cNvSpPr/>
            <p:nvPr/>
          </p:nvSpPr>
          <p:spPr>
            <a:xfrm flipV="1">
              <a:off x="11786" y="2046"/>
              <a:ext cx="1231" cy="1002"/>
            </a:xfrm>
            <a:prstGeom prst="line">
              <a:avLst/>
            </a:prstGeom>
            <a:ln w="127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42" name="Text Box 2"/>
            <p:cNvSpPr txBox="1"/>
            <p:nvPr/>
          </p:nvSpPr>
          <p:spPr>
            <a:xfrm>
              <a:off x="11786" y="1933"/>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3" name="任意多边形 42"/>
            <p:cNvSpPr/>
            <p:nvPr/>
          </p:nvSpPr>
          <p:spPr>
            <a:xfrm rot="19980000">
              <a:off x="11878" y="2615"/>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Text Box 2"/>
            <p:cNvSpPr txBox="1"/>
            <p:nvPr/>
          </p:nvSpPr>
          <p:spPr>
            <a:xfrm>
              <a:off x="12931" y="158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1" name="Text Box 2"/>
            <p:cNvSpPr txBox="1"/>
            <p:nvPr/>
          </p:nvSpPr>
          <p:spPr>
            <a:xfrm>
              <a:off x="11236" y="1355"/>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FF0000"/>
                  </a:solidFill>
                  <a:latin typeface="Times New Roman" panose="02020603050405020304" pitchFamily="18" charset="0"/>
                  <a:ea typeface="华文细黑" panose="02010600040101010101" charset="-122"/>
                </a:rPr>
                <a:t>k</a:t>
              </a:r>
              <a:endParaRPr lang="en-US" altLang="zh-CN" sz="2800"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24" name="Text Box 2"/>
            <p:cNvSpPr txBox="1"/>
            <p:nvPr/>
          </p:nvSpPr>
          <p:spPr>
            <a:xfrm>
              <a:off x="11534" y="2898"/>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θ</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25" name="Line 9"/>
            <p:cNvSpPr/>
            <p:nvPr/>
          </p:nvSpPr>
          <p:spPr>
            <a:xfrm flipV="1">
              <a:off x="12978" y="2134"/>
              <a:ext cx="0" cy="1474"/>
            </a:xfrm>
            <a:prstGeom prst="line">
              <a:avLst/>
            </a:prstGeom>
            <a:ln w="12700" cap="flat" cmpd="sng">
              <a:solidFill>
                <a:srgbClr val="FF0000"/>
              </a:solidFill>
              <a:prstDash val="dash"/>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graphicFrame>
        <p:nvGraphicFramePr>
          <p:cNvPr id="27" name="Object 1024"/>
          <p:cNvGraphicFramePr>
            <a:graphicFrameLocks noChangeAspect="1"/>
          </p:cNvGraphicFramePr>
          <p:nvPr/>
        </p:nvGraphicFramePr>
        <p:xfrm>
          <a:off x="6311900" y="1654810"/>
          <a:ext cx="2836545" cy="418465"/>
        </p:xfrm>
        <a:graphic>
          <a:graphicData uri="http://schemas.openxmlformats.org/presentationml/2006/ole">
            <mc:AlternateContent xmlns:mc="http://schemas.openxmlformats.org/markup-compatibility/2006">
              <mc:Choice xmlns:v="urn:schemas-microsoft-com:vml" Requires="v">
                <p:oleObj spid="_x0000_s28" name="" r:id="rId15" imgW="1663700" imgH="228600" progId="Equation.3">
                  <p:embed/>
                </p:oleObj>
              </mc:Choice>
              <mc:Fallback>
                <p:oleObj name="" r:id="rId15" imgW="1663700" imgH="228600" progId="Equation.3">
                  <p:embed/>
                  <p:pic>
                    <p:nvPicPr>
                      <p:cNvPr id="0" name="图片 3114"/>
                      <p:cNvPicPr/>
                      <p:nvPr/>
                    </p:nvPicPr>
                    <p:blipFill>
                      <a:blip r:embed="rId16"/>
                      <a:stretch>
                        <a:fillRect/>
                      </a:stretch>
                    </p:blipFill>
                    <p:spPr>
                      <a:xfrm>
                        <a:off x="6311900" y="1654810"/>
                        <a:ext cx="2836545" cy="418465"/>
                      </a:xfrm>
                      <a:prstGeom prst="rect">
                        <a:avLst/>
                      </a:prstGeom>
                      <a:solidFill>
                        <a:srgbClr val="00B050">
                          <a:alpha val="13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554"/>
                                        </p:tgtEl>
                                        <p:attrNameLst>
                                          <p:attrName>style.visibility</p:attrName>
                                        </p:attrNameLst>
                                      </p:cBhvr>
                                      <p:to>
                                        <p:strVal val="visible"/>
                                      </p:to>
                                    </p:set>
                                    <p:animEffect transition="in" filter="blinds(horizontal)">
                                      <p:cBhvr>
                                        <p:cTn id="32" dur="500"/>
                                        <p:tgtEl>
                                          <p:spTgt spid="235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p:nvPr/>
        </p:nvSpPr>
        <p:spPr>
          <a:xfrm>
            <a:off x="-36195" y="965200"/>
            <a:ext cx="9067165" cy="2330450"/>
          </a:xfrm>
          <a:prstGeom prst="rect">
            <a:avLst/>
          </a:prstGeom>
          <a:noFill/>
          <a:ln w="9525">
            <a:noFill/>
          </a:ln>
        </p:spPr>
        <p:txBody>
          <a:bodyPr wrap="square" anchor="t">
            <a:spAutoFit/>
          </a:bodyPr>
          <a:p>
            <a:pPr marL="514350" indent="-514350" algn="just">
              <a:lnSpc>
                <a:spcPct val="130000"/>
              </a:lnSpc>
              <a:spcBef>
                <a:spcPct val="50000"/>
              </a:spcBef>
              <a:buFont typeface="+mj-ea"/>
              <a:buAutoNum type="circleNumDbPlain"/>
            </a:pPr>
            <a:r>
              <a:rPr lang="zh-CN" altLang="en-US" sz="2800" dirty="0">
                <a:solidFill>
                  <a:srgbClr val="0000FF"/>
                </a:solidFill>
                <a:latin typeface="Times New Roman" panose="02020603050405020304" pitchFamily="18" charset="0"/>
                <a:ea typeface="华文细黑" panose="02010600040101010101" charset="-122"/>
              </a:rPr>
              <a:t>上式说明弛豫时间</a:t>
            </a:r>
            <a:r>
              <a:rPr lang="en-US" altLang="zh-CN" sz="2800" dirty="0">
                <a:solidFill>
                  <a:srgbClr val="FF3300"/>
                </a:solidFill>
                <a:latin typeface="Times New Roman" panose="02020603050405020304" pitchFamily="18" charset="0"/>
                <a:ea typeface="华文细黑" panose="02010600040101010101" charset="-122"/>
              </a:rPr>
              <a:t>1/τ</a:t>
            </a:r>
            <a:r>
              <a:rPr lang="zh-CN" altLang="en-US" sz="2800" dirty="0">
                <a:solidFill>
                  <a:srgbClr val="0000FF"/>
                </a:solidFill>
                <a:latin typeface="Times New Roman" panose="02020603050405020304" pitchFamily="18" charset="0"/>
                <a:ea typeface="华文细黑" panose="02010600040101010101" charset="-122"/>
              </a:rPr>
              <a:t>与绝对温度</a:t>
            </a:r>
            <a:r>
              <a:rPr lang="en-US" altLang="zh-CN" sz="2800" dirty="0">
                <a:solidFill>
                  <a:srgbClr val="FF3300"/>
                </a:solidFill>
                <a:latin typeface="Times New Roman" panose="02020603050405020304" pitchFamily="18" charset="0"/>
                <a:ea typeface="华文细黑" panose="02010600040101010101" charset="-122"/>
              </a:rPr>
              <a:t>T</a:t>
            </a:r>
            <a:r>
              <a:rPr lang="zh-CN" altLang="en-US" sz="2800" dirty="0">
                <a:solidFill>
                  <a:srgbClr val="0000FF"/>
                </a:solidFill>
                <a:latin typeface="Times New Roman" panose="02020603050405020304" pitchFamily="18" charset="0"/>
                <a:ea typeface="华文细黑" panose="02010600040101010101" charset="-122"/>
              </a:rPr>
              <a:t>成正比</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当</a:t>
            </a:r>
            <a:r>
              <a:rPr lang="en-US" altLang="zh-CN" sz="2800" dirty="0">
                <a:solidFill>
                  <a:srgbClr val="FF3300"/>
                </a:solidFill>
                <a:latin typeface="华文细黑" panose="02010600040101010101" charset="-122"/>
                <a:ea typeface="华文细黑" panose="02010600040101010101" charset="-122"/>
                <a:sym typeface="+mn-ea"/>
              </a:rPr>
              <a:t>T</a:t>
            </a:r>
            <a:r>
              <a:rPr lang="en-US" altLang="zh-CN" sz="2800" dirty="0">
                <a:solidFill>
                  <a:srgbClr val="0000FF"/>
                </a:solidFill>
                <a:latin typeface="华文细黑" panose="02010600040101010101" charset="-122"/>
                <a:ea typeface="华文细黑" panose="02010600040101010101" charset="-122"/>
                <a:sym typeface="+mn-ea"/>
              </a:rPr>
              <a:t>&gt;&gt;</a:t>
            </a:r>
            <a:r>
              <a:rPr lang="zh-CN" altLang="en-US" sz="2800" dirty="0">
                <a:solidFill>
                  <a:srgbClr val="0000FF"/>
                </a:solidFill>
                <a:latin typeface="华文细黑" panose="02010600040101010101" charset="-122"/>
                <a:ea typeface="华文细黑" panose="02010600040101010101" charset="-122"/>
                <a:sym typeface="+mn-ea"/>
              </a:rPr>
              <a:t>德拜温度</a:t>
            </a:r>
            <a:r>
              <a:rPr lang="zh-CN" altLang="en-US" sz="2800" dirty="0">
                <a:solidFill>
                  <a:srgbClr val="FF3300"/>
                </a:solidFill>
                <a:latin typeface="Times New Roman" panose="02020603050405020304" pitchFamily="18" charset="0"/>
                <a:ea typeface="华文细黑" panose="02010600040101010101" charset="-122"/>
                <a:sym typeface="+mn-ea"/>
              </a:rPr>
              <a:t>Θ</a:t>
            </a:r>
            <a:r>
              <a:rPr lang="en-US" altLang="zh-CN" sz="2800" baseline="-25000" dirty="0">
                <a:solidFill>
                  <a:srgbClr val="FF3300"/>
                </a:solidFill>
                <a:latin typeface="Times New Roman" panose="02020603050405020304" pitchFamily="18" charset="0"/>
                <a:ea typeface="华文细黑" panose="02010600040101010101" charset="-122"/>
                <a:sym typeface="+mn-ea"/>
              </a:rPr>
              <a:t>D</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a:t>
            </a:r>
            <a:r>
              <a:rPr lang="zh-CN" sz="2800" dirty="0">
                <a:solidFill>
                  <a:srgbClr val="0000FF"/>
                </a:solidFill>
                <a:latin typeface="Times New Roman" panose="02020603050405020304" pitchFamily="18" charset="0"/>
                <a:ea typeface="华文细黑" panose="02010600040101010101" charset="-122"/>
              </a:rPr>
              <a:t>这就解决了经典理论中长期的得不到解释的金属电阻同温度成正比的事实</a:t>
            </a:r>
            <a:r>
              <a:rPr lang="en-US" altLang="zh-CN" sz="2800" dirty="0">
                <a:solidFill>
                  <a:srgbClr val="0000FF"/>
                </a:solidFill>
                <a:latin typeface="Times New Roman" panose="02020603050405020304" pitchFamily="18" charset="0"/>
                <a:ea typeface="华文细黑" panose="02010600040101010101" charset="-122"/>
              </a:rPr>
              <a:t>.</a:t>
            </a:r>
            <a:r>
              <a:rPr lang="zh-CN" altLang="en-US" sz="2800" dirty="0">
                <a:solidFill>
                  <a:srgbClr val="0000FF"/>
                </a:solidFill>
                <a:latin typeface="Times New Roman" panose="02020603050405020304" pitchFamily="18" charset="0"/>
                <a:ea typeface="华文细黑" panose="02010600040101010101" charset="-122"/>
              </a:rPr>
              <a:t>一般金属的电阻是由于原子的热振动对电子的散射引起的</a:t>
            </a:r>
            <a:r>
              <a:rPr lang="en-US" altLang="zh-CN" sz="2800" dirty="0">
                <a:solidFill>
                  <a:srgbClr val="0000FF"/>
                </a:solidFill>
                <a:latin typeface="Times New Roman" panose="02020603050405020304" pitchFamily="18" charset="0"/>
                <a:ea typeface="华文细黑" panose="02010600040101010101" charset="-122"/>
              </a:rPr>
              <a:t>.</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aphicFrame>
        <p:nvGraphicFramePr>
          <p:cNvPr id="8" name="Object 1024"/>
          <p:cNvGraphicFramePr>
            <a:graphicFrameLocks noChangeAspect="1"/>
          </p:cNvGraphicFramePr>
          <p:nvPr/>
        </p:nvGraphicFramePr>
        <p:xfrm>
          <a:off x="822325" y="25400"/>
          <a:ext cx="7499350" cy="1025525"/>
        </p:xfrm>
        <a:graphic>
          <a:graphicData uri="http://schemas.openxmlformats.org/presentationml/2006/ole">
            <mc:AlternateContent xmlns:mc="http://schemas.openxmlformats.org/markup-compatibility/2006">
              <mc:Choice xmlns:v="urn:schemas-microsoft-com:vml" Requires="v">
                <p:oleObj spid="_x0000_s9" name="" r:id="rId1" imgW="3454400" imgH="469900" progId="Equation.3">
                  <p:embed/>
                </p:oleObj>
              </mc:Choice>
              <mc:Fallback>
                <p:oleObj name="" r:id="rId1" imgW="3454400" imgH="469900" progId="Equation.3">
                  <p:embed/>
                  <p:pic>
                    <p:nvPicPr>
                      <p:cNvPr id="0" name="图片 3114"/>
                      <p:cNvPicPr/>
                      <p:nvPr/>
                    </p:nvPicPr>
                    <p:blipFill>
                      <a:blip r:embed="rId2"/>
                      <a:stretch>
                        <a:fillRect/>
                      </a:stretch>
                    </p:blipFill>
                    <p:spPr>
                      <a:xfrm>
                        <a:off x="822325" y="25400"/>
                        <a:ext cx="7499350" cy="1025525"/>
                      </a:xfrm>
                      <a:prstGeom prst="rect">
                        <a:avLst/>
                      </a:prstGeom>
                      <a:solidFill>
                        <a:srgbClr val="FF0000">
                          <a:alpha val="17000"/>
                        </a:srgbClr>
                      </a:solidFill>
                      <a:ln w="38100">
                        <a:noFill/>
                        <a:miter/>
                      </a:ln>
                    </p:spPr>
                  </p:pic>
                </p:oleObj>
              </mc:Fallback>
            </mc:AlternateContent>
          </a:graphicData>
        </a:graphic>
      </p:graphicFrame>
      <p:graphicFrame>
        <p:nvGraphicFramePr>
          <p:cNvPr id="10" name="Object 1024"/>
          <p:cNvGraphicFramePr>
            <a:graphicFrameLocks noChangeAspect="1"/>
          </p:cNvGraphicFramePr>
          <p:nvPr/>
        </p:nvGraphicFramePr>
        <p:xfrm>
          <a:off x="31115" y="3499485"/>
          <a:ext cx="4553585" cy="1153795"/>
        </p:xfrm>
        <a:graphic>
          <a:graphicData uri="http://schemas.openxmlformats.org/presentationml/2006/ole">
            <mc:AlternateContent xmlns:mc="http://schemas.openxmlformats.org/markup-compatibility/2006">
              <mc:Choice xmlns:v="urn:schemas-microsoft-com:vml" Requires="v">
                <p:oleObj spid="_x0000_s11" name="" r:id="rId3" imgW="2019300" imgH="482600" progId="Equation.3">
                  <p:embed/>
                </p:oleObj>
              </mc:Choice>
              <mc:Fallback>
                <p:oleObj name="" r:id="rId3" imgW="2019300" imgH="482600" progId="Equation.3">
                  <p:embed/>
                  <p:pic>
                    <p:nvPicPr>
                      <p:cNvPr id="0" name="图片 3114"/>
                      <p:cNvPicPr/>
                      <p:nvPr/>
                    </p:nvPicPr>
                    <p:blipFill>
                      <a:blip r:embed="rId4"/>
                      <a:stretch>
                        <a:fillRect/>
                      </a:stretch>
                    </p:blipFill>
                    <p:spPr>
                      <a:xfrm>
                        <a:off x="31115" y="3499485"/>
                        <a:ext cx="4553585" cy="1153795"/>
                      </a:xfrm>
                      <a:prstGeom prst="rect">
                        <a:avLst/>
                      </a:prstGeom>
                      <a:solidFill>
                        <a:srgbClr val="FF0000">
                          <a:alpha val="15000"/>
                        </a:srgbClr>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4642485" y="3499485"/>
          <a:ext cx="4468495" cy="1150620"/>
        </p:xfrm>
        <a:graphic>
          <a:graphicData uri="http://schemas.openxmlformats.org/presentationml/2006/ole">
            <mc:AlternateContent xmlns:mc="http://schemas.openxmlformats.org/markup-compatibility/2006">
              <mc:Choice xmlns:v="urn:schemas-microsoft-com:vml" Requires="v">
                <p:oleObj spid="_x0000_s14" name="" r:id="rId5" imgW="1752600" imgH="469900" progId="Equation.3">
                  <p:embed/>
                </p:oleObj>
              </mc:Choice>
              <mc:Fallback>
                <p:oleObj name="" r:id="rId5" imgW="1752600" imgH="469900" progId="Equation.3">
                  <p:embed/>
                  <p:pic>
                    <p:nvPicPr>
                      <p:cNvPr id="0" name="图片 3114"/>
                      <p:cNvPicPr/>
                      <p:nvPr/>
                    </p:nvPicPr>
                    <p:blipFill>
                      <a:blip r:embed="rId6"/>
                      <a:stretch>
                        <a:fillRect/>
                      </a:stretch>
                    </p:blipFill>
                    <p:spPr>
                      <a:xfrm>
                        <a:off x="4642485" y="3499485"/>
                        <a:ext cx="4468495" cy="1150620"/>
                      </a:xfrm>
                      <a:prstGeom prst="rect">
                        <a:avLst/>
                      </a:prstGeom>
                      <a:solidFill>
                        <a:srgbClr val="FFFF99">
                          <a:alpha val="64000"/>
                        </a:srgbClr>
                      </a:solidFill>
                      <a:ln w="38100">
                        <a:noFill/>
                        <a:miter/>
                      </a:ln>
                    </p:spPr>
                  </p:pic>
                </p:oleObj>
              </mc:Fallback>
            </mc:AlternateContent>
          </a:graphicData>
        </a:graphic>
      </p:graphicFrame>
      <p:graphicFrame>
        <p:nvGraphicFramePr>
          <p:cNvPr id="15" name="Object 1024"/>
          <p:cNvGraphicFramePr>
            <a:graphicFrameLocks noChangeAspect="1"/>
          </p:cNvGraphicFramePr>
          <p:nvPr/>
        </p:nvGraphicFramePr>
        <p:xfrm>
          <a:off x="1238250" y="4967605"/>
          <a:ext cx="6667500" cy="1211580"/>
        </p:xfrm>
        <a:graphic>
          <a:graphicData uri="http://schemas.openxmlformats.org/presentationml/2006/ole">
            <mc:AlternateContent xmlns:mc="http://schemas.openxmlformats.org/markup-compatibility/2006">
              <mc:Choice xmlns:v="urn:schemas-microsoft-com:vml" Requires="v">
                <p:oleObj spid="_x0000_s16" name="" r:id="rId7" imgW="1688465" imgH="304800" progId="Equation.3">
                  <p:embed/>
                </p:oleObj>
              </mc:Choice>
              <mc:Fallback>
                <p:oleObj name="" r:id="rId7" imgW="1688465" imgH="304800" progId="Equation.3">
                  <p:embed/>
                  <p:pic>
                    <p:nvPicPr>
                      <p:cNvPr id="0" name="图片 3114"/>
                      <p:cNvPicPr/>
                      <p:nvPr/>
                    </p:nvPicPr>
                    <p:blipFill>
                      <a:blip r:embed="rId8"/>
                      <a:stretch>
                        <a:fillRect/>
                      </a:stretch>
                    </p:blipFill>
                    <p:spPr>
                      <a:xfrm>
                        <a:off x="1238250" y="4967605"/>
                        <a:ext cx="6667500" cy="1211580"/>
                      </a:xfrm>
                      <a:prstGeom prst="rect">
                        <a:avLst/>
                      </a:prstGeom>
                      <a:solidFill>
                        <a:srgbClr val="00B050">
                          <a:alpha val="4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1614805" y="1772920"/>
          <a:ext cx="5438775" cy="1229995"/>
        </p:xfrm>
        <a:graphic>
          <a:graphicData uri="http://schemas.openxmlformats.org/presentationml/2006/ole">
            <mc:AlternateContent xmlns:mc="http://schemas.openxmlformats.org/markup-compatibility/2006">
              <mc:Choice xmlns:v="urn:schemas-microsoft-com:vml" Requires="v">
                <p:oleObj spid="_x0000_s5" name="" r:id="rId1" imgW="2286000" imgH="482600" progId="Equation.3">
                  <p:embed/>
                </p:oleObj>
              </mc:Choice>
              <mc:Fallback>
                <p:oleObj name="" r:id="rId1" imgW="2286000" imgH="482600" progId="Equation.3">
                  <p:embed/>
                  <p:pic>
                    <p:nvPicPr>
                      <p:cNvPr id="0" name="图片 3114"/>
                      <p:cNvPicPr/>
                      <p:nvPr/>
                    </p:nvPicPr>
                    <p:blipFill>
                      <a:blip r:embed="rId2"/>
                      <a:stretch>
                        <a:fillRect/>
                      </a:stretch>
                    </p:blipFill>
                    <p:spPr>
                      <a:xfrm>
                        <a:off x="1614805" y="1772920"/>
                        <a:ext cx="5438775" cy="1229995"/>
                      </a:xfrm>
                      <a:prstGeom prst="rect">
                        <a:avLst/>
                      </a:prstGeom>
                      <a:noFill/>
                      <a:ln w="38100">
                        <a:noFill/>
                        <a:miter/>
                      </a:ln>
                    </p:spPr>
                  </p:pic>
                </p:oleObj>
              </mc:Fallback>
            </mc:AlternateContent>
          </a:graphicData>
        </a:graphic>
      </p:graphicFrame>
      <p:graphicFrame>
        <p:nvGraphicFramePr>
          <p:cNvPr id="8" name="Object 1024"/>
          <p:cNvGraphicFramePr>
            <a:graphicFrameLocks noChangeAspect="1"/>
          </p:cNvGraphicFramePr>
          <p:nvPr/>
        </p:nvGraphicFramePr>
        <p:xfrm>
          <a:off x="822325" y="102870"/>
          <a:ext cx="7499350" cy="1025525"/>
        </p:xfrm>
        <a:graphic>
          <a:graphicData uri="http://schemas.openxmlformats.org/presentationml/2006/ole">
            <mc:AlternateContent xmlns:mc="http://schemas.openxmlformats.org/markup-compatibility/2006">
              <mc:Choice xmlns:v="urn:schemas-microsoft-com:vml" Requires="v">
                <p:oleObj spid="_x0000_s9" name="" r:id="rId3" imgW="3454400" imgH="469900" progId="Equation.3">
                  <p:embed/>
                </p:oleObj>
              </mc:Choice>
              <mc:Fallback>
                <p:oleObj name="" r:id="rId3" imgW="3454400" imgH="469900" progId="Equation.3">
                  <p:embed/>
                  <p:pic>
                    <p:nvPicPr>
                      <p:cNvPr id="0" name="图片 3114"/>
                      <p:cNvPicPr/>
                      <p:nvPr/>
                    </p:nvPicPr>
                    <p:blipFill>
                      <a:blip r:embed="rId4"/>
                      <a:stretch>
                        <a:fillRect/>
                      </a:stretch>
                    </p:blipFill>
                    <p:spPr>
                      <a:xfrm>
                        <a:off x="822325" y="102870"/>
                        <a:ext cx="7499350" cy="1025525"/>
                      </a:xfrm>
                      <a:prstGeom prst="rect">
                        <a:avLst/>
                      </a:prstGeom>
                      <a:solidFill>
                        <a:srgbClr val="FF0000">
                          <a:alpha val="17000"/>
                        </a:srgbClr>
                      </a:solidFill>
                      <a:ln w="38100">
                        <a:noFill/>
                        <a:miter/>
                      </a:ln>
                    </p:spPr>
                  </p:pic>
                </p:oleObj>
              </mc:Fallback>
            </mc:AlternateContent>
          </a:graphicData>
        </a:graphic>
      </p:graphicFrame>
      <p:sp>
        <p:nvSpPr>
          <p:cNvPr id="12" name="Text Box 2"/>
          <p:cNvSpPr txBox="1"/>
          <p:nvPr/>
        </p:nvSpPr>
        <p:spPr>
          <a:xfrm>
            <a:off x="-36195" y="1108710"/>
            <a:ext cx="9067165" cy="650875"/>
          </a:xfrm>
          <a:prstGeom prst="rect">
            <a:avLst/>
          </a:prstGeom>
          <a:noFill/>
          <a:ln w="9525">
            <a:noFill/>
          </a:ln>
        </p:spPr>
        <p:txBody>
          <a:bodyPr wrap="square" anchor="t">
            <a:spAutoFit/>
          </a:bodyPr>
          <a:p>
            <a:pPr algn="just">
              <a:lnSpc>
                <a:spcPct val="130000"/>
              </a:lnSpc>
              <a:spcBef>
                <a:spcPct val="50000"/>
              </a:spcBef>
              <a:buFont typeface="+mj-ea"/>
            </a:pPr>
            <a:r>
              <a:rPr lang="zh-CN" altLang="en-US" sz="2800" dirty="0">
                <a:solidFill>
                  <a:srgbClr val="0000FF"/>
                </a:solidFill>
                <a:latin typeface="Sitka Small" panose="02000505000000020004" charset="0"/>
                <a:ea typeface="华文细黑" panose="02010600040101010101" charset="-122"/>
              </a:rPr>
              <a:t>② </a:t>
            </a:r>
            <a:r>
              <a:rPr lang="zh-CN" altLang="en-US" sz="2800" dirty="0">
                <a:solidFill>
                  <a:srgbClr val="0000FF"/>
                </a:solidFill>
                <a:latin typeface="Times New Roman" panose="02020603050405020304" pitchFamily="18" charset="0"/>
                <a:ea typeface="华文细黑" panose="02010600040101010101" charset="-122"/>
              </a:rPr>
              <a:t>在讨论的各向同性模型中，能态密度可以写为：</a:t>
            </a:r>
            <a:endParaRPr lang="en-US" altLang="zh-CN" sz="2800"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27" name="矩形 26"/>
          <p:cNvSpPr/>
          <p:nvPr/>
        </p:nvSpPr>
        <p:spPr>
          <a:xfrm>
            <a:off x="2788920" y="45085"/>
            <a:ext cx="1363980" cy="1163320"/>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5375275" y="1789430"/>
            <a:ext cx="1769745" cy="1163320"/>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363855" y="2931160"/>
            <a:ext cx="7489825" cy="6508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rPr>
              <a:t>上式说明</a:t>
            </a:r>
            <a:r>
              <a:rPr lang="en-US" altLang="zh-CN" sz="2800" dirty="0">
                <a:solidFill>
                  <a:srgbClr val="0000FF"/>
                </a:solidFill>
                <a:latin typeface="华文细黑" panose="02010600040101010101" charset="-122"/>
                <a:ea typeface="华文细黑" panose="02010600040101010101" charset="-122"/>
              </a:rPr>
              <a:t>1/</a:t>
            </a:r>
            <a:r>
              <a:rPr lang="en-US" altLang="zh-CN" sz="2800" dirty="0">
                <a:solidFill>
                  <a:srgbClr val="0000FF"/>
                </a:solidFill>
                <a:latin typeface="Times New Roman" panose="02020603050405020304" pitchFamily="18" charset="0"/>
                <a:ea typeface="华文细黑" panose="02010600040101010101" charset="-122"/>
              </a:rPr>
              <a:t>τ</a:t>
            </a:r>
            <a:r>
              <a:rPr lang="zh-CN" altLang="en-US" sz="2800" dirty="0">
                <a:solidFill>
                  <a:srgbClr val="0000FF"/>
                </a:solidFill>
                <a:latin typeface="华文细黑" panose="02010600040101010101" charset="-122"/>
                <a:ea typeface="华文细黑" panose="02010600040101010101" charset="-122"/>
              </a:rPr>
              <a:t>和能态密度</a:t>
            </a:r>
            <a:r>
              <a:rPr lang="en-US" altLang="zh-CN" sz="2800" dirty="0">
                <a:solidFill>
                  <a:srgbClr val="0000FF"/>
                </a:solidFill>
                <a:latin typeface="华文细黑" panose="02010600040101010101" charset="-122"/>
                <a:ea typeface="华文细黑" panose="02010600040101010101" charset="-122"/>
              </a:rPr>
              <a:t>N(E)</a:t>
            </a:r>
            <a:r>
              <a:rPr lang="zh-CN" altLang="en-US" sz="2800" dirty="0">
                <a:solidFill>
                  <a:srgbClr val="0000FF"/>
                </a:solidFill>
                <a:latin typeface="华文细黑" panose="02010600040101010101" charset="-122"/>
                <a:ea typeface="华文细黑" panose="02010600040101010101" charset="-122"/>
              </a:rPr>
              <a:t>成正比</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6" name="文本框 5"/>
          <p:cNvSpPr txBox="1"/>
          <p:nvPr/>
        </p:nvSpPr>
        <p:spPr>
          <a:xfrm>
            <a:off x="26670" y="3571240"/>
            <a:ext cx="3927475" cy="706755"/>
          </a:xfrm>
          <a:prstGeom prst="rect">
            <a:avLst/>
          </a:prstGeom>
          <a:noFill/>
        </p:spPr>
        <p:txBody>
          <a:bodyPr wrap="none" rtlCol="0" anchor="t">
            <a:spAutoFit/>
          </a:bodyPr>
          <a:p>
            <a:r>
              <a:rPr lang="en-US" altLang="zh-CN" sz="4000" b="1" dirty="0">
                <a:solidFill>
                  <a:srgbClr val="FF0000"/>
                </a:solidFill>
                <a:latin typeface="华文细黑" panose="02010600040101010101" charset="-122"/>
                <a:ea typeface="华文细黑" panose="02010600040101010101" charset="-122"/>
                <a:sym typeface="+mn-ea"/>
              </a:rPr>
              <a:t>2. </a:t>
            </a:r>
            <a:r>
              <a:rPr lang="zh-CN" altLang="en-US" sz="4000" b="1" dirty="0">
                <a:solidFill>
                  <a:srgbClr val="FF0000"/>
                </a:solidFill>
                <a:latin typeface="华文细黑" panose="02010600040101010101" charset="-122"/>
                <a:ea typeface="华文细黑" panose="02010600040101010101" charset="-122"/>
                <a:sym typeface="+mn-ea"/>
              </a:rPr>
              <a:t>在低温情形下</a:t>
            </a:r>
            <a:r>
              <a:rPr lang="en-US" altLang="zh-CN" sz="4000" b="1" dirty="0">
                <a:solidFill>
                  <a:srgbClr val="FF0000"/>
                </a:solidFill>
                <a:latin typeface="华文细黑" panose="02010600040101010101" charset="-122"/>
                <a:ea typeface="华文细黑" panose="02010600040101010101" charset="-122"/>
                <a:sym typeface="+mn-ea"/>
              </a:rPr>
              <a:t>.</a:t>
            </a:r>
            <a:endParaRPr lang="en-US" altLang="zh-CN" sz="4000" b="1" dirty="0">
              <a:solidFill>
                <a:srgbClr val="FF0000"/>
              </a:solidFill>
              <a:latin typeface="华文细黑" panose="02010600040101010101" charset="-122"/>
              <a:ea typeface="华文细黑" panose="02010600040101010101" charset="-122"/>
              <a:sym typeface="+mn-ea"/>
            </a:endParaRPr>
          </a:p>
        </p:txBody>
      </p:sp>
      <p:graphicFrame>
        <p:nvGraphicFramePr>
          <p:cNvPr id="7" name="Object 1024"/>
          <p:cNvGraphicFramePr>
            <a:graphicFrameLocks noChangeAspect="1"/>
          </p:cNvGraphicFramePr>
          <p:nvPr/>
        </p:nvGraphicFramePr>
        <p:xfrm>
          <a:off x="24765" y="4349750"/>
          <a:ext cx="8944610" cy="514985"/>
        </p:xfrm>
        <a:graphic>
          <a:graphicData uri="http://schemas.openxmlformats.org/presentationml/2006/ole">
            <mc:AlternateContent xmlns:mc="http://schemas.openxmlformats.org/markup-compatibility/2006">
              <mc:Choice xmlns:v="urn:schemas-microsoft-com:vml" Requires="v">
                <p:oleObj spid="_x0000_s10" name="" r:id="rId5" imgW="3759200" imgH="215900" progId="Equation.3">
                  <p:embed/>
                </p:oleObj>
              </mc:Choice>
              <mc:Fallback>
                <p:oleObj name="" r:id="rId5" imgW="3759200" imgH="215900" progId="Equation.3">
                  <p:embed/>
                  <p:pic>
                    <p:nvPicPr>
                      <p:cNvPr id="0" name="图片 3114"/>
                      <p:cNvPicPr/>
                      <p:nvPr/>
                    </p:nvPicPr>
                    <p:blipFill>
                      <a:blip r:embed="rId6"/>
                      <a:stretch>
                        <a:fillRect/>
                      </a:stretch>
                    </p:blipFill>
                    <p:spPr>
                      <a:xfrm>
                        <a:off x="24765" y="4349750"/>
                        <a:ext cx="8944610" cy="514985"/>
                      </a:xfrm>
                      <a:prstGeom prst="rect">
                        <a:avLst/>
                      </a:prstGeom>
                      <a:noFill/>
                      <a:ln w="38100">
                        <a:noFill/>
                        <a:miter/>
                      </a:ln>
                    </p:spPr>
                  </p:pic>
                </p:oleObj>
              </mc:Fallback>
            </mc:AlternateContent>
          </a:graphicData>
        </a:graphic>
      </p:graphicFrame>
      <p:graphicFrame>
        <p:nvGraphicFramePr>
          <p:cNvPr id="11" name="Object 1024"/>
          <p:cNvGraphicFramePr>
            <a:graphicFrameLocks noChangeAspect="1"/>
          </p:cNvGraphicFramePr>
          <p:nvPr/>
        </p:nvGraphicFramePr>
        <p:xfrm>
          <a:off x="26670" y="4946650"/>
          <a:ext cx="9005570" cy="448310"/>
        </p:xfrm>
        <a:graphic>
          <a:graphicData uri="http://schemas.openxmlformats.org/presentationml/2006/ole">
            <mc:AlternateContent xmlns:mc="http://schemas.openxmlformats.org/markup-compatibility/2006">
              <mc:Choice xmlns:v="urn:schemas-microsoft-com:vml" Requires="v">
                <p:oleObj spid="_x0000_s13" name="" r:id="rId7" imgW="4622800" imgH="228600" progId="Equation.3">
                  <p:embed/>
                </p:oleObj>
              </mc:Choice>
              <mc:Fallback>
                <p:oleObj name="" r:id="rId7" imgW="4622800" imgH="228600" progId="Equation.3">
                  <p:embed/>
                  <p:pic>
                    <p:nvPicPr>
                      <p:cNvPr id="0" name="图片 3114"/>
                      <p:cNvPicPr/>
                      <p:nvPr/>
                    </p:nvPicPr>
                    <p:blipFill>
                      <a:blip r:embed="rId8"/>
                      <a:stretch>
                        <a:fillRect/>
                      </a:stretch>
                    </p:blipFill>
                    <p:spPr>
                      <a:xfrm>
                        <a:off x="26670" y="4946650"/>
                        <a:ext cx="9005570" cy="448310"/>
                      </a:xfrm>
                      <a:prstGeom prst="rect">
                        <a:avLst/>
                      </a:prstGeom>
                      <a:solidFill>
                        <a:srgbClr val="FF0000">
                          <a:alpha val="17000"/>
                        </a:srgbClr>
                      </a:solidFill>
                      <a:ln w="38100">
                        <a:noFill/>
                        <a:miter/>
                      </a:ln>
                    </p:spPr>
                  </p:pic>
                </p:oleObj>
              </mc:Fallback>
            </mc:AlternateContent>
          </a:graphicData>
        </a:graphic>
      </p:graphicFrame>
      <p:sp>
        <p:nvSpPr>
          <p:cNvPr id="14" name="Text Box 2"/>
          <p:cNvSpPr txBox="1"/>
          <p:nvPr/>
        </p:nvSpPr>
        <p:spPr>
          <a:xfrm>
            <a:off x="-36195" y="5383530"/>
            <a:ext cx="9067165"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说明低温下只有那些低频的振动</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长声学波</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才可能对散射有贡献</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且随着温度的降低，有贡献的晶格振动模式数量不断减少</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17" name="Object 1024"/>
          <p:cNvGraphicFramePr>
            <a:graphicFrameLocks noChangeAspect="1"/>
          </p:cNvGraphicFramePr>
          <p:nvPr/>
        </p:nvGraphicFramePr>
        <p:xfrm>
          <a:off x="6590665" y="3408680"/>
          <a:ext cx="2378710" cy="941070"/>
        </p:xfrm>
        <a:graphic>
          <a:graphicData uri="http://schemas.openxmlformats.org/presentationml/2006/ole">
            <mc:AlternateContent xmlns:mc="http://schemas.openxmlformats.org/markup-compatibility/2006">
              <mc:Choice xmlns:v="urn:schemas-microsoft-com:vml" Requires="v">
                <p:oleObj spid="_x0000_s18" name="" r:id="rId9" imgW="1079500" imgH="431800" progId="Equation.3">
                  <p:embed/>
                </p:oleObj>
              </mc:Choice>
              <mc:Fallback>
                <p:oleObj name="" r:id="rId9" imgW="1079500" imgH="431800" progId="Equation.3">
                  <p:embed/>
                  <p:pic>
                    <p:nvPicPr>
                      <p:cNvPr id="0" name="图片 3114"/>
                      <p:cNvPicPr/>
                      <p:nvPr/>
                    </p:nvPicPr>
                    <p:blipFill>
                      <a:blip r:embed="rId10"/>
                      <a:stretch>
                        <a:fillRect/>
                      </a:stretch>
                    </p:blipFill>
                    <p:spPr>
                      <a:xfrm>
                        <a:off x="6590665" y="3408680"/>
                        <a:ext cx="2378710" cy="941070"/>
                      </a:xfrm>
                      <a:prstGeom prst="rect">
                        <a:avLst/>
                      </a:prstGeom>
                      <a:solidFill>
                        <a:srgbClr val="FFFF99">
                          <a:alpha val="64000"/>
                        </a:srgbClr>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P spid="2" grpId="0" bldLvl="0" animBg="1"/>
      <p:bldP spid="3" grpId="0"/>
      <p:bldP spid="14"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2"/>
          <p:cNvSpPr txBox="1"/>
          <p:nvPr/>
        </p:nvSpPr>
        <p:spPr>
          <a:xfrm>
            <a:off x="-59055" y="-12065"/>
            <a:ext cx="7176135" cy="105029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根据</a:t>
            </a:r>
            <a:r>
              <a:rPr lang="en-US" altLang="zh-CN" sz="2400" dirty="0">
                <a:solidFill>
                  <a:srgbClr val="0000FF"/>
                </a:solidFill>
                <a:latin typeface="华文细黑" panose="02010600040101010101" charset="-122"/>
                <a:ea typeface="华文细黑" panose="02010600040101010101" charset="-122"/>
              </a:rPr>
              <a:t>Debye</a:t>
            </a:r>
            <a:r>
              <a:rPr lang="zh-CN" altLang="en-US" sz="2400" dirty="0">
                <a:solidFill>
                  <a:srgbClr val="0000FF"/>
                </a:solidFill>
                <a:latin typeface="华文细黑" panose="02010600040101010101" charset="-122"/>
                <a:ea typeface="华文细黑" panose="02010600040101010101" charset="-122"/>
              </a:rPr>
              <a:t>比热理论</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在低温极限，晶格振动模式数正比于</a:t>
            </a:r>
            <a:r>
              <a:rPr lang="en-US" altLang="zh-CN" sz="2400" dirty="0">
                <a:solidFill>
                  <a:srgbClr val="FF0000"/>
                </a:solidFill>
                <a:latin typeface="华文细黑" panose="02010600040101010101" charset="-122"/>
                <a:ea typeface="华文细黑" panose="02010600040101010101" charset="-122"/>
              </a:rPr>
              <a:t>T</a:t>
            </a:r>
            <a:r>
              <a:rPr lang="en-US" altLang="zh-CN" sz="2400" baseline="30000" dirty="0">
                <a:solidFill>
                  <a:srgbClr val="FF0000"/>
                </a:solidFill>
                <a:latin typeface="华文细黑" panose="02010600040101010101" charset="-122"/>
                <a:ea typeface="华文细黑" panose="02010600040101010101" charset="-122"/>
              </a:rPr>
              <a:t>3</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aphicFrame>
        <p:nvGraphicFramePr>
          <p:cNvPr id="4" name="Object 1024"/>
          <p:cNvGraphicFramePr>
            <a:graphicFrameLocks noChangeAspect="1"/>
          </p:cNvGraphicFramePr>
          <p:nvPr/>
        </p:nvGraphicFramePr>
        <p:xfrm>
          <a:off x="683895" y="5073015"/>
          <a:ext cx="6376035" cy="1133475"/>
        </p:xfrm>
        <a:graphic>
          <a:graphicData uri="http://schemas.openxmlformats.org/presentationml/2006/ole">
            <mc:AlternateContent xmlns:mc="http://schemas.openxmlformats.org/markup-compatibility/2006">
              <mc:Choice xmlns:v="urn:schemas-microsoft-com:vml" Requires="v">
                <p:oleObj spid="_x0000_s5" name="" r:id="rId1" imgW="2679700" imgH="444500" progId="Equation.3">
                  <p:embed/>
                </p:oleObj>
              </mc:Choice>
              <mc:Fallback>
                <p:oleObj name="" r:id="rId1" imgW="2679700" imgH="444500" progId="Equation.3">
                  <p:embed/>
                  <p:pic>
                    <p:nvPicPr>
                      <p:cNvPr id="0" name="图片 3114"/>
                      <p:cNvPicPr/>
                      <p:nvPr/>
                    </p:nvPicPr>
                    <p:blipFill>
                      <a:blip r:embed="rId2"/>
                      <a:stretch>
                        <a:fillRect/>
                      </a:stretch>
                    </p:blipFill>
                    <p:spPr>
                      <a:xfrm>
                        <a:off x="683895" y="5073015"/>
                        <a:ext cx="6376035" cy="1133475"/>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180340" y="1038225"/>
          <a:ext cx="3352165" cy="909955"/>
        </p:xfrm>
        <a:graphic>
          <a:graphicData uri="http://schemas.openxmlformats.org/presentationml/2006/ole">
            <mc:AlternateContent xmlns:mc="http://schemas.openxmlformats.org/markup-compatibility/2006">
              <mc:Choice xmlns:v="urn:schemas-microsoft-com:vml" Requires="v">
                <p:oleObj spid="_x0000_s17" name="" r:id="rId3" imgW="1574800" imgH="431800" progId="Equation.3">
                  <p:embed/>
                </p:oleObj>
              </mc:Choice>
              <mc:Fallback>
                <p:oleObj name="" r:id="rId3" imgW="1574800" imgH="431800" progId="Equation.3">
                  <p:embed/>
                  <p:pic>
                    <p:nvPicPr>
                      <p:cNvPr id="0" name="图片 3114"/>
                      <p:cNvPicPr/>
                      <p:nvPr/>
                    </p:nvPicPr>
                    <p:blipFill>
                      <a:blip r:embed="rId4"/>
                      <a:stretch>
                        <a:fillRect/>
                      </a:stretch>
                    </p:blipFill>
                    <p:spPr>
                      <a:xfrm>
                        <a:off x="180340" y="1038225"/>
                        <a:ext cx="3352165" cy="909955"/>
                      </a:xfrm>
                      <a:prstGeom prst="rect">
                        <a:avLst/>
                      </a:prstGeom>
                      <a:solidFill>
                        <a:srgbClr val="FFFF99">
                          <a:alpha val="64000"/>
                        </a:srgbClr>
                      </a:solidFill>
                      <a:ln w="38100">
                        <a:noFill/>
                        <a:miter/>
                      </a:ln>
                    </p:spPr>
                  </p:pic>
                </p:oleObj>
              </mc:Fallback>
            </mc:AlternateContent>
          </a:graphicData>
        </a:graphic>
      </p:graphicFrame>
      <p:pic>
        <p:nvPicPr>
          <p:cNvPr id="18" name="图片 17"/>
          <p:cNvPicPr>
            <a:picLocks noChangeAspect="1"/>
          </p:cNvPicPr>
          <p:nvPr/>
        </p:nvPicPr>
        <p:blipFill>
          <a:blip r:embed="rId5"/>
          <a:srcRect l="35175" t="48376" r="38054" b="5951"/>
          <a:stretch>
            <a:fillRect/>
          </a:stretch>
        </p:blipFill>
        <p:spPr>
          <a:xfrm>
            <a:off x="7002780" y="-12065"/>
            <a:ext cx="2132965" cy="2047875"/>
          </a:xfrm>
          <a:prstGeom prst="rect">
            <a:avLst/>
          </a:prstGeom>
        </p:spPr>
      </p:pic>
      <p:graphicFrame>
        <p:nvGraphicFramePr>
          <p:cNvPr id="23" name="Object 1024"/>
          <p:cNvGraphicFramePr>
            <a:graphicFrameLocks noChangeAspect="1"/>
          </p:cNvGraphicFramePr>
          <p:nvPr/>
        </p:nvGraphicFramePr>
        <p:xfrm>
          <a:off x="180340" y="2035810"/>
          <a:ext cx="8175625" cy="1027430"/>
        </p:xfrm>
        <a:graphic>
          <a:graphicData uri="http://schemas.openxmlformats.org/presentationml/2006/ole">
            <mc:AlternateContent xmlns:mc="http://schemas.openxmlformats.org/markup-compatibility/2006">
              <mc:Choice xmlns:v="urn:schemas-microsoft-com:vml" Requires="v">
                <p:oleObj spid="_x0000_s24" name="" r:id="rId6" imgW="3429000" imgH="469900" progId="Equation.3">
                  <p:embed/>
                </p:oleObj>
              </mc:Choice>
              <mc:Fallback>
                <p:oleObj name="" r:id="rId6" imgW="3429000" imgH="469900" progId="Equation.3">
                  <p:embed/>
                  <p:pic>
                    <p:nvPicPr>
                      <p:cNvPr id="0" name="图片 3114"/>
                      <p:cNvPicPr/>
                      <p:nvPr/>
                    </p:nvPicPr>
                    <p:blipFill>
                      <a:blip r:embed="rId7"/>
                      <a:stretch>
                        <a:fillRect/>
                      </a:stretch>
                    </p:blipFill>
                    <p:spPr>
                      <a:xfrm>
                        <a:off x="180340" y="2035810"/>
                        <a:ext cx="8175625" cy="1027430"/>
                      </a:xfrm>
                      <a:prstGeom prst="rect">
                        <a:avLst/>
                      </a:prstGeom>
                      <a:solidFill>
                        <a:srgbClr val="FFFF99">
                          <a:alpha val="64000"/>
                        </a:srgbClr>
                      </a:solidFill>
                      <a:ln w="38100">
                        <a:noFill/>
                        <a:miter/>
                      </a:ln>
                    </p:spPr>
                  </p:pic>
                </p:oleObj>
              </mc:Fallback>
            </mc:AlternateContent>
          </a:graphicData>
        </a:graphic>
      </p:graphicFrame>
      <p:sp>
        <p:nvSpPr>
          <p:cNvPr id="25" name="Text Box 2"/>
          <p:cNvSpPr txBox="1"/>
          <p:nvPr/>
        </p:nvSpPr>
        <p:spPr>
          <a:xfrm>
            <a:off x="-59055" y="3063240"/>
            <a:ext cx="7061835" cy="2009775"/>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2400" dirty="0">
                <a:solidFill>
                  <a:srgbClr val="0000FF"/>
                </a:solidFill>
                <a:latin typeface="华文细黑" panose="02010600040101010101" charset="-122"/>
                <a:ea typeface="华文细黑" panose="02010600040101010101" charset="-122"/>
              </a:rPr>
              <a:t>同时，由于这些振动是长波，</a:t>
            </a:r>
            <a:r>
              <a:rPr lang="en-US" altLang="zh-CN" sz="2400" i="1" dirty="0">
                <a:solidFill>
                  <a:srgbClr val="0000FF"/>
                </a:solidFill>
                <a:latin typeface="Times New Roman" panose="02020603050405020304" pitchFamily="18" charset="0"/>
                <a:ea typeface="华文细黑" panose="02010600040101010101" charset="-122"/>
              </a:rPr>
              <a:t>q</a:t>
            </a:r>
            <a:r>
              <a:rPr lang="zh-CN" altLang="en-US" sz="2400" dirty="0">
                <a:solidFill>
                  <a:srgbClr val="0000FF"/>
                </a:solidFill>
                <a:latin typeface="华文细黑" panose="02010600040101010101" charset="-122"/>
                <a:ea typeface="华文细黑" panose="02010600040101010101" charset="-122"/>
              </a:rPr>
              <a:t>值较小，它们的散射为小角散射</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而小角散射对电阻的贡献较小</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因子</a:t>
            </a:r>
            <a:r>
              <a:rPr lang="en-US" altLang="zh-CN" sz="2400" dirty="0">
                <a:solidFill>
                  <a:srgbClr val="FF0000"/>
                </a:solidFill>
                <a:latin typeface="华文细黑" panose="02010600040101010101" charset="-122"/>
                <a:ea typeface="华文细黑" panose="02010600040101010101" charset="-122"/>
              </a:rPr>
              <a:t>(1-cos</a:t>
            </a:r>
            <a:r>
              <a:rPr lang="en-US" altLang="zh-CN" sz="2400" dirty="0">
                <a:solidFill>
                  <a:srgbClr val="FF0000"/>
                </a:solidFill>
                <a:latin typeface="Times New Roman" panose="02020603050405020304" pitchFamily="18" charset="0"/>
                <a:ea typeface="华文细黑" panose="02010600040101010101" charset="-122"/>
              </a:rPr>
              <a:t>η</a:t>
            </a:r>
            <a:r>
              <a:rPr lang="en-US" altLang="zh-CN" sz="2400" dirty="0">
                <a:solidFill>
                  <a:srgbClr val="FF0000"/>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正反映了不同散射的差别</a:t>
            </a:r>
            <a:r>
              <a:rPr lang="en-US" altLang="zh-CN" sz="2400" dirty="0">
                <a:solidFill>
                  <a:srgbClr val="0000FF"/>
                </a:solidFill>
                <a:latin typeface="华文细黑" panose="02010600040101010101" charset="-122"/>
                <a:ea typeface="华文细黑" panose="02010600040101010101" charset="-122"/>
              </a:rPr>
              <a:t>.</a:t>
            </a:r>
            <a:r>
              <a:rPr lang="zh-CN" altLang="en-US" sz="2400" dirty="0">
                <a:solidFill>
                  <a:srgbClr val="0000FF"/>
                </a:solidFill>
                <a:latin typeface="华文细黑" panose="02010600040101010101" charset="-122"/>
                <a:ea typeface="华文细黑" panose="02010600040101010101" charset="-122"/>
              </a:rPr>
              <a:t>随着温度降低，</a:t>
            </a:r>
            <a:r>
              <a:rPr lang="en-US" altLang="zh-CN" sz="2400" i="1" dirty="0">
                <a:solidFill>
                  <a:srgbClr val="FF0000"/>
                </a:solidFill>
                <a:latin typeface="Times New Roman" panose="02020603050405020304" pitchFamily="18" charset="0"/>
                <a:ea typeface="华文细黑" panose="02010600040101010101" charset="-122"/>
              </a:rPr>
              <a:t>q</a:t>
            </a:r>
            <a:r>
              <a:rPr lang="zh-CN" altLang="en-US" sz="2400" dirty="0">
                <a:solidFill>
                  <a:srgbClr val="0000FF"/>
                </a:solidFill>
                <a:latin typeface="华文细黑" panose="02010600040101010101" charset="-122"/>
                <a:ea typeface="华文细黑" panose="02010600040101010101" charset="-122"/>
              </a:rPr>
              <a:t>的减小，它们对</a:t>
            </a:r>
            <a:r>
              <a:rPr lang="en-US" altLang="zh-CN" sz="2400" dirty="0">
                <a:solidFill>
                  <a:srgbClr val="FF0000"/>
                </a:solidFill>
                <a:latin typeface="华文细黑" panose="02010600040101010101" charset="-122"/>
                <a:ea typeface="华文细黑" panose="02010600040101010101" charset="-122"/>
              </a:rPr>
              <a:t>1/</a:t>
            </a:r>
            <a:r>
              <a:rPr lang="en-US" altLang="zh-CN" sz="2400" dirty="0">
                <a:solidFill>
                  <a:srgbClr val="FF0000"/>
                </a:solidFill>
                <a:latin typeface="Times New Roman" panose="02020603050405020304" pitchFamily="18" charset="0"/>
                <a:ea typeface="华文细黑" panose="02010600040101010101" charset="-122"/>
              </a:rPr>
              <a:t>τ</a:t>
            </a:r>
            <a:r>
              <a:rPr lang="zh-CN" altLang="en-US" sz="2400" dirty="0">
                <a:solidFill>
                  <a:srgbClr val="0000FF"/>
                </a:solidFill>
                <a:latin typeface="华文细黑" panose="02010600040101010101" charset="-122"/>
                <a:ea typeface="华文细黑" panose="02010600040101010101" charset="-122"/>
              </a:rPr>
              <a:t>的贡献随</a:t>
            </a:r>
            <a:r>
              <a:rPr lang="en-US" altLang="zh-CN" sz="2400" dirty="0">
                <a:solidFill>
                  <a:srgbClr val="FF0000"/>
                </a:solidFill>
                <a:latin typeface="华文细黑" panose="02010600040101010101" charset="-122"/>
                <a:ea typeface="华文细黑" panose="02010600040101010101" charset="-122"/>
              </a:rPr>
              <a:t>T</a:t>
            </a:r>
            <a:r>
              <a:rPr lang="en-US" altLang="zh-CN" sz="2400" baseline="30000" dirty="0">
                <a:solidFill>
                  <a:srgbClr val="FF0000"/>
                </a:solidFill>
                <a:latin typeface="华文细黑" panose="02010600040101010101" charset="-122"/>
                <a:ea typeface="华文细黑" panose="02010600040101010101" charset="-122"/>
              </a:rPr>
              <a:t>2</a:t>
            </a:r>
            <a:r>
              <a:rPr lang="zh-CN" altLang="en-US" sz="2400" dirty="0">
                <a:solidFill>
                  <a:srgbClr val="0000FF"/>
                </a:solidFill>
                <a:latin typeface="华文细黑" panose="02010600040101010101" charset="-122"/>
                <a:ea typeface="华文细黑" panose="02010600040101010101" charset="-122"/>
              </a:rPr>
              <a:t>减小</a:t>
            </a:r>
            <a:r>
              <a:rPr lang="en-US" altLang="zh-CN" sz="2400" dirty="0">
                <a:solidFill>
                  <a:srgbClr val="0000FF"/>
                </a:solidFill>
                <a:latin typeface="华文细黑" panose="02010600040101010101" charset="-122"/>
                <a:ea typeface="华文细黑" panose="02010600040101010101" charset="-122"/>
              </a:rPr>
              <a:t>.</a:t>
            </a:r>
            <a:endParaRPr lang="en-US" altLang="zh-CN" sz="2400" dirty="0">
              <a:solidFill>
                <a:srgbClr val="0000FF"/>
              </a:solidFill>
              <a:latin typeface="华文细黑" panose="02010600040101010101" charset="-122"/>
              <a:ea typeface="华文细黑" panose="02010600040101010101" charset="-122"/>
              <a:sym typeface="Symbol" panose="05050102010706020507" pitchFamily="18" charset="2"/>
            </a:endParaRPr>
          </a:p>
        </p:txBody>
      </p:sp>
      <p:grpSp>
        <p:nvGrpSpPr>
          <p:cNvPr id="26" name="组合 25"/>
          <p:cNvGrpSpPr/>
          <p:nvPr/>
        </p:nvGrpSpPr>
        <p:grpSpPr>
          <a:xfrm>
            <a:off x="7002780" y="3207385"/>
            <a:ext cx="2318385" cy="2037715"/>
            <a:chOff x="10812" y="2654"/>
            <a:chExt cx="3651" cy="3209"/>
          </a:xfrm>
        </p:grpSpPr>
        <p:grpSp>
          <p:nvGrpSpPr>
            <p:cNvPr id="27" name="组合 26"/>
            <p:cNvGrpSpPr/>
            <p:nvPr/>
          </p:nvGrpSpPr>
          <p:grpSpPr>
            <a:xfrm rot="0">
              <a:off x="10812" y="2654"/>
              <a:ext cx="3651" cy="3209"/>
              <a:chOff x="11257" y="-98"/>
              <a:chExt cx="3651" cy="3209"/>
            </a:xfrm>
          </p:grpSpPr>
          <p:sp>
            <p:nvSpPr>
              <p:cNvPr id="28" name="Oval 4"/>
              <p:cNvSpPr>
                <a:spLocks noChangeArrowheads="1"/>
              </p:cNvSpPr>
              <p:nvPr/>
            </p:nvSpPr>
            <p:spPr bwMode="auto">
              <a:xfrm>
                <a:off x="11257" y="276"/>
                <a:ext cx="2835" cy="2835"/>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5"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6"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 name="Text Box 2"/>
              <p:cNvSpPr txBox="1"/>
              <p:nvPr/>
            </p:nvSpPr>
            <p:spPr>
              <a:xfrm>
                <a:off x="13949" y="911"/>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8" name="Text Box 2"/>
              <p:cNvSpPr txBox="1"/>
              <p:nvPr/>
            </p:nvSpPr>
            <p:spPr>
              <a:xfrm>
                <a:off x="12368" y="-7"/>
                <a:ext cx="959"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41" name="Text Box 2"/>
              <p:cNvSpPr txBox="1"/>
              <p:nvPr/>
            </p:nvSpPr>
            <p:spPr>
              <a:xfrm>
                <a:off x="13600" y="-98"/>
                <a:ext cx="1303" cy="102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42" name="Text Box 2"/>
            <p:cNvSpPr txBox="1"/>
            <p:nvPr/>
          </p:nvSpPr>
          <p:spPr>
            <a:xfrm>
              <a:off x="12441" y="3472"/>
              <a:ext cx="959" cy="89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3" name="任意多边形 42"/>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 name="Object 1024"/>
          <p:cNvGraphicFramePr>
            <a:graphicFrameLocks noChangeAspect="1"/>
          </p:cNvGraphicFramePr>
          <p:nvPr/>
        </p:nvGraphicFramePr>
        <p:xfrm>
          <a:off x="5861685" y="5140960"/>
          <a:ext cx="1100455" cy="764540"/>
        </p:xfrm>
        <a:graphic>
          <a:graphicData uri="http://schemas.openxmlformats.org/presentationml/2006/ole">
            <mc:AlternateContent xmlns:mc="http://schemas.openxmlformats.org/markup-compatibility/2006">
              <mc:Choice xmlns:v="urn:schemas-microsoft-com:vml" Requires="v">
                <p:oleObj spid="_x0000_s26" name="" r:id="rId1" imgW="685800" imgH="508000" progId="Equation.3">
                  <p:embed/>
                </p:oleObj>
              </mc:Choice>
              <mc:Fallback>
                <p:oleObj name="" r:id="rId1" imgW="685800" imgH="508000" progId="Equation.3">
                  <p:embed/>
                  <p:pic>
                    <p:nvPicPr>
                      <p:cNvPr id="0" name="图片 3114"/>
                      <p:cNvPicPr/>
                      <p:nvPr/>
                    </p:nvPicPr>
                    <p:blipFill>
                      <a:blip r:embed="rId2"/>
                      <a:stretch>
                        <a:fillRect/>
                      </a:stretch>
                    </p:blipFill>
                    <p:spPr>
                      <a:xfrm>
                        <a:off x="5861685" y="5140960"/>
                        <a:ext cx="1100455" cy="764540"/>
                      </a:xfrm>
                      <a:prstGeom prst="rect">
                        <a:avLst/>
                      </a:prstGeom>
                      <a:solidFill>
                        <a:srgbClr val="FFFF99">
                          <a:alpha val="51000"/>
                        </a:srgbClr>
                      </a:solid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396240" y="5086668"/>
          <a:ext cx="3903345" cy="840105"/>
        </p:xfrm>
        <a:graphic>
          <a:graphicData uri="http://schemas.openxmlformats.org/presentationml/2006/ole">
            <mc:AlternateContent xmlns:mc="http://schemas.openxmlformats.org/markup-compatibility/2006">
              <mc:Choice xmlns:v="urn:schemas-microsoft-com:vml" Requires="v">
                <p:oleObj spid="_x0000_s24" name="" r:id="rId3" imgW="2336800" imgH="508000" progId="Equation.3">
                  <p:embed/>
                </p:oleObj>
              </mc:Choice>
              <mc:Fallback>
                <p:oleObj name="" r:id="rId3" imgW="2336800" imgH="508000" progId="Equation.3">
                  <p:embed/>
                  <p:pic>
                    <p:nvPicPr>
                      <p:cNvPr id="0" name="图片 3114"/>
                      <p:cNvPicPr/>
                      <p:nvPr/>
                    </p:nvPicPr>
                    <p:blipFill>
                      <a:blip r:embed="rId4"/>
                      <a:stretch>
                        <a:fillRect/>
                      </a:stretch>
                    </p:blipFill>
                    <p:spPr>
                      <a:xfrm>
                        <a:off x="396240" y="5086668"/>
                        <a:ext cx="3903345" cy="840105"/>
                      </a:xfrm>
                      <a:prstGeom prst="rect">
                        <a:avLst/>
                      </a:prstGeom>
                      <a:solidFill>
                        <a:srgbClr val="FFFF99">
                          <a:alpha val="64000"/>
                        </a:srgbClr>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21920" y="927735"/>
          <a:ext cx="2559685" cy="955040"/>
        </p:xfrm>
        <a:graphic>
          <a:graphicData uri="http://schemas.openxmlformats.org/presentationml/2006/ole">
            <mc:AlternateContent xmlns:mc="http://schemas.openxmlformats.org/markup-compatibility/2006">
              <mc:Choice xmlns:v="urn:schemas-microsoft-com:vml" Requires="v">
                <p:oleObj spid="_x0000_s3" name="" r:id="rId5" imgW="1143000" imgH="431800" progId="Equation.3">
                  <p:embed/>
                </p:oleObj>
              </mc:Choice>
              <mc:Fallback>
                <p:oleObj name="" r:id="rId5" imgW="1143000" imgH="431800" progId="Equation.3">
                  <p:embed/>
                  <p:pic>
                    <p:nvPicPr>
                      <p:cNvPr id="0" name="图片 3114"/>
                      <p:cNvPicPr/>
                      <p:nvPr/>
                    </p:nvPicPr>
                    <p:blipFill>
                      <a:blip r:embed="rId6"/>
                      <a:stretch>
                        <a:fillRect/>
                      </a:stretch>
                    </p:blipFill>
                    <p:spPr>
                      <a:xfrm>
                        <a:off x="121920" y="927735"/>
                        <a:ext cx="2559685" cy="9550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4494530" y="790575"/>
          <a:ext cx="3626485" cy="1162050"/>
        </p:xfrm>
        <a:graphic>
          <a:graphicData uri="http://schemas.openxmlformats.org/presentationml/2006/ole">
            <mc:AlternateContent xmlns:mc="http://schemas.openxmlformats.org/markup-compatibility/2006">
              <mc:Choice xmlns:v="urn:schemas-microsoft-com:vml" Requires="v">
                <p:oleObj spid="_x0000_s8" name="" r:id="rId7" imgW="1524000" imgH="508000" progId="Equation.3">
                  <p:embed/>
                </p:oleObj>
              </mc:Choice>
              <mc:Fallback>
                <p:oleObj name="" r:id="rId7" imgW="1524000" imgH="508000" progId="Equation.3">
                  <p:embed/>
                  <p:pic>
                    <p:nvPicPr>
                      <p:cNvPr id="0" name="图片 3114"/>
                      <p:cNvPicPr/>
                      <p:nvPr/>
                    </p:nvPicPr>
                    <p:blipFill>
                      <a:blip r:embed="rId8"/>
                      <a:stretch>
                        <a:fillRect/>
                      </a:stretch>
                    </p:blipFill>
                    <p:spPr>
                      <a:xfrm>
                        <a:off x="4494530" y="790575"/>
                        <a:ext cx="3626485" cy="1162050"/>
                      </a:xfrm>
                      <a:prstGeom prst="rect">
                        <a:avLst/>
                      </a:prstGeom>
                      <a:noFill/>
                      <a:ln w="38100">
                        <a:noFill/>
                        <a:miter/>
                      </a:ln>
                    </p:spPr>
                  </p:pic>
                </p:oleObj>
              </mc:Fallback>
            </mc:AlternateContent>
          </a:graphicData>
        </a:graphic>
      </p:graphicFrame>
      <p:graphicFrame>
        <p:nvGraphicFramePr>
          <p:cNvPr id="9" name="Object 1024"/>
          <p:cNvGraphicFramePr>
            <a:graphicFrameLocks noChangeAspect="1"/>
          </p:cNvGraphicFramePr>
          <p:nvPr/>
        </p:nvGraphicFramePr>
        <p:xfrm>
          <a:off x="121603" y="1916430"/>
          <a:ext cx="2540000" cy="615315"/>
        </p:xfrm>
        <a:graphic>
          <a:graphicData uri="http://schemas.openxmlformats.org/presentationml/2006/ole">
            <mc:AlternateContent xmlns:mc="http://schemas.openxmlformats.org/markup-compatibility/2006">
              <mc:Choice xmlns:v="urn:schemas-microsoft-com:vml" Requires="v">
                <p:oleObj spid="_x0000_s10" name="" r:id="rId9" imgW="1066800" imgH="241300" progId="Equation.3">
                  <p:embed/>
                </p:oleObj>
              </mc:Choice>
              <mc:Fallback>
                <p:oleObj name="" r:id="rId9" imgW="1066800" imgH="241300" progId="Equation.3">
                  <p:embed/>
                  <p:pic>
                    <p:nvPicPr>
                      <p:cNvPr id="0" name="图片 3114"/>
                      <p:cNvPicPr/>
                      <p:nvPr/>
                    </p:nvPicPr>
                    <p:blipFill>
                      <a:blip r:embed="rId10"/>
                      <a:stretch>
                        <a:fillRect/>
                      </a:stretch>
                    </p:blipFill>
                    <p:spPr>
                      <a:xfrm>
                        <a:off x="121603" y="1916430"/>
                        <a:ext cx="2540000" cy="615315"/>
                      </a:xfrm>
                      <a:prstGeom prst="rect">
                        <a:avLst/>
                      </a:prstGeom>
                      <a:solidFill>
                        <a:srgbClr val="FF0000">
                          <a:alpha val="17000"/>
                        </a:srgbClr>
                      </a:solidFill>
                      <a:ln w="38100">
                        <a:noFill/>
                        <a:miter/>
                      </a:ln>
                    </p:spPr>
                  </p:pic>
                </p:oleObj>
              </mc:Fallback>
            </mc:AlternateContent>
          </a:graphicData>
        </a:graphic>
      </p:graphicFrame>
      <p:sp>
        <p:nvSpPr>
          <p:cNvPr id="23554" name="Line 9"/>
          <p:cNvSpPr/>
          <p:nvPr/>
        </p:nvSpPr>
        <p:spPr>
          <a:xfrm>
            <a:off x="3081020" y="1414145"/>
            <a:ext cx="1304290" cy="63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1" name="Line 9"/>
          <p:cNvSpPr/>
          <p:nvPr/>
        </p:nvSpPr>
        <p:spPr>
          <a:xfrm>
            <a:off x="3081020" y="2223770"/>
            <a:ext cx="1304290" cy="63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2" name="Object 1024"/>
          <p:cNvGraphicFramePr>
            <a:graphicFrameLocks noChangeAspect="1"/>
          </p:cNvGraphicFramePr>
          <p:nvPr/>
        </p:nvGraphicFramePr>
        <p:xfrm>
          <a:off x="4602798" y="1747520"/>
          <a:ext cx="1299210" cy="1003935"/>
        </p:xfrm>
        <a:graphic>
          <a:graphicData uri="http://schemas.openxmlformats.org/presentationml/2006/ole">
            <mc:AlternateContent xmlns:mc="http://schemas.openxmlformats.org/markup-compatibility/2006">
              <mc:Choice xmlns:v="urn:schemas-microsoft-com:vml" Requires="v">
                <p:oleObj spid="_x0000_s13" name="" r:id="rId11" imgW="545465" imgH="393700" progId="Equation.3">
                  <p:embed/>
                </p:oleObj>
              </mc:Choice>
              <mc:Fallback>
                <p:oleObj name="" r:id="rId11" imgW="545465" imgH="393700" progId="Equation.3">
                  <p:embed/>
                  <p:pic>
                    <p:nvPicPr>
                      <p:cNvPr id="0" name="图片 3114"/>
                      <p:cNvPicPr/>
                      <p:nvPr/>
                    </p:nvPicPr>
                    <p:blipFill>
                      <a:blip r:embed="rId12"/>
                      <a:stretch>
                        <a:fillRect/>
                      </a:stretch>
                    </p:blipFill>
                    <p:spPr>
                      <a:xfrm>
                        <a:off x="4602798" y="1747520"/>
                        <a:ext cx="1299210" cy="1003935"/>
                      </a:xfrm>
                      <a:prstGeom prst="rect">
                        <a:avLst/>
                      </a:prstGeom>
                      <a:solidFill>
                        <a:srgbClr val="FF0000">
                          <a:alpha val="17000"/>
                        </a:srgbClr>
                      </a:solidFill>
                      <a:ln w="38100">
                        <a:noFill/>
                        <a:miter/>
                      </a:ln>
                    </p:spPr>
                  </p:pic>
                </p:oleObj>
              </mc:Fallback>
            </mc:AlternateContent>
          </a:graphicData>
        </a:graphic>
      </p:graphicFrame>
      <p:graphicFrame>
        <p:nvGraphicFramePr>
          <p:cNvPr id="15" name="Object 1024"/>
          <p:cNvGraphicFramePr>
            <a:graphicFrameLocks noChangeAspect="1"/>
          </p:cNvGraphicFramePr>
          <p:nvPr/>
        </p:nvGraphicFramePr>
        <p:xfrm>
          <a:off x="193675" y="2751455"/>
          <a:ext cx="4596130" cy="1097915"/>
        </p:xfrm>
        <a:graphic>
          <a:graphicData uri="http://schemas.openxmlformats.org/presentationml/2006/ole">
            <mc:AlternateContent xmlns:mc="http://schemas.openxmlformats.org/markup-compatibility/2006">
              <mc:Choice xmlns:v="urn:schemas-microsoft-com:vml" Requires="v">
                <p:oleObj spid="_x0000_s16" name="" r:id="rId13" imgW="1993900" imgH="508000" progId="Equation.3">
                  <p:embed/>
                </p:oleObj>
              </mc:Choice>
              <mc:Fallback>
                <p:oleObj name="" r:id="rId13" imgW="1993900" imgH="508000" progId="Equation.3">
                  <p:embed/>
                  <p:pic>
                    <p:nvPicPr>
                      <p:cNvPr id="0" name="图片 3114"/>
                      <p:cNvPicPr/>
                      <p:nvPr/>
                    </p:nvPicPr>
                    <p:blipFill>
                      <a:blip r:embed="rId14"/>
                      <a:stretch>
                        <a:fillRect/>
                      </a:stretch>
                    </p:blipFill>
                    <p:spPr>
                      <a:xfrm>
                        <a:off x="193675" y="2751455"/>
                        <a:ext cx="4596130" cy="1097915"/>
                      </a:xfrm>
                      <a:prstGeom prst="rect">
                        <a:avLst/>
                      </a:prstGeom>
                      <a:solidFill>
                        <a:srgbClr val="FFFF99">
                          <a:alpha val="51000"/>
                        </a:srgbClr>
                      </a:solidFill>
                      <a:ln w="38100">
                        <a:noFill/>
                        <a:miter/>
                      </a:ln>
                    </p:spPr>
                  </p:pic>
                </p:oleObj>
              </mc:Fallback>
            </mc:AlternateContent>
          </a:graphicData>
        </a:graphic>
      </p:graphicFrame>
      <p:grpSp>
        <p:nvGrpSpPr>
          <p:cNvPr id="32" name="组合 31"/>
          <p:cNvGrpSpPr/>
          <p:nvPr/>
        </p:nvGrpSpPr>
        <p:grpSpPr>
          <a:xfrm>
            <a:off x="6764655" y="1681480"/>
            <a:ext cx="2637071" cy="2278078"/>
            <a:chOff x="10812" y="2654"/>
            <a:chExt cx="3753" cy="3253"/>
          </a:xfrm>
        </p:grpSpPr>
        <p:grpSp>
          <p:nvGrpSpPr>
            <p:cNvPr id="19" name="组合 18"/>
            <p:cNvGrpSpPr/>
            <p:nvPr/>
          </p:nvGrpSpPr>
          <p:grpSpPr>
            <a:xfrm rot="0">
              <a:off x="10812" y="2654"/>
              <a:ext cx="3753" cy="3253"/>
              <a:chOff x="11257" y="-98"/>
              <a:chExt cx="3753" cy="3253"/>
            </a:xfrm>
          </p:grpSpPr>
          <p:sp>
            <p:nvSpPr>
              <p:cNvPr id="20" name="Oval 4"/>
              <p:cNvSpPr>
                <a:spLocks noChangeArrowheads="1"/>
              </p:cNvSpPr>
              <p:nvPr/>
            </p:nvSpPr>
            <p:spPr bwMode="auto">
              <a:xfrm>
                <a:off x="11257" y="276"/>
                <a:ext cx="2869" cy="2879"/>
              </a:xfrm>
              <a:prstGeom prst="ellipse">
                <a:avLst/>
              </a:prstGeom>
              <a:gradFill rotWithShape="0">
                <a:gsLst>
                  <a:gs pos="0">
                    <a:srgbClr val="FFFF00"/>
                  </a:gs>
                  <a:gs pos="100000">
                    <a:srgbClr val="838309"/>
                  </a:gs>
                </a:gsLst>
                <a:path path="shape">
                  <a:fillToRect l="50000" t="50000" r="50000" b="50000"/>
                </a:path>
                <a:tileRect/>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Line 9"/>
              <p:cNvSpPr/>
              <p:nvPr/>
            </p:nvSpPr>
            <p:spPr>
              <a:xfrm flipV="1">
                <a:off x="12662" y="1281"/>
                <a:ext cx="1304" cy="510"/>
              </a:xfrm>
              <a:prstGeom prst="line">
                <a:avLst/>
              </a:prstGeom>
              <a:ln w="254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22" name="Line 9"/>
              <p:cNvSpPr/>
              <p:nvPr/>
            </p:nvSpPr>
            <p:spPr>
              <a:xfrm flipV="1">
                <a:off x="12662" y="549"/>
                <a:ext cx="665" cy="1242"/>
              </a:xfrm>
              <a:prstGeom prst="line">
                <a:avLst/>
              </a:prstGeom>
              <a:ln w="25400" cap="flat" cmpd="sng">
                <a:solidFill>
                  <a:srgbClr val="00B05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0" name="Line 9"/>
              <p:cNvSpPr/>
              <p:nvPr/>
            </p:nvSpPr>
            <p:spPr>
              <a:xfrm flipH="1" flipV="1">
                <a:off x="13353" y="515"/>
                <a:ext cx="624" cy="737"/>
              </a:xfrm>
              <a:prstGeom prst="line">
                <a:avLst/>
              </a:prstGeom>
              <a:ln w="25400" cap="flat" cmpd="sng">
                <a:solidFill>
                  <a:srgbClr val="0000FF"/>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1" name="Text Box 2"/>
              <p:cNvSpPr txBox="1"/>
              <p:nvPr/>
            </p:nvSpPr>
            <p:spPr>
              <a:xfrm>
                <a:off x="14051" y="911"/>
                <a:ext cx="959"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3300"/>
                    </a:solidFill>
                    <a:latin typeface="Times New Roman" panose="02020603050405020304" pitchFamily="18" charset="0"/>
                    <a:ea typeface="华文细黑" panose="02010600040101010101" charset="-122"/>
                  </a:rPr>
                  <a:t>k</a:t>
                </a:r>
                <a:endParaRPr lang="en-US" altLang="zh-CN" sz="2800" b="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sp>
            <p:nvSpPr>
              <p:cNvPr id="33" name="Text Box 2"/>
              <p:cNvSpPr txBox="1"/>
              <p:nvPr/>
            </p:nvSpPr>
            <p:spPr>
              <a:xfrm>
                <a:off x="12368" y="-7"/>
                <a:ext cx="959"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b="1" i="1" dirty="0">
                    <a:solidFill>
                      <a:srgbClr val="FF0000"/>
                    </a:solidFill>
                    <a:latin typeface="Times New Roman" panose="02020603050405020304" pitchFamily="18" charset="0"/>
                    <a:ea typeface="华文细黑" panose="02010600040101010101" charset="-122"/>
                  </a:rPr>
                  <a:t>k'</a:t>
                </a:r>
                <a:endParaRPr lang="en-US" altLang="zh-CN" sz="2800" b="1" i="1" dirty="0">
                  <a:solidFill>
                    <a:srgbClr val="FF0000"/>
                  </a:solidFill>
                  <a:latin typeface="Times New Roman" panose="02020603050405020304" pitchFamily="18" charset="0"/>
                  <a:ea typeface="华文细黑" panose="02010600040101010101" charset="-122"/>
                  <a:sym typeface="Symbol" panose="05050102010706020507" pitchFamily="18" charset="2"/>
                </a:endParaRPr>
              </a:p>
            </p:txBody>
          </p:sp>
          <p:sp>
            <p:nvSpPr>
              <p:cNvPr id="34" name="Text Box 2"/>
              <p:cNvSpPr txBox="1"/>
              <p:nvPr/>
            </p:nvSpPr>
            <p:spPr>
              <a:xfrm>
                <a:off x="13600" y="-98"/>
                <a:ext cx="1303" cy="929"/>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rPr>
                  <a:t>q</a:t>
                </a:r>
                <a:endParaRPr lang="en-US" altLang="zh-CN" sz="2800" i="1" dirty="0">
                  <a:solidFill>
                    <a:srgbClr val="0000FF"/>
                  </a:solidFill>
                  <a:latin typeface="Times New Roman" panose="02020603050405020304" pitchFamily="18" charset="0"/>
                  <a:ea typeface="华文细黑" panose="02010600040101010101" charset="-122"/>
                  <a:sym typeface="Symbol" panose="05050102010706020507" pitchFamily="18" charset="2"/>
                </a:endParaRPr>
              </a:p>
            </p:txBody>
          </p:sp>
        </p:grpSp>
        <p:sp>
          <p:nvSpPr>
            <p:cNvPr id="39" name="Text Box 2"/>
            <p:cNvSpPr txBox="1"/>
            <p:nvPr/>
          </p:nvSpPr>
          <p:spPr>
            <a:xfrm>
              <a:off x="12441" y="3472"/>
              <a:ext cx="959" cy="815"/>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i="1" dirty="0">
                  <a:solidFill>
                    <a:srgbClr val="FF3300"/>
                  </a:solidFill>
                  <a:latin typeface="Times New Roman" panose="02020603050405020304" pitchFamily="18" charset="0"/>
                  <a:ea typeface="华文细黑" panose="02010600040101010101" charset="-122"/>
                </a:rPr>
                <a:t>η</a:t>
              </a:r>
              <a:endParaRPr lang="en-US" altLang="zh-CN" sz="2400" i="1" dirty="0">
                <a:solidFill>
                  <a:srgbClr val="FF3300"/>
                </a:solidFill>
                <a:latin typeface="Times New Roman" panose="02020603050405020304" pitchFamily="18" charset="0"/>
                <a:ea typeface="华文细黑" panose="02010600040101010101" charset="-122"/>
                <a:sym typeface="Symbol" panose="05050102010706020507" pitchFamily="18" charset="2"/>
              </a:endParaRPr>
            </a:p>
          </p:txBody>
        </p:sp>
        <p:sp>
          <p:nvSpPr>
            <p:cNvPr id="40" name="任意多边形 39"/>
            <p:cNvSpPr/>
            <p:nvPr/>
          </p:nvSpPr>
          <p:spPr>
            <a:xfrm rot="19980000">
              <a:off x="12492" y="4134"/>
              <a:ext cx="113" cy="283"/>
            </a:xfrm>
            <a:custGeom>
              <a:avLst/>
              <a:gdLst>
                <a:gd name="connisteX0" fmla="*/ 0 w 162381"/>
                <a:gd name="connsiteY0" fmla="*/ 0 h 326390"/>
                <a:gd name="connisteX1" fmla="*/ 158750 w 162381"/>
                <a:gd name="connsiteY1" fmla="*/ 132080 h 326390"/>
                <a:gd name="connisteX2" fmla="*/ 97155 w 162381"/>
                <a:gd name="connsiteY2" fmla="*/ 326390 h 326390"/>
              </a:gdLst>
              <a:ahLst/>
              <a:cxnLst>
                <a:cxn ang="0">
                  <a:pos x="connisteX0" y="connsiteY0"/>
                </a:cxn>
                <a:cxn ang="0">
                  <a:pos x="connisteX1" y="connsiteY1"/>
                </a:cxn>
                <a:cxn ang="0">
                  <a:pos x="connisteX2" y="connsiteY2"/>
                </a:cxn>
              </a:cxnLst>
              <a:rect l="l" t="t" r="r" b="b"/>
              <a:pathLst>
                <a:path w="162382" h="326390">
                  <a:moveTo>
                    <a:pt x="0" y="0"/>
                  </a:moveTo>
                  <a:cubicBezTo>
                    <a:pt x="33020" y="22225"/>
                    <a:pt x="139065" y="66675"/>
                    <a:pt x="158750" y="132080"/>
                  </a:cubicBezTo>
                  <a:cubicBezTo>
                    <a:pt x="178435" y="197485"/>
                    <a:pt x="112395" y="290195"/>
                    <a:pt x="97155" y="326390"/>
                  </a:cubicBezTo>
                </a:path>
              </a:pathLst>
            </a:custGeom>
            <a:noFill/>
            <a:ln w="1587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 name="Object 1024"/>
          <p:cNvGraphicFramePr>
            <a:graphicFrameLocks noChangeAspect="1"/>
          </p:cNvGraphicFramePr>
          <p:nvPr/>
        </p:nvGraphicFramePr>
        <p:xfrm>
          <a:off x="101600" y="-53975"/>
          <a:ext cx="6376035" cy="1057275"/>
        </p:xfrm>
        <a:graphic>
          <a:graphicData uri="http://schemas.openxmlformats.org/presentationml/2006/ole">
            <mc:AlternateContent xmlns:mc="http://schemas.openxmlformats.org/markup-compatibility/2006">
              <mc:Choice xmlns:v="urn:schemas-microsoft-com:vml" Requires="v">
                <p:oleObj spid="_x0000_s5" name="" r:id="rId15" imgW="2679700" imgH="444500" progId="Equation.3">
                  <p:embed/>
                </p:oleObj>
              </mc:Choice>
              <mc:Fallback>
                <p:oleObj name="" r:id="rId15" imgW="2679700" imgH="444500" progId="Equation.3">
                  <p:embed/>
                  <p:pic>
                    <p:nvPicPr>
                      <p:cNvPr id="0" name="图片 3114"/>
                      <p:cNvPicPr/>
                      <p:nvPr/>
                    </p:nvPicPr>
                    <p:blipFill>
                      <a:blip r:embed="rId16"/>
                      <a:stretch>
                        <a:fillRect/>
                      </a:stretch>
                    </p:blipFill>
                    <p:spPr>
                      <a:xfrm>
                        <a:off x="101600" y="-53975"/>
                        <a:ext cx="6376035" cy="1057275"/>
                      </a:xfrm>
                      <a:prstGeom prst="rect">
                        <a:avLst/>
                      </a:prstGeom>
                      <a:no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2113280" y="3898265"/>
          <a:ext cx="4918075" cy="1072515"/>
        </p:xfrm>
        <a:graphic>
          <a:graphicData uri="http://schemas.openxmlformats.org/presentationml/2006/ole">
            <mc:AlternateContent xmlns:mc="http://schemas.openxmlformats.org/markup-compatibility/2006">
              <mc:Choice xmlns:v="urn:schemas-microsoft-com:vml" Requires="v">
                <p:oleObj spid="_x0000_s17" name="" r:id="rId17" imgW="1955800" imgH="431800" progId="Equation.3">
                  <p:embed/>
                </p:oleObj>
              </mc:Choice>
              <mc:Fallback>
                <p:oleObj name="" r:id="rId17" imgW="1955800" imgH="431800" progId="Equation.3">
                  <p:embed/>
                  <p:pic>
                    <p:nvPicPr>
                      <p:cNvPr id="0" name="图片 3114"/>
                      <p:cNvPicPr/>
                      <p:nvPr/>
                    </p:nvPicPr>
                    <p:blipFill>
                      <a:blip r:embed="rId18"/>
                      <a:stretch>
                        <a:fillRect/>
                      </a:stretch>
                    </p:blipFill>
                    <p:spPr>
                      <a:xfrm>
                        <a:off x="2113280" y="3898265"/>
                        <a:ext cx="4918075" cy="1072515"/>
                      </a:xfrm>
                      <a:prstGeom prst="rect">
                        <a:avLst/>
                      </a:prstGeom>
                      <a:solidFill>
                        <a:srgbClr val="00B050">
                          <a:alpha val="13000"/>
                        </a:srgbClr>
                      </a:solidFill>
                      <a:ln w="38100">
                        <a:noFill/>
                        <a:miter/>
                      </a:ln>
                    </p:spPr>
                  </p:pic>
                </p:oleObj>
              </mc:Fallback>
            </mc:AlternateContent>
          </a:graphicData>
        </a:graphic>
      </p:graphicFrame>
      <p:sp>
        <p:nvSpPr>
          <p:cNvPr id="14" name="Line 9"/>
          <p:cNvSpPr/>
          <p:nvPr/>
        </p:nvSpPr>
        <p:spPr>
          <a:xfrm>
            <a:off x="5473700" y="4568825"/>
            <a:ext cx="428625" cy="74866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8" name="Line 9"/>
          <p:cNvSpPr/>
          <p:nvPr/>
        </p:nvSpPr>
        <p:spPr>
          <a:xfrm flipH="1">
            <a:off x="3608705" y="4551680"/>
            <a:ext cx="405130" cy="69469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27" name="Object 1024"/>
          <p:cNvGraphicFramePr>
            <a:graphicFrameLocks noChangeAspect="1"/>
          </p:cNvGraphicFramePr>
          <p:nvPr/>
        </p:nvGraphicFramePr>
        <p:xfrm>
          <a:off x="396240" y="5956300"/>
          <a:ext cx="5297170" cy="881380"/>
        </p:xfrm>
        <a:graphic>
          <a:graphicData uri="http://schemas.openxmlformats.org/presentationml/2006/ole">
            <mc:AlternateContent xmlns:mc="http://schemas.openxmlformats.org/markup-compatibility/2006">
              <mc:Choice xmlns:v="urn:schemas-microsoft-com:vml" Requires="v">
                <p:oleObj spid="_x0000_s28" name="" r:id="rId19" imgW="2489200" imgH="419100" progId="Equation.3">
                  <p:embed/>
                </p:oleObj>
              </mc:Choice>
              <mc:Fallback>
                <p:oleObj name="" r:id="rId19" imgW="2489200" imgH="419100" progId="Equation.3">
                  <p:embed/>
                  <p:pic>
                    <p:nvPicPr>
                      <p:cNvPr id="0" name="图片 3114"/>
                      <p:cNvPicPr/>
                      <p:nvPr/>
                    </p:nvPicPr>
                    <p:blipFill>
                      <a:blip r:embed="rId20"/>
                      <a:stretch>
                        <a:fillRect/>
                      </a:stretch>
                    </p:blipFill>
                    <p:spPr>
                      <a:xfrm>
                        <a:off x="396240" y="5956300"/>
                        <a:ext cx="5297170" cy="881380"/>
                      </a:xfrm>
                      <a:prstGeom prst="rect">
                        <a:avLst/>
                      </a:prstGeom>
                      <a:solidFill>
                        <a:srgbClr val="00B050">
                          <a:alpha val="13000"/>
                        </a:srgbClr>
                      </a:solidFill>
                      <a:ln w="38100">
                        <a:noFill/>
                        <a:miter/>
                      </a:ln>
                    </p:spPr>
                  </p:pic>
                </p:oleObj>
              </mc:Fallback>
            </mc:AlternateContent>
          </a:graphicData>
        </a:graphic>
      </p:graphicFrame>
      <p:sp>
        <p:nvSpPr>
          <p:cNvPr id="29" name="Text Box 2"/>
          <p:cNvSpPr txBox="1"/>
          <p:nvPr/>
        </p:nvSpPr>
        <p:spPr>
          <a:xfrm>
            <a:off x="5614035" y="5905500"/>
            <a:ext cx="3531235" cy="970915"/>
          </a:xfrm>
          <a:prstGeom prst="rect">
            <a:avLst/>
          </a:prstGeom>
          <a:noFill/>
          <a:ln w="9525">
            <a:noFill/>
          </a:ln>
        </p:spPr>
        <p:txBody>
          <a:bodyPr wrap="square" anchor="t">
            <a:spAutoFit/>
          </a:bodyPr>
          <a:p>
            <a:pPr marL="342900" indent="-342900" algn="ctr">
              <a:lnSpc>
                <a:spcPct val="110000"/>
              </a:lnSpc>
              <a:spcBef>
                <a:spcPct val="50000"/>
              </a:spcBef>
              <a:buFont typeface="Wingdings" panose="05000000000000000000" charset="0"/>
              <a:buChar char="p"/>
            </a:pPr>
            <a:r>
              <a:rPr lang="en-US" sz="2600" b="1" dirty="0">
                <a:solidFill>
                  <a:srgbClr val="0000FF"/>
                </a:solidFill>
                <a:latin typeface="华文细黑" panose="02010600040101010101" charset="-122"/>
                <a:ea typeface="华文细黑" panose="02010600040101010101" charset="-122"/>
              </a:rPr>
              <a:t>Bloch-Gruneisen </a:t>
            </a:r>
            <a:r>
              <a:rPr lang="en-US" altLang="zh-CN" sz="2600" b="1" dirty="0">
                <a:solidFill>
                  <a:srgbClr val="FF0000"/>
                </a:solidFill>
                <a:latin typeface="华文细黑" panose="02010600040101010101" charset="-122"/>
                <a:ea typeface="华文细黑" panose="02010600040101010101" charset="-122"/>
              </a:rPr>
              <a:t>T</a:t>
            </a:r>
            <a:r>
              <a:rPr lang="en-US" altLang="zh-CN" sz="2600" b="1" baseline="30000" dirty="0">
                <a:solidFill>
                  <a:srgbClr val="FF0000"/>
                </a:solidFill>
                <a:latin typeface="华文细黑" panose="02010600040101010101" charset="-122"/>
                <a:ea typeface="华文细黑" panose="02010600040101010101" charset="-122"/>
              </a:rPr>
              <a:t>5 </a:t>
            </a:r>
            <a:r>
              <a:rPr lang="en-US" altLang="zh-CN" sz="2600" b="1" dirty="0">
                <a:solidFill>
                  <a:srgbClr val="0000FF"/>
                </a:solidFill>
                <a:latin typeface="华文细黑" panose="02010600040101010101" charset="-122"/>
                <a:ea typeface="华文细黑" panose="02010600040101010101" charset="-122"/>
              </a:rPr>
              <a:t>law</a:t>
            </a:r>
            <a:endParaRPr lang="en-US" altLang="zh-CN" sz="2600" b="1" dirty="0">
              <a:solidFill>
                <a:srgbClr val="0000FF"/>
              </a:solidFill>
              <a:latin typeface="华文细黑" panose="02010600040101010101" charset="-122"/>
              <a:ea typeface="华文细黑" panose="0201060004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blinds(horizontal)">
                                      <p:cBhvr>
                                        <p:cTn id="22" dur="500"/>
                                        <p:tgtEl>
                                          <p:spTgt spid="235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linds(horizontal)">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500"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024"/>
          <p:cNvGraphicFramePr>
            <a:graphicFrameLocks noChangeAspect="1"/>
          </p:cNvGraphicFramePr>
          <p:nvPr/>
        </p:nvGraphicFramePr>
        <p:xfrm>
          <a:off x="3108325" y="2923540"/>
          <a:ext cx="2438400" cy="1413510"/>
        </p:xfrm>
        <a:graphic>
          <a:graphicData uri="http://schemas.openxmlformats.org/presentationml/2006/ole">
            <mc:AlternateContent xmlns:mc="http://schemas.openxmlformats.org/markup-compatibility/2006">
              <mc:Choice xmlns:v="urn:schemas-microsoft-com:vml" Requires="v">
                <p:oleObj spid="_x0000_s3" name="" r:id="rId1" imgW="749300" imgH="431800" progId="Equation.3">
                  <p:embed/>
                </p:oleObj>
              </mc:Choice>
              <mc:Fallback>
                <p:oleObj name="" r:id="rId1" imgW="749300" imgH="431800" progId="Equation.3">
                  <p:embed/>
                  <p:pic>
                    <p:nvPicPr>
                      <p:cNvPr id="0" name="图片 3114"/>
                      <p:cNvPicPr/>
                      <p:nvPr/>
                    </p:nvPicPr>
                    <p:blipFill>
                      <a:blip r:embed="rId2"/>
                      <a:stretch>
                        <a:fillRect/>
                      </a:stretch>
                    </p:blipFill>
                    <p:spPr>
                      <a:xfrm>
                        <a:off x="3108325" y="2923540"/>
                        <a:ext cx="2438400" cy="1413510"/>
                      </a:xfrm>
                      <a:prstGeom prst="rect">
                        <a:avLst/>
                      </a:prstGeom>
                      <a:solidFill>
                        <a:srgbClr val="FFFF99"/>
                      </a:solidFill>
                      <a:ln w="38100">
                        <a:noFill/>
                        <a:miter/>
                      </a:ln>
                    </p:spPr>
                  </p:pic>
                </p:oleObj>
              </mc:Fallback>
            </mc:AlternateContent>
          </a:graphicData>
        </a:graphic>
      </p:graphicFrame>
      <p:graphicFrame>
        <p:nvGraphicFramePr>
          <p:cNvPr id="6" name="Object 1024"/>
          <p:cNvGraphicFramePr>
            <a:graphicFrameLocks noChangeAspect="1"/>
          </p:cNvGraphicFramePr>
          <p:nvPr/>
        </p:nvGraphicFramePr>
        <p:xfrm>
          <a:off x="3108325" y="4406265"/>
          <a:ext cx="3003550" cy="871220"/>
        </p:xfrm>
        <a:graphic>
          <a:graphicData uri="http://schemas.openxmlformats.org/presentationml/2006/ole">
            <mc:AlternateContent xmlns:mc="http://schemas.openxmlformats.org/markup-compatibility/2006">
              <mc:Choice xmlns:v="urn:schemas-microsoft-com:vml" Requires="v">
                <p:oleObj spid="_x0000_s7" name="" r:id="rId3" imgW="749300" imgH="215900" progId="Equation.3">
                  <p:embed/>
                </p:oleObj>
              </mc:Choice>
              <mc:Fallback>
                <p:oleObj name="" r:id="rId3" imgW="749300" imgH="215900" progId="Equation.3">
                  <p:embed/>
                  <p:pic>
                    <p:nvPicPr>
                      <p:cNvPr id="0" name="图片 3114"/>
                      <p:cNvPicPr/>
                      <p:nvPr/>
                    </p:nvPicPr>
                    <p:blipFill>
                      <a:blip r:embed="rId4"/>
                      <a:stretch>
                        <a:fillRect/>
                      </a:stretch>
                    </p:blipFill>
                    <p:spPr>
                      <a:xfrm>
                        <a:off x="3108325" y="4406265"/>
                        <a:ext cx="3003550" cy="871220"/>
                      </a:xfrm>
                      <a:prstGeom prst="rect">
                        <a:avLst/>
                      </a:prstGeom>
                      <a:solidFill>
                        <a:srgbClr val="FFFF99"/>
                      </a:solidFill>
                      <a:ln w="38100">
                        <a:noFill/>
                        <a:miter/>
                      </a:ln>
                    </p:spPr>
                  </p:pic>
                </p:oleObj>
              </mc:Fallback>
            </mc:AlternateContent>
          </a:graphicData>
        </a:graphic>
      </p:graphicFrame>
      <p:sp>
        <p:nvSpPr>
          <p:cNvPr id="14" name="Text Box 2"/>
          <p:cNvSpPr txBox="1"/>
          <p:nvPr/>
        </p:nvSpPr>
        <p:spPr>
          <a:xfrm>
            <a:off x="-59055" y="-155575"/>
            <a:ext cx="9109075" cy="811530"/>
          </a:xfrm>
          <a:prstGeom prst="rect">
            <a:avLst/>
          </a:prstGeom>
          <a:noFill/>
          <a:ln w="9525">
            <a:noFill/>
          </a:ln>
        </p:spPr>
        <p:txBody>
          <a:bodyPr wrap="square" anchor="t">
            <a:spAutoFit/>
          </a:bodyPr>
          <a:p>
            <a:pPr marL="457200" indent="-457200" algn="just">
              <a:lnSpc>
                <a:spcPct val="130000"/>
              </a:lnSpc>
              <a:spcBef>
                <a:spcPct val="50000"/>
              </a:spcBef>
              <a:buFont typeface="Wingdings" panose="05000000000000000000" charset="0"/>
              <a:buChar char=""/>
            </a:pPr>
            <a:r>
              <a:rPr lang="zh-CN" altLang="en-US" sz="3600" dirty="0">
                <a:solidFill>
                  <a:srgbClr val="0000FF"/>
                </a:solidFill>
                <a:latin typeface="华文细黑" panose="02010600040101010101" charset="-122"/>
                <a:ea typeface="华文细黑" panose="02010600040101010101" charset="-122"/>
              </a:rPr>
              <a:t>杂质散射</a:t>
            </a:r>
            <a:r>
              <a:rPr lang="en-US" altLang="zh-CN" sz="3600" dirty="0">
                <a:solidFill>
                  <a:srgbClr val="0000FF"/>
                </a:solidFill>
                <a:latin typeface="华文细黑" panose="02010600040101010101" charset="-122"/>
                <a:ea typeface="华文细黑" panose="02010600040101010101" charset="-122"/>
              </a:rPr>
              <a:t>(</a:t>
            </a:r>
            <a:r>
              <a:rPr lang="zh-CN" altLang="en-US" sz="3600" dirty="0">
                <a:solidFill>
                  <a:srgbClr val="0000FF"/>
                </a:solidFill>
                <a:latin typeface="华文细黑" panose="02010600040101010101" charset="-122"/>
                <a:ea typeface="华文细黑" panose="02010600040101010101" charset="-122"/>
              </a:rPr>
              <a:t>剩余电阻</a:t>
            </a:r>
            <a:r>
              <a:rPr lang="en-US" altLang="zh-CN" sz="3600" dirty="0">
                <a:solidFill>
                  <a:srgbClr val="0000FF"/>
                </a:solidFill>
                <a:latin typeface="华文细黑" panose="02010600040101010101" charset="-122"/>
                <a:ea typeface="华文细黑" panose="02010600040101010101" charset="-122"/>
              </a:rPr>
              <a:t>)</a:t>
            </a:r>
            <a:endParaRPr lang="en-US" altLang="zh-CN" sz="3600" dirty="0">
              <a:solidFill>
                <a:srgbClr val="0000FF"/>
              </a:solidFill>
              <a:latin typeface="华文细黑" panose="02010600040101010101" charset="-122"/>
              <a:ea typeface="华文细黑" panose="02010600040101010101" charset="-122"/>
              <a:sym typeface="Symbol" panose="05050102010706020507" pitchFamily="18" charset="2"/>
            </a:endParaRPr>
          </a:p>
        </p:txBody>
      </p:sp>
      <p:sp>
        <p:nvSpPr>
          <p:cNvPr id="29" name="Text Box 2"/>
          <p:cNvSpPr txBox="1"/>
          <p:nvPr/>
        </p:nvSpPr>
        <p:spPr>
          <a:xfrm>
            <a:off x="32385" y="511175"/>
            <a:ext cx="9017635" cy="2489200"/>
          </a:xfrm>
          <a:prstGeom prst="rect">
            <a:avLst/>
          </a:prstGeom>
          <a:noFill/>
          <a:ln w="9525">
            <a:noFill/>
          </a:ln>
        </p:spPr>
        <p:txBody>
          <a:bodyPr wrap="square" anchor="t">
            <a:spAutoFit/>
          </a:bodyPr>
          <a:p>
            <a:pPr algn="just">
              <a:lnSpc>
                <a:spcPct val="130000"/>
              </a:lnSpc>
              <a:spcBef>
                <a:spcPct val="50000"/>
              </a:spcBef>
              <a:buFont typeface="Wingdings" panose="05000000000000000000" charset="0"/>
            </a:pP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       </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实际材料中存在杂质和缺陷，这些也将破坏周期性势场，引起电子的散射</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杂质与缺陷散射的影响一般来说是不依赖于温度</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的，而与杂质与缺陷的密度成正比</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当杂质浓度比较低时，可以认为晶格振动散射和杂质、缺陷散射是相互独立的，总的散射几率是</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2</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类散射机构散射几率之和</a:t>
            </a: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 </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可以表示为：</a:t>
            </a:r>
            <a:endPar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graphicFrame>
        <p:nvGraphicFramePr>
          <p:cNvPr id="4" name="Object 1024"/>
          <p:cNvGraphicFramePr>
            <a:graphicFrameLocks noChangeAspect="1"/>
          </p:cNvGraphicFramePr>
          <p:nvPr/>
        </p:nvGraphicFramePr>
        <p:xfrm>
          <a:off x="6111558" y="2984818"/>
          <a:ext cx="1364615" cy="1289685"/>
        </p:xfrm>
        <a:graphic>
          <a:graphicData uri="http://schemas.openxmlformats.org/presentationml/2006/ole">
            <mc:AlternateContent xmlns:mc="http://schemas.openxmlformats.org/markup-compatibility/2006">
              <mc:Choice xmlns:v="urn:schemas-microsoft-com:vml" Requires="v">
                <p:oleObj spid="_x0000_s5" name="" r:id="rId5" imgW="419100" imgH="393700" progId="Equation.3">
                  <p:embed/>
                </p:oleObj>
              </mc:Choice>
              <mc:Fallback>
                <p:oleObj name="" r:id="rId5" imgW="419100" imgH="393700" progId="Equation.3">
                  <p:embed/>
                  <p:pic>
                    <p:nvPicPr>
                      <p:cNvPr id="0" name="图片 3114"/>
                      <p:cNvPicPr/>
                      <p:nvPr/>
                    </p:nvPicPr>
                    <p:blipFill>
                      <a:blip r:embed="rId6"/>
                      <a:stretch>
                        <a:fillRect/>
                      </a:stretch>
                    </p:blipFill>
                    <p:spPr>
                      <a:xfrm>
                        <a:off x="6111558" y="2984818"/>
                        <a:ext cx="1364615" cy="1289685"/>
                      </a:xfrm>
                      <a:prstGeom prst="rect">
                        <a:avLst/>
                      </a:prstGeom>
                      <a:solidFill>
                        <a:srgbClr val="FFFF99"/>
                      </a:solidFill>
                      <a:ln w="38100">
                        <a:noFill/>
                        <a:miter/>
                      </a:ln>
                    </p:spPr>
                  </p:pic>
                </p:oleObj>
              </mc:Fallback>
            </mc:AlternateContent>
          </a:graphicData>
        </a:graphic>
      </p:graphicFrame>
      <p:sp>
        <p:nvSpPr>
          <p:cNvPr id="8" name="Text Box 2"/>
          <p:cNvSpPr txBox="1"/>
          <p:nvPr/>
        </p:nvSpPr>
        <p:spPr>
          <a:xfrm>
            <a:off x="845185" y="5565775"/>
            <a:ext cx="4455795" cy="1235075"/>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晶格振动散射和</a:t>
            </a:r>
            <a:r>
              <a:rPr lang="zh-CN" sz="2400" dirty="0">
                <a:solidFill>
                  <a:schemeClr val="tx1"/>
                </a:solidFill>
                <a:latin typeface="华文细黑" panose="02010600040101010101" charset="-122"/>
                <a:ea typeface="华文细黑" panose="02010600040101010101" charset="-122"/>
                <a:sym typeface="Symbol" panose="05050102010706020507" pitchFamily="18" charset="2"/>
              </a:rPr>
              <a:t>温度有关</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a:p>
            <a:pPr algn="ctr">
              <a:lnSpc>
                <a:spcPct val="130000"/>
              </a:lnSpc>
              <a:spcBef>
                <a:spcPct val="50000"/>
              </a:spcBef>
              <a:buFont typeface="Wingdings" panose="05000000000000000000" charset="0"/>
            </a:pPr>
            <a:r>
              <a:rPr lang="zh-CN" sz="2400" dirty="0">
                <a:solidFill>
                  <a:schemeClr val="tx1"/>
                </a:solidFill>
                <a:latin typeface="华文细黑" panose="02010600040101010101" charset="-122"/>
                <a:ea typeface="华文细黑" panose="02010600040101010101" charset="-122"/>
                <a:sym typeface="Symbol" panose="05050102010706020507" pitchFamily="18" charset="2"/>
              </a:rPr>
              <a:t>代表纯金属的电阻</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p:txBody>
      </p:sp>
      <p:sp>
        <p:nvSpPr>
          <p:cNvPr id="9" name="Text Box 2"/>
          <p:cNvSpPr txBox="1"/>
          <p:nvPr/>
        </p:nvSpPr>
        <p:spPr>
          <a:xfrm>
            <a:off x="4948555" y="5593080"/>
            <a:ext cx="4455795" cy="1235075"/>
          </a:xfrm>
          <a:prstGeom prst="rect">
            <a:avLst/>
          </a:prstGeom>
          <a:noFill/>
          <a:ln w="9525">
            <a:noFill/>
          </a:ln>
        </p:spPr>
        <p:txBody>
          <a:bodyPr wrap="square" anchor="t">
            <a:spAutoFit/>
          </a:bodyPr>
          <a:p>
            <a:pPr algn="ctr">
              <a:lnSpc>
                <a:spcPct val="130000"/>
              </a:lnSpc>
              <a:spcBef>
                <a:spcPct val="50000"/>
              </a:spcBef>
              <a:buFont typeface="Wingdings" panose="05000000000000000000" charset="0"/>
            </a:pP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杂质、缺陷散射和</a:t>
            </a:r>
            <a:r>
              <a:rPr lang="zh-CN" sz="2400" dirty="0">
                <a:solidFill>
                  <a:schemeClr val="tx1"/>
                </a:solidFill>
                <a:latin typeface="华文细黑" panose="02010600040101010101" charset="-122"/>
                <a:ea typeface="华文细黑" panose="02010600040101010101" charset="-122"/>
                <a:sym typeface="Symbol" panose="05050102010706020507" pitchFamily="18" charset="2"/>
              </a:rPr>
              <a:t>温度无关</a:t>
            </a:r>
            <a:endParaRPr lang="zh-CN" sz="2400" dirty="0">
              <a:solidFill>
                <a:schemeClr val="tx1"/>
              </a:solidFill>
              <a:latin typeface="华文细黑" panose="02010600040101010101" charset="-122"/>
              <a:ea typeface="华文细黑" panose="02010600040101010101" charset="-122"/>
              <a:sym typeface="Symbol" panose="05050102010706020507" pitchFamily="18" charset="2"/>
            </a:endParaRPr>
          </a:p>
          <a:p>
            <a:pPr algn="ctr">
              <a:lnSpc>
                <a:spcPct val="130000"/>
              </a:lnSpc>
              <a:spcBef>
                <a:spcPct val="50000"/>
              </a:spcBef>
              <a:buFont typeface="Wingdings" panose="05000000000000000000" charset="0"/>
            </a:pPr>
            <a:r>
              <a:rPr lang="en-US" altLang="zh-CN" sz="2400" dirty="0">
                <a:solidFill>
                  <a:schemeClr val="tx1"/>
                </a:solidFill>
                <a:latin typeface="华文细黑" panose="02010600040101010101" charset="-122"/>
                <a:ea typeface="华文细黑" panose="02010600040101010101" charset="-122"/>
                <a:sym typeface="Symbol" panose="05050102010706020507" pitchFamily="18" charset="2"/>
              </a:rPr>
              <a:t>T→0</a:t>
            </a:r>
            <a:r>
              <a:rPr lang="zh-CN" altLang="en-US" sz="2400" dirty="0">
                <a:solidFill>
                  <a:schemeClr val="tx1"/>
                </a:solidFill>
                <a:latin typeface="华文细黑" panose="02010600040101010101" charset="-122"/>
                <a:ea typeface="华文细黑" panose="02010600040101010101" charset="-122"/>
                <a:sym typeface="Symbol" panose="05050102010706020507" pitchFamily="18" charset="2"/>
              </a:rPr>
              <a:t>时的电阻→</a:t>
            </a:r>
            <a:r>
              <a:rPr lang="zh-CN" altLang="en-US" sz="2400" dirty="0">
                <a:solidFill>
                  <a:srgbClr val="FF3300"/>
                </a:solidFill>
                <a:latin typeface="华文细黑" panose="02010600040101010101" charset="-122"/>
                <a:ea typeface="华文细黑" panose="02010600040101010101" charset="-122"/>
                <a:sym typeface="Symbol" panose="05050102010706020507" pitchFamily="18" charset="2"/>
              </a:rPr>
              <a:t>剩余电阻</a:t>
            </a:r>
            <a:endParaRPr lang="zh-CN" altLang="en-US" sz="2400" dirty="0">
              <a:solidFill>
                <a:srgbClr val="FF3300"/>
              </a:solidFill>
              <a:latin typeface="华文细黑" panose="02010600040101010101" charset="-122"/>
              <a:ea typeface="华文细黑" panose="02010600040101010101" charset="-122"/>
              <a:sym typeface="Symbol" panose="05050102010706020507" pitchFamily="18" charset="2"/>
            </a:endParaRPr>
          </a:p>
        </p:txBody>
      </p:sp>
      <p:sp>
        <p:nvSpPr>
          <p:cNvPr id="18" name="Line 9"/>
          <p:cNvSpPr/>
          <p:nvPr/>
        </p:nvSpPr>
        <p:spPr>
          <a:xfrm flipH="1">
            <a:off x="4110990" y="5053965"/>
            <a:ext cx="405130" cy="694690"/>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0" name="Line 9"/>
          <p:cNvSpPr/>
          <p:nvPr/>
        </p:nvSpPr>
        <p:spPr>
          <a:xfrm>
            <a:off x="5617210" y="5071110"/>
            <a:ext cx="428625" cy="748665"/>
          </a:xfrm>
          <a:prstGeom prst="line">
            <a:avLst/>
          </a:prstGeom>
          <a:ln w="63500" cap="flat" cmpd="sng">
            <a:solidFill>
              <a:srgbClr val="FF0000"/>
            </a:solidFill>
            <a:prstDash val="solid"/>
            <a:round/>
            <a:headEnd type="none" w="lg" len="lg"/>
            <a:tailEnd type="stealth" w="lg" len="lg"/>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l="1985" t="1033" r="3665" b="1550"/>
          <a:stretch>
            <a:fillRect/>
          </a:stretch>
        </p:blipFill>
        <p:spPr>
          <a:xfrm>
            <a:off x="4810760" y="4295140"/>
            <a:ext cx="4309110" cy="2275840"/>
          </a:xfrm>
          <a:prstGeom prst="rect">
            <a:avLst/>
          </a:prstGeom>
        </p:spPr>
      </p:pic>
      <p:sp>
        <p:nvSpPr>
          <p:cNvPr id="71681" name="Text Box 2"/>
          <p:cNvSpPr txBox="1"/>
          <p:nvPr/>
        </p:nvSpPr>
        <p:spPr>
          <a:xfrm>
            <a:off x="66675" y="1637983"/>
            <a:ext cx="4810125" cy="706755"/>
          </a:xfrm>
          <a:prstGeom prst="rect">
            <a:avLst/>
          </a:prstGeom>
          <a:noFill/>
          <a:ln w="9525">
            <a:noFill/>
          </a:ln>
        </p:spPr>
        <p:txBody>
          <a:bodyPr wrap="square" anchor="t">
            <a:spAutoFit/>
          </a:bodyPr>
          <a:p>
            <a:pPr algn="just"/>
            <a:r>
              <a:rPr lang="zh-CN" altLang="en-US" sz="4000" b="1" dirty="0">
                <a:solidFill>
                  <a:srgbClr val="0000FF"/>
                </a:solidFill>
                <a:latin typeface="华文细黑" panose="02010600040101010101" charset="-122"/>
                <a:ea typeface="华文细黑" panose="02010600040101010101" charset="-122"/>
              </a:rPr>
              <a:t>一、</a:t>
            </a:r>
            <a:r>
              <a:rPr lang="en-US" altLang="zh-CN" sz="4000" b="1" dirty="0">
                <a:solidFill>
                  <a:srgbClr val="0000FF"/>
                </a:solidFill>
                <a:latin typeface="华文细黑" panose="02010600040101010101" charset="-122"/>
                <a:ea typeface="华文细黑" panose="02010600040101010101" charset="-122"/>
              </a:rPr>
              <a:t>Wilson</a:t>
            </a:r>
            <a:r>
              <a:rPr lang="zh-CN" altLang="en-US" sz="4000" b="1" dirty="0">
                <a:solidFill>
                  <a:srgbClr val="0000FF"/>
                </a:solidFill>
                <a:latin typeface="华文细黑" panose="02010600040101010101" charset="-122"/>
                <a:ea typeface="华文细黑" panose="02010600040101010101" charset="-122"/>
              </a:rPr>
              <a:t>转变</a:t>
            </a:r>
            <a:endParaRPr lang="zh-CN" altLang="en-US" sz="4000" b="1" dirty="0">
              <a:solidFill>
                <a:srgbClr val="0000FF"/>
              </a:solidFill>
              <a:latin typeface="华文细黑" panose="02010600040101010101" charset="-122"/>
              <a:ea typeface="华文细黑" panose="02010600040101010101" charset="-122"/>
            </a:endParaRPr>
          </a:p>
        </p:txBody>
      </p:sp>
      <p:sp>
        <p:nvSpPr>
          <p:cNvPr id="175107" name="Text Box 3"/>
          <p:cNvSpPr txBox="1"/>
          <p:nvPr/>
        </p:nvSpPr>
        <p:spPr>
          <a:xfrm>
            <a:off x="140335" y="2129790"/>
            <a:ext cx="8943975" cy="2009775"/>
          </a:xfrm>
          <a:prstGeom prst="rect">
            <a:avLst/>
          </a:prstGeom>
          <a:noFill/>
          <a:ln w="9525">
            <a:noFill/>
          </a:ln>
        </p:spPr>
        <p:txBody>
          <a:bodyPr wrap="square" anchor="t">
            <a:spAutoFit/>
          </a:bodyPr>
          <a:p>
            <a:pPr algn="just">
              <a:lnSpc>
                <a:spcPct val="130000"/>
              </a:lnSpc>
            </a:pPr>
            <a:r>
              <a:rPr lang="en-US" altLang="zh-CN" sz="2400" dirty="0">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rPr>
              <a:t>在紧束缚近似情况下，能带的宽度取决于近邻原子间电子波函数的重叠积分，原子间距越小，电子波函数的重叠就越多，所形成的能带就越宽</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sym typeface="+mn-ea"/>
              </a:rPr>
              <a:t>在高压下，原子间距变小，就有可能出现能带的重叠，从而实现绝缘体向金属的转变</a:t>
            </a:r>
            <a:r>
              <a:rPr lang="en-US" altLang="zh-CN" sz="2400" dirty="0">
                <a:latin typeface="华文细黑" panose="02010600040101010101" charset="-122"/>
                <a:ea typeface="华文细黑" panose="02010600040101010101" charset="-122"/>
                <a:sym typeface="+mn-ea"/>
              </a:rPr>
              <a:t>.</a:t>
            </a:r>
            <a:endParaRPr lang="zh-CN" altLang="en-US" sz="2400" dirty="0">
              <a:solidFill>
                <a:srgbClr val="FF0000"/>
              </a:solidFill>
              <a:latin typeface="华文细黑" panose="02010600040101010101" charset="-122"/>
              <a:ea typeface="华文细黑" panose="02010600040101010101" charset="-122"/>
            </a:endParaRPr>
          </a:p>
        </p:txBody>
      </p:sp>
      <p:sp>
        <p:nvSpPr>
          <p:cNvPr id="175108" name="Rectangle 4"/>
          <p:cNvSpPr/>
          <p:nvPr/>
        </p:nvSpPr>
        <p:spPr>
          <a:xfrm>
            <a:off x="809625" y="3971925"/>
            <a:ext cx="7650163" cy="450850"/>
          </a:xfrm>
          <a:prstGeom prst="rect">
            <a:avLst/>
          </a:prstGeom>
          <a:noFill/>
          <a:ln w="9525">
            <a:noFill/>
          </a:ln>
        </p:spPr>
        <p:txBody>
          <a:bodyPr anchor="t">
            <a:spAutoFit/>
          </a:bodyPr>
          <a:p>
            <a:pPr>
              <a:lnSpc>
                <a:spcPct val="130000"/>
              </a:lnSpc>
            </a:pP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67585" name="Text Box 2"/>
          <p:cNvSpPr txBox="1"/>
          <p:nvPr/>
        </p:nvSpPr>
        <p:spPr>
          <a:xfrm>
            <a:off x="-106045" y="-77787"/>
            <a:ext cx="7543800" cy="768350"/>
          </a:xfrm>
          <a:prstGeom prst="rect">
            <a:avLst/>
          </a:prstGeom>
          <a:noFill/>
          <a:ln w="9525">
            <a:noFill/>
          </a:ln>
        </p:spPr>
        <p:txBody>
          <a:bodyPr anchor="t">
            <a:spAutoFit/>
          </a:bodyPr>
          <a:p>
            <a:r>
              <a:rPr lang="en-US" altLang="zh-CN" sz="4400" b="1" dirty="0">
                <a:solidFill>
                  <a:srgbClr val="0000FF"/>
                </a:solidFill>
                <a:latin typeface="华文细黑" panose="02010600040101010101" charset="-122"/>
                <a:ea typeface="华文细黑" panose="02010600040101010101" charset="-122"/>
              </a:rPr>
              <a:t>§6.7   </a:t>
            </a:r>
            <a:r>
              <a:rPr lang="zh-CN" altLang="en-US" sz="4400" b="1" dirty="0">
                <a:solidFill>
                  <a:srgbClr val="0000FF"/>
                </a:solidFill>
                <a:latin typeface="华文细黑" panose="02010600040101010101" charset="-122"/>
                <a:ea typeface="华文细黑" panose="02010600040101010101" charset="-122"/>
              </a:rPr>
              <a:t>金属－绝缘体转变</a:t>
            </a:r>
            <a:endParaRPr lang="zh-CN" altLang="en-US" sz="4400" b="1" dirty="0">
              <a:solidFill>
                <a:srgbClr val="0000FF"/>
              </a:solidFill>
              <a:latin typeface="华文细黑" panose="02010600040101010101" charset="-122"/>
              <a:ea typeface="华文细黑" panose="02010600040101010101" charset="-122"/>
            </a:endParaRPr>
          </a:p>
        </p:txBody>
      </p:sp>
      <p:sp>
        <p:nvSpPr>
          <p:cNvPr id="167939" name="Text Box 3"/>
          <p:cNvSpPr txBox="1"/>
          <p:nvPr/>
        </p:nvSpPr>
        <p:spPr>
          <a:xfrm>
            <a:off x="140970" y="556260"/>
            <a:ext cx="8861425" cy="1198880"/>
          </a:xfrm>
          <a:prstGeom prst="rect">
            <a:avLst/>
          </a:prstGeom>
          <a:noFill/>
          <a:ln w="9525">
            <a:noFill/>
          </a:ln>
        </p:spPr>
        <p:txBody>
          <a:bodyPr wrap="square" anchor="t">
            <a:spAutoFit/>
          </a:bodyPr>
          <a:p>
            <a:pPr algn="just"/>
            <a:r>
              <a:rPr lang="en-US" altLang="zh-CN" sz="2400" dirty="0">
                <a:latin typeface="华文细黑" panose="02010600040101010101" charset="-122"/>
                <a:ea typeface="华文细黑" panose="02010600040101010101" charset="-122"/>
              </a:rPr>
              <a:t>       </a:t>
            </a:r>
            <a:r>
              <a:rPr lang="zh-CN" altLang="en-US" sz="2400" dirty="0">
                <a:latin typeface="华文细黑" panose="02010600040101010101" charset="-122"/>
                <a:ea typeface="华文细黑" panose="02010600040101010101" charset="-122"/>
              </a:rPr>
              <a:t>前面讨论了金属中的电导率主要决定于</a:t>
            </a:r>
            <a:r>
              <a:rPr lang="en-US" altLang="zh-CN" sz="2400" dirty="0">
                <a:latin typeface="华文细黑" panose="02010600040101010101" charset="-122"/>
                <a:ea typeface="华文细黑" panose="02010600040101010101" charset="-122"/>
              </a:rPr>
              <a:t>Fermi</a:t>
            </a:r>
            <a:r>
              <a:rPr lang="zh-CN" altLang="en-US" sz="2400" dirty="0">
                <a:latin typeface="华文细黑" panose="02010600040101010101" charset="-122"/>
                <a:ea typeface="华文细黑" panose="02010600040101010101" charset="-122"/>
              </a:rPr>
              <a:t>面附近的情况</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而在外界环境的作用下，材料在一定条件下，</a:t>
            </a:r>
            <a:r>
              <a:rPr lang="zh-CN" altLang="en-US" sz="2400" dirty="0">
                <a:latin typeface="华文细黑" panose="02010600040101010101" charset="-122"/>
                <a:ea typeface="华文细黑" panose="02010600040101010101" charset="-122"/>
                <a:sym typeface="+mn-ea"/>
              </a:rPr>
              <a:t>可以实现</a:t>
            </a:r>
            <a:r>
              <a:rPr lang="zh-CN" altLang="en-US" sz="2400" dirty="0">
                <a:latin typeface="华文细黑" panose="02010600040101010101" charset="-122"/>
                <a:ea typeface="华文细黑" panose="02010600040101010101" charset="-122"/>
              </a:rPr>
              <a:t>金属和绝缘体直接的相互转变</a:t>
            </a:r>
            <a:r>
              <a:rPr lang="en-US" altLang="zh-CN" sz="2400" dirty="0">
                <a:latin typeface="华文细黑" panose="02010600040101010101" charset="-122"/>
                <a:ea typeface="华文细黑" panose="02010600040101010101" charset="-122"/>
              </a:rPr>
              <a:t>.</a:t>
            </a:r>
            <a:r>
              <a:rPr lang="zh-CN" altLang="en-US" sz="2400" u="sng" dirty="0">
                <a:solidFill>
                  <a:srgbClr val="FF0000"/>
                </a:solidFill>
                <a:latin typeface="华文细黑" panose="02010600040101010101" charset="-122"/>
                <a:ea typeface="华文细黑" panose="02010600040101010101" charset="-122"/>
              </a:rPr>
              <a:t>定性了解和讨论几类固态转变</a:t>
            </a:r>
            <a:r>
              <a:rPr lang="en-US" altLang="zh-CN" sz="2400" dirty="0">
                <a:latin typeface="华文细黑" panose="02010600040101010101" charset="-122"/>
                <a:ea typeface="华文细黑" panose="02010600040101010101" charset="-122"/>
              </a:rPr>
              <a:t>.</a:t>
            </a:r>
            <a:endParaRPr lang="en-US" altLang="zh-CN" sz="2400" dirty="0">
              <a:latin typeface="华文细黑" panose="02010600040101010101" charset="-122"/>
              <a:ea typeface="华文细黑" panose="02010600040101010101" charset="-122"/>
            </a:endParaRPr>
          </a:p>
        </p:txBody>
      </p:sp>
      <p:graphicFrame>
        <p:nvGraphicFramePr>
          <p:cNvPr id="4" name="Object 7"/>
          <p:cNvGraphicFramePr>
            <a:graphicFrameLocks noChangeAspect="1"/>
          </p:cNvGraphicFramePr>
          <p:nvPr/>
        </p:nvGraphicFramePr>
        <p:xfrm>
          <a:off x="140970" y="4138930"/>
          <a:ext cx="4774565" cy="981710"/>
        </p:xfrm>
        <a:graphic>
          <a:graphicData uri="http://schemas.openxmlformats.org/presentationml/2006/ole">
            <mc:AlternateContent xmlns:mc="http://schemas.openxmlformats.org/markup-compatibility/2006">
              <mc:Choice xmlns:v="urn:schemas-microsoft-com:vml" Requires="v">
                <p:oleObj spid="_x0000_s119832" name="" r:id="rId2" imgW="1879600" imgH="393700" progId="Equation.3">
                  <p:embed/>
                </p:oleObj>
              </mc:Choice>
              <mc:Fallback>
                <p:oleObj name="" r:id="rId2" imgW="1879600" imgH="393700" progId="Equation.3">
                  <p:embed/>
                  <p:pic>
                    <p:nvPicPr>
                      <p:cNvPr id="0" name="图片 3318"/>
                      <p:cNvPicPr/>
                      <p:nvPr/>
                    </p:nvPicPr>
                    <p:blipFill>
                      <a:blip r:embed="rId3"/>
                      <a:stretch>
                        <a:fillRect/>
                      </a:stretch>
                    </p:blipFill>
                    <p:spPr>
                      <a:xfrm>
                        <a:off x="140970" y="4138930"/>
                        <a:ext cx="4774565" cy="981710"/>
                      </a:xfrm>
                      <a:prstGeom prst="rect">
                        <a:avLst/>
                      </a:prstGeom>
                      <a:noFill/>
                      <a:ln w="15875">
                        <a:solidFill>
                          <a:schemeClr val="accent1"/>
                        </a:solid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149860" y="5338445"/>
            <a:ext cx="4693920" cy="1141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1681"/>
                                        </p:tgtEl>
                                        <p:attrNameLst>
                                          <p:attrName>style.visibility</p:attrName>
                                        </p:attrNameLst>
                                      </p:cBhvr>
                                      <p:to>
                                        <p:strVal val="visible"/>
                                      </p:to>
                                    </p:set>
                                    <p:animEffect transition="in" filter="blinds(horizontal)">
                                      <p:cBhvr>
                                        <p:cTn id="11" dur="500"/>
                                        <p:tgtEl>
                                          <p:spTgt spid="7168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751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51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67939" grpId="0"/>
      <p:bldP spid="716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60" name="Object 1024"/>
          <p:cNvGraphicFramePr>
            <a:graphicFrameLocks noChangeAspect="1"/>
          </p:cNvGraphicFramePr>
          <p:nvPr/>
        </p:nvGraphicFramePr>
        <p:xfrm>
          <a:off x="1758315" y="3014980"/>
          <a:ext cx="6054090" cy="918845"/>
        </p:xfrm>
        <a:graphic>
          <a:graphicData uri="http://schemas.openxmlformats.org/presentationml/2006/ole">
            <mc:AlternateContent xmlns:mc="http://schemas.openxmlformats.org/markup-compatibility/2006">
              <mc:Choice xmlns:v="urn:schemas-microsoft-com:vml" Requires="v">
                <p:oleObj spid="_x0000_s3113" name="" r:id="rId1" imgW="3111500" imgH="482600" progId="Equation.DSMT4">
                  <p:embed/>
                </p:oleObj>
              </mc:Choice>
              <mc:Fallback>
                <p:oleObj name="" r:id="rId1" imgW="3111500" imgH="482600" progId="Equation.DSMT4">
                  <p:embed/>
                  <p:pic>
                    <p:nvPicPr>
                      <p:cNvPr id="0" name="图片 3112"/>
                      <p:cNvPicPr/>
                      <p:nvPr/>
                    </p:nvPicPr>
                    <p:blipFill>
                      <a:blip r:embed="rId2"/>
                      <a:stretch>
                        <a:fillRect/>
                      </a:stretch>
                    </p:blipFill>
                    <p:spPr>
                      <a:xfrm>
                        <a:off x="1758315" y="3014980"/>
                        <a:ext cx="6054090" cy="918845"/>
                      </a:xfrm>
                      <a:prstGeom prst="rect">
                        <a:avLst/>
                      </a:prstGeom>
                      <a:solidFill>
                        <a:srgbClr val="FFFF99"/>
                      </a:solidFill>
                      <a:ln w="38100">
                        <a:noFill/>
                        <a:miter/>
                      </a:ln>
                    </p:spPr>
                  </p:pic>
                </p:oleObj>
              </mc:Fallback>
            </mc:AlternateContent>
          </a:graphicData>
        </a:graphic>
      </p:graphicFrame>
      <p:sp>
        <p:nvSpPr>
          <p:cNvPr id="98309" name="Text Box 5"/>
          <p:cNvSpPr txBox="1"/>
          <p:nvPr/>
        </p:nvSpPr>
        <p:spPr>
          <a:xfrm>
            <a:off x="539750" y="4655820"/>
            <a:ext cx="3543300" cy="570865"/>
          </a:xfrm>
          <a:prstGeom prst="rect">
            <a:avLst/>
          </a:prstGeom>
          <a:noFill/>
          <a:ln w="9525">
            <a:noFill/>
          </a:ln>
        </p:spPr>
        <p:txBody>
          <a:bodyPr anchor="t">
            <a:spAutoFit/>
          </a:bodyPr>
          <a:p>
            <a:pPr>
              <a:lnSpc>
                <a:spcPct val="130000"/>
              </a:lnSpc>
              <a:spcBef>
                <a:spcPct val="50000"/>
              </a:spcBef>
            </a:pPr>
            <a:r>
              <a:rPr lang="zh-CN" altLang="en-US" sz="2400" b="1" dirty="0">
                <a:latin typeface="Times New Roman" panose="02020603050405020304" pitchFamily="18" charset="0"/>
                <a:ea typeface="宋体" panose="02010600030101010101" pitchFamily="2" charset="-122"/>
              </a:rPr>
              <a:t> </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98310" name="Rectangle 6"/>
          <p:cNvSpPr/>
          <p:nvPr/>
        </p:nvSpPr>
        <p:spPr>
          <a:xfrm>
            <a:off x="-33655" y="2461260"/>
            <a:ext cx="8552180"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dirty="0">
                <a:latin typeface="Times New Roman" panose="02020603050405020304" pitchFamily="18" charset="0"/>
                <a:ea typeface="宋体" panose="02010600030101010101" pitchFamily="2" charset="-122"/>
                <a:sym typeface="Symbol" panose="05050102010706020507" pitchFamily="18" charset="2"/>
              </a:rPr>
              <a:t>当</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&gt;</a:t>
            </a:r>
            <a:r>
              <a:rPr lang="zh-CN" altLang="en-US" sz="2400" dirty="0">
                <a:latin typeface="Times New Roman" panose="02020603050405020304" pitchFamily="18" charset="0"/>
                <a:ea typeface="宋体" panose="02010600030101010101" pitchFamily="2" charset="-122"/>
                <a:sym typeface="Symbol" panose="05050102010706020507" pitchFamily="18" charset="2"/>
              </a:rPr>
              <a:t>几个</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zh-CN" altLang="en-US" sz="2400" dirty="0">
                <a:latin typeface="Times New Roman" panose="02020603050405020304" pitchFamily="18" charset="0"/>
                <a:ea typeface="宋体" panose="02010600030101010101" pitchFamily="2" charset="-122"/>
              </a:rPr>
              <a:t>时，</a:t>
            </a:r>
            <a:r>
              <a:rPr lang="en-US" altLang="zh-CN" sz="2400" dirty="0">
                <a:latin typeface="Times New Roman" panose="02020603050405020304" pitchFamily="18" charset="0"/>
                <a:ea typeface="宋体" panose="02010600030101010101" pitchFamily="2" charset="-122"/>
              </a:rPr>
              <a:t>exp{(</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&gt;&gt;1 .</a:t>
            </a:r>
            <a:endParaRPr lang="zh-CN" altLang="en-US" sz="2400" dirty="0">
              <a:latin typeface="Times New Roman" panose="02020603050405020304" pitchFamily="18" charset="0"/>
              <a:ea typeface="宋体" panose="02010600030101010101" pitchFamily="2" charset="-122"/>
            </a:endParaRPr>
          </a:p>
        </p:txBody>
      </p:sp>
      <p:sp>
        <p:nvSpPr>
          <p:cNvPr id="98311" name="Rectangle 7"/>
          <p:cNvSpPr/>
          <p:nvPr/>
        </p:nvSpPr>
        <p:spPr>
          <a:xfrm>
            <a:off x="-33655" y="4008120"/>
            <a:ext cx="9066530" cy="829945"/>
          </a:xfrm>
          <a:prstGeom prst="rect">
            <a:avLst/>
          </a:prstGeom>
          <a:noFill/>
          <a:ln w="9525">
            <a:noFill/>
          </a:ln>
        </p:spPr>
        <p:txBody>
          <a:bodyPr wrap="square" anchor="t">
            <a:spAutoFit/>
          </a:bodyPr>
          <a:p>
            <a:pPr marL="342900" indent="-342900" algn="just">
              <a:buFont typeface="Wingdings" panose="05000000000000000000" charset="0"/>
              <a:buChar char="l"/>
            </a:pPr>
            <a:r>
              <a:rPr lang="en-US" altLang="zh-CN" sz="2400" dirty="0">
                <a:latin typeface="华文细黑" panose="02010600040101010101" charset="-122"/>
                <a:ea typeface="华文细黑" panose="02010600040101010101" charset="-122"/>
              </a:rPr>
              <a:t>Fermi-Dirac</a:t>
            </a:r>
            <a:r>
              <a:rPr lang="zh-CN" altLang="en-US" sz="2400" dirty="0">
                <a:latin typeface="华文细黑" panose="02010600040101010101" charset="-122"/>
                <a:ea typeface="华文细黑" panose="02010600040101010101" charset="-122"/>
              </a:rPr>
              <a:t>分布过渡到经典的</a:t>
            </a:r>
            <a:r>
              <a:rPr lang="en-US" altLang="zh-CN" sz="2400" dirty="0">
                <a:latin typeface="华文细黑" panose="02010600040101010101" charset="-122"/>
                <a:ea typeface="华文细黑" panose="02010600040101010101" charset="-122"/>
              </a:rPr>
              <a:t>Boltzmann</a:t>
            </a:r>
            <a:r>
              <a:rPr lang="zh-CN" altLang="en-US" sz="2400" dirty="0">
                <a:latin typeface="华文细黑" panose="02010600040101010101" charset="-122"/>
                <a:ea typeface="华文细黑" panose="02010600040101010101" charset="-122"/>
              </a:rPr>
              <a:t>分布，</a:t>
            </a:r>
            <a:r>
              <a:rPr lang="en-US" altLang="zh-CN" sz="2400" dirty="0">
                <a:latin typeface="Times New Roman" panose="02020603050405020304" pitchFamily="18" charset="0"/>
                <a:ea typeface="华文细黑" panose="02010600040101010101" charset="-122"/>
                <a:sym typeface="+mn-ea"/>
              </a:rPr>
              <a:t> </a:t>
            </a:r>
            <a:r>
              <a:rPr lang="en-US" altLang="zh-CN" sz="2400" i="1" dirty="0">
                <a:latin typeface="Times New Roman" panose="02020603050405020304" pitchFamily="18" charset="0"/>
                <a:ea typeface="华文细黑" panose="02010600040101010101" charset="-122"/>
                <a:sym typeface="+mn-ea"/>
              </a:rPr>
              <a:t>f</a:t>
            </a:r>
            <a:r>
              <a:rPr lang="en-US" altLang="zh-CN" sz="2400" dirty="0">
                <a:latin typeface="Times New Roman" panose="02020603050405020304" pitchFamily="18" charset="0"/>
                <a:ea typeface="华文细黑" panose="02010600040101010101" charset="-122"/>
                <a:sym typeface="+mn-ea"/>
              </a:rPr>
              <a:t>(</a:t>
            </a:r>
            <a:r>
              <a:rPr lang="en-US" altLang="zh-CN" sz="2400" i="1" dirty="0">
                <a:latin typeface="Times New Roman" panose="02020603050405020304" pitchFamily="18" charset="0"/>
                <a:ea typeface="华文细黑" panose="02010600040101010101" charset="-122"/>
                <a:sym typeface="+mn-ea"/>
              </a:rPr>
              <a:t>E</a:t>
            </a:r>
            <a:r>
              <a:rPr lang="en-US" altLang="zh-CN" sz="2400" dirty="0">
                <a:latin typeface="Times New Roman" panose="02020603050405020304" pitchFamily="18" charset="0"/>
                <a:ea typeface="华文细黑" panose="02010600040101010101" charset="-122"/>
                <a:sym typeface="+mn-ea"/>
              </a:rPr>
              <a:t>)</a:t>
            </a:r>
            <a:r>
              <a:rPr lang="zh-CN" altLang="en-US" sz="2400" dirty="0">
                <a:latin typeface="华文细黑" panose="02010600040101010101" charset="-122"/>
                <a:ea typeface="华文细黑" panose="02010600040101010101" charset="-122"/>
                <a:sym typeface="+mn-ea"/>
              </a:rPr>
              <a:t>迅速趋于零</a:t>
            </a:r>
            <a:r>
              <a:rPr lang="en-US" altLang="zh-CN" sz="2400" dirty="0">
                <a:latin typeface="华文细黑" panose="02010600040101010101" charset="-122"/>
                <a:ea typeface="华文细黑" panose="02010600040101010101" charset="-122"/>
                <a:sym typeface="+mn-ea"/>
              </a:rPr>
              <a:t>.</a:t>
            </a:r>
            <a:endParaRPr lang="en-US" altLang="zh-CN" sz="2400" dirty="0">
              <a:latin typeface="华文细黑" panose="02010600040101010101" charset="-122"/>
              <a:ea typeface="华文细黑" panose="02010600040101010101" charset="-122"/>
              <a:sym typeface="+mn-ea"/>
            </a:endParaRPr>
          </a:p>
        </p:txBody>
      </p:sp>
      <p:grpSp>
        <p:nvGrpSpPr>
          <p:cNvPr id="3" name="组合 2"/>
          <p:cNvGrpSpPr/>
          <p:nvPr/>
        </p:nvGrpSpPr>
        <p:grpSpPr>
          <a:xfrm>
            <a:off x="520065" y="72390"/>
            <a:ext cx="2806700" cy="2250440"/>
            <a:chOff x="2148" y="728"/>
            <a:chExt cx="4420" cy="3544"/>
          </a:xfrm>
        </p:grpSpPr>
        <p:sp>
          <p:nvSpPr>
            <p:cNvPr id="15361" name="Line 59"/>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2" name="Line 60"/>
            <p:cNvSpPr/>
            <p:nvPr/>
          </p:nvSpPr>
          <p:spPr>
            <a:xfrm>
              <a:off x="301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3" name="Line 61"/>
            <p:cNvSpPr/>
            <p:nvPr/>
          </p:nvSpPr>
          <p:spPr>
            <a:xfrm>
              <a:off x="332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4" name="Line 62"/>
            <p:cNvSpPr/>
            <p:nvPr/>
          </p:nvSpPr>
          <p:spPr>
            <a:xfrm>
              <a:off x="363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5" name="Line 63"/>
            <p:cNvSpPr/>
            <p:nvPr/>
          </p:nvSpPr>
          <p:spPr>
            <a:xfrm>
              <a:off x="394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6" name="Line 64"/>
            <p:cNvSpPr/>
            <p:nvPr/>
          </p:nvSpPr>
          <p:spPr>
            <a:xfrm>
              <a:off x="425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7" name="Line 65"/>
            <p:cNvSpPr/>
            <p:nvPr/>
          </p:nvSpPr>
          <p:spPr>
            <a:xfrm>
              <a:off x="455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8" name="Line 66"/>
            <p:cNvSpPr/>
            <p:nvPr/>
          </p:nvSpPr>
          <p:spPr>
            <a:xfrm>
              <a:off x="486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9" name="Line 67"/>
            <p:cNvSpPr/>
            <p:nvPr/>
          </p:nvSpPr>
          <p:spPr>
            <a:xfrm>
              <a:off x="517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0" name="Line 68"/>
            <p:cNvSpPr/>
            <p:nvPr/>
          </p:nvSpPr>
          <p:spPr>
            <a:xfrm>
              <a:off x="5485"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1" name="Line 69"/>
            <p:cNvSpPr/>
            <p:nvPr/>
          </p:nvSpPr>
          <p:spPr>
            <a:xfrm>
              <a:off x="5793"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2" name="Line 70"/>
            <p:cNvSpPr/>
            <p:nvPr/>
          </p:nvSpPr>
          <p:spPr>
            <a:xfrm>
              <a:off x="6100" y="3710"/>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3" name="Line 71"/>
            <p:cNvSpPr/>
            <p:nvPr/>
          </p:nvSpPr>
          <p:spPr>
            <a:xfrm>
              <a:off x="64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4" name="Line 72"/>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5" name="Line 73"/>
            <p:cNvSpPr/>
            <p:nvPr/>
          </p:nvSpPr>
          <p:spPr>
            <a:xfrm>
              <a:off x="2708" y="3710"/>
              <a:ext cx="3700"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6" name="Line 74"/>
            <p:cNvSpPr/>
            <p:nvPr/>
          </p:nvSpPr>
          <p:spPr>
            <a:xfrm>
              <a:off x="2708" y="37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7" name="Line 75"/>
            <p:cNvSpPr/>
            <p:nvPr/>
          </p:nvSpPr>
          <p:spPr>
            <a:xfrm>
              <a:off x="2708" y="35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8" name="Line 76"/>
            <p:cNvSpPr/>
            <p:nvPr/>
          </p:nvSpPr>
          <p:spPr>
            <a:xfrm>
              <a:off x="2708" y="341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9" name="Line 77"/>
            <p:cNvSpPr/>
            <p:nvPr/>
          </p:nvSpPr>
          <p:spPr>
            <a:xfrm>
              <a:off x="2708" y="326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0" name="Line 78"/>
            <p:cNvSpPr/>
            <p:nvPr/>
          </p:nvSpPr>
          <p:spPr>
            <a:xfrm>
              <a:off x="2708" y="311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1" name="Line 79"/>
            <p:cNvSpPr/>
            <p:nvPr/>
          </p:nvSpPr>
          <p:spPr>
            <a:xfrm>
              <a:off x="2708" y="29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2" name="Line 80"/>
            <p:cNvSpPr/>
            <p:nvPr/>
          </p:nvSpPr>
          <p:spPr>
            <a:xfrm>
              <a:off x="2708" y="281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3" name="Line 81"/>
            <p:cNvSpPr/>
            <p:nvPr/>
          </p:nvSpPr>
          <p:spPr>
            <a:xfrm>
              <a:off x="2708" y="266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4" name="Line 82"/>
            <p:cNvSpPr/>
            <p:nvPr/>
          </p:nvSpPr>
          <p:spPr>
            <a:xfrm>
              <a:off x="2708" y="25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5" name="Line 83"/>
            <p:cNvSpPr/>
            <p:nvPr/>
          </p:nvSpPr>
          <p:spPr>
            <a:xfrm>
              <a:off x="2708" y="236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6" name="Line 84"/>
            <p:cNvSpPr/>
            <p:nvPr/>
          </p:nvSpPr>
          <p:spPr>
            <a:xfrm>
              <a:off x="2708" y="221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7" name="Line 85"/>
            <p:cNvSpPr/>
            <p:nvPr/>
          </p:nvSpPr>
          <p:spPr>
            <a:xfrm>
              <a:off x="2708" y="20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8" name="Line 86"/>
            <p:cNvSpPr/>
            <p:nvPr/>
          </p:nvSpPr>
          <p:spPr>
            <a:xfrm>
              <a:off x="2708" y="19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89" name="Line 87"/>
            <p:cNvSpPr/>
            <p:nvPr/>
          </p:nvSpPr>
          <p:spPr>
            <a:xfrm>
              <a:off x="2708" y="177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0" name="Line 88"/>
            <p:cNvSpPr/>
            <p:nvPr/>
          </p:nvSpPr>
          <p:spPr>
            <a:xfrm>
              <a:off x="2708" y="1620"/>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1" name="Line 89"/>
            <p:cNvSpPr/>
            <p:nvPr/>
          </p:nvSpPr>
          <p:spPr>
            <a:xfrm>
              <a:off x="2708" y="14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2" name="Line 90"/>
            <p:cNvSpPr/>
            <p:nvPr/>
          </p:nvSpPr>
          <p:spPr>
            <a:xfrm>
              <a:off x="2708" y="13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3" name="Line 91"/>
            <p:cNvSpPr/>
            <p:nvPr/>
          </p:nvSpPr>
          <p:spPr>
            <a:xfrm>
              <a:off x="2708" y="1173"/>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4" name="Line 92"/>
            <p:cNvSpPr/>
            <p:nvPr/>
          </p:nvSpPr>
          <p:spPr>
            <a:xfrm>
              <a:off x="2708" y="102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5" name="Line 93"/>
            <p:cNvSpPr/>
            <p:nvPr/>
          </p:nvSpPr>
          <p:spPr>
            <a:xfrm>
              <a:off x="2708" y="875"/>
              <a:ext cx="2"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6" name="Line 94"/>
            <p:cNvSpPr/>
            <p:nvPr/>
          </p:nvSpPr>
          <p:spPr>
            <a:xfrm>
              <a:off x="2708" y="728"/>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7" name="Line 95"/>
            <p:cNvSpPr/>
            <p:nvPr/>
          </p:nvSpPr>
          <p:spPr>
            <a:xfrm flipV="1">
              <a:off x="2708" y="728"/>
              <a:ext cx="2" cy="298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98" name="Freeform 96"/>
            <p:cNvSpPr/>
            <p:nvPr/>
          </p:nvSpPr>
          <p:spPr>
            <a:xfrm>
              <a:off x="2708" y="2218"/>
              <a:ext cx="3700" cy="1492"/>
            </a:xfrm>
            <a:custGeom>
              <a:avLst/>
              <a:gdLst/>
              <a:ahLst/>
              <a:cxnLst>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1" h="1194">
                  <a:moveTo>
                    <a:pt x="0" y="0"/>
                  </a:moveTo>
                  <a:lnTo>
                    <a:pt x="31" y="0"/>
                  </a:lnTo>
                  <a:lnTo>
                    <a:pt x="60" y="0"/>
                  </a:lnTo>
                  <a:lnTo>
                    <a:pt x="90" y="0"/>
                  </a:lnTo>
                  <a:lnTo>
                    <a:pt x="121" y="0"/>
                  </a:lnTo>
                  <a:lnTo>
                    <a:pt x="150" y="0"/>
                  </a:lnTo>
                  <a:lnTo>
                    <a:pt x="180" y="0"/>
                  </a:lnTo>
                  <a:lnTo>
                    <a:pt x="209" y="0"/>
                  </a:lnTo>
                  <a:lnTo>
                    <a:pt x="240" y="0"/>
                  </a:lnTo>
                  <a:lnTo>
                    <a:pt x="270" y="0"/>
                  </a:lnTo>
                  <a:lnTo>
                    <a:pt x="299" y="0"/>
                  </a:lnTo>
                  <a:lnTo>
                    <a:pt x="329" y="0"/>
                  </a:lnTo>
                  <a:lnTo>
                    <a:pt x="360" y="0"/>
                  </a:lnTo>
                  <a:lnTo>
                    <a:pt x="389" y="0"/>
                  </a:lnTo>
                  <a:lnTo>
                    <a:pt x="419" y="0"/>
                  </a:lnTo>
                  <a:lnTo>
                    <a:pt x="450" y="0"/>
                  </a:lnTo>
                  <a:lnTo>
                    <a:pt x="479" y="0"/>
                  </a:lnTo>
                  <a:lnTo>
                    <a:pt x="509" y="0"/>
                  </a:lnTo>
                  <a:lnTo>
                    <a:pt x="538" y="0"/>
                  </a:lnTo>
                  <a:lnTo>
                    <a:pt x="568" y="0"/>
                  </a:lnTo>
                  <a:lnTo>
                    <a:pt x="599" y="0"/>
                  </a:lnTo>
                  <a:lnTo>
                    <a:pt x="628" y="0"/>
                  </a:lnTo>
                  <a:lnTo>
                    <a:pt x="658" y="0"/>
                  </a:lnTo>
                  <a:lnTo>
                    <a:pt x="689" y="0"/>
                  </a:lnTo>
                  <a:lnTo>
                    <a:pt x="718" y="0"/>
                  </a:lnTo>
                  <a:lnTo>
                    <a:pt x="748" y="0"/>
                  </a:lnTo>
                  <a:lnTo>
                    <a:pt x="779" y="0"/>
                  </a:lnTo>
                  <a:lnTo>
                    <a:pt x="808" y="0"/>
                  </a:lnTo>
                  <a:lnTo>
                    <a:pt x="838" y="0"/>
                  </a:lnTo>
                  <a:lnTo>
                    <a:pt x="867" y="0"/>
                  </a:lnTo>
                  <a:lnTo>
                    <a:pt x="897" y="0"/>
                  </a:lnTo>
                  <a:lnTo>
                    <a:pt x="928" y="0"/>
                  </a:lnTo>
                  <a:lnTo>
                    <a:pt x="957" y="0"/>
                  </a:lnTo>
                  <a:lnTo>
                    <a:pt x="987" y="0"/>
                  </a:lnTo>
                  <a:lnTo>
                    <a:pt x="1018" y="0"/>
                  </a:lnTo>
                  <a:lnTo>
                    <a:pt x="1047" y="0"/>
                  </a:lnTo>
                  <a:lnTo>
                    <a:pt x="1077" y="0"/>
                  </a:lnTo>
                  <a:lnTo>
                    <a:pt x="1107" y="0"/>
                  </a:lnTo>
                  <a:lnTo>
                    <a:pt x="1136" y="0"/>
                  </a:lnTo>
                  <a:lnTo>
                    <a:pt x="1167" y="0"/>
                  </a:lnTo>
                  <a:lnTo>
                    <a:pt x="1196" y="0"/>
                  </a:lnTo>
                  <a:lnTo>
                    <a:pt x="1226" y="0"/>
                  </a:lnTo>
                  <a:lnTo>
                    <a:pt x="1257" y="0"/>
                  </a:lnTo>
                  <a:lnTo>
                    <a:pt x="1286" y="0"/>
                  </a:lnTo>
                  <a:lnTo>
                    <a:pt x="1316" y="0"/>
                  </a:lnTo>
                  <a:lnTo>
                    <a:pt x="1347" y="0"/>
                  </a:lnTo>
                  <a:lnTo>
                    <a:pt x="1376" y="0"/>
                  </a:lnTo>
                  <a:lnTo>
                    <a:pt x="1406" y="0"/>
                  </a:lnTo>
                  <a:lnTo>
                    <a:pt x="1436" y="0"/>
                  </a:lnTo>
                  <a:lnTo>
                    <a:pt x="1465" y="0"/>
                  </a:lnTo>
                  <a:lnTo>
                    <a:pt x="1496" y="0"/>
                  </a:lnTo>
                  <a:lnTo>
                    <a:pt x="1525" y="0"/>
                  </a:lnTo>
                  <a:lnTo>
                    <a:pt x="1555" y="0"/>
                  </a:lnTo>
                  <a:lnTo>
                    <a:pt x="1586" y="0"/>
                  </a:lnTo>
                  <a:lnTo>
                    <a:pt x="1615" y="2"/>
                  </a:lnTo>
                  <a:lnTo>
                    <a:pt x="1645" y="2"/>
                  </a:lnTo>
                  <a:lnTo>
                    <a:pt x="1675" y="3"/>
                  </a:lnTo>
                  <a:lnTo>
                    <a:pt x="1704" y="6"/>
                  </a:lnTo>
                  <a:lnTo>
                    <a:pt x="1735" y="10"/>
                  </a:lnTo>
                  <a:lnTo>
                    <a:pt x="1765" y="17"/>
                  </a:lnTo>
                  <a:lnTo>
                    <a:pt x="1794" y="31"/>
                  </a:lnTo>
                  <a:lnTo>
                    <a:pt x="1825" y="56"/>
                  </a:lnTo>
                  <a:lnTo>
                    <a:pt x="1854" y="97"/>
                  </a:lnTo>
                  <a:lnTo>
                    <a:pt x="1884" y="168"/>
                  </a:lnTo>
                  <a:lnTo>
                    <a:pt x="1915" y="274"/>
                  </a:lnTo>
                  <a:lnTo>
                    <a:pt x="1944" y="422"/>
                  </a:lnTo>
                  <a:lnTo>
                    <a:pt x="1974" y="597"/>
                  </a:lnTo>
                  <a:lnTo>
                    <a:pt x="2004" y="773"/>
                  </a:lnTo>
                  <a:lnTo>
                    <a:pt x="2033" y="920"/>
                  </a:lnTo>
                  <a:lnTo>
                    <a:pt x="2064" y="1027"/>
                  </a:lnTo>
                  <a:lnTo>
                    <a:pt x="2094" y="1097"/>
                  </a:lnTo>
                  <a:lnTo>
                    <a:pt x="2123" y="1139"/>
                  </a:lnTo>
                  <a:lnTo>
                    <a:pt x="2154" y="1163"/>
                  </a:lnTo>
                  <a:lnTo>
                    <a:pt x="2183" y="1177"/>
                  </a:lnTo>
                  <a:lnTo>
                    <a:pt x="2213" y="1184"/>
                  </a:lnTo>
                  <a:lnTo>
                    <a:pt x="2243" y="1188"/>
                  </a:lnTo>
                  <a:lnTo>
                    <a:pt x="2272" y="1191"/>
                  </a:lnTo>
                  <a:lnTo>
                    <a:pt x="2303" y="1192"/>
                  </a:lnTo>
                  <a:lnTo>
                    <a:pt x="2333" y="1192"/>
                  </a:lnTo>
                  <a:lnTo>
                    <a:pt x="2362" y="1194"/>
                  </a:lnTo>
                  <a:lnTo>
                    <a:pt x="2393" y="1194"/>
                  </a:lnTo>
                  <a:lnTo>
                    <a:pt x="2423" y="1194"/>
                  </a:lnTo>
                  <a:lnTo>
                    <a:pt x="2452" y="1194"/>
                  </a:lnTo>
                  <a:lnTo>
                    <a:pt x="2483" y="1194"/>
                  </a:lnTo>
                  <a:lnTo>
                    <a:pt x="2512" y="1194"/>
                  </a:lnTo>
                  <a:lnTo>
                    <a:pt x="2542" y="1194"/>
                  </a:lnTo>
                  <a:lnTo>
                    <a:pt x="2572" y="1194"/>
                  </a:lnTo>
                  <a:lnTo>
                    <a:pt x="2601" y="1194"/>
                  </a:lnTo>
                  <a:lnTo>
                    <a:pt x="2632" y="1194"/>
                  </a:lnTo>
                  <a:lnTo>
                    <a:pt x="2662" y="1194"/>
                  </a:lnTo>
                  <a:lnTo>
                    <a:pt x="2691" y="1194"/>
                  </a:lnTo>
                  <a:lnTo>
                    <a:pt x="2722" y="1194"/>
                  </a:lnTo>
                  <a:lnTo>
                    <a:pt x="2752" y="1194"/>
                  </a:lnTo>
                  <a:lnTo>
                    <a:pt x="2781" y="1194"/>
                  </a:lnTo>
                  <a:lnTo>
                    <a:pt x="2811" y="1194"/>
                  </a:lnTo>
                  <a:lnTo>
                    <a:pt x="2840" y="1194"/>
                  </a:lnTo>
                  <a:lnTo>
                    <a:pt x="2871" y="1194"/>
                  </a:lnTo>
                  <a:lnTo>
                    <a:pt x="2901" y="1194"/>
                  </a:lnTo>
                  <a:lnTo>
                    <a:pt x="2930" y="1194"/>
                  </a:lnTo>
                  <a:lnTo>
                    <a:pt x="2961" y="1194"/>
                  </a:lnTo>
                </a:path>
              </a:pathLst>
            </a:custGeom>
            <a:noFill/>
            <a:ln w="23813" cap="flat" cmpd="sng">
              <a:solidFill>
                <a:srgbClr val="FF00FF"/>
              </a:solidFill>
              <a:prstDash val="solid"/>
              <a:round/>
              <a:headEnd type="none" w="med" len="med"/>
              <a:tailEnd type="none" w="med" len="med"/>
            </a:ln>
          </p:spPr>
          <p:txBody>
            <a:bodyPr/>
            <a:p>
              <a:endParaRPr lang="zh-CN" altLang="en-US"/>
            </a:p>
          </p:txBody>
        </p:sp>
        <p:sp>
          <p:nvSpPr>
            <p:cNvPr id="15399" name="Rectangle 97"/>
            <p:cNvSpPr/>
            <p:nvPr/>
          </p:nvSpPr>
          <p:spPr>
            <a:xfrm>
              <a:off x="2218" y="2763"/>
              <a:ext cx="6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sp>
          <p:nvSpPr>
            <p:cNvPr id="15400" name="Line 98"/>
            <p:cNvSpPr/>
            <p:nvPr/>
          </p:nvSpPr>
          <p:spPr>
            <a:xfrm>
              <a:off x="4963" y="2190"/>
              <a:ext cx="80"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1" name="Line 99"/>
            <p:cNvSpPr/>
            <p:nvPr/>
          </p:nvSpPr>
          <p:spPr>
            <a:xfrm>
              <a:off x="5153" y="2190"/>
              <a:ext cx="15" cy="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2" name="Line 100"/>
            <p:cNvSpPr/>
            <p:nvPr/>
          </p:nvSpPr>
          <p:spPr>
            <a:xfrm>
              <a:off x="5178" y="222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3" name="Line 101"/>
            <p:cNvSpPr/>
            <p:nvPr/>
          </p:nvSpPr>
          <p:spPr>
            <a:xfrm>
              <a:off x="5178" y="241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4" name="Line 102"/>
            <p:cNvSpPr/>
            <p:nvPr/>
          </p:nvSpPr>
          <p:spPr>
            <a:xfrm>
              <a:off x="5178" y="260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5" name="Line 103"/>
            <p:cNvSpPr/>
            <p:nvPr/>
          </p:nvSpPr>
          <p:spPr>
            <a:xfrm>
              <a:off x="5178" y="2793"/>
              <a:ext cx="2"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6" name="Line 104"/>
            <p:cNvSpPr/>
            <p:nvPr/>
          </p:nvSpPr>
          <p:spPr>
            <a:xfrm>
              <a:off x="5178" y="298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7" name="Line 105"/>
            <p:cNvSpPr/>
            <p:nvPr/>
          </p:nvSpPr>
          <p:spPr>
            <a:xfrm>
              <a:off x="5178" y="317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8" name="Line 106"/>
            <p:cNvSpPr/>
            <p:nvPr/>
          </p:nvSpPr>
          <p:spPr>
            <a:xfrm>
              <a:off x="5178" y="336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09" name="Line 107"/>
            <p:cNvSpPr/>
            <p:nvPr/>
          </p:nvSpPr>
          <p:spPr>
            <a:xfrm>
              <a:off x="5178" y="3550"/>
              <a:ext cx="2"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0" name="Line 108"/>
            <p:cNvSpPr/>
            <p:nvPr/>
          </p:nvSpPr>
          <p:spPr>
            <a:xfrm>
              <a:off x="26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1" name="Line 109"/>
            <p:cNvSpPr/>
            <p:nvPr/>
          </p:nvSpPr>
          <p:spPr>
            <a:xfrm>
              <a:off x="28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2" name="Line 110"/>
            <p:cNvSpPr/>
            <p:nvPr/>
          </p:nvSpPr>
          <p:spPr>
            <a:xfrm>
              <a:off x="30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3" name="Line 111"/>
            <p:cNvSpPr/>
            <p:nvPr/>
          </p:nvSpPr>
          <p:spPr>
            <a:xfrm>
              <a:off x="326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4" name="Line 112"/>
            <p:cNvSpPr/>
            <p:nvPr/>
          </p:nvSpPr>
          <p:spPr>
            <a:xfrm>
              <a:off x="345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5" name="Line 113"/>
            <p:cNvSpPr/>
            <p:nvPr/>
          </p:nvSpPr>
          <p:spPr>
            <a:xfrm>
              <a:off x="364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6" name="Line 114"/>
            <p:cNvSpPr/>
            <p:nvPr/>
          </p:nvSpPr>
          <p:spPr>
            <a:xfrm>
              <a:off x="383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7" name="Line 115"/>
            <p:cNvSpPr/>
            <p:nvPr/>
          </p:nvSpPr>
          <p:spPr>
            <a:xfrm>
              <a:off x="402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8" name="Line 116"/>
            <p:cNvSpPr/>
            <p:nvPr/>
          </p:nvSpPr>
          <p:spPr>
            <a:xfrm>
              <a:off x="421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19" name="Line 117"/>
            <p:cNvSpPr/>
            <p:nvPr/>
          </p:nvSpPr>
          <p:spPr>
            <a:xfrm>
              <a:off x="440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0" name="Line 118"/>
            <p:cNvSpPr/>
            <p:nvPr/>
          </p:nvSpPr>
          <p:spPr>
            <a:xfrm>
              <a:off x="459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1" name="Line 119"/>
            <p:cNvSpPr/>
            <p:nvPr/>
          </p:nvSpPr>
          <p:spPr>
            <a:xfrm>
              <a:off x="478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2" name="Line 120"/>
            <p:cNvSpPr/>
            <p:nvPr/>
          </p:nvSpPr>
          <p:spPr>
            <a:xfrm>
              <a:off x="4970" y="2953"/>
              <a:ext cx="8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3" name="Line 121"/>
            <p:cNvSpPr/>
            <p:nvPr/>
          </p:nvSpPr>
          <p:spPr>
            <a:xfrm>
              <a:off x="5160" y="2953"/>
              <a:ext cx="30" cy="2"/>
            </a:xfrm>
            <a:prstGeom prst="line">
              <a:avLst/>
            </a:prstGeom>
            <a:ln w="14288"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24" name="Rectangle 122"/>
            <p:cNvSpPr/>
            <p:nvPr/>
          </p:nvSpPr>
          <p:spPr>
            <a:xfrm>
              <a:off x="3868" y="1695"/>
              <a:ext cx="595" cy="408"/>
            </a:xfrm>
            <a:prstGeom prst="rect">
              <a:avLst/>
            </a:prstGeom>
            <a:noFill/>
            <a:ln w="9525">
              <a:noFill/>
            </a:ln>
          </p:spPr>
          <p:txBody>
            <a:bodyPr wrap="none" lIns="0" tIns="0" rIns="0" bIns="0" anchor="t">
              <a:spAutoFit/>
            </a:bodyPr>
            <a:p>
              <a:r>
                <a:rPr lang="en-US" altLang="zh-CN" sz="1700" i="1" dirty="0">
                  <a:solidFill>
                    <a:srgbClr val="FF00FF"/>
                  </a:solidFill>
                  <a:latin typeface="Arial" panose="020B0604020202020204" pitchFamily="34" charset="0"/>
                  <a:ea typeface="宋体" panose="02010600030101010101" pitchFamily="2" charset="-122"/>
                </a:rPr>
                <a:t>T</a:t>
              </a:r>
              <a:r>
                <a:rPr lang="en-US" altLang="zh-CN" sz="1700" dirty="0">
                  <a:solidFill>
                    <a:srgbClr val="FF00FF"/>
                  </a:solidFill>
                  <a:latin typeface="Arial" panose="020B0604020202020204" pitchFamily="34" charset="0"/>
                  <a:ea typeface="宋体" panose="02010600030101010101" pitchFamily="2" charset="-122"/>
                </a:rPr>
                <a:t>&gt;0</a:t>
              </a:r>
              <a:endParaRPr lang="en-US" altLang="zh-CN" dirty="0">
                <a:latin typeface="Arial" panose="020B0604020202020204" pitchFamily="34" charset="0"/>
                <a:ea typeface="宋体" panose="02010600030101010101" pitchFamily="2" charset="-122"/>
              </a:endParaRPr>
            </a:p>
          </p:txBody>
        </p:sp>
        <p:sp>
          <p:nvSpPr>
            <p:cNvPr id="15425" name="Rectangle 123"/>
            <p:cNvSpPr/>
            <p:nvPr/>
          </p:nvSpPr>
          <p:spPr>
            <a:xfrm>
              <a:off x="5160" y="3840"/>
              <a:ext cx="208" cy="433"/>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26" name="Rectangle 124"/>
            <p:cNvSpPr/>
            <p:nvPr/>
          </p:nvSpPr>
          <p:spPr>
            <a:xfrm>
              <a:off x="6360" y="3840"/>
              <a:ext cx="208"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27" name="Rectangle 125"/>
            <p:cNvSpPr/>
            <p:nvPr/>
          </p:nvSpPr>
          <p:spPr>
            <a:xfrm>
              <a:off x="2683" y="3793"/>
              <a:ext cx="360" cy="477"/>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28" name="Rectangle 126"/>
            <p:cNvSpPr/>
            <p:nvPr/>
          </p:nvSpPr>
          <p:spPr>
            <a:xfrm>
              <a:off x="2165" y="2015"/>
              <a:ext cx="660" cy="478"/>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429" name="Rectangle 127"/>
            <p:cNvSpPr/>
            <p:nvPr/>
          </p:nvSpPr>
          <p:spPr>
            <a:xfrm>
              <a:off x="2148" y="780"/>
              <a:ext cx="245" cy="483"/>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15430" name="Rectangle 128"/>
            <p:cNvSpPr/>
            <p:nvPr/>
          </p:nvSpPr>
          <p:spPr>
            <a:xfrm>
              <a:off x="2238" y="785"/>
              <a:ext cx="432" cy="408"/>
            </a:xfrm>
            <a:prstGeom prst="rect">
              <a:avLst/>
            </a:prstGeom>
            <a:noFill/>
            <a:ln w="9525">
              <a:noFill/>
            </a:ln>
          </p:spPr>
          <p:txBody>
            <a:bodyPr wrap="none" lIns="0" tIns="0" rIns="0" bIns="0" anchor="t">
              <a:spAutoFit/>
            </a:bodyPr>
            <a:p>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98312" name="Oval 8"/>
            <p:cNvSpPr>
              <a:spLocks noChangeAspect="1"/>
            </p:cNvSpPr>
            <p:nvPr/>
          </p:nvSpPr>
          <p:spPr>
            <a:xfrm>
              <a:off x="5273" y="3563"/>
              <a:ext cx="227" cy="227"/>
            </a:xfrm>
            <a:prstGeom prst="ellipse">
              <a:avLst/>
            </a:prstGeom>
            <a:noFill/>
            <a:ln w="9525" cap="flat" cmpd="sng">
              <a:solidFill>
                <a:srgbClr val="008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5484" name="Rectangle 10"/>
          <p:cNvSpPr/>
          <p:nvPr/>
        </p:nvSpPr>
        <p:spPr>
          <a:xfrm>
            <a:off x="1078230" y="4338320"/>
            <a:ext cx="7413625" cy="570865"/>
          </a:xfrm>
          <a:prstGeom prst="rect">
            <a:avLst/>
          </a:prstGeom>
          <a:noFill/>
          <a:ln w="9525">
            <a:noFill/>
          </a:ln>
        </p:spPr>
        <p:txBody>
          <a:bodyPr anchor="t">
            <a:spAutoFit/>
          </a:bodyPr>
          <a:p>
            <a:pPr>
              <a:lnSpc>
                <a:spcPct val="130000"/>
              </a:lnSpc>
              <a:spcBef>
                <a:spcPct val="50000"/>
              </a:spcBef>
            </a:pPr>
            <a:r>
              <a:rPr lang="en-US" altLang="zh-CN" sz="2400" b="1" dirty="0">
                <a:solidFill>
                  <a:srgbClr val="FF0000"/>
                </a:solidFill>
                <a:latin typeface="微软雅黑" panose="020B0503020204020204" charset="-122"/>
                <a:ea typeface="微软雅黑" panose="020B0503020204020204" charset="-122"/>
                <a:sym typeface="Symbol" panose="05050102010706020507" pitchFamily="18" charset="2"/>
              </a:rPr>
              <a:t>→ </a:t>
            </a:r>
            <a:r>
              <a:rPr lang="en-US" altLang="zh-CN" sz="2400" b="1" dirty="0">
                <a:solidFill>
                  <a:srgbClr val="FF0000"/>
                </a:solidFill>
                <a:latin typeface="Cambria" panose="02040503050406030204" pitchFamily="18" charset="0"/>
                <a:ea typeface="华文细黑" panose="02010600040101010101" charset="-122"/>
                <a:sym typeface="Symbol" panose="05050102010706020507" pitchFamily="18" charset="2"/>
              </a:rPr>
              <a:t>E- </a:t>
            </a:r>
            <a:r>
              <a:rPr lang="en-US" altLang="zh-CN" sz="2400" b="1" dirty="0">
                <a:solidFill>
                  <a:srgbClr val="FF0000"/>
                </a:solidFill>
                <a:latin typeface="Times New Roman" panose="02020603050405020304" pitchFamily="18" charset="0"/>
                <a:ea typeface="华文细黑" panose="02010600040101010101" charset="-122"/>
                <a:sym typeface="Symbol" panose="05050102010706020507" pitchFamily="18" charset="2"/>
              </a:rPr>
              <a:t>&gt;</a:t>
            </a:r>
            <a:r>
              <a:rPr lang="zh-CN" altLang="en-US" sz="2400" b="1" dirty="0">
                <a:solidFill>
                  <a:srgbClr val="FF0000"/>
                </a:solidFill>
                <a:latin typeface="Times New Roman" panose="02020603050405020304" pitchFamily="18" charset="0"/>
                <a:ea typeface="华文细黑" panose="02010600040101010101" charset="-122"/>
                <a:sym typeface="Symbol" panose="05050102010706020507" pitchFamily="18" charset="2"/>
              </a:rPr>
              <a:t>几个</a:t>
            </a:r>
            <a:r>
              <a:rPr lang="en-US" altLang="zh-CN" sz="2400" b="1" i="1" dirty="0">
                <a:solidFill>
                  <a:srgbClr val="FF0000"/>
                </a:solidFill>
                <a:latin typeface="Times New Roman" panose="02020603050405020304" pitchFamily="18" charset="0"/>
                <a:ea typeface="华文细黑" panose="02010600040101010101" charset="-122"/>
              </a:rPr>
              <a:t>k</a:t>
            </a:r>
            <a:r>
              <a:rPr lang="en-US" altLang="zh-CN" sz="2400" b="1" i="1" baseline="-25000" dirty="0">
                <a:solidFill>
                  <a:srgbClr val="FF0000"/>
                </a:solidFill>
                <a:latin typeface="Times New Roman" panose="02020603050405020304" pitchFamily="18" charset="0"/>
                <a:ea typeface="华文细黑" panose="02010600040101010101" charset="-122"/>
              </a:rPr>
              <a:t>B</a:t>
            </a:r>
            <a:r>
              <a:rPr lang="en-US" altLang="zh-CN" sz="2400" b="1" i="1" dirty="0">
                <a:solidFill>
                  <a:srgbClr val="FF0000"/>
                </a:solidFill>
                <a:latin typeface="Times New Roman" panose="02020603050405020304" pitchFamily="18" charset="0"/>
                <a:ea typeface="华文细黑" panose="02010600040101010101" charset="-122"/>
              </a:rPr>
              <a:t>T</a:t>
            </a:r>
            <a:r>
              <a:rPr lang="zh-CN" altLang="en-US" sz="2400" b="1" dirty="0">
                <a:solidFill>
                  <a:srgbClr val="FF0000"/>
                </a:solidFill>
                <a:latin typeface="Times New Roman" panose="02020603050405020304" pitchFamily="18" charset="0"/>
                <a:ea typeface="华文细黑" panose="02010600040101010101" charset="-122"/>
              </a:rPr>
              <a:t>的能态基本上是没有电子占据的空态</a:t>
            </a:r>
            <a:r>
              <a:rPr lang="en-US" altLang="zh-CN" sz="2400" b="1" dirty="0">
                <a:solidFill>
                  <a:srgbClr val="FF0000"/>
                </a:solidFill>
                <a:latin typeface="Times New Roman" panose="02020603050405020304" pitchFamily="18" charset="0"/>
                <a:ea typeface="华文细黑" panose="02010600040101010101" charset="-122"/>
              </a:rPr>
              <a:t>.</a:t>
            </a:r>
            <a:endParaRPr lang="en-US" altLang="zh-CN" sz="2400" b="1" dirty="0">
              <a:solidFill>
                <a:srgbClr val="FF0000"/>
              </a:solidFill>
              <a:latin typeface="Times New Roman" panose="02020603050405020304" pitchFamily="18" charset="0"/>
              <a:ea typeface="华文细黑" panose="02010600040101010101" charset="-122"/>
            </a:endParaRPr>
          </a:p>
        </p:txBody>
      </p:sp>
      <p:sp>
        <p:nvSpPr>
          <p:cNvPr id="4" name="Rectangle 6"/>
          <p:cNvSpPr/>
          <p:nvPr/>
        </p:nvSpPr>
        <p:spPr>
          <a:xfrm>
            <a:off x="-50165" y="5243195"/>
            <a:ext cx="8552180" cy="460375"/>
          </a:xfrm>
          <a:prstGeom prst="rect">
            <a:avLst/>
          </a:prstGeom>
          <a:noFill/>
          <a:ln w="9525">
            <a:noFill/>
          </a:ln>
        </p:spPr>
        <p:txBody>
          <a:bodyPr wrap="square" anchor="t">
            <a:spAutoFit/>
          </a:bodyPr>
          <a:p>
            <a:pPr marL="342900" indent="-342900" algn="just">
              <a:spcBef>
                <a:spcPct val="50000"/>
              </a:spcBef>
              <a:buFont typeface="Wingdings" panose="05000000000000000000" charset="0"/>
              <a:buChar char="l"/>
            </a:pPr>
            <a:r>
              <a:rPr lang="zh-CN" altLang="en-US" sz="2400" dirty="0">
                <a:latin typeface="Times New Roman" panose="02020603050405020304" pitchFamily="18" charset="0"/>
                <a:ea typeface="宋体" panose="02010600030101010101" pitchFamily="2" charset="-122"/>
                <a:sym typeface="Symbol" panose="05050102010706020507" pitchFamily="18" charset="2"/>
              </a:rPr>
              <a:t>当</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&lt;</a:t>
            </a:r>
            <a:r>
              <a:rPr lang="zh-CN" altLang="en-US" sz="2400" dirty="0">
                <a:latin typeface="Times New Roman" panose="02020603050405020304" pitchFamily="18" charset="0"/>
                <a:ea typeface="宋体" panose="02010600030101010101" pitchFamily="2" charset="-122"/>
                <a:sym typeface="Symbol" panose="05050102010706020507" pitchFamily="18" charset="2"/>
              </a:rPr>
              <a:t>几个</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zh-CN" altLang="en-US" sz="2400" dirty="0">
                <a:latin typeface="Times New Roman" panose="02020603050405020304" pitchFamily="18" charset="0"/>
                <a:ea typeface="宋体" panose="02010600030101010101" pitchFamily="2" charset="-122"/>
              </a:rPr>
              <a:t>时，</a:t>
            </a:r>
            <a:r>
              <a:rPr lang="en-US" altLang="zh-CN" sz="2400" dirty="0">
                <a:latin typeface="Times New Roman" panose="02020603050405020304" pitchFamily="18" charset="0"/>
                <a:ea typeface="宋体" panose="02010600030101010101" pitchFamily="2" charset="-122"/>
              </a:rPr>
              <a:t>exp{(</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B</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&lt;&lt;1 .</a:t>
            </a:r>
            <a:endParaRPr lang="zh-CN" altLang="en-US" sz="2400" dirty="0">
              <a:latin typeface="Times New Roman" panose="02020603050405020304" pitchFamily="18" charset="0"/>
              <a:ea typeface="宋体" panose="02010600030101010101" pitchFamily="2" charset="-122"/>
            </a:endParaRPr>
          </a:p>
        </p:txBody>
      </p:sp>
      <p:graphicFrame>
        <p:nvGraphicFramePr>
          <p:cNvPr id="16392" name="Object 1024"/>
          <p:cNvGraphicFramePr>
            <a:graphicFrameLocks noChangeAspect="1"/>
          </p:cNvGraphicFramePr>
          <p:nvPr/>
        </p:nvGraphicFramePr>
        <p:xfrm>
          <a:off x="3785235" y="5890895"/>
          <a:ext cx="2227580" cy="788670"/>
        </p:xfrm>
        <a:graphic>
          <a:graphicData uri="http://schemas.openxmlformats.org/presentationml/2006/ole">
            <mc:AlternateContent xmlns:mc="http://schemas.openxmlformats.org/markup-compatibility/2006">
              <mc:Choice xmlns:v="urn:schemas-microsoft-com:vml" Requires="v">
                <p:oleObj spid="_x0000_s3116" name="" r:id="rId3" imgW="558800" imgH="215900" progId="Equation.3">
                  <p:embed/>
                </p:oleObj>
              </mc:Choice>
              <mc:Fallback>
                <p:oleObj name="" r:id="rId3" imgW="558800" imgH="215900" progId="Equation.3">
                  <p:embed/>
                  <p:pic>
                    <p:nvPicPr>
                      <p:cNvPr id="0" name="图片 3115"/>
                      <p:cNvPicPr/>
                      <p:nvPr/>
                    </p:nvPicPr>
                    <p:blipFill>
                      <a:blip r:embed="rId4"/>
                      <a:stretch>
                        <a:fillRect/>
                      </a:stretch>
                    </p:blipFill>
                    <p:spPr>
                      <a:xfrm>
                        <a:off x="3785235" y="5890895"/>
                        <a:ext cx="2227580" cy="788670"/>
                      </a:xfrm>
                      <a:prstGeom prst="rect">
                        <a:avLst/>
                      </a:prstGeom>
                      <a:solidFill>
                        <a:srgbClr val="FFFF99"/>
                      </a:solidFill>
                      <a:ln w="38100">
                        <a:noFill/>
                        <a:miter/>
                      </a:ln>
                    </p:spPr>
                  </p:pic>
                </p:oleObj>
              </mc:Fallback>
            </mc:AlternateContent>
          </a:graphicData>
        </a:graphic>
      </p:graphicFrame>
      <p:pic>
        <p:nvPicPr>
          <p:cNvPr id="5" name="图片 4"/>
          <p:cNvPicPr>
            <a:picLocks noChangeAspect="1"/>
          </p:cNvPicPr>
          <p:nvPr/>
        </p:nvPicPr>
        <p:blipFill>
          <a:blip r:embed="rId5"/>
          <a:srcRect t="14318"/>
          <a:stretch>
            <a:fillRect/>
          </a:stretch>
        </p:blipFill>
        <p:spPr>
          <a:xfrm>
            <a:off x="3573145" y="-24130"/>
            <a:ext cx="5603240" cy="2383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5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484"/>
                                        </p:tgtEl>
                                        <p:attrNameLst>
                                          <p:attrName>style.visibility</p:attrName>
                                        </p:attrNameLst>
                                      </p:cBhvr>
                                      <p:to>
                                        <p:strVal val="visible"/>
                                      </p:to>
                                    </p:set>
                                    <p:animEffect transition="in" filter="blinds(horizontal)">
                                      <p:cBhvr>
                                        <p:cTn id="23" dur="500"/>
                                        <p:tgtEl>
                                          <p:spTgt spid="1548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blinds(horizontal)">
                                      <p:cBhvr>
                                        <p:cTn id="32" dur="500"/>
                                        <p:tgtEl>
                                          <p:spTgt spid="163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0" grpId="0"/>
      <p:bldP spid="98311" grpId="0"/>
      <p:bldP spid="4" grpId="0"/>
      <p:bldP spid="1548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p:nvPr/>
        </p:nvSpPr>
        <p:spPr>
          <a:xfrm>
            <a:off x="-30480" y="-17780"/>
            <a:ext cx="9089390" cy="2489200"/>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
            </a:pPr>
            <a:r>
              <a:rPr lang="zh-CN" altLang="en-US" sz="2400" dirty="0">
                <a:latin typeface="华文细黑" panose="02010600040101010101" charset="-122"/>
                <a:ea typeface="华文细黑" panose="02010600040101010101" charset="-122"/>
              </a:rPr>
              <a:t>压力和温度的变化，可以改变能带之间的相对关系</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实验发现，在足够高的压强下，许多非导体材料可以实现价带与导带的重叠，而表现出金属导电性的特征，材料的电阻率可降低几个数量级，同时电阻率的温度系数也由负值变为正值，材料也呈现出典型的金属光泽</a:t>
            </a:r>
            <a:r>
              <a:rPr lang="en-US" altLang="zh-CN" sz="2400" dirty="0">
                <a:latin typeface="华文细黑" panose="02010600040101010101" charset="-122"/>
                <a:ea typeface="华文细黑" panose="02010600040101010101" charset="-122"/>
              </a:rPr>
              <a:t>.</a:t>
            </a:r>
            <a:endParaRPr lang="en-US" altLang="zh-CN" sz="2400" dirty="0">
              <a:solidFill>
                <a:srgbClr val="FF0000"/>
              </a:solidFill>
              <a:latin typeface="华文细黑" panose="02010600040101010101" charset="-122"/>
              <a:ea typeface="华文细黑" panose="02010600040101010101" charset="-122"/>
            </a:endParaRPr>
          </a:p>
        </p:txBody>
      </p:sp>
      <p:sp>
        <p:nvSpPr>
          <p:cNvPr id="176131" name="Rectangle 3"/>
          <p:cNvSpPr/>
          <p:nvPr/>
        </p:nvSpPr>
        <p:spPr>
          <a:xfrm>
            <a:off x="50165" y="4008120"/>
            <a:ext cx="8890635" cy="1050290"/>
          </a:xfrm>
          <a:prstGeom prst="rect">
            <a:avLst/>
          </a:prstGeom>
          <a:noFill/>
          <a:ln w="9525">
            <a:noFill/>
          </a:ln>
        </p:spPr>
        <p:txBody>
          <a:bodyPr wrap="square" anchor="t">
            <a:spAutoFit/>
          </a:bodyPr>
          <a:p>
            <a:pPr algn="just">
              <a:lnSpc>
                <a:spcPct val="130000"/>
              </a:lnSpc>
            </a:pPr>
            <a:r>
              <a:rPr lang="zh-CN" altLang="en-US" sz="2400" dirty="0">
                <a:latin typeface="华文细黑" panose="02010600040101010101" charset="-122"/>
                <a:ea typeface="华文细黑" panose="02010600040101010101" charset="-122"/>
              </a:rPr>
              <a:t>例如：在</a:t>
            </a:r>
            <a:r>
              <a:rPr lang="en-US" altLang="zh-CN" sz="2400" dirty="0">
                <a:latin typeface="华文细黑" panose="02010600040101010101" charset="-122"/>
                <a:ea typeface="华文细黑" panose="02010600040101010101" charset="-122"/>
              </a:rPr>
              <a:t>33 GPa</a:t>
            </a:r>
            <a:r>
              <a:rPr lang="zh-CN" altLang="en-US" sz="2400" dirty="0">
                <a:latin typeface="华文细黑" panose="02010600040101010101" charset="-122"/>
                <a:ea typeface="华文细黑" panose="02010600040101010101" charset="-122"/>
              </a:rPr>
              <a:t>下可使</a:t>
            </a:r>
            <a:r>
              <a:rPr lang="en-US" altLang="zh-CN" sz="2400" dirty="0">
                <a:latin typeface="华文细黑" panose="02010600040101010101" charset="-122"/>
                <a:ea typeface="华文细黑" panose="02010600040101010101" charset="-122"/>
              </a:rPr>
              <a:t>Xe</a:t>
            </a:r>
            <a:r>
              <a:rPr lang="zh-CN" altLang="en-US" sz="2400" dirty="0">
                <a:latin typeface="华文细黑" panose="02010600040101010101" charset="-122"/>
                <a:ea typeface="华文细黑" panose="02010600040101010101" charset="-122"/>
              </a:rPr>
              <a:t>（氙）的</a:t>
            </a:r>
            <a:r>
              <a:rPr lang="en-US" altLang="zh-CN" sz="2400" dirty="0">
                <a:latin typeface="华文细黑" panose="02010600040101010101" charset="-122"/>
                <a:ea typeface="华文细黑" panose="02010600040101010101" charset="-122"/>
              </a:rPr>
              <a:t>5d</a:t>
            </a:r>
            <a:r>
              <a:rPr lang="zh-CN" altLang="en-US" sz="2400" dirty="0">
                <a:latin typeface="华文细黑" panose="02010600040101010101" charset="-122"/>
                <a:ea typeface="华文细黑" panose="02010600040101010101" charset="-122"/>
              </a:rPr>
              <a:t>能带与</a:t>
            </a:r>
            <a:r>
              <a:rPr lang="en-US" altLang="zh-CN" sz="2400" dirty="0">
                <a:latin typeface="华文细黑" panose="02010600040101010101" charset="-122"/>
                <a:ea typeface="华文细黑" panose="02010600040101010101" charset="-122"/>
              </a:rPr>
              <a:t>6s</a:t>
            </a:r>
            <a:r>
              <a:rPr lang="zh-CN" altLang="en-US" sz="2400" dirty="0">
                <a:latin typeface="华文细黑" panose="02010600040101010101" charset="-122"/>
                <a:ea typeface="华文细黑" panose="02010600040101010101" charset="-122"/>
              </a:rPr>
              <a:t>能带的发生重叠，实现金属化转变</a:t>
            </a:r>
            <a:r>
              <a:rPr lang="en-US" altLang="zh-CN" sz="2400" dirty="0">
                <a:latin typeface="华文细黑" panose="02010600040101010101" charset="-122"/>
                <a:ea typeface="华文细黑" panose="02010600040101010101" charset="-122"/>
              </a:rPr>
              <a:t>.</a:t>
            </a:r>
            <a:endParaRPr lang="en-US" altLang="zh-CN" sz="2400" dirty="0">
              <a:latin typeface="华文细黑" panose="02010600040101010101" charset="-122"/>
              <a:ea typeface="华文细黑" panose="02010600040101010101" charset="-122"/>
            </a:endParaRPr>
          </a:p>
        </p:txBody>
      </p:sp>
      <p:sp>
        <p:nvSpPr>
          <p:cNvPr id="176132" name="Rectangle 4"/>
          <p:cNvSpPr/>
          <p:nvPr/>
        </p:nvSpPr>
        <p:spPr>
          <a:xfrm>
            <a:off x="50165" y="5071745"/>
            <a:ext cx="8890635" cy="1370965"/>
          </a:xfrm>
          <a:prstGeom prst="rect">
            <a:avLst/>
          </a:prstGeom>
          <a:noFill/>
          <a:ln w="9525">
            <a:noFill/>
          </a:ln>
        </p:spPr>
        <p:txBody>
          <a:bodyPr wrap="square" anchor="t">
            <a:spAutoFit/>
          </a:bodyPr>
          <a:p>
            <a:pPr marL="342900" indent="-342900" algn="just">
              <a:lnSpc>
                <a:spcPct val="130000"/>
              </a:lnSpc>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这种与能带是否交叠相对应的金属－绝缘体转变称为</a:t>
            </a:r>
            <a:r>
              <a:rPr lang="en-US" altLang="zh-CN" sz="3200" dirty="0">
                <a:solidFill>
                  <a:srgbClr val="FF0000"/>
                </a:solidFill>
                <a:latin typeface="华文细黑" panose="02010600040101010101" charset="-122"/>
                <a:ea typeface="华文细黑" panose="02010600040101010101" charset="-122"/>
              </a:rPr>
              <a:t>Wilson</a:t>
            </a:r>
            <a:r>
              <a:rPr lang="zh-CN" altLang="en-US" sz="3200" dirty="0">
                <a:solidFill>
                  <a:srgbClr val="FF0000"/>
                </a:solidFill>
                <a:latin typeface="华文细黑" panose="02010600040101010101" charset="-122"/>
                <a:ea typeface="华文细黑" panose="02010600040101010101" charset="-122"/>
              </a:rPr>
              <a:t>转变</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grpSp>
        <p:nvGrpSpPr>
          <p:cNvPr id="3" name="组合 2"/>
          <p:cNvGrpSpPr/>
          <p:nvPr/>
        </p:nvGrpSpPr>
        <p:grpSpPr>
          <a:xfrm>
            <a:off x="2080895" y="1929130"/>
            <a:ext cx="2700020" cy="2809240"/>
            <a:chOff x="3277" y="3038"/>
            <a:chExt cx="4252" cy="4424"/>
          </a:xfrm>
        </p:grpSpPr>
        <p:grpSp>
          <p:nvGrpSpPr>
            <p:cNvPr id="2" name="Group 31"/>
            <p:cNvGrpSpPr/>
            <p:nvPr/>
          </p:nvGrpSpPr>
          <p:grpSpPr bwMode="auto">
            <a:xfrm>
              <a:off x="4262" y="3038"/>
              <a:ext cx="2677" cy="4425"/>
              <a:chOff x="3789" y="2933"/>
              <a:chExt cx="991" cy="1723"/>
            </a:xfrm>
          </p:grpSpPr>
          <p:sp>
            <p:nvSpPr>
              <p:cNvPr id="16396" name="Freeform 47" descr="浅色下对角线"/>
              <p:cNvSpPr/>
              <p:nvPr/>
            </p:nvSpPr>
            <p:spPr bwMode="auto">
              <a:xfrm flipV="1">
                <a:off x="3789" y="3650"/>
                <a:ext cx="881" cy="353"/>
              </a:xfrm>
              <a:custGeom>
                <a:avLst/>
                <a:gdLst>
                  <a:gd name="T0" fmla="*/ 80 w 680"/>
                  <a:gd name="T1" fmla="*/ 24 h 264"/>
                  <a:gd name="T2" fmla="*/ 128 w 680"/>
                  <a:gd name="T3" fmla="*/ 120 h 264"/>
                  <a:gd name="T4" fmla="*/ 224 w 680"/>
                  <a:gd name="T5" fmla="*/ 216 h 264"/>
                  <a:gd name="T6" fmla="*/ 368 w 680"/>
                  <a:gd name="T7" fmla="*/ 264 h 264"/>
                  <a:gd name="T8" fmla="*/ 464 w 680"/>
                  <a:gd name="T9" fmla="*/ 216 h 264"/>
                  <a:gd name="T10" fmla="*/ 560 w 680"/>
                  <a:gd name="T11" fmla="*/ 168 h 264"/>
                  <a:gd name="T12" fmla="*/ 608 w 680"/>
                  <a:gd name="T13" fmla="*/ 24 h 264"/>
                  <a:gd name="T14" fmla="*/ 80 w 680"/>
                  <a:gd name="T15" fmla="*/ 24 h 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64">
                    <a:moveTo>
                      <a:pt x="80" y="24"/>
                    </a:moveTo>
                    <a:cubicBezTo>
                      <a:pt x="0" y="40"/>
                      <a:pt x="104" y="88"/>
                      <a:pt x="128" y="120"/>
                    </a:cubicBezTo>
                    <a:cubicBezTo>
                      <a:pt x="152" y="152"/>
                      <a:pt x="184" y="192"/>
                      <a:pt x="224" y="216"/>
                    </a:cubicBezTo>
                    <a:cubicBezTo>
                      <a:pt x="264" y="240"/>
                      <a:pt x="328" y="264"/>
                      <a:pt x="368" y="264"/>
                    </a:cubicBezTo>
                    <a:cubicBezTo>
                      <a:pt x="408" y="264"/>
                      <a:pt x="432" y="232"/>
                      <a:pt x="464" y="216"/>
                    </a:cubicBezTo>
                    <a:cubicBezTo>
                      <a:pt x="496" y="200"/>
                      <a:pt x="536" y="200"/>
                      <a:pt x="560" y="168"/>
                    </a:cubicBezTo>
                    <a:cubicBezTo>
                      <a:pt x="584" y="136"/>
                      <a:pt x="680" y="48"/>
                      <a:pt x="608" y="24"/>
                    </a:cubicBezTo>
                    <a:cubicBezTo>
                      <a:pt x="536" y="0"/>
                      <a:pt x="160" y="8"/>
                      <a:pt x="80" y="24"/>
                    </a:cubicBezTo>
                    <a:close/>
                  </a:path>
                </a:pathLst>
              </a:custGeom>
              <a:pattFill prst="ltDnDiag">
                <a:fgClr>
                  <a:srgbClr val="0099FF"/>
                </a:fgClr>
                <a:bgClr>
                  <a:srgbClr val="FFFFFF"/>
                </a:bgClr>
              </a:pattFill>
              <a:ln w="9525" cap="flat" cmpd="sng">
                <a:noFill/>
                <a:prstDash val="solid"/>
                <a:round/>
              </a:ln>
              <a:effectLst/>
            </p:spPr>
            <p:txBody>
              <a:bodyPr wrap="none" anchor="ctr"/>
              <a:p>
                <a:endParaRPr lang="zh-CN" altLang="en-US"/>
              </a:p>
            </p:txBody>
          </p:sp>
          <p:sp>
            <p:nvSpPr>
              <p:cNvPr id="16393" name="Line 35"/>
              <p:cNvSpPr>
                <a:spLocks noChangeShapeType="1"/>
              </p:cNvSpPr>
              <p:nvPr/>
            </p:nvSpPr>
            <p:spPr bwMode="auto">
              <a:xfrm>
                <a:off x="3932" y="2933"/>
                <a:ext cx="720" cy="0"/>
              </a:xfrm>
              <a:prstGeom prst="line">
                <a:avLst/>
              </a:prstGeom>
              <a:noFill/>
              <a:ln w="9525">
                <a:noFill/>
                <a:round/>
                <a:tailEnd type="triangle" w="med" len="med"/>
              </a:ln>
              <a:effectLst/>
            </p:spPr>
            <p:txBody>
              <a:bodyPr wrap="none" anchor="ctr"/>
              <a:p>
                <a:endParaRPr lang="zh-CN" altLang="en-US"/>
              </a:p>
            </p:txBody>
          </p:sp>
          <p:sp>
            <p:nvSpPr>
              <p:cNvPr id="16394" name="Arc 38"/>
              <p:cNvSpPr/>
              <p:nvPr/>
            </p:nvSpPr>
            <p:spPr bwMode="auto">
              <a:xfrm rot="5400000" flipH="1" flipV="1">
                <a:off x="3748" y="3754"/>
                <a:ext cx="996" cy="807"/>
              </a:xfrm>
              <a:custGeom>
                <a:avLst/>
                <a:gdLst>
                  <a:gd name="T0" fmla="*/ 9 w 21600"/>
                  <a:gd name="T1" fmla="*/ 0 h 31744"/>
                  <a:gd name="T2" fmla="*/ 9 w 21600"/>
                  <a:gd name="T3" fmla="*/ 3 h 31744"/>
                  <a:gd name="T4" fmla="*/ 0 w 21600"/>
                  <a:gd name="T5" fmla="*/ 2 h 31744"/>
                  <a:gd name="T6" fmla="*/ 0 60000 65536"/>
                  <a:gd name="T7" fmla="*/ 0 60000 65536"/>
                  <a:gd name="T8" fmla="*/ 0 60000 65536"/>
                </a:gdLst>
                <a:ahLst/>
                <a:cxnLst>
                  <a:cxn ang="T6">
                    <a:pos x="T0" y="T1"/>
                  </a:cxn>
                  <a:cxn ang="T7">
                    <a:pos x="T2" y="T3"/>
                  </a:cxn>
                  <a:cxn ang="T8">
                    <a:pos x="T4" y="T5"/>
                  </a:cxn>
                </a:cxnLst>
                <a:rect l="0" t="0" r="r" b="b"/>
                <a:pathLst>
                  <a:path w="21600" h="31744" fill="none" extrusionOk="0">
                    <a:moveTo>
                      <a:pt x="14761" y="-1"/>
                    </a:moveTo>
                    <a:cubicBezTo>
                      <a:pt x="19124" y="4083"/>
                      <a:pt x="21600" y="9792"/>
                      <a:pt x="21600" y="15769"/>
                    </a:cubicBezTo>
                    <a:cubicBezTo>
                      <a:pt x="21600" y="21850"/>
                      <a:pt x="19036" y="27650"/>
                      <a:pt x="14538" y="31744"/>
                    </a:cubicBezTo>
                  </a:path>
                  <a:path w="21600" h="31744" stroke="0" extrusionOk="0">
                    <a:moveTo>
                      <a:pt x="14761" y="-1"/>
                    </a:moveTo>
                    <a:cubicBezTo>
                      <a:pt x="19124" y="4083"/>
                      <a:pt x="21600" y="9792"/>
                      <a:pt x="21600" y="15769"/>
                    </a:cubicBezTo>
                    <a:cubicBezTo>
                      <a:pt x="21600" y="21850"/>
                      <a:pt x="19036" y="27650"/>
                      <a:pt x="14538" y="31744"/>
                    </a:cubicBezTo>
                    <a:lnTo>
                      <a:pt x="0" y="15769"/>
                    </a:lnTo>
                    <a:lnTo>
                      <a:pt x="14761" y="-1"/>
                    </a:lnTo>
                    <a:close/>
                  </a:path>
                </a:pathLst>
              </a:custGeom>
              <a:noFill/>
              <a:ln w="28575">
                <a:solidFill>
                  <a:srgbClr val="008000"/>
                </a:solidFill>
                <a:round/>
              </a:ln>
              <a:effectLst/>
            </p:spPr>
            <p:txBody>
              <a:bodyPr wrap="none" anchor="ctr"/>
              <a:p>
                <a:endParaRPr lang="zh-CN" altLang="en-US"/>
              </a:p>
            </p:txBody>
          </p:sp>
          <p:sp>
            <p:nvSpPr>
              <p:cNvPr id="16397" name="Arc 40"/>
              <p:cNvSpPr/>
              <p:nvPr/>
            </p:nvSpPr>
            <p:spPr bwMode="auto">
              <a:xfrm rot="16200000" flipH="1">
                <a:off x="4218" y="3000"/>
                <a:ext cx="602" cy="522"/>
              </a:xfrm>
              <a:custGeom>
                <a:avLst/>
                <a:gdLst>
                  <a:gd name="T0" fmla="*/ 1 w 21600"/>
                  <a:gd name="T1" fmla="*/ 0 h 41970"/>
                  <a:gd name="T2" fmla="*/ 1 w 21600"/>
                  <a:gd name="T3" fmla="*/ 0 h 41970"/>
                  <a:gd name="T4" fmla="*/ 0 w 21600"/>
                  <a:gd name="T5" fmla="*/ 0 h 41970"/>
                  <a:gd name="T6" fmla="*/ 0 60000 65536"/>
                  <a:gd name="T7" fmla="*/ 0 60000 65536"/>
                  <a:gd name="T8" fmla="*/ 0 60000 65536"/>
                </a:gdLst>
                <a:ahLst/>
                <a:cxnLst>
                  <a:cxn ang="T6">
                    <a:pos x="T0" y="T1"/>
                  </a:cxn>
                  <a:cxn ang="T7">
                    <a:pos x="T2" y="T3"/>
                  </a:cxn>
                  <a:cxn ang="T8">
                    <a:pos x="T4" y="T5"/>
                  </a:cxn>
                </a:cxnLst>
                <a:rect l="0" t="0" r="r" b="b"/>
                <a:pathLst>
                  <a:path w="21600" h="41970" fill="none" extrusionOk="0">
                    <a:moveTo>
                      <a:pt x="5034" y="0"/>
                    </a:moveTo>
                    <a:cubicBezTo>
                      <a:pt x="14749" y="2328"/>
                      <a:pt x="21600" y="11015"/>
                      <a:pt x="21600" y="21005"/>
                    </a:cubicBezTo>
                    <a:cubicBezTo>
                      <a:pt x="21600" y="30931"/>
                      <a:pt x="14833" y="39580"/>
                      <a:pt x="5198" y="41969"/>
                    </a:cubicBezTo>
                  </a:path>
                  <a:path w="21600" h="41970" stroke="0" extrusionOk="0">
                    <a:moveTo>
                      <a:pt x="5034" y="0"/>
                    </a:moveTo>
                    <a:cubicBezTo>
                      <a:pt x="14749" y="2328"/>
                      <a:pt x="21600" y="11015"/>
                      <a:pt x="21600" y="21005"/>
                    </a:cubicBezTo>
                    <a:cubicBezTo>
                      <a:pt x="21600" y="30931"/>
                      <a:pt x="14833" y="39580"/>
                      <a:pt x="5198" y="41969"/>
                    </a:cubicBezTo>
                    <a:lnTo>
                      <a:pt x="0" y="21005"/>
                    </a:lnTo>
                    <a:lnTo>
                      <a:pt x="5034" y="0"/>
                    </a:lnTo>
                    <a:close/>
                  </a:path>
                </a:pathLst>
              </a:custGeom>
              <a:noFill/>
              <a:ln w="28575">
                <a:solidFill>
                  <a:schemeClr val="accent2"/>
                </a:solidFill>
                <a:round/>
              </a:ln>
              <a:effectLst/>
            </p:spPr>
            <p:txBody>
              <a:bodyPr vert="eaVert" wrap="none" anchor="ctr"/>
              <a:p>
                <a:endParaRPr lang="zh-CN" altLang="en-US"/>
              </a:p>
            </p:txBody>
          </p:sp>
        </p:grpSp>
        <p:sp>
          <p:nvSpPr>
            <p:cNvPr id="18" name="Line 9"/>
            <p:cNvSpPr/>
            <p:nvPr/>
          </p:nvSpPr>
          <p:spPr>
            <a:xfrm flipV="1">
              <a:off x="3277" y="4765"/>
              <a:ext cx="4252" cy="2"/>
            </a:xfrm>
            <a:prstGeom prst="line">
              <a:avLst/>
            </a:prstGeom>
            <a:ln w="19050"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grpSp>
        <p:nvGrpSpPr>
          <p:cNvPr id="9" name="组合 8"/>
          <p:cNvGrpSpPr/>
          <p:nvPr/>
        </p:nvGrpSpPr>
        <p:grpSpPr>
          <a:xfrm>
            <a:off x="5293360" y="2275840"/>
            <a:ext cx="2701925" cy="2164715"/>
            <a:chOff x="8336" y="3584"/>
            <a:chExt cx="4255" cy="3409"/>
          </a:xfrm>
        </p:grpSpPr>
        <p:sp>
          <p:nvSpPr>
            <p:cNvPr id="6" name="AutoShape 51" descr="浅色上对角线"/>
            <p:cNvSpPr>
              <a:spLocks noChangeArrowheads="1"/>
            </p:cNvSpPr>
            <p:nvPr/>
          </p:nvSpPr>
          <p:spPr bwMode="auto">
            <a:xfrm flipV="1">
              <a:off x="8906" y="4801"/>
              <a:ext cx="1984" cy="406"/>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2854 w 21600"/>
                <a:gd name="T13" fmla="*/ 2850 h 21600"/>
                <a:gd name="T14" fmla="*/ 18746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118" y="21600"/>
                  </a:lnTo>
                  <a:lnTo>
                    <a:pt x="19482" y="21600"/>
                  </a:lnTo>
                  <a:lnTo>
                    <a:pt x="21600" y="0"/>
                  </a:lnTo>
                  <a:lnTo>
                    <a:pt x="0" y="0"/>
                  </a:lnTo>
                  <a:close/>
                </a:path>
              </a:pathLst>
            </a:custGeom>
            <a:pattFill prst="ltUpDiag">
              <a:fgClr>
                <a:srgbClr val="0099FF"/>
              </a:fgClr>
              <a:bgClr>
                <a:srgbClr val="FFFFFF"/>
              </a:bgClr>
            </a:pattFill>
            <a:ln w="9525">
              <a:noFill/>
              <a:miter lim="800000"/>
            </a:ln>
            <a:effectLst/>
          </p:spPr>
          <p:txBody>
            <a:bodyPr wrap="none" anchor="ctr"/>
            <a:p>
              <a:endParaRPr lang="zh-CN" altLang="en-US"/>
            </a:p>
          </p:txBody>
        </p:sp>
        <p:sp>
          <p:nvSpPr>
            <p:cNvPr id="4" name="Line 35"/>
            <p:cNvSpPr>
              <a:spLocks noChangeShapeType="1"/>
            </p:cNvSpPr>
            <p:nvPr/>
          </p:nvSpPr>
          <p:spPr bwMode="auto">
            <a:xfrm>
              <a:off x="10647" y="4193"/>
              <a:ext cx="1945" cy="0"/>
            </a:xfrm>
            <a:prstGeom prst="line">
              <a:avLst/>
            </a:prstGeom>
            <a:noFill/>
            <a:ln w="9525">
              <a:noFill/>
              <a:round/>
              <a:tailEnd type="triangle" w="med" len="med"/>
            </a:ln>
            <a:effectLst/>
          </p:spPr>
          <p:txBody>
            <a:bodyPr wrap="none" anchor="ctr"/>
            <a:p>
              <a:endParaRPr lang="zh-CN" altLang="en-US"/>
            </a:p>
          </p:txBody>
        </p:sp>
        <p:sp>
          <p:nvSpPr>
            <p:cNvPr id="5" name="Arc 38"/>
            <p:cNvSpPr/>
            <p:nvPr/>
          </p:nvSpPr>
          <p:spPr bwMode="auto">
            <a:xfrm rot="5400000" flipH="1" flipV="1">
              <a:off x="8634" y="4624"/>
              <a:ext cx="2558" cy="2180"/>
            </a:xfrm>
            <a:custGeom>
              <a:avLst/>
              <a:gdLst>
                <a:gd name="T0" fmla="*/ 9 w 21600"/>
                <a:gd name="T1" fmla="*/ 0 h 31744"/>
                <a:gd name="T2" fmla="*/ 9 w 21600"/>
                <a:gd name="T3" fmla="*/ 3 h 31744"/>
                <a:gd name="T4" fmla="*/ 0 w 21600"/>
                <a:gd name="T5" fmla="*/ 2 h 31744"/>
                <a:gd name="T6" fmla="*/ 0 60000 65536"/>
                <a:gd name="T7" fmla="*/ 0 60000 65536"/>
                <a:gd name="T8" fmla="*/ 0 60000 65536"/>
              </a:gdLst>
              <a:ahLst/>
              <a:cxnLst>
                <a:cxn ang="T6">
                  <a:pos x="T0" y="T1"/>
                </a:cxn>
                <a:cxn ang="T7">
                  <a:pos x="T2" y="T3"/>
                </a:cxn>
                <a:cxn ang="T8">
                  <a:pos x="T4" y="T5"/>
                </a:cxn>
              </a:cxnLst>
              <a:rect l="0" t="0" r="r" b="b"/>
              <a:pathLst>
                <a:path w="21600" h="31744" fill="none" extrusionOk="0">
                  <a:moveTo>
                    <a:pt x="14761" y="-1"/>
                  </a:moveTo>
                  <a:cubicBezTo>
                    <a:pt x="19124" y="4083"/>
                    <a:pt x="21600" y="9792"/>
                    <a:pt x="21600" y="15769"/>
                  </a:cubicBezTo>
                  <a:cubicBezTo>
                    <a:pt x="21600" y="21850"/>
                    <a:pt x="19036" y="27650"/>
                    <a:pt x="14538" y="31744"/>
                  </a:cubicBezTo>
                </a:path>
                <a:path w="21600" h="31744" stroke="0" extrusionOk="0">
                  <a:moveTo>
                    <a:pt x="14761" y="-1"/>
                  </a:moveTo>
                  <a:cubicBezTo>
                    <a:pt x="19124" y="4083"/>
                    <a:pt x="21600" y="9792"/>
                    <a:pt x="21600" y="15769"/>
                  </a:cubicBezTo>
                  <a:cubicBezTo>
                    <a:pt x="21600" y="21850"/>
                    <a:pt x="19036" y="27650"/>
                    <a:pt x="14538" y="31744"/>
                  </a:cubicBezTo>
                  <a:lnTo>
                    <a:pt x="0" y="15769"/>
                  </a:lnTo>
                  <a:lnTo>
                    <a:pt x="14761" y="-1"/>
                  </a:lnTo>
                  <a:close/>
                </a:path>
              </a:pathLst>
            </a:custGeom>
            <a:noFill/>
            <a:ln w="28575">
              <a:solidFill>
                <a:srgbClr val="008000"/>
              </a:solidFill>
              <a:round/>
            </a:ln>
            <a:effectLst/>
          </p:spPr>
          <p:txBody>
            <a:bodyPr wrap="none" anchor="ctr"/>
            <a:p>
              <a:endParaRPr lang="zh-CN" altLang="en-US"/>
            </a:p>
          </p:txBody>
        </p:sp>
        <p:sp>
          <p:nvSpPr>
            <p:cNvPr id="7" name="Freeform 47" descr="浅色下对角线"/>
            <p:cNvSpPr/>
            <p:nvPr/>
          </p:nvSpPr>
          <p:spPr bwMode="auto">
            <a:xfrm>
              <a:off x="10912" y="4765"/>
              <a:ext cx="1021" cy="372"/>
            </a:xfrm>
            <a:custGeom>
              <a:avLst/>
              <a:gdLst>
                <a:gd name="T0" fmla="*/ 80 w 680"/>
                <a:gd name="T1" fmla="*/ 24 h 264"/>
                <a:gd name="T2" fmla="*/ 128 w 680"/>
                <a:gd name="T3" fmla="*/ 120 h 264"/>
                <a:gd name="T4" fmla="*/ 224 w 680"/>
                <a:gd name="T5" fmla="*/ 216 h 264"/>
                <a:gd name="T6" fmla="*/ 368 w 680"/>
                <a:gd name="T7" fmla="*/ 264 h 264"/>
                <a:gd name="T8" fmla="*/ 464 w 680"/>
                <a:gd name="T9" fmla="*/ 216 h 264"/>
                <a:gd name="T10" fmla="*/ 560 w 680"/>
                <a:gd name="T11" fmla="*/ 168 h 264"/>
                <a:gd name="T12" fmla="*/ 608 w 680"/>
                <a:gd name="T13" fmla="*/ 24 h 264"/>
                <a:gd name="T14" fmla="*/ 80 w 680"/>
                <a:gd name="T15" fmla="*/ 24 h 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64">
                  <a:moveTo>
                    <a:pt x="80" y="24"/>
                  </a:moveTo>
                  <a:cubicBezTo>
                    <a:pt x="0" y="40"/>
                    <a:pt x="104" y="88"/>
                    <a:pt x="128" y="120"/>
                  </a:cubicBezTo>
                  <a:cubicBezTo>
                    <a:pt x="152" y="152"/>
                    <a:pt x="184" y="192"/>
                    <a:pt x="224" y="216"/>
                  </a:cubicBezTo>
                  <a:cubicBezTo>
                    <a:pt x="264" y="240"/>
                    <a:pt x="328" y="264"/>
                    <a:pt x="368" y="264"/>
                  </a:cubicBezTo>
                  <a:cubicBezTo>
                    <a:pt x="408" y="264"/>
                    <a:pt x="432" y="232"/>
                    <a:pt x="464" y="216"/>
                  </a:cubicBezTo>
                  <a:cubicBezTo>
                    <a:pt x="496" y="200"/>
                    <a:pt x="536" y="200"/>
                    <a:pt x="560" y="168"/>
                  </a:cubicBezTo>
                  <a:cubicBezTo>
                    <a:pt x="584" y="136"/>
                    <a:pt x="680" y="48"/>
                    <a:pt x="608" y="24"/>
                  </a:cubicBezTo>
                  <a:cubicBezTo>
                    <a:pt x="536" y="0"/>
                    <a:pt x="160" y="8"/>
                    <a:pt x="80" y="24"/>
                  </a:cubicBezTo>
                  <a:close/>
                </a:path>
              </a:pathLst>
            </a:custGeom>
            <a:pattFill prst="ltDnDiag">
              <a:fgClr>
                <a:srgbClr val="0099FF"/>
              </a:fgClr>
              <a:bgClr>
                <a:srgbClr val="FFFFFF"/>
              </a:bgClr>
            </a:pattFill>
            <a:ln w="9525" cap="flat" cmpd="sng">
              <a:noFill/>
              <a:prstDash val="solid"/>
              <a:round/>
            </a:ln>
            <a:effectLst/>
          </p:spPr>
          <p:txBody>
            <a:bodyPr wrap="none" anchor="ctr"/>
            <a:p>
              <a:endParaRPr lang="zh-CN" altLang="en-US"/>
            </a:p>
          </p:txBody>
        </p:sp>
        <p:sp>
          <p:nvSpPr>
            <p:cNvPr id="8" name="Arc 40"/>
            <p:cNvSpPr/>
            <p:nvPr/>
          </p:nvSpPr>
          <p:spPr bwMode="auto">
            <a:xfrm rot="16200000" flipH="1">
              <a:off x="10665" y="3652"/>
              <a:ext cx="1546" cy="1410"/>
            </a:xfrm>
            <a:custGeom>
              <a:avLst/>
              <a:gdLst>
                <a:gd name="T0" fmla="*/ 1 w 21600"/>
                <a:gd name="T1" fmla="*/ 0 h 41970"/>
                <a:gd name="T2" fmla="*/ 1 w 21600"/>
                <a:gd name="T3" fmla="*/ 0 h 41970"/>
                <a:gd name="T4" fmla="*/ 0 w 21600"/>
                <a:gd name="T5" fmla="*/ 0 h 41970"/>
                <a:gd name="T6" fmla="*/ 0 60000 65536"/>
                <a:gd name="T7" fmla="*/ 0 60000 65536"/>
                <a:gd name="T8" fmla="*/ 0 60000 65536"/>
              </a:gdLst>
              <a:ahLst/>
              <a:cxnLst>
                <a:cxn ang="T6">
                  <a:pos x="T0" y="T1"/>
                </a:cxn>
                <a:cxn ang="T7">
                  <a:pos x="T2" y="T3"/>
                </a:cxn>
                <a:cxn ang="T8">
                  <a:pos x="T4" y="T5"/>
                </a:cxn>
              </a:cxnLst>
              <a:rect l="0" t="0" r="r" b="b"/>
              <a:pathLst>
                <a:path w="21600" h="41970" fill="none" extrusionOk="0">
                  <a:moveTo>
                    <a:pt x="5034" y="0"/>
                  </a:moveTo>
                  <a:cubicBezTo>
                    <a:pt x="14749" y="2328"/>
                    <a:pt x="21600" y="11015"/>
                    <a:pt x="21600" y="21005"/>
                  </a:cubicBezTo>
                  <a:cubicBezTo>
                    <a:pt x="21600" y="30931"/>
                    <a:pt x="14833" y="39580"/>
                    <a:pt x="5198" y="41969"/>
                  </a:cubicBezTo>
                </a:path>
                <a:path w="21600" h="41970" stroke="0" extrusionOk="0">
                  <a:moveTo>
                    <a:pt x="5034" y="0"/>
                  </a:moveTo>
                  <a:cubicBezTo>
                    <a:pt x="14749" y="2328"/>
                    <a:pt x="21600" y="11015"/>
                    <a:pt x="21600" y="21005"/>
                  </a:cubicBezTo>
                  <a:cubicBezTo>
                    <a:pt x="21600" y="30931"/>
                    <a:pt x="14833" y="39580"/>
                    <a:pt x="5198" y="41969"/>
                  </a:cubicBezTo>
                  <a:lnTo>
                    <a:pt x="0" y="21005"/>
                  </a:lnTo>
                  <a:lnTo>
                    <a:pt x="5034" y="0"/>
                  </a:lnTo>
                  <a:close/>
                </a:path>
              </a:pathLst>
            </a:custGeom>
            <a:noFill/>
            <a:ln w="28575">
              <a:solidFill>
                <a:schemeClr val="accent2"/>
              </a:solidFill>
              <a:round/>
            </a:ln>
            <a:effectLst/>
          </p:spPr>
          <p:txBody>
            <a:bodyPr vert="eaVert" wrap="none" anchor="ctr"/>
            <a:p>
              <a:endParaRPr lang="zh-CN" altLang="en-US"/>
            </a:p>
          </p:txBody>
        </p:sp>
        <p:sp>
          <p:nvSpPr>
            <p:cNvPr id="10" name="Line 9"/>
            <p:cNvSpPr/>
            <p:nvPr/>
          </p:nvSpPr>
          <p:spPr>
            <a:xfrm flipV="1">
              <a:off x="8336" y="4767"/>
              <a:ext cx="4252" cy="2"/>
            </a:xfrm>
            <a:prstGeom prst="line">
              <a:avLst/>
            </a:prstGeom>
            <a:ln w="19050" cap="flat" cmpd="sng">
              <a:solidFill>
                <a:srgbClr val="FF0000"/>
              </a:solidFill>
              <a:prstDash val="solid"/>
              <a:round/>
              <a:headEnd type="none" w="lg" len="lg"/>
              <a:tailEnd type="none"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61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P spid="17613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2"/>
          <p:cNvSpPr txBox="1"/>
          <p:nvPr/>
        </p:nvSpPr>
        <p:spPr>
          <a:xfrm>
            <a:off x="60325" y="59055"/>
            <a:ext cx="8823960" cy="706755"/>
          </a:xfrm>
          <a:prstGeom prst="rect">
            <a:avLst/>
          </a:prstGeom>
          <a:noFill/>
          <a:ln w="9525">
            <a:noFill/>
          </a:ln>
        </p:spPr>
        <p:txBody>
          <a:bodyPr wrap="square" anchor="t">
            <a:spAutoFit/>
          </a:bodyPr>
          <a:p>
            <a:r>
              <a:rPr lang="zh-CN" altLang="en-US" sz="4000" b="1" dirty="0">
                <a:solidFill>
                  <a:srgbClr val="0000FF"/>
                </a:solidFill>
                <a:latin typeface="华文细黑" panose="02010600040101010101" charset="-122"/>
                <a:ea typeface="华文细黑" panose="02010600040101010101" charset="-122"/>
              </a:rPr>
              <a:t>三、</a:t>
            </a:r>
            <a:r>
              <a:rPr lang="en-US" altLang="zh-CN" sz="4000" b="1" dirty="0">
                <a:solidFill>
                  <a:srgbClr val="0000FF"/>
                </a:solidFill>
                <a:latin typeface="华文细黑" panose="02010600040101010101" charset="-122"/>
                <a:ea typeface="华文细黑" panose="02010600040101010101" charset="-122"/>
              </a:rPr>
              <a:t>Peierls</a:t>
            </a:r>
            <a:r>
              <a:rPr lang="zh-CN" altLang="en-US" sz="4000" b="1" dirty="0">
                <a:solidFill>
                  <a:srgbClr val="0000FF"/>
                </a:solidFill>
                <a:latin typeface="华文细黑" panose="02010600040101010101" charset="-122"/>
                <a:ea typeface="华文细黑" panose="02010600040101010101" charset="-122"/>
              </a:rPr>
              <a:t>转变</a:t>
            </a:r>
            <a:r>
              <a:rPr lang="en-US" altLang="zh-CN" sz="4000" b="1" dirty="0">
                <a:solidFill>
                  <a:srgbClr val="0000FF"/>
                </a:solidFill>
                <a:latin typeface="华文细黑" panose="02010600040101010101" charset="-122"/>
                <a:ea typeface="华文细黑" panose="02010600040101010101" charset="-122"/>
              </a:rPr>
              <a:t>(</a:t>
            </a:r>
            <a:r>
              <a:rPr lang="zh-CN" altLang="en-US" sz="4000" dirty="0">
                <a:solidFill>
                  <a:srgbClr val="FF0000"/>
                </a:solidFill>
                <a:latin typeface="华文细黑" panose="02010600040101010101" charset="-122"/>
                <a:ea typeface="华文细黑" panose="02010600040101010101" charset="-122"/>
              </a:rPr>
              <a:t>结构变化引起的转变</a:t>
            </a:r>
            <a:r>
              <a:rPr lang="en-US" altLang="zh-CN" sz="4000" b="1" dirty="0">
                <a:solidFill>
                  <a:srgbClr val="0000FF"/>
                </a:solidFill>
                <a:latin typeface="华文细黑" panose="02010600040101010101" charset="-122"/>
                <a:ea typeface="华文细黑" panose="02010600040101010101" charset="-122"/>
              </a:rPr>
              <a:t>)</a:t>
            </a:r>
            <a:endParaRPr lang="en-US" altLang="zh-CN" sz="4000" b="1" dirty="0">
              <a:solidFill>
                <a:srgbClr val="0000FF"/>
              </a:solidFill>
              <a:latin typeface="华文细黑" panose="02010600040101010101" charset="-122"/>
              <a:ea typeface="华文细黑" panose="02010600040101010101" charset="-122"/>
            </a:endParaRPr>
          </a:p>
        </p:txBody>
      </p:sp>
      <p:sp>
        <p:nvSpPr>
          <p:cNvPr id="177155" name="Text Box 3"/>
          <p:cNvSpPr txBox="1"/>
          <p:nvPr/>
        </p:nvSpPr>
        <p:spPr>
          <a:xfrm>
            <a:off x="36195" y="765810"/>
            <a:ext cx="9070975"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设有一一维单原子晶体，原</a:t>
            </a:r>
            <a:r>
              <a:rPr lang="zh-CN" altLang="en-US" sz="2800" dirty="0">
                <a:latin typeface="Cambria" panose="02040503050406030204" pitchFamily="18" charset="0"/>
                <a:ea typeface="华文细黑" panose="02010600040101010101" charset="-122"/>
              </a:rPr>
              <a:t>胞大小为</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，每个原子中只有一个价电子</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根据能带论，此晶体为金属导体，其导带刚好填充了一半，</a:t>
            </a:r>
            <a:r>
              <a:rPr lang="zh-CN" altLang="en-US" sz="2800" dirty="0">
                <a:solidFill>
                  <a:srgbClr val="FF0000"/>
                </a:solidFill>
                <a:latin typeface="Cambria" panose="02040503050406030204" pitchFamily="18" charset="0"/>
                <a:ea typeface="华文细黑" panose="02010600040101010101" charset="-122"/>
              </a:rPr>
              <a:t>费米波矢为</a:t>
            </a:r>
            <a:r>
              <a:rPr lang="en-US" altLang="zh-CN" sz="2800" i="1" dirty="0">
                <a:solidFill>
                  <a:srgbClr val="FF0000"/>
                </a:solidFill>
                <a:latin typeface="Cambria" panose="02040503050406030204" pitchFamily="18" charset="0"/>
                <a:ea typeface="华文细黑" panose="02010600040101010101" charset="-122"/>
              </a:rPr>
              <a:t>k</a:t>
            </a:r>
            <a:r>
              <a:rPr lang="en-US" altLang="zh-CN" sz="2800" baseline="-25000" dirty="0">
                <a:solidFill>
                  <a:srgbClr val="FF0000"/>
                </a:solidFill>
                <a:latin typeface="Cambria" panose="02040503050406030204" pitchFamily="18" charset="0"/>
                <a:ea typeface="华文细黑" panose="02010600040101010101" charset="-122"/>
              </a:rPr>
              <a:t>F</a:t>
            </a:r>
            <a:r>
              <a:rPr lang="en-US" altLang="zh-CN" sz="2800" dirty="0">
                <a:solidFill>
                  <a:srgbClr val="FF0000"/>
                </a:solidFill>
                <a:latin typeface="Cambria" panose="02040503050406030204" pitchFamily="18" charset="0"/>
                <a:ea typeface="华文细黑" panose="02010600040101010101" charset="-122"/>
              </a:rPr>
              <a:t>=</a:t>
            </a:r>
            <a:r>
              <a:rPr lang="en-US" altLang="zh-CN" sz="2800" dirty="0">
                <a:solidFill>
                  <a:srgbClr val="FF0000"/>
                </a:solidFill>
                <a:latin typeface="Cambria" panose="02040503050406030204" pitchFamily="18" charset="0"/>
                <a:ea typeface="华文细黑" panose="02010600040101010101" charset="-122"/>
                <a:sym typeface="Symbol" panose="05050102010706020507" pitchFamily="18" charset="2"/>
              </a:rPr>
              <a:t>/2</a:t>
            </a:r>
            <a:r>
              <a:rPr lang="en-US" altLang="zh-CN" sz="2800" i="1" dirty="0">
                <a:solidFill>
                  <a:srgbClr val="FF0000"/>
                </a:solidFill>
                <a:latin typeface="Cambria" panose="02040503050406030204" pitchFamily="18" charset="0"/>
                <a:ea typeface="华文细黑" panose="02010600040101010101" charset="-122"/>
                <a:sym typeface="Symbol" panose="05050102010706020507" pitchFamily="18" charset="2"/>
              </a:rPr>
              <a:t>a</a:t>
            </a:r>
            <a:r>
              <a:rPr lang="en-US" altLang="zh-CN" sz="2800" i="1"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华文细黑" panose="02010600040101010101" charset="-122"/>
                <a:ea typeface="华文细黑" panose="02010600040101010101" charset="-122"/>
              </a:rPr>
              <a:t>        </a:t>
            </a:r>
            <a:endParaRPr lang="zh-CN" altLang="en-US" sz="2800" i="1" dirty="0">
              <a:solidFill>
                <a:srgbClr val="FF0000"/>
              </a:solidFill>
              <a:latin typeface="华文细黑" panose="02010600040101010101" charset="-122"/>
              <a:ea typeface="华文细黑" panose="02010600040101010101" charset="-122"/>
              <a:sym typeface="Symbol" panose="05050102010706020507" pitchFamily="18" charset="2"/>
            </a:endParaRPr>
          </a:p>
        </p:txBody>
      </p:sp>
      <p:sp>
        <p:nvSpPr>
          <p:cNvPr id="177156" name="Rectangle 4"/>
          <p:cNvSpPr/>
          <p:nvPr/>
        </p:nvSpPr>
        <p:spPr>
          <a:xfrm>
            <a:off x="36195" y="3297555"/>
            <a:ext cx="9070975"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rPr>
              <a:t>如相邻原子发生一小位移，这时，原胞大小就从</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变为</a:t>
            </a:r>
            <a:r>
              <a:rPr lang="en-US" altLang="zh-CN" sz="2800" dirty="0">
                <a:latin typeface="Cambria" panose="02040503050406030204" pitchFamily="18" charset="0"/>
                <a:ea typeface="华文细黑" panose="02010600040101010101" charset="-122"/>
              </a:rPr>
              <a:t>2</a:t>
            </a:r>
            <a:r>
              <a:rPr lang="en-US" altLang="zh-CN" sz="2800" i="1" dirty="0">
                <a:latin typeface="Cambria" panose="02040503050406030204" pitchFamily="18" charset="0"/>
                <a:ea typeface="华文细黑" panose="02010600040101010101" charset="-122"/>
              </a:rPr>
              <a:t>a</a:t>
            </a:r>
            <a:r>
              <a:rPr lang="zh-CN" altLang="en-US" sz="2800" dirty="0">
                <a:latin typeface="Cambria" panose="02040503050406030204" pitchFamily="18" charset="0"/>
                <a:ea typeface="华文细黑" panose="02010600040101010101" charset="-122"/>
              </a:rPr>
              <a:t>，每个原胞中有两个原子</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相应的布里渊区边界从</a:t>
            </a:r>
            <a:r>
              <a:rPr lang="zh-CN" altLang="en-US" sz="2800" dirty="0">
                <a:latin typeface="Cambria" panose="02040503050406030204" pitchFamily="18" charset="0"/>
                <a:ea typeface="华文细黑" panose="02010600040101010101" charset="-122"/>
                <a:sym typeface="Symbol" panose="05050102010706020507" pitchFamily="18" charset="2"/>
              </a:rPr>
              <a:t></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en-US" altLang="zh-CN" sz="2800" i="1" dirty="0">
                <a:latin typeface="Cambria" panose="02040503050406030204" pitchFamily="18" charset="0"/>
                <a:ea typeface="华文细黑" panose="02010600040101010101" charset="-122"/>
                <a:sym typeface="Symbol" panose="05050102010706020507" pitchFamily="18" charset="2"/>
              </a:rPr>
              <a:t>a</a:t>
            </a:r>
            <a:r>
              <a:rPr lang="zh-CN" altLang="en-US" sz="2800" dirty="0">
                <a:latin typeface="Cambria" panose="02040503050406030204" pitchFamily="18" charset="0"/>
                <a:ea typeface="华文细黑" panose="02010600040101010101" charset="-122"/>
                <a:sym typeface="Symbol" panose="05050102010706020507" pitchFamily="18" charset="2"/>
              </a:rPr>
              <a:t>移到</a:t>
            </a:r>
            <a:r>
              <a:rPr lang="en-US" altLang="zh-CN" sz="2800" dirty="0">
                <a:latin typeface="Cambria" panose="02040503050406030204" pitchFamily="18" charset="0"/>
                <a:ea typeface="华文细黑" panose="02010600040101010101" charset="-122"/>
                <a:sym typeface="Symbol" panose="05050102010706020507" pitchFamily="18" charset="2"/>
              </a:rPr>
              <a:t>/2</a:t>
            </a:r>
            <a:r>
              <a:rPr lang="en-US" altLang="zh-CN" sz="2800" i="1" dirty="0">
                <a:latin typeface="Cambria" panose="02040503050406030204" pitchFamily="18" charset="0"/>
                <a:ea typeface="华文细黑" panose="02010600040101010101" charset="-122"/>
                <a:sym typeface="Symbol" panose="05050102010706020507" pitchFamily="18" charset="2"/>
              </a:rPr>
              <a:t>a</a:t>
            </a:r>
            <a:r>
              <a:rPr lang="zh-CN" altLang="en-US" sz="2800" dirty="0">
                <a:latin typeface="Cambria" panose="02040503050406030204" pitchFamily="18" charset="0"/>
                <a:ea typeface="华文细黑" panose="02010600040101010101" charset="-122"/>
                <a:sym typeface="Symbol" panose="05050102010706020507" pitchFamily="18" charset="2"/>
              </a:rPr>
              <a:t>，恰好落在费米面上</a:t>
            </a:r>
            <a:r>
              <a:rPr lang="en-US" altLang="zh-CN" sz="2800" dirty="0">
                <a:latin typeface="Cambria" panose="02040503050406030204" pitchFamily="18" charset="0"/>
                <a:ea typeface="华文细黑" panose="02010600040101010101" charset="-122"/>
                <a:sym typeface="Symbol" panose="05050102010706020507" pitchFamily="18" charset="2"/>
              </a:rPr>
              <a:t>.</a:t>
            </a:r>
            <a:endParaRPr lang="en-US" altLang="zh-CN" sz="2800" dirty="0">
              <a:latin typeface="Cambria" panose="02040503050406030204" pitchFamily="18" charset="0"/>
              <a:ea typeface="华文细黑" panose="02010600040101010101" charset="-122"/>
              <a:sym typeface="Symbol" panose="05050102010706020507" pitchFamily="18" charset="2"/>
            </a:endParaRPr>
          </a:p>
        </p:txBody>
      </p:sp>
      <p:sp>
        <p:nvSpPr>
          <p:cNvPr id="177157" name="Rectangle 5"/>
          <p:cNvSpPr/>
          <p:nvPr/>
        </p:nvSpPr>
        <p:spPr>
          <a:xfrm>
            <a:off x="60960" y="5118735"/>
            <a:ext cx="8991600" cy="1210945"/>
          </a:xfrm>
          <a:prstGeom prst="rect">
            <a:avLst/>
          </a:prstGeom>
          <a:noFill/>
          <a:ln w="9525">
            <a:noFill/>
          </a:ln>
        </p:spPr>
        <p:txBody>
          <a:bodyPr wrap="square" anchor="t">
            <a:spAutoFit/>
          </a:bodyPr>
          <a:p>
            <a:pPr marL="285750" indent="-285750" algn="just">
              <a:lnSpc>
                <a:spcPct val="130000"/>
              </a:lnSpc>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由于电子能量在布里渊区边界时发生突变，即有能隙存在，使得电子系统的能量降低</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pic>
        <p:nvPicPr>
          <p:cNvPr id="177158" name="Picture 6" descr="Peierls transition-1"/>
          <p:cNvPicPr>
            <a:picLocks noChangeAspect="1"/>
          </p:cNvPicPr>
          <p:nvPr/>
        </p:nvPicPr>
        <p:blipFill>
          <a:blip r:embed="rId1"/>
          <a:stretch>
            <a:fillRect/>
          </a:stretch>
        </p:blipFill>
        <p:spPr>
          <a:xfrm>
            <a:off x="1952625" y="2536190"/>
            <a:ext cx="5517515" cy="7816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7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p:bldP spid="177156" grpId="0"/>
      <p:bldP spid="17715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p:nvPr/>
        </p:nvSpPr>
        <p:spPr>
          <a:xfrm>
            <a:off x="9525" y="24130"/>
            <a:ext cx="8971280"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这种由于原子的位移畸变，导致能带分裂，使电子在能带中的填充情况发生变化，从导带变成满带，从而由金属变为绝缘体</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这种转变称为</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Peierls</a:t>
            </a:r>
            <a:r>
              <a:rPr lang="zh-CN" altLang="en-US" sz="2800" dirty="0">
                <a:solidFill>
                  <a:srgbClr val="0000FF"/>
                </a:solidFill>
                <a:latin typeface="华文细黑" panose="02010600040101010101" charset="-122"/>
                <a:ea typeface="华文细黑" panose="02010600040101010101" charset="-122"/>
                <a:sym typeface="Symbol" panose="05050102010706020507" pitchFamily="18" charset="2"/>
              </a:rPr>
              <a:t>转变</a:t>
            </a:r>
            <a:r>
              <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rPr>
              <a:t>.</a:t>
            </a:r>
            <a:endParaRPr lang="en-US" altLang="zh-CN" sz="2800" dirty="0">
              <a:solidFill>
                <a:srgbClr val="0000FF"/>
              </a:solidFill>
              <a:latin typeface="华文细黑" panose="02010600040101010101" charset="-122"/>
              <a:ea typeface="华文细黑" panose="02010600040101010101" charset="-122"/>
              <a:sym typeface="Symbol" panose="05050102010706020507" pitchFamily="18" charset="2"/>
            </a:endParaRPr>
          </a:p>
        </p:txBody>
      </p:sp>
      <p:pic>
        <p:nvPicPr>
          <p:cNvPr id="178179" name="Picture 3" descr="Peierls transition-1"/>
          <p:cNvPicPr>
            <a:picLocks noChangeAspect="1"/>
          </p:cNvPicPr>
          <p:nvPr/>
        </p:nvPicPr>
        <p:blipFill>
          <a:blip r:embed="rId1"/>
          <a:stretch>
            <a:fillRect/>
          </a:stretch>
        </p:blipFill>
        <p:spPr>
          <a:xfrm>
            <a:off x="250825" y="2823210"/>
            <a:ext cx="4495800" cy="636588"/>
          </a:xfrm>
          <a:prstGeom prst="rect">
            <a:avLst/>
          </a:prstGeom>
          <a:noFill/>
          <a:ln w="9525">
            <a:noFill/>
          </a:ln>
        </p:spPr>
      </p:pic>
      <p:grpSp>
        <p:nvGrpSpPr>
          <p:cNvPr id="2" name="Group 4"/>
          <p:cNvGrpSpPr/>
          <p:nvPr/>
        </p:nvGrpSpPr>
        <p:grpSpPr>
          <a:xfrm>
            <a:off x="2622550" y="3918585"/>
            <a:ext cx="2733675" cy="1130300"/>
            <a:chOff x="1878" y="2604"/>
            <a:chExt cx="1722" cy="712"/>
          </a:xfrm>
        </p:grpSpPr>
        <p:sp>
          <p:nvSpPr>
            <p:cNvPr id="74756" name="Line 5"/>
            <p:cNvSpPr/>
            <p:nvPr/>
          </p:nvSpPr>
          <p:spPr>
            <a:xfrm>
              <a:off x="1968" y="2604"/>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7" name="Line 6"/>
            <p:cNvSpPr/>
            <p:nvPr/>
          </p:nvSpPr>
          <p:spPr>
            <a:xfrm>
              <a:off x="1878" y="2960"/>
              <a:ext cx="1338"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8" name="Line 7"/>
            <p:cNvSpPr/>
            <p:nvPr/>
          </p:nvSpPr>
          <p:spPr>
            <a:xfrm>
              <a:off x="1968" y="2874"/>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59" name="Rectangle 8"/>
            <p:cNvSpPr/>
            <p:nvPr/>
          </p:nvSpPr>
          <p:spPr>
            <a:xfrm>
              <a:off x="1968" y="3057"/>
              <a:ext cx="1200" cy="249"/>
            </a:xfrm>
            <a:prstGeom prst="rect">
              <a:avLst/>
            </a:prstGeom>
            <a:solidFill>
              <a:srgbClr val="9933FF">
                <a:alpha val="50194"/>
              </a:srgbClr>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74760" name="Text Box 9"/>
            <p:cNvSpPr txBox="1"/>
            <p:nvPr/>
          </p:nvSpPr>
          <p:spPr>
            <a:xfrm>
              <a:off x="3264" y="2816"/>
              <a:ext cx="336" cy="250"/>
            </a:xfrm>
            <a:prstGeom prst="rect">
              <a:avLst/>
            </a:prstGeom>
            <a:noFill/>
            <a:ln w="9525">
              <a:noFill/>
            </a:ln>
          </p:spPr>
          <p:txBody>
            <a:bodyPr anchor="t">
              <a:spAutoFit/>
            </a:bodyPr>
            <a:p>
              <a:r>
                <a:rPr lang="en-US" altLang="zh-CN" sz="2000" i="1" dirty="0">
                  <a:solidFill>
                    <a:srgbClr val="FF0000"/>
                  </a:solidFill>
                  <a:latin typeface="Times New Roman" panose="02020603050405020304" pitchFamily="18" charset="0"/>
                  <a:ea typeface="宋体" panose="02010600030101010101" pitchFamily="2" charset="-122"/>
                </a:rPr>
                <a:t>E</a:t>
              </a:r>
              <a:r>
                <a:rPr lang="en-US" altLang="zh-CN" sz="2000" i="1" baseline="-25000" dirty="0">
                  <a:solidFill>
                    <a:srgbClr val="FF0000"/>
                  </a:solidFill>
                  <a:latin typeface="Times New Roman" panose="02020603050405020304" pitchFamily="18" charset="0"/>
                  <a:ea typeface="宋体" panose="02010600030101010101" pitchFamily="2" charset="-122"/>
                </a:rPr>
                <a:t>F</a:t>
              </a:r>
              <a:endParaRPr lang="en-US" altLang="zh-CN" sz="2000" i="1" dirty="0">
                <a:solidFill>
                  <a:srgbClr val="FF0000"/>
                </a:solidFill>
                <a:latin typeface="Times New Roman" panose="02020603050405020304" pitchFamily="18" charset="0"/>
                <a:ea typeface="宋体" panose="02010600030101010101" pitchFamily="2" charset="-122"/>
              </a:endParaRPr>
            </a:p>
          </p:txBody>
        </p:sp>
        <p:sp>
          <p:nvSpPr>
            <p:cNvPr id="74761" name="Text Box 10"/>
            <p:cNvSpPr txBox="1"/>
            <p:nvPr/>
          </p:nvSpPr>
          <p:spPr>
            <a:xfrm>
              <a:off x="2304" y="3066"/>
              <a:ext cx="528"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满带</a:t>
              </a:r>
              <a:endParaRPr lang="zh-CN" altLang="en-US" sz="2000" dirty="0">
                <a:latin typeface="Times New Roman" panose="02020603050405020304" pitchFamily="18" charset="0"/>
                <a:ea typeface="宋体" panose="02010600030101010101" pitchFamily="2" charset="-122"/>
              </a:endParaRPr>
            </a:p>
          </p:txBody>
        </p:sp>
        <p:sp>
          <p:nvSpPr>
            <p:cNvPr id="74762" name="Text Box 11"/>
            <p:cNvSpPr txBox="1"/>
            <p:nvPr/>
          </p:nvSpPr>
          <p:spPr>
            <a:xfrm>
              <a:off x="2304" y="2613"/>
              <a:ext cx="528"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空带</a:t>
              </a:r>
              <a:endParaRPr lang="zh-CN" altLang="en-US" sz="2000" dirty="0">
                <a:latin typeface="Times New Roman" panose="02020603050405020304" pitchFamily="18" charset="0"/>
                <a:ea typeface="宋体" panose="02010600030101010101" pitchFamily="2" charset="-122"/>
              </a:endParaRPr>
            </a:p>
          </p:txBody>
        </p:sp>
      </p:grpSp>
      <p:grpSp>
        <p:nvGrpSpPr>
          <p:cNvPr id="3" name="Group 12"/>
          <p:cNvGrpSpPr/>
          <p:nvPr/>
        </p:nvGrpSpPr>
        <p:grpSpPr>
          <a:xfrm>
            <a:off x="127000" y="4042410"/>
            <a:ext cx="2124075" cy="838200"/>
            <a:chOff x="306" y="2682"/>
            <a:chExt cx="1338" cy="528"/>
          </a:xfrm>
        </p:grpSpPr>
        <p:sp>
          <p:nvSpPr>
            <p:cNvPr id="74764" name="Line 13"/>
            <p:cNvSpPr/>
            <p:nvPr/>
          </p:nvSpPr>
          <p:spPr>
            <a:xfrm>
              <a:off x="384" y="2682"/>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5" name="Line 14"/>
            <p:cNvSpPr/>
            <p:nvPr/>
          </p:nvSpPr>
          <p:spPr>
            <a:xfrm>
              <a:off x="384" y="3210"/>
              <a:ext cx="1200"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6" name="Rectangle 15"/>
            <p:cNvSpPr/>
            <p:nvPr/>
          </p:nvSpPr>
          <p:spPr>
            <a:xfrm>
              <a:off x="384" y="2958"/>
              <a:ext cx="1200" cy="249"/>
            </a:xfrm>
            <a:prstGeom prst="rect">
              <a:avLst/>
            </a:prstGeom>
            <a:solidFill>
              <a:srgbClr val="9933FF">
                <a:alpha val="50194"/>
              </a:srgbClr>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74767" name="Line 16"/>
            <p:cNvSpPr/>
            <p:nvPr/>
          </p:nvSpPr>
          <p:spPr>
            <a:xfrm>
              <a:off x="306" y="2960"/>
              <a:ext cx="1338"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8" name="Text Box 17"/>
            <p:cNvSpPr txBox="1"/>
            <p:nvPr/>
          </p:nvSpPr>
          <p:spPr>
            <a:xfrm>
              <a:off x="768" y="2825"/>
              <a:ext cx="480" cy="250"/>
            </a:xfrm>
            <a:prstGeom prst="rect">
              <a:avLst/>
            </a:prstGeom>
            <a:noFill/>
            <a:ln w="9525">
              <a:noFill/>
            </a:ln>
          </p:spPr>
          <p:txBody>
            <a:bodyPr anchor="t">
              <a:spAutoFit/>
            </a:bodyPr>
            <a:p>
              <a:pPr algn="ctr"/>
              <a:r>
                <a:rPr lang="zh-CN" altLang="en-US" sz="2000" dirty="0">
                  <a:latin typeface="Times New Roman" panose="02020603050405020304" pitchFamily="18" charset="0"/>
                  <a:ea typeface="宋体" panose="02010600030101010101" pitchFamily="2" charset="-122"/>
                </a:rPr>
                <a:t>导带</a:t>
              </a:r>
              <a:endParaRPr lang="zh-CN" altLang="en-US" sz="2000" dirty="0">
                <a:latin typeface="Times New Roman" panose="02020603050405020304" pitchFamily="18" charset="0"/>
                <a:ea typeface="宋体" panose="02010600030101010101" pitchFamily="2" charset="-122"/>
              </a:endParaRPr>
            </a:p>
          </p:txBody>
        </p:sp>
      </p:grpSp>
      <p:grpSp>
        <p:nvGrpSpPr>
          <p:cNvPr id="4" name="Group 18"/>
          <p:cNvGrpSpPr>
            <a:grpSpLocks noChangeAspect="1"/>
          </p:cNvGrpSpPr>
          <p:nvPr/>
        </p:nvGrpSpPr>
        <p:grpSpPr>
          <a:xfrm>
            <a:off x="5280660" y="2046605"/>
            <a:ext cx="3699973" cy="3744028"/>
            <a:chOff x="3494" y="2183"/>
            <a:chExt cx="1680" cy="1513"/>
          </a:xfrm>
        </p:grpSpPr>
        <p:pic>
          <p:nvPicPr>
            <p:cNvPr id="74770" name="Picture 19" descr="Peierls transition-2"/>
            <p:cNvPicPr>
              <a:picLocks noChangeAspect="1"/>
            </p:cNvPicPr>
            <p:nvPr/>
          </p:nvPicPr>
          <p:blipFill>
            <a:blip r:embed="rId2"/>
            <a:srcRect r="5910"/>
            <a:stretch>
              <a:fillRect/>
            </a:stretch>
          </p:blipFill>
          <p:spPr>
            <a:xfrm>
              <a:off x="3494" y="2183"/>
              <a:ext cx="1680" cy="1513"/>
            </a:xfrm>
            <a:prstGeom prst="rect">
              <a:avLst/>
            </a:prstGeom>
            <a:noFill/>
            <a:ln w="9525">
              <a:noFill/>
            </a:ln>
          </p:spPr>
        </p:pic>
        <p:sp>
          <p:nvSpPr>
            <p:cNvPr id="74771" name="Text Box 20"/>
            <p:cNvSpPr txBox="1"/>
            <p:nvPr/>
          </p:nvSpPr>
          <p:spPr>
            <a:xfrm>
              <a:off x="3504" y="3456"/>
              <a:ext cx="192" cy="146"/>
            </a:xfrm>
            <a:prstGeom prst="rect">
              <a:avLst/>
            </a:prstGeom>
            <a:noFill/>
            <a:ln w="9525">
              <a:noFill/>
            </a:ln>
          </p:spPr>
          <p:txBody>
            <a:bodyPr anchor="t">
              <a:spAutoFit/>
            </a:bodyPr>
            <a:p>
              <a:r>
                <a:rPr lang="en-US" altLang="zh-CN" sz="1600" dirty="0">
                  <a:latin typeface="Times New Roman" panose="02020603050405020304" pitchFamily="18" charset="0"/>
                  <a:ea typeface="宋体" panose="02010600030101010101" pitchFamily="2" charset="-122"/>
                </a:rPr>
                <a:t>0</a:t>
              </a:r>
              <a:endParaRPr lang="en-US" altLang="zh-CN" sz="16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8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2"/>
          <p:cNvSpPr txBox="1"/>
          <p:nvPr/>
        </p:nvSpPr>
        <p:spPr>
          <a:xfrm>
            <a:off x="-21590" y="327025"/>
            <a:ext cx="9115425" cy="288988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rPr>
              <a:t>对于能带不是填充半满的情况，设费米波矢为</a:t>
            </a:r>
            <a:r>
              <a:rPr lang="en-US" altLang="zh-CN" sz="2800" i="1" dirty="0">
                <a:latin typeface="Cambria" panose="02040503050406030204" pitchFamily="18" charset="0"/>
                <a:ea typeface="华文细黑" panose="02010600040101010101" charset="-122"/>
              </a:rPr>
              <a:t>k</a:t>
            </a:r>
            <a:r>
              <a:rPr lang="en-US" altLang="zh-CN" sz="2800" baseline="-25000" dirty="0">
                <a:latin typeface="Cambria" panose="02040503050406030204" pitchFamily="18" charset="0"/>
                <a:ea typeface="华文细黑" panose="02010600040101010101" charset="-122"/>
              </a:rPr>
              <a:t>F</a:t>
            </a:r>
            <a:r>
              <a:rPr lang="zh-CN" altLang="en-US" sz="2800" dirty="0">
                <a:latin typeface="Cambria" panose="02040503050406030204" pitchFamily="18" charset="0"/>
                <a:ea typeface="华文细黑" panose="02010600040101010101" charset="-122"/>
              </a:rPr>
              <a:t>，那么当位移后的晶格常数为</a:t>
            </a:r>
            <a:r>
              <a:rPr lang="en-US" altLang="zh-CN" sz="2800" i="1" dirty="0">
                <a:latin typeface="Cambria" panose="02040503050406030204" pitchFamily="18" charset="0"/>
                <a:ea typeface="华文细黑" panose="02010600040101010101" charset="-122"/>
              </a:rPr>
              <a:t>a'</a:t>
            </a:r>
            <a:r>
              <a:rPr lang="en-US" altLang="zh-CN" sz="2800" dirty="0">
                <a:latin typeface="Cambria" panose="02040503050406030204" pitchFamily="18" charset="0"/>
                <a:ea typeface="华文细黑" panose="02010600040101010101" charset="-122"/>
              </a:rPr>
              <a:t>=</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en-US" altLang="zh-CN" sz="2800" i="1" dirty="0">
                <a:latin typeface="Cambria" panose="02040503050406030204" pitchFamily="18" charset="0"/>
                <a:ea typeface="华文细黑" panose="02010600040101010101" charset="-122"/>
                <a:sym typeface="Symbol" panose="05050102010706020507" pitchFamily="18" charset="2"/>
              </a:rPr>
              <a:t>k</a:t>
            </a:r>
            <a:r>
              <a:rPr lang="en-US" altLang="zh-CN" sz="2800" baseline="-25000" dirty="0">
                <a:latin typeface="Cambria" panose="02040503050406030204" pitchFamily="18" charset="0"/>
                <a:ea typeface="华文细黑" panose="02010600040101010101" charset="-122"/>
                <a:sym typeface="Symbol" panose="05050102010706020507" pitchFamily="18" charset="2"/>
              </a:rPr>
              <a:t>F</a:t>
            </a:r>
            <a:r>
              <a:rPr lang="zh-CN" altLang="en-US" sz="2800" dirty="0">
                <a:latin typeface="Cambria" panose="02040503050406030204" pitchFamily="18" charset="0"/>
                <a:ea typeface="华文细黑" panose="02010600040101010101" charset="-122"/>
                <a:sym typeface="Symbol" panose="05050102010706020507" pitchFamily="18" charset="2"/>
              </a:rPr>
              <a:t>时，将从金属转变为绝缘体</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Cambria" panose="02040503050406030204" pitchFamily="18" charset="0"/>
                <a:ea typeface="华文细黑" panose="02010600040101010101" charset="-122"/>
                <a:sym typeface="Symbol" panose="05050102010706020507" pitchFamily="18" charset="2"/>
              </a:rPr>
              <a:t>如</a:t>
            </a:r>
            <a:r>
              <a:rPr lang="en-US" altLang="zh-CN" sz="2800" dirty="0">
                <a:latin typeface="Cambria" panose="02040503050406030204" pitchFamily="18" charset="0"/>
                <a:ea typeface="华文细黑" panose="02010600040101010101" charset="-122"/>
                <a:sym typeface="Symbol" panose="05050102010706020507" pitchFamily="18" charset="2"/>
              </a:rPr>
              <a:t>a'/a</a:t>
            </a:r>
            <a:r>
              <a:rPr lang="zh-CN" altLang="en-US" sz="2800" dirty="0">
                <a:latin typeface="Cambria" panose="02040503050406030204" pitchFamily="18" charset="0"/>
                <a:ea typeface="华文细黑" panose="02010600040101010101" charset="-122"/>
                <a:sym typeface="Symbol" panose="05050102010706020507" pitchFamily="18" charset="2"/>
              </a:rPr>
              <a:t>为有理数时，称为公度转变；若为无理数时，则称为无公度转变</a:t>
            </a:r>
            <a:r>
              <a:rPr lang="en-US" altLang="zh-CN" sz="2800" dirty="0">
                <a:latin typeface="Cambria" panose="02040503050406030204" pitchFamily="18" charset="0"/>
                <a:ea typeface="华文细黑" panose="02010600040101010101" charset="-122"/>
                <a:sym typeface="Symbol" panose="05050102010706020507" pitchFamily="18" charset="2"/>
              </a:rPr>
              <a:t>.</a:t>
            </a:r>
            <a:r>
              <a:rPr lang="zh-CN" altLang="en-US" sz="2800" dirty="0">
                <a:latin typeface="Cambria" panose="02040503050406030204" pitchFamily="18" charset="0"/>
                <a:ea typeface="华文细黑" panose="02010600040101010101" charset="-122"/>
                <a:sym typeface="Symbol" panose="05050102010706020507" pitchFamily="18" charset="2"/>
              </a:rPr>
              <a:t>在链状固体或片状固体中已观察到</a:t>
            </a:r>
            <a:r>
              <a:rPr lang="en-US" altLang="zh-CN" sz="2800" dirty="0">
                <a:latin typeface="Cambria" panose="02040503050406030204" pitchFamily="18" charset="0"/>
                <a:ea typeface="华文细黑" panose="02010600040101010101" charset="-122"/>
                <a:sym typeface="Symbol" panose="05050102010706020507" pitchFamily="18" charset="2"/>
              </a:rPr>
              <a:t>Peierls</a:t>
            </a:r>
            <a:r>
              <a:rPr lang="zh-CN" altLang="en-US" sz="2800" dirty="0">
                <a:latin typeface="Cambria" panose="02040503050406030204" pitchFamily="18" charset="0"/>
                <a:ea typeface="华文细黑" panose="02010600040101010101" charset="-122"/>
                <a:sym typeface="Symbol" panose="05050102010706020507" pitchFamily="18" charset="2"/>
              </a:rPr>
              <a:t>转变</a:t>
            </a:r>
            <a:r>
              <a:rPr lang="en-US" altLang="zh-CN" sz="2800" dirty="0">
                <a:latin typeface="Cambria" panose="02040503050406030204" pitchFamily="18" charset="0"/>
                <a:ea typeface="华文细黑" panose="02010600040101010101" charset="-122"/>
                <a:sym typeface="Symbol" panose="05050102010706020507" pitchFamily="18" charset="2"/>
              </a:rPr>
              <a:t>.</a:t>
            </a:r>
            <a:endParaRPr lang="en-US" altLang="zh-CN" sz="2800" baseline="-25000" dirty="0">
              <a:latin typeface="Cambria" panose="02040503050406030204" pitchFamily="18" charset="0"/>
              <a:ea typeface="华文细黑" panose="02010600040101010101" charset="-122"/>
              <a:sym typeface="Symbol" panose="05050102010706020507" pitchFamily="18"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ext Box 2"/>
          <p:cNvSpPr txBox="1"/>
          <p:nvPr/>
        </p:nvSpPr>
        <p:spPr>
          <a:xfrm>
            <a:off x="123825" y="20638"/>
            <a:ext cx="4697413" cy="706755"/>
          </a:xfrm>
          <a:prstGeom prst="rect">
            <a:avLst/>
          </a:prstGeom>
          <a:noFill/>
          <a:ln w="9525">
            <a:noFill/>
          </a:ln>
        </p:spPr>
        <p:txBody>
          <a:bodyPr wrap="square" anchor="t">
            <a:spAutoFit/>
          </a:bodyPr>
          <a:p>
            <a:r>
              <a:rPr lang="zh-CN" altLang="en-US" sz="4000" b="1" dirty="0">
                <a:solidFill>
                  <a:srgbClr val="0000FF"/>
                </a:solidFill>
                <a:latin typeface="华文细黑" panose="02010600040101010101" charset="-122"/>
                <a:ea typeface="华文细黑" panose="02010600040101010101" charset="-122"/>
              </a:rPr>
              <a:t>四、</a:t>
            </a:r>
            <a:r>
              <a:rPr lang="en-US" altLang="zh-CN" sz="4000" b="1" dirty="0">
                <a:solidFill>
                  <a:srgbClr val="0000FF"/>
                </a:solidFill>
                <a:latin typeface="华文细黑" panose="02010600040101010101" charset="-122"/>
                <a:ea typeface="华文细黑" panose="02010600040101010101" charset="-122"/>
              </a:rPr>
              <a:t>Mott</a:t>
            </a:r>
            <a:r>
              <a:rPr lang="zh-CN" altLang="en-US" sz="4000" b="1" dirty="0">
                <a:solidFill>
                  <a:srgbClr val="0000FF"/>
                </a:solidFill>
                <a:latin typeface="华文细黑" panose="02010600040101010101" charset="-122"/>
                <a:ea typeface="华文细黑" panose="02010600040101010101" charset="-122"/>
              </a:rPr>
              <a:t>转变</a:t>
            </a:r>
            <a:endParaRPr lang="zh-CN" altLang="en-US" sz="4000" b="1" dirty="0">
              <a:solidFill>
                <a:srgbClr val="0000FF"/>
              </a:solidFill>
              <a:latin typeface="华文细黑" panose="02010600040101010101" charset="-122"/>
              <a:ea typeface="华文细黑" panose="02010600040101010101" charset="-122"/>
            </a:endParaRPr>
          </a:p>
        </p:txBody>
      </p:sp>
      <p:sp>
        <p:nvSpPr>
          <p:cNvPr id="180227" name="Text Box 3"/>
          <p:cNvSpPr txBox="1"/>
          <p:nvPr/>
        </p:nvSpPr>
        <p:spPr>
          <a:xfrm>
            <a:off x="-57785" y="2381250"/>
            <a:ext cx="9197340" cy="288988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Cambria" panose="02040503050406030204" pitchFamily="18" charset="0"/>
                <a:ea typeface="华文细黑" panose="02010600040101010101" charset="-122"/>
                <a:sym typeface="+mn-ea"/>
              </a:rPr>
              <a:t>设想保持晶体结构不变，使原子间距不断增大，能带逐渐变窄</a:t>
            </a:r>
            <a:r>
              <a:rPr lang="en-US" altLang="zh-CN" sz="2800" dirty="0">
                <a:latin typeface="Cambria" panose="02040503050406030204" pitchFamily="18" charset="0"/>
                <a:ea typeface="华文细黑" panose="02010600040101010101" charset="-122"/>
                <a:sym typeface="+mn-ea"/>
              </a:rPr>
              <a:t>.</a:t>
            </a:r>
            <a:r>
              <a:rPr lang="zh-CN" altLang="en-US" sz="2800" dirty="0">
                <a:latin typeface="Cambria" panose="02040503050406030204" pitchFamily="18" charset="0"/>
                <a:ea typeface="华文细黑" panose="02010600040101010101" charset="-122"/>
              </a:rPr>
              <a:t>当晶格常数很大，晶格中原子间的相互作用可以忽略时</a:t>
            </a:r>
            <a:r>
              <a:rPr lang="en-US" altLang="zh-CN" sz="2800" dirty="0">
                <a:latin typeface="Cambria" panose="02040503050406030204" pitchFamily="18" charset="0"/>
                <a:ea typeface="华文细黑" panose="02010600040101010101" charset="-122"/>
              </a:rPr>
              <a:t>,ns</a:t>
            </a:r>
            <a:r>
              <a:rPr lang="zh-CN" altLang="en-US" sz="2800" dirty="0">
                <a:latin typeface="Cambria" panose="02040503050406030204" pitchFamily="18" charset="0"/>
                <a:ea typeface="华文细黑" panose="02010600040101010101" charset="-122"/>
              </a:rPr>
              <a:t>能带就退化为孤立原子的</a:t>
            </a:r>
            <a:r>
              <a:rPr lang="en-US" altLang="zh-CN" sz="2800" dirty="0">
                <a:latin typeface="Cambria" panose="02040503050406030204" pitchFamily="18" charset="0"/>
                <a:ea typeface="华文细黑" panose="02010600040101010101" charset="-122"/>
              </a:rPr>
              <a:t>ns</a:t>
            </a:r>
            <a:r>
              <a:rPr lang="zh-CN" altLang="en-US" sz="2800" dirty="0">
                <a:latin typeface="Cambria" panose="02040503050406030204" pitchFamily="18" charset="0"/>
                <a:ea typeface="华文细黑" panose="02010600040101010101" charset="-122"/>
              </a:rPr>
              <a:t>能级</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而在孤立原子极限下</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每个原子都是电中性的</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电子被束缚在原子周围</a:t>
            </a:r>
            <a:r>
              <a:rPr lang="en-US" altLang="zh-CN" sz="2800" dirty="0">
                <a:latin typeface="Cambria" panose="02040503050406030204" pitchFamily="18" charset="0"/>
                <a:ea typeface="华文细黑" panose="02010600040101010101" charset="-122"/>
              </a:rPr>
              <a:t>,</a:t>
            </a:r>
            <a:r>
              <a:rPr lang="zh-CN" altLang="en-US" sz="2800" dirty="0">
                <a:latin typeface="Cambria" panose="02040503050406030204" pitchFamily="18" charset="0"/>
                <a:ea typeface="华文细黑" panose="02010600040101010101" charset="-122"/>
              </a:rPr>
              <a:t>是相当局域</a:t>
            </a:r>
            <a:r>
              <a:rPr lang="zh-CN" altLang="en-US" sz="2800" dirty="0">
                <a:latin typeface="华文细黑" panose="02010600040101010101" charset="-122"/>
                <a:ea typeface="华文细黑" panose="02010600040101010101" charset="-122"/>
              </a:rPr>
              <a:t>化的</a:t>
            </a:r>
            <a:r>
              <a:rPr lang="en-US" altLang="zh-CN" sz="2800" dirty="0">
                <a:latin typeface="华文细黑" panose="02010600040101010101" charset="-122"/>
                <a:ea typeface="华文细黑" panose="02010600040101010101" charset="-122"/>
              </a:rPr>
              <a:t>.</a:t>
            </a:r>
            <a:endParaRPr lang="en-US" altLang="zh-CN" sz="2800" dirty="0">
              <a:solidFill>
                <a:srgbClr val="FF0000"/>
              </a:solidFill>
              <a:latin typeface="华文细黑" panose="02010600040101010101" charset="-122"/>
              <a:ea typeface="华文细黑" panose="02010600040101010101" charset="-122"/>
            </a:endParaRPr>
          </a:p>
        </p:txBody>
      </p:sp>
      <p:sp>
        <p:nvSpPr>
          <p:cNvPr id="180228" name="Rectangle 4"/>
          <p:cNvSpPr/>
          <p:nvPr/>
        </p:nvSpPr>
        <p:spPr>
          <a:xfrm>
            <a:off x="-57785" y="607060"/>
            <a:ext cx="9116060" cy="177038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考虑一个由其价电子只有一个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电子的原子（如</a:t>
            </a:r>
            <a:r>
              <a:rPr lang="en-US" altLang="zh-CN" sz="2800" dirty="0">
                <a:latin typeface="华文细黑" panose="02010600040101010101" charset="-122"/>
                <a:ea typeface="华文细黑" panose="02010600040101010101" charset="-122"/>
              </a:rPr>
              <a:t>Na</a:t>
            </a:r>
            <a:r>
              <a:rPr lang="zh-CN" altLang="en-US" sz="2800" dirty="0">
                <a:latin typeface="华文细黑" panose="02010600040101010101" charset="-122"/>
                <a:ea typeface="华文细黑" panose="02010600040101010101" charset="-122"/>
              </a:rPr>
              <a:t>）所结合成的晶体</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根据能带理论，其价电子能带是半满的，因此晶体为金属导体</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0229" name="Rectangle 5"/>
          <p:cNvSpPr/>
          <p:nvPr/>
        </p:nvSpPr>
        <p:spPr>
          <a:xfrm>
            <a:off x="684213" y="2747963"/>
            <a:ext cx="7488237" cy="450850"/>
          </a:xfrm>
          <a:prstGeom prst="rect">
            <a:avLst/>
          </a:prstGeom>
          <a:noFill/>
          <a:ln w="9525">
            <a:noFill/>
          </a:ln>
        </p:spPr>
        <p:txBody>
          <a:bodyPr anchor="t">
            <a:spAutoFit/>
          </a:bodyPr>
          <a:p>
            <a:pPr>
              <a:lnSpc>
                <a:spcPct val="130000"/>
              </a:lnSpc>
            </a:pP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28" grpId="0"/>
      <p:bldP spid="18022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3" name="Group 2"/>
          <p:cNvGrpSpPr/>
          <p:nvPr/>
        </p:nvGrpSpPr>
        <p:grpSpPr>
          <a:xfrm>
            <a:off x="5149241" y="103885"/>
            <a:ext cx="4088739" cy="3185746"/>
            <a:chOff x="3238" y="1683"/>
            <a:chExt cx="1994" cy="1733"/>
          </a:xfrm>
        </p:grpSpPr>
        <p:pic>
          <p:nvPicPr>
            <p:cNvPr id="79874" name="Picture 3" descr="Hubbard band"/>
            <p:cNvPicPr>
              <a:picLocks noChangeAspect="1"/>
            </p:cNvPicPr>
            <p:nvPr/>
          </p:nvPicPr>
          <p:blipFill>
            <a:blip r:embed="rId1"/>
            <a:srcRect t="5480" r="9214"/>
            <a:stretch>
              <a:fillRect/>
            </a:stretch>
          </p:blipFill>
          <p:spPr>
            <a:xfrm>
              <a:off x="3242" y="1683"/>
              <a:ext cx="1937" cy="1710"/>
            </a:xfrm>
            <a:prstGeom prst="rect">
              <a:avLst/>
            </a:prstGeom>
            <a:noFill/>
            <a:ln w="9525">
              <a:noFill/>
            </a:ln>
          </p:spPr>
        </p:pic>
        <p:sp>
          <p:nvSpPr>
            <p:cNvPr id="79875" name="Text Box 4"/>
            <p:cNvSpPr txBox="1"/>
            <p:nvPr/>
          </p:nvSpPr>
          <p:spPr>
            <a:xfrm>
              <a:off x="3408" y="2592"/>
              <a:ext cx="336" cy="200"/>
            </a:xfrm>
            <a:prstGeom prst="rect">
              <a:avLst/>
            </a:prstGeom>
            <a:noFill/>
            <a:ln w="9525">
              <a:noFill/>
            </a:ln>
          </p:spPr>
          <p:txBody>
            <a:bodyPr anchor="t">
              <a:spAutoFit/>
            </a:bodyPr>
            <a:p>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endParaRPr lang="en-US" altLang="zh-CN" i="1" dirty="0">
                <a:latin typeface="Times New Roman" panose="02020603050405020304" pitchFamily="18" charset="0"/>
                <a:ea typeface="宋体" panose="02010600030101010101" pitchFamily="2" charset="-122"/>
              </a:endParaRPr>
            </a:p>
          </p:txBody>
        </p:sp>
        <p:sp>
          <p:nvSpPr>
            <p:cNvPr id="79876" name="Text Box 5"/>
            <p:cNvSpPr txBox="1"/>
            <p:nvPr/>
          </p:nvSpPr>
          <p:spPr>
            <a:xfrm>
              <a:off x="3238" y="2064"/>
              <a:ext cx="528" cy="200"/>
            </a:xfrm>
            <a:prstGeom prst="rect">
              <a:avLst/>
            </a:prstGeom>
            <a:noFill/>
            <a:ln w="9525">
              <a:noFill/>
            </a:ln>
          </p:spPr>
          <p:txBody>
            <a:bodyPr anchor="t">
              <a:spAutoFit/>
            </a:bodyPr>
            <a:p>
              <a:pPr algn="ct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U</a:t>
              </a:r>
              <a:endParaRPr lang="en-US" altLang="zh-CN" i="1" dirty="0">
                <a:latin typeface="Times New Roman" panose="02020603050405020304" pitchFamily="18" charset="0"/>
                <a:ea typeface="宋体" panose="02010600030101010101" pitchFamily="2" charset="-122"/>
              </a:endParaRPr>
            </a:p>
          </p:txBody>
        </p:sp>
        <p:sp>
          <p:nvSpPr>
            <p:cNvPr id="79877" name="Text Box 6"/>
            <p:cNvSpPr txBox="1"/>
            <p:nvPr/>
          </p:nvSpPr>
          <p:spPr>
            <a:xfrm>
              <a:off x="4896" y="3216"/>
              <a:ext cx="336" cy="200"/>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r</a:t>
              </a:r>
              <a:endParaRPr lang="en-US" altLang="zh-CN" i="1" dirty="0">
                <a:latin typeface="Times New Roman" panose="02020603050405020304" pitchFamily="18" charset="0"/>
                <a:ea typeface="宋体" panose="02010600030101010101" pitchFamily="2" charset="-122"/>
              </a:endParaRPr>
            </a:p>
          </p:txBody>
        </p:sp>
      </p:grpSp>
      <p:sp>
        <p:nvSpPr>
          <p:cNvPr id="181250" name="Rectangle 2"/>
          <p:cNvSpPr/>
          <p:nvPr/>
        </p:nvSpPr>
        <p:spPr>
          <a:xfrm>
            <a:off x="-17145" y="224790"/>
            <a:ext cx="5482590" cy="2676525"/>
          </a:xfrm>
          <a:prstGeom prst="rect">
            <a:avLst/>
          </a:prstGeom>
          <a:noFill/>
          <a:ln w="9525">
            <a:noFill/>
          </a:ln>
        </p:spPr>
        <p:txBody>
          <a:bodyPr wrap="square" anchor="t">
            <a:spAutoFit/>
          </a:bodyPr>
          <a:p>
            <a:pPr marL="457200" indent="-457200" algn="just">
              <a:lnSpc>
                <a:spcPct val="100000"/>
              </a:lnSpc>
              <a:buFont typeface="Wingdings" panose="05000000000000000000" charset="0"/>
              <a:buChar char=""/>
            </a:pPr>
            <a:r>
              <a:rPr lang="zh-CN" altLang="en-US" sz="2800" dirty="0">
                <a:latin typeface="华文细黑" panose="02010600040101010101" charset="-122"/>
                <a:ea typeface="华文细黑" panose="02010600040101010101" charset="-122"/>
                <a:sym typeface="+mn-ea"/>
              </a:rPr>
              <a:t>这时</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sym typeface="+mn-ea"/>
              </a:rPr>
              <a:t>在一个原子周围同时找到两个</a:t>
            </a:r>
            <a:r>
              <a:rPr lang="en-US" altLang="zh-CN" sz="2800" dirty="0">
                <a:latin typeface="华文细黑" panose="02010600040101010101" charset="-122"/>
                <a:ea typeface="华文细黑" panose="02010600040101010101" charset="-122"/>
                <a:sym typeface="+mn-ea"/>
              </a:rPr>
              <a:t>ns</a:t>
            </a:r>
            <a:r>
              <a:rPr lang="zh-CN" altLang="en-US" sz="2800" dirty="0">
                <a:latin typeface="华文细黑" panose="02010600040101010101" charset="-122"/>
                <a:ea typeface="华文细黑" panose="02010600040101010101" charset="-122"/>
                <a:sym typeface="+mn-ea"/>
              </a:rPr>
              <a:t>电子的概况率为零</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sym typeface="+mn-ea"/>
              </a:rPr>
              <a:t>因此不可能呈现金属化的导电性</a:t>
            </a:r>
            <a:r>
              <a:rPr lang="en-US" altLang="zh-CN" sz="2800" dirty="0">
                <a:latin typeface="华文细黑" panose="02010600040101010101" charset="-122"/>
                <a:ea typeface="华文细黑" panose="02010600040101010101" charset="-122"/>
                <a:sym typeface="+mn-ea"/>
              </a:rPr>
              <a:t>.</a:t>
            </a:r>
            <a:r>
              <a:rPr lang="zh-CN" altLang="en-US" sz="2800" dirty="0">
                <a:latin typeface="华文细黑" panose="02010600040101010101" charset="-122"/>
                <a:ea typeface="华文细黑" panose="02010600040101010101" charset="-122"/>
              </a:rPr>
              <a:t>但根据能带理论</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其价电子能带仍然是半满的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仍应呈现金属导电性</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这显然与实际情况相违背</a:t>
            </a:r>
            <a:r>
              <a:rPr lang="en-US" altLang="zh-CN" sz="2800" dirty="0">
                <a:latin typeface="华文细黑" panose="02010600040101010101" charset="-122"/>
                <a:ea typeface="华文细黑" panose="02010600040101010101" charset="-122"/>
              </a:rPr>
              <a:t>.</a:t>
            </a:r>
            <a:endParaRPr lang="en-US" altLang="zh-CN" sz="2800" dirty="0">
              <a:solidFill>
                <a:srgbClr val="FF0000"/>
              </a:solidFill>
              <a:latin typeface="华文细黑" panose="02010600040101010101" charset="-122"/>
              <a:ea typeface="华文细黑" panose="02010600040101010101" charset="-122"/>
            </a:endParaRPr>
          </a:p>
        </p:txBody>
      </p:sp>
      <p:sp>
        <p:nvSpPr>
          <p:cNvPr id="181252" name="Rectangle 4"/>
          <p:cNvSpPr/>
          <p:nvPr/>
        </p:nvSpPr>
        <p:spPr>
          <a:xfrm>
            <a:off x="-13017" y="3101658"/>
            <a:ext cx="8320405" cy="583565"/>
          </a:xfrm>
          <a:prstGeom prst="rect">
            <a:avLst/>
          </a:prstGeom>
          <a:noFill/>
          <a:ln w="9525">
            <a:noFill/>
          </a:ln>
        </p:spPr>
        <p:txBody>
          <a:bodyPr wrap="none" anchor="t">
            <a:spAutoFit/>
          </a:bodyPr>
          <a:p>
            <a:pPr marL="285750" indent="-285750">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在窄能带情况下，原有的能带模型已不适用</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sp>
        <p:nvSpPr>
          <p:cNvPr id="181253" name="Text Box 5"/>
          <p:cNvSpPr txBox="1"/>
          <p:nvPr/>
        </p:nvSpPr>
        <p:spPr>
          <a:xfrm>
            <a:off x="-17780" y="3734435"/>
            <a:ext cx="9001760" cy="2330450"/>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在窄能带情况下，一个原子同时有两个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电子时所具有的能量状态显然要高于只有一个</a:t>
            </a:r>
            <a:r>
              <a:rPr lang="en-US" altLang="zh-CN" sz="2800" dirty="0">
                <a:latin typeface="华文细黑" panose="02010600040101010101" charset="-122"/>
                <a:ea typeface="华文细黑" panose="02010600040101010101" charset="-122"/>
              </a:rPr>
              <a:t>ns</a:t>
            </a:r>
            <a:r>
              <a:rPr lang="zh-CN" altLang="en-US" sz="2800" dirty="0">
                <a:latin typeface="华文细黑" panose="02010600040101010101" charset="-122"/>
                <a:ea typeface="华文细黑" panose="02010600040101010101" charset="-122"/>
              </a:rPr>
              <a:t>电子时的能量</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由于两电子间的库仑排斥作用，两电子间有正的相关能</a:t>
            </a:r>
            <a:r>
              <a:rPr lang="en-US" altLang="zh-CN" sz="2800" dirty="0">
                <a:latin typeface="华文细黑" panose="02010600040101010101" charset="-122"/>
                <a:ea typeface="华文细黑" panose="02010600040101010101" charset="-122"/>
              </a:rPr>
              <a:t>U</a:t>
            </a:r>
            <a:r>
              <a:rPr lang="zh-CN" altLang="en-US" sz="2800" dirty="0">
                <a:latin typeface="华文细黑" panose="02010600040101010101" charset="-122"/>
                <a:ea typeface="华文细黑" panose="02010600040101010101" charset="-122"/>
              </a:rPr>
              <a:t>（也称为</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能）</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9873"/>
                                        </p:tgtEl>
                                        <p:attrNameLst>
                                          <p:attrName>style.visibility</p:attrName>
                                        </p:attrNameLst>
                                      </p:cBhvr>
                                      <p:to>
                                        <p:strVal val="visible"/>
                                      </p:to>
                                    </p:set>
                                    <p:animEffect transition="in" filter="blinds(horizontal)">
                                      <p:cBhvr>
                                        <p:cTn id="19" dur="5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p:bldP spid="181252" grpId="0"/>
      <p:bldP spid="18125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3" name="Group 2"/>
          <p:cNvGrpSpPr/>
          <p:nvPr/>
        </p:nvGrpSpPr>
        <p:grpSpPr>
          <a:xfrm>
            <a:off x="5214011" y="852170"/>
            <a:ext cx="4088739" cy="3367736"/>
            <a:chOff x="3238" y="1584"/>
            <a:chExt cx="1994" cy="1832"/>
          </a:xfrm>
        </p:grpSpPr>
        <p:pic>
          <p:nvPicPr>
            <p:cNvPr id="79874" name="Picture 3" descr="Hubbard band"/>
            <p:cNvPicPr>
              <a:picLocks noChangeAspect="1"/>
            </p:cNvPicPr>
            <p:nvPr/>
          </p:nvPicPr>
          <p:blipFill>
            <a:blip r:embed="rId1"/>
            <a:srcRect r="9417"/>
            <a:stretch>
              <a:fillRect/>
            </a:stretch>
          </p:blipFill>
          <p:spPr>
            <a:xfrm>
              <a:off x="3242" y="1584"/>
              <a:ext cx="1933" cy="1809"/>
            </a:xfrm>
            <a:prstGeom prst="rect">
              <a:avLst/>
            </a:prstGeom>
            <a:noFill/>
            <a:ln w="9525">
              <a:noFill/>
            </a:ln>
          </p:spPr>
        </p:pic>
        <p:sp>
          <p:nvSpPr>
            <p:cNvPr id="79875" name="Text Box 4"/>
            <p:cNvSpPr txBox="1"/>
            <p:nvPr/>
          </p:nvSpPr>
          <p:spPr>
            <a:xfrm>
              <a:off x="3443" y="2592"/>
              <a:ext cx="336" cy="200"/>
            </a:xfrm>
            <a:prstGeom prst="rect">
              <a:avLst/>
            </a:prstGeom>
            <a:noFill/>
            <a:ln w="9525">
              <a:noFill/>
            </a:ln>
          </p:spPr>
          <p:txBody>
            <a:bodyPr anchor="t">
              <a:spAutoFit/>
            </a:bodyPr>
            <a:p>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endParaRPr lang="en-US" altLang="zh-CN" i="1" dirty="0">
                <a:latin typeface="Times New Roman" panose="02020603050405020304" pitchFamily="18" charset="0"/>
                <a:ea typeface="宋体" panose="02010600030101010101" pitchFamily="2" charset="-122"/>
              </a:endParaRPr>
            </a:p>
          </p:txBody>
        </p:sp>
        <p:sp>
          <p:nvSpPr>
            <p:cNvPr id="79876" name="Text Box 5"/>
            <p:cNvSpPr txBox="1"/>
            <p:nvPr/>
          </p:nvSpPr>
          <p:spPr>
            <a:xfrm>
              <a:off x="3238" y="2064"/>
              <a:ext cx="528" cy="200"/>
            </a:xfrm>
            <a:prstGeom prst="rect">
              <a:avLst/>
            </a:prstGeom>
            <a:noFill/>
            <a:ln w="9525">
              <a:noFill/>
            </a:ln>
          </p:spPr>
          <p:txBody>
            <a:bodyPr anchor="t">
              <a:spAutoFit/>
            </a:bodyPr>
            <a:p>
              <a:pPr algn="ct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0</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U</a:t>
              </a:r>
              <a:endParaRPr lang="en-US" altLang="zh-CN" i="1" dirty="0">
                <a:latin typeface="Times New Roman" panose="02020603050405020304" pitchFamily="18" charset="0"/>
                <a:ea typeface="宋体" panose="02010600030101010101" pitchFamily="2" charset="-122"/>
              </a:endParaRPr>
            </a:p>
          </p:txBody>
        </p:sp>
        <p:sp>
          <p:nvSpPr>
            <p:cNvPr id="79877" name="Text Box 6"/>
            <p:cNvSpPr txBox="1"/>
            <p:nvPr/>
          </p:nvSpPr>
          <p:spPr>
            <a:xfrm>
              <a:off x="4896" y="3216"/>
              <a:ext cx="336" cy="200"/>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r</a:t>
              </a:r>
              <a:endParaRPr lang="en-US" altLang="zh-CN" i="1" dirty="0">
                <a:latin typeface="Times New Roman" panose="02020603050405020304" pitchFamily="18" charset="0"/>
                <a:ea typeface="宋体" panose="02010600030101010101" pitchFamily="2" charset="-122"/>
              </a:endParaRPr>
            </a:p>
          </p:txBody>
        </p:sp>
      </p:grpSp>
      <p:sp>
        <p:nvSpPr>
          <p:cNvPr id="182274" name="Text Box 2"/>
          <p:cNvSpPr txBox="1"/>
          <p:nvPr/>
        </p:nvSpPr>
        <p:spPr>
          <a:xfrm>
            <a:off x="9525" y="1270000"/>
            <a:ext cx="5394960" cy="2676525"/>
          </a:xfrm>
          <a:prstGeom prst="rect">
            <a:avLst/>
          </a:prstGeom>
          <a:noFill/>
          <a:ln w="9525">
            <a:noFill/>
          </a:ln>
        </p:spPr>
        <p:txBody>
          <a:bodyPr wrap="square" anchor="t">
            <a:spAutoFit/>
          </a:bodyPr>
          <a:p>
            <a:pPr marL="457200" indent="-457200" algn="just">
              <a:lnSpc>
                <a:spcPct val="100000"/>
              </a:lnSpc>
              <a:buFont typeface="Wingdings" panose="05000000000000000000" charset="0"/>
              <a:buChar char=""/>
            </a:pPr>
            <a:r>
              <a:rPr lang="zh-CN" altLang="en-US" sz="2800" dirty="0">
                <a:latin typeface="华文细黑" panose="02010600040101010101" charset="-122"/>
                <a:ea typeface="华文细黑" panose="02010600040101010101" charset="-122"/>
              </a:rPr>
              <a:t>当相邻原子的电子波函数重叠很少时，能带宽度很窄，这时上、下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带是分离的，下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带是满带，而上</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带是空带，出现出绝缘体的特性</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78850" name="Rectangle 3"/>
          <p:cNvSpPr/>
          <p:nvPr/>
        </p:nvSpPr>
        <p:spPr>
          <a:xfrm>
            <a:off x="13970" y="-55245"/>
            <a:ext cx="9043670" cy="121094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当原子间距逐渐减小时，原子能级展宽为能带，分别称为下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带和上</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2276" name="Text Box 4"/>
          <p:cNvSpPr txBox="1"/>
          <p:nvPr/>
        </p:nvSpPr>
        <p:spPr>
          <a:xfrm>
            <a:off x="9525" y="3962400"/>
            <a:ext cx="8976360" cy="121094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2800" dirty="0">
                <a:latin typeface="华文细黑" panose="02010600040101010101" charset="-122"/>
                <a:ea typeface="华文细黑" panose="02010600040101010101" charset="-122"/>
              </a:rPr>
              <a:t>当相邻原子足够接近时，上、下</a:t>
            </a:r>
            <a:r>
              <a:rPr lang="en-US" altLang="zh-CN" sz="2800" dirty="0">
                <a:latin typeface="华文细黑" panose="02010600040101010101" charset="-122"/>
                <a:ea typeface="华文细黑" panose="02010600040101010101" charset="-122"/>
              </a:rPr>
              <a:t>Hubbard</a:t>
            </a:r>
            <a:r>
              <a:rPr lang="zh-CN" altLang="en-US" sz="2800" dirty="0">
                <a:latin typeface="华文细黑" panose="02010600040101010101" charset="-122"/>
                <a:ea typeface="华文细黑" panose="02010600040101010101" charset="-122"/>
              </a:rPr>
              <a:t>带发生重叠，两个能带都是部分填充的，呈现出金属的导带特性</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p:txBody>
      </p:sp>
      <p:sp>
        <p:nvSpPr>
          <p:cNvPr id="182277" name="Rectangle 5"/>
          <p:cNvSpPr/>
          <p:nvPr/>
        </p:nvSpPr>
        <p:spPr>
          <a:xfrm>
            <a:off x="13970" y="5093335"/>
            <a:ext cx="8935085" cy="1370965"/>
          </a:xfrm>
          <a:prstGeom prst="rect">
            <a:avLst/>
          </a:prstGeom>
          <a:noFill/>
          <a:ln w="9525">
            <a:noFill/>
          </a:ln>
        </p:spPr>
        <p:txBody>
          <a:bodyPr wrap="square" anchor="t">
            <a:spAutoFit/>
          </a:bodyPr>
          <a:p>
            <a:pPr marL="457200" indent="-457200" algn="just">
              <a:lnSpc>
                <a:spcPct val="130000"/>
              </a:lnSpc>
              <a:buFont typeface="Wingdings" panose="05000000000000000000" charset="0"/>
              <a:buChar char=""/>
            </a:pPr>
            <a:r>
              <a:rPr lang="zh-CN" altLang="en-US" sz="3200" dirty="0">
                <a:solidFill>
                  <a:srgbClr val="FF0000"/>
                </a:solidFill>
                <a:latin typeface="华文细黑" panose="02010600040101010101" charset="-122"/>
                <a:ea typeface="华文细黑" panose="02010600040101010101" charset="-122"/>
              </a:rPr>
              <a:t>这种由上、下</a:t>
            </a:r>
            <a:r>
              <a:rPr lang="en-US" altLang="zh-CN" sz="3200" dirty="0">
                <a:solidFill>
                  <a:srgbClr val="FF0000"/>
                </a:solidFill>
                <a:latin typeface="华文细黑" panose="02010600040101010101" charset="-122"/>
                <a:ea typeface="华文细黑" panose="02010600040101010101" charset="-122"/>
              </a:rPr>
              <a:t>Hubbard</a:t>
            </a:r>
            <a:r>
              <a:rPr lang="zh-CN" altLang="en-US" sz="3200" dirty="0">
                <a:solidFill>
                  <a:srgbClr val="FF0000"/>
                </a:solidFill>
                <a:latin typeface="华文细黑" panose="02010600040101010101" charset="-122"/>
                <a:ea typeface="华文细黑" panose="02010600040101010101" charset="-122"/>
              </a:rPr>
              <a:t>带所引起的金属－绝缘体转变称为</a:t>
            </a:r>
            <a:r>
              <a:rPr lang="en-US" altLang="zh-CN" sz="3200" dirty="0">
                <a:solidFill>
                  <a:srgbClr val="FF0000"/>
                </a:solidFill>
                <a:latin typeface="华文细黑" panose="02010600040101010101" charset="-122"/>
                <a:ea typeface="华文细黑" panose="02010600040101010101" charset="-122"/>
              </a:rPr>
              <a:t>Mott</a:t>
            </a:r>
            <a:r>
              <a:rPr lang="zh-CN" altLang="en-US" sz="3200" dirty="0">
                <a:solidFill>
                  <a:srgbClr val="FF0000"/>
                </a:solidFill>
                <a:latin typeface="华文细黑" panose="02010600040101010101" charset="-122"/>
                <a:ea typeface="华文细黑" panose="02010600040101010101" charset="-122"/>
              </a:rPr>
              <a:t>转变</a:t>
            </a:r>
            <a:r>
              <a:rPr lang="en-US" altLang="zh-CN" sz="3200" dirty="0">
                <a:solidFill>
                  <a:srgbClr val="FF0000"/>
                </a:solidFill>
                <a:latin typeface="华文细黑" panose="02010600040101010101" charset="-122"/>
                <a:ea typeface="华文细黑" panose="02010600040101010101" charset="-122"/>
              </a:rPr>
              <a:t>.</a:t>
            </a:r>
            <a:endParaRPr lang="en-US" altLang="zh-CN" sz="3200"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blinds(horizontal)">
                                      <p:cBhvr>
                                        <p:cTn id="7" dur="500"/>
                                        <p:tgtEl>
                                          <p:spTgt spid="798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22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22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6" grpId="0"/>
      <p:bldP spid="18227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p:nvPr/>
        </p:nvSpPr>
        <p:spPr>
          <a:xfrm>
            <a:off x="3095625" y="1863725"/>
            <a:ext cx="3262313" cy="1446213"/>
          </a:xfrm>
          <a:prstGeom prst="rect">
            <a:avLst/>
          </a:prstGeom>
          <a:noFill/>
          <a:ln w="9525">
            <a:noFill/>
          </a:ln>
        </p:spPr>
        <p:txBody>
          <a:bodyPr wrap="none" anchor="t">
            <a:spAutoFit/>
          </a:bodyPr>
          <a:p>
            <a:pPr>
              <a:buFont typeface="Wingdings" panose="05000000000000000000" charset="0"/>
              <a:buNone/>
            </a:pPr>
            <a:r>
              <a:rPr lang="zh-CN" altLang="en-US" sz="8800" b="1" dirty="0">
                <a:solidFill>
                  <a:srgbClr val="FF0000"/>
                </a:solidFill>
                <a:latin typeface="华文细黑" panose="02010600040101010101" charset="-122"/>
                <a:ea typeface="华文细黑" panose="02010600040101010101" charset="-122"/>
              </a:rPr>
              <a:t>结   束</a:t>
            </a:r>
            <a:endParaRPr lang="zh-CN" altLang="en-US" sz="88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81922" name="Object 1024"/>
          <p:cNvGraphicFramePr>
            <a:graphicFrameLocks noChangeAspect="1"/>
          </p:cNvGraphicFramePr>
          <p:nvPr/>
        </p:nvGraphicFramePr>
        <p:xfrm>
          <a:off x="1282700" y="549275"/>
          <a:ext cx="4297363" cy="1106488"/>
        </p:xfrm>
        <a:graphic>
          <a:graphicData uri="http://schemas.openxmlformats.org/presentationml/2006/ole">
            <mc:AlternateContent xmlns:mc="http://schemas.openxmlformats.org/markup-compatibility/2006">
              <mc:Choice xmlns:v="urn:schemas-microsoft-com:vml" Requires="v">
                <p:oleObj spid="_x0000_s3187" name="" r:id="rId1" imgW="2019300" imgH="520700" progId="Equation.DSMT4">
                  <p:embed/>
                </p:oleObj>
              </mc:Choice>
              <mc:Fallback>
                <p:oleObj name="" r:id="rId1" imgW="2019300" imgH="520700" progId="Equation.DSMT4">
                  <p:embed/>
                  <p:pic>
                    <p:nvPicPr>
                      <p:cNvPr id="0" name="图片 3186"/>
                      <p:cNvPicPr/>
                      <p:nvPr/>
                    </p:nvPicPr>
                    <p:blipFill>
                      <a:blip r:embed="rId2"/>
                      <a:stretch>
                        <a:fillRect/>
                      </a:stretch>
                    </p:blipFill>
                    <p:spPr>
                      <a:xfrm>
                        <a:off x="1282700" y="549275"/>
                        <a:ext cx="4297363" cy="1106488"/>
                      </a:xfrm>
                      <a:prstGeom prst="rect">
                        <a:avLst/>
                      </a:prstGeom>
                      <a:noFill/>
                      <a:ln w="38100">
                        <a:noFill/>
                        <a:miter/>
                      </a:ln>
                    </p:spPr>
                  </p:pic>
                </p:oleObj>
              </mc:Fallback>
            </mc:AlternateContent>
          </a:graphicData>
        </a:graphic>
      </p:graphicFrame>
      <p:graphicFrame>
        <p:nvGraphicFramePr>
          <p:cNvPr id="261121" name="Object 1025"/>
          <p:cNvGraphicFramePr>
            <a:graphicFrameLocks noChangeAspect="1"/>
          </p:cNvGraphicFramePr>
          <p:nvPr/>
        </p:nvGraphicFramePr>
        <p:xfrm>
          <a:off x="685800" y="2044700"/>
          <a:ext cx="7848600" cy="769938"/>
        </p:xfrm>
        <a:graphic>
          <a:graphicData uri="http://schemas.openxmlformats.org/presentationml/2006/ole">
            <mc:AlternateContent xmlns:mc="http://schemas.openxmlformats.org/markup-compatibility/2006">
              <mc:Choice xmlns:v="urn:schemas-microsoft-com:vml" Requires="v">
                <p:oleObj spid="_x0000_s3190" name="" r:id="rId3" imgW="4267200" imgH="419100" progId="Equation.DSMT4">
                  <p:embed/>
                </p:oleObj>
              </mc:Choice>
              <mc:Fallback>
                <p:oleObj name="" r:id="rId3" imgW="4267200" imgH="419100" progId="Equation.DSMT4">
                  <p:embed/>
                  <p:pic>
                    <p:nvPicPr>
                      <p:cNvPr id="0" name="图片 3189"/>
                      <p:cNvPicPr/>
                      <p:nvPr/>
                    </p:nvPicPr>
                    <p:blipFill>
                      <a:blip r:embed="rId4"/>
                      <a:stretch>
                        <a:fillRect/>
                      </a:stretch>
                    </p:blipFill>
                    <p:spPr>
                      <a:xfrm>
                        <a:off x="685800" y="2044700"/>
                        <a:ext cx="7848600" cy="769938"/>
                      </a:xfrm>
                      <a:prstGeom prst="rect">
                        <a:avLst/>
                      </a:prstGeom>
                      <a:noFill/>
                      <a:ln w="38100">
                        <a:noFill/>
                        <a:miter/>
                      </a:ln>
                    </p:spPr>
                  </p:pic>
                </p:oleObj>
              </mc:Fallback>
            </mc:AlternateContent>
          </a:graphicData>
        </a:graphic>
      </p:graphicFrame>
      <p:sp>
        <p:nvSpPr>
          <p:cNvPr id="131076" name="Text Box 4"/>
          <p:cNvSpPr txBox="1"/>
          <p:nvPr/>
        </p:nvSpPr>
        <p:spPr>
          <a:xfrm>
            <a:off x="685800" y="1587500"/>
            <a:ext cx="3165475"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利用</a:t>
            </a:r>
            <a:r>
              <a:rPr lang="en-US" altLang="zh-CN" sz="2400" dirty="0">
                <a:latin typeface="Times New Roman" panose="02020603050405020304" pitchFamily="18" charset="0"/>
                <a:ea typeface="宋体" panose="02010600030101010101" pitchFamily="2" charset="-122"/>
              </a:rPr>
              <a:t>Taylor</a:t>
            </a:r>
            <a:r>
              <a:rPr lang="zh-CN" altLang="en-US" sz="2400" dirty="0">
                <a:latin typeface="Times New Roman" panose="02020603050405020304" pitchFamily="18" charset="0"/>
                <a:ea typeface="宋体" panose="02010600030101010101" pitchFamily="2" charset="-122"/>
              </a:rPr>
              <a:t>展开式：</a:t>
            </a:r>
            <a:endParaRPr lang="zh-CN" altLang="en-US" sz="2400" dirty="0">
              <a:latin typeface="Times New Roman" panose="02020603050405020304" pitchFamily="18" charset="0"/>
              <a:ea typeface="宋体" panose="02010600030101010101" pitchFamily="2" charset="-122"/>
            </a:endParaRPr>
          </a:p>
        </p:txBody>
      </p:sp>
      <p:graphicFrame>
        <p:nvGraphicFramePr>
          <p:cNvPr id="261122" name="Object 1026"/>
          <p:cNvGraphicFramePr>
            <a:graphicFrameLocks noChangeAspect="1"/>
          </p:cNvGraphicFramePr>
          <p:nvPr/>
        </p:nvGraphicFramePr>
        <p:xfrm>
          <a:off x="468313" y="2928938"/>
          <a:ext cx="8135937" cy="706437"/>
        </p:xfrm>
        <a:graphic>
          <a:graphicData uri="http://schemas.openxmlformats.org/presentationml/2006/ole">
            <mc:AlternateContent xmlns:mc="http://schemas.openxmlformats.org/markup-compatibility/2006">
              <mc:Choice xmlns:v="urn:schemas-microsoft-com:vml" Requires="v">
                <p:oleObj spid="_x0000_s3185" name="" r:id="rId5" imgW="3810000" imgH="330200" progId="Equation.DSMT4">
                  <p:embed/>
                </p:oleObj>
              </mc:Choice>
              <mc:Fallback>
                <p:oleObj name="" r:id="rId5" imgW="3810000" imgH="330200" progId="Equation.DSMT4">
                  <p:embed/>
                  <p:pic>
                    <p:nvPicPr>
                      <p:cNvPr id="0" name="图片 3184"/>
                      <p:cNvPicPr/>
                      <p:nvPr/>
                    </p:nvPicPr>
                    <p:blipFill>
                      <a:blip r:embed="rId6"/>
                      <a:stretch>
                        <a:fillRect/>
                      </a:stretch>
                    </p:blipFill>
                    <p:spPr>
                      <a:xfrm>
                        <a:off x="468313" y="2928938"/>
                        <a:ext cx="8135937" cy="706437"/>
                      </a:xfrm>
                      <a:prstGeom prst="rect">
                        <a:avLst/>
                      </a:prstGeom>
                      <a:noFill/>
                      <a:ln w="38100">
                        <a:noFill/>
                        <a:miter/>
                      </a:ln>
                    </p:spPr>
                  </p:pic>
                </p:oleObj>
              </mc:Fallback>
            </mc:AlternateContent>
          </a:graphicData>
        </a:graphic>
      </p:graphicFrame>
      <p:graphicFrame>
        <p:nvGraphicFramePr>
          <p:cNvPr id="261123" name="Object 1027"/>
          <p:cNvGraphicFramePr>
            <a:graphicFrameLocks noChangeAspect="1"/>
          </p:cNvGraphicFramePr>
          <p:nvPr/>
        </p:nvGraphicFramePr>
        <p:xfrm>
          <a:off x="1042988" y="3665538"/>
          <a:ext cx="5976937" cy="1000125"/>
        </p:xfrm>
        <a:graphic>
          <a:graphicData uri="http://schemas.openxmlformats.org/presentationml/2006/ole">
            <mc:AlternateContent xmlns:mc="http://schemas.openxmlformats.org/markup-compatibility/2006">
              <mc:Choice xmlns:v="urn:schemas-microsoft-com:vml" Requires="v">
                <p:oleObj spid="_x0000_s3184" name="" r:id="rId7" imgW="2730500" imgH="457200" progId="Equation.DSMT4">
                  <p:embed/>
                </p:oleObj>
              </mc:Choice>
              <mc:Fallback>
                <p:oleObj name="" r:id="rId7" imgW="2730500" imgH="457200" progId="Equation.DSMT4">
                  <p:embed/>
                  <p:pic>
                    <p:nvPicPr>
                      <p:cNvPr id="0" name="图片 3183"/>
                      <p:cNvPicPr/>
                      <p:nvPr/>
                    </p:nvPicPr>
                    <p:blipFill>
                      <a:blip r:embed="rId8"/>
                      <a:stretch>
                        <a:fillRect/>
                      </a:stretch>
                    </p:blipFill>
                    <p:spPr>
                      <a:xfrm>
                        <a:off x="1042988" y="3665538"/>
                        <a:ext cx="5976937" cy="1000125"/>
                      </a:xfrm>
                      <a:prstGeom prst="rect">
                        <a:avLst/>
                      </a:prstGeom>
                      <a:noFill/>
                      <a:ln w="38100">
                        <a:noFill/>
                        <a:miter/>
                      </a:ln>
                    </p:spPr>
                  </p:pic>
                </p:oleObj>
              </mc:Fallback>
            </mc:AlternateContent>
          </a:graphicData>
        </a:graphic>
      </p:graphicFrame>
      <p:graphicFrame>
        <p:nvGraphicFramePr>
          <p:cNvPr id="261124" name="Object 1028"/>
          <p:cNvGraphicFramePr>
            <a:graphicFrameLocks noChangeAspect="1"/>
          </p:cNvGraphicFramePr>
          <p:nvPr/>
        </p:nvGraphicFramePr>
        <p:xfrm>
          <a:off x="1116013" y="4635500"/>
          <a:ext cx="2774950" cy="908050"/>
        </p:xfrm>
        <a:graphic>
          <a:graphicData uri="http://schemas.openxmlformats.org/presentationml/2006/ole">
            <mc:AlternateContent xmlns:mc="http://schemas.openxmlformats.org/markup-compatibility/2006">
              <mc:Choice xmlns:v="urn:schemas-microsoft-com:vml" Requires="v">
                <p:oleObj spid="_x0000_s3186" name="" r:id="rId9" imgW="1283335" imgH="419100" progId="Equation.DSMT4">
                  <p:embed/>
                </p:oleObj>
              </mc:Choice>
              <mc:Fallback>
                <p:oleObj name="" r:id="rId9" imgW="1283335" imgH="419100" progId="Equation.DSMT4">
                  <p:embed/>
                  <p:pic>
                    <p:nvPicPr>
                      <p:cNvPr id="0" name="图片 3185"/>
                      <p:cNvPicPr/>
                      <p:nvPr/>
                    </p:nvPicPr>
                    <p:blipFill>
                      <a:blip r:embed="rId10"/>
                      <a:stretch>
                        <a:fillRect/>
                      </a:stretch>
                    </p:blipFill>
                    <p:spPr>
                      <a:xfrm>
                        <a:off x="1116013" y="4635500"/>
                        <a:ext cx="2774950" cy="908050"/>
                      </a:xfrm>
                      <a:prstGeom prst="rect">
                        <a:avLst/>
                      </a:prstGeom>
                      <a:noFill/>
                      <a:ln w="38100">
                        <a:noFill/>
                        <a:miter/>
                      </a:ln>
                    </p:spPr>
                  </p:pic>
                </p:oleObj>
              </mc:Fallback>
            </mc:AlternateContent>
          </a:graphicData>
        </a:graphic>
      </p:graphicFrame>
      <p:graphicFrame>
        <p:nvGraphicFramePr>
          <p:cNvPr id="261125" name="Object 1029"/>
          <p:cNvGraphicFramePr>
            <a:graphicFrameLocks noChangeAspect="1"/>
          </p:cNvGraphicFramePr>
          <p:nvPr/>
        </p:nvGraphicFramePr>
        <p:xfrm>
          <a:off x="5219700" y="5510213"/>
          <a:ext cx="3168650" cy="828675"/>
        </p:xfrm>
        <a:graphic>
          <a:graphicData uri="http://schemas.openxmlformats.org/presentationml/2006/ole">
            <mc:AlternateContent xmlns:mc="http://schemas.openxmlformats.org/markup-compatibility/2006">
              <mc:Choice xmlns:v="urn:schemas-microsoft-com:vml" Requires="v">
                <p:oleObj spid="_x0000_s3182" name="" r:id="rId11" imgW="1600200" imgH="419100" progId="Equation.DSMT4">
                  <p:embed/>
                </p:oleObj>
              </mc:Choice>
              <mc:Fallback>
                <p:oleObj name="" r:id="rId11" imgW="1600200" imgH="419100" progId="Equation.DSMT4">
                  <p:embed/>
                  <p:pic>
                    <p:nvPicPr>
                      <p:cNvPr id="0" name="图片 3181"/>
                      <p:cNvPicPr/>
                      <p:nvPr/>
                    </p:nvPicPr>
                    <p:blipFill>
                      <a:blip r:embed="rId12"/>
                      <a:stretch>
                        <a:fillRect/>
                      </a:stretch>
                    </p:blipFill>
                    <p:spPr>
                      <a:xfrm>
                        <a:off x="5219700" y="5510213"/>
                        <a:ext cx="3168650" cy="828675"/>
                      </a:xfrm>
                      <a:prstGeom prst="rect">
                        <a:avLst/>
                      </a:prstGeom>
                      <a:noFill/>
                      <a:ln w="38100">
                        <a:noFill/>
                        <a:miter/>
                      </a:ln>
                    </p:spPr>
                  </p:pic>
                </p:oleObj>
              </mc:Fallback>
            </mc:AlternateContent>
          </a:graphicData>
        </a:graphic>
      </p:graphicFrame>
      <p:graphicFrame>
        <p:nvGraphicFramePr>
          <p:cNvPr id="261126" name="Object 1030"/>
          <p:cNvGraphicFramePr>
            <a:graphicFrameLocks noChangeAspect="1"/>
          </p:cNvGraphicFramePr>
          <p:nvPr/>
        </p:nvGraphicFramePr>
        <p:xfrm>
          <a:off x="457200" y="5562600"/>
          <a:ext cx="4173538" cy="942975"/>
        </p:xfrm>
        <a:graphic>
          <a:graphicData uri="http://schemas.openxmlformats.org/presentationml/2006/ole">
            <mc:AlternateContent xmlns:mc="http://schemas.openxmlformats.org/markup-compatibility/2006">
              <mc:Choice xmlns:v="urn:schemas-microsoft-com:vml" Requires="v">
                <p:oleObj spid="_x0000_s3192" name="" r:id="rId13" imgW="1854200" imgH="419100" progId="Equation.DSMT4">
                  <p:embed/>
                </p:oleObj>
              </mc:Choice>
              <mc:Fallback>
                <p:oleObj name="" r:id="rId13" imgW="1854200" imgH="419100" progId="Equation.DSMT4">
                  <p:embed/>
                  <p:pic>
                    <p:nvPicPr>
                      <p:cNvPr id="0" name="图片 3191"/>
                      <p:cNvPicPr/>
                      <p:nvPr/>
                    </p:nvPicPr>
                    <p:blipFill>
                      <a:blip r:embed="rId14"/>
                      <a:stretch>
                        <a:fillRect/>
                      </a:stretch>
                    </p:blipFill>
                    <p:spPr>
                      <a:xfrm>
                        <a:off x="457200" y="5562600"/>
                        <a:ext cx="4173538" cy="942975"/>
                      </a:xfrm>
                      <a:prstGeom prst="rect">
                        <a:avLst/>
                      </a:prstGeom>
                      <a:noFill/>
                      <a:ln w="38100">
                        <a:noFill/>
                        <a:miter/>
                      </a:ln>
                    </p:spPr>
                  </p:pic>
                </p:oleObj>
              </mc:Fallback>
            </mc:AlternateContent>
          </a:graphicData>
        </a:graphic>
      </p:graphicFrame>
      <p:sp>
        <p:nvSpPr>
          <p:cNvPr id="81930" name="Rectangle 2"/>
          <p:cNvSpPr/>
          <p:nvPr/>
        </p:nvSpPr>
        <p:spPr>
          <a:xfrm>
            <a:off x="136525" y="6350"/>
            <a:ext cx="3259138" cy="768350"/>
          </a:xfrm>
          <a:prstGeom prst="rect">
            <a:avLst/>
          </a:prstGeom>
          <a:noFill/>
          <a:ln w="9525">
            <a:noFill/>
          </a:ln>
        </p:spPr>
        <p:txBody>
          <a:bodyPr wrap="none" anchor="t">
            <a:spAutoFit/>
          </a:bodyPr>
          <a:p>
            <a:pPr marL="342900" indent="-342900">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a:t>
            </a:r>
            <a:r>
              <a:rPr lang="zh-CN" altLang="en-US" sz="4400" b="1" dirty="0">
                <a:solidFill>
                  <a:srgbClr val="FF0000"/>
                </a:solidFill>
                <a:latin typeface="华文细黑" panose="02010600040101010101" charset="-122"/>
                <a:ea typeface="华文细黑" panose="02010600040101010101" charset="-122"/>
              </a:rPr>
              <a:t>补充材料</a:t>
            </a:r>
            <a:endParaRPr lang="zh-CN" altLang="en-US" sz="4400" b="1"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61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611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2611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611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611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6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260096" name="Object 1024"/>
          <p:cNvGraphicFramePr>
            <a:graphicFrameLocks noChangeAspect="1"/>
          </p:cNvGraphicFramePr>
          <p:nvPr/>
        </p:nvGraphicFramePr>
        <p:xfrm>
          <a:off x="847725" y="1609725"/>
          <a:ext cx="4803775" cy="939800"/>
        </p:xfrm>
        <a:graphic>
          <a:graphicData uri="http://schemas.openxmlformats.org/presentationml/2006/ole">
            <mc:AlternateContent xmlns:mc="http://schemas.openxmlformats.org/markup-compatibility/2006">
              <mc:Choice xmlns:v="urn:schemas-microsoft-com:vml" Requires="v">
                <p:oleObj spid="_x0000_s3183" name="" r:id="rId1" imgW="2209800" imgH="431800" progId="Equation.DSMT4">
                  <p:embed/>
                </p:oleObj>
              </mc:Choice>
              <mc:Fallback>
                <p:oleObj name="" r:id="rId1" imgW="2209800" imgH="431800" progId="Equation.DSMT4">
                  <p:embed/>
                  <p:pic>
                    <p:nvPicPr>
                      <p:cNvPr id="0" name="图片 3182"/>
                      <p:cNvPicPr/>
                      <p:nvPr/>
                    </p:nvPicPr>
                    <p:blipFill>
                      <a:blip r:embed="rId2"/>
                      <a:stretch>
                        <a:fillRect/>
                      </a:stretch>
                    </p:blipFill>
                    <p:spPr>
                      <a:xfrm>
                        <a:off x="847725" y="1609725"/>
                        <a:ext cx="4803775" cy="939800"/>
                      </a:xfrm>
                      <a:prstGeom prst="rect">
                        <a:avLst/>
                      </a:prstGeom>
                      <a:noFill/>
                      <a:ln w="38100">
                        <a:noFill/>
                        <a:miter/>
                      </a:ln>
                    </p:spPr>
                  </p:pic>
                </p:oleObj>
              </mc:Fallback>
            </mc:AlternateContent>
          </a:graphicData>
        </a:graphic>
      </p:graphicFrame>
      <p:graphicFrame>
        <p:nvGraphicFramePr>
          <p:cNvPr id="260097" name="Object 1025"/>
          <p:cNvGraphicFramePr>
            <a:graphicFrameLocks noChangeAspect="1"/>
          </p:cNvGraphicFramePr>
          <p:nvPr/>
        </p:nvGraphicFramePr>
        <p:xfrm>
          <a:off x="1149350" y="2671763"/>
          <a:ext cx="5654675" cy="1066800"/>
        </p:xfrm>
        <a:graphic>
          <a:graphicData uri="http://schemas.openxmlformats.org/presentationml/2006/ole">
            <mc:AlternateContent xmlns:mc="http://schemas.openxmlformats.org/markup-compatibility/2006">
              <mc:Choice xmlns:v="urn:schemas-microsoft-com:vml" Requires="v">
                <p:oleObj spid="_x0000_s3191" name="" r:id="rId3" imgW="2489200" imgH="469900" progId="Equation.DSMT4">
                  <p:embed/>
                </p:oleObj>
              </mc:Choice>
              <mc:Fallback>
                <p:oleObj name="" r:id="rId3" imgW="2489200" imgH="469900" progId="Equation.DSMT4">
                  <p:embed/>
                  <p:pic>
                    <p:nvPicPr>
                      <p:cNvPr id="0" name="图片 3190"/>
                      <p:cNvPicPr/>
                      <p:nvPr/>
                    </p:nvPicPr>
                    <p:blipFill>
                      <a:blip r:embed="rId4"/>
                      <a:stretch>
                        <a:fillRect/>
                      </a:stretch>
                    </p:blipFill>
                    <p:spPr>
                      <a:xfrm>
                        <a:off x="1149350" y="2671763"/>
                        <a:ext cx="5654675" cy="1066800"/>
                      </a:xfrm>
                      <a:prstGeom prst="rect">
                        <a:avLst/>
                      </a:prstGeom>
                      <a:noFill/>
                      <a:ln w="38100">
                        <a:noFill/>
                        <a:miter/>
                      </a:ln>
                    </p:spPr>
                  </p:pic>
                </p:oleObj>
              </mc:Fallback>
            </mc:AlternateContent>
          </a:graphicData>
        </a:graphic>
      </p:graphicFrame>
      <p:graphicFrame>
        <p:nvGraphicFramePr>
          <p:cNvPr id="260098" name="Object 1026"/>
          <p:cNvGraphicFramePr>
            <a:graphicFrameLocks noChangeAspect="1"/>
          </p:cNvGraphicFramePr>
          <p:nvPr/>
        </p:nvGraphicFramePr>
        <p:xfrm>
          <a:off x="6226175" y="1673225"/>
          <a:ext cx="1585913" cy="930275"/>
        </p:xfrm>
        <a:graphic>
          <a:graphicData uri="http://schemas.openxmlformats.org/presentationml/2006/ole">
            <mc:AlternateContent xmlns:mc="http://schemas.openxmlformats.org/markup-compatibility/2006">
              <mc:Choice xmlns:v="urn:schemas-microsoft-com:vml" Requires="v">
                <p:oleObj spid="_x0000_s3188" name="" r:id="rId5" imgW="737235" imgH="431800" progId="Equation.DSMT4">
                  <p:embed/>
                </p:oleObj>
              </mc:Choice>
              <mc:Fallback>
                <p:oleObj name="" r:id="rId5" imgW="737235" imgH="431800" progId="Equation.DSMT4">
                  <p:embed/>
                  <p:pic>
                    <p:nvPicPr>
                      <p:cNvPr id="0" name="图片 3187"/>
                      <p:cNvPicPr/>
                      <p:nvPr/>
                    </p:nvPicPr>
                    <p:blipFill>
                      <a:blip r:embed="rId6"/>
                      <a:stretch>
                        <a:fillRect/>
                      </a:stretch>
                    </p:blipFill>
                    <p:spPr>
                      <a:xfrm>
                        <a:off x="6226175" y="1673225"/>
                        <a:ext cx="1585913" cy="930275"/>
                      </a:xfrm>
                      <a:prstGeom prst="rect">
                        <a:avLst/>
                      </a:prstGeom>
                      <a:noFill/>
                      <a:ln w="38100">
                        <a:noFill/>
                        <a:miter/>
                      </a:ln>
                    </p:spPr>
                  </p:pic>
                </p:oleObj>
              </mc:Fallback>
            </mc:AlternateContent>
          </a:graphicData>
        </a:graphic>
      </p:graphicFrame>
      <p:graphicFrame>
        <p:nvGraphicFramePr>
          <p:cNvPr id="260099" name="Object 1027"/>
          <p:cNvGraphicFramePr>
            <a:graphicFrameLocks noChangeAspect="1"/>
          </p:cNvGraphicFramePr>
          <p:nvPr/>
        </p:nvGraphicFramePr>
        <p:xfrm>
          <a:off x="806450" y="3959225"/>
          <a:ext cx="5283200" cy="941388"/>
        </p:xfrm>
        <a:graphic>
          <a:graphicData uri="http://schemas.openxmlformats.org/presentationml/2006/ole">
            <mc:AlternateContent xmlns:mc="http://schemas.openxmlformats.org/markup-compatibility/2006">
              <mc:Choice xmlns:v="urn:schemas-microsoft-com:vml" Requires="v">
                <p:oleObj spid="_x0000_s3189" name="" r:id="rId7" imgW="2425700" imgH="431800" progId="Equation.DSMT4">
                  <p:embed/>
                </p:oleObj>
              </mc:Choice>
              <mc:Fallback>
                <p:oleObj name="" r:id="rId7" imgW="2425700" imgH="431800" progId="Equation.DSMT4">
                  <p:embed/>
                  <p:pic>
                    <p:nvPicPr>
                      <p:cNvPr id="0" name="图片 3188"/>
                      <p:cNvPicPr/>
                      <p:nvPr/>
                    </p:nvPicPr>
                    <p:blipFill>
                      <a:blip r:embed="rId8"/>
                      <a:stretch>
                        <a:fillRect/>
                      </a:stretch>
                    </p:blipFill>
                    <p:spPr>
                      <a:xfrm>
                        <a:off x="806450" y="3959225"/>
                        <a:ext cx="5283200" cy="941388"/>
                      </a:xfrm>
                      <a:prstGeom prst="rect">
                        <a:avLst/>
                      </a:prstGeom>
                      <a:noFill/>
                      <a:ln w="38100">
                        <a:noFill/>
                        <a:miter/>
                      </a:ln>
                    </p:spPr>
                  </p:pic>
                </p:oleObj>
              </mc:Fallback>
            </mc:AlternateContent>
          </a:graphicData>
        </a:graphic>
      </p:graphicFrame>
      <p:graphicFrame>
        <p:nvGraphicFramePr>
          <p:cNvPr id="260100" name="Object 1028"/>
          <p:cNvGraphicFramePr>
            <a:graphicFrameLocks noChangeAspect="1"/>
          </p:cNvGraphicFramePr>
          <p:nvPr/>
        </p:nvGraphicFramePr>
        <p:xfrm>
          <a:off x="1152525" y="5006975"/>
          <a:ext cx="5291138" cy="1063625"/>
        </p:xfrm>
        <a:graphic>
          <a:graphicData uri="http://schemas.openxmlformats.org/presentationml/2006/ole">
            <mc:AlternateContent xmlns:mc="http://schemas.openxmlformats.org/markup-compatibility/2006">
              <mc:Choice xmlns:v="urn:schemas-microsoft-com:vml" Requires="v">
                <p:oleObj spid="_x0000_s3194" name="" r:id="rId9" imgW="2463800" imgH="495300" progId="Equation.DSMT4">
                  <p:embed/>
                </p:oleObj>
              </mc:Choice>
              <mc:Fallback>
                <p:oleObj name="" r:id="rId9" imgW="2463800" imgH="495300" progId="Equation.DSMT4">
                  <p:embed/>
                  <p:pic>
                    <p:nvPicPr>
                      <p:cNvPr id="0" name="图片 3193"/>
                      <p:cNvPicPr/>
                      <p:nvPr/>
                    </p:nvPicPr>
                    <p:blipFill>
                      <a:blip r:embed="rId10"/>
                      <a:stretch>
                        <a:fillRect/>
                      </a:stretch>
                    </p:blipFill>
                    <p:spPr>
                      <a:xfrm>
                        <a:off x="1152525" y="5006975"/>
                        <a:ext cx="5291138" cy="1063625"/>
                      </a:xfrm>
                      <a:prstGeom prst="rect">
                        <a:avLst/>
                      </a:prstGeom>
                      <a:noFill/>
                      <a:ln w="38100">
                        <a:noFill/>
                        <a:miter/>
                      </a:ln>
                    </p:spPr>
                  </p:pic>
                </p:oleObj>
              </mc:Fallback>
            </mc:AlternateContent>
          </a:graphicData>
        </a:graphic>
      </p:graphicFrame>
      <p:sp>
        <p:nvSpPr>
          <p:cNvPr id="130055" name="Text Box 7"/>
          <p:cNvSpPr txBox="1"/>
          <p:nvPr/>
        </p:nvSpPr>
        <p:spPr>
          <a:xfrm>
            <a:off x="7092950" y="2900363"/>
            <a:ext cx="1223963" cy="457200"/>
          </a:xfrm>
          <a:prstGeom prst="rect">
            <a:avLst/>
          </a:prstGeom>
          <a:noFill/>
          <a:ln w="9525">
            <a:noFill/>
          </a:ln>
        </p:spPr>
        <p:txBody>
          <a:bodyPr anchor="t">
            <a:spAutoFit/>
          </a:bodyPr>
          <a:p>
            <a:pPr>
              <a:spcBef>
                <a:spcPct val="50000"/>
              </a:spcBef>
            </a:pPr>
            <a:r>
              <a:rPr lang="zh-CN" altLang="en-US" sz="2400" b="1" dirty="0">
                <a:solidFill>
                  <a:srgbClr val="0066FF"/>
                </a:solidFill>
                <a:latin typeface="Times New Roman" panose="02020603050405020304" pitchFamily="18" charset="0"/>
                <a:ea typeface="宋体" panose="02010600030101010101" pitchFamily="2" charset="-122"/>
              </a:rPr>
              <a:t>奇函数</a:t>
            </a:r>
            <a:endParaRPr lang="zh-CN" altLang="en-US" sz="2400" b="1" dirty="0">
              <a:solidFill>
                <a:srgbClr val="0066FF"/>
              </a:solidFill>
              <a:latin typeface="Times New Roman" panose="02020603050405020304" pitchFamily="18" charset="0"/>
              <a:ea typeface="宋体" panose="02010600030101010101" pitchFamily="2" charset="-122"/>
            </a:endParaRPr>
          </a:p>
        </p:txBody>
      </p:sp>
      <p:sp>
        <p:nvSpPr>
          <p:cNvPr id="130056" name="Text Box 8"/>
          <p:cNvSpPr txBox="1"/>
          <p:nvPr/>
        </p:nvSpPr>
        <p:spPr>
          <a:xfrm>
            <a:off x="7019925" y="5238750"/>
            <a:ext cx="1368425" cy="457200"/>
          </a:xfrm>
          <a:prstGeom prst="rect">
            <a:avLst/>
          </a:prstGeom>
          <a:noFill/>
          <a:ln w="9525">
            <a:noFill/>
          </a:ln>
        </p:spPr>
        <p:txBody>
          <a:bodyPr anchor="t">
            <a:spAutoFit/>
          </a:bodyPr>
          <a:p>
            <a:pPr>
              <a:spcBef>
                <a:spcPct val="50000"/>
              </a:spcBef>
            </a:pPr>
            <a:r>
              <a:rPr lang="zh-CN" altLang="en-US" sz="2400" b="1" dirty="0">
                <a:solidFill>
                  <a:srgbClr val="0066FF"/>
                </a:solidFill>
                <a:latin typeface="Times New Roman" panose="02020603050405020304" pitchFamily="18" charset="0"/>
                <a:ea typeface="宋体" panose="02010600030101010101" pitchFamily="2" charset="-122"/>
              </a:rPr>
              <a:t>偶函数</a:t>
            </a:r>
            <a:endParaRPr lang="zh-CN" altLang="en-US" sz="2400" b="1" dirty="0">
              <a:solidFill>
                <a:srgbClr val="0066FF"/>
              </a:solidFill>
              <a:latin typeface="Times New Roman" panose="02020603050405020304" pitchFamily="18" charset="0"/>
              <a:ea typeface="宋体" panose="02010600030101010101" pitchFamily="2" charset="-122"/>
            </a:endParaRPr>
          </a:p>
        </p:txBody>
      </p:sp>
      <p:graphicFrame>
        <p:nvGraphicFramePr>
          <p:cNvPr id="82953" name="Object 1029"/>
          <p:cNvGraphicFramePr>
            <a:graphicFrameLocks noChangeAspect="1"/>
          </p:cNvGraphicFramePr>
          <p:nvPr/>
        </p:nvGraphicFramePr>
        <p:xfrm>
          <a:off x="838200" y="541338"/>
          <a:ext cx="4813300" cy="942975"/>
        </p:xfrm>
        <a:graphic>
          <a:graphicData uri="http://schemas.openxmlformats.org/presentationml/2006/ole">
            <mc:AlternateContent xmlns:mc="http://schemas.openxmlformats.org/markup-compatibility/2006">
              <mc:Choice xmlns:v="urn:schemas-microsoft-com:vml" Requires="v">
                <p:oleObj spid="_x0000_s3193" name="" r:id="rId11" imgW="2209800" imgH="431800" progId="Equation.DSMT4">
                  <p:embed/>
                </p:oleObj>
              </mc:Choice>
              <mc:Fallback>
                <p:oleObj name="" r:id="rId11" imgW="2209800" imgH="431800" progId="Equation.DSMT4">
                  <p:embed/>
                  <p:pic>
                    <p:nvPicPr>
                      <p:cNvPr id="0" name="图片 3192"/>
                      <p:cNvPicPr/>
                      <p:nvPr/>
                    </p:nvPicPr>
                    <p:blipFill>
                      <a:blip r:embed="rId12"/>
                      <a:stretch>
                        <a:fillRect/>
                      </a:stretch>
                    </p:blipFill>
                    <p:spPr>
                      <a:xfrm>
                        <a:off x="838200" y="541338"/>
                        <a:ext cx="4813300" cy="942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0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0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0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0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0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p:bldP spid="1300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Group 11"/>
          <p:cNvGrpSpPr/>
          <p:nvPr/>
        </p:nvGrpSpPr>
        <p:grpSpPr>
          <a:xfrm>
            <a:off x="900113" y="-28575"/>
            <a:ext cx="6767512" cy="3573463"/>
            <a:chOff x="2523" y="-11"/>
            <a:chExt cx="2787" cy="1397"/>
          </a:xfrm>
        </p:grpSpPr>
        <p:graphicFrame>
          <p:nvGraphicFramePr>
            <p:cNvPr id="16386" name="Object 1026"/>
            <p:cNvGraphicFramePr>
              <a:graphicFrameLocks noChangeAspect="1"/>
            </p:cNvGraphicFramePr>
            <p:nvPr/>
          </p:nvGraphicFramePr>
          <p:xfrm>
            <a:off x="2523" y="-11"/>
            <a:ext cx="2787" cy="1397"/>
          </p:xfrm>
          <a:graphic>
            <a:graphicData uri="http://schemas.openxmlformats.org/presentationml/2006/ole">
              <mc:AlternateContent xmlns:mc="http://schemas.openxmlformats.org/markup-compatibility/2006">
                <mc:Choice xmlns:v="urn:schemas-microsoft-com:vml" Requires="v">
                  <p:oleObj spid="_x0000_s3114" name="" r:id="rId1" imgW="11896725" imgH="5991225" progId="">
                    <p:embed/>
                  </p:oleObj>
                </mc:Choice>
                <mc:Fallback>
                  <p:oleObj name="" r:id="rId1" imgW="11896725" imgH="5991225" progId="">
                    <p:embed/>
                    <p:pic>
                      <p:nvPicPr>
                        <p:cNvPr id="0" name="图片 3113"/>
                        <p:cNvPicPr/>
                        <p:nvPr/>
                      </p:nvPicPr>
                      <p:blipFill>
                        <a:blip r:embed="rId2">
                          <a:lum bright="17993"/>
                        </a:blip>
                        <a:srcRect l="3120"/>
                        <a:stretch>
                          <a:fillRect/>
                        </a:stretch>
                      </p:blipFill>
                      <p:spPr>
                        <a:xfrm>
                          <a:off x="2523" y="-11"/>
                          <a:ext cx="2787" cy="1397"/>
                        </a:xfrm>
                        <a:prstGeom prst="rect">
                          <a:avLst/>
                        </a:prstGeom>
                        <a:noFill/>
                        <a:ln w="38100">
                          <a:noFill/>
                          <a:miter/>
                        </a:ln>
                      </p:spPr>
                    </p:pic>
                  </p:oleObj>
                </mc:Fallback>
              </mc:AlternateContent>
            </a:graphicData>
          </a:graphic>
        </p:graphicFrame>
        <p:sp>
          <p:nvSpPr>
            <p:cNvPr id="16387" name="Text Box 13"/>
            <p:cNvSpPr txBox="1"/>
            <p:nvPr/>
          </p:nvSpPr>
          <p:spPr>
            <a:xfrm>
              <a:off x="4513" y="119"/>
              <a:ext cx="768" cy="228"/>
            </a:xfrm>
            <a:prstGeom prst="rect">
              <a:avLst/>
            </a:prstGeom>
            <a:noFill/>
            <a:ln w="9525">
              <a:noFill/>
            </a:ln>
          </p:spPr>
          <p:txBody>
            <a:bodyPr anchor="t">
              <a:spAutoFit/>
            </a:bodyPr>
            <a:p>
              <a:pPr>
                <a:spcBef>
                  <a:spcPct val="50000"/>
                </a:spcBef>
              </a:pPr>
              <a:r>
                <a:rPr lang="en-US" altLang="zh-CN" sz="3200" b="1" i="1" dirty="0">
                  <a:solidFill>
                    <a:srgbClr val="FF6600"/>
                  </a:solidFill>
                  <a:latin typeface="Times New Roman" panose="02020603050405020304" pitchFamily="18" charset="0"/>
                  <a:ea typeface="华文细黑" panose="02010600040101010101" charset="-122"/>
                  <a:cs typeface="Times New Roman" panose="02020603050405020304" pitchFamily="18" charset="0"/>
                </a:rPr>
                <a:t>k</a:t>
              </a:r>
              <a:r>
                <a:rPr lang="zh-CN" altLang="en-US" sz="3200" dirty="0">
                  <a:solidFill>
                    <a:srgbClr val="FF6600"/>
                  </a:solidFill>
                  <a:latin typeface="Times New Roman" panose="02020603050405020304" pitchFamily="18" charset="0"/>
                  <a:ea typeface="华文细黑" panose="02010600040101010101" charset="-122"/>
                  <a:cs typeface="Times New Roman" panose="02020603050405020304" pitchFamily="18" charset="0"/>
                </a:rPr>
                <a:t>空间</a:t>
              </a:r>
              <a:endParaRPr lang="zh-CN" altLang="en-US" sz="3200" dirty="0">
                <a:solidFill>
                  <a:srgbClr val="FF6600"/>
                </a:solidFill>
                <a:latin typeface="Times New Roman" panose="02020603050405020304" pitchFamily="18" charset="0"/>
                <a:ea typeface="华文细黑" panose="02010600040101010101" charset="-122"/>
                <a:cs typeface="Times New Roman" panose="02020603050405020304" pitchFamily="18" charset="0"/>
              </a:endParaRPr>
            </a:p>
          </p:txBody>
        </p:sp>
      </p:grpSp>
      <p:sp>
        <p:nvSpPr>
          <p:cNvPr id="16388" name="Rectangle 10"/>
          <p:cNvSpPr/>
          <p:nvPr/>
        </p:nvSpPr>
        <p:spPr>
          <a:xfrm>
            <a:off x="34925" y="3289300"/>
            <a:ext cx="924877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在等能面</a:t>
            </a:r>
            <a:r>
              <a:rPr lang="en-US" altLang="zh-CN"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E</a:t>
            </a:r>
            <a:r>
              <a:rPr lang="en-US" altLang="zh-CN" sz="2800"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F</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上下几个</a:t>
            </a:r>
            <a:r>
              <a:rPr lang="en-US" altLang="zh-CN"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k</a:t>
            </a:r>
            <a:r>
              <a:rPr lang="en-US" altLang="zh-CN" sz="2800"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B</a:t>
            </a:r>
            <a:r>
              <a:rPr lang="en-US" altLang="zh-CN"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T</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的能量范围，体积</a:t>
            </a:r>
            <a:r>
              <a:rPr lang="en-US"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d</a:t>
            </a:r>
            <a:r>
              <a:rPr lang="en-US" altLang="en-US" sz="2800" i="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k</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内</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的能态是</a:t>
            </a:r>
            <a:endPar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graphicFrame>
        <p:nvGraphicFramePr>
          <p:cNvPr id="16389" name="Object 1024"/>
          <p:cNvGraphicFramePr>
            <a:graphicFrameLocks noChangeAspect="1"/>
          </p:cNvGraphicFramePr>
          <p:nvPr/>
        </p:nvGraphicFramePr>
        <p:xfrm>
          <a:off x="4595495" y="3834607"/>
          <a:ext cx="2393950" cy="770255"/>
        </p:xfrm>
        <a:graphic>
          <a:graphicData uri="http://schemas.openxmlformats.org/presentationml/2006/ole">
            <mc:AlternateContent xmlns:mc="http://schemas.openxmlformats.org/markup-compatibility/2006">
              <mc:Choice xmlns:v="urn:schemas-microsoft-com:vml" Requires="v">
                <p:oleObj spid="_x0000_s3112" name="" r:id="rId3" imgW="749300" imgH="241300" progId="Equation.3">
                  <p:embed/>
                </p:oleObj>
              </mc:Choice>
              <mc:Fallback>
                <p:oleObj name="" r:id="rId3" imgW="749300" imgH="241300" progId="Equation.3">
                  <p:embed/>
                  <p:pic>
                    <p:nvPicPr>
                      <p:cNvPr id="0" name="图片 3111"/>
                      <p:cNvPicPr/>
                      <p:nvPr/>
                    </p:nvPicPr>
                    <p:blipFill>
                      <a:blip r:embed="rId4"/>
                      <a:stretch>
                        <a:fillRect/>
                      </a:stretch>
                    </p:blipFill>
                    <p:spPr>
                      <a:xfrm>
                        <a:off x="4595495" y="3834607"/>
                        <a:ext cx="2393950" cy="770255"/>
                      </a:xfrm>
                      <a:prstGeom prst="rect">
                        <a:avLst/>
                      </a:prstGeom>
                      <a:solidFill>
                        <a:srgbClr val="FFFF99"/>
                      </a:solidFill>
                      <a:ln w="38100">
                        <a:noFill/>
                        <a:miter/>
                      </a:ln>
                    </p:spPr>
                  </p:pic>
                </p:oleObj>
              </mc:Fallback>
            </mc:AlternateContent>
          </a:graphicData>
        </a:graphic>
      </p:graphicFrame>
      <p:sp>
        <p:nvSpPr>
          <p:cNvPr id="16390" name="Rectangle 10"/>
          <p:cNvSpPr/>
          <p:nvPr/>
        </p:nvSpPr>
        <p:spPr>
          <a:xfrm>
            <a:off x="34925" y="4797425"/>
            <a:ext cx="4608830"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rPr>
              <a:t>统计平均的电子数是</a:t>
            </a:r>
            <a:endParaRPr lang="zh-CN" altLang="en-US" sz="2800" dirty="0">
              <a:solidFill>
                <a:srgbClr val="FF0000"/>
              </a:solidFill>
              <a:latin typeface="Times New Roman" panose="02020603050405020304" pitchFamily="18" charset="0"/>
              <a:ea typeface="华文细黑" panose="02010600040101010101" charset="-122"/>
            </a:endParaRPr>
          </a:p>
        </p:txBody>
      </p:sp>
      <p:graphicFrame>
        <p:nvGraphicFramePr>
          <p:cNvPr id="16391" name="Object 1024"/>
          <p:cNvGraphicFramePr>
            <a:graphicFrameLocks noChangeAspect="1"/>
          </p:cNvGraphicFramePr>
          <p:nvPr/>
        </p:nvGraphicFramePr>
        <p:xfrm>
          <a:off x="4595654" y="4725512"/>
          <a:ext cx="4306570" cy="770255"/>
        </p:xfrm>
        <a:graphic>
          <a:graphicData uri="http://schemas.openxmlformats.org/presentationml/2006/ole">
            <mc:AlternateContent xmlns:mc="http://schemas.openxmlformats.org/markup-compatibility/2006">
              <mc:Choice xmlns:v="urn:schemas-microsoft-com:vml" Requires="v">
                <p:oleObj spid="_x0000_s3115" name="" r:id="rId5" imgW="1181100" imgH="241300" progId="Equation.3">
                  <p:embed/>
                </p:oleObj>
              </mc:Choice>
              <mc:Fallback>
                <p:oleObj name="" r:id="rId5" imgW="1181100" imgH="241300" progId="Equation.3">
                  <p:embed/>
                  <p:pic>
                    <p:nvPicPr>
                      <p:cNvPr id="0" name="图片 3114"/>
                      <p:cNvPicPr/>
                      <p:nvPr/>
                    </p:nvPicPr>
                    <p:blipFill>
                      <a:blip r:embed="rId6"/>
                      <a:stretch>
                        <a:fillRect/>
                      </a:stretch>
                    </p:blipFill>
                    <p:spPr>
                      <a:xfrm>
                        <a:off x="4595654" y="4725512"/>
                        <a:ext cx="4306570" cy="770255"/>
                      </a:xfrm>
                      <a:prstGeom prst="rect">
                        <a:avLst/>
                      </a:prstGeom>
                      <a:solidFill>
                        <a:srgbClr val="FFFF99"/>
                      </a:solidFill>
                      <a:ln w="38100">
                        <a:noFill/>
                        <a:miter/>
                      </a:ln>
                    </p:spPr>
                  </p:pic>
                </p:oleObj>
              </mc:Fallback>
            </mc:AlternateContent>
          </a:graphicData>
        </a:graphic>
      </p:graphicFrame>
      <p:graphicFrame>
        <p:nvGraphicFramePr>
          <p:cNvPr id="16392" name="Object 1024"/>
          <p:cNvGraphicFramePr>
            <a:graphicFrameLocks noChangeAspect="1"/>
          </p:cNvGraphicFramePr>
          <p:nvPr/>
        </p:nvGraphicFramePr>
        <p:xfrm>
          <a:off x="4595496" y="5725002"/>
          <a:ext cx="3797300" cy="770255"/>
        </p:xfrm>
        <a:graphic>
          <a:graphicData uri="http://schemas.openxmlformats.org/presentationml/2006/ole">
            <mc:AlternateContent xmlns:mc="http://schemas.openxmlformats.org/markup-compatibility/2006">
              <mc:Choice xmlns:v="urn:schemas-microsoft-com:vml" Requires="v">
                <p:oleObj spid="_x0000_s3116" name="" r:id="rId7" imgW="1041400" imgH="241300" progId="Equation.3">
                  <p:embed/>
                </p:oleObj>
              </mc:Choice>
              <mc:Fallback>
                <p:oleObj name="" r:id="rId7" imgW="1041400" imgH="241300" progId="Equation.3">
                  <p:embed/>
                  <p:pic>
                    <p:nvPicPr>
                      <p:cNvPr id="0" name="图片 3115"/>
                      <p:cNvPicPr/>
                      <p:nvPr/>
                    </p:nvPicPr>
                    <p:blipFill>
                      <a:blip r:embed="rId8"/>
                      <a:stretch>
                        <a:fillRect/>
                      </a:stretch>
                    </p:blipFill>
                    <p:spPr>
                      <a:xfrm>
                        <a:off x="4595496" y="5725002"/>
                        <a:ext cx="3797300" cy="770255"/>
                      </a:xfrm>
                      <a:prstGeom prst="rect">
                        <a:avLst/>
                      </a:prstGeom>
                      <a:solidFill>
                        <a:srgbClr val="FFFF99"/>
                      </a:solidFill>
                      <a:ln w="38100">
                        <a:noFill/>
                        <a:miter/>
                      </a:ln>
                    </p:spPr>
                  </p:pic>
                </p:oleObj>
              </mc:Fallback>
            </mc:AlternateContent>
          </a:graphicData>
        </a:graphic>
      </p:graphicFrame>
      <p:sp>
        <p:nvSpPr>
          <p:cNvPr id="16393" name="Rectangle 10"/>
          <p:cNvSpPr/>
          <p:nvPr/>
        </p:nvSpPr>
        <p:spPr>
          <a:xfrm>
            <a:off x="-33020" y="5784850"/>
            <a:ext cx="4713605" cy="650875"/>
          </a:xfrm>
          <a:prstGeom prst="rect">
            <a:avLst/>
          </a:prstGeom>
          <a:noFill/>
          <a:ln w="9525">
            <a:noFill/>
          </a:ln>
        </p:spPr>
        <p:txBody>
          <a:bodyPr wrap="square" anchor="t">
            <a:spAutoFit/>
          </a:bodyPr>
          <a:p>
            <a:pPr marL="342900" indent="-342900" algn="just">
              <a:lnSpc>
                <a:spcPct val="130000"/>
              </a:lnSpc>
              <a:spcBef>
                <a:spcPct val="50000"/>
              </a:spcBef>
              <a:buFont typeface="Wingdings" panose="05000000000000000000" charset="0"/>
              <a:buChar char="l"/>
            </a:pP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电子在</a:t>
            </a:r>
            <a:r>
              <a:rPr lang="en-US" altLang="zh-CN"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k</a:t>
            </a:r>
            <a:r>
              <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空间统计分布密度</a:t>
            </a:r>
            <a:endParaRPr lang="zh-CN" altLang="en-US" sz="2800"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blinds(horizontal)">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linds(horizontal)">
                                      <p:cBhvr>
                                        <p:cTn id="27" dur="500"/>
                                        <p:tgtEl>
                                          <p:spTgt spid="163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blinds(horizontal)">
                                      <p:cBhvr>
                                        <p:cTn id="32"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0" grpId="0"/>
      <p:bldP spid="1639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3"/>
          <p:cNvSpPr>
            <a:spLocks noGrp="1"/>
          </p:cNvSpPr>
          <p:nvPr>
            <p:ph type="sldNum" sz="quarter" idx="12"/>
          </p:nvPr>
        </p:nvSpPr>
        <p:spPr>
          <a:xfrm>
            <a:off x="6588125" y="6237288"/>
            <a:ext cx="2133600" cy="476250"/>
          </a:xfrm>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3970" name="Rectangle 2"/>
          <p:cNvSpPr/>
          <p:nvPr/>
        </p:nvSpPr>
        <p:spPr>
          <a:xfrm>
            <a:off x="204788" y="100013"/>
            <a:ext cx="7072312" cy="768350"/>
          </a:xfrm>
          <a:prstGeom prst="rect">
            <a:avLst/>
          </a:prstGeom>
          <a:noFill/>
          <a:ln w="9525">
            <a:noFill/>
          </a:ln>
        </p:spPr>
        <p:txBody>
          <a:bodyPr wrap="none" anchor="t">
            <a:spAutoFit/>
          </a:bodyPr>
          <a:p>
            <a:pPr marL="342900" indent="-342900">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a:t>
            </a:r>
            <a:r>
              <a:rPr lang="zh-CN" altLang="en-US" sz="4400" b="1" dirty="0">
                <a:solidFill>
                  <a:srgbClr val="FF0000"/>
                </a:solidFill>
                <a:latin typeface="华文细黑" panose="02010600040101010101" charset="-122"/>
                <a:ea typeface="华文细黑" panose="02010600040101010101" charset="-122"/>
              </a:rPr>
              <a:t>特鲁德</a:t>
            </a:r>
            <a:r>
              <a:rPr lang="en-US" altLang="zh-CN" sz="4400" b="1" dirty="0">
                <a:solidFill>
                  <a:srgbClr val="FF0000"/>
                </a:solidFill>
                <a:latin typeface="华文细黑" panose="02010600040101010101" charset="-122"/>
                <a:ea typeface="华文细黑" panose="02010600040101010101" charset="-122"/>
              </a:rPr>
              <a:t>(Paul Drude)</a:t>
            </a:r>
            <a:r>
              <a:rPr lang="zh-CN" altLang="en-US" sz="4400" b="1" dirty="0">
                <a:solidFill>
                  <a:srgbClr val="FF0000"/>
                </a:solidFill>
                <a:latin typeface="华文细黑" panose="02010600040101010101" charset="-122"/>
                <a:ea typeface="华文细黑" panose="02010600040101010101" charset="-122"/>
              </a:rPr>
              <a:t>模型</a:t>
            </a:r>
            <a:endParaRPr lang="zh-CN" altLang="en-US" sz="4400" b="1" dirty="0">
              <a:solidFill>
                <a:srgbClr val="FF0000"/>
              </a:solidFill>
              <a:latin typeface="华文细黑" panose="02010600040101010101" charset="-122"/>
              <a:ea typeface="华文细黑" panose="02010600040101010101" charset="-122"/>
            </a:endParaRPr>
          </a:p>
        </p:txBody>
      </p:sp>
      <p:sp>
        <p:nvSpPr>
          <p:cNvPr id="83971" name="Rectangle 3"/>
          <p:cNvSpPr/>
          <p:nvPr/>
        </p:nvSpPr>
        <p:spPr>
          <a:xfrm>
            <a:off x="3505200" y="1600200"/>
            <a:ext cx="5410200" cy="3925888"/>
          </a:xfrm>
          <a:prstGeom prst="rect">
            <a:avLst/>
          </a:prstGeom>
          <a:noFill/>
          <a:ln w="9525">
            <a:noFill/>
          </a:ln>
        </p:spPr>
        <p:txBody>
          <a:bodyPr anchor="t">
            <a:spAutoFit/>
          </a:bodyPr>
          <a:p>
            <a:pPr>
              <a:lnSpc>
                <a:spcPct val="150000"/>
              </a:lnSpc>
              <a:buChar char="•"/>
            </a:pPr>
            <a:r>
              <a:rPr lang="en-US" altLang="zh-CN" sz="2400" b="1" dirty="0">
                <a:solidFill>
                  <a:srgbClr val="0066FF"/>
                </a:solidFill>
                <a:latin typeface="Times New Roman" panose="02020603050405020304" pitchFamily="18" charset="0"/>
                <a:ea typeface="楷体_GB2312" pitchFamily="49" charset="-122"/>
              </a:rPr>
              <a:t> </a:t>
            </a:r>
            <a:r>
              <a:rPr lang="zh-CN" altLang="en-US" sz="2400" b="1" dirty="0">
                <a:solidFill>
                  <a:srgbClr val="0066FF"/>
                </a:solidFill>
                <a:latin typeface="Times New Roman" panose="02020603050405020304" pitchFamily="18" charset="0"/>
                <a:ea typeface="楷体_GB2312" pitchFamily="49" charset="-122"/>
              </a:rPr>
              <a:t>特鲁德电子气模型</a:t>
            </a:r>
            <a:r>
              <a:rPr lang="zh-CN" altLang="en-US" sz="2400" b="1" dirty="0">
                <a:solidFill>
                  <a:srgbClr val="0066FF"/>
                </a:solidFill>
                <a:latin typeface="楷体_GB2312" pitchFamily="49" charset="-122"/>
                <a:ea typeface="楷体_GB2312" pitchFamily="49" charset="-122"/>
              </a:rPr>
              <a:t>（</a:t>
            </a:r>
            <a:r>
              <a:rPr lang="en-US" altLang="zh-CN" sz="2400" b="1" dirty="0">
                <a:solidFill>
                  <a:srgbClr val="0066FF"/>
                </a:solidFill>
                <a:latin typeface="楷体_GB2312" pitchFamily="49" charset="-122"/>
                <a:ea typeface="楷体_GB2312" pitchFamily="49" charset="-122"/>
              </a:rPr>
              <a:t>1900</a:t>
            </a:r>
            <a:r>
              <a:rPr lang="zh-CN" altLang="en-US" sz="2400" b="1" dirty="0">
                <a:solidFill>
                  <a:srgbClr val="0066FF"/>
                </a:solidFill>
                <a:latin typeface="楷体_GB2312" pitchFamily="49" charset="-122"/>
                <a:ea typeface="楷体_GB2312" pitchFamily="49" charset="-122"/>
              </a:rPr>
              <a:t>年）：</a:t>
            </a:r>
            <a:endParaRPr lang="zh-CN" altLang="en-US" sz="2400" b="1" dirty="0">
              <a:solidFill>
                <a:srgbClr val="0066FF"/>
              </a:solidFill>
              <a:latin typeface="楷体_GB2312" pitchFamily="49" charset="-122"/>
              <a:ea typeface="楷体_GB2312" pitchFamily="49" charset="-122"/>
            </a:endParaRPr>
          </a:p>
          <a:p>
            <a:pPr>
              <a:lnSpc>
                <a:spcPct val="150000"/>
              </a:lnSpc>
            </a:pPr>
            <a:r>
              <a:rPr lang="zh-CN" altLang="en-US" sz="2400" b="1" dirty="0">
                <a:latin typeface="Times New Roman" panose="02020603050405020304" pitchFamily="18" charset="0"/>
                <a:ea typeface="楷体_GB2312" pitchFamily="49" charset="-122"/>
              </a:rPr>
              <a:t>特鲁德提出了第一个固体微观理论</a:t>
            </a:r>
            <a:endParaRPr lang="zh-CN" altLang="en-US" sz="2400" b="1" dirty="0">
              <a:latin typeface="Times New Roman" panose="02020603050405020304" pitchFamily="18" charset="0"/>
              <a:ea typeface="楷体_GB2312" pitchFamily="49" charset="-122"/>
            </a:endParaRPr>
          </a:p>
          <a:p>
            <a:pPr>
              <a:lnSpc>
                <a:spcPct val="150000"/>
              </a:lnSpc>
            </a:pPr>
            <a:r>
              <a:rPr lang="zh-CN" altLang="en-US" sz="2400" b="1" dirty="0">
                <a:latin typeface="Times New Roman" panose="02020603050405020304" pitchFamily="18" charset="0"/>
                <a:ea typeface="楷体_GB2312" pitchFamily="49" charset="-122"/>
              </a:rPr>
              <a:t>利用</a:t>
            </a:r>
            <a:r>
              <a:rPr lang="zh-CN" altLang="en-US" sz="2400" b="1" dirty="0">
                <a:solidFill>
                  <a:srgbClr val="FF0000"/>
                </a:solidFill>
                <a:latin typeface="Times New Roman" panose="02020603050405020304" pitchFamily="18" charset="0"/>
                <a:ea typeface="楷体_GB2312" pitchFamily="49" charset="-122"/>
              </a:rPr>
              <a:t>微观概念</a:t>
            </a:r>
            <a:r>
              <a:rPr lang="zh-CN" altLang="en-US" sz="2400" b="1" dirty="0">
                <a:latin typeface="Times New Roman" panose="02020603050405020304" pitchFamily="18" charset="0"/>
                <a:ea typeface="楷体_GB2312" pitchFamily="49" charset="-122"/>
              </a:rPr>
              <a:t>计算</a:t>
            </a:r>
            <a:r>
              <a:rPr lang="zh-CN" altLang="en-US" sz="2400" b="1" dirty="0">
                <a:solidFill>
                  <a:srgbClr val="FF0000"/>
                </a:solidFill>
                <a:latin typeface="Times New Roman" panose="02020603050405020304" pitchFamily="18" charset="0"/>
                <a:ea typeface="楷体_GB2312" pitchFamily="49" charset="-122"/>
              </a:rPr>
              <a:t>宏观实验观测量</a:t>
            </a:r>
            <a:endParaRPr lang="zh-CN" altLang="en-US" sz="2400" dirty="0">
              <a:latin typeface="Times New Roman" panose="02020603050405020304" pitchFamily="18" charset="0"/>
              <a:ea typeface="楷体_GB2312" pitchFamily="49" charset="-122"/>
            </a:endParaRPr>
          </a:p>
          <a:p>
            <a:pPr>
              <a:lnSpc>
                <a:spcPct val="150000"/>
              </a:lnSpc>
              <a:buChar char="•"/>
            </a:pPr>
            <a:r>
              <a:rPr lang="zh-CN" altLang="en-US" sz="2400" b="1" dirty="0">
                <a:solidFill>
                  <a:srgbClr val="0066FF"/>
                </a:solidFill>
                <a:latin typeface="Times New Roman" panose="02020603050405020304" pitchFamily="18" charset="0"/>
                <a:ea typeface="楷体_GB2312" pitchFamily="49" charset="-122"/>
              </a:rPr>
              <a:t> 自由电子气</a:t>
            </a:r>
            <a:r>
              <a:rPr lang="en-US" altLang="zh-CN" sz="2400" b="1" dirty="0">
                <a:solidFill>
                  <a:srgbClr val="0066FF"/>
                </a:solidFill>
                <a:latin typeface="Times New Roman" panose="02020603050405020304" pitchFamily="18" charset="0"/>
                <a:ea typeface="楷体_GB2312" pitchFamily="49" charset="-122"/>
              </a:rPr>
              <a:t>+</a:t>
            </a:r>
            <a:r>
              <a:rPr lang="zh-CN" altLang="en-US" sz="2400" b="1" dirty="0">
                <a:solidFill>
                  <a:srgbClr val="0066FF"/>
                </a:solidFill>
                <a:latin typeface="Times New Roman" panose="02020603050405020304" pitchFamily="18" charset="0"/>
                <a:ea typeface="楷体_GB2312" pitchFamily="49" charset="-122"/>
              </a:rPr>
              <a:t>玻尔兹曼统计      </a:t>
            </a:r>
            <a:endParaRPr lang="zh-CN" altLang="en-US" sz="2400" b="1" dirty="0">
              <a:solidFill>
                <a:srgbClr val="0066FF"/>
              </a:solidFill>
              <a:latin typeface="Times New Roman" panose="02020603050405020304" pitchFamily="18" charset="0"/>
              <a:ea typeface="楷体_GB2312" pitchFamily="49" charset="-122"/>
            </a:endParaRPr>
          </a:p>
          <a:p>
            <a:pPr>
              <a:lnSpc>
                <a:spcPct val="150000"/>
              </a:lnSpc>
            </a:pPr>
            <a:r>
              <a:rPr lang="zh-CN" altLang="en-US" sz="2400" b="1" dirty="0">
                <a:solidFill>
                  <a:srgbClr val="FF0000"/>
                </a:solidFill>
                <a:latin typeface="Times New Roman" panose="02020603050405020304" pitchFamily="18" charset="0"/>
                <a:ea typeface="楷体_GB2312" pitchFamily="49" charset="-122"/>
              </a:rPr>
              <a:t>   欧姆定律</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buChar char="•"/>
            </a:pPr>
            <a:r>
              <a:rPr lang="zh-CN" altLang="en-US" sz="2400" b="1" dirty="0">
                <a:solidFill>
                  <a:srgbClr val="0066FF"/>
                </a:solidFill>
                <a:latin typeface="Times New Roman" panose="02020603050405020304" pitchFamily="18" charset="0"/>
                <a:ea typeface="楷体_GB2312" pitchFamily="49" charset="-122"/>
              </a:rPr>
              <a:t> 电子平均自由程</a:t>
            </a:r>
            <a:r>
              <a:rPr lang="en-US" altLang="zh-CN" sz="2400" b="1" dirty="0">
                <a:solidFill>
                  <a:srgbClr val="0066FF"/>
                </a:solidFill>
                <a:latin typeface="Times New Roman" panose="02020603050405020304" pitchFamily="18" charset="0"/>
                <a:ea typeface="楷体_GB2312" pitchFamily="49" charset="-122"/>
              </a:rPr>
              <a:t>+</a:t>
            </a:r>
            <a:r>
              <a:rPr lang="zh-CN" altLang="en-US" sz="2400" b="1" dirty="0">
                <a:solidFill>
                  <a:srgbClr val="0066FF"/>
                </a:solidFill>
                <a:latin typeface="Times New Roman" panose="02020603050405020304" pitchFamily="18" charset="0"/>
                <a:ea typeface="楷体_GB2312" pitchFamily="49" charset="-122"/>
              </a:rPr>
              <a:t>分子运动论          </a:t>
            </a:r>
            <a:endParaRPr lang="zh-CN" altLang="en-US" sz="2400" b="1" dirty="0">
              <a:solidFill>
                <a:srgbClr val="0066FF"/>
              </a:solidFill>
              <a:latin typeface="Times New Roman" panose="02020603050405020304" pitchFamily="18" charset="0"/>
              <a:ea typeface="楷体_GB2312" pitchFamily="49" charset="-122"/>
            </a:endParaRPr>
          </a:p>
          <a:p>
            <a:pPr>
              <a:lnSpc>
                <a:spcPct val="150000"/>
              </a:lnSpc>
            </a:pPr>
            <a:r>
              <a:rPr lang="zh-CN" altLang="en-US" sz="2400" b="1" dirty="0">
                <a:solidFill>
                  <a:srgbClr val="FF0000"/>
                </a:solidFill>
                <a:latin typeface="Times New Roman" panose="02020603050405020304" pitchFamily="18" charset="0"/>
                <a:ea typeface="楷体_GB2312" pitchFamily="49" charset="-122"/>
              </a:rPr>
              <a:t>  电子的热导率</a:t>
            </a:r>
            <a:endParaRPr lang="zh-CN" altLang="en-US" sz="2400" b="1" dirty="0">
              <a:solidFill>
                <a:srgbClr val="FF0000"/>
              </a:solidFill>
              <a:latin typeface="Times New Roman" panose="02020603050405020304" pitchFamily="18" charset="0"/>
              <a:ea typeface="楷体_GB2312" pitchFamily="49" charset="-122"/>
            </a:endParaRPr>
          </a:p>
        </p:txBody>
      </p:sp>
      <p:sp>
        <p:nvSpPr>
          <p:cNvPr id="83972" name="AutoShape 4"/>
          <p:cNvSpPr/>
          <p:nvPr/>
        </p:nvSpPr>
        <p:spPr>
          <a:xfrm>
            <a:off x="7391400" y="3505200"/>
            <a:ext cx="838200" cy="228600"/>
          </a:xfrm>
          <a:prstGeom prst="rightArrow">
            <a:avLst>
              <a:gd name="adj1" fmla="val 50000"/>
              <a:gd name="adj2" fmla="val 91598"/>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3973" name="AutoShape 5"/>
          <p:cNvSpPr/>
          <p:nvPr/>
        </p:nvSpPr>
        <p:spPr>
          <a:xfrm>
            <a:off x="7696200" y="4572000"/>
            <a:ext cx="838200" cy="228600"/>
          </a:xfrm>
          <a:prstGeom prst="rightArrow">
            <a:avLst>
              <a:gd name="adj1" fmla="val 50000"/>
              <a:gd name="adj2" fmla="val 91598"/>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pic>
        <p:nvPicPr>
          <p:cNvPr id="83974" name="Picture 6" descr="P. Drude"/>
          <p:cNvPicPr>
            <a:picLocks noChangeAspect="1"/>
          </p:cNvPicPr>
          <p:nvPr/>
        </p:nvPicPr>
        <p:blipFill>
          <a:blip r:embed="rId1"/>
          <a:stretch>
            <a:fillRect/>
          </a:stretch>
        </p:blipFill>
        <p:spPr>
          <a:xfrm>
            <a:off x="381000" y="1905000"/>
            <a:ext cx="2809875" cy="3581400"/>
          </a:xfrm>
          <a:prstGeom prst="rect">
            <a:avLst/>
          </a:prstGeom>
          <a:noFill/>
          <a:ln w="28575" cap="flat" cmpd="sng">
            <a:solidFill>
              <a:schemeClr val="accent1"/>
            </a:solidFill>
            <a:prstDash val="solid"/>
            <a:miter/>
            <a:headEnd type="none" w="med" len="med"/>
            <a:tailEnd type="none" w="med" len="me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4994" name="Text Box 1027"/>
          <p:cNvSpPr txBox="1"/>
          <p:nvPr/>
        </p:nvSpPr>
        <p:spPr>
          <a:xfrm>
            <a:off x="3429000" y="1447800"/>
            <a:ext cx="5486400" cy="4194175"/>
          </a:xfrm>
          <a:prstGeom prst="rect">
            <a:avLst/>
          </a:prstGeom>
          <a:noFill/>
          <a:ln w="9525">
            <a:noFill/>
          </a:ln>
        </p:spPr>
        <p:txBody>
          <a:bodyPr anchor="t">
            <a:spAutoFit/>
          </a:bodyPr>
          <a:p>
            <a:pPr algn="just">
              <a:lnSpc>
                <a:spcPct val="120000"/>
              </a:lnSpc>
            </a:pPr>
            <a:r>
              <a:rPr lang="en-US" altLang="zh-CN" sz="2800" b="1" dirty="0">
                <a:solidFill>
                  <a:srgbClr val="0066FF"/>
                </a:solidFill>
                <a:latin typeface="楷体_GB2312" pitchFamily="49" charset="-122"/>
                <a:ea typeface="楷体_GB2312" pitchFamily="49" charset="-122"/>
              </a:rPr>
              <a:t>1925</a:t>
            </a:r>
            <a:r>
              <a:rPr lang="zh-CN" altLang="en-US" sz="2800" b="1" dirty="0">
                <a:solidFill>
                  <a:srgbClr val="0066FF"/>
                </a:solidFill>
                <a:latin typeface="楷体_GB2312" pitchFamily="49" charset="-122"/>
                <a:ea typeface="楷体_GB2312" pitchFamily="49" charset="-122"/>
              </a:rPr>
              <a:t>年：泡利不相容原理</a:t>
            </a:r>
            <a:endParaRPr lang="zh-CN" altLang="en-US" sz="2800" dirty="0">
              <a:solidFill>
                <a:srgbClr val="0066FF"/>
              </a:solidFill>
              <a:latin typeface="楷体_GB2312" pitchFamily="49" charset="-122"/>
              <a:ea typeface="楷体_GB2312" pitchFamily="49" charset="-122"/>
            </a:endParaRPr>
          </a:p>
          <a:p>
            <a:pPr algn="just">
              <a:lnSpc>
                <a:spcPct val="120000"/>
              </a:lnSpc>
            </a:pPr>
            <a:r>
              <a:rPr lang="en-US" altLang="zh-CN" sz="2800" b="1" dirty="0">
                <a:solidFill>
                  <a:srgbClr val="0066FF"/>
                </a:solidFill>
                <a:latin typeface="楷体_GB2312" pitchFamily="49" charset="-122"/>
                <a:ea typeface="楷体_GB2312" pitchFamily="49" charset="-122"/>
              </a:rPr>
              <a:t>1926</a:t>
            </a:r>
            <a:r>
              <a:rPr lang="zh-CN" altLang="en-US" sz="2800" b="1" dirty="0">
                <a:solidFill>
                  <a:srgbClr val="0066FF"/>
                </a:solidFill>
                <a:latin typeface="楷体_GB2312" pitchFamily="49" charset="-122"/>
                <a:ea typeface="楷体_GB2312" pitchFamily="49" charset="-122"/>
              </a:rPr>
              <a:t>年：费米</a:t>
            </a:r>
            <a:r>
              <a:rPr lang="en-US" altLang="zh-CN" sz="2800" b="1" dirty="0">
                <a:solidFill>
                  <a:srgbClr val="0066FF"/>
                </a:solidFill>
                <a:latin typeface="楷体_GB2312" pitchFamily="49" charset="-122"/>
                <a:ea typeface="楷体_GB2312" pitchFamily="49" charset="-122"/>
              </a:rPr>
              <a:t>-</a:t>
            </a:r>
            <a:r>
              <a:rPr lang="zh-CN" altLang="en-US" sz="2800" b="1" dirty="0">
                <a:solidFill>
                  <a:srgbClr val="0066FF"/>
                </a:solidFill>
                <a:latin typeface="楷体_GB2312" pitchFamily="49" charset="-122"/>
                <a:ea typeface="楷体_GB2312" pitchFamily="49" charset="-122"/>
              </a:rPr>
              <a:t>狄拉克量子统计</a:t>
            </a:r>
            <a:endParaRPr lang="zh-CN" altLang="en-US" sz="2800" dirty="0">
              <a:solidFill>
                <a:srgbClr val="0066FF"/>
              </a:solidFill>
              <a:latin typeface="楷体_GB2312" pitchFamily="49" charset="-122"/>
              <a:ea typeface="楷体_GB2312" pitchFamily="49" charset="-122"/>
            </a:endParaRPr>
          </a:p>
          <a:p>
            <a:pPr algn="just">
              <a:lnSpc>
                <a:spcPct val="120000"/>
              </a:lnSpc>
            </a:pPr>
            <a:r>
              <a:rPr lang="en-US" altLang="zh-CN" sz="2800" b="1" dirty="0">
                <a:solidFill>
                  <a:srgbClr val="FF0000"/>
                </a:solidFill>
                <a:latin typeface="楷体_GB2312" pitchFamily="49" charset="-122"/>
                <a:ea typeface="楷体_GB2312" pitchFamily="49" charset="-122"/>
              </a:rPr>
              <a:t>1927</a:t>
            </a:r>
            <a:r>
              <a:rPr lang="zh-CN" altLang="en-US" sz="2800" b="1" dirty="0">
                <a:solidFill>
                  <a:srgbClr val="FF0000"/>
                </a:solidFill>
                <a:latin typeface="楷体_GB2312" pitchFamily="49" charset="-122"/>
                <a:ea typeface="楷体_GB2312" pitchFamily="49" charset="-122"/>
              </a:rPr>
              <a:t>年：索末菲半经典电子论，</a:t>
            </a:r>
            <a:endParaRPr lang="zh-CN" altLang="en-US" sz="2800" b="1" dirty="0">
              <a:solidFill>
                <a:srgbClr val="FF0000"/>
              </a:solidFill>
              <a:latin typeface="楷体_GB2312" pitchFamily="49" charset="-122"/>
              <a:ea typeface="楷体_GB2312" pitchFamily="49" charset="-122"/>
            </a:endParaRPr>
          </a:p>
          <a:p>
            <a:pPr algn="just">
              <a:lnSpc>
                <a:spcPct val="120000"/>
              </a:lnSpc>
            </a:pPr>
            <a:r>
              <a:rPr lang="zh-CN" altLang="en-US" sz="2800" b="1" dirty="0">
                <a:latin typeface="楷体_GB2312" pitchFamily="49" charset="-122"/>
                <a:ea typeface="楷体_GB2312" pitchFamily="49" charset="-122"/>
              </a:rPr>
              <a:t>电子气服从</a:t>
            </a:r>
            <a:r>
              <a:rPr lang="zh-CN" altLang="en-US" sz="2800" b="1" dirty="0">
                <a:solidFill>
                  <a:srgbClr val="FF0000"/>
                </a:solidFill>
                <a:latin typeface="楷体_GB2312" pitchFamily="49" charset="-122"/>
                <a:ea typeface="楷体_GB2312" pitchFamily="49" charset="-122"/>
              </a:rPr>
              <a:t>费米</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狄拉克量子统计</a:t>
            </a:r>
            <a:r>
              <a:rPr lang="zh-CN" altLang="en-US" sz="2800" b="1" dirty="0">
                <a:latin typeface="楷体_GB2312" pitchFamily="49" charset="-122"/>
                <a:ea typeface="楷体_GB2312" pitchFamily="49" charset="-122"/>
              </a:rPr>
              <a:t>得出了</a:t>
            </a:r>
            <a:r>
              <a:rPr lang="zh-CN" altLang="en-US" sz="2800" b="1" dirty="0">
                <a:solidFill>
                  <a:srgbClr val="FF0000"/>
                </a:solidFill>
                <a:latin typeface="楷体_GB2312" pitchFamily="49" charset="-122"/>
                <a:ea typeface="楷体_GB2312" pitchFamily="49" charset="-122"/>
              </a:rPr>
              <a:t>费米能级，费米面</a:t>
            </a:r>
            <a:r>
              <a:rPr lang="zh-CN" altLang="en-US" sz="2800" b="1" dirty="0">
                <a:latin typeface="楷体_GB2312" pitchFamily="49" charset="-122"/>
                <a:ea typeface="楷体_GB2312" pitchFamily="49" charset="-122"/>
              </a:rPr>
              <a:t>等重要概念并成功地解决了电子比热比经典值小等经典模型所无法解释的问题。</a:t>
            </a:r>
            <a:endParaRPr lang="zh-CN" altLang="en-US" sz="2800" b="1" dirty="0">
              <a:latin typeface="楷体_GB2312" pitchFamily="49" charset="-122"/>
              <a:ea typeface="楷体_GB2312" pitchFamily="49" charset="-122"/>
            </a:endParaRPr>
          </a:p>
        </p:txBody>
      </p:sp>
      <p:pic>
        <p:nvPicPr>
          <p:cNvPr id="84995" name="Picture 1028" descr="as30_01"/>
          <p:cNvPicPr>
            <a:picLocks noChangeAspect="1"/>
          </p:cNvPicPr>
          <p:nvPr/>
        </p:nvPicPr>
        <p:blipFill>
          <a:blip r:embed="rId1"/>
          <a:stretch>
            <a:fillRect/>
          </a:stretch>
        </p:blipFill>
        <p:spPr>
          <a:xfrm>
            <a:off x="304800" y="1676400"/>
            <a:ext cx="3054350" cy="3733800"/>
          </a:xfrm>
          <a:prstGeom prst="rect">
            <a:avLst/>
          </a:prstGeom>
          <a:noFill/>
          <a:ln w="9525">
            <a:noFill/>
          </a:ln>
        </p:spPr>
      </p:pic>
      <p:sp>
        <p:nvSpPr>
          <p:cNvPr id="84996" name="Rectangle 1029"/>
          <p:cNvSpPr/>
          <p:nvPr/>
        </p:nvSpPr>
        <p:spPr>
          <a:xfrm>
            <a:off x="609600" y="5486400"/>
            <a:ext cx="2147888" cy="457200"/>
          </a:xfrm>
          <a:prstGeom prst="rect">
            <a:avLst/>
          </a:prstGeom>
          <a:noFill/>
          <a:ln w="9525">
            <a:noFill/>
          </a:ln>
        </p:spPr>
        <p:txBody>
          <a:bodyPr wrap="none" anchor="t">
            <a:spAutoFit/>
          </a:bodyPr>
          <a:p>
            <a:r>
              <a:rPr lang="en-US" altLang="zh-CN" sz="2400" b="1" dirty="0">
                <a:latin typeface="Times New Roman" panose="02020603050405020304" pitchFamily="18" charset="0"/>
                <a:ea typeface="楷体_GB2312" pitchFamily="49" charset="-122"/>
              </a:rPr>
              <a:t>A. Sommerfeld</a:t>
            </a:r>
            <a:endParaRPr lang="en-US" altLang="zh-CN" sz="2400" b="1" dirty="0">
              <a:latin typeface="Times New Roman" panose="02020603050405020304" pitchFamily="18" charset="0"/>
              <a:ea typeface="楷体_GB2312" pitchFamily="49" charset="-122"/>
            </a:endParaRPr>
          </a:p>
        </p:txBody>
      </p:sp>
      <p:sp>
        <p:nvSpPr>
          <p:cNvPr id="84997" name="Text Box 1030"/>
          <p:cNvSpPr txBox="1"/>
          <p:nvPr/>
        </p:nvSpPr>
        <p:spPr>
          <a:xfrm>
            <a:off x="26988" y="57150"/>
            <a:ext cx="7843837" cy="768350"/>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4400" b="1" dirty="0">
                <a:solidFill>
                  <a:srgbClr val="FF0000"/>
                </a:solidFill>
                <a:latin typeface="华文细黑" panose="02010600040101010101" charset="-122"/>
                <a:ea typeface="华文细黑" panose="02010600040101010101" charset="-122"/>
              </a:rPr>
              <a:t>  Sommerfeld</a:t>
            </a:r>
            <a:r>
              <a:rPr lang="zh-CN" altLang="en-US" sz="4400" b="1" dirty="0">
                <a:solidFill>
                  <a:srgbClr val="FF0000"/>
                </a:solidFill>
                <a:latin typeface="华文细黑" panose="02010600040101010101" charset="-122"/>
                <a:ea typeface="华文细黑" panose="02010600040101010101" charset="-122"/>
              </a:rPr>
              <a:t>的自由电子论</a:t>
            </a:r>
            <a:endParaRPr lang="zh-CN" altLang="en-US" sz="44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xfrm>
            <a:off x="36513" y="-204787"/>
            <a:ext cx="8229600" cy="1143000"/>
          </a:xfrm>
        </p:spPr>
        <p:txBody>
          <a:bodyPr wrap="square" lIns="91440" tIns="45720" rIns="91440" bIns="45720" anchor="ctr"/>
          <a:p>
            <a:pPr algn="l" eaLnBrk="1" hangingPunct="1"/>
            <a:r>
              <a:rPr lang="zh-CN" altLang="en-US" sz="3200" b="1" dirty="0">
                <a:solidFill>
                  <a:schemeClr val="tx1"/>
                </a:solidFill>
                <a:latin typeface="Times New Roman" panose="02020603050405020304" pitchFamily="18" charset="0"/>
                <a:ea typeface="楷体_GB2312" pitchFamily="49" charset="-122"/>
              </a:rPr>
              <a:t>特鲁德</a:t>
            </a:r>
            <a:r>
              <a:rPr lang="en-US" altLang="zh-CN" sz="3200" b="1" dirty="0">
                <a:solidFill>
                  <a:schemeClr val="tx1"/>
                </a:solidFill>
                <a:latin typeface="Times New Roman" panose="02020603050405020304" pitchFamily="18" charset="0"/>
                <a:ea typeface="楷体_GB2312" pitchFamily="49" charset="-122"/>
              </a:rPr>
              <a:t>(Paul Drude)</a:t>
            </a:r>
            <a:r>
              <a:rPr lang="zh-CN" altLang="en-US" sz="3200" b="1" dirty="0">
                <a:solidFill>
                  <a:schemeClr val="tx1"/>
                </a:solidFill>
                <a:latin typeface="Times New Roman" panose="02020603050405020304" pitchFamily="18" charset="0"/>
                <a:ea typeface="楷体_GB2312" pitchFamily="49" charset="-122"/>
              </a:rPr>
              <a:t>模型基本假设</a:t>
            </a:r>
            <a:endParaRPr lang="en-US" altLang="zh-CN" sz="3200" b="1" dirty="0">
              <a:solidFill>
                <a:schemeClr val="tx1"/>
              </a:solidFill>
              <a:latin typeface="Times New Roman" panose="02020603050405020304" pitchFamily="18" charset="0"/>
              <a:ea typeface="楷体_GB2312" pitchFamily="49" charset="-122"/>
            </a:endParaRPr>
          </a:p>
        </p:txBody>
      </p:sp>
      <p:sp>
        <p:nvSpPr>
          <p:cNvPr id="147459" name="Rectangle 3"/>
          <p:cNvSpPr>
            <a:spLocks noGrp="1"/>
          </p:cNvSpPr>
          <p:nvPr>
            <p:ph idx="1"/>
          </p:nvPr>
        </p:nvSpPr>
        <p:spPr>
          <a:xfrm>
            <a:off x="-9525" y="876300"/>
            <a:ext cx="9112250" cy="5845175"/>
          </a:xfrm>
        </p:spPr>
        <p:txBody>
          <a:bodyPr wrap="square" lIns="91440" tIns="45720" rIns="91440" bIns="45720" anchor="t"/>
          <a:p>
            <a:pPr marL="609600" indent="-609600" algn="just" eaLnBrk="1" latinLnBrk="0" hangingPunct="1">
              <a:lnSpc>
                <a:spcPct val="120000"/>
              </a:lnSpc>
              <a:spcBef>
                <a:spcPct val="0"/>
              </a:spcBef>
              <a:buAutoNum type="arabicPeriod"/>
            </a:pPr>
            <a:r>
              <a:rPr lang="zh-CN" altLang="en-US" sz="2400" dirty="0">
                <a:solidFill>
                  <a:srgbClr val="FF3300"/>
                </a:solidFill>
                <a:latin typeface="楷体_GB2312" pitchFamily="49" charset="-122"/>
                <a:ea typeface="楷体_GB2312" pitchFamily="49" charset="-122"/>
              </a:rPr>
              <a:t>自由电子近似：</a:t>
            </a:r>
            <a:r>
              <a:rPr lang="zh-CN" altLang="en-US" sz="2400" dirty="0">
                <a:latin typeface="楷体_GB2312" pitchFamily="49" charset="-122"/>
                <a:ea typeface="楷体_GB2312" pitchFamily="49" charset="-122"/>
              </a:rPr>
              <a:t>传导电子由原子的价电子提供，离子实对电子的作用可以忽略不计，离子实的作用维持整个金属晶体的电中性</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与电子发生碰撞</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algn="just" eaLnBrk="1" latinLnBrk="0" hangingPunct="1">
              <a:lnSpc>
                <a:spcPct val="120000"/>
              </a:lnSpc>
              <a:spcBef>
                <a:spcPct val="0"/>
              </a:spcBef>
              <a:buAutoNum type="arabicPeriod"/>
            </a:pPr>
            <a:r>
              <a:rPr lang="zh-CN" altLang="en-US" sz="2400" dirty="0">
                <a:solidFill>
                  <a:srgbClr val="FF3300"/>
                </a:solidFill>
                <a:latin typeface="楷体_GB2312" pitchFamily="49" charset="-122"/>
                <a:ea typeface="楷体_GB2312" pitchFamily="49" charset="-122"/>
              </a:rPr>
              <a:t>独立电子近似：</a:t>
            </a:r>
            <a:r>
              <a:rPr lang="zh-CN" altLang="en-US" sz="2400" dirty="0">
                <a:latin typeface="楷体_GB2312" pitchFamily="49" charset="-122"/>
                <a:ea typeface="楷体_GB2312" pitchFamily="49" charset="-122"/>
              </a:rPr>
              <a:t>电子与电子之间的相互作用可以忽略不计。外电场为零时</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忽略电子之间的碰撞，两次碰撞</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与离子实碰撞</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之间电子自由飞行</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eaLnBrk="1" latinLnBrk="0" hangingPunct="1">
              <a:lnSpc>
                <a:spcPct val="120000"/>
              </a:lnSpc>
              <a:spcBef>
                <a:spcPct val="0"/>
              </a:spcBef>
              <a:buNone/>
            </a:pPr>
            <a:r>
              <a:rPr lang="en-US" altLang="zh-CN" sz="2400" dirty="0">
                <a:solidFill>
                  <a:srgbClr val="FF0000"/>
                </a:solidFill>
                <a:latin typeface="楷体_GB2312" pitchFamily="49" charset="-122"/>
                <a:ea typeface="楷体_GB2312" pitchFamily="49" charset="-122"/>
              </a:rPr>
              <a:t>3. </a:t>
            </a:r>
            <a:r>
              <a:rPr lang="zh-CN" altLang="en-US" sz="2400" dirty="0">
                <a:solidFill>
                  <a:srgbClr val="FF0000"/>
                </a:solidFill>
                <a:latin typeface="楷体_GB2312" pitchFamily="49" charset="-122"/>
                <a:ea typeface="楷体_GB2312" pitchFamily="49" charset="-122"/>
              </a:rPr>
              <a:t>玻尔兹曼统计</a:t>
            </a:r>
            <a:r>
              <a:rPr lang="en-US" altLang="zh-CN" sz="2400" dirty="0">
                <a:solidFill>
                  <a:srgbClr val="FF0000"/>
                </a:solidFill>
                <a:latin typeface="楷体_GB2312" pitchFamily="49" charset="-122"/>
                <a:ea typeface="楷体_GB2312" pitchFamily="49" charset="-122"/>
              </a:rPr>
              <a:t>:</a:t>
            </a:r>
            <a:r>
              <a:rPr lang="en-US" altLang="zh-CN" sz="2400" dirty="0">
                <a:solidFill>
                  <a:srgbClr val="0066FF"/>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自由电子气服从玻尔兹曼统计</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09600" indent="-609600" eaLnBrk="1" latinLnBrk="0" hangingPunct="1">
              <a:lnSpc>
                <a:spcPct val="120000"/>
              </a:lnSpc>
              <a:spcBef>
                <a:spcPct val="0"/>
              </a:spcBef>
              <a:buNone/>
            </a:pPr>
            <a:r>
              <a:rPr lang="en-US" altLang="zh-CN" sz="2400" dirty="0">
                <a:solidFill>
                  <a:srgbClr val="FF3300"/>
                </a:solidFill>
                <a:latin typeface="楷体_GB2312" pitchFamily="49" charset="-122"/>
                <a:ea typeface="楷体_GB2312" pitchFamily="49" charset="-122"/>
              </a:rPr>
              <a:t>4. </a:t>
            </a:r>
            <a:r>
              <a:rPr lang="zh-CN" altLang="en-US" sz="2400" dirty="0">
                <a:solidFill>
                  <a:srgbClr val="FF3300"/>
                </a:solidFill>
                <a:latin typeface="楷体_GB2312" pitchFamily="49" charset="-122"/>
                <a:ea typeface="楷体_GB2312" pitchFamily="49" charset="-122"/>
              </a:rPr>
              <a:t>弛豫时间近似：</a:t>
            </a:r>
            <a:r>
              <a:rPr lang="zh-CN" altLang="en-US" sz="2400" dirty="0">
                <a:latin typeface="楷体_GB2312" pitchFamily="49" charset="-122"/>
                <a:ea typeface="楷体_GB2312" pitchFamily="49" charset="-122"/>
              </a:rPr>
              <a:t>电子在单位时间内碰撞一次的几率为</a:t>
            </a:r>
            <a:r>
              <a:rPr lang="en-US" altLang="zh-CN" sz="2400" dirty="0">
                <a:solidFill>
                  <a:srgbClr val="FF0000"/>
                </a:solidFill>
                <a:latin typeface="楷体_GB2312" pitchFamily="49" charset="-122"/>
                <a:ea typeface="楷体_GB2312" pitchFamily="49" charset="-122"/>
              </a:rPr>
              <a:t>1/</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zh-CN" altLang="en-US" sz="2400" dirty="0">
                <a:latin typeface="楷体_GB2312" pitchFamily="49" charset="-122"/>
                <a:ea typeface="楷体_GB2312" pitchFamily="49" charset="-122"/>
                <a:sym typeface="Symbol" panose="05050102010706020507" pitchFamily="18" charset="2"/>
              </a:rPr>
              <a:t>称为</a:t>
            </a:r>
            <a:r>
              <a:rPr lang="zh-CN" altLang="en-US" sz="2400" dirty="0">
                <a:latin typeface="楷体_GB2312" pitchFamily="49" charset="-122"/>
                <a:ea typeface="楷体_GB2312" pitchFamily="49" charset="-122"/>
              </a:rPr>
              <a:t>弛豫时间</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即平均自由时间</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。每次碰撞时</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电子失去它在电场作用下获得的能量，即电子和周围环境达到热平衡仅仅是通过与原子实的碰撞实现的</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65"/>
                                            </p:txEl>
                                          </p:spTgt>
                                        </p:tgtEl>
                                        <p:attrNameLst>
                                          <p:attrName>style.visibility</p:attrName>
                                        </p:attrNameLst>
                                      </p:cBhvr>
                                      <p:to>
                                        <p:strVal val="visible"/>
                                      </p:to>
                                    </p:set>
                                    <p:anim calcmode="lin" valueType="num">
                                      <p:cBhvr>
                                        <p:cTn id="7" dur="500" fill="hold"/>
                                        <p:tgtEl>
                                          <p:spTgt spid="147459">
                                            <p:txEl>
                                              <p:charRg st="0" end="65"/>
                                            </p:txEl>
                                          </p:spTgt>
                                        </p:tgtEl>
                                        <p:attrNameLst>
                                          <p:attrName>ppt_x</p:attrName>
                                        </p:attrNameLst>
                                      </p:cBhvr>
                                      <p:tavLst>
                                        <p:tav tm="0">
                                          <p:val>
                                            <p:strVal val="0-#ppt_w/2"/>
                                          </p:val>
                                        </p:tav>
                                        <p:tav tm="100000">
                                          <p:val>
                                            <p:strVal val="#ppt_x"/>
                                          </p:val>
                                        </p:tav>
                                      </p:tavLst>
                                    </p:anim>
                                    <p:anim calcmode="lin" valueType="num">
                                      <p:cBhvr>
                                        <p:cTn id="8" dur="500" fill="hold"/>
                                        <p:tgtEl>
                                          <p:spTgt spid="147459">
                                            <p:txEl>
                                              <p:charRg st="0" end="6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charRg st="65" end="130"/>
                                            </p:txEl>
                                          </p:spTgt>
                                        </p:tgtEl>
                                        <p:attrNameLst>
                                          <p:attrName>style.visibility</p:attrName>
                                        </p:attrNameLst>
                                      </p:cBhvr>
                                      <p:to>
                                        <p:strVal val="visible"/>
                                      </p:to>
                                    </p:set>
                                    <p:anim calcmode="lin" valueType="num">
                                      <p:cBhvr>
                                        <p:cTn id="13" dur="500" fill="hold"/>
                                        <p:tgtEl>
                                          <p:spTgt spid="147459">
                                            <p:txEl>
                                              <p:charRg st="65" end="130"/>
                                            </p:txEl>
                                          </p:spTgt>
                                        </p:tgtEl>
                                        <p:attrNameLst>
                                          <p:attrName>ppt_x</p:attrName>
                                        </p:attrNameLst>
                                      </p:cBhvr>
                                      <p:tavLst>
                                        <p:tav tm="0">
                                          <p:val>
                                            <p:strVal val="0-#ppt_w/2"/>
                                          </p:val>
                                        </p:tav>
                                        <p:tav tm="100000">
                                          <p:val>
                                            <p:strVal val="#ppt_x"/>
                                          </p:val>
                                        </p:tav>
                                      </p:tavLst>
                                    </p:anim>
                                    <p:anim calcmode="lin" valueType="num">
                                      <p:cBhvr>
                                        <p:cTn id="14" dur="500" fill="hold"/>
                                        <p:tgtEl>
                                          <p:spTgt spid="147459">
                                            <p:txEl>
                                              <p:charRg st="65" end="1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charRg st="130" end="156"/>
                                            </p:txEl>
                                          </p:spTgt>
                                        </p:tgtEl>
                                        <p:attrNameLst>
                                          <p:attrName>style.visibility</p:attrName>
                                        </p:attrNameLst>
                                      </p:cBhvr>
                                      <p:to>
                                        <p:strVal val="visible"/>
                                      </p:to>
                                    </p:set>
                                    <p:anim calcmode="lin" valueType="num">
                                      <p:cBhvr>
                                        <p:cTn id="19" dur="500" fill="hold"/>
                                        <p:tgtEl>
                                          <p:spTgt spid="147459">
                                            <p:txEl>
                                              <p:charRg st="130" end="156"/>
                                            </p:txEl>
                                          </p:spTgt>
                                        </p:tgtEl>
                                        <p:attrNameLst>
                                          <p:attrName>ppt_x</p:attrName>
                                        </p:attrNameLst>
                                      </p:cBhvr>
                                      <p:tavLst>
                                        <p:tav tm="0">
                                          <p:val>
                                            <p:strVal val="0-#ppt_w/2"/>
                                          </p:val>
                                        </p:tav>
                                        <p:tav tm="100000">
                                          <p:val>
                                            <p:strVal val="#ppt_x"/>
                                          </p:val>
                                        </p:tav>
                                      </p:tavLst>
                                    </p:anim>
                                    <p:anim calcmode="lin" valueType="num">
                                      <p:cBhvr>
                                        <p:cTn id="20" dur="500" fill="hold"/>
                                        <p:tgtEl>
                                          <p:spTgt spid="147459">
                                            <p:txEl>
                                              <p:charRg st="130" end="15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charRg st="156" end="257"/>
                                            </p:txEl>
                                          </p:spTgt>
                                        </p:tgtEl>
                                        <p:attrNameLst>
                                          <p:attrName>style.visibility</p:attrName>
                                        </p:attrNameLst>
                                      </p:cBhvr>
                                      <p:to>
                                        <p:strVal val="visible"/>
                                      </p:to>
                                    </p:set>
                                    <p:anim calcmode="lin" valueType="num">
                                      <p:cBhvr>
                                        <p:cTn id="25" dur="500" fill="hold"/>
                                        <p:tgtEl>
                                          <p:spTgt spid="147459">
                                            <p:txEl>
                                              <p:charRg st="156" end="257"/>
                                            </p:txEl>
                                          </p:spTgt>
                                        </p:tgtEl>
                                        <p:attrNameLst>
                                          <p:attrName>ppt_x</p:attrName>
                                        </p:attrNameLst>
                                      </p:cBhvr>
                                      <p:tavLst>
                                        <p:tav tm="0">
                                          <p:val>
                                            <p:strVal val="0-#ppt_w/2"/>
                                          </p:val>
                                        </p:tav>
                                        <p:tav tm="100000">
                                          <p:val>
                                            <p:strVal val="#ppt_x"/>
                                          </p:val>
                                        </p:tav>
                                      </p:tavLst>
                                    </p:anim>
                                    <p:anim calcmode="lin" valueType="num">
                                      <p:cBhvr>
                                        <p:cTn id="26" dur="500" fill="hold"/>
                                        <p:tgtEl>
                                          <p:spTgt spid="147459">
                                            <p:txEl>
                                              <p:charRg st="156" end="2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87042" name="Text Box 2"/>
          <p:cNvSpPr txBox="1"/>
          <p:nvPr/>
        </p:nvSpPr>
        <p:spPr>
          <a:xfrm>
            <a:off x="1117600" y="762000"/>
            <a:ext cx="6838950" cy="579438"/>
          </a:xfrm>
          <a:prstGeom prst="rect">
            <a:avLst/>
          </a:prstGeom>
          <a:noFill/>
          <a:ln w="9525">
            <a:noFill/>
          </a:ln>
        </p:spPr>
        <p:txBody>
          <a:bodyPr anchor="t">
            <a:spAutoFit/>
          </a:bodyPr>
          <a:p>
            <a:pPr algn="ctr">
              <a:spcBef>
                <a:spcPct val="50000"/>
              </a:spcBef>
            </a:pPr>
            <a:r>
              <a:rPr lang="en-US" altLang="zh-CN" sz="3200" b="1" dirty="0">
                <a:latin typeface="Times New Roman" panose="02020603050405020304" pitchFamily="18" charset="0"/>
                <a:ea typeface="宋体" panose="02010600030101010101" pitchFamily="2" charset="-122"/>
              </a:rPr>
              <a:t>Sommerfeld</a:t>
            </a:r>
            <a:r>
              <a:rPr lang="zh-CN" altLang="en-US" sz="3200" b="1" dirty="0">
                <a:latin typeface="Times New Roman" panose="02020603050405020304" pitchFamily="18" charset="0"/>
                <a:ea typeface="宋体" panose="02010600030101010101" pitchFamily="2" charset="-122"/>
              </a:rPr>
              <a:t>的自由电子论</a:t>
            </a:r>
            <a:endParaRPr lang="zh-CN" altLang="en-US" sz="3200" b="1" dirty="0">
              <a:latin typeface="Times New Roman" panose="02020603050405020304" pitchFamily="18" charset="0"/>
              <a:ea typeface="宋体" panose="02010600030101010101" pitchFamily="2" charset="-122"/>
            </a:endParaRPr>
          </a:p>
        </p:txBody>
      </p:sp>
      <p:sp>
        <p:nvSpPr>
          <p:cNvPr id="4099" name="Text Box 3"/>
          <p:cNvSpPr txBox="1"/>
          <p:nvPr/>
        </p:nvSpPr>
        <p:spPr>
          <a:xfrm>
            <a:off x="757238" y="5157788"/>
            <a:ext cx="5902325"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电子在运动中存在一定的散射机制。</a:t>
            </a:r>
            <a:endParaRPr lang="zh-CN" altLang="en-US" sz="2400" b="1" dirty="0">
              <a:latin typeface="Times New Roman" panose="02020603050405020304" pitchFamily="18" charset="0"/>
              <a:ea typeface="宋体" panose="02010600030101010101" pitchFamily="2" charset="-122"/>
            </a:endParaRPr>
          </a:p>
        </p:txBody>
      </p:sp>
      <p:sp>
        <p:nvSpPr>
          <p:cNvPr id="4100" name="Rectangle 4"/>
          <p:cNvSpPr/>
          <p:nvPr/>
        </p:nvSpPr>
        <p:spPr>
          <a:xfrm>
            <a:off x="684213" y="1628775"/>
            <a:ext cx="3024187" cy="457200"/>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anose="02010600030101010101" pitchFamily="2" charset="-122"/>
              </a:rPr>
              <a:t>一、自由电子模型</a:t>
            </a:r>
            <a:endParaRPr lang="zh-CN" altLang="en-US" sz="2400" b="1" dirty="0">
              <a:latin typeface="Times New Roman" panose="02020603050405020304" pitchFamily="18" charset="0"/>
              <a:ea typeface="宋体" panose="02010600030101010101" pitchFamily="2" charset="-122"/>
            </a:endParaRPr>
          </a:p>
        </p:txBody>
      </p:sp>
      <p:sp>
        <p:nvSpPr>
          <p:cNvPr id="4101" name="Rectangle 5"/>
          <p:cNvSpPr/>
          <p:nvPr/>
        </p:nvSpPr>
        <p:spPr>
          <a:xfrm>
            <a:off x="755650" y="2349500"/>
            <a:ext cx="5616575" cy="1114425"/>
          </a:xfrm>
          <a:prstGeom prst="rect">
            <a:avLst/>
          </a:prstGeom>
          <a:noFill/>
          <a:ln w="9525">
            <a:noFill/>
          </a:ln>
        </p:spPr>
        <p:txBody>
          <a:bodyPr anchor="t">
            <a:spAutoFit/>
          </a:bodyPr>
          <a:p>
            <a:pPr>
              <a:lnSpc>
                <a:spcPct val="140000"/>
              </a:lnSpc>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电子在一有限深度的方势阱中运</a:t>
            </a: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        动，电子间的相互作用忽略不计； </a:t>
            </a:r>
            <a:endParaRPr lang="zh-CN" altLang="en-US" sz="2400" b="1" dirty="0">
              <a:latin typeface="Times New Roman" panose="02020603050405020304" pitchFamily="18" charset="0"/>
              <a:ea typeface="宋体" panose="02010600030101010101" pitchFamily="2" charset="-122"/>
            </a:endParaRPr>
          </a:p>
        </p:txBody>
      </p:sp>
      <p:sp>
        <p:nvSpPr>
          <p:cNvPr id="4102" name="Rectangle 6"/>
          <p:cNvSpPr/>
          <p:nvPr/>
        </p:nvSpPr>
        <p:spPr>
          <a:xfrm>
            <a:off x="755650" y="3716338"/>
            <a:ext cx="6624638" cy="457200"/>
          </a:xfrm>
          <a:prstGeom prst="rect">
            <a:avLst/>
          </a:prstGeom>
          <a:noFill/>
          <a:ln w="9525">
            <a:noFill/>
          </a:ln>
        </p:spPr>
        <p:txBody>
          <a:bodyPr anchor="t">
            <a:spAutoFit/>
          </a:bodyPr>
          <a:p>
            <a:pPr>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电子按能量的分布遵从</a:t>
            </a:r>
            <a:r>
              <a:rPr lang="en-US" altLang="zh-CN" sz="2400" b="1" dirty="0">
                <a:latin typeface="Times New Roman" panose="02020603050405020304" pitchFamily="18" charset="0"/>
                <a:ea typeface="宋体" panose="02010600030101010101" pitchFamily="2" charset="-122"/>
              </a:rPr>
              <a:t>Fermi-Dirac</a:t>
            </a:r>
            <a:r>
              <a:rPr lang="zh-CN" altLang="en-US" sz="2400" b="1" dirty="0">
                <a:latin typeface="Times New Roman" panose="02020603050405020304" pitchFamily="18" charset="0"/>
                <a:ea typeface="宋体" panose="02010600030101010101" pitchFamily="2" charset="-122"/>
              </a:rPr>
              <a:t>统计；</a:t>
            </a:r>
            <a:endParaRPr lang="zh-CN" altLang="en-US" sz="2400" b="1" dirty="0">
              <a:latin typeface="Times New Roman" panose="02020603050405020304" pitchFamily="18" charset="0"/>
              <a:ea typeface="宋体" panose="02010600030101010101" pitchFamily="2" charset="-122"/>
            </a:endParaRPr>
          </a:p>
        </p:txBody>
      </p:sp>
      <p:sp>
        <p:nvSpPr>
          <p:cNvPr id="4103" name="Rectangle 7"/>
          <p:cNvSpPr/>
          <p:nvPr/>
        </p:nvSpPr>
        <p:spPr>
          <a:xfrm>
            <a:off x="755650" y="4437063"/>
            <a:ext cx="5399088" cy="457200"/>
          </a:xfrm>
          <a:prstGeom prst="rect">
            <a:avLst/>
          </a:prstGeom>
          <a:noFill/>
          <a:ln w="9525">
            <a:noFill/>
          </a:ln>
        </p:spPr>
        <p:txBody>
          <a:bodyPr wrap="none" anchor="t">
            <a:spAutoFit/>
          </a:bodyPr>
          <a:p>
            <a:pPr>
              <a:buClr>
                <a:srgbClr val="FF0000"/>
              </a:buClr>
              <a:buFont typeface="Wingdings" panose="05000000000000000000" pitchFamily="2" charset="2"/>
              <a:buChar char="v"/>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电子的填充满足</a:t>
            </a:r>
            <a:r>
              <a:rPr lang="en-US" altLang="zh-CN" sz="2400" b="1" dirty="0">
                <a:latin typeface="Times New Roman" panose="02020603050405020304" pitchFamily="18" charset="0"/>
                <a:ea typeface="宋体" panose="02010600030101010101" pitchFamily="2" charset="-122"/>
              </a:rPr>
              <a:t>Pauli</a:t>
            </a:r>
            <a:r>
              <a:rPr lang="zh-CN" altLang="en-US" sz="2400" b="1" dirty="0">
                <a:latin typeface="Times New Roman" panose="02020603050405020304" pitchFamily="18" charset="0"/>
                <a:ea typeface="宋体" panose="02010600030101010101" pitchFamily="2" charset="-122"/>
              </a:rPr>
              <a:t>不相容原理；</a:t>
            </a:r>
            <a:endParaRPr lang="zh-CN" altLang="en-US" sz="2400" b="1" dirty="0">
              <a:latin typeface="Times New Roman" panose="02020603050405020304" pitchFamily="18" charset="0"/>
              <a:ea typeface="宋体" panose="02010600030101010101" pitchFamily="2" charset="-122"/>
            </a:endParaRPr>
          </a:p>
        </p:txBody>
      </p:sp>
      <p:grpSp>
        <p:nvGrpSpPr>
          <p:cNvPr id="2" name="Group 8"/>
          <p:cNvGrpSpPr/>
          <p:nvPr/>
        </p:nvGrpSpPr>
        <p:grpSpPr>
          <a:xfrm>
            <a:off x="6188075" y="2565400"/>
            <a:ext cx="2055813" cy="865188"/>
            <a:chOff x="3898" y="1751"/>
            <a:chExt cx="1295" cy="545"/>
          </a:xfrm>
        </p:grpSpPr>
        <p:sp>
          <p:nvSpPr>
            <p:cNvPr id="87049" name="Line 9"/>
            <p:cNvSpPr/>
            <p:nvPr/>
          </p:nvSpPr>
          <p:spPr>
            <a:xfrm>
              <a:off x="3898" y="1751"/>
              <a:ext cx="249"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0" name="Line 10"/>
            <p:cNvSpPr/>
            <p:nvPr/>
          </p:nvSpPr>
          <p:spPr>
            <a:xfrm>
              <a:off x="4141" y="1752"/>
              <a:ext cx="0" cy="544"/>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1" name="Line 11"/>
            <p:cNvSpPr/>
            <p:nvPr/>
          </p:nvSpPr>
          <p:spPr>
            <a:xfrm>
              <a:off x="4141" y="2287"/>
              <a:ext cx="816"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2" name="Line 12"/>
            <p:cNvSpPr/>
            <p:nvPr/>
          </p:nvSpPr>
          <p:spPr>
            <a:xfrm>
              <a:off x="4948" y="1752"/>
              <a:ext cx="0" cy="544"/>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3" name="Line 13"/>
            <p:cNvSpPr/>
            <p:nvPr/>
          </p:nvSpPr>
          <p:spPr>
            <a:xfrm>
              <a:off x="4944" y="1752"/>
              <a:ext cx="249" cy="0"/>
            </a:xfrm>
            <a:prstGeom prst="line">
              <a:avLst/>
            </a:prstGeom>
            <a:ln w="222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7054" name="Oval 14"/>
            <p:cNvSpPr/>
            <p:nvPr/>
          </p:nvSpPr>
          <p:spPr>
            <a:xfrm>
              <a:off x="4286"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7055" name="Oval 15"/>
            <p:cNvSpPr/>
            <p:nvPr/>
          </p:nvSpPr>
          <p:spPr>
            <a:xfrm>
              <a:off x="4468"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7056" name="Oval 16"/>
            <p:cNvSpPr/>
            <p:nvPr/>
          </p:nvSpPr>
          <p:spPr>
            <a:xfrm>
              <a:off x="4740" y="223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01" grpId="0"/>
      <p:bldP spid="4102" grpId="0"/>
      <p:bldP spid="410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rtl="0"/>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7106" name="Text Box 2"/>
          <p:cNvSpPr txBox="1">
            <a:spLocks noChangeArrowheads="1"/>
          </p:cNvSpPr>
          <p:nvPr/>
        </p:nvSpPr>
        <p:spPr bwMode="auto">
          <a:xfrm>
            <a:off x="539750" y="1341438"/>
            <a:ext cx="8153400" cy="968375"/>
          </a:xfrm>
          <a:prstGeom prst="rect">
            <a:avLst/>
          </a:prstGeom>
          <a:noFill/>
          <a:ln w="9525">
            <a:noFill/>
            <a:miter lim="800000"/>
          </a:ln>
          <a:effectLst/>
        </p:spPr>
        <p:txBody>
          <a:bodyPr>
            <a:spAutoFit/>
          </a:bodyPr>
          <a:p>
            <a:pPr defTabSz="914400">
              <a:lnSpc>
                <a:spcPct val="120000"/>
              </a:lnSpc>
            </a:pPr>
            <a:r>
              <a:rPr lang="zh-CN" altLang="en-US" sz="2400" noProof="1" dirty="0">
                <a:latin typeface="Times New Roman" panose="02020603050405020304" pitchFamily="18" charset="0"/>
                <a:ea typeface="宋体" panose="02010600030101010101" pitchFamily="2"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当金属丝被加热到很高温度时</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有一部分电子获得的能量多于</a:t>
            </a:r>
            <a:r>
              <a:rPr lang="zh-CN" altLang="en-US" sz="2400" i="1" noProof="1" dirty="0">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2400" noProof="1" dirty="0">
                <a:latin typeface="Times New Roman" panose="02020603050405020304" pitchFamily="18" charset="0"/>
                <a:ea typeface="宋体" panose="02010600030101010101" pitchFamily="2"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它们就可能逸出金属</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产生热电子发射电流</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endParaRPr lang="en-US" altLang="zh-CN" sz="2400" b="1" noProof="1" dirty="0">
              <a:effectLst>
                <a:outerShdw blurRad="38100" dist="38100" dir="2700000">
                  <a:srgbClr val="C0C0C0"/>
                </a:outerShdw>
              </a:effectLst>
              <a:latin typeface="Arial" panose="020B0604020202020204" pitchFamily="34" charset="0"/>
              <a:ea typeface="楷体_GB2312" pitchFamily="49" charset="-122"/>
            </a:endParaRPr>
          </a:p>
        </p:txBody>
      </p:sp>
      <p:grpSp>
        <p:nvGrpSpPr>
          <p:cNvPr id="38915" name="组合 86"/>
          <p:cNvGrpSpPr/>
          <p:nvPr/>
        </p:nvGrpSpPr>
        <p:grpSpPr>
          <a:xfrm>
            <a:off x="468313" y="2420938"/>
            <a:ext cx="7620000" cy="1185862"/>
            <a:chOff x="533400" y="2819400"/>
            <a:chExt cx="7620000" cy="1185664"/>
          </a:xfrm>
        </p:grpSpPr>
        <p:sp>
          <p:nvSpPr>
            <p:cNvPr id="47107" name="Text Box 3"/>
            <p:cNvSpPr txBox="1">
              <a:spLocks noChangeArrowheads="1"/>
            </p:cNvSpPr>
            <p:nvPr/>
          </p:nvSpPr>
          <p:spPr bwMode="auto">
            <a:xfrm>
              <a:off x="533400" y="2819400"/>
              <a:ext cx="7620000" cy="457124"/>
            </a:xfrm>
            <a:prstGeom prst="rect">
              <a:avLst/>
            </a:prstGeom>
            <a:noFill/>
            <a:ln w="9525">
              <a:noFill/>
              <a:miter lim="800000"/>
            </a:ln>
          </p:spPr>
          <p:txBody>
            <a:bodyPr>
              <a:spAutoFit/>
            </a:bodyPr>
            <a:p>
              <a:pPr defTabSz="914400">
                <a:buFont typeface="Arial" panose="020B0604020202020204" pitchFamily="34" charset="0"/>
                <a:buNone/>
              </a:pPr>
              <a:r>
                <a:rPr lang="en-US" altLang="zh-CN" sz="2400" noProof="1" dirty="0">
                  <a:latin typeface="Times New Roman" panose="02020603050405020304" pitchFamily="18" charset="0"/>
                  <a:ea typeface="宋体" panose="02010600030101010101" pitchFamily="2"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阴极射线管</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 </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里查逊</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杜师曼</a:t>
              </a:r>
              <a:r>
                <a:rPr lang="en-US" altLang="zh-CN" sz="2400" noProof="1" dirty="0">
                  <a:latin typeface="Times New Roman" panose="02020603050405020304" pitchFamily="18" charset="0"/>
                  <a:ea typeface="宋体" panose="02010600030101010101" pitchFamily="2" charset="-122"/>
                  <a:cs typeface="+mn-cs"/>
                </a:rPr>
                <a:t>(Richardson-</a:t>
              </a:r>
              <a:r>
                <a:rPr lang="en-US" altLang="zh-CN" sz="2400" noProof="1" dirty="0" err="1">
                  <a:latin typeface="Times New Roman" panose="02020603050405020304" pitchFamily="18" charset="0"/>
                  <a:ea typeface="宋体" panose="02010600030101010101" pitchFamily="2" charset="-122"/>
                  <a:cs typeface="+mn-cs"/>
                </a:rPr>
                <a:t>Dushman</a:t>
              </a:r>
              <a:r>
                <a:rPr lang="en-US" altLang="zh-CN" sz="2400" noProof="1" dirty="0">
                  <a:latin typeface="Times New Roman" panose="02020603050405020304" pitchFamily="18" charset="0"/>
                  <a:ea typeface="宋体" panose="02010600030101010101" pitchFamily="2" charset="-122"/>
                  <a:cs typeface="+mn-cs"/>
                </a:rPr>
                <a:t>)</a:t>
              </a:r>
              <a:r>
                <a:rPr lang="zh-CN" altLang="en-US" sz="2400" b="1" noProof="1" dirty="0">
                  <a:effectLst>
                    <a:outerShdw blurRad="38100" dist="38100" dir="2700000">
                      <a:srgbClr val="C0C0C0"/>
                    </a:outerShdw>
                  </a:effectLst>
                  <a:latin typeface="Arial" panose="020B0604020202020204" pitchFamily="34" charset="0"/>
                  <a:ea typeface="楷体_GB2312" pitchFamily="49" charset="-122"/>
                  <a:cs typeface="+mn-cs"/>
                </a:rPr>
                <a:t>公式</a:t>
              </a:r>
              <a:r>
                <a:rPr lang="en-US" altLang="zh-CN" sz="2400" b="1" noProof="1" dirty="0">
                  <a:effectLst>
                    <a:outerShdw blurRad="38100" dist="38100" dir="2700000">
                      <a:srgbClr val="C0C0C0"/>
                    </a:outerShdw>
                  </a:effectLst>
                  <a:latin typeface="Arial" panose="020B0604020202020204" pitchFamily="34" charset="0"/>
                  <a:ea typeface="楷体_GB2312" pitchFamily="49" charset="-122"/>
                  <a:cs typeface="+mn-cs"/>
                </a:rPr>
                <a:t>:</a:t>
              </a:r>
              <a:r>
                <a:rPr lang="en-US" altLang="zh-CN" sz="2400" noProof="1" dirty="0">
                  <a:latin typeface="Times New Roman" panose="02020603050405020304" pitchFamily="18" charset="0"/>
                  <a:ea typeface="宋体" panose="02010600030101010101" pitchFamily="2" charset="-122"/>
                  <a:cs typeface="+mn-cs"/>
                </a:rPr>
                <a:t> </a:t>
              </a:r>
              <a:endParaRPr lang="en-US" altLang="zh-CN" sz="2400" noProof="1" dirty="0">
                <a:latin typeface="Times New Roman" panose="02020603050405020304" pitchFamily="18" charset="0"/>
                <a:ea typeface="宋体" panose="02010600030101010101" pitchFamily="2" charset="-122"/>
              </a:endParaRPr>
            </a:p>
          </p:txBody>
        </p:sp>
        <p:grpSp>
          <p:nvGrpSpPr>
            <p:cNvPr id="38917" name="Group 9"/>
            <p:cNvGrpSpPr>
              <a:grpSpLocks noChangeAspect="1"/>
            </p:cNvGrpSpPr>
            <p:nvPr/>
          </p:nvGrpSpPr>
          <p:grpSpPr>
            <a:xfrm>
              <a:off x="827584" y="3429000"/>
              <a:ext cx="2448273" cy="576064"/>
              <a:chOff x="1872" y="1817"/>
              <a:chExt cx="1728" cy="391"/>
            </a:xfrm>
          </p:grpSpPr>
          <p:sp>
            <p:nvSpPr>
              <p:cNvPr id="38918" name="AutoShape 8"/>
              <p:cNvSpPr>
                <a:spLocks noChangeAspect="1" noTextEdit="1"/>
              </p:cNvSpPr>
              <p:nvPr/>
            </p:nvSpPr>
            <p:spPr>
              <a:xfrm>
                <a:off x="1872" y="1826"/>
                <a:ext cx="1728" cy="382"/>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8919" name="Rectangle 10"/>
              <p:cNvSpPr/>
              <p:nvPr/>
            </p:nvSpPr>
            <p:spPr>
              <a:xfrm>
                <a:off x="1942" y="1858"/>
                <a:ext cx="80"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sp>
            <p:nvSpPr>
              <p:cNvPr id="38920" name="Rectangle 11"/>
              <p:cNvSpPr/>
              <p:nvPr/>
            </p:nvSpPr>
            <p:spPr>
              <a:xfrm>
                <a:off x="2369" y="1858"/>
                <a:ext cx="336"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AT</a:t>
                </a:r>
                <a:endParaRPr lang="en-US" altLang="zh-CN" dirty="0">
                  <a:latin typeface="Arial" panose="020B0604020202020204" pitchFamily="34" charset="0"/>
                  <a:ea typeface="宋体" panose="02010600030101010101" pitchFamily="2" charset="-122"/>
                </a:endParaRPr>
              </a:p>
            </p:txBody>
          </p:sp>
          <p:sp>
            <p:nvSpPr>
              <p:cNvPr id="38921" name="Rectangle 12"/>
              <p:cNvSpPr/>
              <p:nvPr/>
            </p:nvSpPr>
            <p:spPr>
              <a:xfrm>
                <a:off x="2867" y="1858"/>
                <a:ext cx="128" cy="346"/>
              </a:xfrm>
              <a:prstGeom prst="rect">
                <a:avLst/>
              </a:prstGeom>
              <a:noFill/>
              <a:ln w="9525">
                <a:noFill/>
              </a:ln>
            </p:spPr>
            <p:txBody>
              <a:bodyPr wrap="none" lIns="0" tIns="0" rIns="0" bIns="0" anchor="t">
                <a:spAutoFit/>
              </a:bodyPr>
              <a:p>
                <a:r>
                  <a:rPr lang="en-US" altLang="zh-CN" sz="36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22" name="Rectangle 13"/>
              <p:cNvSpPr/>
              <p:nvPr/>
            </p:nvSpPr>
            <p:spPr>
              <a:xfrm>
                <a:off x="3283" y="1836"/>
                <a:ext cx="75" cy="202"/>
              </a:xfrm>
              <a:prstGeom prst="rect">
                <a:avLst/>
              </a:prstGeom>
              <a:noFill/>
              <a:ln w="9525">
                <a:noFill/>
              </a:ln>
            </p:spPr>
            <p:txBody>
              <a:bodyPr wrap="none" lIns="0" tIns="0" rIns="0" bIns="0" anchor="t">
                <a:spAutoFit/>
              </a:bodyPr>
              <a:p>
                <a:r>
                  <a:rPr lang="en-US" altLang="zh-CN" sz="2100" i="1" dirty="0">
                    <a:latin typeface="Times New Roman" panose="02020603050405020304" pitchFamily="18" charset="0"/>
                    <a:ea typeface="宋体" panose="02010600030101010101" pitchFamily="2" charset="-122"/>
                  </a:rPr>
                  <a:t>k</a:t>
                </a:r>
                <a:endParaRPr lang="en-US" altLang="zh-CN" dirty="0">
                  <a:latin typeface="Arial" panose="020B0604020202020204" pitchFamily="34" charset="0"/>
                  <a:ea typeface="宋体" panose="02010600030101010101" pitchFamily="2" charset="-122"/>
                </a:endParaRPr>
              </a:p>
            </p:txBody>
          </p:sp>
          <p:sp>
            <p:nvSpPr>
              <p:cNvPr id="38923" name="Rectangle 14"/>
              <p:cNvSpPr/>
              <p:nvPr/>
            </p:nvSpPr>
            <p:spPr>
              <a:xfrm>
                <a:off x="3459" y="1836"/>
                <a:ext cx="93" cy="202"/>
              </a:xfrm>
              <a:prstGeom prst="rect">
                <a:avLst/>
              </a:prstGeom>
              <a:noFill/>
              <a:ln w="9525">
                <a:noFill/>
              </a:ln>
            </p:spPr>
            <p:txBody>
              <a:bodyPr wrap="none" lIns="0" tIns="0" rIns="0" bIns="0" anchor="t">
                <a:spAutoFit/>
              </a:bodyPr>
              <a:p>
                <a:r>
                  <a:rPr lang="en-US" altLang="zh-CN" sz="2100" i="1" dirty="0">
                    <a:latin typeface="Times New Roman" panose="02020603050405020304" pitchFamily="18" charset="0"/>
                    <a:ea typeface="宋体" panose="02010600030101010101" pitchFamily="2" charset="-122"/>
                  </a:rPr>
                  <a:t>T</a:t>
                </a:r>
                <a:endParaRPr lang="en-US" altLang="zh-CN" dirty="0">
                  <a:latin typeface="Arial" panose="020B0604020202020204" pitchFamily="34" charset="0"/>
                  <a:ea typeface="宋体" panose="02010600030101010101" pitchFamily="2" charset="-122"/>
                </a:endParaRPr>
              </a:p>
            </p:txBody>
          </p:sp>
          <p:sp>
            <p:nvSpPr>
              <p:cNvPr id="38924" name="Rectangle 15"/>
              <p:cNvSpPr/>
              <p:nvPr/>
            </p:nvSpPr>
            <p:spPr>
              <a:xfrm>
                <a:off x="3373" y="1921"/>
                <a:ext cx="73" cy="144"/>
              </a:xfrm>
              <a:prstGeom prst="rect">
                <a:avLst/>
              </a:prstGeom>
              <a:noFill/>
              <a:ln w="9525">
                <a:noFill/>
              </a:ln>
            </p:spPr>
            <p:txBody>
              <a:bodyPr wrap="none" lIns="0" tIns="0" rIns="0" bIns="0" anchor="t">
                <a:spAutoFit/>
              </a:bodyPr>
              <a:p>
                <a:r>
                  <a:rPr lang="en-US" altLang="zh-CN" sz="1500" i="1" dirty="0">
                    <a:latin typeface="Times New Roman" panose="02020603050405020304" pitchFamily="18"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38925" name="Rectangle 16"/>
              <p:cNvSpPr/>
              <p:nvPr/>
            </p:nvSpPr>
            <p:spPr>
              <a:xfrm>
                <a:off x="2103" y="1825"/>
                <a:ext cx="158" cy="346"/>
              </a:xfrm>
              <a:prstGeom prst="rect">
                <a:avLst/>
              </a:prstGeom>
              <a:noFill/>
              <a:ln w="9525">
                <a:noFill/>
              </a:ln>
            </p:spPr>
            <p:txBody>
              <a:bodyPr wrap="none" lIns="0" tIns="0" rIns="0" bIns="0" anchor="t">
                <a:spAutoFit/>
              </a:bodyPr>
              <a:p>
                <a:r>
                  <a:rPr lang="en-US" altLang="zh-CN" sz="36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26" name="Rectangle 17"/>
              <p:cNvSpPr/>
              <p:nvPr/>
            </p:nvSpPr>
            <p:spPr>
              <a:xfrm>
                <a:off x="3011" y="1817"/>
                <a:ext cx="92" cy="202"/>
              </a:xfrm>
              <a:prstGeom prst="rect">
                <a:avLst/>
              </a:prstGeom>
              <a:noFill/>
              <a:ln w="9525">
                <a:noFill/>
              </a:ln>
            </p:spPr>
            <p:txBody>
              <a:bodyPr wrap="none" lIns="0" tIns="0" rIns="0" bIns="0" anchor="t">
                <a:spAutoFit/>
              </a:bodyPr>
              <a:p>
                <a:r>
                  <a:rPr lang="en-US" altLang="zh-CN" sz="21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27" name="Rectangle 18"/>
              <p:cNvSpPr/>
              <p:nvPr/>
            </p:nvSpPr>
            <p:spPr>
              <a:xfrm>
                <a:off x="2769" y="1835"/>
                <a:ext cx="84" cy="202"/>
              </a:xfrm>
              <a:prstGeom prst="rect">
                <a:avLst/>
              </a:prstGeom>
              <a:noFill/>
              <a:ln w="9525">
                <a:noFill/>
              </a:ln>
            </p:spPr>
            <p:txBody>
              <a:bodyPr wrap="none" lIns="0" tIns="0" rIns="0" bIns="0" anchor="t">
                <a:spAutoFit/>
              </a:bodyPr>
              <a:p>
                <a:r>
                  <a:rPr lang="en-US" altLang="zh-CN" sz="21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28" name="Rectangle 19"/>
              <p:cNvSpPr/>
              <p:nvPr/>
            </p:nvSpPr>
            <p:spPr>
              <a:xfrm>
                <a:off x="3116" y="1817"/>
                <a:ext cx="88" cy="202"/>
              </a:xfrm>
              <a:prstGeom prst="rect">
                <a:avLst/>
              </a:prstGeom>
              <a:noFill/>
              <a:ln w="9525">
                <a:noFill/>
              </a:ln>
            </p:spPr>
            <p:txBody>
              <a:bodyPr wrap="none" lIns="0" tIns="0" rIns="0" bIns="0" anchor="t">
                <a:spAutoFit/>
              </a:bodyPr>
              <a:p>
                <a:r>
                  <a:rPr lang="en-US" altLang="zh-CN" sz="2100" i="1" dirty="0">
                    <a:latin typeface="Symbol" panose="05050102010706020507" pitchFamily="18" charset="2"/>
                    <a:ea typeface="宋体" panose="02010600030101010101" pitchFamily="2" charset="-122"/>
                  </a:rPr>
                  <a:t>f</a:t>
                </a:r>
                <a:endParaRPr lang="en-US" altLang="zh-CN" dirty="0">
                  <a:latin typeface="Arial" panose="020B0604020202020204" pitchFamily="34" charset="0"/>
                  <a:ea typeface="宋体" panose="02010600030101010101" pitchFamily="2" charset="-122"/>
                </a:endParaRPr>
              </a:p>
            </p:txBody>
          </p:sp>
          <p:sp>
            <p:nvSpPr>
              <p:cNvPr id="38929" name="Rectangle 20"/>
              <p:cNvSpPr/>
              <p:nvPr/>
            </p:nvSpPr>
            <p:spPr>
              <a:xfrm>
                <a:off x="3217" y="1835"/>
                <a:ext cx="47" cy="202"/>
              </a:xfrm>
              <a:prstGeom prst="rect">
                <a:avLst/>
              </a:prstGeom>
              <a:noFill/>
              <a:ln w="9525">
                <a:noFill/>
              </a:ln>
            </p:spPr>
            <p:txBody>
              <a:bodyPr wrap="none" lIns="0" tIns="0" rIns="0" bIns="0" anchor="t">
                <a:spAutoFit/>
              </a:bodyPr>
              <a:p>
                <a:r>
                  <a:rPr lang="en-US" altLang="zh-CN" sz="2100" dirty="0">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sp>
        <p:nvSpPr>
          <p:cNvPr id="38930" name="AutoShape 21"/>
          <p:cNvSpPr>
            <a:spLocks noChangeAspect="1" noTextEdit="1"/>
          </p:cNvSpPr>
          <p:nvPr/>
        </p:nvSpPr>
        <p:spPr>
          <a:xfrm>
            <a:off x="1597025" y="4448175"/>
            <a:ext cx="1371600" cy="879475"/>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pSp>
        <p:nvGrpSpPr>
          <p:cNvPr id="4" name="组合 84"/>
          <p:cNvGrpSpPr/>
          <p:nvPr/>
        </p:nvGrpSpPr>
        <p:grpSpPr>
          <a:xfrm>
            <a:off x="827088" y="3789363"/>
            <a:ext cx="4537075" cy="1584325"/>
            <a:chOff x="2484438" y="4005263"/>
            <a:chExt cx="4691062" cy="1644650"/>
          </a:xfrm>
        </p:grpSpPr>
        <p:grpSp>
          <p:nvGrpSpPr>
            <p:cNvPr id="38932" name="组合 85"/>
            <p:cNvGrpSpPr/>
            <p:nvPr/>
          </p:nvGrpSpPr>
          <p:grpSpPr>
            <a:xfrm>
              <a:off x="2484438" y="4437063"/>
              <a:ext cx="1333500" cy="920750"/>
              <a:chOff x="1636712" y="4470400"/>
              <a:chExt cx="1333562" cy="920323"/>
            </a:xfrm>
          </p:grpSpPr>
          <p:sp>
            <p:nvSpPr>
              <p:cNvPr id="38933" name="Rectangle 30"/>
              <p:cNvSpPr/>
              <p:nvPr/>
            </p:nvSpPr>
            <p:spPr>
              <a:xfrm>
                <a:off x="2762250" y="44704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nvGrpSpPr>
              <p:cNvPr id="38934" name="组合 84"/>
              <p:cNvGrpSpPr/>
              <p:nvPr/>
            </p:nvGrpSpPr>
            <p:grpSpPr>
              <a:xfrm>
                <a:off x="1636712" y="4470400"/>
                <a:ext cx="1333562" cy="920323"/>
                <a:chOff x="1636712" y="4470400"/>
                <a:chExt cx="1333562" cy="920323"/>
              </a:xfrm>
            </p:grpSpPr>
            <p:sp>
              <p:nvSpPr>
                <p:cNvPr id="38935" name="Line 23"/>
                <p:cNvSpPr/>
                <p:nvPr/>
              </p:nvSpPr>
              <p:spPr>
                <a:xfrm>
                  <a:off x="2235199" y="4927600"/>
                  <a:ext cx="735075" cy="1714"/>
                </a:xfrm>
                <a:prstGeom prst="line">
                  <a:avLst/>
                </a:prstGeom>
                <a:ln w="14288"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8936" name="Rectangle 24"/>
                <p:cNvSpPr/>
                <p:nvPr/>
              </p:nvSpPr>
              <p:spPr>
                <a:xfrm>
                  <a:off x="1636712" y="4711700"/>
                  <a:ext cx="226173"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37" name="Rectangle 25"/>
                <p:cNvSpPr/>
                <p:nvPr/>
              </p:nvSpPr>
              <p:spPr>
                <a:xfrm>
                  <a:off x="2565400" y="4497388"/>
                  <a:ext cx="164490"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k</a:t>
                  </a:r>
                  <a:endParaRPr lang="en-US" altLang="zh-CN" dirty="0">
                    <a:latin typeface="Arial" panose="020B0604020202020204" pitchFamily="34" charset="0"/>
                    <a:ea typeface="宋体" panose="02010600030101010101" pitchFamily="2" charset="-122"/>
                  </a:endParaRPr>
                </a:p>
              </p:txBody>
            </p:sp>
            <p:sp>
              <p:nvSpPr>
                <p:cNvPr id="38938" name="Rectangle 26"/>
                <p:cNvSpPr/>
                <p:nvPr/>
              </p:nvSpPr>
              <p:spPr>
                <a:xfrm>
                  <a:off x="2549525" y="4975225"/>
                  <a:ext cx="267296" cy="415498"/>
                </a:xfrm>
                <a:prstGeom prst="rect">
                  <a:avLst/>
                </a:prstGeom>
                <a:noFill/>
                <a:ln w="9525">
                  <a:noFill/>
                </a:ln>
              </p:spPr>
              <p:txBody>
                <a:bodyPr lIns="0" tIns="0" rIns="0" bIns="0" anchor="t">
                  <a:spAutoFit/>
                </a:bodyPr>
                <a:p>
                  <a:r>
                    <a:rPr lang="en-US" altLang="zh-CN" sz="2700" i="1" dirty="0">
                      <a:latin typeface="Times New Roman" panose="02020603050405020304" pitchFamily="18" charset="0"/>
                      <a:ea typeface="宋体" panose="02010600030101010101" pitchFamily="2" charset="-122"/>
                    </a:rPr>
                    <a:t>m</a:t>
                  </a:r>
                  <a:endParaRPr lang="en-US" altLang="zh-CN" dirty="0">
                    <a:latin typeface="Arial" panose="020B0604020202020204" pitchFamily="34" charset="0"/>
                    <a:ea typeface="宋体" panose="02010600030101010101" pitchFamily="2" charset="-122"/>
                  </a:endParaRPr>
                </a:p>
              </p:txBody>
            </p:sp>
            <p:sp>
              <p:nvSpPr>
                <p:cNvPr id="38939" name="Rectangle 27"/>
                <p:cNvSpPr/>
                <p:nvPr/>
              </p:nvSpPr>
              <p:spPr>
                <a:xfrm>
                  <a:off x="1954213" y="4672013"/>
                  <a:ext cx="203899" cy="415498"/>
                </a:xfrm>
                <a:prstGeom prst="rect">
                  <a:avLst/>
                </a:prstGeom>
                <a:noFill/>
                <a:ln w="9525">
                  <a:noFill/>
                </a:ln>
              </p:spPr>
              <p:txBody>
                <a:bodyPr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40" name="Rectangle 28"/>
                <p:cNvSpPr/>
                <p:nvPr/>
              </p:nvSpPr>
              <p:spPr>
                <a:xfrm>
                  <a:off x="2263774" y="4529138"/>
                  <a:ext cx="185051" cy="415498"/>
                </a:xfrm>
                <a:prstGeom prst="rect">
                  <a:avLst/>
                </a:prstGeom>
                <a:noFill/>
                <a:ln w="9525">
                  <a:noFill/>
                </a:ln>
              </p:spPr>
              <p:txBody>
                <a:bodyPr lIns="0" tIns="0" rIns="0" bIns="0" anchor="t">
                  <a:spAutoFit/>
                </a:bodyPr>
                <a:p>
                  <a:r>
                    <a:rPr lang="en-US" altLang="zh-CN" sz="2700" dirty="0">
                      <a:latin typeface="MT Extra" panose="05050102010205020202" pitchFamily="18" charset="2"/>
                      <a:ea typeface="宋体" panose="02010600030101010101" pitchFamily="2" charset="-122"/>
                    </a:rPr>
                    <a:t>h</a:t>
                  </a:r>
                  <a:endParaRPr lang="en-US" altLang="zh-CN" dirty="0">
                    <a:latin typeface="Arial" panose="020B0604020202020204" pitchFamily="34" charset="0"/>
                    <a:ea typeface="宋体" panose="02010600030101010101" pitchFamily="2" charset="-122"/>
                  </a:endParaRPr>
                </a:p>
              </p:txBody>
            </p:sp>
            <p:sp>
              <p:nvSpPr>
                <p:cNvPr id="38941" name="Rectangle 29"/>
                <p:cNvSpPr/>
                <p:nvPr/>
              </p:nvSpPr>
              <p:spPr>
                <a:xfrm>
                  <a:off x="2438400" y="44704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42" name="Rectangle 31"/>
                <p:cNvSpPr/>
                <p:nvPr/>
              </p:nvSpPr>
              <p:spPr>
                <a:xfrm>
                  <a:off x="2366962" y="4975225"/>
                  <a:ext cx="185051" cy="415498"/>
                </a:xfrm>
                <a:prstGeom prst="rect">
                  <a:avLst/>
                </a:prstGeom>
                <a:noFill/>
                <a:ln w="9525">
                  <a:noFill/>
                </a:ln>
              </p:spPr>
              <p:txBody>
                <a:bodyPr lIns="0" tIns="0" rIns="0" bIns="0" anchor="t">
                  <a:spAutoFit/>
                </a:bodyPr>
                <a:p>
                  <a:r>
                    <a:rPr lang="en-US" altLang="zh-CN" sz="27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grpSp>
        </p:grpSp>
        <p:grpSp>
          <p:nvGrpSpPr>
            <p:cNvPr id="38943" name="组合 83"/>
            <p:cNvGrpSpPr/>
            <p:nvPr/>
          </p:nvGrpSpPr>
          <p:grpSpPr>
            <a:xfrm>
              <a:off x="4716463" y="4005263"/>
              <a:ext cx="2459037" cy="1644650"/>
              <a:chOff x="4932363" y="3810000"/>
              <a:chExt cx="2459037" cy="1644650"/>
            </a:xfrm>
          </p:grpSpPr>
          <p:sp>
            <p:nvSpPr>
              <p:cNvPr id="38944" name="AutoShape 32"/>
              <p:cNvSpPr>
                <a:spLocks noChangeAspect="1" noTextEdit="1"/>
              </p:cNvSpPr>
              <p:nvPr/>
            </p:nvSpPr>
            <p:spPr>
              <a:xfrm>
                <a:off x="5105400" y="3810000"/>
                <a:ext cx="2286000" cy="164465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8945" name="Rectangle 34"/>
              <p:cNvSpPr/>
              <p:nvPr/>
            </p:nvSpPr>
            <p:spPr>
              <a:xfrm>
                <a:off x="5410200" y="4767263"/>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ï</a:t>
                </a:r>
                <a:endParaRPr lang="en-US" altLang="zh-CN" dirty="0">
                  <a:latin typeface="Arial" panose="020B0604020202020204" pitchFamily="34" charset="0"/>
                  <a:ea typeface="宋体" panose="02010600030101010101" pitchFamily="2" charset="-122"/>
                </a:endParaRPr>
              </a:p>
            </p:txBody>
          </p:sp>
          <p:sp>
            <p:nvSpPr>
              <p:cNvPr id="38946" name="Rectangle 35"/>
              <p:cNvSpPr/>
              <p:nvPr/>
            </p:nvSpPr>
            <p:spPr>
              <a:xfrm>
                <a:off x="5410200" y="5018088"/>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î</a:t>
                </a:r>
                <a:endParaRPr lang="en-US" altLang="zh-CN" dirty="0">
                  <a:latin typeface="Arial" panose="020B0604020202020204" pitchFamily="34" charset="0"/>
                  <a:ea typeface="宋体" panose="02010600030101010101" pitchFamily="2" charset="-122"/>
                </a:endParaRPr>
              </a:p>
            </p:txBody>
          </p:sp>
          <p:sp>
            <p:nvSpPr>
              <p:cNvPr id="38947" name="Rectangle 36"/>
              <p:cNvSpPr/>
              <p:nvPr/>
            </p:nvSpPr>
            <p:spPr>
              <a:xfrm>
                <a:off x="5410200" y="4179888"/>
                <a:ext cx="16986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ï</a:t>
                </a:r>
                <a:endParaRPr lang="en-US" altLang="zh-CN" dirty="0">
                  <a:latin typeface="Arial" panose="020B0604020202020204" pitchFamily="34" charset="0"/>
                  <a:ea typeface="宋体" panose="02010600030101010101" pitchFamily="2" charset="-122"/>
                </a:endParaRPr>
              </a:p>
            </p:txBody>
          </p:sp>
          <p:sp>
            <p:nvSpPr>
              <p:cNvPr id="38948" name="Rectangle 37"/>
              <p:cNvSpPr/>
              <p:nvPr/>
            </p:nvSpPr>
            <p:spPr>
              <a:xfrm>
                <a:off x="5410200" y="4438650"/>
                <a:ext cx="16986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í</a:t>
                </a:r>
                <a:endParaRPr lang="en-US" altLang="zh-CN" dirty="0">
                  <a:latin typeface="Arial" panose="020B0604020202020204" pitchFamily="34" charset="0"/>
                  <a:ea typeface="宋体" panose="02010600030101010101" pitchFamily="2" charset="-122"/>
                </a:endParaRPr>
              </a:p>
            </p:txBody>
          </p:sp>
          <p:sp>
            <p:nvSpPr>
              <p:cNvPr id="38949" name="Rectangle 38"/>
              <p:cNvSpPr/>
              <p:nvPr/>
            </p:nvSpPr>
            <p:spPr>
              <a:xfrm>
                <a:off x="5410200" y="3848100"/>
                <a:ext cx="16986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ì</a:t>
                </a:r>
                <a:endParaRPr lang="en-US" altLang="zh-CN" dirty="0">
                  <a:latin typeface="Arial" panose="020B0604020202020204" pitchFamily="34" charset="0"/>
                  <a:ea typeface="宋体" panose="02010600030101010101" pitchFamily="2" charset="-122"/>
                </a:endParaRPr>
              </a:p>
            </p:txBody>
          </p:sp>
          <p:sp>
            <p:nvSpPr>
              <p:cNvPr id="38950" name="Rectangle 39"/>
              <p:cNvSpPr/>
              <p:nvPr/>
            </p:nvSpPr>
            <p:spPr>
              <a:xfrm>
                <a:off x="7064375" y="4886325"/>
                <a:ext cx="244475"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1" name="Rectangle 40"/>
              <p:cNvSpPr/>
              <p:nvPr/>
            </p:nvSpPr>
            <p:spPr>
              <a:xfrm>
                <a:off x="6799263" y="4886325"/>
                <a:ext cx="188912"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2" name="Rectangle 41"/>
              <p:cNvSpPr/>
              <p:nvPr/>
            </p:nvSpPr>
            <p:spPr>
              <a:xfrm>
                <a:off x="6164263" y="4886325"/>
                <a:ext cx="188912"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3" name="Rectangle 42"/>
              <p:cNvSpPr/>
              <p:nvPr/>
            </p:nvSpPr>
            <p:spPr>
              <a:xfrm>
                <a:off x="5846763" y="4886325"/>
                <a:ext cx="244475"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4" name="Rectangle 43"/>
              <p:cNvSpPr/>
              <p:nvPr/>
            </p:nvSpPr>
            <p:spPr>
              <a:xfrm>
                <a:off x="5600700" y="4886325"/>
                <a:ext cx="188913" cy="411163"/>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5" name="Rectangle 44"/>
              <p:cNvSpPr/>
              <p:nvPr/>
            </p:nvSpPr>
            <p:spPr>
              <a:xfrm>
                <a:off x="7075488" y="4376738"/>
                <a:ext cx="244475"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6" name="Rectangle 45"/>
              <p:cNvSpPr/>
              <p:nvPr/>
            </p:nvSpPr>
            <p:spPr>
              <a:xfrm>
                <a:off x="6810375" y="4376738"/>
                <a:ext cx="18891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7" name="Rectangle 46"/>
              <p:cNvSpPr/>
              <p:nvPr/>
            </p:nvSpPr>
            <p:spPr>
              <a:xfrm>
                <a:off x="6151563" y="4376738"/>
                <a:ext cx="188912"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&lt;</a:t>
                </a:r>
                <a:endParaRPr lang="en-US" altLang="zh-CN" dirty="0">
                  <a:latin typeface="Arial" panose="020B0604020202020204" pitchFamily="34" charset="0"/>
                  <a:ea typeface="宋体" panose="02010600030101010101" pitchFamily="2" charset="-122"/>
                </a:endParaRPr>
              </a:p>
            </p:txBody>
          </p:sp>
          <p:sp>
            <p:nvSpPr>
              <p:cNvPr id="38958" name="Rectangle 47"/>
              <p:cNvSpPr/>
              <p:nvPr/>
            </p:nvSpPr>
            <p:spPr>
              <a:xfrm>
                <a:off x="5834063" y="4376738"/>
                <a:ext cx="244475"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59" name="Rectangle 48"/>
              <p:cNvSpPr/>
              <p:nvPr/>
            </p:nvSpPr>
            <p:spPr>
              <a:xfrm>
                <a:off x="5588000" y="4376738"/>
                <a:ext cx="188913"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38960" name="Rectangle 49"/>
              <p:cNvSpPr/>
              <p:nvPr/>
            </p:nvSpPr>
            <p:spPr>
              <a:xfrm>
                <a:off x="6637338" y="3865563"/>
                <a:ext cx="188912" cy="411162"/>
              </a:xfrm>
              <a:prstGeom prst="rect">
                <a:avLst/>
              </a:prstGeom>
              <a:noFill/>
              <a:ln w="9525">
                <a:noFill/>
              </a:ln>
            </p:spPr>
            <p:txBody>
              <a:bodyPr wrap="none" lIns="0" tIns="0" rIns="0" bIns="0" anchor="t">
                <a:spAutoFit/>
              </a:bodyPr>
              <a:p>
                <a:r>
                  <a:rPr lang="en-US" altLang="zh-CN" sz="2700" dirty="0">
                    <a:latin typeface="Symbol" panose="05050102010706020507" pitchFamily="18" charset="2"/>
                    <a:ea typeface="宋体" panose="02010600030101010101" pitchFamily="2" charset="-122"/>
                  </a:rPr>
                  <a:t>&gt;</a:t>
                </a:r>
                <a:endParaRPr lang="en-US" altLang="zh-CN" dirty="0">
                  <a:latin typeface="Arial" panose="020B0604020202020204" pitchFamily="34" charset="0"/>
                  <a:ea typeface="宋体" panose="02010600030101010101" pitchFamily="2" charset="-122"/>
                </a:endParaRPr>
              </a:p>
            </p:txBody>
          </p:sp>
          <p:sp>
            <p:nvSpPr>
              <p:cNvPr id="38961" name="Rectangle 50"/>
              <p:cNvSpPr/>
              <p:nvPr/>
            </p:nvSpPr>
            <p:spPr>
              <a:xfrm>
                <a:off x="6602413" y="5135563"/>
                <a:ext cx="79375"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z</a:t>
                </a:r>
                <a:endParaRPr lang="en-US" altLang="zh-CN" dirty="0">
                  <a:latin typeface="Arial" panose="020B0604020202020204" pitchFamily="34" charset="0"/>
                  <a:ea typeface="宋体" panose="02010600030101010101" pitchFamily="2" charset="-122"/>
                </a:endParaRPr>
              </a:p>
            </p:txBody>
          </p:sp>
          <p:sp>
            <p:nvSpPr>
              <p:cNvPr id="38962" name="Rectangle 51"/>
              <p:cNvSpPr/>
              <p:nvPr/>
            </p:nvSpPr>
            <p:spPr>
              <a:xfrm>
                <a:off x="6602413" y="4624388"/>
                <a:ext cx="90487"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y</a:t>
                </a:r>
                <a:endParaRPr lang="en-US" altLang="zh-CN" dirty="0">
                  <a:latin typeface="Arial" panose="020B0604020202020204" pitchFamily="34" charset="0"/>
                  <a:ea typeface="宋体" panose="02010600030101010101" pitchFamily="2" charset="-122"/>
                </a:endParaRPr>
              </a:p>
            </p:txBody>
          </p:sp>
          <p:sp>
            <p:nvSpPr>
              <p:cNvPr id="38963" name="Rectangle 52"/>
              <p:cNvSpPr/>
              <p:nvPr/>
            </p:nvSpPr>
            <p:spPr>
              <a:xfrm>
                <a:off x="6059488" y="4114800"/>
                <a:ext cx="90487" cy="244475"/>
              </a:xfrm>
              <a:prstGeom prst="rect">
                <a:avLst/>
              </a:prstGeom>
              <a:noFill/>
              <a:ln w="9525">
                <a:noFill/>
              </a:ln>
            </p:spPr>
            <p:txBody>
              <a:bodyPr wrap="none" lIns="0" tIns="0" rIns="0" bIns="0" anchor="t">
                <a:spAutoFit/>
              </a:bodyPr>
              <a:p>
                <a:r>
                  <a:rPr lang="en-US" altLang="zh-CN" sz="1600" i="1" dirty="0">
                    <a:latin typeface="Times New Roman" panose="02020603050405020304" pitchFamily="18"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38964" name="Rectangle 53"/>
              <p:cNvSpPr/>
              <p:nvPr/>
            </p:nvSpPr>
            <p:spPr>
              <a:xfrm>
                <a:off x="6429375" y="4924425"/>
                <a:ext cx="152400" cy="411163"/>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v</a:t>
                </a:r>
                <a:endParaRPr lang="en-US" altLang="zh-CN" dirty="0">
                  <a:latin typeface="Arial" panose="020B0604020202020204" pitchFamily="34" charset="0"/>
                  <a:ea typeface="宋体" panose="02010600030101010101" pitchFamily="2" charset="-122"/>
                </a:endParaRPr>
              </a:p>
            </p:txBody>
          </p:sp>
          <p:sp>
            <p:nvSpPr>
              <p:cNvPr id="38965" name="Rectangle 54"/>
              <p:cNvSpPr/>
              <p:nvPr/>
            </p:nvSpPr>
            <p:spPr>
              <a:xfrm>
                <a:off x="6416675" y="4414838"/>
                <a:ext cx="15240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v</a:t>
                </a:r>
                <a:endParaRPr lang="en-US" altLang="zh-CN" dirty="0">
                  <a:latin typeface="Arial" panose="020B0604020202020204" pitchFamily="34" charset="0"/>
                  <a:ea typeface="宋体" panose="02010600030101010101" pitchFamily="2" charset="-122"/>
                </a:endParaRPr>
              </a:p>
            </p:txBody>
          </p:sp>
          <p:sp>
            <p:nvSpPr>
              <p:cNvPr id="38966" name="Rectangle 55"/>
              <p:cNvSpPr/>
              <p:nvPr/>
            </p:nvSpPr>
            <p:spPr>
              <a:xfrm>
                <a:off x="6913563" y="3903663"/>
                <a:ext cx="20955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67" name="Rectangle 56"/>
              <p:cNvSpPr/>
              <p:nvPr/>
            </p:nvSpPr>
            <p:spPr>
              <a:xfrm>
                <a:off x="5634038" y="3903663"/>
                <a:ext cx="400050"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mv</a:t>
                </a:r>
                <a:endParaRPr lang="en-US" altLang="zh-CN" dirty="0">
                  <a:latin typeface="Arial" panose="020B0604020202020204" pitchFamily="34" charset="0"/>
                  <a:ea typeface="宋体" panose="02010600030101010101" pitchFamily="2" charset="-122"/>
                </a:endParaRPr>
              </a:p>
            </p:txBody>
          </p:sp>
          <p:sp>
            <p:nvSpPr>
              <p:cNvPr id="38968" name="Rectangle 57"/>
              <p:cNvSpPr/>
              <p:nvPr/>
            </p:nvSpPr>
            <p:spPr>
              <a:xfrm>
                <a:off x="4932363" y="4414838"/>
                <a:ext cx="441325" cy="411162"/>
              </a:xfrm>
              <a:prstGeom prst="rect">
                <a:avLst/>
              </a:prstGeom>
              <a:noFill/>
              <a:ln w="9525">
                <a:noFill/>
              </a:ln>
            </p:spPr>
            <p:txBody>
              <a:bodyPr wrap="none" lIns="0" tIns="0" rIns="0" bIns="0" anchor="t">
                <a:spAutoFit/>
              </a:bodyPr>
              <a:p>
                <a:r>
                  <a:rPr lang="en-US" altLang="zh-CN" sz="2700" i="1" dirty="0">
                    <a:latin typeface="Times New Roman" panose="02020603050405020304" pitchFamily="18"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8969" name="Rectangle 58"/>
              <p:cNvSpPr/>
              <p:nvPr/>
            </p:nvSpPr>
            <p:spPr>
              <a:xfrm>
                <a:off x="7134225" y="4114800"/>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38970" name="Rectangle 59"/>
              <p:cNvSpPr/>
              <p:nvPr/>
            </p:nvSpPr>
            <p:spPr>
              <a:xfrm>
                <a:off x="6065838" y="3876675"/>
                <a:ext cx="101600" cy="244475"/>
              </a:xfrm>
              <a:prstGeom prst="rect">
                <a:avLst/>
              </a:prstGeom>
              <a:noFill/>
              <a:ln w="9525">
                <a:noFill/>
              </a:ln>
            </p:spPr>
            <p:txBody>
              <a:bodyPr wrap="none" lIns="0" tIns="0" rIns="0" bIns="0" anchor="t">
                <a:spAutoFit/>
              </a:bodyPr>
              <a:p>
                <a:r>
                  <a:rPr lang="en-US" altLang="zh-CN" sz="16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71" name="Rectangle 60"/>
              <p:cNvSpPr/>
              <p:nvPr/>
            </p:nvSpPr>
            <p:spPr>
              <a:xfrm>
                <a:off x="6392863" y="3903663"/>
                <a:ext cx="171450" cy="411162"/>
              </a:xfrm>
              <a:prstGeom prst="rect">
                <a:avLst/>
              </a:prstGeom>
              <a:noFill/>
              <a:ln w="9525">
                <a:noFill/>
              </a:ln>
            </p:spPr>
            <p:txBody>
              <a:bodyPr wrap="none" lIns="0" tIns="0" rIns="0" bIns="0" anchor="t">
                <a:spAutoFit/>
              </a:bodyPr>
              <a:p>
                <a:r>
                  <a:rPr lang="en-US" altLang="zh-CN" sz="27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38972" name="Rectangle 61"/>
              <p:cNvSpPr/>
              <p:nvPr/>
            </p:nvSpPr>
            <p:spPr>
              <a:xfrm>
                <a:off x="6251575" y="3903663"/>
                <a:ext cx="95250" cy="411162"/>
              </a:xfrm>
              <a:prstGeom prst="rect">
                <a:avLst/>
              </a:prstGeom>
              <a:noFill/>
              <a:ln w="9525">
                <a:noFill/>
              </a:ln>
            </p:spPr>
            <p:txBody>
              <a:bodyPr wrap="none" lIns="0" tIns="0" rIns="0" bIns="0" anchor="t">
                <a:spAutoFit/>
              </a:bodyPr>
              <a:p>
                <a:r>
                  <a:rPr lang="en-US" altLang="zh-CN" sz="2700" dirty="0">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sp>
        <p:nvSpPr>
          <p:cNvPr id="166996" name="Rectangle 84"/>
          <p:cNvSpPr>
            <a:spLocks noChangeArrowheads="1"/>
          </p:cNvSpPr>
          <p:nvPr/>
        </p:nvSpPr>
        <p:spPr bwMode="auto">
          <a:xfrm>
            <a:off x="2971800" y="457200"/>
            <a:ext cx="3006725" cy="769938"/>
          </a:xfrm>
          <a:prstGeom prst="rect">
            <a:avLst/>
          </a:prstGeom>
          <a:noFill/>
          <a:ln w="9525">
            <a:noFill/>
            <a:miter lim="800000"/>
          </a:ln>
          <a:effectLst/>
        </p:spPr>
        <p:txBody>
          <a:bodyPr wrap="none">
            <a:spAutoFit/>
          </a:bodyPr>
          <a:p>
            <a:pPr defTabSz="914400" fontAlgn="base"/>
            <a:r>
              <a:rPr lang="zh-CN" altLang="en-US" sz="4400" b="1" strike="noStrike" noProof="1" dirty="0">
                <a:solidFill>
                  <a:schemeClr val="tx2"/>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rPr>
              <a:t>热电子发射</a:t>
            </a:r>
            <a:endParaRPr lang="zh-CN" altLang="en-US" sz="4400" b="1" strike="noStrike" noProof="1" dirty="0">
              <a:solidFill>
                <a:schemeClr val="tx2"/>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graphicFrame>
        <p:nvGraphicFramePr>
          <p:cNvPr id="272387" name="Object 1027"/>
          <p:cNvGraphicFramePr>
            <a:graphicFrameLocks noChangeAspect="1"/>
          </p:cNvGraphicFramePr>
          <p:nvPr/>
        </p:nvGraphicFramePr>
        <p:xfrm>
          <a:off x="971550" y="5589588"/>
          <a:ext cx="3311525" cy="820737"/>
        </p:xfrm>
        <a:graphic>
          <a:graphicData uri="http://schemas.openxmlformats.org/presentationml/2006/ole">
            <mc:AlternateContent xmlns:mc="http://schemas.openxmlformats.org/markup-compatibility/2006">
              <mc:Choice xmlns:v="urn:schemas-microsoft-com:vml" Requires="v">
                <p:oleObj spid="_x0000_s3140" name="" r:id="rId1" imgW="1586865" imgH="393700" progId="Equation.DSMT4">
                  <p:embed/>
                </p:oleObj>
              </mc:Choice>
              <mc:Fallback>
                <p:oleObj name="" r:id="rId1" imgW="1586865" imgH="393700" progId="Equation.DSMT4">
                  <p:embed/>
                  <p:pic>
                    <p:nvPicPr>
                      <p:cNvPr id="0" name="图片 3139"/>
                      <p:cNvPicPr/>
                      <p:nvPr/>
                    </p:nvPicPr>
                    <p:blipFill>
                      <a:blip r:embed="rId2"/>
                      <a:stretch>
                        <a:fillRect/>
                      </a:stretch>
                    </p:blipFill>
                    <p:spPr>
                      <a:xfrm>
                        <a:off x="971550" y="5589588"/>
                        <a:ext cx="3311525" cy="820737"/>
                      </a:xfrm>
                      <a:prstGeom prst="rect">
                        <a:avLst/>
                      </a:prstGeom>
                      <a:noFill/>
                      <a:ln w="38100">
                        <a:noFill/>
                        <a:miter/>
                      </a:ln>
                    </p:spPr>
                  </p:pic>
                </p:oleObj>
              </mc:Fallback>
            </mc:AlternateContent>
          </a:graphicData>
        </a:graphic>
      </p:graphicFrame>
      <p:grpSp>
        <p:nvGrpSpPr>
          <p:cNvPr id="5" name="组合 4"/>
          <p:cNvGrpSpPr/>
          <p:nvPr/>
        </p:nvGrpSpPr>
        <p:grpSpPr>
          <a:xfrm>
            <a:off x="4796790" y="3528695"/>
            <a:ext cx="3996690" cy="2307590"/>
            <a:chOff x="7554" y="5557"/>
            <a:chExt cx="6294" cy="3634"/>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37908" name="Rectangle 23"/>
            <p:cNvSpPr/>
            <p:nvPr/>
          </p:nvSpPr>
          <p:spPr>
            <a:xfrm>
              <a:off x="11109" y="5857"/>
              <a:ext cx="303" cy="695"/>
            </a:xfrm>
            <a:prstGeom prst="rect">
              <a:avLst/>
            </a:prstGeom>
            <a:noFill/>
            <a:ln w="9525">
              <a:noFill/>
            </a:ln>
          </p:spPr>
          <p:txBody>
            <a:bodyPr wrap="none" lIns="0" tIns="0" rIns="0" bIns="0" anchor="t">
              <a:spAutoFit/>
            </a:bodyPr>
            <a:p>
              <a:r>
                <a:rPr lang="en-US" altLang="zh-CN" sz="2900" b="1" i="1" dirty="0">
                  <a:solidFill>
                    <a:srgbClr val="0000FF"/>
                  </a:solidFill>
                  <a:latin typeface="Cambria" panose="02040503050406030204" pitchFamily="18" charset="0"/>
                  <a:ea typeface="宋体" panose="02010600030101010101" pitchFamily="2" charset="-122"/>
                </a:rPr>
                <a:t>f</a:t>
              </a:r>
              <a:endParaRPr lang="en-US" altLang="zh-CN" sz="2900" b="1" i="1"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388" cy="695"/>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endPar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grpSp>
          <p:nvGrpSpPr>
            <p:cNvPr id="37910" name="Group 27"/>
            <p:cNvGrpSpPr/>
            <p:nvPr/>
          </p:nvGrpSpPr>
          <p:grpSpPr>
            <a:xfrm>
              <a:off x="13136" y="7134"/>
              <a:ext cx="485" cy="725"/>
              <a:chOff x="4409" y="2269"/>
              <a:chExt cx="194" cy="290"/>
            </a:xfrm>
          </p:grpSpPr>
          <p:sp>
            <p:nvSpPr>
              <p:cNvPr id="37911" name="Rectangle 25"/>
              <p:cNvSpPr/>
              <p:nvPr/>
            </p:nvSpPr>
            <p:spPr>
              <a:xfrm>
                <a:off x="4409" y="2269"/>
                <a:ext cx="142" cy="278"/>
              </a:xfrm>
              <a:prstGeom prst="rect">
                <a:avLst/>
              </a:prstGeom>
              <a:noFill/>
              <a:ln w="9525">
                <a:noFill/>
              </a:ln>
            </p:spPr>
            <p:txBody>
              <a:bodyPr wrap="none" lIns="0" tIns="0" rIns="0" bIns="0" anchor="t">
                <a:spAutoFit/>
              </a:bodyPr>
              <a:p>
                <a:r>
                  <a:rPr lang="en-US" altLang="zh-CN" sz="2900" i="1" dirty="0">
                    <a:solidFill>
                      <a:srgbClr val="0000FF"/>
                    </a:solidFill>
                    <a:latin typeface="Cambria" panose="02040503050406030204" pitchFamily="18" charset="0"/>
                    <a:ea typeface="宋体" panose="02010600030101010101" pitchFamily="2" charset="-122"/>
                  </a:rPr>
                  <a:t>E</a:t>
                </a:r>
                <a:endParaRPr lang="en-US" altLang="zh-CN" sz="2900" i="1" dirty="0">
                  <a:solidFill>
                    <a:srgbClr val="0000FF"/>
                  </a:solidFill>
                  <a:latin typeface="Cambria" panose="02040503050406030204" pitchFamily="18" charset="0"/>
                  <a:ea typeface="宋体" panose="02010600030101010101" pitchFamily="2" charset="-122"/>
                </a:endParaRPr>
              </a:p>
            </p:txBody>
          </p:sp>
          <p:sp>
            <p:nvSpPr>
              <p:cNvPr id="37912" name="Rectangle 26"/>
              <p:cNvSpPr/>
              <p:nvPr/>
            </p:nvSpPr>
            <p:spPr>
              <a:xfrm>
                <a:off x="4523" y="2367"/>
                <a:ext cx="80" cy="192"/>
              </a:xfrm>
              <a:prstGeom prst="rect">
                <a:avLst/>
              </a:prstGeom>
              <a:noFill/>
              <a:ln w="9525">
                <a:noFill/>
              </a:ln>
            </p:spPr>
            <p:txBody>
              <a:bodyPr wrap="none" lIns="0" tIns="0" rIns="0" bIns="0" anchor="t">
                <a:spAutoFit/>
              </a:bodyPr>
              <a:p>
                <a:r>
                  <a:rPr lang="en-US" altLang="zh-CN" sz="2000" b="1" dirty="0">
                    <a:solidFill>
                      <a:srgbClr val="0000FF"/>
                    </a:solidFill>
                    <a:latin typeface="Cambria" panose="02040503050406030204" pitchFamily="18" charset="0"/>
                    <a:ea typeface="宋体" panose="02010600030101010101" pitchFamily="2" charset="-122"/>
                  </a:rPr>
                  <a:t>0</a:t>
                </a:r>
                <a:endParaRPr lang="en-US" altLang="zh-CN" sz="2000" b="1" dirty="0">
                  <a:solidFill>
                    <a:srgbClr val="0000FF"/>
                  </a:solidFill>
                  <a:latin typeface="Cambria" panose="02040503050406030204" pitchFamily="18" charset="0"/>
                  <a:ea typeface="宋体" panose="02010600030101010101" pitchFamily="2" charset="-122"/>
                </a:endParaRPr>
              </a:p>
            </p:txBody>
          </p:sp>
        </p:grpSp>
        <p:sp>
          <p:nvSpPr>
            <p:cNvPr id="48156" name="Rectangle 28"/>
            <p:cNvSpPr>
              <a:spLocks noChangeArrowheads="1"/>
            </p:cNvSpPr>
            <p:nvPr/>
          </p:nvSpPr>
          <p:spPr bwMode="auto">
            <a:xfrm>
              <a:off x="10822" y="7999"/>
              <a:ext cx="268" cy="480"/>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t>
              </a:r>
              <a:endParaRPr kumimoji="0" lang="en-US" altLang="zh-CN" sz="20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2" name="肘形连接符 1"/>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76" name="文本框 1"/>
          <p:cNvSpPr txBox="1"/>
          <p:nvPr/>
        </p:nvSpPr>
        <p:spPr>
          <a:xfrm>
            <a:off x="52388" y="50800"/>
            <a:ext cx="7316787" cy="708025"/>
          </a:xfrm>
          <a:prstGeom prst="rect">
            <a:avLst/>
          </a:prstGeom>
          <a:noFill/>
          <a:ln w="9525">
            <a:noFill/>
          </a:ln>
        </p:spPr>
        <p:txBody>
          <a:bodyPr wrap="none" anchor="t">
            <a:spAutoFit/>
          </a:bodyPr>
          <a:p>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6.1</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    </a:t>
            </a:r>
            <a:r>
              <a:rPr lang="en-US" altLang="zh-CN"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Fermi</a:t>
            </a:r>
            <a:r>
              <a:rPr lang="zh-CN" altLang="en-US" sz="4000" b="1" dirty="0">
                <a:solidFill>
                  <a:srgbClr val="0000FF"/>
                </a:solidFill>
                <a:latin typeface="Cambria" panose="02040503050406030204" pitchFamily="18" charset="0"/>
                <a:ea typeface="黑体" panose="02010609060101010101" pitchFamily="49" charset="-122"/>
                <a:sym typeface="宋体" panose="02010600030101010101" pitchFamily="2" charset="-122"/>
              </a:rPr>
              <a:t>统计和电子热容量</a:t>
            </a:r>
            <a:endParaRPr lang="zh-CN" altLang="en-US" sz="400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438275" y="673735"/>
            <a:ext cx="4759325" cy="4292600"/>
          </a:xfrm>
          <a:prstGeom prst="rect">
            <a:avLst/>
          </a:prstGeom>
        </p:spPr>
      </p:pic>
      <p:grpSp>
        <p:nvGrpSpPr>
          <p:cNvPr id="4" name="组合 3"/>
          <p:cNvGrpSpPr/>
          <p:nvPr/>
        </p:nvGrpSpPr>
        <p:grpSpPr>
          <a:xfrm>
            <a:off x="5328920" y="884555"/>
            <a:ext cx="2914015" cy="2252345"/>
            <a:chOff x="7488" y="2636"/>
            <a:chExt cx="4589" cy="3547"/>
          </a:xfrm>
        </p:grpSpPr>
        <p:sp>
          <p:nvSpPr>
            <p:cNvPr id="15431" name="Line 12"/>
            <p:cNvSpPr/>
            <p:nvPr/>
          </p:nvSpPr>
          <p:spPr>
            <a:xfrm>
              <a:off x="817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2" name="Line 13"/>
            <p:cNvSpPr/>
            <p:nvPr/>
          </p:nvSpPr>
          <p:spPr>
            <a:xfrm>
              <a:off x="848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3" name="Line 14"/>
            <p:cNvSpPr/>
            <p:nvPr/>
          </p:nvSpPr>
          <p:spPr>
            <a:xfrm>
              <a:off x="879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4" name="Line 15"/>
            <p:cNvSpPr/>
            <p:nvPr/>
          </p:nvSpPr>
          <p:spPr>
            <a:xfrm>
              <a:off x="910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5" name="Line 16"/>
            <p:cNvSpPr/>
            <p:nvPr/>
          </p:nvSpPr>
          <p:spPr>
            <a:xfrm>
              <a:off x="941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6" name="Line 17"/>
            <p:cNvSpPr/>
            <p:nvPr/>
          </p:nvSpPr>
          <p:spPr>
            <a:xfrm>
              <a:off x="9718"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7" name="Line 18"/>
            <p:cNvSpPr/>
            <p:nvPr/>
          </p:nvSpPr>
          <p:spPr>
            <a:xfrm>
              <a:off x="1002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8" name="Line 19"/>
            <p:cNvSpPr/>
            <p:nvPr/>
          </p:nvSpPr>
          <p:spPr>
            <a:xfrm>
              <a:off x="10335"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39" name="Line 20"/>
            <p:cNvSpPr/>
            <p:nvPr/>
          </p:nvSpPr>
          <p:spPr>
            <a:xfrm>
              <a:off x="1064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0" name="Line 21"/>
            <p:cNvSpPr/>
            <p:nvPr/>
          </p:nvSpPr>
          <p:spPr>
            <a:xfrm>
              <a:off x="10953"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1" name="Line 22"/>
            <p:cNvSpPr/>
            <p:nvPr/>
          </p:nvSpPr>
          <p:spPr>
            <a:xfrm>
              <a:off x="1126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2" name="Line 23"/>
            <p:cNvSpPr/>
            <p:nvPr/>
          </p:nvSpPr>
          <p:spPr>
            <a:xfrm>
              <a:off x="11570" y="56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3" name="Line 24"/>
            <p:cNvSpPr/>
            <p:nvPr/>
          </p:nvSpPr>
          <p:spPr>
            <a:xfrm>
              <a:off x="11878" y="5654"/>
              <a:ext cx="2"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4" name="Line 25"/>
            <p:cNvSpPr/>
            <p:nvPr/>
          </p:nvSpPr>
          <p:spPr>
            <a:xfrm>
              <a:off x="8175" y="5654"/>
              <a:ext cx="370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5" name="Line 26"/>
            <p:cNvSpPr/>
            <p:nvPr/>
          </p:nvSpPr>
          <p:spPr>
            <a:xfrm>
              <a:off x="8375" y="5854"/>
              <a:ext cx="370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6" name="Line 27"/>
            <p:cNvSpPr/>
            <p:nvPr/>
          </p:nvSpPr>
          <p:spPr>
            <a:xfrm>
              <a:off x="8375" y="5854"/>
              <a:ext cx="3" cy="2"/>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7" name="Line 28"/>
            <p:cNvSpPr/>
            <p:nvPr/>
          </p:nvSpPr>
          <p:spPr>
            <a:xfrm>
              <a:off x="8175" y="3786"/>
              <a:ext cx="3" cy="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8" name="Line 29"/>
            <p:cNvSpPr/>
            <p:nvPr/>
          </p:nvSpPr>
          <p:spPr>
            <a:xfrm flipV="1">
              <a:off x="8175" y="2666"/>
              <a:ext cx="3" cy="298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49" name="Freeform 30"/>
            <p:cNvSpPr/>
            <p:nvPr/>
          </p:nvSpPr>
          <p:spPr>
            <a:xfrm>
              <a:off x="8175" y="4099"/>
              <a:ext cx="3703" cy="155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963" h="1244">
                  <a:moveTo>
                    <a:pt x="0" y="1244"/>
                  </a:moveTo>
                  <a:lnTo>
                    <a:pt x="31" y="1080"/>
                  </a:lnTo>
                  <a:lnTo>
                    <a:pt x="60" y="1012"/>
                  </a:lnTo>
                  <a:lnTo>
                    <a:pt x="90" y="960"/>
                  </a:lnTo>
                  <a:lnTo>
                    <a:pt x="121" y="915"/>
                  </a:lnTo>
                  <a:lnTo>
                    <a:pt x="150" y="877"/>
                  </a:lnTo>
                  <a:lnTo>
                    <a:pt x="180" y="842"/>
                  </a:lnTo>
                  <a:lnTo>
                    <a:pt x="209" y="809"/>
                  </a:lnTo>
                  <a:lnTo>
                    <a:pt x="240" y="780"/>
                  </a:lnTo>
                  <a:lnTo>
                    <a:pt x="270" y="751"/>
                  </a:lnTo>
                  <a:lnTo>
                    <a:pt x="299" y="724"/>
                  </a:lnTo>
                  <a:lnTo>
                    <a:pt x="330" y="700"/>
                  </a:lnTo>
                  <a:lnTo>
                    <a:pt x="360" y="675"/>
                  </a:lnTo>
                  <a:lnTo>
                    <a:pt x="389" y="651"/>
                  </a:lnTo>
                  <a:lnTo>
                    <a:pt x="420" y="629"/>
                  </a:lnTo>
                  <a:lnTo>
                    <a:pt x="450" y="607"/>
                  </a:lnTo>
                  <a:lnTo>
                    <a:pt x="479" y="586"/>
                  </a:lnTo>
                  <a:lnTo>
                    <a:pt x="509" y="567"/>
                  </a:lnTo>
                  <a:lnTo>
                    <a:pt x="539" y="547"/>
                  </a:lnTo>
                  <a:lnTo>
                    <a:pt x="569" y="528"/>
                  </a:lnTo>
                  <a:lnTo>
                    <a:pt x="599" y="509"/>
                  </a:lnTo>
                  <a:lnTo>
                    <a:pt x="628" y="491"/>
                  </a:lnTo>
                  <a:lnTo>
                    <a:pt x="659" y="473"/>
                  </a:lnTo>
                  <a:lnTo>
                    <a:pt x="689" y="456"/>
                  </a:lnTo>
                  <a:lnTo>
                    <a:pt x="718" y="438"/>
                  </a:lnTo>
                  <a:lnTo>
                    <a:pt x="749" y="422"/>
                  </a:lnTo>
                  <a:lnTo>
                    <a:pt x="779" y="406"/>
                  </a:lnTo>
                  <a:lnTo>
                    <a:pt x="808" y="390"/>
                  </a:lnTo>
                  <a:lnTo>
                    <a:pt x="839" y="375"/>
                  </a:lnTo>
                  <a:lnTo>
                    <a:pt x="868" y="359"/>
                  </a:lnTo>
                  <a:lnTo>
                    <a:pt x="898" y="344"/>
                  </a:lnTo>
                  <a:lnTo>
                    <a:pt x="929" y="329"/>
                  </a:lnTo>
                  <a:lnTo>
                    <a:pt x="958" y="314"/>
                  </a:lnTo>
                  <a:lnTo>
                    <a:pt x="988" y="300"/>
                  </a:lnTo>
                  <a:lnTo>
                    <a:pt x="1018" y="286"/>
                  </a:lnTo>
                  <a:lnTo>
                    <a:pt x="1048" y="272"/>
                  </a:lnTo>
                  <a:lnTo>
                    <a:pt x="1078" y="258"/>
                  </a:lnTo>
                  <a:lnTo>
                    <a:pt x="1108" y="245"/>
                  </a:lnTo>
                  <a:lnTo>
                    <a:pt x="1137" y="231"/>
                  </a:lnTo>
                  <a:lnTo>
                    <a:pt x="1168" y="217"/>
                  </a:lnTo>
                  <a:lnTo>
                    <a:pt x="1197" y="204"/>
                  </a:lnTo>
                  <a:lnTo>
                    <a:pt x="1227" y="192"/>
                  </a:lnTo>
                  <a:lnTo>
                    <a:pt x="1258" y="178"/>
                  </a:lnTo>
                  <a:lnTo>
                    <a:pt x="1287" y="166"/>
                  </a:lnTo>
                  <a:lnTo>
                    <a:pt x="1317" y="153"/>
                  </a:lnTo>
                  <a:lnTo>
                    <a:pt x="1348" y="141"/>
                  </a:lnTo>
                  <a:lnTo>
                    <a:pt x="1377" y="130"/>
                  </a:lnTo>
                  <a:lnTo>
                    <a:pt x="1407" y="117"/>
                  </a:lnTo>
                  <a:lnTo>
                    <a:pt x="1438" y="105"/>
                  </a:lnTo>
                  <a:lnTo>
                    <a:pt x="1467" y="94"/>
                  </a:lnTo>
                  <a:lnTo>
                    <a:pt x="1497" y="81"/>
                  </a:lnTo>
                  <a:lnTo>
                    <a:pt x="1526" y="70"/>
                  </a:lnTo>
                  <a:lnTo>
                    <a:pt x="1557" y="59"/>
                  </a:lnTo>
                  <a:lnTo>
                    <a:pt x="1587" y="48"/>
                  </a:lnTo>
                  <a:lnTo>
                    <a:pt x="1616" y="37"/>
                  </a:lnTo>
                  <a:lnTo>
                    <a:pt x="1647" y="26"/>
                  </a:lnTo>
                  <a:lnTo>
                    <a:pt x="1677" y="16"/>
                  </a:lnTo>
                  <a:lnTo>
                    <a:pt x="1706" y="8"/>
                  </a:lnTo>
                  <a:lnTo>
                    <a:pt x="1736" y="1"/>
                  </a:lnTo>
                  <a:lnTo>
                    <a:pt x="1767" y="0"/>
                  </a:lnTo>
                  <a:lnTo>
                    <a:pt x="1796" y="4"/>
                  </a:lnTo>
                  <a:lnTo>
                    <a:pt x="1826" y="19"/>
                  </a:lnTo>
                  <a:lnTo>
                    <a:pt x="1855" y="55"/>
                  </a:lnTo>
                  <a:lnTo>
                    <a:pt x="1886" y="121"/>
                  </a:lnTo>
                  <a:lnTo>
                    <a:pt x="1916" y="231"/>
                  </a:lnTo>
                  <a:lnTo>
                    <a:pt x="1945" y="387"/>
                  </a:lnTo>
                  <a:lnTo>
                    <a:pt x="1976" y="576"/>
                  </a:lnTo>
                  <a:lnTo>
                    <a:pt x="2006" y="769"/>
                  </a:lnTo>
                  <a:lnTo>
                    <a:pt x="2035" y="933"/>
                  </a:lnTo>
                  <a:lnTo>
                    <a:pt x="2066" y="1054"/>
                  </a:lnTo>
                  <a:lnTo>
                    <a:pt x="2096" y="1132"/>
                  </a:lnTo>
                  <a:lnTo>
                    <a:pt x="2125" y="1181"/>
                  </a:lnTo>
                  <a:lnTo>
                    <a:pt x="2156" y="1209"/>
                  </a:lnTo>
                  <a:lnTo>
                    <a:pt x="2185" y="1225"/>
                  </a:lnTo>
                  <a:lnTo>
                    <a:pt x="2215" y="1233"/>
                  </a:lnTo>
                  <a:lnTo>
                    <a:pt x="2245" y="1239"/>
                  </a:lnTo>
                  <a:lnTo>
                    <a:pt x="2275" y="1242"/>
                  </a:lnTo>
                  <a:lnTo>
                    <a:pt x="2305" y="1243"/>
                  </a:lnTo>
                  <a:lnTo>
                    <a:pt x="2335" y="1243"/>
                  </a:lnTo>
                  <a:lnTo>
                    <a:pt x="2364" y="1244"/>
                  </a:lnTo>
                  <a:lnTo>
                    <a:pt x="2395" y="1244"/>
                  </a:lnTo>
                  <a:lnTo>
                    <a:pt x="2425" y="1244"/>
                  </a:lnTo>
                  <a:lnTo>
                    <a:pt x="2454" y="1244"/>
                  </a:lnTo>
                  <a:lnTo>
                    <a:pt x="2485" y="1244"/>
                  </a:lnTo>
                  <a:lnTo>
                    <a:pt x="2514" y="1244"/>
                  </a:lnTo>
                  <a:lnTo>
                    <a:pt x="2544" y="1244"/>
                  </a:lnTo>
                  <a:lnTo>
                    <a:pt x="2575" y="1244"/>
                  </a:lnTo>
                  <a:lnTo>
                    <a:pt x="2604" y="1244"/>
                  </a:lnTo>
                  <a:lnTo>
                    <a:pt x="2634" y="1244"/>
                  </a:lnTo>
                  <a:lnTo>
                    <a:pt x="2665" y="1244"/>
                  </a:lnTo>
                  <a:lnTo>
                    <a:pt x="2694" y="1244"/>
                  </a:lnTo>
                  <a:lnTo>
                    <a:pt x="2724" y="1244"/>
                  </a:lnTo>
                  <a:lnTo>
                    <a:pt x="2755" y="1244"/>
                  </a:lnTo>
                  <a:lnTo>
                    <a:pt x="2784" y="1244"/>
                  </a:lnTo>
                  <a:lnTo>
                    <a:pt x="2814" y="1244"/>
                  </a:lnTo>
                  <a:lnTo>
                    <a:pt x="2843" y="1244"/>
                  </a:lnTo>
                  <a:lnTo>
                    <a:pt x="2873" y="1244"/>
                  </a:lnTo>
                  <a:lnTo>
                    <a:pt x="2904" y="1244"/>
                  </a:lnTo>
                  <a:lnTo>
                    <a:pt x="2933" y="1244"/>
                  </a:lnTo>
                  <a:lnTo>
                    <a:pt x="2963" y="1244"/>
                  </a:lnTo>
                </a:path>
              </a:pathLst>
            </a:custGeom>
            <a:noFill/>
            <a:ln w="23813" cap="flat" cmpd="sng">
              <a:solidFill>
                <a:srgbClr val="FF0000"/>
              </a:solidFill>
              <a:prstDash val="solid"/>
              <a:round/>
              <a:headEnd type="none" w="med" len="med"/>
              <a:tailEnd type="none" w="med" len="med"/>
            </a:ln>
          </p:spPr>
          <p:txBody>
            <a:bodyPr/>
            <a:p>
              <a:endParaRPr lang="zh-CN" altLang="en-US"/>
            </a:p>
          </p:txBody>
        </p:sp>
        <p:sp>
          <p:nvSpPr>
            <p:cNvPr id="15450" name="Freeform 31"/>
            <p:cNvSpPr/>
            <p:nvPr/>
          </p:nvSpPr>
          <p:spPr>
            <a:xfrm>
              <a:off x="8175" y="3609"/>
              <a:ext cx="3703" cy="204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2963" h="1636">
                  <a:moveTo>
                    <a:pt x="0" y="1636"/>
                  </a:moveTo>
                  <a:lnTo>
                    <a:pt x="31" y="1472"/>
                  </a:lnTo>
                  <a:lnTo>
                    <a:pt x="60" y="1404"/>
                  </a:lnTo>
                  <a:lnTo>
                    <a:pt x="90" y="1352"/>
                  </a:lnTo>
                  <a:lnTo>
                    <a:pt x="121" y="1307"/>
                  </a:lnTo>
                  <a:lnTo>
                    <a:pt x="150" y="1269"/>
                  </a:lnTo>
                  <a:lnTo>
                    <a:pt x="180" y="1234"/>
                  </a:lnTo>
                  <a:lnTo>
                    <a:pt x="209" y="1201"/>
                  </a:lnTo>
                  <a:lnTo>
                    <a:pt x="240" y="1172"/>
                  </a:lnTo>
                  <a:lnTo>
                    <a:pt x="270" y="1143"/>
                  </a:lnTo>
                  <a:lnTo>
                    <a:pt x="299" y="1116"/>
                  </a:lnTo>
                  <a:lnTo>
                    <a:pt x="330" y="1092"/>
                  </a:lnTo>
                  <a:lnTo>
                    <a:pt x="360" y="1067"/>
                  </a:lnTo>
                  <a:lnTo>
                    <a:pt x="389" y="1043"/>
                  </a:lnTo>
                  <a:lnTo>
                    <a:pt x="420" y="1021"/>
                  </a:lnTo>
                  <a:lnTo>
                    <a:pt x="450" y="999"/>
                  </a:lnTo>
                  <a:lnTo>
                    <a:pt x="479" y="978"/>
                  </a:lnTo>
                  <a:lnTo>
                    <a:pt x="509" y="959"/>
                  </a:lnTo>
                  <a:lnTo>
                    <a:pt x="539" y="939"/>
                  </a:lnTo>
                  <a:lnTo>
                    <a:pt x="569" y="920"/>
                  </a:lnTo>
                  <a:lnTo>
                    <a:pt x="599" y="901"/>
                  </a:lnTo>
                  <a:lnTo>
                    <a:pt x="628" y="883"/>
                  </a:lnTo>
                  <a:lnTo>
                    <a:pt x="659" y="865"/>
                  </a:lnTo>
                  <a:lnTo>
                    <a:pt x="689" y="848"/>
                  </a:lnTo>
                  <a:lnTo>
                    <a:pt x="718" y="830"/>
                  </a:lnTo>
                  <a:lnTo>
                    <a:pt x="749" y="814"/>
                  </a:lnTo>
                  <a:lnTo>
                    <a:pt x="779" y="798"/>
                  </a:lnTo>
                  <a:lnTo>
                    <a:pt x="808" y="782"/>
                  </a:lnTo>
                  <a:lnTo>
                    <a:pt x="839" y="767"/>
                  </a:lnTo>
                  <a:lnTo>
                    <a:pt x="868" y="751"/>
                  </a:lnTo>
                  <a:lnTo>
                    <a:pt x="898" y="736"/>
                  </a:lnTo>
                  <a:lnTo>
                    <a:pt x="929" y="721"/>
                  </a:lnTo>
                  <a:lnTo>
                    <a:pt x="958" y="706"/>
                  </a:lnTo>
                  <a:lnTo>
                    <a:pt x="988" y="692"/>
                  </a:lnTo>
                  <a:lnTo>
                    <a:pt x="1018" y="678"/>
                  </a:lnTo>
                  <a:lnTo>
                    <a:pt x="1048" y="664"/>
                  </a:lnTo>
                  <a:lnTo>
                    <a:pt x="1078" y="650"/>
                  </a:lnTo>
                  <a:lnTo>
                    <a:pt x="1108" y="637"/>
                  </a:lnTo>
                  <a:lnTo>
                    <a:pt x="1137" y="623"/>
                  </a:lnTo>
                  <a:lnTo>
                    <a:pt x="1168" y="609"/>
                  </a:lnTo>
                  <a:lnTo>
                    <a:pt x="1197" y="596"/>
                  </a:lnTo>
                  <a:lnTo>
                    <a:pt x="1227" y="584"/>
                  </a:lnTo>
                  <a:lnTo>
                    <a:pt x="1258" y="570"/>
                  </a:lnTo>
                  <a:lnTo>
                    <a:pt x="1287" y="558"/>
                  </a:lnTo>
                  <a:lnTo>
                    <a:pt x="1317" y="545"/>
                  </a:lnTo>
                  <a:lnTo>
                    <a:pt x="1348" y="533"/>
                  </a:lnTo>
                  <a:lnTo>
                    <a:pt x="1377" y="522"/>
                  </a:lnTo>
                  <a:lnTo>
                    <a:pt x="1407" y="509"/>
                  </a:lnTo>
                  <a:lnTo>
                    <a:pt x="1438" y="497"/>
                  </a:lnTo>
                  <a:lnTo>
                    <a:pt x="1467" y="486"/>
                  </a:lnTo>
                  <a:lnTo>
                    <a:pt x="1497" y="473"/>
                  </a:lnTo>
                  <a:lnTo>
                    <a:pt x="1526" y="462"/>
                  </a:lnTo>
                  <a:lnTo>
                    <a:pt x="1557" y="451"/>
                  </a:lnTo>
                  <a:lnTo>
                    <a:pt x="1587" y="439"/>
                  </a:lnTo>
                  <a:lnTo>
                    <a:pt x="1616" y="428"/>
                  </a:lnTo>
                  <a:lnTo>
                    <a:pt x="1647" y="417"/>
                  </a:lnTo>
                  <a:lnTo>
                    <a:pt x="1677" y="406"/>
                  </a:lnTo>
                  <a:lnTo>
                    <a:pt x="1706" y="394"/>
                  </a:lnTo>
                  <a:lnTo>
                    <a:pt x="1736" y="383"/>
                  </a:lnTo>
                  <a:lnTo>
                    <a:pt x="1767" y="374"/>
                  </a:lnTo>
                  <a:lnTo>
                    <a:pt x="1796" y="363"/>
                  </a:lnTo>
                  <a:lnTo>
                    <a:pt x="1826" y="352"/>
                  </a:lnTo>
                  <a:lnTo>
                    <a:pt x="1855" y="342"/>
                  </a:lnTo>
                  <a:lnTo>
                    <a:pt x="1886" y="331"/>
                  </a:lnTo>
                  <a:lnTo>
                    <a:pt x="1916" y="321"/>
                  </a:lnTo>
                  <a:lnTo>
                    <a:pt x="1945" y="310"/>
                  </a:lnTo>
                  <a:lnTo>
                    <a:pt x="1976" y="300"/>
                  </a:lnTo>
                  <a:lnTo>
                    <a:pt x="2006" y="291"/>
                  </a:lnTo>
                  <a:lnTo>
                    <a:pt x="2035" y="280"/>
                  </a:lnTo>
                  <a:lnTo>
                    <a:pt x="2066" y="270"/>
                  </a:lnTo>
                  <a:lnTo>
                    <a:pt x="2096" y="260"/>
                  </a:lnTo>
                  <a:lnTo>
                    <a:pt x="2125" y="251"/>
                  </a:lnTo>
                  <a:lnTo>
                    <a:pt x="2156" y="241"/>
                  </a:lnTo>
                  <a:lnTo>
                    <a:pt x="2185" y="231"/>
                  </a:lnTo>
                  <a:lnTo>
                    <a:pt x="2215" y="222"/>
                  </a:lnTo>
                  <a:lnTo>
                    <a:pt x="2245" y="212"/>
                  </a:lnTo>
                  <a:lnTo>
                    <a:pt x="2275" y="202"/>
                  </a:lnTo>
                  <a:lnTo>
                    <a:pt x="2305" y="194"/>
                  </a:lnTo>
                  <a:lnTo>
                    <a:pt x="2335" y="184"/>
                  </a:lnTo>
                  <a:lnTo>
                    <a:pt x="2364" y="175"/>
                  </a:lnTo>
                  <a:lnTo>
                    <a:pt x="2395" y="165"/>
                  </a:lnTo>
                  <a:lnTo>
                    <a:pt x="2425" y="157"/>
                  </a:lnTo>
                  <a:lnTo>
                    <a:pt x="2454" y="147"/>
                  </a:lnTo>
                  <a:lnTo>
                    <a:pt x="2485" y="139"/>
                  </a:lnTo>
                  <a:lnTo>
                    <a:pt x="2514" y="129"/>
                  </a:lnTo>
                  <a:lnTo>
                    <a:pt x="2544" y="121"/>
                  </a:lnTo>
                  <a:lnTo>
                    <a:pt x="2575" y="111"/>
                  </a:lnTo>
                  <a:lnTo>
                    <a:pt x="2604" y="103"/>
                  </a:lnTo>
                  <a:lnTo>
                    <a:pt x="2634" y="94"/>
                  </a:lnTo>
                  <a:lnTo>
                    <a:pt x="2665" y="85"/>
                  </a:lnTo>
                  <a:lnTo>
                    <a:pt x="2694" y="76"/>
                  </a:lnTo>
                  <a:lnTo>
                    <a:pt x="2724" y="68"/>
                  </a:lnTo>
                  <a:lnTo>
                    <a:pt x="2755" y="60"/>
                  </a:lnTo>
                  <a:lnTo>
                    <a:pt x="2784" y="50"/>
                  </a:lnTo>
                  <a:lnTo>
                    <a:pt x="2814" y="42"/>
                  </a:lnTo>
                  <a:lnTo>
                    <a:pt x="2843" y="33"/>
                  </a:lnTo>
                  <a:lnTo>
                    <a:pt x="2873" y="25"/>
                  </a:lnTo>
                  <a:lnTo>
                    <a:pt x="2904" y="17"/>
                  </a:lnTo>
                  <a:lnTo>
                    <a:pt x="2933" y="9"/>
                  </a:lnTo>
                  <a:lnTo>
                    <a:pt x="2963"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5451" name="Line 32"/>
            <p:cNvSpPr/>
            <p:nvPr/>
          </p:nvSpPr>
          <p:spPr>
            <a:xfrm>
              <a:off x="10373" y="4146"/>
              <a:ext cx="2" cy="149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2" name="Line 33"/>
            <p:cNvSpPr/>
            <p:nvPr/>
          </p:nvSpPr>
          <p:spPr>
            <a:xfrm>
              <a:off x="8355" y="5236"/>
              <a:ext cx="3" cy="41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3" name="Line 34"/>
            <p:cNvSpPr/>
            <p:nvPr/>
          </p:nvSpPr>
          <p:spPr>
            <a:xfrm>
              <a:off x="8535" y="5036"/>
              <a:ext cx="3" cy="61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4" name="Line 35"/>
            <p:cNvSpPr/>
            <p:nvPr/>
          </p:nvSpPr>
          <p:spPr>
            <a:xfrm>
              <a:off x="8743" y="4881"/>
              <a:ext cx="2" cy="77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5" name="Line 36"/>
            <p:cNvSpPr/>
            <p:nvPr/>
          </p:nvSpPr>
          <p:spPr>
            <a:xfrm>
              <a:off x="8923" y="4774"/>
              <a:ext cx="2" cy="87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6" name="Line 37"/>
            <p:cNvSpPr/>
            <p:nvPr/>
          </p:nvSpPr>
          <p:spPr>
            <a:xfrm>
              <a:off x="9105" y="4669"/>
              <a:ext cx="3" cy="98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7" name="Line 38"/>
            <p:cNvSpPr/>
            <p:nvPr/>
          </p:nvSpPr>
          <p:spPr>
            <a:xfrm>
              <a:off x="9285" y="4541"/>
              <a:ext cx="3" cy="110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8" name="Line 39"/>
            <p:cNvSpPr/>
            <p:nvPr/>
          </p:nvSpPr>
          <p:spPr>
            <a:xfrm>
              <a:off x="9470" y="4474"/>
              <a:ext cx="3" cy="118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59" name="Line 40"/>
            <p:cNvSpPr/>
            <p:nvPr/>
          </p:nvSpPr>
          <p:spPr>
            <a:xfrm>
              <a:off x="9635" y="4359"/>
              <a:ext cx="3" cy="129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0" name="Line 41"/>
            <p:cNvSpPr/>
            <p:nvPr/>
          </p:nvSpPr>
          <p:spPr>
            <a:xfrm>
              <a:off x="9853" y="4284"/>
              <a:ext cx="2" cy="136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1" name="Line 42"/>
            <p:cNvSpPr/>
            <p:nvPr/>
          </p:nvSpPr>
          <p:spPr>
            <a:xfrm>
              <a:off x="10033" y="4224"/>
              <a:ext cx="2" cy="141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2" name="Line 43"/>
            <p:cNvSpPr/>
            <p:nvPr/>
          </p:nvSpPr>
          <p:spPr>
            <a:xfrm>
              <a:off x="10215" y="4169"/>
              <a:ext cx="3" cy="147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3" name="Line 44"/>
            <p:cNvSpPr/>
            <p:nvPr/>
          </p:nvSpPr>
          <p:spPr>
            <a:xfrm>
              <a:off x="10540" y="4286"/>
              <a:ext cx="3" cy="1368"/>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4" name="Line 45"/>
            <p:cNvSpPr/>
            <p:nvPr/>
          </p:nvSpPr>
          <p:spPr>
            <a:xfrm flipH="1">
              <a:off x="10653" y="5004"/>
              <a:ext cx="25" cy="620"/>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5" name="Line 46"/>
            <p:cNvSpPr/>
            <p:nvPr/>
          </p:nvSpPr>
          <p:spPr>
            <a:xfrm>
              <a:off x="10655" y="402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6" name="Line 47"/>
            <p:cNvSpPr/>
            <p:nvPr/>
          </p:nvSpPr>
          <p:spPr>
            <a:xfrm>
              <a:off x="10655" y="421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7" name="Line 48"/>
            <p:cNvSpPr/>
            <p:nvPr/>
          </p:nvSpPr>
          <p:spPr>
            <a:xfrm>
              <a:off x="10655" y="440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8" name="Line 49"/>
            <p:cNvSpPr/>
            <p:nvPr/>
          </p:nvSpPr>
          <p:spPr>
            <a:xfrm>
              <a:off x="10655" y="4591"/>
              <a:ext cx="3" cy="80"/>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69" name="Line 50"/>
            <p:cNvSpPr/>
            <p:nvPr/>
          </p:nvSpPr>
          <p:spPr>
            <a:xfrm>
              <a:off x="10655" y="478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0" name="Line 51"/>
            <p:cNvSpPr/>
            <p:nvPr/>
          </p:nvSpPr>
          <p:spPr>
            <a:xfrm>
              <a:off x="10655" y="497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1" name="Line 52"/>
            <p:cNvSpPr/>
            <p:nvPr/>
          </p:nvSpPr>
          <p:spPr>
            <a:xfrm>
              <a:off x="10655" y="516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2" name="Line 53"/>
            <p:cNvSpPr/>
            <p:nvPr/>
          </p:nvSpPr>
          <p:spPr>
            <a:xfrm>
              <a:off x="10655" y="5351"/>
              <a:ext cx="3" cy="83"/>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3" name="Line 54"/>
            <p:cNvSpPr/>
            <p:nvPr/>
          </p:nvSpPr>
          <p:spPr>
            <a:xfrm>
              <a:off x="10655" y="5541"/>
              <a:ext cx="3" cy="75"/>
            </a:xfrm>
            <a:prstGeom prst="line">
              <a:avLst/>
            </a:prstGeom>
            <a:ln w="14288"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474" name="Rectangle 55"/>
            <p:cNvSpPr/>
            <p:nvPr/>
          </p:nvSpPr>
          <p:spPr>
            <a:xfrm>
              <a:off x="8098" y="5711"/>
              <a:ext cx="360" cy="473"/>
            </a:xfrm>
            <a:prstGeom prst="rect">
              <a:avLst/>
            </a:prstGeom>
            <a:noFill/>
            <a:ln w="9525">
              <a:noFill/>
            </a:ln>
          </p:spPr>
          <p:txBody>
            <a:bodyPr wrap="none" lIns="0" tIns="0" rIns="0" bIns="0" anchor="t">
              <a:spAutoFit/>
            </a:bodyPr>
            <a:p>
              <a:r>
                <a:rPr lang="en-US" altLang="zh-CN" sz="1700" dirty="0">
                  <a:solidFill>
                    <a:srgbClr val="000000"/>
                  </a:solidFill>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5475" name="Rectangle 56"/>
            <p:cNvSpPr/>
            <p:nvPr/>
          </p:nvSpPr>
          <p:spPr>
            <a:xfrm>
              <a:off x="10578" y="5739"/>
              <a:ext cx="207" cy="432"/>
            </a:xfrm>
            <a:prstGeom prst="rect">
              <a:avLst/>
            </a:prstGeom>
            <a:noFill/>
            <a:ln w="9525">
              <a:noFill/>
            </a:ln>
          </p:spPr>
          <p:txBody>
            <a:bodyPr wrap="none" lIns="0" tIns="0" rIns="0" bIns="0" anchor="t">
              <a:spAutoFit/>
            </a:bodyPr>
            <a:p>
              <a:r>
                <a:rPr lang="en-US" altLang="zh-CN" i="1" dirty="0">
                  <a:solidFill>
                    <a:srgbClr val="000000"/>
                  </a:solidFill>
                  <a:latin typeface="Symbol" panose="05050102010706020507" pitchFamily="18" charset="2"/>
                  <a:ea typeface="宋体" panose="02010600030101010101" pitchFamily="2" charset="-122"/>
                </a:rPr>
                <a:t>m</a:t>
              </a:r>
              <a:endParaRPr lang="en-US" altLang="zh-CN" i="1" dirty="0">
                <a:latin typeface="Arial" panose="020B0604020202020204" pitchFamily="34" charset="0"/>
                <a:ea typeface="宋体" panose="02010600030101010101" pitchFamily="2" charset="-122"/>
              </a:endParaRPr>
            </a:p>
          </p:txBody>
        </p:sp>
        <p:sp>
          <p:nvSpPr>
            <p:cNvPr id="15476" name="Rectangle 57"/>
            <p:cNvSpPr/>
            <p:nvPr/>
          </p:nvSpPr>
          <p:spPr>
            <a:xfrm>
              <a:off x="11710" y="5764"/>
              <a:ext cx="208" cy="407"/>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E</a:t>
              </a:r>
              <a:endParaRPr lang="en-US" altLang="zh-CN" i="1" dirty="0">
                <a:latin typeface="Arial" panose="020B0604020202020204" pitchFamily="34" charset="0"/>
                <a:ea typeface="宋体" panose="02010600030101010101" pitchFamily="2" charset="-122"/>
              </a:endParaRPr>
            </a:p>
          </p:txBody>
        </p:sp>
        <p:sp>
          <p:nvSpPr>
            <p:cNvPr id="15477" name="Rectangle 58"/>
            <p:cNvSpPr/>
            <p:nvPr/>
          </p:nvSpPr>
          <p:spPr>
            <a:xfrm>
              <a:off x="7488" y="2636"/>
              <a:ext cx="660" cy="408"/>
            </a:xfrm>
            <a:prstGeom prst="rect">
              <a:avLst/>
            </a:prstGeom>
            <a:noFill/>
            <a:ln w="9525">
              <a:noFill/>
            </a:ln>
          </p:spPr>
          <p:txBody>
            <a:bodyPr wrap="none" lIns="0" tIns="0" rIns="0" bIns="0" anchor="t">
              <a:spAutoFit/>
            </a:bodyPr>
            <a:p>
              <a:r>
                <a:rPr lang="en-US" altLang="zh-CN" sz="1700" i="1" dirty="0">
                  <a:solidFill>
                    <a:srgbClr val="000000"/>
                  </a:solidFill>
                  <a:latin typeface="Times New Roman" panose="02020603050405020304" pitchFamily="18" charset="0"/>
                  <a:ea typeface="宋体" panose="02010600030101010101" pitchFamily="2" charset="-122"/>
                </a:rPr>
                <a:t>N</a:t>
              </a:r>
              <a:r>
                <a:rPr lang="en-US" altLang="zh-CN" sz="1700" dirty="0">
                  <a:solidFill>
                    <a:srgbClr val="000000"/>
                  </a:solidFill>
                  <a:latin typeface="Times New Roman" panose="02020603050405020304" pitchFamily="18" charset="0"/>
                  <a:ea typeface="宋体" panose="02010600030101010101" pitchFamily="2" charset="-122"/>
                </a:rPr>
                <a:t>(</a:t>
              </a:r>
              <a:r>
                <a:rPr lang="en-US" altLang="zh-CN" sz="1700" i="1" dirty="0">
                  <a:solidFill>
                    <a:srgbClr val="000000"/>
                  </a:solidFill>
                  <a:latin typeface="Times New Roman" panose="02020603050405020304" pitchFamily="18" charset="0"/>
                  <a:ea typeface="宋体" panose="02010600030101010101" pitchFamily="2" charset="-122"/>
                </a:rPr>
                <a:t>E</a:t>
              </a:r>
              <a:r>
                <a:rPr lang="en-US" altLang="zh-CN" sz="17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grpSp>
      <p:grpSp>
        <p:nvGrpSpPr>
          <p:cNvPr id="3" name="Group 1029"/>
          <p:cNvGrpSpPr/>
          <p:nvPr/>
        </p:nvGrpSpPr>
        <p:grpSpPr>
          <a:xfrm>
            <a:off x="1220843" y="3329641"/>
            <a:ext cx="5036888" cy="3923629"/>
            <a:chOff x="2741" y="856"/>
            <a:chExt cx="2418" cy="1840"/>
          </a:xfrm>
        </p:grpSpPr>
        <p:graphicFrame>
          <p:nvGraphicFramePr>
            <p:cNvPr id="36869" name="Object 1025"/>
            <p:cNvGraphicFramePr>
              <a:graphicFrameLocks noChangeAspect="1"/>
            </p:cNvGraphicFramePr>
            <p:nvPr/>
          </p:nvGraphicFramePr>
          <p:xfrm>
            <a:off x="2741" y="856"/>
            <a:ext cx="2418" cy="1840"/>
          </p:xfrm>
          <a:graphic>
            <a:graphicData uri="http://schemas.openxmlformats.org/presentationml/2006/ole">
              <mc:AlternateContent xmlns:mc="http://schemas.openxmlformats.org/markup-compatibility/2006">
                <mc:Choice xmlns:v="urn:schemas-microsoft-com:vml" Requires="v">
                  <p:oleObj spid="_x0000_s3136" name="" r:id="rId2" imgW="3840480" imgH="2926080" progId="Origin50.Graph">
                    <p:embed/>
                  </p:oleObj>
                </mc:Choice>
                <mc:Fallback>
                  <p:oleObj name="" r:id="rId2" imgW="3840480" imgH="2926080" progId="Origin50.Graph">
                    <p:embed/>
                    <p:pic>
                      <p:nvPicPr>
                        <p:cNvPr id="0" name="图片 3135"/>
                        <p:cNvPicPr/>
                        <p:nvPr/>
                      </p:nvPicPr>
                      <p:blipFill>
                        <a:blip r:embed="rId3"/>
                        <a:stretch>
                          <a:fillRect/>
                        </a:stretch>
                      </p:blipFill>
                      <p:spPr>
                        <a:xfrm>
                          <a:off x="2741" y="856"/>
                          <a:ext cx="2418" cy="1840"/>
                        </a:xfrm>
                        <a:prstGeom prst="rect">
                          <a:avLst/>
                        </a:prstGeom>
                        <a:noFill/>
                        <a:ln w="38100">
                          <a:noFill/>
                          <a:miter/>
                        </a:ln>
                      </p:spPr>
                    </p:pic>
                  </p:oleObj>
                </mc:Fallback>
              </mc:AlternateContent>
            </a:graphicData>
          </a:graphic>
        </p:graphicFrame>
        <p:sp>
          <p:nvSpPr>
            <p:cNvPr id="36870" name="Text Box 1031"/>
            <p:cNvSpPr txBox="1"/>
            <p:nvPr/>
          </p:nvSpPr>
          <p:spPr>
            <a:xfrm rot="-3300000">
              <a:off x="3787" y="1423"/>
              <a:ext cx="912" cy="191"/>
            </a:xfrm>
            <a:prstGeom prst="rect">
              <a:avLst/>
            </a:prstGeom>
            <a:noFill/>
            <a:ln w="9525">
              <a:noFill/>
            </a:ln>
          </p:spPr>
          <p:txBody>
            <a:bodyPr anchor="t">
              <a:spAutoFit/>
            </a:bodyPr>
            <a:p>
              <a:pPr algn="ctr">
                <a:spcBef>
                  <a:spcPct val="50000"/>
                </a:spcBef>
              </a:pPr>
              <a:r>
                <a:rPr lang="zh-CN" altLang="en-US" sz="2000" b="1" dirty="0">
                  <a:latin typeface="Times New Roman" panose="02020603050405020304" pitchFamily="18" charset="0"/>
                  <a:ea typeface="宋体" panose="02010600030101010101" pitchFamily="2" charset="-122"/>
                </a:rPr>
                <a:t>实验值</a:t>
              </a:r>
              <a:endParaRPr lang="zh-CN" altLang="en-US" sz="2000" b="1" dirty="0">
                <a:latin typeface="Times New Roman" panose="02020603050405020304" pitchFamily="18" charset="0"/>
                <a:ea typeface="宋体" panose="02010600030101010101" pitchFamily="2" charset="-122"/>
              </a:endParaRPr>
            </a:p>
          </p:txBody>
        </p:sp>
      </p:grpSp>
      <p:grpSp>
        <p:nvGrpSpPr>
          <p:cNvPr id="7" name="Group 30"/>
          <p:cNvGrpSpPr/>
          <p:nvPr/>
        </p:nvGrpSpPr>
        <p:grpSpPr>
          <a:xfrm>
            <a:off x="5766753" y="4046220"/>
            <a:ext cx="3270250" cy="2490788"/>
            <a:chOff x="3023" y="2164"/>
            <a:chExt cx="2060" cy="1569"/>
          </a:xfrm>
        </p:grpSpPr>
        <p:graphicFrame>
          <p:nvGraphicFramePr>
            <p:cNvPr id="7198" name="Object 1026"/>
            <p:cNvGraphicFramePr>
              <a:graphicFrameLocks noChangeAspect="1"/>
            </p:cNvGraphicFramePr>
            <p:nvPr/>
          </p:nvGraphicFramePr>
          <p:xfrm>
            <a:off x="3023" y="2164"/>
            <a:ext cx="2060" cy="1569"/>
          </p:xfrm>
          <a:graphic>
            <a:graphicData uri="http://schemas.openxmlformats.org/presentationml/2006/ole">
              <mc:AlternateContent xmlns:mc="http://schemas.openxmlformats.org/markup-compatibility/2006">
                <mc:Choice xmlns:v="urn:schemas-microsoft-com:vml" Requires="v">
                  <p:oleObj spid="_x0000_s3078" name="" r:id="rId4" imgW="3840480" imgH="2926080" progId="Origin50.Graph">
                    <p:embed/>
                  </p:oleObj>
                </mc:Choice>
                <mc:Fallback>
                  <p:oleObj name="" r:id="rId4" imgW="3840480" imgH="2926080" progId="Origin50.Graph">
                    <p:embed/>
                    <p:pic>
                      <p:nvPicPr>
                        <p:cNvPr id="0" name="图片 3077"/>
                        <p:cNvPicPr/>
                        <p:nvPr/>
                      </p:nvPicPr>
                      <p:blipFill>
                        <a:blip r:embed="rId5"/>
                        <a:stretch>
                          <a:fillRect/>
                        </a:stretch>
                      </p:blipFill>
                      <p:spPr>
                        <a:xfrm>
                          <a:off x="3023" y="2164"/>
                          <a:ext cx="2060" cy="1569"/>
                        </a:xfrm>
                        <a:prstGeom prst="rect">
                          <a:avLst/>
                        </a:prstGeom>
                        <a:noFill/>
                        <a:ln w="38100">
                          <a:noFill/>
                          <a:miter/>
                        </a:ln>
                      </p:spPr>
                    </p:pic>
                  </p:oleObj>
                </mc:Fallback>
              </mc:AlternateContent>
            </a:graphicData>
          </a:graphic>
        </p:graphicFrame>
        <p:sp>
          <p:nvSpPr>
            <p:cNvPr id="7199" name="Line 32"/>
            <p:cNvSpPr/>
            <p:nvPr/>
          </p:nvSpPr>
          <p:spPr>
            <a:xfrm>
              <a:off x="3488" y="3466"/>
              <a:ext cx="1406" cy="0"/>
            </a:xfrm>
            <a:prstGeom prst="line">
              <a:avLst/>
            </a:prstGeom>
            <a:ln w="1905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7200" name="Line 33"/>
            <p:cNvSpPr/>
            <p:nvPr/>
          </p:nvSpPr>
          <p:spPr>
            <a:xfrm flipV="1">
              <a:off x="3497" y="2332"/>
              <a:ext cx="0" cy="1134"/>
            </a:xfrm>
            <a:prstGeom prst="line">
              <a:avLst/>
            </a:prstGeom>
            <a:ln w="15875"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1+#ppt_w/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673100" y="2439035"/>
            <a:ext cx="7066280" cy="3382645"/>
            <a:chOff x="-70" y="3276"/>
            <a:chExt cx="11128" cy="5327"/>
          </a:xfrm>
        </p:grpSpPr>
        <p:grpSp>
          <p:nvGrpSpPr>
            <p:cNvPr id="8" name="组合 7"/>
            <p:cNvGrpSpPr/>
            <p:nvPr/>
          </p:nvGrpSpPr>
          <p:grpSpPr>
            <a:xfrm>
              <a:off x="-70" y="3281"/>
              <a:ext cx="6295" cy="3635"/>
              <a:chOff x="7554" y="5557"/>
              <a:chExt cx="6295" cy="3635"/>
            </a:xfrm>
          </p:grpSpPr>
          <p:sp>
            <p:nvSpPr>
              <p:cNvPr id="37904" name="Rectangle 19"/>
              <p:cNvSpPr/>
              <p:nvPr/>
            </p:nvSpPr>
            <p:spPr>
              <a:xfrm>
                <a:off x="9407" y="6959"/>
                <a:ext cx="2727" cy="2233"/>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48152" name="Rectangle 24"/>
              <p:cNvSpPr>
                <a:spLocks noChangeArrowheads="1"/>
              </p:cNvSpPr>
              <p:nvPr/>
            </p:nvSpPr>
            <p:spPr bwMode="auto">
              <a:xfrm>
                <a:off x="10562" y="7722"/>
                <a:ext cx="726" cy="702"/>
              </a:xfrm>
              <a:prstGeom prst="rect">
                <a:avLst/>
              </a:prstGeom>
              <a:noFill/>
              <a:ln w="9525">
                <a:noFill/>
                <a:miter lim="800000"/>
              </a:ln>
            </p:spPr>
            <p:txBody>
              <a:bodyPr wrap="non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FA</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37918" name="Line 44"/>
              <p:cNvSpPr/>
              <p:nvPr/>
            </p:nvSpPr>
            <p:spPr>
              <a:xfrm>
                <a:off x="10794" y="8429"/>
                <a:ext cx="0" cy="72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37919" name="Line 45"/>
              <p:cNvSpPr/>
              <p:nvPr/>
            </p:nvSpPr>
            <p:spPr>
              <a:xfrm flipV="1">
                <a:off x="10794" y="6912"/>
                <a:ext cx="0" cy="917"/>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9" name="肘形连接符 8"/>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4825" y="3303"/>
              <a:ext cx="0" cy="3628"/>
            </a:xfrm>
            <a:prstGeom prst="straightConnector1">
              <a:avLst/>
            </a:prstGeom>
            <a:ln>
              <a:solidFill>
                <a:srgbClr val="FF33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6" name="Object 1024"/>
            <p:cNvGraphicFramePr>
              <a:graphicFrameLocks noChangeAspect="1"/>
            </p:cNvGraphicFramePr>
            <p:nvPr/>
          </p:nvGraphicFramePr>
          <p:xfrm>
            <a:off x="4727" y="4585"/>
            <a:ext cx="784" cy="832"/>
          </p:xfrm>
          <a:graphic>
            <a:graphicData uri="http://schemas.openxmlformats.org/presentationml/2006/ole">
              <mc:AlternateContent xmlns:mc="http://schemas.openxmlformats.org/markup-compatibility/2006">
                <mc:Choice xmlns:v="urn:schemas-microsoft-com:vml" Requires="v">
                  <p:oleObj spid="_x0000_s17" name="" r:id="rId1" imgW="203200" imgH="215900" progId="Equation.3">
                    <p:embed/>
                  </p:oleObj>
                </mc:Choice>
                <mc:Fallback>
                  <p:oleObj name="" r:id="rId1" imgW="203200" imgH="215900" progId="Equation.3">
                    <p:embed/>
                    <p:pic>
                      <p:nvPicPr>
                        <p:cNvPr id="0" name="图片 3150"/>
                        <p:cNvPicPr/>
                        <p:nvPr/>
                      </p:nvPicPr>
                      <p:blipFill>
                        <a:blip r:embed="rId2"/>
                        <a:stretch>
                          <a:fillRect/>
                        </a:stretch>
                      </p:blipFill>
                      <p:spPr>
                        <a:xfrm>
                          <a:off x="4727" y="4585"/>
                          <a:ext cx="784" cy="832"/>
                        </a:xfrm>
                        <a:prstGeom prst="rect">
                          <a:avLst/>
                        </a:prstGeom>
                        <a:solidFill>
                          <a:schemeClr val="bg1">
                            <a:alpha val="42000"/>
                          </a:schemeClr>
                        </a:solidFill>
                        <a:ln w="38100">
                          <a:noFill/>
                          <a:miter/>
                        </a:ln>
                      </p:spPr>
                    </p:pic>
                  </p:oleObj>
                </mc:Fallback>
              </mc:AlternateContent>
            </a:graphicData>
          </a:graphic>
        </p:graphicFrame>
        <p:cxnSp>
          <p:nvCxnSpPr>
            <p:cNvPr id="18" name="直接箭头连接符 17"/>
            <p:cNvCxnSpPr/>
            <p:nvPr/>
          </p:nvCxnSpPr>
          <p:spPr>
            <a:xfrm flipH="1">
              <a:off x="4236" y="3303"/>
              <a:ext cx="0" cy="1361"/>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9" name="Object 1024"/>
            <p:cNvGraphicFramePr>
              <a:graphicFrameLocks noChangeAspect="1"/>
            </p:cNvGraphicFramePr>
            <p:nvPr/>
          </p:nvGraphicFramePr>
          <p:xfrm>
            <a:off x="1976" y="3599"/>
            <a:ext cx="2115" cy="636"/>
          </p:xfrm>
          <a:graphic>
            <a:graphicData uri="http://schemas.openxmlformats.org/presentationml/2006/ole">
              <mc:AlternateContent xmlns:mc="http://schemas.openxmlformats.org/markup-compatibility/2006">
                <mc:Choice xmlns:v="urn:schemas-microsoft-com:vml" Requires="v">
                  <p:oleObj spid="_x0000_s20" name="" r:id="rId3" imgW="901700" imgH="215900" progId="Equation.3">
                    <p:embed/>
                  </p:oleObj>
                </mc:Choice>
                <mc:Fallback>
                  <p:oleObj name="" r:id="rId3" imgW="901700" imgH="215900" progId="Equation.3">
                    <p:embed/>
                    <p:pic>
                      <p:nvPicPr>
                        <p:cNvPr id="0" name="图片 3150"/>
                        <p:cNvPicPr/>
                        <p:nvPr/>
                      </p:nvPicPr>
                      <p:blipFill>
                        <a:blip r:embed="rId4"/>
                        <a:stretch>
                          <a:fillRect/>
                        </a:stretch>
                      </p:blipFill>
                      <p:spPr>
                        <a:xfrm>
                          <a:off x="1976" y="3599"/>
                          <a:ext cx="2115" cy="636"/>
                        </a:xfrm>
                        <a:prstGeom prst="rect">
                          <a:avLst/>
                        </a:prstGeom>
                        <a:solidFill>
                          <a:schemeClr val="bg1">
                            <a:alpha val="42000"/>
                          </a:schemeClr>
                        </a:solidFill>
                        <a:ln w="38100">
                          <a:noFill/>
                          <a:miter/>
                        </a:ln>
                      </p:spPr>
                    </p:pic>
                  </p:oleObj>
                </mc:Fallback>
              </mc:AlternateContent>
            </a:graphicData>
          </a:graphic>
        </p:graphicFrame>
        <p:grpSp>
          <p:nvGrpSpPr>
            <p:cNvPr id="5" name="组合 4"/>
            <p:cNvGrpSpPr/>
            <p:nvPr/>
          </p:nvGrpSpPr>
          <p:grpSpPr>
            <a:xfrm>
              <a:off x="4763" y="3276"/>
              <a:ext cx="6295" cy="5327"/>
              <a:chOff x="7554" y="5557"/>
              <a:chExt cx="6295" cy="3635"/>
            </a:xfrm>
          </p:grpSpPr>
          <p:sp>
            <p:nvSpPr>
              <p:cNvPr id="6" name="Rectangle 19"/>
              <p:cNvSpPr/>
              <p:nvPr/>
            </p:nvSpPr>
            <p:spPr>
              <a:xfrm>
                <a:off x="9407" y="7353"/>
                <a:ext cx="2727" cy="1839"/>
              </a:xfrm>
              <a:prstGeom prst="rect">
                <a:avLst/>
              </a:prstGeom>
              <a:pattFill prst="ltDnDiag">
                <a:fgClr>
                  <a:srgbClr val="000000"/>
                </a:fgClr>
                <a:bgClr>
                  <a:srgbClr val="FFFFFF"/>
                </a:bgClr>
              </a:pattFill>
              <a:ln w="0" cap="flat" cmpd="sng">
                <a:solidFill>
                  <a:srgbClr val="000000"/>
                </a:solidFill>
                <a:prstDash val="solid"/>
                <a:miter/>
                <a:headEnd type="none" w="med" len="med"/>
                <a:tailEnd type="none" w="med" len="med"/>
              </a:ln>
            </p:spPr>
            <p:txBody>
              <a:bodyPr anchor="t"/>
              <a:p>
                <a:endParaRPr lang="zh-CN" altLang="zh-CN" dirty="0">
                  <a:solidFill>
                    <a:srgbClr val="0000FF"/>
                  </a:solidFill>
                  <a:latin typeface="Cambria" panose="02040503050406030204" pitchFamily="18" charset="0"/>
                  <a:ea typeface="宋体" panose="02010600030101010101" pitchFamily="2" charset="-122"/>
                </a:endParaRPr>
              </a:p>
            </p:txBody>
          </p:sp>
          <p:sp>
            <p:nvSpPr>
              <p:cNvPr id="7" name="Rectangle 24"/>
              <p:cNvSpPr>
                <a:spLocks noChangeArrowheads="1"/>
              </p:cNvSpPr>
              <p:nvPr/>
            </p:nvSpPr>
            <p:spPr bwMode="auto">
              <a:xfrm>
                <a:off x="10562" y="8030"/>
                <a:ext cx="854" cy="479"/>
              </a:xfrm>
              <a:prstGeom prst="rect">
                <a:avLst/>
              </a:prstGeom>
              <a:noFill/>
              <a:ln w="9525">
                <a:noFill/>
                <a:miter lim="800000"/>
              </a:ln>
            </p:spPr>
            <p:txBody>
              <a:bodyPr wrap="square" lIns="0" tIns="0" rIns="0" bIns="0">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1" u="none" strike="noStrike" kern="1200" cap="none" spc="0" normalizeH="0" baseline="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E</a:t>
                </a:r>
                <a:r>
                  <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rPr>
                  <a:t>FB</a:t>
                </a:r>
                <a:endParaRPr kumimoji="0" lang="en-US" altLang="zh-CN" sz="2900" b="1" i="1" u="none" strike="noStrike" kern="1200" cap="none" spc="0" normalizeH="0" baseline="-25000" noProof="0">
                  <a:ln>
                    <a:noFill/>
                  </a:ln>
                  <a:solidFill>
                    <a:srgbClr val="0000FF"/>
                  </a:solidFill>
                  <a:effectLst>
                    <a:outerShdw blurRad="38100" dist="38100" dir="2700000" algn="tl">
                      <a:srgbClr val="C0C0C0"/>
                    </a:outerShdw>
                  </a:effectLst>
                  <a:uLnTx/>
                  <a:uFillTx/>
                  <a:latin typeface="Cambria" panose="02040503050406030204" pitchFamily="18" charset="0"/>
                  <a:ea typeface="宋体" panose="02010600030101010101" pitchFamily="2" charset="-122"/>
                  <a:cs typeface="+mn-cs"/>
                </a:endParaRPr>
              </a:p>
            </p:txBody>
          </p:sp>
          <p:sp>
            <p:nvSpPr>
              <p:cNvPr id="11" name="Line 44"/>
              <p:cNvSpPr/>
              <p:nvPr/>
            </p:nvSpPr>
            <p:spPr>
              <a:xfrm>
                <a:off x="10794" y="8583"/>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sp>
            <p:nvSpPr>
              <p:cNvPr id="14" name="Line 45"/>
              <p:cNvSpPr/>
              <p:nvPr/>
            </p:nvSpPr>
            <p:spPr>
              <a:xfrm flipV="1">
                <a:off x="10794" y="7374"/>
                <a:ext cx="0" cy="580"/>
              </a:xfrm>
              <a:prstGeom prst="line">
                <a:avLst/>
              </a:prstGeom>
              <a:ln w="28575" cap="flat" cmpd="sng">
                <a:solidFill>
                  <a:srgbClr val="FF0000"/>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cxnSp>
            <p:nvCxnSpPr>
              <p:cNvPr id="15" name="肘形连接符 14"/>
              <p:cNvCxnSpPr/>
              <p:nvPr/>
            </p:nvCxnSpPr>
            <p:spPr>
              <a:xfrm>
                <a:off x="7554" y="5558"/>
                <a:ext cx="3724" cy="3628"/>
              </a:xfrm>
              <a:prstGeom prst="bentConnector3">
                <a:avLst>
                  <a:gd name="adj1" fmla="val 50027"/>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10430" y="5557"/>
                <a:ext cx="3419" cy="3628"/>
              </a:xfrm>
              <a:prstGeom prst="bentConnector3">
                <a:avLst>
                  <a:gd name="adj1" fmla="val 50015"/>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flipH="1">
              <a:off x="6974" y="3286"/>
              <a:ext cx="0" cy="2608"/>
            </a:xfrm>
            <a:prstGeom prst="straightConnector1">
              <a:avLst/>
            </a:prstGeom>
            <a:ln>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3" name="Object 1024"/>
            <p:cNvGraphicFramePr>
              <a:graphicFrameLocks noChangeAspect="1"/>
            </p:cNvGraphicFramePr>
            <p:nvPr/>
          </p:nvGraphicFramePr>
          <p:xfrm>
            <a:off x="6974" y="4272"/>
            <a:ext cx="2145" cy="636"/>
          </p:xfrm>
          <a:graphic>
            <a:graphicData uri="http://schemas.openxmlformats.org/presentationml/2006/ole">
              <mc:AlternateContent xmlns:mc="http://schemas.openxmlformats.org/markup-compatibility/2006">
                <mc:Choice xmlns:v="urn:schemas-microsoft-com:vml" Requires="v">
                  <p:oleObj spid="_x0000_s24" name="" r:id="rId5" imgW="914400" imgH="215900" progId="Equation.3">
                    <p:embed/>
                  </p:oleObj>
                </mc:Choice>
                <mc:Fallback>
                  <p:oleObj name="" r:id="rId5" imgW="914400" imgH="215900" progId="Equation.3">
                    <p:embed/>
                    <p:pic>
                      <p:nvPicPr>
                        <p:cNvPr id="0" name="图片 3150"/>
                        <p:cNvPicPr/>
                        <p:nvPr/>
                      </p:nvPicPr>
                      <p:blipFill>
                        <a:blip r:embed="rId6"/>
                        <a:stretch>
                          <a:fillRect/>
                        </a:stretch>
                      </p:blipFill>
                      <p:spPr>
                        <a:xfrm>
                          <a:off x="6974" y="4272"/>
                          <a:ext cx="2145" cy="636"/>
                        </a:xfrm>
                        <a:prstGeom prst="rect">
                          <a:avLst/>
                        </a:prstGeom>
                        <a:solidFill>
                          <a:schemeClr val="bg1">
                            <a:alpha val="42000"/>
                          </a:schemeClr>
                        </a:solidFill>
                        <a:ln w="38100">
                          <a:noFill/>
                          <a:miter/>
                        </a:ln>
                      </p:spPr>
                    </p:pic>
                  </p:oleObj>
                </mc:Fallback>
              </mc:AlternateContent>
            </a:graphicData>
          </a:graphic>
        </p:graphicFrame>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9496</Words>
  <Application>WPS 演示</Application>
  <PresentationFormat>全屏显示(4:3)</PresentationFormat>
  <Paragraphs>956</Paragraphs>
  <Slides>96</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377</vt:i4>
      </vt:variant>
      <vt:variant>
        <vt:lpstr>幻灯片标题</vt:lpstr>
      </vt:variant>
      <vt:variant>
        <vt:i4>96</vt:i4>
      </vt:variant>
    </vt:vector>
  </HeadingPairs>
  <TitlesOfParts>
    <vt:vector size="492" baseType="lpstr">
      <vt:lpstr>Arial</vt:lpstr>
      <vt:lpstr>宋体</vt:lpstr>
      <vt:lpstr>Wingdings</vt:lpstr>
      <vt:lpstr>华文细黑</vt:lpstr>
      <vt:lpstr>Cambria</vt:lpstr>
      <vt:lpstr>黑体</vt:lpstr>
      <vt:lpstr>Wingdings</vt:lpstr>
      <vt:lpstr>Times New Roman</vt:lpstr>
      <vt:lpstr>Symbol</vt:lpstr>
      <vt:lpstr>微软雅黑</vt:lpstr>
      <vt:lpstr>Arial Unicode MS</vt:lpstr>
      <vt:lpstr>Verdana</vt:lpstr>
      <vt:lpstr>楷体_GB2312</vt:lpstr>
      <vt:lpstr>新宋体</vt:lpstr>
      <vt:lpstr>Cambria Math</vt:lpstr>
      <vt:lpstr>Sitka Small</vt:lpstr>
      <vt:lpstr>MT Extra</vt:lpstr>
      <vt:lpstr>华文新魏</vt:lpstr>
      <vt:lpstr>默认设计模板</vt:lpstr>
      <vt:lpstr>Equation.DGEE2</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Origin50.Graph</vt:lpstr>
      <vt:lpstr>Origin50.Graph</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Origin50.Graph</vt:lpstr>
      <vt:lpstr>Equation.DSMT4</vt:lpstr>
      <vt:lpstr>Equation.DSMT4</vt:lpstr>
      <vt:lpstr>Equation.3</vt:lpstr>
      <vt:lpstr>Equation.3</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费米球和费米面  Fermi sphere and Fermi surface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 热电子发射和固体的功函数</vt:lpstr>
      <vt:lpstr>PowerPoint 演示文稿</vt:lpstr>
      <vt:lpstr>PowerPoint 演示文稿</vt:lpstr>
      <vt:lpstr>二、不同金属间接触电势差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特鲁德(Paul Drude)模型基本假设</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Cai</dc:creator>
  <cp:lastModifiedBy>Administrator</cp:lastModifiedBy>
  <cp:revision>745</cp:revision>
  <dcterms:created xsi:type="dcterms:W3CDTF">2004-10-19T00:56:00Z</dcterms:created>
  <dcterms:modified xsi:type="dcterms:W3CDTF">2020-12-13T23:47:32Z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