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1138" r:id="rId4"/>
    <p:sldId id="316" r:id="rId5"/>
    <p:sldId id="1154" r:id="rId6"/>
    <p:sldId id="1139" r:id="rId7"/>
    <p:sldId id="1140" r:id="rId9"/>
    <p:sldId id="1137" r:id="rId10"/>
    <p:sldId id="1141" r:id="rId11"/>
    <p:sldId id="370" r:id="rId12"/>
    <p:sldId id="1142" r:id="rId13"/>
    <p:sldId id="1143" r:id="rId14"/>
    <p:sldId id="1144" r:id="rId15"/>
    <p:sldId id="1158" r:id="rId16"/>
    <p:sldId id="1145" r:id="rId17"/>
    <p:sldId id="1157" r:id="rId18"/>
    <p:sldId id="1151" r:id="rId19"/>
    <p:sldId id="1152" r:id="rId20"/>
    <p:sldId id="1146" r:id="rId21"/>
    <p:sldId id="612" r:id="rId22"/>
    <p:sldId id="1156" r:id="rId23"/>
    <p:sldId id="1153" r:id="rId2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  <a:srgbClr val="FFFF99"/>
    <a:srgbClr val="3399FF"/>
    <a:srgbClr val="FF9900"/>
    <a:srgbClr val="0066FF"/>
    <a:srgbClr val="F1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515"/>
  </p:normalViewPr>
  <p:slideViewPr>
    <p:cSldViewPr showGuides="1">
      <p:cViewPr varScale="1">
        <p:scale>
          <a:sx n="64" d="100"/>
          <a:sy n="64" d="100"/>
        </p:scale>
        <p:origin x="-72" y="-163"/>
      </p:cViewPr>
      <p:guideLst>
        <p:guide orient="horz" pos="213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24674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wmf"/><Relationship Id="rId3" Type="http://schemas.openxmlformats.org/officeDocument/2006/relationships/image" Target="../media/image15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0" lvl="0" indent="0" defTabSz="9144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457200" defTabSz="914400"/>
            <a:r>
              <a:rPr lang="zh-CN" altLang="en-US"/>
              <a:t>第二级</a:t>
            </a:r>
            <a:endParaRPr lang="zh-CN" altLang="en-US"/>
          </a:p>
          <a:p>
            <a:pPr lvl="2" indent="914400" defTabSz="914400"/>
            <a:r>
              <a:rPr lang="zh-CN" altLang="en-US"/>
              <a:t>第三级</a:t>
            </a:r>
            <a:endParaRPr lang="zh-CN" altLang="en-US"/>
          </a:p>
          <a:p>
            <a:pPr lvl="3" indent="1371600" defTabSz="914400"/>
            <a:r>
              <a:rPr lang="zh-CN" altLang="en-US"/>
              <a:t>第四级</a:t>
            </a:r>
            <a:endParaRPr lang="zh-CN" altLang="en-US"/>
          </a:p>
          <a:p>
            <a:pPr lvl="4" indent="1828800" defTabSz="9144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TW" altLang="en-US" dirty="0">
              <a:ea typeface="PMingLiU" panose="02020500000000000000" pitchFamily="18" charset="-120"/>
            </a:endParaRPr>
          </a:p>
        </p:txBody>
      </p:sp>
      <p:sp>
        <p:nvSpPr>
          <p:cNvPr id="829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 rtl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6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1268" name="Rectangle 3"/>
          <p:cNvSpPr>
            <a:spLocks noGrp="1"/>
          </p:cNvSpPr>
          <p:nvPr>
            <p:ph type="body"/>
          </p:nvPr>
        </p:nvSpPr>
        <p:spPr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0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3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2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9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5.wmf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Relationship Id="rId3" Type="http://schemas.openxmlformats.org/officeDocument/2006/relationships/image" Target="../media/image33.emf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7.emf"/><Relationship Id="rId2" Type="http://schemas.openxmlformats.org/officeDocument/2006/relationships/image" Target="../media/image36.wmf"/><Relationship Id="rId1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9.wmf"/><Relationship Id="rId2" Type="http://schemas.openxmlformats.org/officeDocument/2006/relationships/oleObject" Target="../embeddings/oleObject30.bin"/><Relationship Id="rId1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oleObject" Target="../embeddings/oleObject34.bin"/><Relationship Id="rId7" Type="http://schemas.openxmlformats.org/officeDocument/2006/relationships/image" Target="../media/image43.wmf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2.bin"/><Relationship Id="rId3" Type="http://schemas.openxmlformats.org/officeDocument/2006/relationships/image" Target="../media/image41.wmf"/><Relationship Id="rId2" Type="http://schemas.openxmlformats.org/officeDocument/2006/relationships/oleObject" Target="../embeddings/oleObject31.bin"/><Relationship Id="rId13" Type="http://schemas.openxmlformats.org/officeDocument/2006/relationships/vmlDrawing" Target="../drawings/vmlDrawing1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45.wmf"/><Relationship Id="rId10" Type="http://schemas.openxmlformats.org/officeDocument/2006/relationships/oleObject" Target="../embeddings/oleObject35.bin"/><Relationship Id="rId1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hyperlink" Target="http://www.google.com.sg/url?sa=i&amp;rct=j&amp;q=&amp;esrc=s&amp;source=images&amp;cd=&amp;cad=rja&amp;uact=8&amp;docid=SiuY2op2L612KM&amp;tbnid=cubUcqg8Neo6QM:&amp;ved=0CAYQjRw&amp;url=http://ned.ipac.caltech.edu/level5/Sept03/Li/Li4.html&amp;ei=cE0tU8GMKuiOigfd1IG4CA&amp;bvm=bv.62922401,d.dGI&amp;psig=AFQjCNFclf7amz8OsipUWE9uxc58c7GVLw&amp;ust=1395564165544897" TargetMode="Externa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4.wmf"/><Relationship Id="rId15" Type="http://schemas.openxmlformats.org/officeDocument/2006/relationships/notesSlide" Target="../notesSlides/notesSlide2.xml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ext Box 16"/>
          <p:cNvSpPr txBox="1"/>
          <p:nvPr/>
        </p:nvSpPr>
        <p:spPr>
          <a:xfrm>
            <a:off x="842963" y="-20637"/>
            <a:ext cx="7054850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800" b="1" dirty="0">
                <a:latin typeface="华文细黑" panose="02010600040101010101" charset="-122"/>
                <a:ea typeface="华文细黑" panose="02010600040101010101" charset="-122"/>
              </a:rPr>
              <a:t>第七章   金属电子论</a:t>
            </a:r>
            <a:endParaRPr lang="zh-CN" altLang="en-US" sz="4800" b="1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9" name="Text Box 2"/>
          <p:cNvSpPr txBox="1"/>
          <p:nvPr/>
        </p:nvSpPr>
        <p:spPr>
          <a:xfrm>
            <a:off x="34925" y="622300"/>
            <a:ext cx="8320088" cy="574675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§</a:t>
            </a: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7.1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    半导体的基本能带结构</a:t>
            </a:r>
            <a:endParaRPr lang="zh-CN" altLang="en-US" sz="3500" b="1" dirty="0">
              <a:solidFill>
                <a:srgbClr val="0000FF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§7.2    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半导体中的杂质</a:t>
            </a:r>
            <a:endParaRPr lang="zh-CN" altLang="en-US" sz="3500" b="1" dirty="0">
              <a:solidFill>
                <a:srgbClr val="0000FF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§7.3   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半导体中电子的</a:t>
            </a: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Fermi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统计分布</a:t>
            </a:r>
            <a:endParaRPr lang="zh-CN" altLang="en-US" sz="3500" b="1" dirty="0">
              <a:solidFill>
                <a:srgbClr val="0000FF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§7.4   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电导和</a:t>
            </a: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Hall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效应</a:t>
            </a:r>
            <a:endParaRPr lang="zh-CN" altLang="en-US" sz="3500" b="1" dirty="0">
              <a:solidFill>
                <a:srgbClr val="0000FF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§7.5   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非平衡载流子</a:t>
            </a:r>
            <a:endParaRPr lang="zh-CN" altLang="en-US" sz="3500" b="1" dirty="0">
              <a:solidFill>
                <a:srgbClr val="0000FF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§7.6   PN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结</a:t>
            </a:r>
            <a:endParaRPr lang="zh-CN" altLang="en-US" sz="3500" b="1" dirty="0">
              <a:solidFill>
                <a:srgbClr val="0000FF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§7.7   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金属</a:t>
            </a: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-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绝缘体</a:t>
            </a: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-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半导体系统</a:t>
            </a:r>
            <a:endParaRPr lang="zh-CN" altLang="en-US" sz="3500" b="1" dirty="0">
              <a:solidFill>
                <a:srgbClr val="0000FF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Object 1024"/>
          <p:cNvGraphicFramePr>
            <a:graphicFrameLocks noChangeAspect="1"/>
          </p:cNvGraphicFramePr>
          <p:nvPr/>
        </p:nvGraphicFramePr>
        <p:xfrm>
          <a:off x="35560" y="70485"/>
          <a:ext cx="6286500" cy="793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1777365" imgH="241300" progId="Equation.3">
                  <p:embed/>
                </p:oleObj>
              </mc:Choice>
              <mc:Fallback>
                <p:oleObj name="" r:id="rId1" imgW="1777365" imgH="2413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560" y="70485"/>
                        <a:ext cx="6286500" cy="79311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24"/>
          <p:cNvGraphicFramePr>
            <a:graphicFrameLocks noChangeAspect="1"/>
          </p:cNvGraphicFramePr>
          <p:nvPr/>
        </p:nvGraphicFramePr>
        <p:xfrm>
          <a:off x="-55880" y="1083945"/>
          <a:ext cx="925576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619500" imgH="736600" progId="Equation.3">
                  <p:embed/>
                </p:oleObj>
              </mc:Choice>
              <mc:Fallback>
                <p:oleObj name="" r:id="rId3" imgW="3619500" imgH="736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55880" y="1083945"/>
                        <a:ext cx="9255760" cy="191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3198495" y="3052445"/>
          <a:ext cx="5911215" cy="129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2374265" imgH="482600" progId="Equation.3">
                  <p:embed/>
                </p:oleObj>
              </mc:Choice>
              <mc:Fallback>
                <p:oleObj name="" r:id="rId5" imgW="2374265" imgH="482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8495" y="3052445"/>
                        <a:ext cx="5911215" cy="129286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4"/>
          <p:cNvGraphicFramePr>
            <a:graphicFrameLocks noChangeAspect="1"/>
          </p:cNvGraphicFramePr>
          <p:nvPr/>
        </p:nvGraphicFramePr>
        <p:xfrm>
          <a:off x="10795" y="4398010"/>
          <a:ext cx="9142730" cy="197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3632200" imgH="736600" progId="Equation.3">
                  <p:embed/>
                </p:oleObj>
              </mc:Choice>
              <mc:Fallback>
                <p:oleObj name="" r:id="rId7" imgW="3632200" imgH="736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95" y="4398010"/>
                        <a:ext cx="9142730" cy="197358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任意多边形 7"/>
          <p:cNvSpPr/>
          <p:nvPr/>
        </p:nvSpPr>
        <p:spPr>
          <a:xfrm flipH="1">
            <a:off x="3197860" y="4526915"/>
            <a:ext cx="439420" cy="1066800"/>
          </a:xfrm>
          <a:custGeom>
            <a:avLst/>
            <a:gdLst>
              <a:gd name="connisteX0" fmla="*/ 0 w 353695"/>
              <a:gd name="connsiteY0" fmla="*/ 462915 h 462915"/>
              <a:gd name="connisteX1" fmla="*/ 353695 w 353695"/>
              <a:gd name="connsiteY1" fmla="*/ 0 h 4629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353695" h="462915">
                <a:moveTo>
                  <a:pt x="0" y="462915"/>
                </a:moveTo>
                <a:cubicBezTo>
                  <a:pt x="118110" y="308610"/>
                  <a:pt x="235585" y="154305"/>
                  <a:pt x="353695" y="0"/>
                </a:cubicBezTo>
              </a:path>
            </a:pathLst>
          </a:custGeom>
          <a:noFill/>
          <a:ln>
            <a:solidFill>
              <a:srgbClr val="FF33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flipH="1">
            <a:off x="1232535" y="5528310"/>
            <a:ext cx="439420" cy="1066800"/>
          </a:xfrm>
          <a:custGeom>
            <a:avLst/>
            <a:gdLst>
              <a:gd name="connisteX0" fmla="*/ 0 w 353695"/>
              <a:gd name="connsiteY0" fmla="*/ 462915 h 462915"/>
              <a:gd name="connisteX1" fmla="*/ 353695 w 353695"/>
              <a:gd name="connsiteY1" fmla="*/ 0 h 4629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353695" h="462915">
                <a:moveTo>
                  <a:pt x="0" y="462915"/>
                </a:moveTo>
                <a:cubicBezTo>
                  <a:pt x="118110" y="308610"/>
                  <a:pt x="235585" y="154305"/>
                  <a:pt x="353695" y="0"/>
                </a:cubicBezTo>
              </a:path>
            </a:pathLst>
          </a:custGeom>
          <a:noFill/>
          <a:ln>
            <a:solidFill>
              <a:srgbClr val="FF33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601210" y="1083310"/>
            <a:ext cx="2107565" cy="6191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068945" y="1066800"/>
            <a:ext cx="1007745" cy="6191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Text Box 3"/>
          <p:cNvSpPr txBox="1"/>
          <p:nvPr/>
        </p:nvSpPr>
        <p:spPr>
          <a:xfrm>
            <a:off x="-71120" y="3430905"/>
            <a:ext cx="496125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代入波动方程：</a:t>
            </a:r>
            <a:endParaRPr lang="zh-CN" altLang="en-US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bldLvl="0" animBg="1"/>
      <p:bldP spid="18" grpId="0" bldLvl="0" animBg="1"/>
      <p:bldP spid="12" grpId="0" bldLvl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Object 1024"/>
          <p:cNvGraphicFramePr>
            <a:graphicFrameLocks noChangeAspect="1"/>
          </p:cNvGraphicFramePr>
          <p:nvPr/>
        </p:nvGraphicFramePr>
        <p:xfrm>
          <a:off x="635" y="18415"/>
          <a:ext cx="7345045" cy="1189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2984500" imgH="482600" progId="Equation.3">
                  <p:embed/>
                </p:oleObj>
              </mc:Choice>
              <mc:Fallback>
                <p:oleObj name="" r:id="rId1" imgW="2984500" imgH="482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" y="18415"/>
                        <a:ext cx="7345045" cy="118999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24"/>
          <p:cNvGraphicFramePr>
            <a:graphicFrameLocks noChangeAspect="1"/>
          </p:cNvGraphicFramePr>
          <p:nvPr/>
        </p:nvGraphicFramePr>
        <p:xfrm>
          <a:off x="635" y="1270635"/>
          <a:ext cx="7345045" cy="1189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111500" imgH="482600" progId="Equation.3">
                  <p:embed/>
                </p:oleObj>
              </mc:Choice>
              <mc:Fallback>
                <p:oleObj name="" r:id="rId3" imgW="3111500" imgH="482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" y="1270635"/>
                        <a:ext cx="7345045" cy="118999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2145030" y="3067050"/>
          <a:ext cx="5267325" cy="1293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968500" imgH="482600" progId="Equation.3">
                  <p:embed/>
                </p:oleObj>
              </mc:Choice>
              <mc:Fallback>
                <p:oleObj name="" r:id="rId5" imgW="1968500" imgH="482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5030" y="3067050"/>
                        <a:ext cx="5267325" cy="129349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4"/>
          <p:cNvGraphicFramePr>
            <a:graphicFrameLocks noChangeAspect="1"/>
          </p:cNvGraphicFramePr>
          <p:nvPr/>
        </p:nvGraphicFramePr>
        <p:xfrm>
          <a:off x="116523" y="4471353"/>
          <a:ext cx="6558280" cy="105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2451100" imgH="393700" progId="Equation.3">
                  <p:embed/>
                </p:oleObj>
              </mc:Choice>
              <mc:Fallback>
                <p:oleObj name="" r:id="rId7" imgW="2451100" imgH="3937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523" y="4471353"/>
                        <a:ext cx="6558280" cy="105537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24"/>
          <p:cNvGraphicFramePr>
            <a:graphicFrameLocks noChangeAspect="1"/>
          </p:cNvGraphicFramePr>
          <p:nvPr/>
        </p:nvGraphicFramePr>
        <p:xfrm>
          <a:off x="6940233" y="4658361"/>
          <a:ext cx="2106930" cy="68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787400" imgH="254000" progId="Equation.3">
                  <p:embed/>
                </p:oleObj>
              </mc:Choice>
              <mc:Fallback>
                <p:oleObj name="" r:id="rId9" imgW="787400" imgH="254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40233" y="4658361"/>
                        <a:ext cx="2106930" cy="68135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24"/>
          <p:cNvGraphicFramePr>
            <a:graphicFrameLocks noChangeAspect="1"/>
          </p:cNvGraphicFramePr>
          <p:nvPr/>
        </p:nvGraphicFramePr>
        <p:xfrm>
          <a:off x="4476116" y="6071236"/>
          <a:ext cx="2309495" cy="68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862965" imgH="254000" progId="Equation.3">
                  <p:embed/>
                </p:oleObj>
              </mc:Choice>
              <mc:Fallback>
                <p:oleObj name="" r:id="rId11" imgW="862965" imgH="254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76116" y="6071236"/>
                        <a:ext cx="2309495" cy="68135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"/>
          <p:cNvSpPr txBox="1"/>
          <p:nvPr/>
        </p:nvSpPr>
        <p:spPr>
          <a:xfrm>
            <a:off x="7240270" y="371475"/>
            <a:ext cx="197167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28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Bloch</a:t>
            </a:r>
            <a:r>
              <a:rPr lang="zh-CN" altLang="en-US" sz="28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波周期部分函数普遍方程</a:t>
            </a:r>
            <a:endParaRPr lang="zh-CN" altLang="en-US" sz="28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5" name="Text Box 3"/>
          <p:cNvSpPr txBox="1"/>
          <p:nvPr/>
        </p:nvSpPr>
        <p:spPr>
          <a:xfrm>
            <a:off x="635" y="2483485"/>
            <a:ext cx="81654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为形式上简化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,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讨论极值点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k</a:t>
            </a:r>
            <a:r>
              <a:rPr lang="en-US" altLang="zh-CN" sz="3200" baseline="-250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0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=0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情况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.</a:t>
            </a:r>
            <a:endParaRPr lang="en-US" altLang="zh-CN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6" name="Text Box 3"/>
          <p:cNvSpPr txBox="1"/>
          <p:nvPr/>
        </p:nvSpPr>
        <p:spPr>
          <a:xfrm>
            <a:off x="-71120" y="5520055"/>
            <a:ext cx="921131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能量的一级微扰是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k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的一次项，由于极值点处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k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的线性项为零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,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因此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.</a:t>
            </a:r>
            <a:endParaRPr lang="en-US" altLang="zh-CN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Object 1024"/>
          <p:cNvGraphicFramePr>
            <a:graphicFrameLocks noChangeAspect="1"/>
          </p:cNvGraphicFramePr>
          <p:nvPr/>
        </p:nvGraphicFramePr>
        <p:xfrm>
          <a:off x="327025" y="36195"/>
          <a:ext cx="8508365" cy="138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2819400" imgH="457200" progId="Equation.3">
                  <p:embed/>
                </p:oleObj>
              </mc:Choice>
              <mc:Fallback>
                <p:oleObj name="" r:id="rId1" imgW="2819400" imgH="457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025" y="36195"/>
                        <a:ext cx="8508365" cy="138303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24"/>
          <p:cNvGraphicFramePr>
            <a:graphicFrameLocks noChangeAspect="1"/>
          </p:cNvGraphicFramePr>
          <p:nvPr/>
        </p:nvGraphicFramePr>
        <p:xfrm>
          <a:off x="10795" y="1990725"/>
          <a:ext cx="9140190" cy="1226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568700" imgH="457200" progId="Equation.3">
                  <p:embed/>
                </p:oleObj>
              </mc:Choice>
              <mc:Fallback>
                <p:oleObj name="" r:id="rId3" imgW="3568700" imgH="457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95" y="1990725"/>
                        <a:ext cx="9140190" cy="122682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10795" y="3822065"/>
          <a:ext cx="9057640" cy="125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3454400" imgH="457200" progId="Equation.3">
                  <p:embed/>
                </p:oleObj>
              </mc:Choice>
              <mc:Fallback>
                <p:oleObj name="" r:id="rId5" imgW="3454400" imgH="457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95" y="3822065"/>
                        <a:ext cx="9057640" cy="125603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4"/>
          <p:cNvGraphicFramePr>
            <a:graphicFrameLocks noChangeAspect="1"/>
          </p:cNvGraphicFramePr>
          <p:nvPr/>
        </p:nvGraphicFramePr>
        <p:xfrm>
          <a:off x="1344930" y="5553710"/>
          <a:ext cx="6859270" cy="125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2400300" imgH="457200" progId="Equation.3">
                  <p:embed/>
                </p:oleObj>
              </mc:Choice>
              <mc:Fallback>
                <p:oleObj name="" r:id="rId7" imgW="2400300" imgH="457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4930" y="5553710"/>
                        <a:ext cx="6859270" cy="125603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5" name="Text Box 3"/>
          <p:cNvSpPr txBox="1"/>
          <p:nvPr/>
        </p:nvSpPr>
        <p:spPr>
          <a:xfrm>
            <a:off x="10795" y="3217545"/>
            <a:ext cx="50253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适当选取主轴方向得：</a:t>
            </a:r>
            <a:endParaRPr lang="zh-CN" altLang="en-US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0" name="Text Box 3"/>
          <p:cNvSpPr txBox="1"/>
          <p:nvPr/>
        </p:nvSpPr>
        <p:spPr>
          <a:xfrm>
            <a:off x="10795" y="4994910"/>
            <a:ext cx="5008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可得到有效质量：</a:t>
            </a:r>
            <a:endParaRPr lang="zh-CN" altLang="en-US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1" name="Text Box 3"/>
          <p:cNvSpPr txBox="1"/>
          <p:nvPr/>
        </p:nvSpPr>
        <p:spPr>
          <a:xfrm>
            <a:off x="-5715" y="1390650"/>
            <a:ext cx="5008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计入二级能量修正：</a:t>
            </a:r>
            <a:endParaRPr lang="zh-CN" altLang="en-US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Object 1024"/>
          <p:cNvGraphicFramePr>
            <a:graphicFrameLocks noChangeAspect="1"/>
          </p:cNvGraphicFramePr>
          <p:nvPr/>
        </p:nvGraphicFramePr>
        <p:xfrm>
          <a:off x="1230630" y="10160"/>
          <a:ext cx="6859270" cy="125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2400300" imgH="457200" progId="Equation.3">
                  <p:embed/>
                </p:oleObj>
              </mc:Choice>
              <mc:Fallback>
                <p:oleObj name="" r:id="rId1" imgW="2400300" imgH="457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0630" y="10160"/>
                        <a:ext cx="6859270" cy="125603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/>
          <p:nvPr/>
        </p:nvSpPr>
        <p:spPr>
          <a:xfrm>
            <a:off x="-27305" y="1236345"/>
            <a:ext cx="496125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有效质量讨论：</a:t>
            </a:r>
            <a:endParaRPr lang="zh-CN" altLang="en-US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1651635"/>
            <a:ext cx="4752975" cy="517525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677410" y="675005"/>
            <a:ext cx="2793365" cy="53276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30370" y="55880"/>
            <a:ext cx="1888490" cy="53276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10795" y="2150110"/>
          <a:ext cx="4011930" cy="69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1459865" imgH="254000" progId="Equation.3">
                  <p:embed/>
                </p:oleObj>
              </mc:Choice>
              <mc:Fallback>
                <p:oleObj name="" r:id="rId4" imgW="1459865" imgH="254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95" y="2150110"/>
                        <a:ext cx="4011930" cy="697865"/>
                      </a:xfrm>
                      <a:prstGeom prst="rect">
                        <a:avLst/>
                      </a:prstGeom>
                      <a:solidFill>
                        <a:srgbClr val="00B050">
                          <a:alpha val="58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4"/>
          <p:cNvGraphicFramePr>
            <a:graphicFrameLocks noChangeAspect="1"/>
          </p:cNvGraphicFramePr>
          <p:nvPr/>
        </p:nvGraphicFramePr>
        <p:xfrm>
          <a:off x="1270" y="4575810"/>
          <a:ext cx="4613275" cy="62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6" imgW="1765300" imgH="228600" progId="Equation.3">
                  <p:embed/>
                </p:oleObj>
              </mc:Choice>
              <mc:Fallback>
                <p:oleObj name="" r:id="rId6" imgW="1765300" imgH="228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0" y="4575810"/>
                        <a:ext cx="4613275" cy="628015"/>
                      </a:xfrm>
                      <a:prstGeom prst="rect">
                        <a:avLst/>
                      </a:prstGeom>
                      <a:solidFill>
                        <a:srgbClr val="00B050">
                          <a:alpha val="55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任意多边形 16"/>
          <p:cNvSpPr/>
          <p:nvPr/>
        </p:nvSpPr>
        <p:spPr>
          <a:xfrm rot="16200000">
            <a:off x="5955030" y="3067685"/>
            <a:ext cx="607695" cy="213360"/>
          </a:xfrm>
          <a:custGeom>
            <a:avLst/>
            <a:gdLst>
              <a:gd name="connisteX0" fmla="*/ 0 w 4936490"/>
              <a:gd name="connsiteY0" fmla="*/ 114935 h 512308"/>
              <a:gd name="connisteX1" fmla="*/ 2635885 w 4936490"/>
              <a:gd name="connsiteY1" fmla="*/ 511175 h 512308"/>
              <a:gd name="connisteX2" fmla="*/ 4936490 w 4936490"/>
              <a:gd name="connsiteY2" fmla="*/ 0 h 5123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936490" h="512308">
                <a:moveTo>
                  <a:pt x="0" y="114935"/>
                </a:moveTo>
                <a:cubicBezTo>
                  <a:pt x="481330" y="204470"/>
                  <a:pt x="1648460" y="534035"/>
                  <a:pt x="2635885" y="511175"/>
                </a:cubicBezTo>
                <a:cubicBezTo>
                  <a:pt x="3623310" y="488315"/>
                  <a:pt x="4528820" y="109855"/>
                  <a:pt x="4936490" y="0"/>
                </a:cubicBezTo>
              </a:path>
            </a:pathLst>
          </a:custGeom>
          <a:noFill/>
          <a:ln w="9525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6200000" flipH="1">
            <a:off x="5860415" y="2484120"/>
            <a:ext cx="635635" cy="91440"/>
          </a:xfrm>
          <a:custGeom>
            <a:avLst/>
            <a:gdLst>
              <a:gd name="connisteX0" fmla="*/ 0 w 4936490"/>
              <a:gd name="connsiteY0" fmla="*/ 114935 h 512308"/>
              <a:gd name="connisteX1" fmla="*/ 2635885 w 4936490"/>
              <a:gd name="connsiteY1" fmla="*/ 511175 h 512308"/>
              <a:gd name="connisteX2" fmla="*/ 4936490 w 4936490"/>
              <a:gd name="connsiteY2" fmla="*/ 0 h 5123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936490" h="512308">
                <a:moveTo>
                  <a:pt x="0" y="114935"/>
                </a:moveTo>
                <a:cubicBezTo>
                  <a:pt x="481330" y="204470"/>
                  <a:pt x="1648460" y="534035"/>
                  <a:pt x="2635885" y="511175"/>
                </a:cubicBezTo>
                <a:cubicBezTo>
                  <a:pt x="3623310" y="488315"/>
                  <a:pt x="4528820" y="109855"/>
                  <a:pt x="4936490" y="0"/>
                </a:cubicBezTo>
              </a:path>
            </a:pathLst>
          </a:custGeom>
          <a:noFill/>
          <a:ln w="9525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 bldLvl="0" animBg="1"/>
      <p:bldP spid="3" grpId="0" bldLvl="0" animBg="1"/>
      <p:bldP spid="17" grpId="0" bldLvl="0" animBg="1"/>
      <p:bldP spid="1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Object 1024"/>
          <p:cNvGraphicFramePr>
            <a:graphicFrameLocks noChangeAspect="1"/>
          </p:cNvGraphicFramePr>
          <p:nvPr/>
        </p:nvGraphicFramePr>
        <p:xfrm>
          <a:off x="856615" y="663575"/>
          <a:ext cx="7182485" cy="1189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2641600" imgH="457200" progId="Equation.3">
                  <p:embed/>
                </p:oleObj>
              </mc:Choice>
              <mc:Fallback>
                <p:oleObj name="" r:id="rId1" imgW="2641600" imgH="457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6615" y="663575"/>
                        <a:ext cx="7182485" cy="118999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l="3917" r="1232"/>
          <a:stretch>
            <a:fillRect/>
          </a:stretch>
        </p:blipFill>
        <p:spPr>
          <a:xfrm>
            <a:off x="26035" y="1769745"/>
            <a:ext cx="9091930" cy="4966335"/>
          </a:xfrm>
          <a:prstGeom prst="rect">
            <a:avLst/>
          </a:prstGeom>
        </p:spPr>
      </p:pic>
      <p:sp>
        <p:nvSpPr>
          <p:cNvPr id="10" name="Text Box 3"/>
          <p:cNvSpPr txBox="1"/>
          <p:nvPr/>
        </p:nvSpPr>
        <p:spPr>
          <a:xfrm>
            <a:off x="26035" y="13335"/>
            <a:ext cx="93992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对于极值点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k</a:t>
            </a:r>
            <a:r>
              <a:rPr lang="en-US" altLang="zh-CN" sz="3200" baseline="-250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0</a:t>
            </a:r>
            <a:r>
              <a:rPr lang="en-US" altLang="zh-CN" sz="3200" dirty="0">
                <a:solidFill>
                  <a:srgbClr val="0000FF"/>
                </a:solidFill>
                <a:ea typeface="华文细黑" panose="02010600040101010101" charset="-122"/>
              </a:rPr>
              <a:t>≠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0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的情况，可以作类似的讨论</a:t>
            </a:r>
            <a:endParaRPr lang="zh-CN" altLang="en-US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9530" y="975360"/>
            <a:ext cx="6316345" cy="4476750"/>
          </a:xfrm>
          <a:prstGeom prst="rect">
            <a:avLst/>
          </a:prstGeom>
        </p:spPr>
      </p:pic>
      <p:graphicFrame>
        <p:nvGraphicFramePr>
          <p:cNvPr id="16391" name="Object 1024"/>
          <p:cNvGraphicFramePr>
            <a:graphicFrameLocks noChangeAspect="1"/>
          </p:cNvGraphicFramePr>
          <p:nvPr/>
        </p:nvGraphicFramePr>
        <p:xfrm>
          <a:off x="19685" y="5567045"/>
          <a:ext cx="910463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2" imgW="3517265" imgH="419100" progId="Equation.3">
                  <p:embed/>
                </p:oleObj>
              </mc:Choice>
              <mc:Fallback>
                <p:oleObj name="" r:id="rId2" imgW="3517265" imgH="4191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685" y="5567045"/>
                        <a:ext cx="9104630" cy="1079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34010" y="1044575"/>
            <a:ext cx="2606040" cy="4211320"/>
            <a:chOff x="526" y="1984"/>
            <a:chExt cx="4104" cy="6632"/>
          </a:xfrm>
        </p:grpSpPr>
        <p:grpSp>
          <p:nvGrpSpPr>
            <p:cNvPr id="4" name="组合 3"/>
            <p:cNvGrpSpPr/>
            <p:nvPr/>
          </p:nvGrpSpPr>
          <p:grpSpPr>
            <a:xfrm>
              <a:off x="526" y="1984"/>
              <a:ext cx="3466" cy="6633"/>
              <a:chOff x="526" y="1984"/>
              <a:chExt cx="3466" cy="6633"/>
            </a:xfrm>
          </p:grpSpPr>
          <p:sp>
            <p:nvSpPr>
              <p:cNvPr id="20530" name="Freeform 47"/>
              <p:cNvSpPr/>
              <p:nvPr/>
            </p:nvSpPr>
            <p:spPr>
              <a:xfrm>
                <a:off x="727" y="2174"/>
                <a:ext cx="2600" cy="1903"/>
              </a:xfrm>
              <a:custGeom>
                <a:avLst/>
                <a:gdLst>
                  <a:gd name="txL" fmla="*/ 0 w 1633"/>
                  <a:gd name="txT" fmla="*/ 0 h 1748"/>
                  <a:gd name="txR" fmla="*/ 1633 w 1633"/>
                  <a:gd name="txB" fmla="*/ 1748 h 1748"/>
                </a:gdLst>
                <a:ahLst/>
                <a:cxnLst>
                  <a:cxn ang="0">
                    <a:pos x="0" y="0"/>
                  </a:cxn>
                  <a:cxn ang="0">
                    <a:pos x="7" y="21"/>
                  </a:cxn>
                  <a:cxn ang="0">
                    <a:pos x="14" y="41"/>
                  </a:cxn>
                  <a:cxn ang="0">
                    <a:pos x="21" y="61"/>
                  </a:cxn>
                  <a:cxn ang="0">
                    <a:pos x="24" y="71"/>
                  </a:cxn>
                  <a:cxn ang="0">
                    <a:pos x="28" y="81"/>
                  </a:cxn>
                  <a:cxn ang="0">
                    <a:pos x="31" y="90"/>
                  </a:cxn>
                  <a:cxn ang="0">
                    <a:pos x="35" y="100"/>
                  </a:cxn>
                  <a:cxn ang="0">
                    <a:pos x="38" y="109"/>
                  </a:cxn>
                  <a:cxn ang="0">
                    <a:pos x="42" y="117"/>
                  </a:cxn>
                  <a:cxn ang="0">
                    <a:pos x="45" y="126"/>
                  </a:cxn>
                  <a:cxn ang="0">
                    <a:pos x="49" y="135"/>
                  </a:cxn>
                  <a:cxn ang="0">
                    <a:pos x="52" y="143"/>
                  </a:cxn>
                  <a:cxn ang="0">
                    <a:pos x="56" y="151"/>
                  </a:cxn>
                  <a:cxn ang="0">
                    <a:pos x="59" y="158"/>
                  </a:cxn>
                  <a:cxn ang="0">
                    <a:pos x="62" y="165"/>
                  </a:cxn>
                  <a:cxn ang="0">
                    <a:pos x="66" y="172"/>
                  </a:cxn>
                  <a:cxn ang="0">
                    <a:pos x="69" y="179"/>
                  </a:cxn>
                  <a:cxn ang="0">
                    <a:pos x="73" y="185"/>
                  </a:cxn>
                  <a:cxn ang="0">
                    <a:pos x="76" y="190"/>
                  </a:cxn>
                  <a:cxn ang="0">
                    <a:pos x="79" y="196"/>
                  </a:cxn>
                  <a:cxn ang="0">
                    <a:pos x="83" y="200"/>
                  </a:cxn>
                  <a:cxn ang="0">
                    <a:pos x="86" y="204"/>
                  </a:cxn>
                  <a:cxn ang="0">
                    <a:pos x="90" y="208"/>
                  </a:cxn>
                  <a:cxn ang="0">
                    <a:pos x="93" y="211"/>
                  </a:cxn>
                  <a:cxn ang="0">
                    <a:pos x="96" y="214"/>
                  </a:cxn>
                  <a:cxn ang="0">
                    <a:pos x="99" y="216"/>
                  </a:cxn>
                  <a:cxn ang="0">
                    <a:pos x="102" y="218"/>
                  </a:cxn>
                  <a:cxn ang="0">
                    <a:pos x="104" y="218"/>
                  </a:cxn>
                  <a:cxn ang="0">
                    <a:pos x="106" y="219"/>
                  </a:cxn>
                  <a:cxn ang="0">
                    <a:pos x="107" y="219"/>
                  </a:cxn>
                  <a:cxn ang="0">
                    <a:pos x="109" y="219"/>
                  </a:cxn>
                  <a:cxn ang="0">
                    <a:pos x="111" y="219"/>
                  </a:cxn>
                  <a:cxn ang="0">
                    <a:pos x="112" y="219"/>
                  </a:cxn>
                  <a:cxn ang="0">
                    <a:pos x="114" y="218"/>
                  </a:cxn>
                  <a:cxn ang="0">
                    <a:pos x="115" y="218"/>
                  </a:cxn>
                  <a:cxn ang="0">
                    <a:pos x="118" y="216"/>
                  </a:cxn>
                  <a:cxn ang="0">
                    <a:pos x="121" y="214"/>
                  </a:cxn>
                  <a:cxn ang="0">
                    <a:pos x="124" y="211"/>
                  </a:cxn>
                  <a:cxn ang="0">
                    <a:pos x="128" y="208"/>
                  </a:cxn>
                  <a:cxn ang="0">
                    <a:pos x="131" y="204"/>
                  </a:cxn>
                  <a:cxn ang="0">
                    <a:pos x="134" y="200"/>
                  </a:cxn>
                  <a:cxn ang="0">
                    <a:pos x="137" y="196"/>
                  </a:cxn>
                  <a:cxn ang="0">
                    <a:pos x="140" y="190"/>
                  </a:cxn>
                  <a:cxn ang="0">
                    <a:pos x="143" y="185"/>
                  </a:cxn>
                  <a:cxn ang="0">
                    <a:pos x="146" y="179"/>
                  </a:cxn>
                  <a:cxn ang="0">
                    <a:pos x="149" y="172"/>
                  </a:cxn>
                  <a:cxn ang="0">
                    <a:pos x="152" y="165"/>
                  </a:cxn>
                  <a:cxn ang="0">
                    <a:pos x="155" y="158"/>
                  </a:cxn>
                  <a:cxn ang="0">
                    <a:pos x="158" y="151"/>
                  </a:cxn>
                  <a:cxn ang="0">
                    <a:pos x="161" y="143"/>
                  </a:cxn>
                  <a:cxn ang="0">
                    <a:pos x="164" y="135"/>
                  </a:cxn>
                  <a:cxn ang="0">
                    <a:pos x="166" y="126"/>
                  </a:cxn>
                  <a:cxn ang="0">
                    <a:pos x="169" y="117"/>
                  </a:cxn>
                  <a:cxn ang="0">
                    <a:pos x="172" y="109"/>
                  </a:cxn>
                  <a:cxn ang="0">
                    <a:pos x="175" y="100"/>
                  </a:cxn>
                  <a:cxn ang="0">
                    <a:pos x="178" y="90"/>
                  </a:cxn>
                  <a:cxn ang="0">
                    <a:pos x="181" y="81"/>
                  </a:cxn>
                  <a:cxn ang="0">
                    <a:pos x="184" y="71"/>
                  </a:cxn>
                  <a:cxn ang="0">
                    <a:pos x="186" y="61"/>
                  </a:cxn>
                  <a:cxn ang="0">
                    <a:pos x="192" y="41"/>
                  </a:cxn>
                  <a:cxn ang="0">
                    <a:pos x="198" y="21"/>
                  </a:cxn>
                  <a:cxn ang="0">
                    <a:pos x="204" y="0"/>
                  </a:cxn>
                </a:cxnLst>
                <a:rect l="txL" t="txT" r="txR" b="txB"/>
                <a:pathLst>
                  <a:path w="1633" h="1748">
                    <a:moveTo>
                      <a:pt x="0" y="0"/>
                    </a:moveTo>
                    <a:lnTo>
                      <a:pt x="57" y="165"/>
                    </a:lnTo>
                    <a:lnTo>
                      <a:pt x="113" y="327"/>
                    </a:lnTo>
                    <a:lnTo>
                      <a:pt x="169" y="486"/>
                    </a:lnTo>
                    <a:lnTo>
                      <a:pt x="198" y="564"/>
                    </a:lnTo>
                    <a:lnTo>
                      <a:pt x="226" y="642"/>
                    </a:lnTo>
                    <a:lnTo>
                      <a:pt x="254" y="719"/>
                    </a:lnTo>
                    <a:lnTo>
                      <a:pt x="282" y="793"/>
                    </a:lnTo>
                    <a:lnTo>
                      <a:pt x="310" y="866"/>
                    </a:lnTo>
                    <a:lnTo>
                      <a:pt x="338" y="937"/>
                    </a:lnTo>
                    <a:lnTo>
                      <a:pt x="366" y="1007"/>
                    </a:lnTo>
                    <a:lnTo>
                      <a:pt x="394" y="1075"/>
                    </a:lnTo>
                    <a:lnTo>
                      <a:pt x="420" y="1139"/>
                    </a:lnTo>
                    <a:lnTo>
                      <a:pt x="448" y="1202"/>
                    </a:lnTo>
                    <a:lnTo>
                      <a:pt x="476" y="1262"/>
                    </a:lnTo>
                    <a:lnTo>
                      <a:pt x="503" y="1319"/>
                    </a:lnTo>
                    <a:lnTo>
                      <a:pt x="531" y="1374"/>
                    </a:lnTo>
                    <a:lnTo>
                      <a:pt x="558" y="1425"/>
                    </a:lnTo>
                    <a:lnTo>
                      <a:pt x="584" y="1474"/>
                    </a:lnTo>
                    <a:lnTo>
                      <a:pt x="612" y="1519"/>
                    </a:lnTo>
                    <a:lnTo>
                      <a:pt x="639" y="1561"/>
                    </a:lnTo>
                    <a:lnTo>
                      <a:pt x="666" y="1598"/>
                    </a:lnTo>
                    <a:lnTo>
                      <a:pt x="693" y="1632"/>
                    </a:lnTo>
                    <a:lnTo>
                      <a:pt x="720" y="1662"/>
                    </a:lnTo>
                    <a:lnTo>
                      <a:pt x="745" y="1688"/>
                    </a:lnTo>
                    <a:lnTo>
                      <a:pt x="771" y="1710"/>
                    </a:lnTo>
                    <a:lnTo>
                      <a:pt x="797" y="1726"/>
                    </a:lnTo>
                    <a:lnTo>
                      <a:pt x="823" y="1739"/>
                    </a:lnTo>
                    <a:lnTo>
                      <a:pt x="836" y="1742"/>
                    </a:lnTo>
                    <a:lnTo>
                      <a:pt x="849" y="1746"/>
                    </a:lnTo>
                    <a:lnTo>
                      <a:pt x="863" y="1748"/>
                    </a:lnTo>
                    <a:lnTo>
                      <a:pt x="875" y="1748"/>
                    </a:lnTo>
                    <a:lnTo>
                      <a:pt x="888" y="1748"/>
                    </a:lnTo>
                    <a:lnTo>
                      <a:pt x="900" y="1746"/>
                    </a:lnTo>
                    <a:lnTo>
                      <a:pt x="912" y="1742"/>
                    </a:lnTo>
                    <a:lnTo>
                      <a:pt x="926" y="1739"/>
                    </a:lnTo>
                    <a:lnTo>
                      <a:pt x="951" y="1726"/>
                    </a:lnTo>
                    <a:lnTo>
                      <a:pt x="975" y="1710"/>
                    </a:lnTo>
                    <a:lnTo>
                      <a:pt x="999" y="1688"/>
                    </a:lnTo>
                    <a:lnTo>
                      <a:pt x="1025" y="1662"/>
                    </a:lnTo>
                    <a:lnTo>
                      <a:pt x="1050" y="1632"/>
                    </a:lnTo>
                    <a:lnTo>
                      <a:pt x="1074" y="1598"/>
                    </a:lnTo>
                    <a:lnTo>
                      <a:pt x="1099" y="1561"/>
                    </a:lnTo>
                    <a:lnTo>
                      <a:pt x="1122" y="1519"/>
                    </a:lnTo>
                    <a:lnTo>
                      <a:pt x="1145" y="1474"/>
                    </a:lnTo>
                    <a:lnTo>
                      <a:pt x="1170" y="1425"/>
                    </a:lnTo>
                    <a:lnTo>
                      <a:pt x="1194" y="1374"/>
                    </a:lnTo>
                    <a:lnTo>
                      <a:pt x="1218" y="1319"/>
                    </a:lnTo>
                    <a:lnTo>
                      <a:pt x="1242" y="1262"/>
                    </a:lnTo>
                    <a:lnTo>
                      <a:pt x="1264" y="1202"/>
                    </a:lnTo>
                    <a:lnTo>
                      <a:pt x="1288" y="1139"/>
                    </a:lnTo>
                    <a:lnTo>
                      <a:pt x="1312" y="1075"/>
                    </a:lnTo>
                    <a:lnTo>
                      <a:pt x="1335" y="1007"/>
                    </a:lnTo>
                    <a:lnTo>
                      <a:pt x="1359" y="937"/>
                    </a:lnTo>
                    <a:lnTo>
                      <a:pt x="1381" y="866"/>
                    </a:lnTo>
                    <a:lnTo>
                      <a:pt x="1404" y="793"/>
                    </a:lnTo>
                    <a:lnTo>
                      <a:pt x="1427" y="719"/>
                    </a:lnTo>
                    <a:lnTo>
                      <a:pt x="1451" y="642"/>
                    </a:lnTo>
                    <a:lnTo>
                      <a:pt x="1473" y="564"/>
                    </a:lnTo>
                    <a:lnTo>
                      <a:pt x="1495" y="486"/>
                    </a:lnTo>
                    <a:lnTo>
                      <a:pt x="1542" y="327"/>
                    </a:lnTo>
                    <a:lnTo>
                      <a:pt x="1587" y="165"/>
                    </a:lnTo>
                    <a:lnTo>
                      <a:pt x="1633" y="0"/>
                    </a:lnTo>
                  </a:path>
                </a:pathLst>
              </a:custGeom>
              <a:noFill/>
              <a:ln w="476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1" name="Freeform 48"/>
              <p:cNvSpPr/>
              <p:nvPr/>
            </p:nvSpPr>
            <p:spPr>
              <a:xfrm>
                <a:off x="526" y="5874"/>
                <a:ext cx="3466" cy="776"/>
              </a:xfrm>
              <a:custGeom>
                <a:avLst/>
                <a:gdLst>
                  <a:gd name="txL" fmla="*/ 0 w 1866"/>
                  <a:gd name="txT" fmla="*/ 0 h 410"/>
                  <a:gd name="txR" fmla="*/ 1866 w 1866"/>
                  <a:gd name="txB" fmla="*/ 410 h 410"/>
                </a:gdLst>
                <a:ahLst/>
                <a:cxnLst>
                  <a:cxn ang="0">
                    <a:pos x="0" y="51"/>
                  </a:cxn>
                  <a:cxn ang="0">
                    <a:pos x="12" y="41"/>
                  </a:cxn>
                  <a:cxn ang="0">
                    <a:pos x="24" y="33"/>
                  </a:cxn>
                  <a:cxn ang="0">
                    <a:pos x="30" y="28"/>
                  </a:cxn>
                  <a:cxn ang="0">
                    <a:pos x="37" y="25"/>
                  </a:cxn>
                  <a:cxn ang="0">
                    <a:pos x="43" y="21"/>
                  </a:cxn>
                  <a:cxn ang="0">
                    <a:pos x="49" y="17"/>
                  </a:cxn>
                  <a:cxn ang="0">
                    <a:pos x="55" y="14"/>
                  </a:cxn>
                  <a:cxn ang="0">
                    <a:pos x="61" y="11"/>
                  </a:cxn>
                  <a:cxn ang="0">
                    <a:pos x="68" y="8"/>
                  </a:cxn>
                  <a:cxn ang="0">
                    <a:pos x="75" y="5"/>
                  </a:cxn>
                  <a:cxn ang="0">
                    <a:pos x="81" y="3"/>
                  </a:cxn>
                  <a:cxn ang="0">
                    <a:pos x="88" y="2"/>
                  </a:cxn>
                  <a:cxn ang="0">
                    <a:pos x="95" y="0"/>
                  </a:cxn>
                  <a:cxn ang="0">
                    <a:pos x="103" y="0"/>
                  </a:cxn>
                  <a:cxn ang="0">
                    <a:pos x="110" y="0"/>
                  </a:cxn>
                  <a:cxn ang="0">
                    <a:pos x="117" y="0"/>
                  </a:cxn>
                  <a:cxn ang="0">
                    <a:pos x="125" y="0"/>
                  </a:cxn>
                  <a:cxn ang="0">
                    <a:pos x="133" y="2"/>
                  </a:cxn>
                  <a:cxn ang="0">
                    <a:pos x="141" y="3"/>
                  </a:cxn>
                  <a:cxn ang="0">
                    <a:pos x="149" y="5"/>
                  </a:cxn>
                  <a:cxn ang="0">
                    <a:pos x="157" y="7"/>
                  </a:cxn>
                  <a:cxn ang="0">
                    <a:pos x="165" y="10"/>
                  </a:cxn>
                  <a:cxn ang="0">
                    <a:pos x="174" y="12"/>
                  </a:cxn>
                  <a:cxn ang="0">
                    <a:pos x="182" y="16"/>
                  </a:cxn>
                  <a:cxn ang="0">
                    <a:pos x="191" y="19"/>
                  </a:cxn>
                  <a:cxn ang="0">
                    <a:pos x="199" y="22"/>
                  </a:cxn>
                  <a:cxn ang="0">
                    <a:pos x="216" y="29"/>
                  </a:cxn>
                  <a:cxn ang="0">
                    <a:pos x="233" y="36"/>
                  </a:cxn>
                </a:cxnLst>
                <a:rect l="txL" t="txT" r="txR" b="txB"/>
                <a:pathLst>
                  <a:path w="1866" h="410">
                    <a:moveTo>
                      <a:pt x="0" y="410"/>
                    </a:moveTo>
                    <a:lnTo>
                      <a:pt x="95" y="336"/>
                    </a:lnTo>
                    <a:lnTo>
                      <a:pt x="192" y="266"/>
                    </a:lnTo>
                    <a:lnTo>
                      <a:pt x="238" y="232"/>
                    </a:lnTo>
                    <a:lnTo>
                      <a:pt x="289" y="201"/>
                    </a:lnTo>
                    <a:lnTo>
                      <a:pt x="337" y="169"/>
                    </a:lnTo>
                    <a:lnTo>
                      <a:pt x="386" y="140"/>
                    </a:lnTo>
                    <a:lnTo>
                      <a:pt x="438" y="114"/>
                    </a:lnTo>
                    <a:lnTo>
                      <a:pt x="489" y="88"/>
                    </a:lnTo>
                    <a:lnTo>
                      <a:pt x="542" y="66"/>
                    </a:lnTo>
                    <a:lnTo>
                      <a:pt x="593" y="47"/>
                    </a:lnTo>
                    <a:lnTo>
                      <a:pt x="648" y="30"/>
                    </a:lnTo>
                    <a:lnTo>
                      <a:pt x="702" y="18"/>
                    </a:lnTo>
                    <a:lnTo>
                      <a:pt x="760" y="7"/>
                    </a:lnTo>
                    <a:lnTo>
                      <a:pt x="817" y="2"/>
                    </a:lnTo>
                    <a:lnTo>
                      <a:pt x="876" y="0"/>
                    </a:lnTo>
                    <a:lnTo>
                      <a:pt x="936" y="3"/>
                    </a:lnTo>
                    <a:lnTo>
                      <a:pt x="997" y="7"/>
                    </a:lnTo>
                    <a:lnTo>
                      <a:pt x="1059" y="18"/>
                    </a:lnTo>
                    <a:lnTo>
                      <a:pt x="1125" y="30"/>
                    </a:lnTo>
                    <a:lnTo>
                      <a:pt x="1189" y="44"/>
                    </a:lnTo>
                    <a:lnTo>
                      <a:pt x="1254" y="62"/>
                    </a:lnTo>
                    <a:lnTo>
                      <a:pt x="1319" y="82"/>
                    </a:lnTo>
                    <a:lnTo>
                      <a:pt x="1386" y="103"/>
                    </a:lnTo>
                    <a:lnTo>
                      <a:pt x="1455" y="128"/>
                    </a:lnTo>
                    <a:lnTo>
                      <a:pt x="1521" y="152"/>
                    </a:lnTo>
                    <a:lnTo>
                      <a:pt x="1590" y="179"/>
                    </a:lnTo>
                    <a:lnTo>
                      <a:pt x="1727" y="235"/>
                    </a:lnTo>
                    <a:lnTo>
                      <a:pt x="1866" y="293"/>
                    </a:lnTo>
                  </a:path>
                </a:pathLst>
              </a:custGeom>
              <a:noFill/>
              <a:ln w="476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2" name="Freeform 49"/>
              <p:cNvSpPr/>
              <p:nvPr/>
            </p:nvSpPr>
            <p:spPr>
              <a:xfrm>
                <a:off x="922" y="5912"/>
                <a:ext cx="2601" cy="1998"/>
              </a:xfrm>
              <a:custGeom>
                <a:avLst/>
                <a:gdLst>
                  <a:gd name="txL" fmla="*/ 0 w 1400"/>
                  <a:gd name="txT" fmla="*/ 0 h 1048"/>
                  <a:gd name="txR" fmla="*/ 1400 w 1400"/>
                  <a:gd name="txB" fmla="*/ 1048 h 1048"/>
                </a:gdLst>
                <a:ahLst/>
                <a:cxnLst>
                  <a:cxn ang="0">
                    <a:pos x="0" y="132"/>
                  </a:cxn>
                  <a:cxn ang="0">
                    <a:pos x="5" y="119"/>
                  </a:cxn>
                  <a:cxn ang="0">
                    <a:pos x="10" y="107"/>
                  </a:cxn>
                  <a:cxn ang="0">
                    <a:pos x="14" y="95"/>
                  </a:cxn>
                  <a:cxn ang="0">
                    <a:pos x="20" y="84"/>
                  </a:cxn>
                  <a:cxn ang="0">
                    <a:pos x="24" y="72"/>
                  </a:cxn>
                  <a:cxn ang="0">
                    <a:pos x="29" y="61"/>
                  </a:cxn>
                  <a:cxn ang="0">
                    <a:pos x="31" y="56"/>
                  </a:cxn>
                  <a:cxn ang="0">
                    <a:pos x="34" y="51"/>
                  </a:cxn>
                  <a:cxn ang="0">
                    <a:pos x="37" y="46"/>
                  </a:cxn>
                  <a:cxn ang="0">
                    <a:pos x="39" y="41"/>
                  </a:cxn>
                  <a:cxn ang="0">
                    <a:pos x="42" y="37"/>
                  </a:cxn>
                  <a:cxn ang="0">
                    <a:pos x="44" y="33"/>
                  </a:cxn>
                  <a:cxn ang="0">
                    <a:pos x="46" y="29"/>
                  </a:cxn>
                  <a:cxn ang="0">
                    <a:pos x="49" y="25"/>
                  </a:cxn>
                  <a:cxn ang="0">
                    <a:pos x="51" y="21"/>
                  </a:cxn>
                  <a:cxn ang="0">
                    <a:pos x="54" y="18"/>
                  </a:cxn>
                  <a:cxn ang="0">
                    <a:pos x="56" y="15"/>
                  </a:cxn>
                  <a:cxn ang="0">
                    <a:pos x="59" y="12"/>
                  </a:cxn>
                  <a:cxn ang="0">
                    <a:pos x="61" y="9"/>
                  </a:cxn>
                  <a:cxn ang="0">
                    <a:pos x="65" y="7"/>
                  </a:cxn>
                  <a:cxn ang="0">
                    <a:pos x="67" y="5"/>
                  </a:cxn>
                  <a:cxn ang="0">
                    <a:pos x="70" y="3"/>
                  </a:cxn>
                  <a:cxn ang="0">
                    <a:pos x="73" y="2"/>
                  </a:cxn>
                  <a:cxn ang="0">
                    <a:pos x="75" y="1"/>
                  </a:cxn>
                  <a:cxn ang="0">
                    <a:pos x="78" y="1"/>
                  </a:cxn>
                  <a:cxn ang="0">
                    <a:pos x="81" y="0"/>
                  </a:cxn>
                  <a:cxn ang="0">
                    <a:pos x="83" y="1"/>
                  </a:cxn>
                  <a:cxn ang="0">
                    <a:pos x="86" y="1"/>
                  </a:cxn>
                  <a:cxn ang="0">
                    <a:pos x="88" y="2"/>
                  </a:cxn>
                  <a:cxn ang="0">
                    <a:pos x="91" y="3"/>
                  </a:cxn>
                  <a:cxn ang="0">
                    <a:pos x="94" y="5"/>
                  </a:cxn>
                  <a:cxn ang="0">
                    <a:pos x="97" y="7"/>
                  </a:cxn>
                  <a:cxn ang="0">
                    <a:pos x="100" y="9"/>
                  </a:cxn>
                  <a:cxn ang="0">
                    <a:pos x="103" y="12"/>
                  </a:cxn>
                  <a:cxn ang="0">
                    <a:pos x="106" y="15"/>
                  </a:cxn>
                  <a:cxn ang="0">
                    <a:pos x="108" y="18"/>
                  </a:cxn>
                  <a:cxn ang="0">
                    <a:pos x="111" y="21"/>
                  </a:cxn>
                  <a:cxn ang="0">
                    <a:pos x="114" y="25"/>
                  </a:cxn>
                  <a:cxn ang="0">
                    <a:pos x="117" y="29"/>
                  </a:cxn>
                  <a:cxn ang="0">
                    <a:pos x="120" y="33"/>
                  </a:cxn>
                  <a:cxn ang="0">
                    <a:pos x="123" y="37"/>
                  </a:cxn>
                  <a:cxn ang="0">
                    <a:pos x="126" y="41"/>
                  </a:cxn>
                  <a:cxn ang="0">
                    <a:pos x="130" y="46"/>
                  </a:cxn>
                  <a:cxn ang="0">
                    <a:pos x="133" y="51"/>
                  </a:cxn>
                  <a:cxn ang="0">
                    <a:pos x="136" y="56"/>
                  </a:cxn>
                  <a:cxn ang="0">
                    <a:pos x="139" y="61"/>
                  </a:cxn>
                  <a:cxn ang="0">
                    <a:pos x="145" y="72"/>
                  </a:cxn>
                  <a:cxn ang="0">
                    <a:pos x="151" y="84"/>
                  </a:cxn>
                  <a:cxn ang="0">
                    <a:pos x="157" y="95"/>
                  </a:cxn>
                  <a:cxn ang="0">
                    <a:pos x="163" y="107"/>
                  </a:cxn>
                  <a:cxn ang="0">
                    <a:pos x="169" y="119"/>
                  </a:cxn>
                  <a:cxn ang="0">
                    <a:pos x="175" y="132"/>
                  </a:cxn>
                </a:cxnLst>
                <a:rect l="txL" t="txT" r="txR" b="txB"/>
                <a:pathLst>
                  <a:path w="1400" h="1048">
                    <a:moveTo>
                      <a:pt x="0" y="1048"/>
                    </a:moveTo>
                    <a:lnTo>
                      <a:pt x="39" y="951"/>
                    </a:lnTo>
                    <a:lnTo>
                      <a:pt x="77" y="853"/>
                    </a:lnTo>
                    <a:lnTo>
                      <a:pt x="116" y="757"/>
                    </a:lnTo>
                    <a:lnTo>
                      <a:pt x="153" y="664"/>
                    </a:lnTo>
                    <a:lnTo>
                      <a:pt x="193" y="573"/>
                    </a:lnTo>
                    <a:lnTo>
                      <a:pt x="231" y="487"/>
                    </a:lnTo>
                    <a:lnTo>
                      <a:pt x="251" y="444"/>
                    </a:lnTo>
                    <a:lnTo>
                      <a:pt x="271" y="404"/>
                    </a:lnTo>
                    <a:lnTo>
                      <a:pt x="291" y="366"/>
                    </a:lnTo>
                    <a:lnTo>
                      <a:pt x="311" y="327"/>
                    </a:lnTo>
                    <a:lnTo>
                      <a:pt x="329" y="291"/>
                    </a:lnTo>
                    <a:lnTo>
                      <a:pt x="350" y="257"/>
                    </a:lnTo>
                    <a:lnTo>
                      <a:pt x="370" y="225"/>
                    </a:lnTo>
                    <a:lnTo>
                      <a:pt x="390" y="194"/>
                    </a:lnTo>
                    <a:lnTo>
                      <a:pt x="411" y="165"/>
                    </a:lnTo>
                    <a:lnTo>
                      <a:pt x="431" y="137"/>
                    </a:lnTo>
                    <a:lnTo>
                      <a:pt x="450" y="113"/>
                    </a:lnTo>
                    <a:lnTo>
                      <a:pt x="471" y="89"/>
                    </a:lnTo>
                    <a:lnTo>
                      <a:pt x="492" y="70"/>
                    </a:lnTo>
                    <a:lnTo>
                      <a:pt x="513" y="52"/>
                    </a:lnTo>
                    <a:lnTo>
                      <a:pt x="534" y="36"/>
                    </a:lnTo>
                    <a:lnTo>
                      <a:pt x="555" y="23"/>
                    </a:lnTo>
                    <a:lnTo>
                      <a:pt x="578" y="12"/>
                    </a:lnTo>
                    <a:lnTo>
                      <a:pt x="597" y="5"/>
                    </a:lnTo>
                    <a:lnTo>
                      <a:pt x="620" y="1"/>
                    </a:lnTo>
                    <a:lnTo>
                      <a:pt x="642" y="0"/>
                    </a:lnTo>
                    <a:lnTo>
                      <a:pt x="664" y="1"/>
                    </a:lnTo>
                    <a:lnTo>
                      <a:pt x="685" y="5"/>
                    </a:lnTo>
                    <a:lnTo>
                      <a:pt x="708" y="12"/>
                    </a:lnTo>
                    <a:lnTo>
                      <a:pt x="730" y="23"/>
                    </a:lnTo>
                    <a:lnTo>
                      <a:pt x="754" y="36"/>
                    </a:lnTo>
                    <a:lnTo>
                      <a:pt x="776" y="52"/>
                    </a:lnTo>
                    <a:lnTo>
                      <a:pt x="798" y="70"/>
                    </a:lnTo>
                    <a:lnTo>
                      <a:pt x="821" y="89"/>
                    </a:lnTo>
                    <a:lnTo>
                      <a:pt x="845" y="113"/>
                    </a:lnTo>
                    <a:lnTo>
                      <a:pt x="868" y="137"/>
                    </a:lnTo>
                    <a:lnTo>
                      <a:pt x="892" y="165"/>
                    </a:lnTo>
                    <a:lnTo>
                      <a:pt x="915" y="194"/>
                    </a:lnTo>
                    <a:lnTo>
                      <a:pt x="938" y="225"/>
                    </a:lnTo>
                    <a:lnTo>
                      <a:pt x="962" y="257"/>
                    </a:lnTo>
                    <a:lnTo>
                      <a:pt x="986" y="291"/>
                    </a:lnTo>
                    <a:lnTo>
                      <a:pt x="1010" y="327"/>
                    </a:lnTo>
                    <a:lnTo>
                      <a:pt x="1034" y="366"/>
                    </a:lnTo>
                    <a:lnTo>
                      <a:pt x="1058" y="404"/>
                    </a:lnTo>
                    <a:lnTo>
                      <a:pt x="1081" y="444"/>
                    </a:lnTo>
                    <a:lnTo>
                      <a:pt x="1106" y="487"/>
                    </a:lnTo>
                    <a:lnTo>
                      <a:pt x="1155" y="573"/>
                    </a:lnTo>
                    <a:lnTo>
                      <a:pt x="1203" y="664"/>
                    </a:lnTo>
                    <a:lnTo>
                      <a:pt x="1253" y="757"/>
                    </a:lnTo>
                    <a:lnTo>
                      <a:pt x="1302" y="853"/>
                    </a:lnTo>
                    <a:lnTo>
                      <a:pt x="1351" y="951"/>
                    </a:lnTo>
                    <a:lnTo>
                      <a:pt x="1400" y="1048"/>
                    </a:lnTo>
                  </a:path>
                </a:pathLst>
              </a:custGeom>
              <a:noFill/>
              <a:ln w="476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4" name="Line 51"/>
              <p:cNvSpPr/>
              <p:nvPr/>
            </p:nvSpPr>
            <p:spPr>
              <a:xfrm>
                <a:off x="2115" y="1984"/>
                <a:ext cx="3" cy="6633"/>
              </a:xfrm>
              <a:prstGeom prst="line">
                <a:avLst/>
              </a:prstGeom>
              <a:ln w="4763" cap="flat" cmpd="sng">
                <a:solidFill>
                  <a:srgbClr val="000000"/>
                </a:solidFill>
                <a:prstDash val="solid"/>
                <a:headEnd type="stealth" w="lg" len="lg"/>
                <a:tailEnd type="none" w="med" len="med"/>
              </a:ln>
            </p:spPr>
          </p:sp>
        </p:grpSp>
        <p:sp>
          <p:nvSpPr>
            <p:cNvPr id="90115" name="Text Box 3"/>
            <p:cNvSpPr txBox="1"/>
            <p:nvPr/>
          </p:nvSpPr>
          <p:spPr>
            <a:xfrm>
              <a:off x="2233" y="5315"/>
              <a:ext cx="231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  <a:buFont typeface="Wingdings" panose="05000000000000000000" charset="0"/>
              </a:pPr>
              <a:r>
                <a:rPr lang="zh-CN" altLang="en-US" sz="2400" dirty="0">
                  <a:solidFill>
                    <a:srgbClr val="0000FF"/>
                  </a:solidFill>
                  <a:latin typeface="华文细黑" panose="02010600040101010101" charset="-122"/>
                  <a:ea typeface="华文细黑" panose="02010600040101010101" charset="-122"/>
                </a:rPr>
                <a:t>重空穴</a:t>
              </a:r>
              <a:endParaRPr lang="zh-CN" altLang="en-US" sz="24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5" name="Text Box 3"/>
            <p:cNvSpPr txBox="1"/>
            <p:nvPr/>
          </p:nvSpPr>
          <p:spPr>
            <a:xfrm>
              <a:off x="2320" y="6532"/>
              <a:ext cx="231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  <a:buFont typeface="Wingdings" panose="05000000000000000000" charset="0"/>
              </a:pPr>
              <a:r>
                <a:rPr lang="zh-CN" altLang="en-US" sz="2400" dirty="0">
                  <a:solidFill>
                    <a:srgbClr val="0000FF"/>
                  </a:solidFill>
                  <a:latin typeface="华文细黑" panose="02010600040101010101" charset="-122"/>
                  <a:ea typeface="华文细黑" panose="02010600040101010101" charset="-122"/>
                </a:rPr>
                <a:t>轻空穴</a:t>
              </a:r>
              <a:endParaRPr lang="zh-CN" altLang="en-US" sz="24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</p:grpSp>
      <p:sp>
        <p:nvSpPr>
          <p:cNvPr id="10" name="Text Box 3"/>
          <p:cNvSpPr txBox="1"/>
          <p:nvPr/>
        </p:nvSpPr>
        <p:spPr>
          <a:xfrm>
            <a:off x="58420" y="51435"/>
            <a:ext cx="89134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计入自旋</a:t>
            </a:r>
            <a:r>
              <a:rPr lang="en-US" altLang="zh-CN" sz="32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轨道相互作用时，价带分裂为</a:t>
            </a:r>
            <a:r>
              <a:rPr lang="en-US" altLang="zh-CN" sz="32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3</a:t>
            </a:r>
            <a:r>
              <a:rPr lang="zh-CN" altLang="en-US" sz="32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个带：</a:t>
            </a:r>
            <a:endParaRPr lang="zh-CN" altLang="en-US" sz="32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2645" r="3284"/>
          <a:stretch>
            <a:fillRect/>
          </a:stretch>
        </p:blipFill>
        <p:spPr>
          <a:xfrm>
            <a:off x="1737360" y="5044440"/>
            <a:ext cx="6062980" cy="1704975"/>
          </a:xfrm>
          <a:prstGeom prst="rect">
            <a:avLst/>
          </a:prstGeom>
        </p:spPr>
      </p:pic>
      <p:graphicFrame>
        <p:nvGraphicFramePr>
          <p:cNvPr id="16391" name="Object 1024"/>
          <p:cNvGraphicFramePr>
            <a:graphicFrameLocks noChangeAspect="1"/>
          </p:cNvGraphicFramePr>
          <p:nvPr/>
        </p:nvGraphicFramePr>
        <p:xfrm>
          <a:off x="187325" y="94615"/>
          <a:ext cx="4400550" cy="1145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2" imgW="2145665" imgH="533400" progId="Equation.3">
                  <p:embed/>
                </p:oleObj>
              </mc:Choice>
              <mc:Fallback>
                <p:oleObj name="" r:id="rId2" imgW="2145665" imgH="5334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7325" y="94615"/>
                        <a:ext cx="4400550" cy="11455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24"/>
          <p:cNvGraphicFramePr>
            <a:graphicFrameLocks noChangeAspect="1"/>
          </p:cNvGraphicFramePr>
          <p:nvPr/>
        </p:nvGraphicFramePr>
        <p:xfrm>
          <a:off x="208915" y="1351280"/>
          <a:ext cx="3699510" cy="1090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1803400" imgH="508000" progId="Equation.3">
                  <p:embed/>
                </p:oleObj>
              </mc:Choice>
              <mc:Fallback>
                <p:oleObj name="" r:id="rId4" imgW="1803400" imgH="508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915" y="1351280"/>
                        <a:ext cx="3699510" cy="109093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208915" y="2547620"/>
          <a:ext cx="260540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6" imgW="1270000" imgH="495300" progId="Equation.3">
                  <p:embed/>
                </p:oleObj>
              </mc:Choice>
              <mc:Fallback>
                <p:oleObj name="" r:id="rId6" imgW="1270000" imgH="4953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8915" y="2547620"/>
                        <a:ext cx="2605405" cy="1063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24"/>
          <p:cNvGraphicFramePr>
            <a:graphicFrameLocks noChangeAspect="1"/>
          </p:cNvGraphicFramePr>
          <p:nvPr/>
        </p:nvGraphicFramePr>
        <p:xfrm>
          <a:off x="208915" y="3717925"/>
          <a:ext cx="495998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8" imgW="2362200" imgH="254000" progId="Equation.3">
                  <p:embed/>
                </p:oleObj>
              </mc:Choice>
              <mc:Fallback>
                <p:oleObj name="" r:id="rId8" imgW="2362200" imgH="254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8915" y="3717925"/>
                        <a:ext cx="4959985" cy="590550"/>
                      </a:xfrm>
                      <a:prstGeom prst="rect">
                        <a:avLst/>
                      </a:prstGeom>
                      <a:solidFill>
                        <a:srgbClr val="00B050">
                          <a:alpha val="30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4"/>
          <p:cNvGraphicFramePr>
            <a:graphicFrameLocks noChangeAspect="1"/>
          </p:cNvGraphicFramePr>
          <p:nvPr/>
        </p:nvGraphicFramePr>
        <p:xfrm>
          <a:off x="208915" y="4448810"/>
          <a:ext cx="6407785" cy="59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0" imgW="3098800" imgH="254000" progId="Equation.3">
                  <p:embed/>
                </p:oleObj>
              </mc:Choice>
              <mc:Fallback>
                <p:oleObj name="" r:id="rId10" imgW="3098800" imgH="254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8915" y="4448810"/>
                        <a:ext cx="6407785" cy="595630"/>
                      </a:xfrm>
                      <a:prstGeom prst="rect">
                        <a:avLst/>
                      </a:prstGeom>
                      <a:solidFill>
                        <a:srgbClr val="00B050">
                          <a:alpha val="26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/>
          <p:nvPr/>
        </p:nvSpPr>
        <p:spPr>
          <a:xfrm>
            <a:off x="4674235" y="947420"/>
            <a:ext cx="44748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A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、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B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、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C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为无量纲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参数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,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可以通过实验测量得到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.</a:t>
            </a:r>
            <a:endParaRPr lang="en-US" altLang="zh-CN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9922" r="3084" b="5130"/>
          <a:stretch>
            <a:fillRect/>
          </a:stretch>
        </p:blipFill>
        <p:spPr>
          <a:xfrm>
            <a:off x="5697220" y="289560"/>
            <a:ext cx="3418205" cy="26219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6626" t="3541" r="626"/>
          <a:stretch>
            <a:fillRect/>
          </a:stretch>
        </p:blipFill>
        <p:spPr>
          <a:xfrm>
            <a:off x="24130" y="608965"/>
            <a:ext cx="5821045" cy="5704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8061" t="1679" r="1992"/>
          <a:stretch>
            <a:fillRect/>
          </a:stretch>
        </p:blipFill>
        <p:spPr>
          <a:xfrm>
            <a:off x="5959475" y="2882265"/>
            <a:ext cx="3155950" cy="3321050"/>
          </a:xfrm>
          <a:prstGeom prst="rect">
            <a:avLst/>
          </a:prstGeom>
        </p:spPr>
      </p:pic>
      <p:sp>
        <p:nvSpPr>
          <p:cNvPr id="90115" name="Text Box 3"/>
          <p:cNvSpPr txBox="1"/>
          <p:nvPr/>
        </p:nvSpPr>
        <p:spPr>
          <a:xfrm>
            <a:off x="-10795" y="6112510"/>
            <a:ext cx="496125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Si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、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Ge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的重空穴等能面</a:t>
            </a:r>
            <a:endParaRPr lang="zh-CN" altLang="en-US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819650" y="6148705"/>
            <a:ext cx="496125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Si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、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Ge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轻空穴等能面</a:t>
            </a:r>
            <a:endParaRPr lang="zh-CN" altLang="en-US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6" name="Text Box 3"/>
          <p:cNvSpPr txBox="1"/>
          <p:nvPr/>
        </p:nvSpPr>
        <p:spPr>
          <a:xfrm>
            <a:off x="-36830" y="-41275"/>
            <a:ext cx="496125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4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4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扭曲的等能面</a:t>
            </a:r>
            <a:endParaRPr lang="zh-CN" altLang="en-US" sz="40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7435" y="22860"/>
            <a:ext cx="4187190" cy="6237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3903" t="4167" r="2470" b="6840"/>
          <a:stretch>
            <a:fillRect/>
          </a:stretch>
        </p:blipFill>
        <p:spPr>
          <a:xfrm>
            <a:off x="51435" y="93980"/>
            <a:ext cx="4420235" cy="5744845"/>
          </a:xfrm>
          <a:prstGeom prst="rect">
            <a:avLst/>
          </a:prstGeom>
        </p:spPr>
      </p:pic>
      <p:sp>
        <p:nvSpPr>
          <p:cNvPr id="90115" name="Text Box 3"/>
          <p:cNvSpPr txBox="1"/>
          <p:nvPr/>
        </p:nvSpPr>
        <p:spPr>
          <a:xfrm>
            <a:off x="-10795" y="6112510"/>
            <a:ext cx="46755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Kane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模型的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k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charset="-122"/>
              </a:rPr>
              <a:t>·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p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方法</a:t>
            </a:r>
            <a:endParaRPr lang="zh-CN" altLang="en-US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5" name="Text Box 3"/>
          <p:cNvSpPr txBox="1"/>
          <p:nvPr/>
        </p:nvSpPr>
        <p:spPr>
          <a:xfrm>
            <a:off x="4636770" y="6167755"/>
            <a:ext cx="46755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Luttinger-Kohn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模型</a:t>
            </a:r>
            <a:endParaRPr lang="zh-CN" altLang="en-US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2"/>
          <p:cNvSpPr/>
          <p:nvPr/>
        </p:nvSpPr>
        <p:spPr>
          <a:xfrm>
            <a:off x="3095625" y="1863725"/>
            <a:ext cx="3262313" cy="14462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Wingdings" panose="05000000000000000000" charset="0"/>
              <a:buNone/>
            </a:pPr>
            <a:r>
              <a:rPr lang="zh-CN" altLang="en-US" sz="88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结   束</a:t>
            </a:r>
            <a:endParaRPr lang="zh-CN" altLang="en-US" sz="88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Picture 6" descr="http://bbs.xdnice.com/data/attachment/forum/month_1003/1003131307bffe3abd45ee8ea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0" y="4008755"/>
            <a:ext cx="2438400" cy="2444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Text Box 2"/>
          <p:cNvSpPr txBox="1"/>
          <p:nvPr/>
        </p:nvSpPr>
        <p:spPr>
          <a:xfrm>
            <a:off x="-31750" y="-53975"/>
            <a:ext cx="9078595" cy="4008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Cambria" panose="02040503050406030204" pitchFamily="18" charset="0"/>
              </a:rPr>
              <a:t>参考书目</a:t>
            </a:r>
            <a:r>
              <a:rPr lang="zh-CN" altLang="en-US" sz="2800" b="1" dirty="0">
                <a:latin typeface="Cambria" panose="02040503050406030204" pitchFamily="18" charset="0"/>
              </a:rPr>
              <a:t>：</a:t>
            </a:r>
            <a:endParaRPr lang="zh-CN" altLang="en-US" sz="2800" b="1" dirty="0">
              <a:latin typeface="Cambria" panose="02040503050406030204" pitchFamily="18" charset="0"/>
            </a:endParaRPr>
          </a:p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ambria" panose="02040503050406030204" pitchFamily="18" charset="0"/>
              </a:rPr>
              <a:t>1</a:t>
            </a:r>
            <a:r>
              <a:rPr lang="zh-CN" altLang="en-US" sz="2400" b="1" dirty="0">
                <a:latin typeface="Cambria" panose="02040503050406030204" pitchFamily="18" charset="0"/>
              </a:rPr>
              <a:t>、</a:t>
            </a:r>
            <a:r>
              <a:rPr lang="zh-CN" altLang="en-US" sz="2400" b="1" u="sng" dirty="0">
                <a:solidFill>
                  <a:srgbClr val="0000CC"/>
                </a:solidFill>
                <a:latin typeface="Cambria" panose="02040503050406030204" pitchFamily="18" charset="0"/>
              </a:rPr>
              <a:t>刘恩科，朱秉升，罗晋生等，半导体物理学，国防工业出版社，第</a:t>
            </a:r>
            <a:r>
              <a:rPr lang="en-US" altLang="zh-CN" sz="2400" b="1" u="sng" dirty="0">
                <a:solidFill>
                  <a:srgbClr val="0000CC"/>
                </a:solidFill>
                <a:latin typeface="Cambria" panose="02040503050406030204" pitchFamily="18" charset="0"/>
              </a:rPr>
              <a:t>4</a:t>
            </a:r>
            <a:r>
              <a:rPr lang="zh-CN" altLang="en-US" sz="2400" b="1" u="sng" dirty="0">
                <a:solidFill>
                  <a:srgbClr val="0000CC"/>
                </a:solidFill>
                <a:latin typeface="Cambria" panose="02040503050406030204" pitchFamily="18" charset="0"/>
              </a:rPr>
              <a:t>版，</a:t>
            </a:r>
            <a:r>
              <a:rPr lang="en-US" altLang="zh-CN" sz="2400" b="1" u="sng" dirty="0">
                <a:solidFill>
                  <a:srgbClr val="0000CC"/>
                </a:solidFill>
                <a:latin typeface="Cambria" panose="02040503050406030204" pitchFamily="18" charset="0"/>
              </a:rPr>
              <a:t>1994</a:t>
            </a:r>
            <a:r>
              <a:rPr lang="zh-CN" altLang="en-US" sz="2400" b="1" u="sng" dirty="0">
                <a:solidFill>
                  <a:srgbClr val="0000CC"/>
                </a:solidFill>
                <a:latin typeface="Cambria" panose="02040503050406030204" pitchFamily="18" charset="0"/>
              </a:rPr>
              <a:t>。</a:t>
            </a:r>
            <a:endParaRPr lang="zh-CN" altLang="en-US" sz="2400" b="1" u="sng" dirty="0">
              <a:solidFill>
                <a:srgbClr val="0000CC"/>
              </a:solidFill>
              <a:latin typeface="Cambria" panose="02040503050406030204" pitchFamily="18" charset="0"/>
            </a:endParaRPr>
          </a:p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ambria" panose="02040503050406030204" pitchFamily="18" charset="0"/>
              </a:rPr>
              <a:t>2</a:t>
            </a:r>
            <a:r>
              <a:rPr lang="zh-CN" altLang="en-US" sz="2400" b="1" dirty="0">
                <a:latin typeface="Cambria" panose="02040503050406030204" pitchFamily="18" charset="0"/>
              </a:rPr>
              <a:t>、叶良修，半导体物理学</a:t>
            </a:r>
            <a:r>
              <a:rPr lang="en-US" altLang="zh-CN" sz="2400" b="1" dirty="0">
                <a:latin typeface="Cambria" panose="02040503050406030204" pitchFamily="18" charset="0"/>
              </a:rPr>
              <a:t>(</a:t>
            </a:r>
            <a:r>
              <a:rPr lang="zh-CN" altLang="en-US" sz="2400" b="1" dirty="0">
                <a:latin typeface="Cambria" panose="02040503050406030204" pitchFamily="18" charset="0"/>
              </a:rPr>
              <a:t>上、下册</a:t>
            </a:r>
            <a:r>
              <a:rPr lang="en-US" altLang="zh-CN" sz="2400" b="1" dirty="0">
                <a:latin typeface="Cambria" panose="02040503050406030204" pitchFamily="18" charset="0"/>
              </a:rPr>
              <a:t>)</a:t>
            </a:r>
            <a:r>
              <a:rPr lang="zh-CN" altLang="en-US" sz="2400" b="1" dirty="0">
                <a:latin typeface="Cambria" panose="02040503050406030204" pitchFamily="18" charset="0"/>
              </a:rPr>
              <a:t>，第</a:t>
            </a:r>
            <a:r>
              <a:rPr lang="en-US" altLang="zh-CN" sz="2400" b="1" dirty="0">
                <a:latin typeface="Cambria" panose="02040503050406030204" pitchFamily="18" charset="0"/>
              </a:rPr>
              <a:t>2</a:t>
            </a:r>
            <a:r>
              <a:rPr lang="zh-CN" altLang="en-US" sz="2400" b="1" dirty="0">
                <a:latin typeface="Cambria" panose="02040503050406030204" pitchFamily="18" charset="0"/>
              </a:rPr>
              <a:t>版</a:t>
            </a:r>
            <a:r>
              <a:rPr lang="en-US" altLang="zh-CN" sz="2400" b="1" dirty="0">
                <a:latin typeface="Cambria" panose="02040503050406030204" pitchFamily="18" charset="0"/>
              </a:rPr>
              <a:t>, </a:t>
            </a:r>
            <a:r>
              <a:rPr lang="zh-CN" altLang="en-US" sz="2400" b="1" dirty="0">
                <a:latin typeface="Cambria" panose="02040503050406030204" pitchFamily="18" charset="0"/>
              </a:rPr>
              <a:t>高等教育出版社，</a:t>
            </a:r>
            <a:r>
              <a:rPr lang="en-US" altLang="zh-CN" sz="2400" b="1" dirty="0">
                <a:latin typeface="Cambria" panose="02040503050406030204" pitchFamily="18" charset="0"/>
              </a:rPr>
              <a:t>2007</a:t>
            </a:r>
            <a:r>
              <a:rPr lang="zh-CN" altLang="en-US" sz="2400" b="1" dirty="0">
                <a:latin typeface="Cambria" panose="02040503050406030204" pitchFamily="18" charset="0"/>
              </a:rPr>
              <a:t>。</a:t>
            </a:r>
            <a:endParaRPr lang="zh-CN" altLang="en-US" sz="2400" b="1" dirty="0">
              <a:latin typeface="Cambria" panose="02040503050406030204" pitchFamily="18" charset="0"/>
            </a:endParaRPr>
          </a:p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ambria" panose="02040503050406030204" pitchFamily="18" charset="0"/>
              </a:rPr>
              <a:t>3</a:t>
            </a:r>
            <a:r>
              <a:rPr lang="zh-CN" altLang="en-US" sz="2400" b="1" dirty="0">
                <a:latin typeface="Cambria" panose="02040503050406030204" pitchFamily="18" charset="0"/>
              </a:rPr>
              <a:t>、钱佑华，徐至中，半导体物理，高等教育出版社，</a:t>
            </a:r>
            <a:r>
              <a:rPr lang="en-US" altLang="zh-CN" sz="2400" b="1" dirty="0">
                <a:latin typeface="Cambria" panose="02040503050406030204" pitchFamily="18" charset="0"/>
              </a:rPr>
              <a:t>1999</a:t>
            </a:r>
            <a:r>
              <a:rPr lang="zh-CN" altLang="en-US" sz="2400" b="1" dirty="0">
                <a:latin typeface="Cambria" panose="02040503050406030204" pitchFamily="18" charset="0"/>
              </a:rPr>
              <a:t>。</a:t>
            </a:r>
            <a:endParaRPr lang="zh-CN" altLang="en-US" sz="2400" b="1" dirty="0">
              <a:latin typeface="Cambria" panose="02040503050406030204" pitchFamily="18" charset="0"/>
            </a:endParaRPr>
          </a:p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ambria" panose="02040503050406030204" pitchFamily="18" charset="0"/>
              </a:rPr>
              <a:t>4</a:t>
            </a:r>
            <a:r>
              <a:rPr lang="zh-CN" altLang="en-US" sz="2400" b="1" dirty="0">
                <a:latin typeface="Cambria" panose="02040503050406030204" pitchFamily="18" charset="0"/>
              </a:rPr>
              <a:t>、</a:t>
            </a:r>
            <a:r>
              <a:rPr lang="en-US" altLang="zh-CN" sz="2400" b="1" dirty="0">
                <a:latin typeface="Cambria" panose="02040503050406030204" pitchFamily="18" charset="0"/>
              </a:rPr>
              <a:t>S. M. Sze(</a:t>
            </a:r>
            <a:r>
              <a:rPr lang="zh-CN" altLang="en-US" sz="2400" b="1" dirty="0">
                <a:latin typeface="Cambria" panose="02040503050406030204" pitchFamily="18" charset="0"/>
              </a:rPr>
              <a:t>施敏</a:t>
            </a:r>
            <a:r>
              <a:rPr lang="en-US" altLang="zh-CN" sz="2400" b="1" dirty="0">
                <a:latin typeface="Cambria" panose="02040503050406030204" pitchFamily="18" charset="0"/>
              </a:rPr>
              <a:t>), Physics of Semiconductor Devices, 3</a:t>
            </a:r>
            <a:r>
              <a:rPr lang="en-US" altLang="zh-CN" sz="2400" b="1" baseline="30000" dirty="0">
                <a:latin typeface="Cambria" panose="02040503050406030204" pitchFamily="18" charset="0"/>
              </a:rPr>
              <a:t>rd</a:t>
            </a:r>
            <a:r>
              <a:rPr lang="en-US" altLang="zh-CN" sz="2400" b="1" dirty="0">
                <a:latin typeface="Cambria" panose="02040503050406030204" pitchFamily="18" charset="0"/>
              </a:rPr>
              <a:t>, Wiley, 2008.</a:t>
            </a:r>
            <a:endParaRPr lang="en-US" altLang="zh-CN" sz="2400" b="1" dirty="0">
              <a:latin typeface="Cambria" panose="02040503050406030204" pitchFamily="18" charset="0"/>
            </a:endParaRPr>
          </a:p>
        </p:txBody>
      </p:sp>
      <p:pic>
        <p:nvPicPr>
          <p:cNvPr id="3076" name="Picture 2" descr="http://imgx.xiawu.com/xzimg/i4/i3/T1nQSuXmhHXXas3DYb_1254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4019868"/>
            <a:ext cx="4087812" cy="2433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7" name="Picture 4" descr="http://image31.bookschina.com/2006/061022/s16517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030980"/>
            <a:ext cx="1714500" cy="2433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" y="420370"/>
            <a:ext cx="10518775" cy="60178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6965" t="9977" b="5337"/>
          <a:stretch>
            <a:fillRect/>
          </a:stretch>
        </p:blipFill>
        <p:spPr>
          <a:xfrm>
            <a:off x="224155" y="183515"/>
            <a:ext cx="3536950" cy="3697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2"/>
          <p:cNvSpPr txBox="1"/>
          <p:nvPr/>
        </p:nvSpPr>
        <p:spPr>
          <a:xfrm>
            <a:off x="57150" y="615950"/>
            <a:ext cx="66929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一、半导体带隙</a:t>
            </a:r>
            <a:endParaRPr lang="zh-CN" altLang="en-US" sz="32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5129" name="文本框 1"/>
          <p:cNvSpPr txBox="1"/>
          <p:nvPr/>
        </p:nvSpPr>
        <p:spPr>
          <a:xfrm>
            <a:off x="-90487" y="-92075"/>
            <a:ext cx="69659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40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  <a:sym typeface="+mn-ea"/>
              </a:rPr>
              <a:t>§</a:t>
            </a:r>
            <a:r>
              <a:rPr lang="en-US" altLang="zh-CN" sz="40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  <a:sym typeface="+mn-ea"/>
              </a:rPr>
              <a:t>7.1</a:t>
            </a:r>
            <a:r>
              <a:rPr lang="zh-CN" altLang="en-US" sz="40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  <a:sym typeface="+mn-ea"/>
              </a:rPr>
              <a:t>    半导体的基本能带结构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5956"/>
          <a:stretch>
            <a:fillRect/>
          </a:stretch>
        </p:blipFill>
        <p:spPr>
          <a:xfrm>
            <a:off x="57150" y="1290320"/>
            <a:ext cx="4688205" cy="446278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" r="2922"/>
          <a:stretch>
            <a:fillRect/>
          </a:stretch>
        </p:blipFill>
        <p:spPr bwMode="auto">
          <a:xfrm>
            <a:off x="4869180" y="1525905"/>
            <a:ext cx="4304665" cy="387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40" y="159385"/>
            <a:ext cx="9265920" cy="601027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763010" y="1502410"/>
            <a:ext cx="1602740" cy="45427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Text Box 3"/>
          <p:cNvSpPr txBox="1"/>
          <p:nvPr/>
        </p:nvSpPr>
        <p:spPr>
          <a:xfrm>
            <a:off x="34925" y="42545"/>
            <a:ext cx="431641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71500" indent="-571500" eaLnBrk="1" hangingPunct="1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zh-CN" altLang="en-US" sz="3600" dirty="0">
                <a:solidFill>
                  <a:srgbClr val="CC3300"/>
                </a:solidFill>
                <a:latin typeface="华文细黑" panose="02010600040101010101" charset="-122"/>
                <a:ea typeface="华文细黑" panose="02010600040101010101" charset="-122"/>
              </a:rPr>
              <a:t>本征吸收</a:t>
            </a:r>
            <a:endParaRPr lang="zh-CN" altLang="en-US" sz="3600" dirty="0">
              <a:solidFill>
                <a:srgbClr val="CC330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052" name="Text Box 4"/>
          <p:cNvSpPr txBox="1"/>
          <p:nvPr/>
        </p:nvSpPr>
        <p:spPr>
          <a:xfrm>
            <a:off x="161290" y="708025"/>
            <a:ext cx="8569325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华文细黑" panose="02010600040101010101" charset="-122"/>
                <a:ea typeface="华文细黑" panose="02010600040101010101" charset="-122"/>
              </a:rPr>
              <a:t>一、光在半导体中传播时强度衰减的现象，称为光吸收</a:t>
            </a:r>
            <a:endParaRPr lang="zh-CN" altLang="en-US" sz="32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grpSp>
        <p:nvGrpSpPr>
          <p:cNvPr id="2053" name="Group 9"/>
          <p:cNvGrpSpPr/>
          <p:nvPr/>
        </p:nvGrpSpPr>
        <p:grpSpPr>
          <a:xfrm>
            <a:off x="256540" y="1774825"/>
            <a:ext cx="7219950" cy="1371600"/>
            <a:chOff x="252" y="1968"/>
            <a:chExt cx="4548" cy="864"/>
          </a:xfrm>
        </p:grpSpPr>
        <p:graphicFrame>
          <p:nvGraphicFramePr>
            <p:cNvPr id="2050" name="Object 5"/>
            <p:cNvGraphicFramePr>
              <a:graphicFrameLocks noChangeAspect="1"/>
            </p:cNvGraphicFramePr>
            <p:nvPr/>
          </p:nvGraphicFramePr>
          <p:xfrm>
            <a:off x="2352" y="1968"/>
            <a:ext cx="2448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3886200" imgH="1371600" progId="Equation.3">
                    <p:embed/>
                  </p:oleObj>
                </mc:Choice>
                <mc:Fallback>
                  <p:oleObj name="" r:id="rId1" imgW="3886200" imgH="13716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52" y="1968"/>
                          <a:ext cx="2448" cy="8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6" name="Text Box 6"/>
            <p:cNvSpPr txBox="1"/>
            <p:nvPr/>
          </p:nvSpPr>
          <p:spPr>
            <a:xfrm>
              <a:off x="252" y="1996"/>
              <a:ext cx="1860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latin typeface="华文细黑" panose="02010600040101010101" charset="-122"/>
                  <a:ea typeface="华文细黑" panose="02010600040101010101" charset="-122"/>
                </a:rPr>
                <a:t>电子吸收光子能量后将跃迁</a:t>
              </a:r>
              <a:endParaRPr lang="zh-CN" altLang="en-US" dirty="0">
                <a:latin typeface="华文细黑" panose="02010600040101010101" charset="-122"/>
                <a:ea typeface="华文细黑" panose="02010600040101010101" charset="-122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dirty="0">
                  <a:latin typeface="华文细黑" panose="02010600040101010101" charset="-122"/>
                  <a:ea typeface="华文细黑" panose="02010600040101010101" charset="-122"/>
                </a:rPr>
                <a:t>（即能量状态改变）</a:t>
              </a:r>
              <a:endParaRPr lang="zh-CN" altLang="en-US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</p:grpSp>
      <p:grpSp>
        <p:nvGrpSpPr>
          <p:cNvPr id="3" name="Group 42"/>
          <p:cNvGrpSpPr/>
          <p:nvPr/>
        </p:nvGrpSpPr>
        <p:grpSpPr>
          <a:xfrm>
            <a:off x="3352800" y="3437890"/>
            <a:ext cx="2057400" cy="3892550"/>
            <a:chOff x="462" y="1000"/>
            <a:chExt cx="1104" cy="2248"/>
          </a:xfrm>
        </p:grpSpPr>
        <p:sp>
          <p:nvSpPr>
            <p:cNvPr id="2091" name="Line 35"/>
            <p:cNvSpPr/>
            <p:nvPr/>
          </p:nvSpPr>
          <p:spPr>
            <a:xfrm>
              <a:off x="573" y="1272"/>
              <a:ext cx="883" cy="0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2092" name="Arc 38"/>
            <p:cNvSpPr/>
            <p:nvPr/>
          </p:nvSpPr>
          <p:spPr>
            <a:xfrm rot="5400000" flipH="1" flipV="1">
              <a:off x="386" y="2181"/>
              <a:ext cx="1142" cy="991"/>
            </a:xfrm>
            <a:custGeom>
              <a:avLst/>
              <a:gdLst>
                <a:gd name="txL" fmla="*/ 0 w 21600"/>
                <a:gd name="txT" fmla="*/ 0 h 31744"/>
                <a:gd name="txR" fmla="*/ 21600 w 21600"/>
                <a:gd name="txB" fmla="*/ 31744 h 3174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31744" fill="none">
                  <a:moveTo>
                    <a:pt x="14761" y="-1"/>
                  </a:moveTo>
                  <a:cubicBezTo>
                    <a:pt x="19124" y="4083"/>
                    <a:pt x="21600" y="9792"/>
                    <a:pt x="21600" y="15769"/>
                  </a:cubicBezTo>
                  <a:cubicBezTo>
                    <a:pt x="21600" y="21850"/>
                    <a:pt x="19036" y="27650"/>
                    <a:pt x="14538" y="31744"/>
                  </a:cubicBezTo>
                </a:path>
                <a:path w="21600" h="31744" stroke="0">
                  <a:moveTo>
                    <a:pt x="14761" y="-1"/>
                  </a:moveTo>
                  <a:cubicBezTo>
                    <a:pt x="19124" y="4083"/>
                    <a:pt x="21600" y="9792"/>
                    <a:pt x="21600" y="15769"/>
                  </a:cubicBezTo>
                  <a:cubicBezTo>
                    <a:pt x="21600" y="21850"/>
                    <a:pt x="19036" y="27650"/>
                    <a:pt x="14538" y="31744"/>
                  </a:cubicBezTo>
                  <a:lnTo>
                    <a:pt x="0" y="15769"/>
                  </a:lnTo>
                  <a:lnTo>
                    <a:pt x="14761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093" name="AutoShape 51" descr="浅色上对角线"/>
            <p:cNvSpPr/>
            <p:nvPr/>
          </p:nvSpPr>
          <p:spPr>
            <a:xfrm flipV="1">
              <a:off x="462" y="2332"/>
              <a:ext cx="991" cy="181"/>
            </a:xfrm>
            <a:custGeom>
              <a:avLst/>
              <a:gdLst>
                <a:gd name="txL" fmla="*/ 2855 w 21600"/>
                <a:gd name="txT" fmla="*/ 2864 h 21600"/>
                <a:gd name="txR" fmla="*/ 18745 w 21600"/>
                <a:gd name="txB" fmla="*/ 18736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2118" y="21600"/>
                  </a:lnTo>
                  <a:lnTo>
                    <a:pt x="1948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rgbClr val="0099FF"/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094" name="Freeform 47" descr="浅色下对角线"/>
            <p:cNvSpPr/>
            <p:nvPr/>
          </p:nvSpPr>
          <p:spPr>
            <a:xfrm>
              <a:off x="693" y="1528"/>
              <a:ext cx="464" cy="166"/>
            </a:xfrm>
            <a:custGeom>
              <a:avLst/>
              <a:gdLst>
                <a:gd name="txL" fmla="*/ 0 w 680"/>
                <a:gd name="txT" fmla="*/ 0 h 264"/>
                <a:gd name="txR" fmla="*/ 680 w 680"/>
                <a:gd name="txB" fmla="*/ 264 h 264"/>
              </a:gdLst>
              <a:ahLst/>
              <a:cxnLst>
                <a:cxn ang="0">
                  <a:pos x="26" y="6"/>
                </a:cxn>
                <a:cxn ang="0">
                  <a:pos x="40" y="30"/>
                </a:cxn>
                <a:cxn ang="0">
                  <a:pos x="71" y="54"/>
                </a:cxn>
                <a:cxn ang="0">
                  <a:pos x="117" y="65"/>
                </a:cxn>
                <a:cxn ang="0">
                  <a:pos x="147" y="54"/>
                </a:cxn>
                <a:cxn ang="0">
                  <a:pos x="178" y="42"/>
                </a:cxn>
                <a:cxn ang="0">
                  <a:pos x="193" y="6"/>
                </a:cxn>
                <a:cxn ang="0">
                  <a:pos x="26" y="6"/>
                </a:cxn>
              </a:cxnLst>
              <a:rect l="txL" t="txT" r="txR" b="txB"/>
              <a:pathLst>
                <a:path w="680" h="264">
                  <a:moveTo>
                    <a:pt x="80" y="24"/>
                  </a:moveTo>
                  <a:cubicBezTo>
                    <a:pt x="0" y="40"/>
                    <a:pt x="104" y="88"/>
                    <a:pt x="128" y="120"/>
                  </a:cubicBezTo>
                  <a:cubicBezTo>
                    <a:pt x="152" y="152"/>
                    <a:pt x="184" y="192"/>
                    <a:pt x="224" y="216"/>
                  </a:cubicBezTo>
                  <a:cubicBezTo>
                    <a:pt x="264" y="240"/>
                    <a:pt x="328" y="264"/>
                    <a:pt x="368" y="264"/>
                  </a:cubicBezTo>
                  <a:cubicBezTo>
                    <a:pt x="408" y="264"/>
                    <a:pt x="432" y="232"/>
                    <a:pt x="464" y="216"/>
                  </a:cubicBezTo>
                  <a:cubicBezTo>
                    <a:pt x="496" y="200"/>
                    <a:pt x="536" y="200"/>
                    <a:pt x="560" y="168"/>
                  </a:cubicBezTo>
                  <a:cubicBezTo>
                    <a:pt x="584" y="136"/>
                    <a:pt x="680" y="48"/>
                    <a:pt x="608" y="24"/>
                  </a:cubicBezTo>
                  <a:cubicBezTo>
                    <a:pt x="536" y="0"/>
                    <a:pt x="160" y="8"/>
                    <a:pt x="80" y="24"/>
                  </a:cubicBezTo>
                  <a:close/>
                </a:path>
              </a:pathLst>
            </a:custGeom>
            <a:pattFill prst="ltDnDiag">
              <a:fgClr>
                <a:srgbClr val="0099FF"/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095" name="Arc 40"/>
            <p:cNvSpPr/>
            <p:nvPr/>
          </p:nvSpPr>
          <p:spPr>
            <a:xfrm rot="-5400000" flipH="1">
              <a:off x="605" y="993"/>
              <a:ext cx="690" cy="704"/>
            </a:xfrm>
            <a:custGeom>
              <a:avLst/>
              <a:gdLst>
                <a:gd name="txL" fmla="*/ 0 w 21600"/>
                <a:gd name="txT" fmla="*/ 0 h 41970"/>
                <a:gd name="txR" fmla="*/ 21600 w 21600"/>
                <a:gd name="txB" fmla="*/ 41970 h 4197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41970" fill="none">
                  <a:moveTo>
                    <a:pt x="5034" y="0"/>
                  </a:moveTo>
                  <a:cubicBezTo>
                    <a:pt x="14749" y="2328"/>
                    <a:pt x="21600" y="11015"/>
                    <a:pt x="21600" y="21005"/>
                  </a:cubicBezTo>
                  <a:cubicBezTo>
                    <a:pt x="21600" y="30931"/>
                    <a:pt x="14833" y="39580"/>
                    <a:pt x="5198" y="41969"/>
                  </a:cubicBezTo>
                </a:path>
                <a:path w="21600" h="41970" stroke="0">
                  <a:moveTo>
                    <a:pt x="5034" y="0"/>
                  </a:moveTo>
                  <a:cubicBezTo>
                    <a:pt x="14749" y="2328"/>
                    <a:pt x="21600" y="11015"/>
                    <a:pt x="21600" y="21005"/>
                  </a:cubicBezTo>
                  <a:cubicBezTo>
                    <a:pt x="21600" y="30931"/>
                    <a:pt x="14833" y="39580"/>
                    <a:pt x="5198" y="41969"/>
                  </a:cubicBezTo>
                  <a:lnTo>
                    <a:pt x="0" y="21005"/>
                  </a:lnTo>
                  <a:lnTo>
                    <a:pt x="503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096" name="Text Box 42"/>
            <p:cNvSpPr txBox="1"/>
            <p:nvPr/>
          </p:nvSpPr>
          <p:spPr>
            <a:xfrm>
              <a:off x="685" y="1000"/>
              <a:ext cx="3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b="0" i="1" dirty="0">
                  <a:latin typeface="华文细黑" panose="02010600040101010101" charset="-122"/>
                  <a:ea typeface="华文细黑" panose="02010600040101010101" charset="-122"/>
                </a:rPr>
                <a:t>E</a:t>
              </a:r>
              <a:endParaRPr lang="en-US" altLang="zh-CN" b="0" i="1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097" name="Line 43"/>
            <p:cNvSpPr/>
            <p:nvPr/>
          </p:nvSpPr>
          <p:spPr>
            <a:xfrm flipV="1">
              <a:off x="486" y="1964"/>
              <a:ext cx="8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2098" name="Text Box 44"/>
            <p:cNvSpPr txBox="1"/>
            <p:nvPr/>
          </p:nvSpPr>
          <p:spPr>
            <a:xfrm>
              <a:off x="1364" y="1817"/>
              <a:ext cx="20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0" i="1" dirty="0">
                  <a:latin typeface="华文细黑" panose="02010600040101010101" charset="-122"/>
                  <a:ea typeface="华文细黑" panose="02010600040101010101" charset="-122"/>
                </a:rPr>
                <a:t>k</a:t>
              </a:r>
              <a:endParaRPr lang="en-US" altLang="zh-CN" b="0" i="1" baseline="-25000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099" name="Line 58"/>
            <p:cNvSpPr/>
            <p:nvPr/>
          </p:nvSpPr>
          <p:spPr>
            <a:xfrm flipH="1">
              <a:off x="585" y="2166"/>
              <a:ext cx="267" cy="181"/>
            </a:xfrm>
            <a:prstGeom prst="line">
              <a:avLst/>
            </a:prstGeom>
            <a:ln w="9525" cap="flat" cmpd="sng">
              <a:solidFill>
                <a:srgbClr val="000066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2100" name="Oval 59"/>
            <p:cNvSpPr/>
            <p:nvPr/>
          </p:nvSpPr>
          <p:spPr>
            <a:xfrm>
              <a:off x="960" y="1618"/>
              <a:ext cx="98" cy="9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en-SG" altLang="en-US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101" name="Line 60"/>
            <p:cNvSpPr/>
            <p:nvPr/>
          </p:nvSpPr>
          <p:spPr>
            <a:xfrm flipV="1">
              <a:off x="1024" y="1223"/>
              <a:ext cx="159" cy="404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2102" name="Oval 59"/>
            <p:cNvSpPr/>
            <p:nvPr/>
          </p:nvSpPr>
          <p:spPr>
            <a:xfrm>
              <a:off x="823" y="2087"/>
              <a:ext cx="98" cy="9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en-SG" altLang="en-US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103" name="Oval 59"/>
            <p:cNvSpPr/>
            <p:nvPr/>
          </p:nvSpPr>
          <p:spPr>
            <a:xfrm>
              <a:off x="1183" y="1149"/>
              <a:ext cx="98" cy="9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en-SG" altLang="en-US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104" name="Oval 59"/>
            <p:cNvSpPr/>
            <p:nvPr/>
          </p:nvSpPr>
          <p:spPr>
            <a:xfrm>
              <a:off x="520" y="2353"/>
              <a:ext cx="99" cy="9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en-SG" altLang="en-US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105" name="Line 41"/>
            <p:cNvSpPr/>
            <p:nvPr/>
          </p:nvSpPr>
          <p:spPr>
            <a:xfrm>
              <a:off x="958" y="1060"/>
              <a:ext cx="0" cy="15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stealth" w="lg" len="lg"/>
              <a:tailEnd type="none" w="med" len="med"/>
            </a:ln>
          </p:spPr>
        </p:sp>
      </p:grpSp>
      <p:grpSp>
        <p:nvGrpSpPr>
          <p:cNvPr id="4" name="组合 6"/>
          <p:cNvGrpSpPr/>
          <p:nvPr/>
        </p:nvGrpSpPr>
        <p:grpSpPr>
          <a:xfrm>
            <a:off x="6172200" y="3285490"/>
            <a:ext cx="2209800" cy="4067175"/>
            <a:chOff x="6172200" y="3657600"/>
            <a:chExt cx="1938131" cy="3568700"/>
          </a:xfrm>
        </p:grpSpPr>
        <p:grpSp>
          <p:nvGrpSpPr>
            <p:cNvPr id="2077" name="Group 42"/>
            <p:cNvGrpSpPr/>
            <p:nvPr/>
          </p:nvGrpSpPr>
          <p:grpSpPr>
            <a:xfrm>
              <a:off x="6172200" y="3657600"/>
              <a:ext cx="1938131" cy="3568700"/>
              <a:chOff x="462" y="1000"/>
              <a:chExt cx="1104" cy="2248"/>
            </a:xfrm>
          </p:grpSpPr>
          <p:sp>
            <p:nvSpPr>
              <p:cNvPr id="2079" name="Line 35"/>
              <p:cNvSpPr/>
              <p:nvPr/>
            </p:nvSpPr>
            <p:spPr>
              <a:xfrm>
                <a:off x="573" y="1272"/>
                <a:ext cx="883" cy="0"/>
              </a:xfrm>
              <a:prstGeom prst="line">
                <a:avLst/>
              </a:prstGeom>
              <a:ln w="9525">
                <a:noFill/>
              </a:ln>
            </p:spPr>
          </p:sp>
          <p:sp>
            <p:nvSpPr>
              <p:cNvPr id="2080" name="Arc 38"/>
              <p:cNvSpPr/>
              <p:nvPr/>
            </p:nvSpPr>
            <p:spPr>
              <a:xfrm rot="5400000" flipH="1" flipV="1">
                <a:off x="386" y="2181"/>
                <a:ext cx="1142" cy="991"/>
              </a:xfrm>
              <a:custGeom>
                <a:avLst/>
                <a:gdLst>
                  <a:gd name="txL" fmla="*/ 0 w 21600"/>
                  <a:gd name="txT" fmla="*/ 0 h 31744"/>
                  <a:gd name="txR" fmla="*/ 21600 w 21600"/>
                  <a:gd name="txB" fmla="*/ 31744 h 31744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31744" fill="none">
                    <a:moveTo>
                      <a:pt x="14761" y="-1"/>
                    </a:moveTo>
                    <a:cubicBezTo>
                      <a:pt x="19124" y="4083"/>
                      <a:pt x="21600" y="9792"/>
                      <a:pt x="21600" y="15769"/>
                    </a:cubicBezTo>
                    <a:cubicBezTo>
                      <a:pt x="21600" y="21850"/>
                      <a:pt x="19036" y="27650"/>
                      <a:pt x="14538" y="31744"/>
                    </a:cubicBezTo>
                  </a:path>
                  <a:path w="21600" h="31744" stroke="0">
                    <a:moveTo>
                      <a:pt x="14761" y="-1"/>
                    </a:moveTo>
                    <a:cubicBezTo>
                      <a:pt x="19124" y="4083"/>
                      <a:pt x="21600" y="9792"/>
                      <a:pt x="21600" y="15769"/>
                    </a:cubicBezTo>
                    <a:cubicBezTo>
                      <a:pt x="21600" y="21850"/>
                      <a:pt x="19036" y="27650"/>
                      <a:pt x="14538" y="31744"/>
                    </a:cubicBezTo>
                    <a:lnTo>
                      <a:pt x="0" y="15769"/>
                    </a:lnTo>
                    <a:lnTo>
                      <a:pt x="14761" y="-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华文细黑" panose="02010600040101010101" charset="-122"/>
                  <a:ea typeface="华文细黑" panose="02010600040101010101" charset="-122"/>
                </a:endParaRPr>
              </a:p>
            </p:txBody>
          </p:sp>
          <p:sp>
            <p:nvSpPr>
              <p:cNvPr id="2081" name="AutoShape 51" descr="浅色上对角线"/>
              <p:cNvSpPr/>
              <p:nvPr/>
            </p:nvSpPr>
            <p:spPr>
              <a:xfrm flipV="1">
                <a:off x="580" y="2217"/>
                <a:ext cx="747" cy="112"/>
              </a:xfrm>
              <a:custGeom>
                <a:avLst/>
                <a:gdLst>
                  <a:gd name="txL" fmla="*/ 2863 w 21600"/>
                  <a:gd name="txT" fmla="*/ 2893 h 21600"/>
                  <a:gd name="txR" fmla="*/ 18737 w 21600"/>
                  <a:gd name="txB" fmla="*/ 18707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>
                    <a:moveTo>
                      <a:pt x="0" y="0"/>
                    </a:moveTo>
                    <a:lnTo>
                      <a:pt x="2118" y="21600"/>
                    </a:lnTo>
                    <a:lnTo>
                      <a:pt x="19482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UpDiag">
                <a:fgClr>
                  <a:srgbClr val="0099FF"/>
                </a:fgClr>
                <a:bgClr>
                  <a:srgbClr val="FFFFFF"/>
                </a:bgClr>
              </a:patt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华文细黑" panose="02010600040101010101" charset="-122"/>
                  <a:ea typeface="华文细黑" panose="02010600040101010101" charset="-122"/>
                </a:endParaRPr>
              </a:p>
            </p:txBody>
          </p:sp>
          <p:sp>
            <p:nvSpPr>
              <p:cNvPr id="2082" name="Freeform 47" descr="浅色下对角线"/>
              <p:cNvSpPr/>
              <p:nvPr/>
            </p:nvSpPr>
            <p:spPr>
              <a:xfrm>
                <a:off x="693" y="1575"/>
                <a:ext cx="464" cy="119"/>
              </a:xfrm>
              <a:custGeom>
                <a:avLst/>
                <a:gdLst>
                  <a:gd name="txL" fmla="*/ 0 w 680"/>
                  <a:gd name="txT" fmla="*/ 0 h 264"/>
                  <a:gd name="txR" fmla="*/ 680 w 680"/>
                  <a:gd name="txB" fmla="*/ 264 h 264"/>
                </a:gdLst>
                <a:ahLst/>
                <a:cxnLst>
                  <a:cxn ang="0">
                    <a:pos x="26" y="2"/>
                  </a:cxn>
                  <a:cxn ang="0">
                    <a:pos x="40" y="11"/>
                  </a:cxn>
                  <a:cxn ang="0">
                    <a:pos x="71" y="20"/>
                  </a:cxn>
                  <a:cxn ang="0">
                    <a:pos x="117" y="24"/>
                  </a:cxn>
                  <a:cxn ang="0">
                    <a:pos x="147" y="20"/>
                  </a:cxn>
                  <a:cxn ang="0">
                    <a:pos x="178" y="15"/>
                  </a:cxn>
                  <a:cxn ang="0">
                    <a:pos x="193" y="2"/>
                  </a:cxn>
                  <a:cxn ang="0">
                    <a:pos x="26" y="2"/>
                  </a:cxn>
                </a:cxnLst>
                <a:rect l="txL" t="txT" r="txR" b="txB"/>
                <a:pathLst>
                  <a:path w="680" h="264">
                    <a:moveTo>
                      <a:pt x="80" y="24"/>
                    </a:moveTo>
                    <a:cubicBezTo>
                      <a:pt x="0" y="40"/>
                      <a:pt x="104" y="88"/>
                      <a:pt x="128" y="120"/>
                    </a:cubicBezTo>
                    <a:cubicBezTo>
                      <a:pt x="152" y="152"/>
                      <a:pt x="184" y="192"/>
                      <a:pt x="224" y="216"/>
                    </a:cubicBezTo>
                    <a:cubicBezTo>
                      <a:pt x="264" y="240"/>
                      <a:pt x="328" y="264"/>
                      <a:pt x="368" y="264"/>
                    </a:cubicBezTo>
                    <a:cubicBezTo>
                      <a:pt x="408" y="264"/>
                      <a:pt x="432" y="232"/>
                      <a:pt x="464" y="216"/>
                    </a:cubicBezTo>
                    <a:cubicBezTo>
                      <a:pt x="496" y="200"/>
                      <a:pt x="536" y="200"/>
                      <a:pt x="560" y="168"/>
                    </a:cubicBezTo>
                    <a:cubicBezTo>
                      <a:pt x="584" y="136"/>
                      <a:pt x="680" y="48"/>
                      <a:pt x="608" y="24"/>
                    </a:cubicBezTo>
                    <a:cubicBezTo>
                      <a:pt x="536" y="0"/>
                      <a:pt x="160" y="8"/>
                      <a:pt x="80" y="24"/>
                    </a:cubicBezTo>
                    <a:close/>
                  </a:path>
                </a:pathLst>
              </a:custGeom>
              <a:pattFill prst="ltDnDiag">
                <a:fgClr>
                  <a:srgbClr val="0099FF"/>
                </a:fgClr>
                <a:bgClr>
                  <a:srgbClr val="FFFFFF"/>
                </a:bgClr>
              </a:patt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华文细黑" panose="02010600040101010101" charset="-122"/>
                  <a:ea typeface="华文细黑" panose="02010600040101010101" charset="-122"/>
                </a:endParaRPr>
              </a:p>
            </p:txBody>
          </p:sp>
          <p:sp>
            <p:nvSpPr>
              <p:cNvPr id="2083" name="Arc 40"/>
              <p:cNvSpPr/>
              <p:nvPr/>
            </p:nvSpPr>
            <p:spPr>
              <a:xfrm rot="-5400000" flipH="1">
                <a:off x="605" y="993"/>
                <a:ext cx="690" cy="704"/>
              </a:xfrm>
              <a:custGeom>
                <a:avLst/>
                <a:gdLst>
                  <a:gd name="txL" fmla="*/ 0 w 21600"/>
                  <a:gd name="txT" fmla="*/ 0 h 41970"/>
                  <a:gd name="txR" fmla="*/ 21600 w 21600"/>
                  <a:gd name="txB" fmla="*/ 41970 h 4197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41970" fill="none">
                    <a:moveTo>
                      <a:pt x="5034" y="0"/>
                    </a:moveTo>
                    <a:cubicBezTo>
                      <a:pt x="14749" y="2328"/>
                      <a:pt x="21600" y="11015"/>
                      <a:pt x="21600" y="21005"/>
                    </a:cubicBezTo>
                    <a:cubicBezTo>
                      <a:pt x="21600" y="30931"/>
                      <a:pt x="14833" y="39580"/>
                      <a:pt x="5198" y="41969"/>
                    </a:cubicBezTo>
                  </a:path>
                  <a:path w="21600" h="41970" stroke="0">
                    <a:moveTo>
                      <a:pt x="5034" y="0"/>
                    </a:moveTo>
                    <a:cubicBezTo>
                      <a:pt x="14749" y="2328"/>
                      <a:pt x="21600" y="11015"/>
                      <a:pt x="21600" y="21005"/>
                    </a:cubicBezTo>
                    <a:cubicBezTo>
                      <a:pt x="21600" y="30931"/>
                      <a:pt x="14833" y="39580"/>
                      <a:pt x="5198" y="41969"/>
                    </a:cubicBezTo>
                    <a:lnTo>
                      <a:pt x="0" y="21005"/>
                    </a:lnTo>
                    <a:lnTo>
                      <a:pt x="5034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eaVert" wrap="none" anchor="ctr"/>
              <a:p>
                <a:endParaRPr lang="zh-CN" altLang="en-US" dirty="0">
                  <a:latin typeface="华文细黑" panose="02010600040101010101" charset="-122"/>
                  <a:ea typeface="华文细黑" panose="02010600040101010101" charset="-122"/>
                </a:endParaRPr>
              </a:p>
            </p:txBody>
          </p:sp>
          <p:sp>
            <p:nvSpPr>
              <p:cNvPr id="2084" name="Text Box 42"/>
              <p:cNvSpPr txBox="1"/>
              <p:nvPr/>
            </p:nvSpPr>
            <p:spPr>
              <a:xfrm>
                <a:off x="685" y="1000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b="0" i="1" dirty="0">
                    <a:latin typeface="华文细黑" panose="02010600040101010101" charset="-122"/>
                    <a:ea typeface="华文细黑" panose="02010600040101010101" charset="-122"/>
                  </a:rPr>
                  <a:t>E</a:t>
                </a:r>
                <a:endParaRPr lang="en-US" altLang="zh-CN" b="0" i="1" dirty="0">
                  <a:latin typeface="华文细黑" panose="02010600040101010101" charset="-122"/>
                  <a:ea typeface="华文细黑" panose="02010600040101010101" charset="-122"/>
                </a:endParaRPr>
              </a:p>
            </p:txBody>
          </p:sp>
          <p:sp>
            <p:nvSpPr>
              <p:cNvPr id="2085" name="Line 43"/>
              <p:cNvSpPr/>
              <p:nvPr/>
            </p:nvSpPr>
            <p:spPr>
              <a:xfrm flipV="1">
                <a:off x="486" y="2008"/>
                <a:ext cx="87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2086" name="Text Box 44"/>
              <p:cNvSpPr txBox="1"/>
              <p:nvPr/>
            </p:nvSpPr>
            <p:spPr>
              <a:xfrm>
                <a:off x="1364" y="1861"/>
                <a:ext cx="202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0" i="1" dirty="0">
                    <a:latin typeface="华文细黑" panose="02010600040101010101" charset="-122"/>
                    <a:ea typeface="华文细黑" panose="02010600040101010101" charset="-122"/>
                  </a:rPr>
                  <a:t>k</a:t>
                </a:r>
                <a:endParaRPr lang="en-US" altLang="zh-CN" b="0" i="1" baseline="-25000" dirty="0">
                  <a:latin typeface="华文细黑" panose="02010600040101010101" charset="-122"/>
                  <a:ea typeface="华文细黑" panose="02010600040101010101" charset="-122"/>
                </a:endParaRPr>
              </a:p>
            </p:txBody>
          </p:sp>
          <p:sp>
            <p:nvSpPr>
              <p:cNvPr id="2087" name="Oval 59"/>
              <p:cNvSpPr/>
              <p:nvPr/>
            </p:nvSpPr>
            <p:spPr>
              <a:xfrm>
                <a:off x="1145" y="1384"/>
                <a:ext cx="98" cy="90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en-SG" altLang="en-US" dirty="0">
                  <a:latin typeface="华文细黑" panose="02010600040101010101" charset="-122"/>
                  <a:ea typeface="华文细黑" panose="02010600040101010101" charset="-122"/>
                </a:endParaRPr>
              </a:p>
            </p:txBody>
          </p:sp>
          <p:sp>
            <p:nvSpPr>
              <p:cNvPr id="2088" name="Line 60"/>
              <p:cNvSpPr/>
              <p:nvPr/>
            </p:nvSpPr>
            <p:spPr>
              <a:xfrm flipH="1" flipV="1">
                <a:off x="1206" y="1528"/>
                <a:ext cx="0" cy="240"/>
              </a:xfrm>
              <a:prstGeom prst="line">
                <a:avLst/>
              </a:prstGeom>
              <a:ln w="9525" cap="flat" cmpd="sng">
                <a:solidFill>
                  <a:srgbClr val="009900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2089" name="Line 41"/>
              <p:cNvSpPr/>
              <p:nvPr/>
            </p:nvSpPr>
            <p:spPr>
              <a:xfrm>
                <a:off x="958" y="1060"/>
                <a:ext cx="0" cy="155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stealth" w="lg" len="lg"/>
                <a:tailEnd type="none" w="med" len="med"/>
              </a:ln>
            </p:spPr>
          </p:sp>
          <p:sp>
            <p:nvSpPr>
              <p:cNvPr id="2090" name="Oval 59"/>
              <p:cNvSpPr/>
              <p:nvPr/>
            </p:nvSpPr>
            <p:spPr>
              <a:xfrm>
                <a:off x="1156" y="1788"/>
                <a:ext cx="98" cy="90"/>
              </a:xfrm>
              <a:prstGeom prst="ellipse">
                <a:avLst/>
              </a:prstGeom>
              <a:solidFill>
                <a:srgbClr val="EBFFEB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en-SG" altLang="en-US" dirty="0">
                  <a:latin typeface="华文细黑" panose="02010600040101010101" charset="-122"/>
                  <a:ea typeface="华文细黑" panose="02010600040101010101" charset="-122"/>
                </a:endParaRPr>
              </a:p>
            </p:txBody>
          </p:sp>
        </p:grpSp>
        <p:cxnSp>
          <p:nvCxnSpPr>
            <p:cNvPr id="2078" name="直接连接符 4"/>
            <p:cNvCxnSpPr/>
            <p:nvPr/>
          </p:nvCxnSpPr>
          <p:spPr>
            <a:xfrm>
              <a:off x="6477000" y="4974772"/>
              <a:ext cx="1177976" cy="897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cxnSp>
      </p:grpSp>
      <p:sp>
        <p:nvSpPr>
          <p:cNvPr id="36872" name="Text Box 8"/>
          <p:cNvSpPr txBox="1"/>
          <p:nvPr/>
        </p:nvSpPr>
        <p:spPr>
          <a:xfrm>
            <a:off x="1304290" y="6104890"/>
            <a:ext cx="7125335" cy="52197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</a:rPr>
              <a:t>本征吸收产生电子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</a:rPr>
              <a:t>-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</a:rPr>
              <a:t>空穴对，从而引起光电导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</a:rPr>
              <a:t>.</a:t>
            </a:r>
            <a:endParaRPr lang="en-US" altLang="zh-CN" sz="28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228600" y="3221990"/>
            <a:ext cx="2233613" cy="3929063"/>
            <a:chOff x="228600" y="3365500"/>
            <a:chExt cx="2233613" cy="3929063"/>
          </a:xfrm>
        </p:grpSpPr>
        <p:grpSp>
          <p:nvGrpSpPr>
            <p:cNvPr id="2058" name="组合 78"/>
            <p:cNvGrpSpPr/>
            <p:nvPr/>
          </p:nvGrpSpPr>
          <p:grpSpPr>
            <a:xfrm>
              <a:off x="304800" y="3365500"/>
              <a:ext cx="2157413" cy="3929063"/>
              <a:chOff x="755430" y="3564052"/>
              <a:chExt cx="1606770" cy="3339285"/>
            </a:xfrm>
          </p:grpSpPr>
          <p:sp>
            <p:nvSpPr>
              <p:cNvPr id="2061" name="Arc 38"/>
              <p:cNvSpPr/>
              <p:nvPr/>
            </p:nvSpPr>
            <p:spPr>
              <a:xfrm rot="5400000" flipH="1" flipV="1">
                <a:off x="636291" y="5398948"/>
                <a:ext cx="1624385" cy="1384393"/>
              </a:xfrm>
              <a:custGeom>
                <a:avLst/>
                <a:gdLst>
                  <a:gd name="txL" fmla="*/ 0 w 21600"/>
                  <a:gd name="txT" fmla="*/ 0 h 31744"/>
                  <a:gd name="txR" fmla="*/ 21600 w 21600"/>
                  <a:gd name="txB" fmla="*/ 31744 h 31744"/>
                </a:gdLst>
                <a:ahLst/>
                <a:cxnLst>
                  <a:cxn ang="0">
                    <a:pos x="3828735" y="0"/>
                  </a:cxn>
                  <a:cxn ang="0">
                    <a:pos x="3828735" y="249151"/>
                  </a:cxn>
                  <a:cxn ang="0">
                    <a:pos x="0" y="165461"/>
                  </a:cxn>
                </a:cxnLst>
                <a:rect l="txL" t="txT" r="txR" b="txB"/>
                <a:pathLst>
                  <a:path w="21600" h="31744" fill="none">
                    <a:moveTo>
                      <a:pt x="14761" y="-1"/>
                    </a:moveTo>
                    <a:cubicBezTo>
                      <a:pt x="19124" y="4083"/>
                      <a:pt x="21600" y="9792"/>
                      <a:pt x="21600" y="15769"/>
                    </a:cubicBezTo>
                    <a:cubicBezTo>
                      <a:pt x="21600" y="21850"/>
                      <a:pt x="19036" y="27650"/>
                      <a:pt x="14538" y="31744"/>
                    </a:cubicBezTo>
                  </a:path>
                  <a:path w="21600" h="31744" stroke="0">
                    <a:moveTo>
                      <a:pt x="14761" y="-1"/>
                    </a:moveTo>
                    <a:cubicBezTo>
                      <a:pt x="19124" y="4083"/>
                      <a:pt x="21600" y="9792"/>
                      <a:pt x="21600" y="15769"/>
                    </a:cubicBezTo>
                    <a:cubicBezTo>
                      <a:pt x="21600" y="21850"/>
                      <a:pt x="19036" y="27650"/>
                      <a:pt x="14538" y="31744"/>
                    </a:cubicBezTo>
                    <a:lnTo>
                      <a:pt x="0" y="15769"/>
                    </a:lnTo>
                    <a:lnTo>
                      <a:pt x="14761" y="-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华文细黑" panose="02010600040101010101" charset="-122"/>
                  <a:ea typeface="华文细黑" panose="02010600040101010101" charset="-122"/>
                </a:endParaRPr>
              </a:p>
            </p:txBody>
          </p:sp>
          <p:grpSp>
            <p:nvGrpSpPr>
              <p:cNvPr id="2062" name="组合 80"/>
              <p:cNvGrpSpPr/>
              <p:nvPr/>
            </p:nvGrpSpPr>
            <p:grpSpPr>
              <a:xfrm>
                <a:off x="755430" y="3564052"/>
                <a:ext cx="1606770" cy="2718724"/>
                <a:chOff x="755430" y="3564052"/>
                <a:chExt cx="1606770" cy="2718724"/>
              </a:xfrm>
            </p:grpSpPr>
            <p:sp>
              <p:nvSpPr>
                <p:cNvPr id="2063" name="Line 35"/>
                <p:cNvSpPr/>
                <p:nvPr/>
              </p:nvSpPr>
              <p:spPr>
                <a:xfrm>
                  <a:off x="909823" y="4094097"/>
                  <a:ext cx="1235146" cy="0"/>
                </a:xfrm>
                <a:prstGeom prst="line">
                  <a:avLst/>
                </a:prstGeom>
                <a:ln w="9525">
                  <a:noFill/>
                </a:ln>
              </p:spPr>
            </p:sp>
            <p:sp>
              <p:nvSpPr>
                <p:cNvPr id="2064" name="AutoShape 51" descr="浅色上对角线"/>
                <p:cNvSpPr/>
                <p:nvPr/>
              </p:nvSpPr>
              <p:spPr>
                <a:xfrm flipV="1">
                  <a:off x="755430" y="5601056"/>
                  <a:ext cx="1384393" cy="257683"/>
                </a:xfrm>
                <a:custGeom>
                  <a:avLst/>
                  <a:gdLst>
                    <a:gd name="txL" fmla="*/ 2854 w 21600"/>
                    <a:gd name="txT" fmla="*/ 2850 h 21600"/>
                    <a:gd name="txR" fmla="*/ 18746 w 21600"/>
                    <a:gd name="txB" fmla="*/ 18750 h 21600"/>
                  </a:gdLst>
                  <a:ahLst/>
                  <a:cxnLst>
                    <a:cxn ang="0">
                      <a:pos x="1581541" y="0"/>
                    </a:cxn>
                    <a:cxn ang="0">
                      <a:pos x="788719" y="0"/>
                    </a:cxn>
                    <a:cxn ang="0">
                      <a:pos x="0" y="0"/>
                    </a:cxn>
                    <a:cxn ang="0">
                      <a:pos x="788719" y="0"/>
                    </a:cxn>
                  </a:cxnLst>
                  <a:rect l="txL" t="txT" r="txR" b="txB"/>
                  <a:pathLst>
                    <a:path w="21600" h="21600">
                      <a:moveTo>
                        <a:pt x="0" y="0"/>
                      </a:moveTo>
                      <a:lnTo>
                        <a:pt x="2118" y="21600"/>
                      </a:lnTo>
                      <a:lnTo>
                        <a:pt x="19482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pattFill prst="ltUpDiag">
                  <a:fgClr>
                    <a:srgbClr val="0099FF"/>
                  </a:fgClr>
                  <a:bgClr>
                    <a:srgbClr val="FFFFFF"/>
                  </a:bgClr>
                </a:pattFill>
                <a:ln w="9525">
                  <a:noFill/>
                </a:ln>
              </p:spPr>
              <p:txBody>
                <a:bodyPr wrap="none" anchor="ctr"/>
                <a:p>
                  <a:endParaRPr lang="zh-CN" altLang="en-US" dirty="0">
                    <a:latin typeface="华文细黑" panose="02010600040101010101" charset="-122"/>
                    <a:ea typeface="华文细黑" panose="02010600040101010101" charset="-122"/>
                  </a:endParaRPr>
                </a:p>
              </p:txBody>
            </p:sp>
            <p:sp>
              <p:nvSpPr>
                <p:cNvPr id="2065" name="Freeform 47" descr="浅色下对角线"/>
                <p:cNvSpPr/>
                <p:nvPr/>
              </p:nvSpPr>
              <p:spPr>
                <a:xfrm>
                  <a:off x="1077940" y="4457790"/>
                  <a:ext cx="648452" cy="236482"/>
                </a:xfrm>
                <a:custGeom>
                  <a:avLst/>
                  <a:gdLst>
                    <a:gd name="txL" fmla="*/ 0 w 680"/>
                    <a:gd name="txT" fmla="*/ 0 h 264"/>
                    <a:gd name="txR" fmla="*/ 680 w 680"/>
                    <a:gd name="txB" fmla="*/ 264 h 264"/>
                  </a:gdLst>
                  <a:ahLst/>
                  <a:cxnLst>
                    <a:cxn ang="0">
                      <a:pos x="2147483647" y="2147483647"/>
                    </a:cxn>
                    <a:cxn ang="0">
                      <a:pos x="2147483647" y="2147483647"/>
                    </a:cxn>
                    <a:cxn ang="0">
                      <a:pos x="2147483647" y="2147483647"/>
                    </a:cxn>
                    <a:cxn ang="0">
                      <a:pos x="2147483647" y="2147483647"/>
                    </a:cxn>
                    <a:cxn ang="0">
                      <a:pos x="2147483647" y="2147483647"/>
                    </a:cxn>
                    <a:cxn ang="0">
                      <a:pos x="2147483647" y="2147483647"/>
                    </a:cxn>
                    <a:cxn ang="0">
                      <a:pos x="2147483647" y="2147483647"/>
                    </a:cxn>
                    <a:cxn ang="0">
                      <a:pos x="2147483647" y="2147483647"/>
                    </a:cxn>
                  </a:cxnLst>
                  <a:rect l="txL" t="txT" r="txR" b="txB"/>
                  <a:pathLst>
                    <a:path w="680" h="264">
                      <a:moveTo>
                        <a:pt x="80" y="24"/>
                      </a:moveTo>
                      <a:cubicBezTo>
                        <a:pt x="0" y="40"/>
                        <a:pt x="104" y="88"/>
                        <a:pt x="128" y="120"/>
                      </a:cubicBezTo>
                      <a:cubicBezTo>
                        <a:pt x="152" y="152"/>
                        <a:pt x="184" y="192"/>
                        <a:pt x="224" y="216"/>
                      </a:cubicBezTo>
                      <a:cubicBezTo>
                        <a:pt x="264" y="240"/>
                        <a:pt x="328" y="264"/>
                        <a:pt x="368" y="264"/>
                      </a:cubicBezTo>
                      <a:cubicBezTo>
                        <a:pt x="408" y="264"/>
                        <a:pt x="432" y="232"/>
                        <a:pt x="464" y="216"/>
                      </a:cubicBezTo>
                      <a:cubicBezTo>
                        <a:pt x="496" y="200"/>
                        <a:pt x="536" y="200"/>
                        <a:pt x="560" y="168"/>
                      </a:cubicBezTo>
                      <a:cubicBezTo>
                        <a:pt x="584" y="136"/>
                        <a:pt x="680" y="48"/>
                        <a:pt x="608" y="24"/>
                      </a:cubicBezTo>
                      <a:cubicBezTo>
                        <a:pt x="536" y="0"/>
                        <a:pt x="160" y="8"/>
                        <a:pt x="80" y="24"/>
                      </a:cubicBezTo>
                      <a:close/>
                    </a:path>
                  </a:pathLst>
                </a:custGeom>
                <a:pattFill prst="ltDnDiag">
                  <a:fgClr>
                    <a:srgbClr val="0099FF"/>
                  </a:fgClr>
                  <a:bgClr>
                    <a:srgbClr val="FFFFFF"/>
                  </a:bgClr>
                </a:pattFill>
                <a:ln w="9525">
                  <a:noFill/>
                </a:ln>
              </p:spPr>
              <p:txBody>
                <a:bodyPr wrap="none" anchor="ctr"/>
                <a:p>
                  <a:endParaRPr lang="zh-CN" altLang="en-US" dirty="0">
                    <a:latin typeface="华文细黑" panose="02010600040101010101" charset="-122"/>
                    <a:ea typeface="华文细黑" panose="02010600040101010101" charset="-122"/>
                  </a:endParaRPr>
                </a:p>
              </p:txBody>
            </p:sp>
            <p:sp>
              <p:nvSpPr>
                <p:cNvPr id="2066" name="Arc 40"/>
                <p:cNvSpPr/>
                <p:nvPr/>
              </p:nvSpPr>
              <p:spPr>
                <a:xfrm rot="-5400000" flipH="1">
                  <a:off x="921555" y="3750735"/>
                  <a:ext cx="981807" cy="895481"/>
                </a:xfrm>
                <a:custGeom>
                  <a:avLst/>
                  <a:gdLst>
                    <a:gd name="txL" fmla="*/ 0 w 21600"/>
                    <a:gd name="txT" fmla="*/ 0 h 41970"/>
                    <a:gd name="txR" fmla="*/ 21600 w 21600"/>
                    <a:gd name="txB" fmla="*/ 41970 h 41970"/>
                  </a:gdLst>
                  <a:ahLst/>
                  <a:cxnLst>
                    <a:cxn ang="0">
                      <a:pos x="92953" y="0"/>
                    </a:cxn>
                    <a:cxn ang="0">
                      <a:pos x="92953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41970" fill="none">
                      <a:moveTo>
                        <a:pt x="5034" y="0"/>
                      </a:moveTo>
                      <a:cubicBezTo>
                        <a:pt x="14749" y="2328"/>
                        <a:pt x="21600" y="11015"/>
                        <a:pt x="21600" y="21005"/>
                      </a:cubicBezTo>
                      <a:cubicBezTo>
                        <a:pt x="21600" y="30931"/>
                        <a:pt x="14833" y="39580"/>
                        <a:pt x="5198" y="41969"/>
                      </a:cubicBezTo>
                    </a:path>
                    <a:path w="21600" h="41970" stroke="0">
                      <a:moveTo>
                        <a:pt x="5034" y="0"/>
                      </a:moveTo>
                      <a:cubicBezTo>
                        <a:pt x="14749" y="2328"/>
                        <a:pt x="21600" y="11015"/>
                        <a:pt x="21600" y="21005"/>
                      </a:cubicBezTo>
                      <a:cubicBezTo>
                        <a:pt x="21600" y="30931"/>
                        <a:pt x="14833" y="39580"/>
                        <a:pt x="5198" y="41969"/>
                      </a:cubicBezTo>
                      <a:lnTo>
                        <a:pt x="0" y="21005"/>
                      </a:lnTo>
                      <a:lnTo>
                        <a:pt x="5034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eaVert" wrap="none" anchor="ctr"/>
                <a:p>
                  <a:endParaRPr lang="zh-CN" altLang="en-US" dirty="0">
                    <a:latin typeface="华文细黑" panose="02010600040101010101" charset="-122"/>
                    <a:ea typeface="华文细黑" panose="02010600040101010101" charset="-122"/>
                  </a:endParaRPr>
                </a:p>
              </p:txBody>
            </p:sp>
            <p:sp>
              <p:nvSpPr>
                <p:cNvPr id="2067" name="Line 41"/>
                <p:cNvSpPr/>
                <p:nvPr/>
              </p:nvSpPr>
              <p:spPr>
                <a:xfrm>
                  <a:off x="1429614" y="3794010"/>
                  <a:ext cx="0" cy="248876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stealth" w="lg" len="lg"/>
                  <a:tailEnd type="none" w="med" len="med"/>
                </a:ln>
              </p:spPr>
            </p:sp>
            <p:sp>
              <p:nvSpPr>
                <p:cNvPr id="2068" name="Text Box 42"/>
                <p:cNvSpPr txBox="1"/>
                <p:nvPr/>
              </p:nvSpPr>
              <p:spPr>
                <a:xfrm>
                  <a:off x="1393588" y="3564052"/>
                  <a:ext cx="435732" cy="45665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/>
                  <a:r>
                    <a:rPr lang="en-US" altLang="zh-CN" b="0" i="1" dirty="0">
                      <a:latin typeface="华文细黑" panose="02010600040101010101" charset="-122"/>
                      <a:ea typeface="华文细黑" panose="02010600040101010101" charset="-122"/>
                    </a:rPr>
                    <a:t>E</a:t>
                  </a:r>
                  <a:endParaRPr lang="en-US" altLang="zh-CN" b="0" i="1" dirty="0">
                    <a:latin typeface="华文细黑" panose="02010600040101010101" charset="-122"/>
                    <a:ea typeface="华文细黑" panose="02010600040101010101" charset="-122"/>
                  </a:endParaRPr>
                </a:p>
              </p:txBody>
            </p:sp>
            <p:sp>
              <p:nvSpPr>
                <p:cNvPr id="2069" name="Line 43"/>
                <p:cNvSpPr/>
                <p:nvPr/>
              </p:nvSpPr>
              <p:spPr>
                <a:xfrm flipV="1">
                  <a:off x="788024" y="5105332"/>
                  <a:ext cx="1223137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lg" len="lg"/>
                </a:ln>
              </p:spPr>
            </p:sp>
            <p:sp>
              <p:nvSpPr>
                <p:cNvPr id="2070" name="Text Box 44"/>
                <p:cNvSpPr txBox="1"/>
                <p:nvPr/>
              </p:nvSpPr>
              <p:spPr>
                <a:xfrm>
                  <a:off x="2041278" y="4872267"/>
                  <a:ext cx="320922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b="0" i="1" dirty="0">
                      <a:latin typeface="华文细黑" panose="02010600040101010101" charset="-122"/>
                      <a:ea typeface="华文细黑" panose="02010600040101010101" charset="-122"/>
                    </a:rPr>
                    <a:t>k</a:t>
                  </a:r>
                  <a:endParaRPr lang="en-US" altLang="zh-CN" b="0" i="1" baseline="-25000" dirty="0">
                    <a:latin typeface="华文细黑" panose="02010600040101010101" charset="-122"/>
                    <a:ea typeface="华文细黑" panose="02010600040101010101" charset="-122"/>
                  </a:endParaRPr>
                </a:p>
              </p:txBody>
            </p:sp>
            <p:sp>
              <p:nvSpPr>
                <p:cNvPr id="2071" name="Line 45"/>
                <p:cNvSpPr/>
                <p:nvPr/>
              </p:nvSpPr>
              <p:spPr>
                <a:xfrm>
                  <a:off x="1155137" y="4480622"/>
                  <a:ext cx="548954" cy="0"/>
                </a:xfrm>
                <a:prstGeom prst="line">
                  <a:avLst/>
                </a:prstGeom>
                <a:ln w="254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2" name="Line 48"/>
                <p:cNvSpPr/>
                <p:nvPr/>
              </p:nvSpPr>
              <p:spPr>
                <a:xfrm>
                  <a:off x="892668" y="5601056"/>
                  <a:ext cx="1097907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3" name="Oval 55"/>
                <p:cNvSpPr/>
                <p:nvPr/>
              </p:nvSpPr>
              <p:spPr>
                <a:xfrm>
                  <a:off x="1600200" y="5509958"/>
                  <a:ext cx="137238" cy="12884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en-SG" altLang="en-US" dirty="0">
                    <a:latin typeface="华文细黑" panose="02010600040101010101" charset="-122"/>
                    <a:ea typeface="华文细黑" panose="02010600040101010101" charset="-122"/>
                  </a:endParaRPr>
                </a:p>
              </p:txBody>
            </p:sp>
            <p:sp>
              <p:nvSpPr>
                <p:cNvPr id="2074" name="Text Box 57"/>
                <p:cNvSpPr txBox="1"/>
                <p:nvPr/>
              </p:nvSpPr>
              <p:spPr>
                <a:xfrm>
                  <a:off x="2090073" y="4433326"/>
                  <a:ext cx="183556" cy="45828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endParaRPr lang="zh-CN" altLang="en-US" dirty="0">
                    <a:latin typeface="华文细黑" panose="02010600040101010101" charset="-122"/>
                    <a:ea typeface="华文细黑" panose="02010600040101010101" charset="-122"/>
                  </a:endParaRPr>
                </a:p>
              </p:txBody>
            </p:sp>
            <p:sp>
              <p:nvSpPr>
                <p:cNvPr id="2075" name="Oval 59"/>
                <p:cNvSpPr/>
                <p:nvPr/>
              </p:nvSpPr>
              <p:spPr>
                <a:xfrm>
                  <a:off x="1604474" y="4354284"/>
                  <a:ext cx="137238" cy="128842"/>
                </a:xfrm>
                <a:prstGeom prst="ellipse">
                  <a:avLst/>
                </a:prstGeom>
                <a:solidFill>
                  <a:schemeClr val="hlink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en-SG" altLang="en-US" dirty="0">
                    <a:latin typeface="华文细黑" panose="02010600040101010101" charset="-122"/>
                    <a:ea typeface="华文细黑" panose="02010600040101010101" charset="-122"/>
                  </a:endParaRPr>
                </a:p>
              </p:txBody>
            </p:sp>
            <p:sp>
              <p:nvSpPr>
                <p:cNvPr id="2076" name="Line 60"/>
                <p:cNvSpPr/>
                <p:nvPr/>
              </p:nvSpPr>
              <p:spPr>
                <a:xfrm flipV="1">
                  <a:off x="1654630" y="4603421"/>
                  <a:ext cx="12008" cy="875207"/>
                </a:xfrm>
                <a:prstGeom prst="line">
                  <a:avLst/>
                </a:prstGeom>
                <a:ln w="9525" cap="flat" cmpd="sng">
                  <a:solidFill>
                    <a:srgbClr val="009900"/>
                  </a:solidFill>
                  <a:prstDash val="solid"/>
                  <a:headEnd type="none" w="med" len="med"/>
                  <a:tailEnd type="stealth" w="lg" len="lg"/>
                </a:ln>
              </p:spPr>
            </p:sp>
          </p:grpSp>
        </p:grpSp>
        <p:sp>
          <p:nvSpPr>
            <p:cNvPr id="2059" name="Freeform 22"/>
            <p:cNvSpPr/>
            <p:nvPr/>
          </p:nvSpPr>
          <p:spPr>
            <a:xfrm>
              <a:off x="228600" y="4893863"/>
              <a:ext cx="803275" cy="202381"/>
            </a:xfrm>
            <a:custGeom>
              <a:avLst/>
              <a:gdLst>
                <a:gd name="txL" fmla="*/ 0 w 144"/>
                <a:gd name="txT" fmla="*/ 0 h 48"/>
                <a:gd name="txR" fmla="*/ 144 w 144"/>
                <a:gd name="txB" fmla="*/ 48 h 48"/>
              </a:gdLst>
              <a:ahLst/>
              <a:cxnLst>
                <a:cxn ang="0">
                  <a:pos x="0" y="8433"/>
                </a:cxn>
                <a:cxn ang="0">
                  <a:pos x="128301" y="164435"/>
                </a:cxn>
                <a:cxn ang="0">
                  <a:pos x="228710" y="16865"/>
                </a:cxn>
                <a:cxn ang="0">
                  <a:pos x="334698" y="177083"/>
                </a:cxn>
                <a:cxn ang="0">
                  <a:pos x="440686" y="12649"/>
                </a:cxn>
                <a:cxn ang="0">
                  <a:pos x="496469" y="96974"/>
                </a:cxn>
                <a:cxn ang="0">
                  <a:pos x="557830" y="202381"/>
                </a:cxn>
                <a:cxn ang="0">
                  <a:pos x="630348" y="96974"/>
                </a:cxn>
                <a:cxn ang="0">
                  <a:pos x="686131" y="80109"/>
                </a:cxn>
                <a:cxn ang="0">
                  <a:pos x="803275" y="80109"/>
                </a:cxn>
              </a:cxnLst>
              <a:rect l="txL" t="txT" r="txR" b="txB"/>
              <a:pathLst>
                <a:path w="144" h="48">
                  <a:moveTo>
                    <a:pt x="0" y="2"/>
                  </a:moveTo>
                  <a:cubicBezTo>
                    <a:pt x="4" y="8"/>
                    <a:pt x="16" y="39"/>
                    <a:pt x="23" y="39"/>
                  </a:cubicBezTo>
                  <a:cubicBezTo>
                    <a:pt x="30" y="40"/>
                    <a:pt x="35" y="4"/>
                    <a:pt x="41" y="4"/>
                  </a:cubicBezTo>
                  <a:cubicBezTo>
                    <a:pt x="47" y="5"/>
                    <a:pt x="53" y="42"/>
                    <a:pt x="60" y="42"/>
                  </a:cubicBezTo>
                  <a:cubicBezTo>
                    <a:pt x="66" y="42"/>
                    <a:pt x="74" y="6"/>
                    <a:pt x="79" y="3"/>
                  </a:cubicBezTo>
                  <a:cubicBezTo>
                    <a:pt x="84" y="0"/>
                    <a:pt x="86" y="15"/>
                    <a:pt x="89" y="23"/>
                  </a:cubicBezTo>
                  <a:cubicBezTo>
                    <a:pt x="92" y="30"/>
                    <a:pt x="95" y="48"/>
                    <a:pt x="100" y="48"/>
                  </a:cubicBezTo>
                  <a:cubicBezTo>
                    <a:pt x="104" y="48"/>
                    <a:pt x="110" y="27"/>
                    <a:pt x="113" y="23"/>
                  </a:cubicBezTo>
                  <a:cubicBezTo>
                    <a:pt x="117" y="17"/>
                    <a:pt x="118" y="19"/>
                    <a:pt x="123" y="19"/>
                  </a:cubicBezTo>
                  <a:cubicBezTo>
                    <a:pt x="128" y="18"/>
                    <a:pt x="140" y="19"/>
                    <a:pt x="144" y="19"/>
                  </a:cubicBezTo>
                </a:path>
              </a:pathLst>
            </a:custGeom>
            <a:noFill/>
            <a:ln w="19050" cap="flat" cmpd="sng">
              <a:solidFill>
                <a:srgbClr val="800080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p>
              <a:endParaRPr lang="zh-CN" altLang="en-US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060" name="Text Box 24"/>
            <p:cNvSpPr txBox="1"/>
            <p:nvPr/>
          </p:nvSpPr>
          <p:spPr>
            <a:xfrm>
              <a:off x="606425" y="4572000"/>
              <a:ext cx="49404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ru-RU" altLang="zh-CN" sz="1800" i="1" dirty="0">
                  <a:latin typeface="华文细黑" panose="02010600040101010101" charset="-122"/>
                  <a:ea typeface="华文细黑" panose="02010600040101010101" charset="-122"/>
                  <a:cs typeface="Times New Roman" panose="02020603050405020304" pitchFamily="18" charset="0"/>
                </a:rPr>
                <a:t>ћ</a:t>
              </a:r>
              <a:r>
                <a:rPr lang="el-GR" altLang="zh-CN" sz="1800" i="1" dirty="0">
                  <a:latin typeface="华文细黑" panose="02010600040101010101" charset="-122"/>
                  <a:ea typeface="华文细黑" panose="02010600040101010101" charset="-122"/>
                  <a:cs typeface="Times New Roman" panose="02020603050405020304" pitchFamily="18" charset="0"/>
                </a:rPr>
                <a:t>ω</a:t>
              </a:r>
              <a:endParaRPr lang="el-GR" altLang="zh-CN" sz="1800" i="1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5181600" y="1524000"/>
            <a:ext cx="3906838" cy="3841750"/>
            <a:chOff x="4757057" y="-107723"/>
            <a:chExt cx="4872037" cy="4579937"/>
          </a:xfrm>
        </p:grpSpPr>
        <p:pic>
          <p:nvPicPr>
            <p:cNvPr id="3082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57057" y="-107723"/>
              <a:ext cx="4872037" cy="457993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3" name="Oval 7"/>
            <p:cNvSpPr/>
            <p:nvPr/>
          </p:nvSpPr>
          <p:spPr>
            <a:xfrm>
              <a:off x="9267144" y="3253014"/>
              <a:ext cx="177800" cy="7493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sz="2000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3084" name="Oval 8"/>
            <p:cNvSpPr/>
            <p:nvPr/>
          </p:nvSpPr>
          <p:spPr>
            <a:xfrm>
              <a:off x="8797244" y="2376714"/>
              <a:ext cx="177800" cy="7493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sz="2000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3085" name="Oval 9"/>
            <p:cNvSpPr/>
            <p:nvPr/>
          </p:nvSpPr>
          <p:spPr>
            <a:xfrm>
              <a:off x="7057344" y="2262414"/>
              <a:ext cx="215900" cy="1244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sz="2000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</p:grpSp>
      <p:sp>
        <p:nvSpPr>
          <p:cNvPr id="8195" name="Text Box 4"/>
          <p:cNvSpPr txBox="1"/>
          <p:nvPr/>
        </p:nvSpPr>
        <p:spPr>
          <a:xfrm>
            <a:off x="0" y="1295400"/>
            <a:ext cx="2590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</a:rPr>
              <a:t>2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</a:rPr>
              <a:t>、本征吸收限：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0" y="1966595"/>
          <a:ext cx="5260340" cy="184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3403600" imgH="1193800" progId="Equation.3">
                  <p:embed/>
                </p:oleObj>
              </mc:Choice>
              <mc:Fallback>
                <p:oleObj name="" r:id="rId2" imgW="3403600" imgH="1193800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966595"/>
                        <a:ext cx="5260340" cy="1843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26"/>
          <p:cNvSpPr txBox="1"/>
          <p:nvPr/>
        </p:nvSpPr>
        <p:spPr>
          <a:xfrm>
            <a:off x="0" y="3810000"/>
            <a:ext cx="8534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</a:rPr>
              <a:t>3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</a:rPr>
              <a:t>、吸收谱：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graphicFrame>
        <p:nvGraphicFramePr>
          <p:cNvPr id="8198" name="Object 27"/>
          <p:cNvGraphicFramePr>
            <a:graphicFrameLocks noChangeAspect="1"/>
          </p:cNvGraphicFramePr>
          <p:nvPr/>
        </p:nvGraphicFramePr>
        <p:xfrm>
          <a:off x="1676400" y="5003800"/>
          <a:ext cx="2933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4" imgW="977900" imgH="241300" progId="Equation.3">
                  <p:embed/>
                </p:oleObj>
              </mc:Choice>
              <mc:Fallback>
                <p:oleObj name="" r:id="rId4" imgW="977900" imgH="2413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5003800"/>
                        <a:ext cx="29337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34"/>
          <p:cNvSpPr txBox="1"/>
          <p:nvPr/>
        </p:nvSpPr>
        <p:spPr>
          <a:xfrm>
            <a:off x="457200" y="5744210"/>
            <a:ext cx="8458200" cy="1076325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华文细黑" panose="02010600040101010101" charset="-122"/>
                <a:ea typeface="华文细黑" panose="02010600040101010101" charset="-122"/>
              </a:rPr>
              <a:t>吸收曲线在短波段陡峭上升，是半导体吸收谱的一个突出特点</a:t>
            </a:r>
            <a:r>
              <a:rPr lang="en-US" altLang="zh-CN" sz="3200" dirty="0">
                <a:latin typeface="华文细黑" panose="02010600040101010101" charset="-122"/>
                <a:ea typeface="华文细黑" panose="02010600040101010101" charset="-122"/>
              </a:rPr>
              <a:t>,</a:t>
            </a:r>
            <a:r>
              <a:rPr lang="zh-CN" altLang="en-US" sz="3200" dirty="0">
                <a:latin typeface="华文细黑" panose="02010600040101010101" charset="-122"/>
                <a:ea typeface="华文细黑" panose="02010600040101010101" charset="-122"/>
              </a:rPr>
              <a:t>标志着本征吸收的开始</a:t>
            </a:r>
            <a:r>
              <a:rPr lang="en-US" altLang="zh-CN" sz="3200" dirty="0">
                <a:latin typeface="华文细黑" panose="02010600040101010101" charset="-122"/>
                <a:ea typeface="华文细黑" panose="02010600040101010101" charset="-122"/>
              </a:rPr>
              <a:t>.</a:t>
            </a:r>
            <a:endParaRPr lang="en-US" altLang="zh-CN" sz="32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8200" name="Text Box 26"/>
          <p:cNvSpPr txBox="1"/>
          <p:nvPr/>
        </p:nvSpPr>
        <p:spPr>
          <a:xfrm>
            <a:off x="185738" y="4419600"/>
            <a:ext cx="8534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</a:rPr>
              <a:t>吸收系数 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sym typeface="Symbol" panose="05050102010706020507" pitchFamily="18" charset="2"/>
              </a:rPr>
              <a:t> 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</a:rPr>
              <a:t>与波长或频率的关系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3" name="Text Box 7"/>
          <p:cNvSpPr txBox="1"/>
          <p:nvPr/>
        </p:nvSpPr>
        <p:spPr>
          <a:xfrm>
            <a:off x="0" y="89535"/>
            <a:ext cx="89154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50000"/>
              </a:spcBef>
            </a:pP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</a:rPr>
              <a:t>1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</a:rPr>
              <a:t>、</a:t>
            </a:r>
            <a:r>
              <a:rPr lang="zh-CN" altLang="en-US" sz="2800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</a:rPr>
              <a:t>本征吸收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</a:rPr>
              <a:t>：电子由价带向导带的跃迁所引起的光吸收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</a:rPr>
              <a:t>.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</a:rPr>
              <a:t>它是最重要的吸收，又叫基本吸收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</a:rPr>
              <a:t>.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</a:rPr>
              <a:t>	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7" grpId="0"/>
      <p:bldP spid="8199" grpId="0" bldLvl="0" animBg="1"/>
      <p:bldP spid="820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Group 10"/>
          <p:cNvGrpSpPr/>
          <p:nvPr/>
        </p:nvGrpSpPr>
        <p:grpSpPr>
          <a:xfrm>
            <a:off x="692150" y="1673225"/>
            <a:ext cx="3048000" cy="4191000"/>
            <a:chOff x="102" y="592"/>
            <a:chExt cx="1970" cy="3003"/>
          </a:xfrm>
        </p:grpSpPr>
        <p:pic>
          <p:nvPicPr>
            <p:cNvPr id="9223" name="Picture 363" descr="http://ned.ipac.caltech.edu/level5/Sept03/Li/Figures/figure8.jpg">
              <a:hlinkClick r:id="rId1"/>
            </p:cNvPr>
            <p:cNvPicPr>
              <a:picLocks noChangeAspect="1"/>
            </p:cNvPicPr>
            <p:nvPr/>
          </p:nvPicPr>
          <p:blipFill>
            <a:blip r:embed="rId2"/>
            <a:srcRect r="59692" b="5104"/>
            <a:stretch>
              <a:fillRect/>
            </a:stretch>
          </p:blipFill>
          <p:spPr>
            <a:xfrm>
              <a:off x="102" y="620"/>
              <a:ext cx="1952" cy="29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4" name="Rectangle 9"/>
            <p:cNvSpPr/>
            <p:nvPr/>
          </p:nvSpPr>
          <p:spPr>
            <a:xfrm>
              <a:off x="1702" y="592"/>
              <a:ext cx="370" cy="236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SG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19" name="Group 14"/>
          <p:cNvGrpSpPr/>
          <p:nvPr/>
        </p:nvGrpSpPr>
        <p:grpSpPr>
          <a:xfrm>
            <a:off x="4584700" y="1446213"/>
            <a:ext cx="4178300" cy="4802187"/>
            <a:chOff x="0" y="839"/>
            <a:chExt cx="2504" cy="2977"/>
          </a:xfrm>
        </p:grpSpPr>
        <p:pic>
          <p:nvPicPr>
            <p:cNvPr id="9221" name="Picture 363" descr="http://ned.ipac.caltech.edu/level5/Sept03/Li/Figures/figure8.jpg">
              <a:hlinkClick r:id="rId1"/>
            </p:cNvPr>
            <p:cNvPicPr>
              <a:picLocks noChangeAspect="1"/>
            </p:cNvPicPr>
            <p:nvPr/>
          </p:nvPicPr>
          <p:blipFill>
            <a:blip r:embed="rId2"/>
            <a:srcRect l="32970" t="7631"/>
            <a:stretch>
              <a:fillRect/>
            </a:stretch>
          </p:blipFill>
          <p:spPr>
            <a:xfrm>
              <a:off x="48" y="839"/>
              <a:ext cx="2456" cy="29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2" name="Rectangle 13"/>
            <p:cNvSpPr/>
            <p:nvPr/>
          </p:nvSpPr>
          <p:spPr>
            <a:xfrm>
              <a:off x="0" y="3288"/>
              <a:ext cx="304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SG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220" name="Text Box 12"/>
          <p:cNvSpPr txBox="1"/>
          <p:nvPr/>
        </p:nvSpPr>
        <p:spPr>
          <a:xfrm>
            <a:off x="304800" y="165735"/>
            <a:ext cx="8686800" cy="1137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</a:rPr>
              <a:t>带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</a:rPr>
              <a:t>--</a:t>
            </a: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</a:rPr>
              <a:t>带间本征吸收：</a:t>
            </a:r>
            <a:endParaRPr lang="en-US" altLang="zh-CN" b="1" dirty="0">
              <a:latin typeface="华文细黑" panose="02010600040101010101" charset="-122"/>
              <a:ea typeface="华文细黑" panose="02010600040101010101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</a:rPr>
              <a:t>             直接跃迁                                 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</a:rPr>
              <a:t>间接跃迁</a:t>
            </a:r>
            <a:endParaRPr lang="zh-CN" altLang="en-US" sz="2400" b="1" dirty="0">
              <a:solidFill>
                <a:srgbClr val="0000CC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Text Box 3"/>
          <p:cNvSpPr txBox="1"/>
          <p:nvPr/>
        </p:nvSpPr>
        <p:spPr>
          <a:xfrm>
            <a:off x="41910" y="-8890"/>
            <a:ext cx="32575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</a:rPr>
              <a:t>二、直接跃迁</a:t>
            </a:r>
            <a:endParaRPr lang="zh-CN" altLang="en-US" sz="3200" dirty="0">
              <a:solidFill>
                <a:srgbClr val="0000CC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71292" y="1452086"/>
          <a:ext cx="8803005" cy="167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3822700" imgH="736600" progId="Equation.3">
                  <p:embed/>
                </p:oleObj>
              </mc:Choice>
              <mc:Fallback>
                <p:oleObj name="" r:id="rId1" imgW="3822700" imgH="736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292" y="1452086"/>
                        <a:ext cx="8803005" cy="1672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5"/>
          <p:cNvSpPr txBox="1"/>
          <p:nvPr/>
        </p:nvSpPr>
        <p:spPr>
          <a:xfrm>
            <a:off x="130175" y="3200400"/>
            <a:ext cx="88963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</a:rPr>
              <a:t>对于典型半导体（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</a:rPr>
              <a:t>E</a:t>
            </a:r>
            <a:r>
              <a:rPr lang="en-US" altLang="zh-CN" baseline="-25000" dirty="0">
                <a:latin typeface="华文细黑" panose="02010600040101010101" charset="-122"/>
                <a:ea typeface="华文细黑" panose="02010600040101010101" charset="-122"/>
              </a:rPr>
              <a:t>g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</a:rPr>
              <a:t>≈1.0 eV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</a:rPr>
              <a:t>），所以引起本征吸收的光子波长为：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graphicFrame>
        <p:nvGraphicFramePr>
          <p:cNvPr id="10245" name="Object 6"/>
          <p:cNvGraphicFramePr>
            <a:graphicFrameLocks noChangeAspect="1"/>
          </p:cNvGraphicFramePr>
          <p:nvPr/>
        </p:nvGraphicFramePr>
        <p:xfrm>
          <a:off x="198120" y="3731895"/>
          <a:ext cx="8802370" cy="281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4038600" imgH="1384300" progId="Equation.3">
                  <p:embed/>
                </p:oleObj>
              </mc:Choice>
              <mc:Fallback>
                <p:oleObj name="" r:id="rId3" imgW="4038600" imgH="13843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" y="3731895"/>
                        <a:ext cx="8802370" cy="2816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7"/>
          <p:cNvSpPr txBox="1"/>
          <p:nvPr/>
        </p:nvSpPr>
        <p:spPr>
          <a:xfrm>
            <a:off x="6842125" y="2057400"/>
            <a:ext cx="1463675" cy="406400"/>
          </a:xfrm>
          <a:prstGeom prst="rect">
            <a:avLst/>
          </a:prstGeom>
          <a:noFill/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</a:rPr>
              <a:t>光子的动量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103" name="Line 8"/>
          <p:cNvSpPr/>
          <p:nvPr/>
        </p:nvSpPr>
        <p:spPr>
          <a:xfrm flipH="1">
            <a:off x="6097588" y="2286000"/>
            <a:ext cx="542925" cy="0"/>
          </a:xfrm>
          <a:prstGeom prst="line">
            <a:avLst/>
          </a:prstGeom>
          <a:ln w="25400" cap="flat" cmpd="sng">
            <a:solidFill>
              <a:srgbClr val="FF66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0248" name="Text Box 9"/>
          <p:cNvSpPr txBox="1"/>
          <p:nvPr/>
        </p:nvSpPr>
        <p:spPr>
          <a:xfrm>
            <a:off x="7144385" y="4505008"/>
            <a:ext cx="10985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</a:rPr>
              <a:t>原子间距</a:t>
            </a:r>
            <a:endParaRPr lang="zh-CN" altLang="en-US" sz="18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0249" name="Line 10"/>
          <p:cNvSpPr/>
          <p:nvPr/>
        </p:nvSpPr>
        <p:spPr>
          <a:xfrm flipH="1">
            <a:off x="6314440" y="4746625"/>
            <a:ext cx="73025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106" name="Rectangle 11"/>
          <p:cNvSpPr/>
          <p:nvPr/>
        </p:nvSpPr>
        <p:spPr>
          <a:xfrm>
            <a:off x="914400" y="685800"/>
            <a:ext cx="7391400" cy="46037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</a:rPr>
              <a:t>电子跃迁要求满足两个守恒：能量守恒，准动量守恒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.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107" name="矩形 1"/>
          <p:cNvSpPr/>
          <p:nvPr/>
        </p:nvSpPr>
        <p:spPr>
          <a:xfrm>
            <a:off x="1447800" y="1981200"/>
            <a:ext cx="1768475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</a:rPr>
              <a:t>动量守恒</a:t>
            </a:r>
            <a:endParaRPr lang="en-US" altLang="zh-CN" dirty="0">
              <a:solidFill>
                <a:srgbClr val="0000CC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</a:rPr>
              <a:t>能量守恒</a:t>
            </a:r>
            <a:endParaRPr lang="zh-CN" altLang="en-US" dirty="0">
              <a:solidFill>
                <a:srgbClr val="0000CC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751195" y="6548755"/>
            <a:ext cx="28194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-51435" y="-509905"/>
            <a:ext cx="7772400" cy="1495425"/>
          </a:xfrm>
        </p:spPr>
        <p:txBody>
          <a:bodyPr wrap="square" lIns="91440" tIns="45720" rIns="91440" bIns="45720" anchor="ctr"/>
          <a:p>
            <a:pPr marL="0" indent="0" algn="l" defTabSz="914400" eaLnBrk="1" latinLnBrk="0" hangingPunct="1">
              <a:lnSpc>
                <a:spcPct val="125000"/>
              </a:lnSpc>
              <a:spcBef>
                <a:spcPct val="20000"/>
              </a:spcBef>
              <a:buNone/>
            </a:pPr>
            <a:r>
              <a:rPr lang="zh-CN" altLang="en-US" sz="3600" b="1" baseline="0">
                <a:latin typeface="华文细黑" panose="02010600040101010101" charset="-122"/>
                <a:ea typeface="华文细黑" panose="02010600040101010101" charset="-122"/>
              </a:rPr>
              <a:t>二、带边有效质量 </a:t>
            </a:r>
            <a:r>
              <a:rPr lang="en-US" altLang="zh-CN" sz="3600" b="1" baseline="0">
                <a:latin typeface="华文细黑" panose="02010600040101010101" charset="-122"/>
                <a:ea typeface="华文细黑" panose="02010600040101010101" charset="-122"/>
              </a:rPr>
              <a:t>(k</a:t>
            </a:r>
            <a:r>
              <a:rPr lang="en-US" altLang="zh-CN" sz="3600" b="1" baseline="0">
                <a:latin typeface="Times New Roman" panose="02020603050405020304" pitchFamily="18" charset="0"/>
                <a:ea typeface="华文细黑" panose="02010600040101010101" charset="-122"/>
              </a:rPr>
              <a:t>·</a:t>
            </a:r>
            <a:r>
              <a:rPr lang="en-US" altLang="zh-CN" sz="3600" b="1" baseline="0">
                <a:latin typeface="华文细黑" panose="02010600040101010101" charset="-122"/>
                <a:ea typeface="华文细黑" panose="02010600040101010101" charset="-122"/>
              </a:rPr>
              <a:t>p</a:t>
            </a:r>
            <a:r>
              <a:rPr lang="zh-CN" altLang="en-US" sz="3600" b="1" baseline="0">
                <a:latin typeface="华文细黑" panose="02010600040101010101" charset="-122"/>
                <a:ea typeface="华文细黑" panose="02010600040101010101" charset="-122"/>
              </a:rPr>
              <a:t>法</a:t>
            </a:r>
            <a:r>
              <a:rPr lang="en-US" altLang="zh-CN" sz="3600" b="1" baseline="0">
                <a:latin typeface="华文细黑" panose="02010600040101010101" charset="-122"/>
                <a:ea typeface="华文细黑" panose="02010600040101010101" charset="-122"/>
              </a:rPr>
              <a:t>)</a:t>
            </a:r>
            <a:endParaRPr lang="en-US" altLang="zh-CN" sz="3600" b="1" baseline="0">
              <a:latin typeface="华文细黑" panose="02010600040101010101" charset="-122"/>
              <a:ea typeface="华文细黑" panose="02010600040101010101" charset="-122"/>
            </a:endParaRPr>
          </a:p>
        </p:txBody>
      </p:sp>
      <p:graphicFrame>
        <p:nvGraphicFramePr>
          <p:cNvPr id="16391" name="Object 1024"/>
          <p:cNvGraphicFramePr>
            <a:graphicFrameLocks noChangeAspect="1"/>
          </p:cNvGraphicFramePr>
          <p:nvPr/>
        </p:nvGraphicFramePr>
        <p:xfrm>
          <a:off x="20955" y="659765"/>
          <a:ext cx="9102090" cy="1326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3556000" imgH="495300" progId="Equation.3">
                  <p:embed/>
                </p:oleObj>
              </mc:Choice>
              <mc:Fallback>
                <p:oleObj name="" r:id="rId1" imgW="3556000" imgH="4953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955" y="659765"/>
                        <a:ext cx="9102090" cy="132651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24"/>
          <p:cNvGraphicFramePr>
            <a:graphicFrameLocks noChangeAspect="1"/>
          </p:cNvGraphicFramePr>
          <p:nvPr/>
        </p:nvGraphicFramePr>
        <p:xfrm>
          <a:off x="2908935" y="2733358"/>
          <a:ext cx="6078220" cy="129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374265" imgH="482600" progId="Equation.3">
                  <p:embed/>
                </p:oleObj>
              </mc:Choice>
              <mc:Fallback>
                <p:oleObj name="" r:id="rId3" imgW="2374265" imgH="482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8935" y="2733358"/>
                        <a:ext cx="6078220" cy="129286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24"/>
          <p:cNvGraphicFramePr>
            <a:graphicFrameLocks noChangeAspect="1"/>
          </p:cNvGraphicFramePr>
          <p:nvPr/>
        </p:nvGraphicFramePr>
        <p:xfrm>
          <a:off x="3503930" y="2046605"/>
          <a:ext cx="5346065" cy="60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2260600" imgH="254000" progId="Equation.3">
                  <p:embed/>
                </p:oleObj>
              </mc:Choice>
              <mc:Fallback>
                <p:oleObj name="" r:id="rId5" imgW="2260600" imgH="254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930" y="2046605"/>
                        <a:ext cx="5346065" cy="601980"/>
                      </a:xfrm>
                      <a:prstGeom prst="rect">
                        <a:avLst/>
                      </a:prstGeom>
                      <a:solidFill>
                        <a:srgbClr val="00B050">
                          <a:alpha val="13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5" name="Text Box 3"/>
          <p:cNvSpPr txBox="1"/>
          <p:nvPr/>
        </p:nvSpPr>
        <p:spPr>
          <a:xfrm>
            <a:off x="-1270" y="3088005"/>
            <a:ext cx="3505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zh-CN" altLang="en-US" sz="3200" dirty="0">
                <a:latin typeface="华文细黑" panose="02010600040101010101" charset="-122"/>
                <a:ea typeface="华文细黑" panose="02010600040101010101" charset="-122"/>
              </a:rPr>
              <a:t>波动方程：</a:t>
            </a:r>
            <a:endParaRPr lang="zh-CN" altLang="en-US" sz="32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graphicFrame>
        <p:nvGraphicFramePr>
          <p:cNvPr id="5" name="Object 1024"/>
          <p:cNvGraphicFramePr>
            <a:graphicFrameLocks noChangeAspect="1"/>
          </p:cNvGraphicFramePr>
          <p:nvPr/>
        </p:nvGraphicFramePr>
        <p:xfrm>
          <a:off x="20955" y="4017645"/>
          <a:ext cx="3034665" cy="51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1282700" imgH="215900" progId="Equation.3">
                  <p:embed/>
                </p:oleObj>
              </mc:Choice>
              <mc:Fallback>
                <p:oleObj name="" r:id="rId7" imgW="1282700" imgH="2159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955" y="4017645"/>
                        <a:ext cx="3034665" cy="511810"/>
                      </a:xfrm>
                      <a:prstGeom prst="rect">
                        <a:avLst/>
                      </a:prstGeom>
                      <a:solidFill>
                        <a:srgbClr val="00B050">
                          <a:alpha val="13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4"/>
          <p:cNvGraphicFramePr>
            <a:graphicFrameLocks noChangeAspect="1"/>
          </p:cNvGraphicFramePr>
          <p:nvPr/>
        </p:nvGraphicFramePr>
        <p:xfrm>
          <a:off x="15240" y="4587875"/>
          <a:ext cx="9025890" cy="64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3467100" imgH="241300" progId="Equation.3">
                  <p:embed/>
                </p:oleObj>
              </mc:Choice>
              <mc:Fallback>
                <p:oleObj name="" r:id="rId9" imgW="3467100" imgH="2413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" y="4587875"/>
                        <a:ext cx="9025890" cy="64643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4"/>
          <p:cNvGraphicFramePr>
            <a:graphicFrameLocks noChangeAspect="1"/>
          </p:cNvGraphicFramePr>
          <p:nvPr/>
        </p:nvGraphicFramePr>
        <p:xfrm>
          <a:off x="1300480" y="5306060"/>
          <a:ext cx="7822565" cy="129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3060065" imgH="482600" progId="Equation.3">
                  <p:embed/>
                </p:oleObj>
              </mc:Choice>
              <mc:Fallback>
                <p:oleObj name="" r:id="rId11" imgW="3060065" imgH="482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00480" y="5306060"/>
                        <a:ext cx="7822565" cy="129286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WPS 演示</Application>
  <PresentationFormat>全屏显示(4:3)</PresentationFormat>
  <Paragraphs>111</Paragraphs>
  <Slides>21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21</vt:i4>
      </vt:variant>
    </vt:vector>
  </HeadingPairs>
  <TitlesOfParts>
    <vt:vector size="70" baseType="lpstr">
      <vt:lpstr>Arial</vt:lpstr>
      <vt:lpstr>宋体</vt:lpstr>
      <vt:lpstr>Wingdings</vt:lpstr>
      <vt:lpstr>华文细黑</vt:lpstr>
      <vt:lpstr>Cambria</vt:lpstr>
      <vt:lpstr>黑体</vt:lpstr>
      <vt:lpstr>Wingdings</vt:lpstr>
      <vt:lpstr>Times New Roman</vt:lpstr>
      <vt:lpstr>PMingLiU</vt:lpstr>
      <vt:lpstr>Symbol</vt:lpstr>
      <vt:lpstr>微软雅黑</vt:lpstr>
      <vt:lpstr>Arial Unicode MS</vt:lpstr>
      <vt:lpstr>PMingLiU-ExtB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二、带边有效质量 (k·p法)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Cai</dc:creator>
  <cp:lastModifiedBy>zhciomp</cp:lastModifiedBy>
  <cp:revision>761</cp:revision>
  <dcterms:created xsi:type="dcterms:W3CDTF">2004-10-19T00:56:00Z</dcterms:created>
  <dcterms:modified xsi:type="dcterms:W3CDTF">2018-01-03T15:42:53Z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