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3"/>
    <p:sldId id="1178" r:id="rId4"/>
    <p:sldId id="1179" r:id="rId5"/>
    <p:sldId id="1180" r:id="rId6"/>
    <p:sldId id="316" r:id="rId7"/>
    <p:sldId id="1181" r:id="rId8"/>
    <p:sldId id="1201" r:id="rId9"/>
    <p:sldId id="1205" r:id="rId10"/>
    <p:sldId id="1250" r:id="rId11"/>
    <p:sldId id="1228" r:id="rId12"/>
    <p:sldId id="1204" r:id="rId13"/>
    <p:sldId id="1141" r:id="rId14"/>
    <p:sldId id="1202" r:id="rId15"/>
    <p:sldId id="1137" r:id="rId16"/>
    <p:sldId id="1152" r:id="rId17"/>
    <p:sldId id="1203" r:id="rId18"/>
    <p:sldId id="1139" r:id="rId19"/>
    <p:sldId id="1208" r:id="rId21"/>
    <p:sldId id="1187" r:id="rId22"/>
    <p:sldId id="1146" r:id="rId23"/>
    <p:sldId id="1207" r:id="rId24"/>
    <p:sldId id="1172" r:id="rId25"/>
    <p:sldId id="1206" r:id="rId26"/>
    <p:sldId id="1182" r:id="rId27"/>
    <p:sldId id="1183" r:id="rId28"/>
    <p:sldId id="1184" r:id="rId29"/>
    <p:sldId id="1173" r:id="rId30"/>
    <p:sldId id="1251" r:id="rId31"/>
    <p:sldId id="1174" r:id="rId32"/>
    <p:sldId id="1175" r:id="rId33"/>
    <p:sldId id="1176" r:id="rId34"/>
    <p:sldId id="612" r:id="rId3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3300"/>
    <a:srgbClr val="FFFF99"/>
    <a:srgbClr val="3399FF"/>
    <a:srgbClr val="FF9900"/>
    <a:srgbClr val="0066FF"/>
    <a:srgbClr val="F1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5"/>
  </p:normalViewPr>
  <p:slideViewPr>
    <p:cSldViewPr showGuides="1">
      <p:cViewPr varScale="1">
        <p:scale>
          <a:sx n="70" d="100"/>
          <a:sy n="70" d="100"/>
        </p:scale>
        <p:origin x="1386" y="78"/>
      </p:cViewPr>
      <p:guideLst>
        <p:guide orient="horz" pos="2133"/>
        <p:guide pos="287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24674"/>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6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wrap="square" lIns="91440" tIns="45720" rIns="91440" bIns="45720" anchor="t"/>
          <a:lstStyle/>
          <a:p>
            <a:pPr marL="0" lvl="0" indent="0" defTabSz="914400"/>
            <a:r>
              <a:rPr lang="zh-CN" altLang="en-US"/>
              <a:t>单击此处编辑母版文本样式</a:t>
            </a:r>
            <a:endParaRPr lang="zh-CN" altLang="en-US"/>
          </a:p>
          <a:p>
            <a:pPr lvl="1" indent="457200" defTabSz="914400"/>
            <a:r>
              <a:rPr lang="zh-CN" altLang="en-US"/>
              <a:t>第二级</a:t>
            </a:r>
            <a:endParaRPr lang="zh-CN" altLang="en-US"/>
          </a:p>
          <a:p>
            <a:pPr lvl="2" indent="914400" defTabSz="914400"/>
            <a:r>
              <a:rPr lang="zh-CN" altLang="en-US"/>
              <a:t>第三级</a:t>
            </a:r>
            <a:endParaRPr lang="zh-CN" altLang="en-US"/>
          </a:p>
          <a:p>
            <a:pPr lvl="3" indent="1371600" defTabSz="914400"/>
            <a:r>
              <a:rPr lang="zh-CN" altLang="en-US"/>
              <a:t>第四级</a:t>
            </a:r>
            <a:endParaRPr lang="zh-CN" altLang="en-US"/>
          </a:p>
          <a:p>
            <a:pPr lvl="4" indent="1828800" defTabSz="914400"/>
            <a:r>
              <a:rPr lang="zh-CN" altLang="en-US"/>
              <a:t>第五级</a:t>
            </a:r>
            <a:endParaRPr lang="zh-CN" altLang="en-US"/>
          </a:p>
        </p:txBody>
      </p:sp>
      <p:sp>
        <p:nvSpPr>
          <p:cNvPr id="1577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a:solidFill>
              <a:srgbClr val="000000">
                <a:alpha val="100000"/>
              </a:srgbClr>
            </a:solidFill>
            <a:miter lim="800000"/>
          </a:ln>
        </p:spPr>
      </p:sp>
      <p:sp>
        <p:nvSpPr>
          <p:cNvPr id="82947" name="备注占位符 2"/>
          <p:cNvSpPr>
            <a:spLocks noGrp="1"/>
          </p:cNvSpPr>
          <p:nvPr>
            <p:ph type="body" idx="1"/>
          </p:nvPr>
        </p:nvSpPr>
        <p:spPr>
          <a:noFill/>
          <a:ln>
            <a:noFill/>
          </a:ln>
        </p:spPr>
        <p:txBody>
          <a:bodyPr wrap="square" lIns="91440" tIns="45720" rIns="91440" bIns="45720" anchor="t"/>
          <a:lstStyle/>
          <a:p>
            <a:pPr lvl="0"/>
            <a:endParaRPr lang="zh-TW" altLang="en-US" dirty="0">
              <a:ea typeface="PMingLiU" panose="02020500000000000000" pitchFamily="18" charset="-120"/>
            </a:endParaRPr>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27.wmf"/><Relationship Id="rId3" Type="http://schemas.openxmlformats.org/officeDocument/2006/relationships/oleObject" Target="../embeddings/oleObject25.bin"/><Relationship Id="rId2" Type="http://schemas.openxmlformats.org/officeDocument/2006/relationships/image" Target="../media/image26.wmf"/><Relationship Id="rId1"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oleObject" Target="../embeddings/oleObject30.bin"/><Relationship Id="rId7" Type="http://schemas.openxmlformats.org/officeDocument/2006/relationships/oleObject" Target="../embeddings/oleObject29.bin"/><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 Id="rId3" Type="http://schemas.openxmlformats.org/officeDocument/2006/relationships/oleObject" Target="../embeddings/oleObject27.bin"/><Relationship Id="rId2" Type="http://schemas.openxmlformats.org/officeDocument/2006/relationships/image" Target="../media/image28.wmf"/><Relationship Id="rId18" Type="http://schemas.openxmlformats.org/officeDocument/2006/relationships/vmlDrawing" Target="../drawings/vmlDrawing9.vml"/><Relationship Id="rId17" Type="http://schemas.openxmlformats.org/officeDocument/2006/relationships/slideLayout" Target="../slideLayouts/slideLayout7.xml"/><Relationship Id="rId16" Type="http://schemas.openxmlformats.org/officeDocument/2006/relationships/image" Target="../media/image34.wmf"/><Relationship Id="rId15" Type="http://schemas.openxmlformats.org/officeDocument/2006/relationships/oleObject" Target="../embeddings/oleObject34.bin"/><Relationship Id="rId14" Type="http://schemas.openxmlformats.org/officeDocument/2006/relationships/image" Target="../media/image33.wmf"/><Relationship Id="rId13" Type="http://schemas.openxmlformats.org/officeDocument/2006/relationships/oleObject" Target="../embeddings/oleObject33.bin"/><Relationship Id="rId12" Type="http://schemas.openxmlformats.org/officeDocument/2006/relationships/image" Target="../media/image32.wmf"/><Relationship Id="rId11" Type="http://schemas.openxmlformats.org/officeDocument/2006/relationships/oleObject" Target="../embeddings/oleObject32.bin"/><Relationship Id="rId10" Type="http://schemas.openxmlformats.org/officeDocument/2006/relationships/oleObject" Target="../embeddings/oleObject31.bin"/><Relationship Id="rId1"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wmf"/><Relationship Id="rId7" Type="http://schemas.openxmlformats.org/officeDocument/2006/relationships/oleObject" Target="../embeddings/oleObject38.bin"/><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 Id="rId3" Type="http://schemas.openxmlformats.org/officeDocument/2006/relationships/oleObject" Target="../embeddings/oleObject36.bin"/><Relationship Id="rId2" Type="http://schemas.openxmlformats.org/officeDocument/2006/relationships/image" Target="../media/image35.wmf"/><Relationship Id="rId10" Type="http://schemas.openxmlformats.org/officeDocument/2006/relationships/vmlDrawing" Target="../drawings/vmlDrawing10.vml"/><Relationship Id="rId1"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image" Target="../media/image40.wmf"/><Relationship Id="rId4" Type="http://schemas.openxmlformats.org/officeDocument/2006/relationships/oleObject" Target="../embeddings/oleObject40.bin"/><Relationship Id="rId3" Type="http://schemas.openxmlformats.org/officeDocument/2006/relationships/image" Target="../media/image39.wmf"/><Relationship Id="rId2" Type="http://schemas.openxmlformats.org/officeDocument/2006/relationships/oleObject" Target="../embeddings/oleObject39.bin"/><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4.wmf"/><Relationship Id="rId7" Type="http://schemas.openxmlformats.org/officeDocument/2006/relationships/oleObject" Target="../embeddings/oleObject44.bin"/><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 Id="rId3" Type="http://schemas.openxmlformats.org/officeDocument/2006/relationships/oleObject" Target="../embeddings/oleObject42.bin"/><Relationship Id="rId2" Type="http://schemas.openxmlformats.org/officeDocument/2006/relationships/image" Target="../media/image41.wmf"/><Relationship Id="rId10" Type="http://schemas.openxmlformats.org/officeDocument/2006/relationships/vmlDrawing" Target="../drawings/vmlDrawing12.vml"/><Relationship Id="rId1"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7.xml"/><Relationship Id="rId7" Type="http://schemas.openxmlformats.org/officeDocument/2006/relationships/image" Target="../media/image48.png"/><Relationship Id="rId6" Type="http://schemas.openxmlformats.org/officeDocument/2006/relationships/image" Target="../media/image47.wmf"/><Relationship Id="rId5" Type="http://schemas.openxmlformats.org/officeDocument/2006/relationships/oleObject" Target="../embeddings/oleObject47.bin"/><Relationship Id="rId4" Type="http://schemas.openxmlformats.org/officeDocument/2006/relationships/image" Target="../media/image46.wmf"/><Relationship Id="rId3" Type="http://schemas.openxmlformats.org/officeDocument/2006/relationships/oleObject" Target="../embeddings/oleObject46.bin"/><Relationship Id="rId2" Type="http://schemas.openxmlformats.org/officeDocument/2006/relationships/image" Target="../media/image45.wmf"/><Relationship Id="rId1" Type="http://schemas.openxmlformats.org/officeDocument/2006/relationships/oleObject" Target="../embeddings/oleObject45.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2.wmf"/><Relationship Id="rId7" Type="http://schemas.openxmlformats.org/officeDocument/2006/relationships/oleObject" Target="../embeddings/oleObject51.bin"/><Relationship Id="rId6" Type="http://schemas.openxmlformats.org/officeDocument/2006/relationships/image" Target="../media/image51.wmf"/><Relationship Id="rId5" Type="http://schemas.openxmlformats.org/officeDocument/2006/relationships/oleObject" Target="../embeddings/oleObject50.bin"/><Relationship Id="rId4" Type="http://schemas.openxmlformats.org/officeDocument/2006/relationships/image" Target="../media/image50.wmf"/><Relationship Id="rId3" Type="http://schemas.openxmlformats.org/officeDocument/2006/relationships/oleObject" Target="../embeddings/oleObject49.bin"/><Relationship Id="rId2" Type="http://schemas.openxmlformats.org/officeDocument/2006/relationships/image" Target="../media/image49.wmf"/><Relationship Id="rId10" Type="http://schemas.openxmlformats.org/officeDocument/2006/relationships/vmlDrawing" Target="../drawings/vmlDrawing14.vml"/><Relationship Id="rId1" Type="http://schemas.openxmlformats.org/officeDocument/2006/relationships/oleObject" Target="../embeddings/oleObject48.bin"/></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54.wmf"/><Relationship Id="rId3" Type="http://schemas.openxmlformats.org/officeDocument/2006/relationships/oleObject" Target="../embeddings/oleObject53.bin"/><Relationship Id="rId2" Type="http://schemas.openxmlformats.org/officeDocument/2006/relationships/image" Target="../media/image53.wmf"/><Relationship Id="rId1" Type="http://schemas.openxmlformats.org/officeDocument/2006/relationships/oleObject" Target="../embeddings/oleObject52.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55.wmf"/><Relationship Id="rId2" Type="http://schemas.openxmlformats.org/officeDocument/2006/relationships/oleObject" Target="../embeddings/oleObject54.bin"/><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58.wmf"/><Relationship Id="rId5" Type="http://schemas.openxmlformats.org/officeDocument/2006/relationships/oleObject" Target="../embeddings/oleObject57.bin"/><Relationship Id="rId4" Type="http://schemas.openxmlformats.org/officeDocument/2006/relationships/image" Target="../media/image57.wmf"/><Relationship Id="rId3" Type="http://schemas.openxmlformats.org/officeDocument/2006/relationships/oleObject" Target="../embeddings/oleObject56.bin"/><Relationship Id="rId2" Type="http://schemas.openxmlformats.org/officeDocument/2006/relationships/image" Target="../media/image56.wmf"/><Relationship Id="rId1" Type="http://schemas.openxmlformats.org/officeDocument/2006/relationships/oleObject" Target="../embeddings/oleObject55.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61.wmf"/><Relationship Id="rId5" Type="http://schemas.openxmlformats.org/officeDocument/2006/relationships/oleObject" Target="../embeddings/oleObject60.bin"/><Relationship Id="rId4" Type="http://schemas.openxmlformats.org/officeDocument/2006/relationships/image" Target="../media/image60.wmf"/><Relationship Id="rId3" Type="http://schemas.openxmlformats.org/officeDocument/2006/relationships/oleObject" Target="../embeddings/oleObject59.bin"/><Relationship Id="rId2" Type="http://schemas.openxmlformats.org/officeDocument/2006/relationships/image" Target="../media/image59.wmf"/><Relationship Id="rId1" Type="http://schemas.openxmlformats.org/officeDocument/2006/relationships/oleObject" Target="../embeddings/oleObject5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63.wmf"/><Relationship Id="rId7" Type="http://schemas.openxmlformats.org/officeDocument/2006/relationships/oleObject" Target="../embeddings/oleObject64.bin"/><Relationship Id="rId6" Type="http://schemas.openxmlformats.org/officeDocument/2006/relationships/image" Target="../media/image62.wmf"/><Relationship Id="rId5" Type="http://schemas.openxmlformats.org/officeDocument/2006/relationships/oleObject" Target="../embeddings/oleObject63.bin"/><Relationship Id="rId4" Type="http://schemas.openxmlformats.org/officeDocument/2006/relationships/image" Target="../media/image61.wmf"/><Relationship Id="rId3" Type="http://schemas.openxmlformats.org/officeDocument/2006/relationships/oleObject" Target="../embeddings/oleObject62.bin"/><Relationship Id="rId2" Type="http://schemas.openxmlformats.org/officeDocument/2006/relationships/image" Target="../media/image60.wmf"/><Relationship Id="rId12" Type="http://schemas.openxmlformats.org/officeDocument/2006/relationships/vmlDrawing" Target="../drawings/vmlDrawing19.vml"/><Relationship Id="rId11" Type="http://schemas.openxmlformats.org/officeDocument/2006/relationships/slideLayout" Target="../slideLayouts/slideLayout7.xml"/><Relationship Id="rId10" Type="http://schemas.openxmlformats.org/officeDocument/2006/relationships/image" Target="../media/image64.wmf"/><Relationship Id="rId1" Type="http://schemas.openxmlformats.org/officeDocument/2006/relationships/oleObject" Target="../embeddings/oleObject61.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8.wmf"/><Relationship Id="rId7" Type="http://schemas.openxmlformats.org/officeDocument/2006/relationships/oleObject" Target="../embeddings/oleObject69.bin"/><Relationship Id="rId6" Type="http://schemas.openxmlformats.org/officeDocument/2006/relationships/image" Target="../media/image67.wmf"/><Relationship Id="rId5" Type="http://schemas.openxmlformats.org/officeDocument/2006/relationships/oleObject" Target="../embeddings/oleObject68.bin"/><Relationship Id="rId4" Type="http://schemas.openxmlformats.org/officeDocument/2006/relationships/image" Target="../media/image66.wmf"/><Relationship Id="rId3" Type="http://schemas.openxmlformats.org/officeDocument/2006/relationships/oleObject" Target="../embeddings/oleObject67.bin"/><Relationship Id="rId2" Type="http://schemas.openxmlformats.org/officeDocument/2006/relationships/image" Target="../media/image65.wmf"/><Relationship Id="rId10" Type="http://schemas.openxmlformats.org/officeDocument/2006/relationships/vmlDrawing" Target="../drawings/vmlDrawing20.vml"/><Relationship Id="rId1"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71.wmf"/><Relationship Id="rId5" Type="http://schemas.openxmlformats.org/officeDocument/2006/relationships/oleObject" Target="../embeddings/oleObject72.bin"/><Relationship Id="rId4" Type="http://schemas.openxmlformats.org/officeDocument/2006/relationships/image" Target="../media/image70.wmf"/><Relationship Id="rId3" Type="http://schemas.openxmlformats.org/officeDocument/2006/relationships/oleObject" Target="../embeddings/oleObject71.bin"/><Relationship Id="rId2" Type="http://schemas.openxmlformats.org/officeDocument/2006/relationships/image" Target="../media/image69.wmf"/><Relationship Id="rId1" Type="http://schemas.openxmlformats.org/officeDocument/2006/relationships/oleObject" Target="../embeddings/oleObject70.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2.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74.wmf"/><Relationship Id="rId3" Type="http://schemas.openxmlformats.org/officeDocument/2006/relationships/oleObject" Target="../embeddings/oleObject74.bin"/><Relationship Id="rId2" Type="http://schemas.openxmlformats.org/officeDocument/2006/relationships/image" Target="../media/image73.wmf"/><Relationship Id="rId1" Type="http://schemas.openxmlformats.org/officeDocument/2006/relationships/oleObject" Target="../embeddings/oleObject73.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5.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wmf"/><Relationship Id="rId7" Type="http://schemas.openxmlformats.org/officeDocument/2006/relationships/oleObject" Target="../embeddings/oleObject5.bin"/><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76.wmf"/><Relationship Id="rId1" Type="http://schemas.openxmlformats.org/officeDocument/2006/relationships/oleObject" Target="../embeddings/oleObject75.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10.bin"/><Relationship Id="rId7" Type="http://schemas.openxmlformats.org/officeDocument/2006/relationships/image" Target="../media/image10.wmf"/><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3" Type="http://schemas.openxmlformats.org/officeDocument/2006/relationships/image" Target="../media/image8.wmf"/><Relationship Id="rId2" Type="http://schemas.openxmlformats.org/officeDocument/2006/relationships/oleObject" Target="../embeddings/oleObject7.bin"/><Relationship Id="rId13" Type="http://schemas.openxmlformats.org/officeDocument/2006/relationships/vmlDrawing" Target="../drawings/vmlDrawing4.vml"/><Relationship Id="rId12" Type="http://schemas.openxmlformats.org/officeDocument/2006/relationships/slideLayout" Target="../slideLayouts/slideLayout7.xml"/><Relationship Id="rId11" Type="http://schemas.openxmlformats.org/officeDocument/2006/relationships/image" Target="../media/image12.wmf"/><Relationship Id="rId10" Type="http://schemas.openxmlformats.org/officeDocument/2006/relationships/oleObject" Target="../embeddings/oleObject11.bin"/><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wmf"/><Relationship Id="rId7" Type="http://schemas.openxmlformats.org/officeDocument/2006/relationships/oleObject" Target="../embeddings/oleObject15.bin"/><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18.wmf"/><Relationship Id="rId11" Type="http://schemas.openxmlformats.org/officeDocument/2006/relationships/oleObject" Target="../embeddings/oleObject17.bin"/><Relationship Id="rId10" Type="http://schemas.openxmlformats.org/officeDocument/2006/relationships/image" Target="../media/image17.wmf"/><Relationship Id="rId1"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2.wmf"/><Relationship Id="rId7" Type="http://schemas.openxmlformats.org/officeDocument/2006/relationships/oleObject" Target="../embeddings/oleObject21.bin"/><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3.wmf"/><Relationship Id="rId1"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5.png"/><Relationship Id="rId3" Type="http://schemas.openxmlformats.org/officeDocument/2006/relationships/tags" Target="../tags/tag2.xml"/><Relationship Id="rId2" Type="http://schemas.openxmlformats.org/officeDocument/2006/relationships/image" Target="../media/image24.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6"/>
          <p:cNvSpPr txBox="1"/>
          <p:nvPr/>
        </p:nvSpPr>
        <p:spPr>
          <a:xfrm>
            <a:off x="842963" y="-20637"/>
            <a:ext cx="7054850" cy="829945"/>
          </a:xfrm>
          <a:prstGeom prst="rect">
            <a:avLst/>
          </a:prstGeom>
          <a:noFill/>
          <a:ln w="9525">
            <a:noFill/>
          </a:ln>
        </p:spPr>
        <p:txBody>
          <a:bodyPr anchor="t">
            <a:spAutoFit/>
          </a:bodyPr>
          <a:lstStyle/>
          <a:p>
            <a:pPr algn="ctr">
              <a:spcBef>
                <a:spcPct val="50000"/>
              </a:spcBef>
            </a:pPr>
            <a:r>
              <a:rPr lang="zh-CN" altLang="en-US" sz="4800" b="1" dirty="0">
                <a:latin typeface="华文细黑" panose="02010600040101010101" charset="-122"/>
                <a:ea typeface="华文细黑" panose="02010600040101010101" charset="-122"/>
                <a:cs typeface="华文细黑" panose="02010600040101010101" charset="-122"/>
              </a:rPr>
              <a:t>第八章   固体的磁性</a:t>
            </a:r>
            <a:endParaRPr lang="zh-CN" altLang="en-US" sz="4800" b="1" dirty="0">
              <a:latin typeface="华文细黑" panose="02010600040101010101" charset="-122"/>
              <a:ea typeface="华文细黑" panose="02010600040101010101" charset="-122"/>
              <a:cs typeface="华文细黑" panose="02010600040101010101" charset="-122"/>
            </a:endParaRPr>
          </a:p>
        </p:txBody>
      </p:sp>
      <p:sp>
        <p:nvSpPr>
          <p:cNvPr id="9" name="Text Box 2"/>
          <p:cNvSpPr txBox="1"/>
          <p:nvPr/>
        </p:nvSpPr>
        <p:spPr>
          <a:xfrm>
            <a:off x="-108585" y="622300"/>
            <a:ext cx="9716770" cy="4939030"/>
          </a:xfrm>
          <a:prstGeom prst="rect">
            <a:avLst/>
          </a:prstGeom>
          <a:noFill/>
          <a:ln w="12700">
            <a:noFill/>
          </a:ln>
        </p:spPr>
        <p:txBody>
          <a:bodyPr wrap="square" anchor="t">
            <a:spAutoFit/>
          </a:bodyPr>
          <a:lstStyle/>
          <a:p>
            <a:pPr algn="just">
              <a:lnSpc>
                <a:spcPct val="150000"/>
              </a:lnSpc>
            </a:pP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a:t>
            </a: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8.1</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   原子的磁性</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§8.2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固体磁性概述</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§8.3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电子的</a:t>
            </a: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Pauli</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自旋顺磁与</a:t>
            </a: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Landau</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抗磁性</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§8.4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铁磁性和分子场理论</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§8.5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自发磁化的局域电子模型</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§8.6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自旋波</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21590" y="-3810"/>
            <a:ext cx="3571875" cy="645160"/>
          </a:xfrm>
          <a:prstGeom prst="rect">
            <a:avLst/>
          </a:prstGeom>
          <a:noFill/>
          <a:ln w="9525">
            <a:noFill/>
          </a:ln>
        </p:spPr>
        <p:txBody>
          <a:bodyPr wrap="square">
            <a:spAutoFit/>
          </a:bodyPr>
          <a:p>
            <a:pPr marL="571500" indent="-571500" eaLnBrk="1" hangingPunct="1">
              <a:spcBef>
                <a:spcPct val="50000"/>
              </a:spcBef>
              <a:buFont typeface="Wingdings" panose="05000000000000000000" charset="0"/>
              <a:buChar char="u"/>
            </a:pPr>
            <a:r>
              <a:rPr lang="zh-CN" altLang="en-US" sz="3600" b="1" dirty="0">
                <a:latin typeface="华文细黑" panose="02010600040101010101" charset="-122"/>
                <a:ea typeface="华文细黑" panose="02010600040101010101" charset="-122"/>
              </a:rPr>
              <a:t>原子磁矩</a:t>
            </a:r>
            <a:endParaRPr lang="en-US" altLang="zh-CN" sz="3600" b="1" dirty="0">
              <a:latin typeface="华文细黑" panose="02010600040101010101" charset="-122"/>
              <a:ea typeface="华文细黑" panose="02010600040101010101" charset="-122"/>
            </a:endParaRPr>
          </a:p>
        </p:txBody>
      </p:sp>
      <p:sp>
        <p:nvSpPr>
          <p:cNvPr id="4103" name="Line 8"/>
          <p:cNvSpPr/>
          <p:nvPr/>
        </p:nvSpPr>
        <p:spPr>
          <a:xfrm>
            <a:off x="2643900" y="2989670"/>
            <a:ext cx="1872000" cy="0"/>
          </a:xfrm>
          <a:prstGeom prst="line">
            <a:avLst/>
          </a:prstGeom>
          <a:ln w="38100" cap="flat" cmpd="sng">
            <a:solidFill>
              <a:srgbClr val="FF6600"/>
            </a:solidFill>
            <a:prstDash val="solid"/>
            <a:headEnd type="stealth" w="lg" len="lg"/>
            <a:tailEnd type="stealth" w="lg" len="lg"/>
          </a:ln>
        </p:spPr>
      </p:sp>
      <p:sp>
        <p:nvSpPr>
          <p:cNvPr id="7" name="Line 8"/>
          <p:cNvSpPr/>
          <p:nvPr/>
        </p:nvSpPr>
        <p:spPr>
          <a:xfrm>
            <a:off x="4742575" y="2989670"/>
            <a:ext cx="2484000" cy="0"/>
          </a:xfrm>
          <a:prstGeom prst="line">
            <a:avLst/>
          </a:prstGeom>
          <a:ln w="38100" cap="flat" cmpd="sng">
            <a:solidFill>
              <a:srgbClr val="0000FF"/>
            </a:solidFill>
            <a:prstDash val="solid"/>
            <a:headEnd type="stealth" w="lg" len="lg"/>
            <a:tailEnd type="stealth" w="lg" len="lg"/>
          </a:ln>
        </p:spPr>
      </p:sp>
      <p:sp>
        <p:nvSpPr>
          <p:cNvPr id="12" name="Text Box 5"/>
          <p:cNvSpPr txBox="1"/>
          <p:nvPr/>
        </p:nvSpPr>
        <p:spPr>
          <a:xfrm>
            <a:off x="121920" y="3486150"/>
            <a:ext cx="8896350" cy="521970"/>
          </a:xfrm>
          <a:prstGeom prst="rect">
            <a:avLst/>
          </a:prstGeom>
          <a:noFill/>
          <a:ln w="9525">
            <a:noFill/>
          </a:ln>
        </p:spPr>
        <p:txBody>
          <a:bodyPr wrap="square">
            <a:spAutoFit/>
          </a:bodyPr>
          <a:p>
            <a:pPr marL="285750" indent="-285750" eaLnBrk="1" hangingPunct="1">
              <a:spcBef>
                <a:spcPct val="50000"/>
              </a:spcBef>
              <a:buFont typeface="Wingdings" panose="05000000000000000000" charset="0"/>
              <a:buChar char="n"/>
            </a:pPr>
            <a:r>
              <a:rPr lang="zh-CN" sz="2800" b="1" dirty="0">
                <a:solidFill>
                  <a:srgbClr val="FF0000"/>
                </a:solidFill>
                <a:latin typeface="华文细黑" panose="02010600040101010101" charset="-122"/>
                <a:ea typeface="华文细黑" panose="02010600040101010101" charset="-122"/>
              </a:rPr>
              <a:t>第一项为轨道磁矩 </a:t>
            </a:r>
            <a:r>
              <a:rPr lang="zh-CN" sz="28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 固有磁矩</a:t>
            </a:r>
            <a:r>
              <a:rPr lang="en-US" altLang="zh-CN" sz="2800" b="1" dirty="0">
                <a:solidFill>
                  <a:srgbClr val="FF0000"/>
                </a:solidFill>
                <a:latin typeface="华文细黑" panose="02010600040101010101" charset="-122"/>
                <a:ea typeface="华文细黑" panose="02010600040101010101" charset="-122"/>
                <a:cs typeface="华文细黑" panose="02010600040101010101" charset="-122"/>
              </a:rPr>
              <a:t>(</a:t>
            </a:r>
            <a:r>
              <a:rPr lang="zh-CN" altLang="en-US" sz="2800" b="1" dirty="0">
                <a:solidFill>
                  <a:srgbClr val="FF0000"/>
                </a:solidFill>
                <a:latin typeface="华文细黑" panose="02010600040101010101" charset="-122"/>
                <a:ea typeface="华文细黑" panose="02010600040101010101" charset="-122"/>
                <a:cs typeface="华文细黑" panose="02010600040101010101" charset="-122"/>
              </a:rPr>
              <a:t>与外场无关</a:t>
            </a:r>
            <a:r>
              <a:rPr lang="en-US" altLang="zh-CN" sz="2800" b="1" dirty="0">
                <a:solidFill>
                  <a:srgbClr val="FF0000"/>
                </a:solidFill>
                <a:latin typeface="华文细黑" panose="02010600040101010101" charset="-122"/>
                <a:ea typeface="华文细黑" panose="02010600040101010101" charset="-122"/>
                <a:cs typeface="华文细黑" panose="02010600040101010101" charset="-122"/>
              </a:rPr>
              <a:t>).</a:t>
            </a:r>
            <a:endParaRPr lang="en-US" altLang="zh-CN" sz="2800" b="1" dirty="0">
              <a:solidFill>
                <a:srgbClr val="FF0000"/>
              </a:solidFill>
              <a:latin typeface="华文细黑" panose="02010600040101010101" charset="-122"/>
              <a:ea typeface="华文细黑" panose="02010600040101010101" charset="-122"/>
              <a:cs typeface="华文细黑" panose="02010600040101010101" charset="-122"/>
            </a:endParaRPr>
          </a:p>
        </p:txBody>
      </p:sp>
      <p:sp>
        <p:nvSpPr>
          <p:cNvPr id="13" name="Text Box 5"/>
          <p:cNvSpPr txBox="1"/>
          <p:nvPr/>
        </p:nvSpPr>
        <p:spPr>
          <a:xfrm>
            <a:off x="-21590" y="728345"/>
            <a:ext cx="5612130" cy="460375"/>
          </a:xfrm>
          <a:prstGeom prst="rect">
            <a:avLst/>
          </a:prstGeom>
          <a:noFill/>
          <a:ln w="9525">
            <a:noFill/>
          </a:ln>
        </p:spPr>
        <p:txBody>
          <a:bodyPr wrap="square">
            <a:spAutoFit/>
          </a:bodyPr>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不考虑自旋下，多电子哈密顿量为：</a:t>
            </a:r>
            <a:endParaRPr lang="en-US" altLang="zh-CN" sz="2400" dirty="0">
              <a:latin typeface="华文细黑" panose="02010600040101010101" charset="-122"/>
              <a:ea typeface="华文细黑" panose="02010600040101010101" charset="-122"/>
              <a:sym typeface="+mn-ea"/>
            </a:endParaRPr>
          </a:p>
        </p:txBody>
      </p:sp>
      <p:graphicFrame>
        <p:nvGraphicFramePr>
          <p:cNvPr id="14" name="对象 13"/>
          <p:cNvGraphicFramePr>
            <a:graphicFrameLocks noChangeAspect="1"/>
          </p:cNvGraphicFramePr>
          <p:nvPr/>
        </p:nvGraphicFramePr>
        <p:xfrm>
          <a:off x="6277293" y="515303"/>
          <a:ext cx="1693545" cy="886460"/>
        </p:xfrm>
        <a:graphic>
          <a:graphicData uri="http://schemas.openxmlformats.org/presentationml/2006/ole">
            <mc:AlternateContent xmlns:mc="http://schemas.openxmlformats.org/markup-compatibility/2006">
              <mc:Choice xmlns:v="urn:schemas-microsoft-com:vml" Requires="v">
                <p:oleObj spid="_x0000_s15" name="Equation" r:id="rId1" imgW="1257300" imgH="622300" progId="Equation.DSMT4">
                  <p:embed/>
                </p:oleObj>
              </mc:Choice>
              <mc:Fallback>
                <p:oleObj name="Equation" r:id="rId1" imgW="1257300" imgH="622300" progId="Equation.DSMT4">
                  <p:embed/>
                  <p:pic>
                    <p:nvPicPr>
                      <p:cNvPr id="0" name="图片 23578"/>
                      <p:cNvPicPr/>
                      <p:nvPr/>
                    </p:nvPicPr>
                    <p:blipFill>
                      <a:blip r:embed="rId2"/>
                      <a:stretch>
                        <a:fillRect/>
                      </a:stretch>
                    </p:blipFill>
                    <p:spPr>
                      <a:xfrm>
                        <a:off x="6277293" y="515303"/>
                        <a:ext cx="1693545" cy="886460"/>
                      </a:xfrm>
                      <a:prstGeom prst="rect">
                        <a:avLst/>
                      </a:prstGeom>
                      <a:solidFill>
                        <a:srgbClr val="FFFF99"/>
                      </a:solidFill>
                    </p:spPr>
                  </p:pic>
                </p:oleObj>
              </mc:Fallback>
            </mc:AlternateContent>
          </a:graphicData>
        </a:graphic>
      </p:graphicFrame>
      <p:graphicFrame>
        <p:nvGraphicFramePr>
          <p:cNvPr id="16" name="对象 15"/>
          <p:cNvGraphicFramePr>
            <a:graphicFrameLocks noChangeAspect="1"/>
          </p:cNvGraphicFramePr>
          <p:nvPr/>
        </p:nvGraphicFramePr>
        <p:xfrm>
          <a:off x="1795780" y="1784985"/>
          <a:ext cx="5636723" cy="1116000"/>
        </p:xfrm>
        <a:graphic>
          <a:graphicData uri="http://schemas.openxmlformats.org/presentationml/2006/ole">
            <mc:AlternateContent xmlns:mc="http://schemas.openxmlformats.org/markup-compatibility/2006">
              <mc:Choice xmlns:v="urn:schemas-microsoft-com:vml" Requires="v">
                <p:oleObj spid="_x0000_s17" name="Equation" r:id="rId3" imgW="3390900" imgH="634365" progId="Equation.DSMT4">
                  <p:embed/>
                </p:oleObj>
              </mc:Choice>
              <mc:Fallback>
                <p:oleObj name="Equation" r:id="rId3" imgW="3390900" imgH="634365" progId="Equation.DSMT4">
                  <p:embed/>
                  <p:pic>
                    <p:nvPicPr>
                      <p:cNvPr id="0" name="图片 23578"/>
                      <p:cNvPicPr/>
                      <p:nvPr/>
                    </p:nvPicPr>
                    <p:blipFill>
                      <a:blip r:embed="rId4"/>
                      <a:stretch>
                        <a:fillRect/>
                      </a:stretch>
                    </p:blipFill>
                    <p:spPr>
                      <a:xfrm>
                        <a:off x="1795780" y="1784985"/>
                        <a:ext cx="5636723" cy="1116000"/>
                      </a:xfrm>
                      <a:prstGeom prst="rect">
                        <a:avLst/>
                      </a:prstGeom>
                      <a:solidFill>
                        <a:srgbClr val="FFFF99"/>
                      </a:solidFill>
                    </p:spPr>
                  </p:pic>
                </p:oleObj>
              </mc:Fallback>
            </mc:AlternateContent>
          </a:graphicData>
        </a:graphic>
      </p:graphicFrame>
      <p:sp>
        <p:nvSpPr>
          <p:cNvPr id="18" name="Text Box 5"/>
          <p:cNvSpPr txBox="1"/>
          <p:nvPr/>
        </p:nvSpPr>
        <p:spPr>
          <a:xfrm>
            <a:off x="121920" y="4578985"/>
            <a:ext cx="8956675" cy="521970"/>
          </a:xfrm>
          <a:prstGeom prst="rect">
            <a:avLst/>
          </a:prstGeom>
          <a:noFill/>
          <a:ln w="9525">
            <a:noFill/>
          </a:ln>
        </p:spPr>
        <p:txBody>
          <a:bodyPr wrap="square">
            <a:spAutoFit/>
          </a:bodyPr>
          <a:p>
            <a:pPr marL="285750" indent="-285750" eaLnBrk="1" hangingPunct="1">
              <a:spcBef>
                <a:spcPct val="50000"/>
              </a:spcBef>
              <a:buFont typeface="Wingdings" panose="05000000000000000000" charset="0"/>
              <a:buChar char="n"/>
            </a:pPr>
            <a:r>
              <a:rPr lang="zh-CN" sz="2800" b="1" dirty="0">
                <a:solidFill>
                  <a:srgbClr val="FF0000"/>
                </a:solidFill>
                <a:latin typeface="华文细黑" panose="02010600040101010101" charset="-122"/>
                <a:ea typeface="华文细黑" panose="02010600040101010101" charset="-122"/>
                <a:sym typeface="+mn-ea"/>
              </a:rPr>
              <a:t>第二项为感生磁矩 </a:t>
            </a:r>
            <a:r>
              <a:rPr lang="zh-CN" sz="2800" b="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mn-ea"/>
              </a:rPr>
              <a:t>→ 其大小依赖于</a:t>
            </a:r>
            <a:r>
              <a:rPr lang="zh-CN" altLang="en-US" sz="2800" b="1" dirty="0">
                <a:solidFill>
                  <a:srgbClr val="FF0000"/>
                </a:solidFill>
                <a:latin typeface="华文细黑" panose="02010600040101010101" charset="-122"/>
                <a:ea typeface="华文细黑" panose="02010600040101010101" charset="-122"/>
                <a:cs typeface="华文细黑" panose="02010600040101010101" charset="-122"/>
                <a:sym typeface="+mn-ea"/>
              </a:rPr>
              <a:t>外场</a:t>
            </a:r>
            <a:r>
              <a:rPr lang="en-US" altLang="zh-CN" sz="2800" b="1" dirty="0">
                <a:solidFill>
                  <a:srgbClr val="FF0000"/>
                </a:solidFill>
                <a:latin typeface="华文细黑" panose="02010600040101010101" charset="-122"/>
                <a:ea typeface="华文细黑" panose="02010600040101010101" charset="-122"/>
                <a:cs typeface="华文细黑" panose="02010600040101010101" charset="-122"/>
                <a:sym typeface="+mn-ea"/>
              </a:rPr>
              <a:t>B.</a:t>
            </a:r>
            <a:endParaRPr lang="zh-CN" altLang="en-US" sz="2800" b="1" dirty="0">
              <a:solidFill>
                <a:srgbClr val="FF0000"/>
              </a:solidFill>
              <a:latin typeface="华文细黑" panose="02010600040101010101" charset="-122"/>
              <a:ea typeface="华文细黑" panose="02010600040101010101" charset="-122"/>
              <a:cs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2" grpId="0"/>
      <p:bldP spid="13" grpId="0"/>
      <p:bldP spid="1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53975" y="-41275"/>
            <a:ext cx="8896350" cy="645160"/>
          </a:xfrm>
          <a:prstGeom prst="rect">
            <a:avLst/>
          </a:prstGeom>
          <a:noFill/>
          <a:ln w="9525">
            <a:noFill/>
          </a:ln>
        </p:spPr>
        <p:txBody>
          <a:bodyPr>
            <a:spAutoFit/>
          </a:bodyPr>
          <a:p>
            <a:pPr marL="571500" indent="-571500" eaLnBrk="1" hangingPunct="1">
              <a:spcBef>
                <a:spcPct val="50000"/>
              </a:spcBef>
              <a:buFont typeface="Wingdings" panose="05000000000000000000" charset="0"/>
              <a:buChar char="u"/>
            </a:pPr>
            <a:r>
              <a:rPr lang="zh-CN" altLang="en-US" sz="3600" b="1" dirty="0">
                <a:latin typeface="华文细黑" panose="02010600040101010101" charset="-122"/>
                <a:ea typeface="华文细黑" panose="02010600040101010101" charset="-122"/>
              </a:rPr>
              <a:t>原子磁性的经典模型</a:t>
            </a:r>
            <a:r>
              <a:rPr lang="en-US" altLang="zh-CN" sz="3600" b="1" dirty="0">
                <a:latin typeface="华文细黑" panose="02010600040101010101" charset="-122"/>
                <a:ea typeface="华文细黑" panose="02010600040101010101" charset="-122"/>
              </a:rPr>
              <a:t>(Lamor</a:t>
            </a:r>
            <a:r>
              <a:rPr lang="zh-CN" altLang="en-US" sz="3600" b="1" dirty="0">
                <a:latin typeface="华文细黑" panose="02010600040101010101" charset="-122"/>
                <a:ea typeface="华文细黑" panose="02010600040101010101" charset="-122"/>
              </a:rPr>
              <a:t>旋进</a:t>
            </a:r>
            <a:r>
              <a:rPr lang="en-US" altLang="zh-CN" sz="3600" b="1" dirty="0">
                <a:latin typeface="华文细黑" panose="02010600040101010101" charset="-122"/>
                <a:ea typeface="华文细黑" panose="02010600040101010101" charset="-122"/>
              </a:rPr>
              <a:t>)</a:t>
            </a:r>
            <a:endParaRPr lang="en-US" altLang="zh-CN" sz="3600" b="1" dirty="0">
              <a:latin typeface="华文细黑" panose="02010600040101010101" charset="-122"/>
              <a:ea typeface="华文细黑" panose="02010600040101010101" charset="-122"/>
            </a:endParaRPr>
          </a:p>
        </p:txBody>
      </p:sp>
      <p:grpSp>
        <p:nvGrpSpPr>
          <p:cNvPr id="28" name="组合 27"/>
          <p:cNvGrpSpPr/>
          <p:nvPr/>
        </p:nvGrpSpPr>
        <p:grpSpPr>
          <a:xfrm>
            <a:off x="1292225" y="507884"/>
            <a:ext cx="3058795" cy="4147301"/>
            <a:chOff x="9880" y="429"/>
            <a:chExt cx="4817" cy="6531"/>
          </a:xfrm>
        </p:grpSpPr>
        <p:sp>
          <p:nvSpPr>
            <p:cNvPr id="6" name="椭圆 5"/>
            <p:cNvSpPr/>
            <p:nvPr/>
          </p:nvSpPr>
          <p:spPr>
            <a:xfrm>
              <a:off x="9880" y="1366"/>
              <a:ext cx="4135" cy="1127"/>
            </a:xfrm>
            <a:prstGeom prst="ellipse">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7" name="直接箭头连接符 6"/>
            <p:cNvCxnSpPr/>
            <p:nvPr/>
          </p:nvCxnSpPr>
          <p:spPr>
            <a:xfrm flipV="1">
              <a:off x="11978" y="500"/>
              <a:ext cx="0" cy="1247"/>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6" idx="3"/>
            </p:cNvCxnSpPr>
            <p:nvPr/>
          </p:nvCxnSpPr>
          <p:spPr>
            <a:xfrm flipH="1" flipV="1">
              <a:off x="10486" y="2328"/>
              <a:ext cx="1495" cy="2206"/>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rot="19620000">
              <a:off x="10438" y="3973"/>
              <a:ext cx="3109" cy="1094"/>
            </a:xfrm>
            <a:prstGeom prst="ellipse">
              <a:avLst/>
            </a:prstGeom>
            <a:noFill/>
            <a:ln>
              <a:solidFill>
                <a:srgbClr val="0070C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10" name="直接箭头连接符 9"/>
            <p:cNvCxnSpPr/>
            <p:nvPr/>
          </p:nvCxnSpPr>
          <p:spPr>
            <a:xfrm flipV="1">
              <a:off x="11980" y="3051"/>
              <a:ext cx="0" cy="1474"/>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11981" y="1747"/>
              <a:ext cx="0" cy="1304"/>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1981" y="5109"/>
              <a:ext cx="0" cy="850"/>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1981" y="4374"/>
              <a:ext cx="0" cy="73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1981" y="4534"/>
              <a:ext cx="283" cy="39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2304" y="4991"/>
              <a:ext cx="567" cy="794"/>
            </a:xfrm>
            <a:prstGeom prst="straightConnector1">
              <a:avLst/>
            </a:prstGeom>
            <a:ln w="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12871" y="1457"/>
              <a:ext cx="510" cy="68"/>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nvSpPr>
          <p:spPr>
            <a:xfrm rot="7380000">
              <a:off x="12792" y="4287"/>
              <a:ext cx="510" cy="68"/>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00B0F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2475" y="4691"/>
              <a:ext cx="170" cy="170"/>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aphicFrame>
          <p:nvGraphicFramePr>
            <p:cNvPr id="22" name="Object 1024"/>
            <p:cNvGraphicFramePr>
              <a:graphicFrameLocks noChangeAspect="1"/>
            </p:cNvGraphicFramePr>
            <p:nvPr/>
          </p:nvGraphicFramePr>
          <p:xfrm>
            <a:off x="12475" y="5826"/>
            <a:ext cx="1889" cy="1134"/>
          </p:xfrm>
          <a:graphic>
            <a:graphicData uri="http://schemas.openxmlformats.org/presentationml/2006/ole">
              <mc:AlternateContent xmlns:mc="http://schemas.openxmlformats.org/markup-compatibility/2006">
                <mc:Choice xmlns:v="urn:schemas-microsoft-com:vml" Requires="v">
                  <p:oleObj spid="_x0000_s7216" name="" r:id="rId1" imgW="685800" imgH="393700" progId="Equation.3">
                    <p:embed/>
                  </p:oleObj>
                </mc:Choice>
                <mc:Fallback>
                  <p:oleObj name="" r:id="rId1" imgW="685800" imgH="393700" progId="Equation.3">
                    <p:embed/>
                    <p:pic>
                      <p:nvPicPr>
                        <p:cNvPr id="0" name="图片 3114"/>
                        <p:cNvPicPr/>
                        <p:nvPr/>
                      </p:nvPicPr>
                      <p:blipFill>
                        <a:blip r:embed="rId2"/>
                        <a:stretch>
                          <a:fillRect/>
                        </a:stretch>
                      </p:blipFill>
                      <p:spPr>
                        <a:xfrm>
                          <a:off x="12475" y="5826"/>
                          <a:ext cx="1889" cy="1134"/>
                        </a:xfrm>
                        <a:prstGeom prst="rect">
                          <a:avLst/>
                        </a:prstGeom>
                        <a:solidFill>
                          <a:srgbClr val="FFFF99"/>
                        </a:solidFill>
                        <a:ln w="38100">
                          <a:noFill/>
                          <a:miter/>
                        </a:ln>
                      </p:spPr>
                    </p:pic>
                  </p:oleObj>
                </mc:Fallback>
              </mc:AlternateContent>
            </a:graphicData>
          </a:graphic>
        </p:graphicFrame>
        <p:graphicFrame>
          <p:nvGraphicFramePr>
            <p:cNvPr id="23" name="Object 1024"/>
            <p:cNvGraphicFramePr>
              <a:graphicFrameLocks noChangeAspect="1"/>
            </p:cNvGraphicFramePr>
            <p:nvPr/>
          </p:nvGraphicFramePr>
          <p:xfrm>
            <a:off x="10188" y="2427"/>
            <a:ext cx="298" cy="624"/>
          </p:xfrm>
          <a:graphic>
            <a:graphicData uri="http://schemas.openxmlformats.org/presentationml/2006/ole">
              <mc:AlternateContent xmlns:mc="http://schemas.openxmlformats.org/markup-compatibility/2006">
                <mc:Choice xmlns:v="urn:schemas-microsoft-com:vml" Requires="v">
                  <p:oleObj spid="_x0000_s7217" name="" r:id="rId3" imgW="88265" imgH="177165" progId="Equation.3">
                    <p:embed/>
                  </p:oleObj>
                </mc:Choice>
                <mc:Fallback>
                  <p:oleObj name="" r:id="rId3" imgW="88265" imgH="177165" progId="Equation.3">
                    <p:embed/>
                    <p:pic>
                      <p:nvPicPr>
                        <p:cNvPr id="0" name="图片 3114"/>
                        <p:cNvPicPr/>
                        <p:nvPr/>
                      </p:nvPicPr>
                      <p:blipFill>
                        <a:blip r:embed="rId4"/>
                        <a:stretch>
                          <a:fillRect/>
                        </a:stretch>
                      </p:blipFill>
                      <p:spPr>
                        <a:xfrm>
                          <a:off x="10188" y="2427"/>
                          <a:ext cx="298" cy="624"/>
                        </a:xfrm>
                        <a:prstGeom prst="rect">
                          <a:avLst/>
                        </a:prstGeom>
                        <a:no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12068" y="429"/>
            <a:ext cx="516" cy="582"/>
          </p:xfrm>
          <a:graphic>
            <a:graphicData uri="http://schemas.openxmlformats.org/presentationml/2006/ole">
              <mc:AlternateContent xmlns:mc="http://schemas.openxmlformats.org/markup-compatibility/2006">
                <mc:Choice xmlns:v="urn:schemas-microsoft-com:vml" Requires="v">
                  <p:oleObj spid="_x0000_s7218" name="" r:id="rId5" imgW="152400" imgH="165100" progId="Equation.3">
                    <p:embed/>
                  </p:oleObj>
                </mc:Choice>
                <mc:Fallback>
                  <p:oleObj name="" r:id="rId5" imgW="152400" imgH="165100" progId="Equation.3">
                    <p:embed/>
                    <p:pic>
                      <p:nvPicPr>
                        <p:cNvPr id="0" name="图片 3114"/>
                        <p:cNvPicPr/>
                        <p:nvPr/>
                      </p:nvPicPr>
                      <p:blipFill>
                        <a:blip r:embed="rId6"/>
                        <a:stretch>
                          <a:fillRect/>
                        </a:stretch>
                      </p:blipFill>
                      <p:spPr>
                        <a:xfrm>
                          <a:off x="12068" y="429"/>
                          <a:ext cx="516" cy="582"/>
                        </a:xfrm>
                        <a:prstGeom prst="rect">
                          <a:avLst/>
                        </a:prstGeom>
                        <a:noFill/>
                        <a:ln w="38100">
                          <a:noFill/>
                          <a:miter/>
                        </a:ln>
                      </p:spPr>
                    </p:pic>
                  </p:oleObj>
                </mc:Fallback>
              </mc:AlternateContent>
            </a:graphicData>
          </a:graphic>
        </p:graphicFrame>
        <p:sp>
          <p:nvSpPr>
            <p:cNvPr id="5121" name="Text Box 2"/>
            <p:cNvSpPr txBox="1"/>
            <p:nvPr/>
          </p:nvSpPr>
          <p:spPr>
            <a:xfrm>
              <a:off x="12592" y="4349"/>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电子轨道</a:t>
              </a:r>
              <a:endParaRPr lang="zh-CN" altLang="en-US" sz="1800" dirty="0">
                <a:solidFill>
                  <a:srgbClr val="FF0000"/>
                </a:solidFill>
                <a:latin typeface="华文细黑" panose="02010600040101010101" charset="-122"/>
                <a:ea typeface="华文细黑" panose="02010600040101010101" charset="-122"/>
              </a:endParaRPr>
            </a:p>
          </p:txBody>
        </p:sp>
        <p:sp>
          <p:nvSpPr>
            <p:cNvPr id="27" name="Text Box 2"/>
            <p:cNvSpPr txBox="1"/>
            <p:nvPr/>
          </p:nvSpPr>
          <p:spPr>
            <a:xfrm>
              <a:off x="12566" y="2289"/>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旋进</a:t>
              </a:r>
              <a:endParaRPr lang="zh-CN" altLang="en-US" sz="1800" dirty="0">
                <a:solidFill>
                  <a:srgbClr val="FF0000"/>
                </a:solidFill>
                <a:latin typeface="华文细黑" panose="02010600040101010101" charset="-122"/>
                <a:ea typeface="华文细黑" panose="02010600040101010101" charset="-122"/>
              </a:endParaRPr>
            </a:p>
          </p:txBody>
        </p:sp>
      </p:grpSp>
      <p:grpSp>
        <p:nvGrpSpPr>
          <p:cNvPr id="2" name="组合 1"/>
          <p:cNvGrpSpPr/>
          <p:nvPr/>
        </p:nvGrpSpPr>
        <p:grpSpPr>
          <a:xfrm flipH="1">
            <a:off x="5471795" y="536575"/>
            <a:ext cx="3211749" cy="3896360"/>
            <a:chOff x="9743" y="500"/>
            <a:chExt cx="4954" cy="6136"/>
          </a:xfrm>
        </p:grpSpPr>
        <p:sp>
          <p:nvSpPr>
            <p:cNvPr id="3" name="椭圆 2"/>
            <p:cNvSpPr/>
            <p:nvPr/>
          </p:nvSpPr>
          <p:spPr>
            <a:xfrm>
              <a:off x="9880" y="1366"/>
              <a:ext cx="4135" cy="1127"/>
            </a:xfrm>
            <a:prstGeom prst="ellipse">
              <a:avLst/>
            </a:prstGeom>
            <a:no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4" name="直接箭头连接符 3"/>
            <p:cNvCxnSpPr/>
            <p:nvPr/>
          </p:nvCxnSpPr>
          <p:spPr>
            <a:xfrm flipV="1">
              <a:off x="11978" y="500"/>
              <a:ext cx="0" cy="1247"/>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3" idx="3"/>
            </p:cNvCxnSpPr>
            <p:nvPr/>
          </p:nvCxnSpPr>
          <p:spPr>
            <a:xfrm flipH="1" flipV="1">
              <a:off x="10486" y="2328"/>
              <a:ext cx="1495" cy="2206"/>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rot="19620000">
              <a:off x="10438" y="3973"/>
              <a:ext cx="3109" cy="1094"/>
            </a:xfrm>
            <a:prstGeom prst="ellipse">
              <a:avLst/>
            </a:prstGeom>
            <a:noFill/>
            <a:ln>
              <a:solidFill>
                <a:srgbClr val="0070C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17" name="直接箭头连接符 16"/>
            <p:cNvCxnSpPr/>
            <p:nvPr/>
          </p:nvCxnSpPr>
          <p:spPr>
            <a:xfrm flipV="1">
              <a:off x="11980" y="3051"/>
              <a:ext cx="0" cy="1474"/>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11981" y="1747"/>
              <a:ext cx="0" cy="1304"/>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11981" y="5109"/>
              <a:ext cx="0" cy="850"/>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11981" y="4374"/>
              <a:ext cx="0" cy="73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11981" y="4534"/>
              <a:ext cx="283" cy="39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2299" y="4991"/>
              <a:ext cx="722" cy="964"/>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rot="7380000">
              <a:off x="12792" y="4287"/>
              <a:ext cx="510" cy="68"/>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00B0F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2475" y="4691"/>
              <a:ext cx="170" cy="170"/>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40" name="Text Box 2"/>
            <p:cNvSpPr txBox="1"/>
            <p:nvPr/>
          </p:nvSpPr>
          <p:spPr>
            <a:xfrm>
              <a:off x="12592" y="4349"/>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电子轨道</a:t>
              </a:r>
              <a:endParaRPr lang="zh-CN" altLang="en-US" sz="1800" dirty="0">
                <a:solidFill>
                  <a:srgbClr val="FF0000"/>
                </a:solidFill>
                <a:latin typeface="华文细黑" panose="02010600040101010101" charset="-122"/>
                <a:ea typeface="华文细黑" panose="02010600040101010101" charset="-122"/>
              </a:endParaRPr>
            </a:p>
          </p:txBody>
        </p:sp>
        <p:sp>
          <p:nvSpPr>
            <p:cNvPr id="41" name="Text Box 2"/>
            <p:cNvSpPr txBox="1"/>
            <p:nvPr/>
          </p:nvSpPr>
          <p:spPr>
            <a:xfrm>
              <a:off x="9743" y="6056"/>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旋进</a:t>
              </a:r>
              <a:endParaRPr lang="zh-CN" altLang="en-US" sz="1800" dirty="0">
                <a:solidFill>
                  <a:srgbClr val="FF0000"/>
                </a:solidFill>
                <a:latin typeface="华文细黑" panose="02010600040101010101" charset="-122"/>
                <a:ea typeface="华文细黑" panose="02010600040101010101" charset="-122"/>
              </a:endParaRPr>
            </a:p>
          </p:txBody>
        </p:sp>
      </p:grpSp>
      <p:graphicFrame>
        <p:nvGraphicFramePr>
          <p:cNvPr id="42" name="Object 1024"/>
          <p:cNvGraphicFramePr>
            <a:graphicFrameLocks noChangeAspect="1"/>
          </p:cNvGraphicFramePr>
          <p:nvPr/>
        </p:nvGraphicFramePr>
        <p:xfrm>
          <a:off x="8078470" y="1972945"/>
          <a:ext cx="1040765" cy="624840"/>
        </p:xfrm>
        <a:graphic>
          <a:graphicData uri="http://schemas.openxmlformats.org/presentationml/2006/ole">
            <mc:AlternateContent xmlns:mc="http://schemas.openxmlformats.org/markup-compatibility/2006">
              <mc:Choice xmlns:v="urn:schemas-microsoft-com:vml" Requires="v">
                <p:oleObj spid="_x0000_s43" name="" r:id="rId7" imgW="685800" imgH="393700" progId="Equation.3">
                  <p:embed/>
                </p:oleObj>
              </mc:Choice>
              <mc:Fallback>
                <p:oleObj name="" r:id="rId7" imgW="685800" imgH="393700" progId="Equation.3">
                  <p:embed/>
                  <p:pic>
                    <p:nvPicPr>
                      <p:cNvPr id="0" name="图片 3114"/>
                      <p:cNvPicPr/>
                      <p:nvPr/>
                    </p:nvPicPr>
                    <p:blipFill>
                      <a:blip r:embed="rId2"/>
                      <a:stretch>
                        <a:fillRect/>
                      </a:stretch>
                    </p:blipFill>
                    <p:spPr>
                      <a:xfrm>
                        <a:off x="8078470" y="1972945"/>
                        <a:ext cx="1040765" cy="624840"/>
                      </a:xfrm>
                      <a:prstGeom prst="rect">
                        <a:avLst/>
                      </a:prstGeom>
                      <a:solidFill>
                        <a:srgbClr val="FFFF99"/>
                      </a:solidFill>
                      <a:ln w="38100">
                        <a:noFill/>
                        <a:miter/>
                      </a:ln>
                    </p:spPr>
                  </p:pic>
                </p:oleObj>
              </mc:Fallback>
            </mc:AlternateContent>
          </a:graphicData>
        </a:graphic>
      </p:graphicFrame>
      <p:graphicFrame>
        <p:nvGraphicFramePr>
          <p:cNvPr id="44" name="Object 1024"/>
          <p:cNvGraphicFramePr>
            <a:graphicFrameLocks noChangeAspect="1"/>
          </p:cNvGraphicFramePr>
          <p:nvPr/>
        </p:nvGraphicFramePr>
        <p:xfrm>
          <a:off x="7304088" y="507885"/>
          <a:ext cx="327660" cy="369570"/>
        </p:xfrm>
        <a:graphic>
          <a:graphicData uri="http://schemas.openxmlformats.org/presentationml/2006/ole">
            <mc:AlternateContent xmlns:mc="http://schemas.openxmlformats.org/markup-compatibility/2006">
              <mc:Choice xmlns:v="urn:schemas-microsoft-com:vml" Requires="v">
                <p:oleObj spid="_x0000_s45" name="" r:id="rId8" imgW="152400" imgH="165100" progId="Equation.3">
                  <p:embed/>
                </p:oleObj>
              </mc:Choice>
              <mc:Fallback>
                <p:oleObj name="" r:id="rId8" imgW="152400" imgH="165100" progId="Equation.3">
                  <p:embed/>
                  <p:pic>
                    <p:nvPicPr>
                      <p:cNvPr id="0" name="图片 3114"/>
                      <p:cNvPicPr/>
                      <p:nvPr/>
                    </p:nvPicPr>
                    <p:blipFill>
                      <a:blip r:embed="rId9"/>
                      <a:stretch>
                        <a:fillRect/>
                      </a:stretch>
                    </p:blipFill>
                    <p:spPr>
                      <a:xfrm>
                        <a:off x="7304088" y="507885"/>
                        <a:ext cx="327660" cy="369570"/>
                      </a:xfrm>
                      <a:prstGeom prst="rect">
                        <a:avLst/>
                      </a:prstGeom>
                      <a:noFill/>
                      <a:ln w="38100">
                        <a:noFill/>
                        <a:miter/>
                      </a:ln>
                    </p:spPr>
                  </p:pic>
                </p:oleObj>
              </mc:Fallback>
            </mc:AlternateContent>
          </a:graphicData>
        </a:graphic>
      </p:graphicFrame>
      <p:graphicFrame>
        <p:nvGraphicFramePr>
          <p:cNvPr id="46" name="Object 1024"/>
          <p:cNvGraphicFramePr>
            <a:graphicFrameLocks noChangeAspect="1"/>
          </p:cNvGraphicFramePr>
          <p:nvPr/>
        </p:nvGraphicFramePr>
        <p:xfrm>
          <a:off x="6271260" y="3935014"/>
          <a:ext cx="189230" cy="396251"/>
        </p:xfrm>
        <a:graphic>
          <a:graphicData uri="http://schemas.openxmlformats.org/presentationml/2006/ole">
            <mc:AlternateContent xmlns:mc="http://schemas.openxmlformats.org/markup-compatibility/2006">
              <mc:Choice xmlns:v="urn:schemas-microsoft-com:vml" Requires="v">
                <p:oleObj spid="_x0000_s47" name="" r:id="rId10" imgW="88265" imgH="177165" progId="Equation.3">
                  <p:embed/>
                </p:oleObj>
              </mc:Choice>
              <mc:Fallback>
                <p:oleObj name="" r:id="rId10" imgW="88265" imgH="177165" progId="Equation.3">
                  <p:embed/>
                  <p:pic>
                    <p:nvPicPr>
                      <p:cNvPr id="0" name="图片 3114"/>
                      <p:cNvPicPr/>
                      <p:nvPr/>
                    </p:nvPicPr>
                    <p:blipFill>
                      <a:blip r:embed="rId4"/>
                      <a:stretch>
                        <a:fillRect/>
                      </a:stretch>
                    </p:blipFill>
                    <p:spPr>
                      <a:xfrm>
                        <a:off x="6271260" y="3935014"/>
                        <a:ext cx="189230" cy="396251"/>
                      </a:xfrm>
                      <a:prstGeom prst="rect">
                        <a:avLst/>
                      </a:prstGeom>
                      <a:noFill/>
                      <a:ln w="38100">
                        <a:noFill/>
                        <a:miter/>
                      </a:ln>
                    </p:spPr>
                  </p:pic>
                </p:oleObj>
              </mc:Fallback>
            </mc:AlternateContent>
          </a:graphicData>
        </a:graphic>
      </p:graphicFrame>
      <p:graphicFrame>
        <p:nvGraphicFramePr>
          <p:cNvPr id="48" name="Object 1024"/>
          <p:cNvGraphicFramePr>
            <a:graphicFrameLocks noChangeAspect="1"/>
          </p:cNvGraphicFramePr>
          <p:nvPr/>
        </p:nvGraphicFramePr>
        <p:xfrm>
          <a:off x="4817110" y="4695180"/>
          <a:ext cx="3132455" cy="720090"/>
        </p:xfrm>
        <a:graphic>
          <a:graphicData uri="http://schemas.openxmlformats.org/presentationml/2006/ole">
            <mc:AlternateContent xmlns:mc="http://schemas.openxmlformats.org/markup-compatibility/2006">
              <mc:Choice xmlns:v="urn:schemas-microsoft-com:vml" Requires="v">
                <p:oleObj spid="_x0000_s49" name="" r:id="rId11" imgW="1790700" imgH="393700" progId="Equation.3">
                  <p:embed/>
                </p:oleObj>
              </mc:Choice>
              <mc:Fallback>
                <p:oleObj name="" r:id="rId11" imgW="1790700" imgH="393700" progId="Equation.3">
                  <p:embed/>
                  <p:pic>
                    <p:nvPicPr>
                      <p:cNvPr id="0" name="图片 3114"/>
                      <p:cNvPicPr/>
                      <p:nvPr/>
                    </p:nvPicPr>
                    <p:blipFill>
                      <a:blip r:embed="rId12"/>
                      <a:stretch>
                        <a:fillRect/>
                      </a:stretch>
                    </p:blipFill>
                    <p:spPr>
                      <a:xfrm>
                        <a:off x="4817110" y="4695180"/>
                        <a:ext cx="3132455" cy="720090"/>
                      </a:xfrm>
                      <a:prstGeom prst="rect">
                        <a:avLst/>
                      </a:prstGeom>
                      <a:solidFill>
                        <a:srgbClr val="FFFF99"/>
                      </a:solidFill>
                      <a:ln w="38100">
                        <a:noFill/>
                        <a:miter/>
                      </a:ln>
                    </p:spPr>
                  </p:pic>
                </p:oleObj>
              </mc:Fallback>
            </mc:AlternateContent>
          </a:graphicData>
        </a:graphic>
      </p:graphicFrame>
      <p:sp>
        <p:nvSpPr>
          <p:cNvPr id="50" name="Text Box 2"/>
          <p:cNvSpPr txBox="1"/>
          <p:nvPr/>
        </p:nvSpPr>
        <p:spPr>
          <a:xfrm>
            <a:off x="6985" y="5039360"/>
            <a:ext cx="4328160" cy="491490"/>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600" b="1" dirty="0" smtClean="0">
                <a:solidFill>
                  <a:srgbClr val="FF0000"/>
                </a:solidFill>
                <a:latin typeface="华文细黑" panose="02010600040101010101" charset="-122"/>
                <a:ea typeface="华文细黑" panose="02010600040101010101" charset="-122"/>
              </a:rPr>
              <a:t>电子磁矩：</a:t>
            </a:r>
            <a:endParaRPr lang="en-US" altLang="zh-CN" sz="2600" b="1" dirty="0">
              <a:solidFill>
                <a:srgbClr val="FF0000"/>
              </a:solidFill>
              <a:latin typeface="华文细黑" panose="02010600040101010101" charset="-122"/>
              <a:ea typeface="华文细黑" panose="02010600040101010101" charset="-122"/>
            </a:endParaRPr>
          </a:p>
        </p:txBody>
      </p:sp>
      <p:sp>
        <p:nvSpPr>
          <p:cNvPr id="51" name="Text Box 2"/>
          <p:cNvSpPr txBox="1"/>
          <p:nvPr/>
        </p:nvSpPr>
        <p:spPr>
          <a:xfrm>
            <a:off x="6985" y="5623560"/>
            <a:ext cx="4683760" cy="491490"/>
          </a:xfrm>
          <a:prstGeom prst="rect">
            <a:avLst/>
          </a:prstGeom>
          <a:noFill/>
          <a:ln w="9525">
            <a:noFill/>
          </a:ln>
        </p:spPr>
        <p:txBody>
          <a:bodyPr wrap="square" anchor="t">
            <a:spAutoFit/>
          </a:bodyPr>
          <a:lstStyle/>
          <a:p>
            <a:pPr marL="457200" indent="-457200">
              <a:spcBef>
                <a:spcPct val="50000"/>
              </a:spcBef>
              <a:buFont typeface="Wingdings" panose="05000000000000000000" charset="0"/>
              <a:buChar char="p"/>
            </a:pPr>
            <a:r>
              <a:rPr lang="zh-CN" altLang="en-US" sz="2600" b="1" dirty="0" smtClean="0">
                <a:solidFill>
                  <a:srgbClr val="FF0000"/>
                </a:solidFill>
                <a:latin typeface="华文细黑" panose="02010600040101010101" charset="-122"/>
                <a:ea typeface="华文细黑" panose="02010600040101010101" charset="-122"/>
              </a:rPr>
              <a:t>磁场对磁矩产生力矩作用：</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52" name="Object 1024"/>
          <p:cNvGraphicFramePr>
            <a:graphicFrameLocks noChangeAspect="1"/>
          </p:cNvGraphicFramePr>
          <p:nvPr/>
        </p:nvGraphicFramePr>
        <p:xfrm>
          <a:off x="4817110" y="5530840"/>
          <a:ext cx="1177925" cy="441960"/>
        </p:xfrm>
        <a:graphic>
          <a:graphicData uri="http://schemas.openxmlformats.org/presentationml/2006/ole">
            <mc:AlternateContent xmlns:mc="http://schemas.openxmlformats.org/markup-compatibility/2006">
              <mc:Choice xmlns:v="urn:schemas-microsoft-com:vml" Requires="v">
                <p:oleObj spid="_x0000_s53" name="" r:id="rId13" imgW="673100" imgH="241300" progId="Equation.3">
                  <p:embed/>
                </p:oleObj>
              </mc:Choice>
              <mc:Fallback>
                <p:oleObj name="" r:id="rId13" imgW="673100" imgH="241300" progId="Equation.3">
                  <p:embed/>
                  <p:pic>
                    <p:nvPicPr>
                      <p:cNvPr id="0" name="图片 3114"/>
                      <p:cNvPicPr/>
                      <p:nvPr/>
                    </p:nvPicPr>
                    <p:blipFill>
                      <a:blip r:embed="rId14"/>
                      <a:stretch>
                        <a:fillRect/>
                      </a:stretch>
                    </p:blipFill>
                    <p:spPr>
                      <a:xfrm>
                        <a:off x="4817110" y="5530840"/>
                        <a:ext cx="1177925" cy="441960"/>
                      </a:xfrm>
                      <a:prstGeom prst="rect">
                        <a:avLst/>
                      </a:prstGeom>
                      <a:solidFill>
                        <a:srgbClr val="FFFF99"/>
                      </a:solidFill>
                      <a:ln w="38100">
                        <a:noFill/>
                        <a:miter/>
                      </a:ln>
                    </p:spPr>
                  </p:pic>
                </p:oleObj>
              </mc:Fallback>
            </mc:AlternateContent>
          </a:graphicData>
        </a:graphic>
      </p:graphicFrame>
      <p:sp>
        <p:nvSpPr>
          <p:cNvPr id="54" name="Text Box 2"/>
          <p:cNvSpPr txBox="1"/>
          <p:nvPr/>
        </p:nvSpPr>
        <p:spPr>
          <a:xfrm>
            <a:off x="6985" y="6211570"/>
            <a:ext cx="4683760" cy="491490"/>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600" b="1" dirty="0" smtClean="0">
                <a:solidFill>
                  <a:srgbClr val="FF0000"/>
                </a:solidFill>
                <a:latin typeface="华文细黑" panose="02010600040101010101" charset="-122"/>
                <a:ea typeface="华文细黑" panose="02010600040101010101" charset="-122"/>
              </a:rPr>
              <a:t>角动量的变化：</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55" name="Object 1024"/>
          <p:cNvGraphicFramePr>
            <a:graphicFrameLocks noChangeAspect="1"/>
          </p:cNvGraphicFramePr>
          <p:nvPr/>
        </p:nvGraphicFramePr>
        <p:xfrm>
          <a:off x="4817110" y="6061700"/>
          <a:ext cx="1666875" cy="791210"/>
        </p:xfrm>
        <a:graphic>
          <a:graphicData uri="http://schemas.openxmlformats.org/presentationml/2006/ole">
            <mc:AlternateContent xmlns:mc="http://schemas.openxmlformats.org/markup-compatibility/2006">
              <mc:Choice xmlns:v="urn:schemas-microsoft-com:vml" Requires="v">
                <p:oleObj spid="_x0000_s56" name="" r:id="rId15" imgW="952500" imgH="431800" progId="Equation.3">
                  <p:embed/>
                </p:oleObj>
              </mc:Choice>
              <mc:Fallback>
                <p:oleObj name="" r:id="rId15" imgW="952500" imgH="431800" progId="Equation.3">
                  <p:embed/>
                  <p:pic>
                    <p:nvPicPr>
                      <p:cNvPr id="0" name="图片 3114"/>
                      <p:cNvPicPr/>
                      <p:nvPr/>
                    </p:nvPicPr>
                    <p:blipFill>
                      <a:blip r:embed="rId16"/>
                      <a:stretch>
                        <a:fillRect/>
                      </a:stretch>
                    </p:blipFill>
                    <p:spPr>
                      <a:xfrm>
                        <a:off x="4817110" y="6061700"/>
                        <a:ext cx="1666875" cy="791210"/>
                      </a:xfrm>
                      <a:prstGeom prst="rect">
                        <a:avLst/>
                      </a:prstGeom>
                      <a:solidFill>
                        <a:srgbClr val="FFFF99"/>
                      </a:solidFill>
                      <a:ln w="38100">
                        <a:noFill/>
                        <a:miter/>
                      </a:ln>
                    </p:spPr>
                  </p:pic>
                </p:oleObj>
              </mc:Fallback>
            </mc:AlternateContent>
          </a:graphicData>
        </a:graphic>
      </p:graphicFrame>
      <p:sp>
        <p:nvSpPr>
          <p:cNvPr id="57" name="椭圆 56"/>
          <p:cNvSpPr/>
          <p:nvPr/>
        </p:nvSpPr>
        <p:spPr>
          <a:xfrm flipH="1">
            <a:off x="6460680" y="3668395"/>
            <a:ext cx="1548000" cy="468000"/>
          </a:xfrm>
          <a:prstGeom prst="ellipse">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8" name="任意多边形 57"/>
          <p:cNvSpPr/>
          <p:nvPr/>
        </p:nvSpPr>
        <p:spPr>
          <a:xfrm flipH="1" flipV="1">
            <a:off x="6597650" y="4022725"/>
            <a:ext cx="320675" cy="79375"/>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任意多边形 58"/>
          <p:cNvSpPr/>
          <p:nvPr/>
        </p:nvSpPr>
        <p:spPr>
          <a:xfrm>
            <a:off x="7839075" y="1144172"/>
            <a:ext cx="323850" cy="43181"/>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0000FF"/>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3"/>
          <p:cNvSpPr txBox="1"/>
          <p:nvPr/>
        </p:nvSpPr>
        <p:spPr>
          <a:xfrm>
            <a:off x="41910" y="-8890"/>
            <a:ext cx="4236085" cy="583565"/>
          </a:xfrm>
          <a:prstGeom prst="rect">
            <a:avLst/>
          </a:prstGeom>
          <a:noFill/>
          <a:ln w="9525">
            <a:noFill/>
          </a:ln>
        </p:spPr>
        <p:txBody>
          <a:bodyPr wrap="square">
            <a:spAutoFit/>
          </a:bodyPr>
          <a:lstStyle/>
          <a:p>
            <a:pPr eaLnBrk="1" hangingPunct="1">
              <a:spcBef>
                <a:spcPct val="50000"/>
              </a:spcBef>
            </a:pP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§8.2   </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固体磁性概述</a:t>
            </a:r>
            <a:endParaRPr lang="zh-CN" altLang="en-US" sz="3200" dirty="0">
              <a:solidFill>
                <a:srgbClr val="0000CC"/>
              </a:solidFill>
              <a:latin typeface="华文细黑" panose="02010600040101010101" charset="-122"/>
              <a:ea typeface="华文细黑" panose="02010600040101010101" charset="-122"/>
            </a:endParaRPr>
          </a:p>
        </p:txBody>
      </p:sp>
      <p:sp>
        <p:nvSpPr>
          <p:cNvPr id="10244" name="Text Box 5"/>
          <p:cNvSpPr txBox="1"/>
          <p:nvPr/>
        </p:nvSpPr>
        <p:spPr>
          <a:xfrm>
            <a:off x="31750" y="3288030"/>
            <a:ext cx="8896350" cy="460375"/>
          </a:xfrm>
          <a:prstGeom prst="rect">
            <a:avLst/>
          </a:prstGeom>
          <a:noFill/>
          <a:ln w="9525">
            <a:noFill/>
          </a:ln>
        </p:spPr>
        <p:txBody>
          <a:bodyPr>
            <a:spAutoFit/>
          </a:bodyPr>
          <a:lstStyle/>
          <a:p>
            <a:pPr eaLnBrk="1" hangingPunct="1">
              <a:spcBef>
                <a:spcPct val="50000"/>
              </a:spcBef>
            </a:pPr>
            <a:r>
              <a:rPr lang="zh-CN" altLang="en-US" sz="2400" dirty="0">
                <a:solidFill>
                  <a:srgbClr val="FF0000"/>
                </a:solidFill>
                <a:latin typeface="华文细黑" panose="02010600040101010101" charset="-122"/>
                <a:ea typeface="华文细黑" panose="02010600040101010101" charset="-122"/>
              </a:rPr>
              <a:t>离子晶体：</a:t>
            </a:r>
            <a:r>
              <a:rPr lang="zh-CN" altLang="en-US" sz="2400" dirty="0">
                <a:latin typeface="华文细黑" panose="02010600040101010101" charset="-122"/>
                <a:ea typeface="华文细黑" panose="02010600040101010101" charset="-122"/>
              </a:rPr>
              <a:t>晶体总磁化率可以写为各离子磁化率之和：</a:t>
            </a:r>
            <a:endParaRPr lang="zh-CN" altLang="en-US" sz="2400" dirty="0">
              <a:latin typeface="华文细黑" panose="02010600040101010101" charset="-122"/>
              <a:ea typeface="华文细黑" panose="02010600040101010101" charset="-122"/>
            </a:endParaRPr>
          </a:p>
        </p:txBody>
      </p:sp>
      <p:sp>
        <p:nvSpPr>
          <p:cNvPr id="4107" name="矩形 1"/>
          <p:cNvSpPr/>
          <p:nvPr/>
        </p:nvSpPr>
        <p:spPr>
          <a:xfrm>
            <a:off x="31750" y="981075"/>
            <a:ext cx="9008745" cy="2306955"/>
          </a:xfrm>
          <a:prstGeom prst="rect">
            <a:avLst/>
          </a:prstGeom>
          <a:noFill/>
          <a:ln w="9525">
            <a:noFill/>
          </a:ln>
        </p:spPr>
        <p:txBody>
          <a:bodyPr wrap="square">
            <a:spAutoFit/>
          </a:bodyPr>
          <a:lstStyle/>
          <a:p>
            <a:pPr marL="285750" indent="-285750" algn="just" eaLnBrk="1" hangingPunct="1">
              <a:lnSpc>
                <a:spcPct val="150000"/>
              </a:lnSpc>
              <a:buFont typeface="Wingdings" panose="05000000000000000000" charset="0"/>
              <a:buChar char="p"/>
            </a:pPr>
            <a:r>
              <a:rPr lang="en-US" altLang="zh-CN" sz="2400" dirty="0">
                <a:solidFill>
                  <a:srgbClr val="0000CC"/>
                </a:solidFill>
                <a:latin typeface="华文细黑" panose="02010600040101010101" charset="-122"/>
                <a:ea typeface="华文细黑" panose="02010600040101010101" charset="-122"/>
              </a:rPr>
              <a:t> </a:t>
            </a:r>
            <a:r>
              <a:rPr lang="zh-CN" altLang="en-US" sz="2400" dirty="0">
                <a:solidFill>
                  <a:srgbClr val="0000CC"/>
                </a:solidFill>
                <a:latin typeface="华文细黑" panose="02010600040101010101" charset="-122"/>
                <a:ea typeface="华文细黑" panose="02010600040101010101" charset="-122"/>
              </a:rPr>
              <a:t>固体内部电子结构只有具有固有磁矩时，才会引起顺磁化</a:t>
            </a:r>
            <a:r>
              <a:rPr lang="en-US" altLang="zh-CN" sz="2400" dirty="0">
                <a:solidFill>
                  <a:srgbClr val="0000CC"/>
                </a:solidFill>
                <a:latin typeface="华文细黑" panose="02010600040101010101" charset="-122"/>
                <a:ea typeface="华文细黑" panose="02010600040101010101" charset="-122"/>
              </a:rPr>
              <a:t>(</a:t>
            </a:r>
            <a:r>
              <a:rPr lang="zh-CN" altLang="en-US" sz="2400" dirty="0">
                <a:solidFill>
                  <a:srgbClr val="0000CC"/>
                </a:solidFill>
                <a:latin typeface="华文细黑" panose="02010600040101010101" charset="-122"/>
                <a:ea typeface="华文细黑" panose="02010600040101010101" charset="-122"/>
              </a:rPr>
              <a:t>磁矩的择优取向</a:t>
            </a:r>
            <a:r>
              <a:rPr lang="en-US" altLang="zh-CN" sz="2400" dirty="0">
                <a:solidFill>
                  <a:srgbClr val="0000CC"/>
                </a:solidFill>
                <a:latin typeface="华文细黑" panose="02010600040101010101" charset="-122"/>
                <a:ea typeface="华文细黑" panose="02010600040101010101" charset="-122"/>
              </a:rPr>
              <a:t>)</a:t>
            </a:r>
            <a:endParaRPr lang="en-US" altLang="zh-CN" sz="2400" dirty="0">
              <a:solidFill>
                <a:srgbClr val="0000CC"/>
              </a:solidFill>
              <a:latin typeface="华文细黑" panose="02010600040101010101" charset="-122"/>
              <a:ea typeface="华文细黑" panose="02010600040101010101" charset="-122"/>
            </a:endParaRPr>
          </a:p>
          <a:p>
            <a:pPr marL="285750" indent="-285750" algn="just" eaLnBrk="1" hangingPunct="1">
              <a:lnSpc>
                <a:spcPct val="150000"/>
              </a:lnSpc>
              <a:buFont typeface="Wingdings" panose="05000000000000000000" charset="0"/>
              <a:buChar char="p"/>
            </a:pPr>
            <a:r>
              <a:rPr lang="zh-CN" altLang="en-US" sz="2400" dirty="0">
                <a:solidFill>
                  <a:srgbClr val="0000CC"/>
                </a:solidFill>
                <a:latin typeface="华文细黑" panose="02010600040101010101" charset="-122"/>
                <a:ea typeface="华文细黑" panose="02010600040101010101" charset="-122"/>
              </a:rPr>
              <a:t> 自由状态下的原子很多有一定的磁矩，但当它们结合为分子或固体时，往往失去磁矩</a:t>
            </a:r>
            <a:r>
              <a:rPr lang="en-US" altLang="zh-CN" sz="2400" dirty="0">
                <a:solidFill>
                  <a:srgbClr val="0000CC"/>
                </a:solidFill>
                <a:latin typeface="华文细黑" panose="02010600040101010101" charset="-122"/>
                <a:ea typeface="华文细黑" panose="02010600040101010101" charset="-122"/>
              </a:rPr>
              <a:t>.</a:t>
            </a:r>
            <a:endParaRPr lang="en-US" altLang="zh-CN" sz="2400" dirty="0">
              <a:solidFill>
                <a:srgbClr val="0000CC"/>
              </a:solidFill>
              <a:latin typeface="华文细黑" panose="02010600040101010101" charset="-122"/>
              <a:ea typeface="华文细黑" panose="02010600040101010101" charset="-122"/>
            </a:endParaRPr>
          </a:p>
        </p:txBody>
      </p:sp>
      <p:sp>
        <p:nvSpPr>
          <p:cNvPr id="13" name="Text Box 2"/>
          <p:cNvSpPr txBox="1"/>
          <p:nvPr/>
        </p:nvSpPr>
        <p:spPr>
          <a:xfrm>
            <a:off x="31750" y="489340"/>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一</a:t>
            </a:r>
            <a:r>
              <a:rPr lang="zh-CN" altLang="en-US" sz="2600" b="1" dirty="0" smtClean="0">
                <a:solidFill>
                  <a:srgbClr val="FF0000"/>
                </a:solidFill>
                <a:latin typeface="华文细黑" panose="02010600040101010101" charset="-122"/>
                <a:ea typeface="华文细黑" panose="02010600040101010101" charset="-122"/>
              </a:rPr>
              <a:t>、饱和电子结构的抗磁性</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2" name="对象 1"/>
          <p:cNvGraphicFramePr>
            <a:graphicFrameLocks noChangeAspect="1"/>
          </p:cNvGraphicFramePr>
          <p:nvPr/>
        </p:nvGraphicFramePr>
        <p:xfrm>
          <a:off x="7237729" y="3086216"/>
          <a:ext cx="1904985" cy="864981"/>
        </p:xfrm>
        <a:graphic>
          <a:graphicData uri="http://schemas.openxmlformats.org/presentationml/2006/ole">
            <mc:AlternateContent xmlns:mc="http://schemas.openxmlformats.org/markup-compatibility/2006">
              <mc:Choice xmlns:v="urn:schemas-microsoft-com:vml" Requires="v">
                <p:oleObj spid="_x0000_s23578" name="Equation" r:id="rId1" imgW="22860000" imgH="10363200" progId="Equation.DSMT4">
                  <p:embed/>
                </p:oleObj>
              </mc:Choice>
              <mc:Fallback>
                <p:oleObj name="Equation" r:id="rId1" imgW="22860000" imgH="10363200" progId="Equation.DSMT4">
                  <p:embed/>
                  <p:pic>
                    <p:nvPicPr>
                      <p:cNvPr id="0" name="图片 23577"/>
                      <p:cNvPicPr/>
                      <p:nvPr/>
                    </p:nvPicPr>
                    <p:blipFill>
                      <a:blip r:embed="rId2"/>
                      <a:stretch>
                        <a:fillRect/>
                      </a:stretch>
                    </p:blipFill>
                    <p:spPr>
                      <a:xfrm>
                        <a:off x="7237729" y="3086216"/>
                        <a:ext cx="1904985" cy="864981"/>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752933" y="4071212"/>
          <a:ext cx="2668587" cy="1101725"/>
        </p:xfrm>
        <a:graphic>
          <a:graphicData uri="http://schemas.openxmlformats.org/presentationml/2006/ole">
            <mc:AlternateContent xmlns:mc="http://schemas.openxmlformats.org/markup-compatibility/2006">
              <mc:Choice xmlns:v="urn:schemas-microsoft-com:vml" Requires="v">
                <p:oleObj spid="_x0000_s23579" name="Equation" r:id="rId3" imgW="36880800" imgH="15240000" progId="Equation.DSMT4">
                  <p:embed/>
                </p:oleObj>
              </mc:Choice>
              <mc:Fallback>
                <p:oleObj name="Equation" r:id="rId3" imgW="36880800" imgH="15240000" progId="Equation.DSMT4">
                  <p:embed/>
                  <p:pic>
                    <p:nvPicPr>
                      <p:cNvPr id="0" name="图片 23578"/>
                      <p:cNvPicPr/>
                      <p:nvPr/>
                    </p:nvPicPr>
                    <p:blipFill>
                      <a:blip r:embed="rId4"/>
                      <a:stretch>
                        <a:fillRect/>
                      </a:stretch>
                    </p:blipFill>
                    <p:spPr>
                      <a:xfrm>
                        <a:off x="1752933" y="4071212"/>
                        <a:ext cx="2668587" cy="1101725"/>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325443" y="4231680"/>
          <a:ext cx="3257714" cy="636271"/>
        </p:xfrm>
        <a:graphic>
          <a:graphicData uri="http://schemas.openxmlformats.org/presentationml/2006/ole">
            <mc:AlternateContent xmlns:mc="http://schemas.openxmlformats.org/markup-compatibility/2006">
              <mc:Choice xmlns:v="urn:schemas-microsoft-com:vml" Requires="v">
                <p:oleObj spid="_x0000_s23580" name="Equation" r:id="rId5" imgW="39014400" imgH="7620000" progId="Equation.DSMT4">
                  <p:embed/>
                </p:oleObj>
              </mc:Choice>
              <mc:Fallback>
                <p:oleObj name="Equation" r:id="rId5" imgW="39014400" imgH="7620000" progId="Equation.DSMT4">
                  <p:embed/>
                  <p:pic>
                    <p:nvPicPr>
                      <p:cNvPr id="0" name="图片 23579"/>
                      <p:cNvPicPr/>
                      <p:nvPr/>
                    </p:nvPicPr>
                    <p:blipFill>
                      <a:blip r:embed="rId6"/>
                      <a:stretch>
                        <a:fillRect/>
                      </a:stretch>
                    </p:blipFill>
                    <p:spPr>
                      <a:xfrm>
                        <a:off x="5325443" y="4231680"/>
                        <a:ext cx="3257714" cy="636271"/>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722880" y="5283835"/>
          <a:ext cx="5970270" cy="817245"/>
        </p:xfrm>
        <a:graphic>
          <a:graphicData uri="http://schemas.openxmlformats.org/presentationml/2006/ole">
            <mc:AlternateContent xmlns:mc="http://schemas.openxmlformats.org/markup-compatibility/2006">
              <mc:Choice xmlns:v="urn:schemas-microsoft-com:vml" Requires="v">
                <p:oleObj spid="_x0000_s23581" name="Equation" r:id="rId7" imgW="2387600" imgH="316865" progId="Equation.DSMT4">
                  <p:embed/>
                </p:oleObj>
              </mc:Choice>
              <mc:Fallback>
                <p:oleObj name="Equation" r:id="rId7" imgW="2387600" imgH="316865" progId="Equation.DSMT4">
                  <p:embed/>
                  <p:pic>
                    <p:nvPicPr>
                      <p:cNvPr id="0" name="图片 23580"/>
                      <p:cNvPicPr/>
                      <p:nvPr/>
                    </p:nvPicPr>
                    <p:blipFill>
                      <a:blip r:embed="rId8"/>
                      <a:stretch>
                        <a:fillRect/>
                      </a:stretch>
                    </p:blipFill>
                    <p:spPr>
                      <a:xfrm>
                        <a:off x="2722880" y="5283835"/>
                        <a:ext cx="5970270" cy="817245"/>
                      </a:xfrm>
                      <a:prstGeom prst="rect">
                        <a:avLst/>
                      </a:prstGeom>
                    </p:spPr>
                  </p:pic>
                </p:oleObj>
              </mc:Fallback>
            </mc:AlternateContent>
          </a:graphicData>
        </a:graphic>
      </p:graphicFrame>
      <p:sp>
        <p:nvSpPr>
          <p:cNvPr id="7" name="Text Box 5"/>
          <p:cNvSpPr txBox="1"/>
          <p:nvPr/>
        </p:nvSpPr>
        <p:spPr>
          <a:xfrm>
            <a:off x="31750" y="5464810"/>
            <a:ext cx="8896350" cy="460375"/>
          </a:xfrm>
          <a:prstGeom prst="rect">
            <a:avLst/>
          </a:prstGeom>
          <a:noFill/>
          <a:ln w="9525">
            <a:noFill/>
          </a:ln>
        </p:spPr>
        <p:txBody>
          <a:bodyPr>
            <a:spAutoFit/>
          </a:bodyPr>
          <a:p>
            <a:pPr eaLnBrk="1" hangingPunct="1">
              <a:spcBef>
                <a:spcPct val="50000"/>
              </a:spcBef>
            </a:pPr>
            <a:r>
              <a:rPr lang="zh-CN" altLang="en-US" sz="2400" dirty="0">
                <a:latin typeface="华文细黑" panose="02010600040101010101" charset="-122"/>
                <a:ea typeface="华文细黑" panose="02010600040101010101" charset="-122"/>
                <a:sym typeface="+mn-ea"/>
              </a:rPr>
              <a:t>常见</a:t>
            </a:r>
            <a:r>
              <a:rPr lang="zh-CN" altLang="en-US" sz="2400" dirty="0">
                <a:latin typeface="华文细黑" panose="02010600040101010101" charset="-122"/>
                <a:ea typeface="华文细黑" panose="02010600040101010101" charset="-122"/>
              </a:rPr>
              <a:t>摩尔磁化率：</a:t>
            </a:r>
            <a:endParaRPr lang="zh-CN" altLang="en-US" sz="2400" dirty="0">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a:graphicFrameLocks noChangeAspect="1"/>
          </p:cNvGraphicFramePr>
          <p:nvPr>
            <p:custDataLst>
              <p:tags r:id="rId1"/>
            </p:custDataLst>
          </p:nvPr>
        </p:nvGraphicFramePr>
        <p:xfrm>
          <a:off x="3061033" y="619826"/>
          <a:ext cx="4725448" cy="1656115"/>
        </p:xfrm>
        <a:graphic>
          <a:graphicData uri="http://schemas.openxmlformats.org/presentationml/2006/ole">
            <mc:AlternateContent xmlns:mc="http://schemas.openxmlformats.org/markup-compatibility/2006">
              <mc:Choice xmlns:v="urn:schemas-microsoft-com:vml" Requires="v">
                <p:oleObj spid="_x0000_s23582" name="Equation" r:id="rId2" imgW="65227200" imgH="22860000" progId="Equation.DSMT4">
                  <p:embed/>
                </p:oleObj>
              </mc:Choice>
              <mc:Fallback>
                <p:oleObj name="Equation" r:id="rId2" imgW="65227200" imgH="22860000" progId="Equation.DSMT4">
                  <p:embed/>
                  <p:pic>
                    <p:nvPicPr>
                      <p:cNvPr id="0" name="图片 23581"/>
                      <p:cNvPicPr/>
                      <p:nvPr/>
                    </p:nvPicPr>
                    <p:blipFill>
                      <a:blip r:embed="rId3"/>
                      <a:stretch>
                        <a:fillRect/>
                      </a:stretch>
                    </p:blipFill>
                    <p:spPr>
                      <a:xfrm>
                        <a:off x="3061033" y="619826"/>
                        <a:ext cx="4725448" cy="1656115"/>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3061335" y="2829560"/>
          <a:ext cx="4428490" cy="2909570"/>
        </p:xfrm>
        <a:graphic>
          <a:graphicData uri="http://schemas.openxmlformats.org/presentationml/2006/ole">
            <mc:AlternateContent xmlns:mc="http://schemas.openxmlformats.org/markup-compatibility/2006">
              <mc:Choice xmlns:v="urn:schemas-microsoft-com:vml" Requires="v">
                <p:oleObj spid="_x0000_s24597" name="Equation" r:id="rId4" imgW="74676000" imgH="49072800" progId="Equation.DSMT4">
                  <p:embed/>
                </p:oleObj>
              </mc:Choice>
              <mc:Fallback>
                <p:oleObj name="Equation" r:id="rId4" imgW="74676000" imgH="49072800" progId="Equation.DSMT4">
                  <p:embed/>
                  <p:pic>
                    <p:nvPicPr>
                      <p:cNvPr id="0" name="对象 7"/>
                      <p:cNvPicPr/>
                      <p:nvPr/>
                    </p:nvPicPr>
                    <p:blipFill>
                      <a:blip r:embed="rId5"/>
                      <a:stretch>
                        <a:fillRect/>
                      </a:stretch>
                    </p:blipFill>
                    <p:spPr>
                      <a:xfrm>
                        <a:off x="3061335" y="2829560"/>
                        <a:ext cx="4428490" cy="2909570"/>
                      </a:xfrm>
                      <a:prstGeom prst="rect">
                        <a:avLst/>
                      </a:prstGeom>
                    </p:spPr>
                  </p:pic>
                </p:oleObj>
              </mc:Fallback>
            </mc:AlternateContent>
          </a:graphicData>
        </a:graphic>
      </p:graphicFrame>
      <p:sp>
        <p:nvSpPr>
          <p:cNvPr id="4107" name="矩形 1"/>
          <p:cNvSpPr/>
          <p:nvPr/>
        </p:nvSpPr>
        <p:spPr>
          <a:xfrm>
            <a:off x="-25400" y="-117475"/>
            <a:ext cx="9008745" cy="737235"/>
          </a:xfrm>
          <a:prstGeom prst="rect">
            <a:avLst/>
          </a:prstGeom>
          <a:noFill/>
          <a:ln w="9525">
            <a:noFill/>
          </a:ln>
        </p:spPr>
        <p:txBody>
          <a:bodyPr wrap="square">
            <a:spAutoFit/>
          </a:bodyPr>
          <a:p>
            <a:pPr marL="285750" indent="-285750" algn="just" eaLnBrk="1" hangingPunct="1">
              <a:lnSpc>
                <a:spcPct val="150000"/>
              </a:lnSpc>
              <a:buFont typeface="Wingdings" panose="05000000000000000000" charset="0"/>
              <a:buChar char="p"/>
            </a:pPr>
            <a:r>
              <a:rPr lang="en-US" altLang="zh-CN" sz="2800" dirty="0">
                <a:solidFill>
                  <a:srgbClr val="0000CC"/>
                </a:solidFill>
                <a:latin typeface="华文细黑" panose="02010600040101010101" charset="-122"/>
                <a:ea typeface="华文细黑" panose="02010600040101010101" charset="-122"/>
              </a:rPr>
              <a:t> </a:t>
            </a:r>
            <a:r>
              <a:rPr lang="zh-CN" altLang="en-US" sz="2800" dirty="0">
                <a:solidFill>
                  <a:srgbClr val="0000CC"/>
                </a:solidFill>
                <a:latin typeface="华文细黑" panose="02010600040101010101" charset="-122"/>
                <a:ea typeface="华文细黑" panose="02010600040101010101" charset="-122"/>
              </a:rPr>
              <a:t>非饱和电子结构，固有磁矩引起顺磁矩的取向能</a:t>
            </a:r>
            <a:r>
              <a:rPr lang="en-US" altLang="zh-CN" sz="2800" dirty="0">
                <a:solidFill>
                  <a:srgbClr val="0000CC"/>
                </a:solidFill>
                <a:latin typeface="华文细黑" panose="02010600040101010101" charset="-122"/>
                <a:ea typeface="华文细黑" panose="02010600040101010101" charset="-122"/>
              </a:rPr>
              <a:t>.</a:t>
            </a:r>
            <a:endParaRPr lang="en-US" altLang="zh-CN" sz="2800" dirty="0">
              <a:solidFill>
                <a:srgbClr val="0000CC"/>
              </a:solidFill>
              <a:latin typeface="华文细黑" panose="02010600040101010101" charset="-122"/>
              <a:ea typeface="华文细黑" panose="02010600040101010101" charset="-122"/>
            </a:endParaRPr>
          </a:p>
        </p:txBody>
      </p:sp>
      <p:sp>
        <p:nvSpPr>
          <p:cNvPr id="3" name="矩形 1"/>
          <p:cNvSpPr/>
          <p:nvPr/>
        </p:nvSpPr>
        <p:spPr>
          <a:xfrm>
            <a:off x="-25400" y="2092325"/>
            <a:ext cx="9008745" cy="737235"/>
          </a:xfrm>
          <a:prstGeom prst="rect">
            <a:avLst/>
          </a:prstGeom>
          <a:noFill/>
          <a:ln w="9525">
            <a:noFill/>
          </a:ln>
        </p:spPr>
        <p:txBody>
          <a:bodyPr wrap="square">
            <a:spAutoFit/>
          </a:bodyPr>
          <a:p>
            <a:pPr marL="285750" indent="-285750" algn="just" eaLnBrk="1" hangingPunct="1">
              <a:lnSpc>
                <a:spcPct val="150000"/>
              </a:lnSpc>
              <a:buFont typeface="Wingdings" panose="05000000000000000000" charset="0"/>
              <a:buChar char="p"/>
            </a:pPr>
            <a:r>
              <a:rPr lang="en-US" altLang="zh-CN" sz="2800" dirty="0">
                <a:solidFill>
                  <a:srgbClr val="0000CC"/>
                </a:solidFill>
                <a:latin typeface="华文细黑" panose="02010600040101010101" charset="-122"/>
                <a:ea typeface="华文细黑" panose="02010600040101010101" charset="-122"/>
              </a:rPr>
              <a:t> </a:t>
            </a:r>
            <a:r>
              <a:rPr lang="zh-CN" altLang="en-US" sz="2800" dirty="0">
                <a:solidFill>
                  <a:srgbClr val="0000CC"/>
                </a:solidFill>
                <a:latin typeface="华文细黑" panose="02010600040101010101" charset="-122"/>
                <a:ea typeface="华文细黑" panose="02010600040101010101" charset="-122"/>
              </a:rPr>
              <a:t>非饱和电子结构，感应磁矩引起抗磁性的能量</a:t>
            </a:r>
            <a:r>
              <a:rPr lang="en-US" altLang="zh-CN" sz="2800" dirty="0">
                <a:solidFill>
                  <a:srgbClr val="0000CC"/>
                </a:solidFill>
                <a:latin typeface="华文细黑" panose="02010600040101010101" charset="-122"/>
                <a:ea typeface="华文细黑" panose="02010600040101010101" charset="-122"/>
              </a:rPr>
              <a:t>.</a:t>
            </a:r>
            <a:endParaRPr lang="en-US" altLang="zh-CN" sz="2800" dirty="0">
              <a:solidFill>
                <a:srgbClr val="0000CC"/>
              </a:solidFill>
              <a:latin typeface="华文细黑" panose="02010600040101010101" charset="-122"/>
              <a:ea typeface="华文细黑" panose="02010600040101010101" charset="-122"/>
            </a:endParaRPr>
          </a:p>
        </p:txBody>
      </p:sp>
      <p:sp>
        <p:nvSpPr>
          <p:cNvPr id="4" name="Text Box 5"/>
          <p:cNvSpPr txBox="1"/>
          <p:nvPr/>
        </p:nvSpPr>
        <p:spPr>
          <a:xfrm>
            <a:off x="123825" y="5897880"/>
            <a:ext cx="8896350" cy="583565"/>
          </a:xfrm>
          <a:prstGeom prst="rect">
            <a:avLst/>
          </a:prstGeom>
          <a:noFill/>
          <a:ln w="9525">
            <a:noFill/>
          </a:ln>
        </p:spPr>
        <p:txBody>
          <a:bodyPr>
            <a:spAutoFit/>
          </a:bodyPr>
          <a:p>
            <a:pPr marL="457200" indent="-457200" eaLnBrk="1" hangingPunct="1">
              <a:spcBef>
                <a:spcPct val="50000"/>
              </a:spcBef>
              <a:buFont typeface="Wingdings" panose="05000000000000000000" charset="0"/>
              <a:buChar char="n"/>
            </a:pPr>
            <a:r>
              <a:rPr lang="zh-CN" altLang="en-US" sz="3200" u="sng" dirty="0">
                <a:solidFill>
                  <a:srgbClr val="FF0000"/>
                </a:solidFill>
                <a:latin typeface="华文细黑" panose="02010600040101010101" charset="-122"/>
                <a:ea typeface="华文细黑" panose="02010600040101010101" charset="-122"/>
              </a:rPr>
              <a:t>在</a:t>
            </a:r>
            <a:r>
              <a:rPr lang="en-US" altLang="zh-CN" sz="3200" u="sng" dirty="0">
                <a:solidFill>
                  <a:srgbClr val="FF0000"/>
                </a:solidFill>
                <a:latin typeface="华文细黑" panose="02010600040101010101" charset="-122"/>
                <a:ea typeface="华文细黑" panose="02010600040101010101" charset="-122"/>
              </a:rPr>
              <a:t>1T</a:t>
            </a:r>
            <a:r>
              <a:rPr lang="zh-CN" altLang="en-US" sz="3200" u="sng" dirty="0">
                <a:solidFill>
                  <a:srgbClr val="FF0000"/>
                </a:solidFill>
                <a:latin typeface="华文细黑" panose="02010600040101010101" charset="-122"/>
                <a:ea typeface="华文细黑" panose="02010600040101010101" charset="-122"/>
              </a:rPr>
              <a:t>时，抗磁性比顺磁化的影响小约</a:t>
            </a:r>
            <a:r>
              <a:rPr lang="en-US" altLang="zh-CN" sz="3200" u="sng" dirty="0">
                <a:solidFill>
                  <a:srgbClr val="FF0000"/>
                </a:solidFill>
                <a:latin typeface="华文细黑" panose="02010600040101010101" charset="-122"/>
                <a:ea typeface="华文细黑" panose="02010600040101010101" charset="-122"/>
              </a:rPr>
              <a:t>10</a:t>
            </a:r>
            <a:r>
              <a:rPr lang="en-US" altLang="zh-CN" sz="3200" u="sng" baseline="30000" dirty="0">
                <a:solidFill>
                  <a:srgbClr val="FF0000"/>
                </a:solidFill>
                <a:latin typeface="华文细黑" panose="02010600040101010101" charset="-122"/>
                <a:ea typeface="华文细黑" panose="02010600040101010101" charset="-122"/>
              </a:rPr>
              <a:t>-5</a:t>
            </a:r>
            <a:r>
              <a:rPr lang="zh-CN" altLang="en-US" sz="3200" u="sng" dirty="0">
                <a:solidFill>
                  <a:srgbClr val="FF0000"/>
                </a:solidFill>
                <a:latin typeface="华文细黑" panose="02010600040101010101" charset="-122"/>
                <a:ea typeface="华文细黑" panose="02010600040101010101" charset="-122"/>
              </a:rPr>
              <a:t>倍</a:t>
            </a:r>
            <a:r>
              <a:rPr lang="en-US" altLang="zh-CN" sz="3200" u="sng" dirty="0">
                <a:solidFill>
                  <a:srgbClr val="FF0000"/>
                </a:solidFill>
                <a:latin typeface="华文细黑" panose="02010600040101010101" charset="-122"/>
                <a:ea typeface="华文细黑" panose="02010600040101010101" charset="-122"/>
              </a:rPr>
              <a:t>.</a:t>
            </a:r>
            <a:endParaRPr lang="en-US" altLang="zh-CN" sz="3200" u="sng" dirty="0">
              <a:solidFill>
                <a:srgbClr val="FF0000"/>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1750" y="-14695"/>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二</a:t>
            </a:r>
            <a:r>
              <a:rPr lang="zh-CN" altLang="en-US" sz="2600" b="1" dirty="0" smtClean="0">
                <a:solidFill>
                  <a:srgbClr val="FF0000"/>
                </a:solidFill>
                <a:latin typeface="华文细黑" panose="02010600040101010101" charset="-122"/>
                <a:ea typeface="华文细黑" panose="02010600040101010101" charset="-122"/>
              </a:rPr>
              <a:t>、自由载流子的磁性</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8" name="对象 7"/>
          <p:cNvGraphicFramePr>
            <a:graphicFrameLocks noChangeAspect="1"/>
          </p:cNvGraphicFramePr>
          <p:nvPr/>
        </p:nvGraphicFramePr>
        <p:xfrm>
          <a:off x="828040" y="3046730"/>
          <a:ext cx="7676515" cy="1211580"/>
        </p:xfrm>
        <a:graphic>
          <a:graphicData uri="http://schemas.openxmlformats.org/presentationml/2006/ole">
            <mc:AlternateContent xmlns:mc="http://schemas.openxmlformats.org/markup-compatibility/2006">
              <mc:Choice xmlns:v="urn:schemas-microsoft-com:vml" Requires="v">
                <p:oleObj spid="_x0000_s24598" name="Equation" r:id="rId1" imgW="4267200" imgH="647700" progId="Equation.DSMT4">
                  <p:embed/>
                </p:oleObj>
              </mc:Choice>
              <mc:Fallback>
                <p:oleObj name="Equation" r:id="rId1" imgW="4267200" imgH="647700" progId="Equation.DSMT4">
                  <p:embed/>
                  <p:pic>
                    <p:nvPicPr>
                      <p:cNvPr id="0" name="图片 24597"/>
                      <p:cNvPicPr/>
                      <p:nvPr/>
                    </p:nvPicPr>
                    <p:blipFill>
                      <a:blip r:embed="rId2"/>
                      <a:stretch>
                        <a:fillRect/>
                      </a:stretch>
                    </p:blipFill>
                    <p:spPr>
                      <a:xfrm>
                        <a:off x="828040" y="3046730"/>
                        <a:ext cx="7676515" cy="1211580"/>
                      </a:xfrm>
                      <a:prstGeom prst="rect">
                        <a:avLst/>
                      </a:prstGeom>
                    </p:spPr>
                  </p:pic>
                </p:oleObj>
              </mc:Fallback>
            </mc:AlternateContent>
          </a:graphicData>
        </a:graphic>
      </p:graphicFrame>
      <p:sp>
        <p:nvSpPr>
          <p:cNvPr id="4107" name="矩形 1"/>
          <p:cNvSpPr/>
          <p:nvPr/>
        </p:nvSpPr>
        <p:spPr>
          <a:xfrm>
            <a:off x="31750" y="333375"/>
            <a:ext cx="9008745" cy="1753235"/>
          </a:xfrm>
          <a:prstGeom prst="rect">
            <a:avLst/>
          </a:prstGeom>
          <a:noFill/>
          <a:ln w="9525">
            <a:noFill/>
          </a:ln>
        </p:spPr>
        <p:txBody>
          <a:bodyPr wrap="square">
            <a:spAutoFit/>
          </a:bodyPr>
          <a:p>
            <a:pPr marL="285750" indent="-285750" algn="just" eaLnBrk="1" hangingPunct="1">
              <a:lnSpc>
                <a:spcPct val="150000"/>
              </a:lnSpc>
              <a:buFont typeface="Wingdings" panose="05000000000000000000" charset="0"/>
              <a:buChar char="p"/>
            </a:pPr>
            <a:r>
              <a:rPr lang="en-US" altLang="zh-CN" sz="2400" dirty="0">
                <a:solidFill>
                  <a:srgbClr val="0000CC"/>
                </a:solidFill>
                <a:latin typeface="华文细黑" panose="02010600040101010101" charset="-122"/>
                <a:ea typeface="华文细黑" panose="02010600040101010101" charset="-122"/>
              </a:rPr>
              <a:t> </a:t>
            </a:r>
            <a:r>
              <a:rPr lang="zh-CN" altLang="en-US" sz="2400" dirty="0">
                <a:solidFill>
                  <a:srgbClr val="0000CC"/>
                </a:solidFill>
                <a:latin typeface="华文细黑" panose="02010600040101010101" charset="-122"/>
                <a:ea typeface="华文细黑" panose="02010600040101010101" charset="-122"/>
              </a:rPr>
              <a:t>金属和半导体材料的内壳层为饱和电子结构，因此只有抗磁性</a:t>
            </a:r>
            <a:r>
              <a:rPr lang="en-US" altLang="zh-CN" sz="2400" dirty="0">
                <a:solidFill>
                  <a:srgbClr val="0000CC"/>
                </a:solidFill>
                <a:latin typeface="华文细黑" panose="02010600040101010101" charset="-122"/>
                <a:ea typeface="华文细黑" panose="02010600040101010101" charset="-122"/>
              </a:rPr>
              <a:t>.</a:t>
            </a:r>
            <a:r>
              <a:rPr lang="zh-CN" altLang="en-US" sz="2400" dirty="0">
                <a:solidFill>
                  <a:srgbClr val="0000CC"/>
                </a:solidFill>
                <a:latin typeface="华文细黑" panose="02010600040101010101" charset="-122"/>
                <a:ea typeface="华文细黑" panose="02010600040101010101" charset="-122"/>
              </a:rPr>
              <a:t>但是外壳层的载流子具有明显的顺磁性</a:t>
            </a:r>
            <a:r>
              <a:rPr lang="en-US" altLang="zh-CN" sz="2400" dirty="0">
                <a:solidFill>
                  <a:srgbClr val="0000CC"/>
                </a:solidFill>
                <a:latin typeface="华文细黑" panose="02010600040101010101" charset="-122"/>
                <a:ea typeface="华文细黑" panose="02010600040101010101" charset="-122"/>
              </a:rPr>
              <a:t>.</a:t>
            </a:r>
            <a:r>
              <a:rPr lang="zh-CN" altLang="en-US" sz="2400" dirty="0">
                <a:solidFill>
                  <a:srgbClr val="0000CC"/>
                </a:solidFill>
                <a:latin typeface="华文细黑" panose="02010600040101010101" charset="-122"/>
                <a:ea typeface="华文细黑" panose="02010600040101010101" charset="-122"/>
              </a:rPr>
              <a:t>从而部分抵消了内层离子实的抗磁性</a:t>
            </a:r>
            <a:r>
              <a:rPr lang="en-US" altLang="zh-CN" sz="2400" dirty="0">
                <a:solidFill>
                  <a:srgbClr val="0000CC"/>
                </a:solidFill>
                <a:latin typeface="华文细黑" panose="02010600040101010101" charset="-122"/>
                <a:ea typeface="华文细黑" panose="02010600040101010101" charset="-122"/>
              </a:rPr>
              <a:t>.</a:t>
            </a:r>
            <a:endParaRPr lang="en-US" altLang="zh-CN" sz="2400" dirty="0">
              <a:solidFill>
                <a:srgbClr val="0000CC"/>
              </a:solidFill>
              <a:latin typeface="华文细黑" panose="02010600040101010101" charset="-122"/>
              <a:ea typeface="华文细黑" panose="02010600040101010101" charset="-122"/>
            </a:endParaRPr>
          </a:p>
        </p:txBody>
      </p:sp>
      <p:sp>
        <p:nvSpPr>
          <p:cNvPr id="9" name="Text Box 5"/>
          <p:cNvSpPr txBox="1"/>
          <p:nvPr/>
        </p:nvSpPr>
        <p:spPr>
          <a:xfrm>
            <a:off x="31750" y="2168525"/>
            <a:ext cx="8896350" cy="829945"/>
          </a:xfrm>
          <a:prstGeom prst="rect">
            <a:avLst/>
          </a:prstGeom>
          <a:noFill/>
          <a:ln w="9525">
            <a:noFill/>
          </a:ln>
        </p:spPr>
        <p:txBody>
          <a:bodyPr>
            <a:spAutoFit/>
          </a:bodyPr>
          <a:p>
            <a:pPr marL="457200" indent="-457200" eaLnBrk="1" hangingPunct="1">
              <a:spcBef>
                <a:spcPct val="50000"/>
              </a:spcBef>
              <a:buFont typeface="Wingdings" panose="05000000000000000000" charset="0"/>
              <a:buChar char="n"/>
            </a:pPr>
            <a:r>
              <a:rPr lang="zh-CN" altLang="en-US" sz="2400" u="sng" dirty="0">
                <a:solidFill>
                  <a:srgbClr val="FF0000"/>
                </a:solidFill>
                <a:latin typeface="华文细黑" panose="02010600040101010101" charset="-122"/>
                <a:ea typeface="华文细黑" panose="02010600040101010101" charset="-122"/>
              </a:rPr>
              <a:t>来源于电子自旋磁矩的取向磁化，可以有两种取向</a:t>
            </a:r>
            <a:r>
              <a:rPr lang="en-US" altLang="zh-CN" sz="2400" u="sng" dirty="0">
                <a:solidFill>
                  <a:srgbClr val="FF0000"/>
                </a:solidFill>
                <a:latin typeface="华文细黑" panose="02010600040101010101" charset="-122"/>
                <a:ea typeface="华文细黑" panose="02010600040101010101" charset="-122"/>
              </a:rPr>
              <a:t>.</a:t>
            </a:r>
            <a:r>
              <a:rPr lang="zh-CN" altLang="en-US" sz="2400" u="sng" dirty="0">
                <a:solidFill>
                  <a:srgbClr val="FF0000"/>
                </a:solidFill>
                <a:latin typeface="华文细黑" panose="02010600040101010101" charset="-122"/>
                <a:ea typeface="华文细黑" panose="02010600040101010101" charset="-122"/>
              </a:rPr>
              <a:t>基于玻尔兹曼统计，其平均磁矩</a:t>
            </a:r>
            <a:r>
              <a:rPr lang="zh-CN" altLang="en-US" sz="2400" u="sng" dirty="0">
                <a:solidFill>
                  <a:srgbClr val="FF0000"/>
                </a:solidFill>
                <a:latin typeface="Times New Roman" panose="02020603050405020304" pitchFamily="18" charset="0"/>
                <a:ea typeface="华文细黑" panose="02010600040101010101" charset="-122"/>
                <a:cs typeface="Times New Roman" panose="02020603050405020304" pitchFamily="18" charset="0"/>
              </a:rPr>
              <a:t>μ</a:t>
            </a:r>
            <a:r>
              <a:rPr lang="zh-CN" altLang="en-US" sz="2400" u="sng" dirty="0">
                <a:solidFill>
                  <a:srgbClr val="FF0000"/>
                </a:solidFill>
                <a:latin typeface="华文细黑" panose="02010600040101010101" charset="-122"/>
                <a:ea typeface="华文细黑" panose="02010600040101010101" charset="-122"/>
              </a:rPr>
              <a:t>为：</a:t>
            </a:r>
            <a:endParaRPr lang="zh-CN" altLang="en-US" sz="2400" u="sng" dirty="0">
              <a:solidFill>
                <a:srgbClr val="FF0000"/>
              </a:solidFill>
              <a:latin typeface="华文细黑" panose="02010600040101010101" charset="-122"/>
              <a:ea typeface="华文细黑" panose="02010600040101010101" charset="-122"/>
            </a:endParaRPr>
          </a:p>
        </p:txBody>
      </p:sp>
      <p:sp>
        <p:nvSpPr>
          <p:cNvPr id="10" name="Text Box 5"/>
          <p:cNvSpPr txBox="1"/>
          <p:nvPr/>
        </p:nvSpPr>
        <p:spPr>
          <a:xfrm>
            <a:off x="31750" y="4295775"/>
            <a:ext cx="8896350" cy="460375"/>
          </a:xfrm>
          <a:prstGeom prst="rect">
            <a:avLst/>
          </a:prstGeom>
          <a:noFill/>
          <a:ln w="9525">
            <a:noFill/>
          </a:ln>
        </p:spPr>
        <p:txBody>
          <a:bodyPr>
            <a:spAutoFit/>
          </a:bodyPr>
          <a:p>
            <a:pPr marL="457200" indent="-457200" eaLnBrk="1" hangingPunct="1">
              <a:spcBef>
                <a:spcPct val="50000"/>
              </a:spcBef>
              <a:buFont typeface="Wingdings" panose="05000000000000000000" charset="0"/>
              <a:buChar char="n"/>
            </a:pPr>
            <a:r>
              <a:rPr lang="zh-CN" altLang="en-US" sz="2400" u="sng" dirty="0">
                <a:solidFill>
                  <a:srgbClr val="FF0000"/>
                </a:solidFill>
                <a:latin typeface="华文细黑" panose="02010600040101010101" charset="-122"/>
                <a:ea typeface="华文细黑" panose="02010600040101010101" charset="-122"/>
              </a:rPr>
              <a:t>电子平行自旋取向的概率大于反向平行取向</a:t>
            </a:r>
            <a:r>
              <a:rPr lang="en-US" altLang="zh-CN" sz="2400" u="sng" dirty="0">
                <a:solidFill>
                  <a:srgbClr val="FF0000"/>
                </a:solidFill>
                <a:latin typeface="华文细黑" panose="02010600040101010101" charset="-122"/>
                <a:ea typeface="华文细黑" panose="02010600040101010101" charset="-122"/>
              </a:rPr>
              <a:t>.</a:t>
            </a:r>
            <a:endParaRPr lang="zh-CN" altLang="en-US" sz="2400" u="sng" dirty="0">
              <a:solidFill>
                <a:srgbClr val="FF0000"/>
              </a:solidFill>
              <a:latin typeface="华文细黑" panose="02010600040101010101" charset="-122"/>
              <a:ea typeface="华文细黑" panose="02010600040101010101" charset="-122"/>
            </a:endParaRPr>
          </a:p>
        </p:txBody>
      </p:sp>
      <p:graphicFrame>
        <p:nvGraphicFramePr>
          <p:cNvPr id="11" name="对象 10"/>
          <p:cNvGraphicFramePr>
            <a:graphicFrameLocks noChangeAspect="1"/>
          </p:cNvGraphicFramePr>
          <p:nvPr/>
        </p:nvGraphicFramePr>
        <p:xfrm>
          <a:off x="6770755" y="4572198"/>
          <a:ext cx="1942719" cy="1125894"/>
        </p:xfrm>
        <a:graphic>
          <a:graphicData uri="http://schemas.openxmlformats.org/presentationml/2006/ole">
            <mc:AlternateContent xmlns:mc="http://schemas.openxmlformats.org/markup-compatibility/2006">
              <mc:Choice xmlns:v="urn:schemas-microsoft-com:vml" Requires="v">
                <p:oleObj spid="_x0000_s24599" name="Equation" r:id="rId3" imgW="26822400" imgH="15544800" progId="Equation.DSMT4">
                  <p:embed/>
                </p:oleObj>
              </mc:Choice>
              <mc:Fallback>
                <p:oleObj name="Equation" r:id="rId3" imgW="26822400" imgH="15544800" progId="Equation.DSMT4">
                  <p:embed/>
                  <p:pic>
                    <p:nvPicPr>
                      <p:cNvPr id="0" name="图片 24598"/>
                      <p:cNvPicPr/>
                      <p:nvPr/>
                    </p:nvPicPr>
                    <p:blipFill>
                      <a:blip r:embed="rId4"/>
                      <a:stretch>
                        <a:fillRect/>
                      </a:stretch>
                    </p:blipFill>
                    <p:spPr>
                      <a:xfrm>
                        <a:off x="6770755" y="4572198"/>
                        <a:ext cx="1942719" cy="1125894"/>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6724740" y="5541882"/>
          <a:ext cx="1989027" cy="1207623"/>
        </p:xfrm>
        <a:graphic>
          <a:graphicData uri="http://schemas.openxmlformats.org/presentationml/2006/ole">
            <mc:AlternateContent xmlns:mc="http://schemas.openxmlformats.org/markup-compatibility/2006">
              <mc:Choice xmlns:v="urn:schemas-microsoft-com:vml" Requires="v">
                <p:oleObj spid="_x0000_s24600" name="Equation" r:id="rId5" imgW="25603200" imgH="15544800" progId="Equation.DSMT4">
                  <p:embed/>
                </p:oleObj>
              </mc:Choice>
              <mc:Fallback>
                <p:oleObj name="Equation" r:id="rId5" imgW="25603200" imgH="15544800" progId="Equation.DSMT4">
                  <p:embed/>
                  <p:pic>
                    <p:nvPicPr>
                      <p:cNvPr id="0" name="图片 24599"/>
                      <p:cNvPicPr/>
                      <p:nvPr/>
                    </p:nvPicPr>
                    <p:blipFill>
                      <a:blip r:embed="rId6"/>
                      <a:stretch>
                        <a:fillRect/>
                      </a:stretch>
                    </p:blipFill>
                    <p:spPr>
                      <a:xfrm>
                        <a:off x="6724740" y="5541882"/>
                        <a:ext cx="1989027" cy="1207623"/>
                      </a:xfrm>
                      <a:prstGeom prst="rect">
                        <a:avLst/>
                      </a:prstGeom>
                    </p:spPr>
                  </p:pic>
                </p:oleObj>
              </mc:Fallback>
            </mc:AlternateContent>
          </a:graphicData>
        </a:graphic>
      </p:graphicFrame>
      <p:sp>
        <p:nvSpPr>
          <p:cNvPr id="90115" name="Text Box 3"/>
          <p:cNvSpPr txBox="1"/>
          <p:nvPr/>
        </p:nvSpPr>
        <p:spPr>
          <a:xfrm>
            <a:off x="31750" y="4958080"/>
            <a:ext cx="2049145" cy="58356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 </a:t>
            </a:r>
            <a:r>
              <a:rPr lang="zh-CN" altLang="en-US" sz="3200" dirty="0">
                <a:solidFill>
                  <a:srgbClr val="0000FF"/>
                </a:solidFill>
                <a:latin typeface="华文细黑" panose="02010600040101010101" charset="-122"/>
                <a:ea typeface="华文细黑" panose="02010600040101010101" charset="-122"/>
              </a:rPr>
              <a:t>常温下</a:t>
            </a:r>
            <a:endParaRPr lang="en-US" altLang="zh-CN" sz="3200" dirty="0">
              <a:solidFill>
                <a:srgbClr val="0000FF"/>
              </a:solidFill>
              <a:latin typeface="华文细黑" panose="02010600040101010101" charset="-122"/>
              <a:ea typeface="华文细黑" panose="02010600040101010101" charset="-122"/>
            </a:endParaRPr>
          </a:p>
        </p:txBody>
      </p:sp>
      <p:graphicFrame>
        <p:nvGraphicFramePr>
          <p:cNvPr id="13" name="对象 12"/>
          <p:cNvGraphicFramePr>
            <a:graphicFrameLocks noChangeAspect="1"/>
          </p:cNvGraphicFramePr>
          <p:nvPr/>
        </p:nvGraphicFramePr>
        <p:xfrm>
          <a:off x="1895475" y="4756150"/>
          <a:ext cx="4531995" cy="988695"/>
        </p:xfrm>
        <a:graphic>
          <a:graphicData uri="http://schemas.openxmlformats.org/presentationml/2006/ole">
            <mc:AlternateContent xmlns:mc="http://schemas.openxmlformats.org/markup-compatibility/2006">
              <mc:Choice xmlns:v="urn:schemas-microsoft-com:vml" Requires="v">
                <p:oleObj spid="_x0000_s14" name="Equation" r:id="rId7" imgW="2857500" imgH="622300" progId="Equation.DSMT4">
                  <p:embed/>
                </p:oleObj>
              </mc:Choice>
              <mc:Fallback>
                <p:oleObj name="Equation" r:id="rId7" imgW="2857500" imgH="622300" progId="Equation.DSMT4">
                  <p:embed/>
                  <p:pic>
                    <p:nvPicPr>
                      <p:cNvPr id="0" name="图片 24599"/>
                      <p:cNvPicPr/>
                      <p:nvPr/>
                    </p:nvPicPr>
                    <p:blipFill>
                      <a:blip r:embed="rId8"/>
                      <a:stretch>
                        <a:fillRect/>
                      </a:stretch>
                    </p:blipFill>
                    <p:spPr>
                      <a:xfrm>
                        <a:off x="1895475" y="4756150"/>
                        <a:ext cx="4531995" cy="98869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901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p:nvPr/>
        </p:nvSpPr>
        <p:spPr>
          <a:xfrm>
            <a:off x="-36830" y="657860"/>
            <a:ext cx="4961255" cy="583565"/>
          </a:xfrm>
          <a:prstGeom prst="rect">
            <a:avLst/>
          </a:prstGeom>
          <a:noFill/>
          <a:ln w="9525">
            <a:noFill/>
          </a:ln>
        </p:spPr>
        <p:txBody>
          <a:bodyPr wrap="square" anchor="t">
            <a:spAutoFit/>
          </a:bodyPr>
          <a:lstStyle/>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 Pauli</a:t>
            </a:r>
            <a:r>
              <a:rPr lang="zh-CN" altLang="en-US" sz="3200" dirty="0">
                <a:solidFill>
                  <a:srgbClr val="0000FF"/>
                </a:solidFill>
                <a:latin typeface="华文细黑" panose="02010600040101010101" charset="-122"/>
                <a:ea typeface="华文细黑" panose="02010600040101010101" charset="-122"/>
              </a:rPr>
              <a:t>顺磁性</a:t>
            </a:r>
            <a:endParaRPr lang="zh-CN" altLang="en-US" sz="3200" dirty="0">
              <a:solidFill>
                <a:srgbClr val="0000FF"/>
              </a:solidFill>
              <a:latin typeface="华文细黑" panose="02010600040101010101" charset="-122"/>
              <a:ea typeface="华文细黑" panose="02010600040101010101" charset="-122"/>
            </a:endParaRPr>
          </a:p>
        </p:txBody>
      </p:sp>
      <p:sp>
        <p:nvSpPr>
          <p:cNvPr id="6" name="Text Box 3"/>
          <p:cNvSpPr txBox="1"/>
          <p:nvPr/>
        </p:nvSpPr>
        <p:spPr>
          <a:xfrm>
            <a:off x="-36830" y="-41275"/>
            <a:ext cx="9664065" cy="583565"/>
          </a:xfrm>
          <a:prstGeom prst="rect">
            <a:avLst/>
          </a:prstGeom>
          <a:noFill/>
          <a:ln w="9525">
            <a:noFill/>
          </a:ln>
        </p:spPr>
        <p:txBody>
          <a:bodyPr wrap="square" anchor="t">
            <a:spAutoFit/>
          </a:bodyPr>
          <a:lstStyle/>
          <a:p>
            <a:pPr>
              <a:spcBef>
                <a:spcPct val="50000"/>
              </a:spcBef>
              <a:buFont typeface="Wingdings" panose="05000000000000000000" charset="0"/>
            </a:pP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§8.3   </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电子的</a:t>
            </a: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Pauli</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自旋顺磁与</a:t>
            </a: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Landau</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抗磁性</a:t>
            </a:r>
            <a:endParaRPr lang="zh-CN" altLang="en-US" sz="3200" dirty="0">
              <a:solidFill>
                <a:srgbClr val="FF0000"/>
              </a:solidFill>
              <a:latin typeface="华文细黑" panose="02010600040101010101" charset="-122"/>
              <a:ea typeface="华文细黑" panose="02010600040101010101" charset="-122"/>
            </a:endParaRPr>
          </a:p>
        </p:txBody>
      </p:sp>
      <p:graphicFrame>
        <p:nvGraphicFramePr>
          <p:cNvPr id="2" name="对象 1"/>
          <p:cNvGraphicFramePr>
            <a:graphicFrameLocks noChangeAspect="1"/>
          </p:cNvGraphicFramePr>
          <p:nvPr/>
        </p:nvGraphicFramePr>
        <p:xfrm>
          <a:off x="5265024" y="4237379"/>
          <a:ext cx="2993673" cy="948699"/>
        </p:xfrm>
        <a:graphic>
          <a:graphicData uri="http://schemas.openxmlformats.org/presentationml/2006/ole">
            <mc:AlternateContent xmlns:mc="http://schemas.openxmlformats.org/markup-compatibility/2006">
              <mc:Choice xmlns:v="urn:schemas-microsoft-com:vml" Requires="v">
                <p:oleObj spid="_x0000_s25612" name="Equation" r:id="rId1" imgW="43281600" imgH="13716000" progId="Equation.DSMT4">
                  <p:embed/>
                </p:oleObj>
              </mc:Choice>
              <mc:Fallback>
                <p:oleObj name="Equation" r:id="rId1" imgW="43281600" imgH="13716000" progId="Equation.DSMT4">
                  <p:embed/>
                  <p:pic>
                    <p:nvPicPr>
                      <p:cNvPr id="0" name="图片 25611"/>
                      <p:cNvPicPr/>
                      <p:nvPr/>
                    </p:nvPicPr>
                    <p:blipFill>
                      <a:blip r:embed="rId2"/>
                      <a:stretch>
                        <a:fillRect/>
                      </a:stretch>
                    </p:blipFill>
                    <p:spPr>
                      <a:xfrm>
                        <a:off x="5265024" y="4237379"/>
                        <a:ext cx="2993673" cy="948699"/>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368530" y="5284504"/>
          <a:ext cx="1981179" cy="697915"/>
        </p:xfrm>
        <a:graphic>
          <a:graphicData uri="http://schemas.openxmlformats.org/presentationml/2006/ole">
            <mc:AlternateContent xmlns:mc="http://schemas.openxmlformats.org/markup-compatibility/2006">
              <mc:Choice xmlns:v="urn:schemas-microsoft-com:vml" Requires="v">
                <p:oleObj spid="_x0000_s25613" name="Equation" r:id="rId3" imgW="26822400" imgH="9448800" progId="Equation.DSMT4">
                  <p:embed/>
                </p:oleObj>
              </mc:Choice>
              <mc:Fallback>
                <p:oleObj name="Equation" r:id="rId3" imgW="26822400" imgH="9448800" progId="Equation.DSMT4">
                  <p:embed/>
                  <p:pic>
                    <p:nvPicPr>
                      <p:cNvPr id="0" name="图片 25612"/>
                      <p:cNvPicPr/>
                      <p:nvPr/>
                    </p:nvPicPr>
                    <p:blipFill>
                      <a:blip r:embed="rId4"/>
                      <a:stretch>
                        <a:fillRect/>
                      </a:stretch>
                    </p:blipFill>
                    <p:spPr>
                      <a:xfrm>
                        <a:off x="5368530" y="5284504"/>
                        <a:ext cx="1981179" cy="69791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368414" y="5920189"/>
          <a:ext cx="3150556" cy="800551"/>
        </p:xfrm>
        <a:graphic>
          <a:graphicData uri="http://schemas.openxmlformats.org/presentationml/2006/ole">
            <mc:AlternateContent xmlns:mc="http://schemas.openxmlformats.org/markup-compatibility/2006">
              <mc:Choice xmlns:v="urn:schemas-microsoft-com:vml" Requires="v">
                <p:oleObj spid="_x0000_s25614" name="Equation" r:id="rId5" imgW="37185600" imgH="9448800" progId="Equation.DSMT4">
                  <p:embed/>
                </p:oleObj>
              </mc:Choice>
              <mc:Fallback>
                <p:oleObj name="Equation" r:id="rId5" imgW="37185600" imgH="9448800" progId="Equation.DSMT4">
                  <p:embed/>
                  <p:pic>
                    <p:nvPicPr>
                      <p:cNvPr id="0" name="图片 25613"/>
                      <p:cNvPicPr/>
                      <p:nvPr/>
                    </p:nvPicPr>
                    <p:blipFill>
                      <a:blip r:embed="rId6"/>
                      <a:stretch>
                        <a:fillRect/>
                      </a:stretch>
                    </p:blipFill>
                    <p:spPr>
                      <a:xfrm>
                        <a:off x="5368414" y="5920189"/>
                        <a:ext cx="3150556" cy="800551"/>
                      </a:xfrm>
                      <a:prstGeom prst="rect">
                        <a:avLst/>
                      </a:prstGeom>
                    </p:spPr>
                  </p:pic>
                </p:oleObj>
              </mc:Fallback>
            </mc:AlternateContent>
          </a:graphicData>
        </a:graphic>
      </p:graphicFrame>
      <p:sp>
        <p:nvSpPr>
          <p:cNvPr id="10" name="Text Box 5"/>
          <p:cNvSpPr txBox="1"/>
          <p:nvPr/>
        </p:nvSpPr>
        <p:spPr>
          <a:xfrm>
            <a:off x="-36830" y="5372735"/>
            <a:ext cx="4961255"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自旋反转产生的总磁矩：</a:t>
            </a:r>
            <a:endParaRPr lang="zh-CN" altLang="en-US" sz="2800" u="sng" dirty="0">
              <a:solidFill>
                <a:srgbClr val="FF0000"/>
              </a:solidFill>
              <a:latin typeface="华文细黑" panose="02010600040101010101" charset="-122"/>
              <a:ea typeface="华文细黑" panose="02010600040101010101" charset="-122"/>
            </a:endParaRPr>
          </a:p>
        </p:txBody>
      </p:sp>
      <p:sp>
        <p:nvSpPr>
          <p:cNvPr id="11" name="Text Box 5"/>
          <p:cNvSpPr txBox="1"/>
          <p:nvPr/>
        </p:nvSpPr>
        <p:spPr>
          <a:xfrm>
            <a:off x="-36830" y="6059805"/>
            <a:ext cx="4961255"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顺磁性的磁化率为：</a:t>
            </a:r>
            <a:endParaRPr lang="zh-CN" altLang="en-US" sz="2800" u="sng" dirty="0">
              <a:solidFill>
                <a:srgbClr val="FF0000"/>
              </a:solidFill>
              <a:latin typeface="华文细黑" panose="02010600040101010101" charset="-122"/>
              <a:ea typeface="华文细黑" panose="02010600040101010101" charset="-122"/>
            </a:endParaRPr>
          </a:p>
        </p:txBody>
      </p:sp>
      <p:sp>
        <p:nvSpPr>
          <p:cNvPr id="12" name="Text Box 5"/>
          <p:cNvSpPr txBox="1"/>
          <p:nvPr/>
        </p:nvSpPr>
        <p:spPr>
          <a:xfrm>
            <a:off x="-36830" y="4450715"/>
            <a:ext cx="4961255"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由反平行转为平行的电子为：</a:t>
            </a:r>
            <a:endParaRPr lang="zh-CN" altLang="en-US" sz="2800" u="sng" dirty="0">
              <a:solidFill>
                <a:srgbClr val="FF0000"/>
              </a:solidFill>
              <a:latin typeface="华文细黑" panose="02010600040101010101" charset="-122"/>
              <a:ea typeface="华文细黑" panose="02010600040101010101" charset="-122"/>
            </a:endParaRPr>
          </a:p>
        </p:txBody>
      </p:sp>
      <p:pic>
        <p:nvPicPr>
          <p:cNvPr id="4" name="图片 3"/>
          <p:cNvPicPr>
            <a:picLocks noChangeAspect="1"/>
          </p:cNvPicPr>
          <p:nvPr/>
        </p:nvPicPr>
        <p:blipFill>
          <a:blip r:embed="rId7"/>
          <a:stretch>
            <a:fillRect/>
          </a:stretch>
        </p:blipFill>
        <p:spPr>
          <a:xfrm>
            <a:off x="167005" y="1169670"/>
            <a:ext cx="8809990" cy="3230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对象 7"/>
          <p:cNvGraphicFramePr>
            <a:graphicFrameLocks noChangeAspect="1"/>
          </p:cNvGraphicFramePr>
          <p:nvPr/>
        </p:nvGraphicFramePr>
        <p:xfrm>
          <a:off x="4580654" y="383439"/>
          <a:ext cx="2779075" cy="1226799"/>
        </p:xfrm>
        <a:graphic>
          <a:graphicData uri="http://schemas.openxmlformats.org/presentationml/2006/ole">
            <mc:AlternateContent xmlns:mc="http://schemas.openxmlformats.org/markup-compatibility/2006">
              <mc:Choice xmlns:v="urn:schemas-microsoft-com:vml" Requires="v">
                <p:oleObj spid="_x0000_s25615" name="Equation" r:id="rId1" imgW="33832800" imgH="14935200" progId="Equation.DSMT4">
                  <p:embed/>
                </p:oleObj>
              </mc:Choice>
              <mc:Fallback>
                <p:oleObj name="Equation" r:id="rId1" imgW="33832800" imgH="14935200" progId="Equation.DSMT4">
                  <p:embed/>
                  <p:pic>
                    <p:nvPicPr>
                      <p:cNvPr id="0" name="图片 25614"/>
                      <p:cNvPicPr/>
                      <p:nvPr/>
                    </p:nvPicPr>
                    <p:blipFill>
                      <a:blip r:embed="rId2"/>
                      <a:stretch>
                        <a:fillRect/>
                      </a:stretch>
                    </p:blipFill>
                    <p:spPr>
                      <a:xfrm>
                        <a:off x="4580654" y="383439"/>
                        <a:ext cx="2779075" cy="1226799"/>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599453" y="1965857"/>
          <a:ext cx="4353411" cy="1057257"/>
        </p:xfrm>
        <a:graphic>
          <a:graphicData uri="http://schemas.openxmlformats.org/presentationml/2006/ole">
            <mc:AlternateContent xmlns:mc="http://schemas.openxmlformats.org/markup-compatibility/2006">
              <mc:Choice xmlns:v="urn:schemas-microsoft-com:vml" Requires="v">
                <p:oleObj spid="_x0000_s25616" name="Equation" r:id="rId3" imgW="64008000" imgH="15544800" progId="Equation.DSMT4">
                  <p:embed/>
                </p:oleObj>
              </mc:Choice>
              <mc:Fallback>
                <p:oleObj name="Equation" r:id="rId3" imgW="64008000" imgH="15544800" progId="Equation.DSMT4">
                  <p:embed/>
                  <p:pic>
                    <p:nvPicPr>
                      <p:cNvPr id="0" name="图片 25615"/>
                      <p:cNvPicPr/>
                      <p:nvPr/>
                    </p:nvPicPr>
                    <p:blipFill>
                      <a:blip r:embed="rId4"/>
                      <a:stretch>
                        <a:fillRect/>
                      </a:stretch>
                    </p:blipFill>
                    <p:spPr>
                      <a:xfrm>
                        <a:off x="2599453" y="1965857"/>
                        <a:ext cx="4353411" cy="1057257"/>
                      </a:xfrm>
                      <a:prstGeom prst="rect">
                        <a:avLst/>
                      </a:prstGeom>
                    </p:spPr>
                  </p:pic>
                </p:oleObj>
              </mc:Fallback>
            </mc:AlternateContent>
          </a:graphicData>
        </a:graphic>
      </p:graphicFrame>
      <p:sp>
        <p:nvSpPr>
          <p:cNvPr id="4" name="Text Box 3"/>
          <p:cNvSpPr txBox="1"/>
          <p:nvPr/>
        </p:nvSpPr>
        <p:spPr>
          <a:xfrm>
            <a:off x="-38735" y="-39370"/>
            <a:ext cx="7647940" cy="583565"/>
          </a:xfrm>
          <a:prstGeom prst="rect">
            <a:avLst/>
          </a:prstGeom>
          <a:noFill/>
          <a:ln w="9525">
            <a:noFill/>
          </a:ln>
        </p:spPr>
        <p:txBody>
          <a:bodyPr wrap="square" anchor="t">
            <a:spAutoFit/>
          </a:bodyPr>
          <a:p>
            <a:pPr>
              <a:spcBef>
                <a:spcPct val="50000"/>
              </a:spcBef>
              <a:buFont typeface="+mj-ea"/>
            </a:pPr>
            <a:r>
              <a:rPr lang="en-US" altLang="zh-CN" sz="3200" dirty="0">
                <a:solidFill>
                  <a:srgbClr val="0000FF"/>
                </a:solidFill>
                <a:latin typeface="华文细黑" panose="02010600040101010101" charset="-122"/>
                <a:ea typeface="华文细黑" panose="02010600040101010101" charset="-122"/>
              </a:rPr>
              <a:t>1. </a:t>
            </a:r>
            <a:r>
              <a:rPr lang="zh-CN" altLang="en-US" sz="3200" dirty="0">
                <a:solidFill>
                  <a:srgbClr val="0000FF"/>
                </a:solidFill>
                <a:latin typeface="华文细黑" panose="02010600040101010101" charset="-122"/>
                <a:ea typeface="华文细黑" panose="02010600040101010101" charset="-122"/>
              </a:rPr>
              <a:t>各向同性、近自由电子情况</a:t>
            </a:r>
            <a:r>
              <a:rPr lang="en-US" altLang="zh-CN" sz="3200" dirty="0">
                <a:solidFill>
                  <a:srgbClr val="0000FF"/>
                </a:solidFill>
                <a:latin typeface="华文细黑" panose="02010600040101010101" charset="-122"/>
                <a:ea typeface="华文细黑" panose="02010600040101010101" charset="-122"/>
              </a:rPr>
              <a:t>.</a:t>
            </a:r>
            <a:endParaRPr lang="en-US" altLang="zh-CN" sz="3200" dirty="0">
              <a:solidFill>
                <a:srgbClr val="0000FF"/>
              </a:solidFill>
              <a:latin typeface="华文细黑" panose="02010600040101010101" charset="-122"/>
              <a:ea typeface="华文细黑" panose="02010600040101010101" charset="-122"/>
            </a:endParaRPr>
          </a:p>
        </p:txBody>
      </p:sp>
      <p:sp>
        <p:nvSpPr>
          <p:cNvPr id="11" name="Text Box 5"/>
          <p:cNvSpPr txBox="1"/>
          <p:nvPr/>
        </p:nvSpPr>
        <p:spPr>
          <a:xfrm>
            <a:off x="-55880" y="1466215"/>
            <a:ext cx="5110480"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顺磁性磁化率为：</a:t>
            </a:r>
            <a:endParaRPr lang="zh-CN" altLang="en-US" sz="2800" u="sng" dirty="0">
              <a:solidFill>
                <a:srgbClr val="FF0000"/>
              </a:solidFill>
              <a:latin typeface="华文细黑" panose="02010600040101010101" charset="-122"/>
              <a:ea typeface="华文细黑" panose="02010600040101010101" charset="-122"/>
            </a:endParaRPr>
          </a:p>
        </p:txBody>
      </p:sp>
      <p:sp>
        <p:nvSpPr>
          <p:cNvPr id="2" name="Text Box 3"/>
          <p:cNvSpPr txBox="1"/>
          <p:nvPr/>
        </p:nvSpPr>
        <p:spPr>
          <a:xfrm>
            <a:off x="-38735" y="2951480"/>
            <a:ext cx="7647940" cy="583565"/>
          </a:xfrm>
          <a:prstGeom prst="rect">
            <a:avLst/>
          </a:prstGeom>
          <a:noFill/>
          <a:ln w="9525">
            <a:noFill/>
          </a:ln>
        </p:spPr>
        <p:txBody>
          <a:bodyPr wrap="square" anchor="t">
            <a:spAutoFit/>
          </a:bodyPr>
          <a:p>
            <a:pPr>
              <a:spcBef>
                <a:spcPct val="50000"/>
              </a:spcBef>
              <a:buFont typeface="+mj-ea"/>
            </a:pPr>
            <a:r>
              <a:rPr lang="en-US" altLang="zh-CN" sz="3200" dirty="0">
                <a:solidFill>
                  <a:srgbClr val="0000FF"/>
                </a:solidFill>
                <a:latin typeface="华文细黑" panose="02010600040101010101" charset="-122"/>
                <a:ea typeface="华文细黑" panose="02010600040101010101" charset="-122"/>
              </a:rPr>
              <a:t>2. T</a:t>
            </a:r>
            <a:r>
              <a:rPr lang="en-US" altLang="zh-CN" sz="3200" dirty="0">
                <a:solidFill>
                  <a:srgbClr val="0000FF"/>
                </a:solidFill>
                <a:ea typeface="华文细黑" panose="02010600040101010101" charset="-122"/>
                <a:cs typeface="Arial" panose="020B0604020202020204" pitchFamily="34" charset="0"/>
              </a:rPr>
              <a:t>≠</a:t>
            </a:r>
            <a:r>
              <a:rPr lang="en-US" altLang="zh-CN" sz="3200" dirty="0">
                <a:solidFill>
                  <a:srgbClr val="0000FF"/>
                </a:solidFill>
                <a:latin typeface="华文细黑" panose="02010600040101010101" charset="-122"/>
                <a:ea typeface="华文细黑" panose="02010600040101010101" charset="-122"/>
              </a:rPr>
              <a:t>0K</a:t>
            </a:r>
            <a:r>
              <a:rPr lang="zh-CN" altLang="en-US" sz="3200" dirty="0">
                <a:solidFill>
                  <a:srgbClr val="0000FF"/>
                </a:solidFill>
                <a:latin typeface="华文细黑" panose="02010600040101010101" charset="-122"/>
                <a:ea typeface="华文细黑" panose="02010600040101010101" charset="-122"/>
              </a:rPr>
              <a:t>时</a:t>
            </a:r>
            <a:r>
              <a:rPr lang="zh-CN" altLang="en-US" sz="3200" dirty="0">
                <a:solidFill>
                  <a:srgbClr val="0000FF"/>
                </a:solidFill>
                <a:latin typeface="华文细黑" panose="02010600040101010101" charset="-122"/>
                <a:ea typeface="华文细黑" panose="02010600040101010101" charset="-122"/>
              </a:rPr>
              <a:t>、实际金属中的电子情况</a:t>
            </a:r>
            <a:r>
              <a:rPr lang="en-US" altLang="zh-CN" sz="3200" dirty="0">
                <a:solidFill>
                  <a:srgbClr val="0000FF"/>
                </a:solidFill>
                <a:latin typeface="华文细黑" panose="02010600040101010101" charset="-122"/>
                <a:ea typeface="华文细黑" panose="02010600040101010101" charset="-122"/>
              </a:rPr>
              <a:t>.</a:t>
            </a:r>
            <a:endParaRPr lang="en-US" altLang="zh-CN" sz="3200" dirty="0">
              <a:solidFill>
                <a:srgbClr val="0000FF"/>
              </a:solidFill>
              <a:latin typeface="华文细黑" panose="02010600040101010101" charset="-122"/>
              <a:ea typeface="华文细黑" panose="02010600040101010101" charset="-122"/>
            </a:endParaRPr>
          </a:p>
        </p:txBody>
      </p:sp>
      <p:graphicFrame>
        <p:nvGraphicFramePr>
          <p:cNvPr id="3" name="对象 2"/>
          <p:cNvGraphicFramePr>
            <a:graphicFrameLocks noChangeAspect="1"/>
          </p:cNvGraphicFramePr>
          <p:nvPr/>
        </p:nvGraphicFramePr>
        <p:xfrm>
          <a:off x="395595" y="3534840"/>
          <a:ext cx="8352580" cy="811806"/>
        </p:xfrm>
        <a:graphic>
          <a:graphicData uri="http://schemas.openxmlformats.org/presentationml/2006/ole">
            <mc:AlternateContent xmlns:mc="http://schemas.openxmlformats.org/markup-compatibility/2006">
              <mc:Choice xmlns:v="urn:schemas-microsoft-com:vml" Requires="v">
                <p:oleObj spid="_x0000_s26633" name="Equation" r:id="rId5" imgW="141122400" imgH="13716000" progId="Equation.DSMT4">
                  <p:embed/>
                </p:oleObj>
              </mc:Choice>
              <mc:Fallback>
                <p:oleObj name="Equation" r:id="rId5" imgW="141122400" imgH="13716000" progId="Equation.DSMT4">
                  <p:embed/>
                  <p:pic>
                    <p:nvPicPr>
                      <p:cNvPr id="0" name="图片 26632"/>
                      <p:cNvPicPr/>
                      <p:nvPr/>
                    </p:nvPicPr>
                    <p:blipFill>
                      <a:blip r:embed="rId6"/>
                      <a:stretch>
                        <a:fillRect/>
                      </a:stretch>
                    </p:blipFill>
                    <p:spPr>
                      <a:xfrm>
                        <a:off x="395595" y="3534840"/>
                        <a:ext cx="8352580" cy="811806"/>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436495" y="4274820"/>
          <a:ext cx="4566285" cy="1210945"/>
        </p:xfrm>
        <a:graphic>
          <a:graphicData uri="http://schemas.openxmlformats.org/presentationml/2006/ole">
            <mc:AlternateContent xmlns:mc="http://schemas.openxmlformats.org/markup-compatibility/2006">
              <mc:Choice xmlns:v="urn:schemas-microsoft-com:vml" Requires="v">
                <p:oleObj spid="_x0000_s26634" name="Equation" r:id="rId7" imgW="74676000" imgH="19812000" progId="Equation.DSMT4">
                  <p:embed/>
                </p:oleObj>
              </mc:Choice>
              <mc:Fallback>
                <p:oleObj name="Equation" r:id="rId7" imgW="74676000" imgH="19812000" progId="Equation.DSMT4">
                  <p:embed/>
                  <p:pic>
                    <p:nvPicPr>
                      <p:cNvPr id="0" name="图片 26633"/>
                      <p:cNvPicPr/>
                      <p:nvPr/>
                    </p:nvPicPr>
                    <p:blipFill>
                      <a:blip r:embed="rId8"/>
                      <a:stretch>
                        <a:fillRect/>
                      </a:stretch>
                    </p:blipFill>
                    <p:spPr>
                      <a:xfrm>
                        <a:off x="2436495" y="4274820"/>
                        <a:ext cx="4566285" cy="1210945"/>
                      </a:xfrm>
                      <a:prstGeom prst="rect">
                        <a:avLst/>
                      </a:prstGeom>
                    </p:spPr>
                  </p:pic>
                </p:oleObj>
              </mc:Fallback>
            </mc:AlternateContent>
          </a:graphicData>
        </a:graphic>
      </p:graphicFrame>
      <p:sp>
        <p:nvSpPr>
          <p:cNvPr id="6" name="Text Box 5"/>
          <p:cNvSpPr txBox="1"/>
          <p:nvPr/>
        </p:nvSpPr>
        <p:spPr>
          <a:xfrm>
            <a:off x="-54610" y="5300980"/>
            <a:ext cx="8595995" cy="591185"/>
          </a:xfrm>
          <a:prstGeom prst="rect">
            <a:avLst/>
          </a:prstGeom>
          <a:noFill/>
          <a:ln w="9525">
            <a:noFill/>
          </a:ln>
        </p:spPr>
        <p:txBody>
          <a:bodyPr wrap="square">
            <a:spAutoFit/>
          </a:bodyPr>
          <a:p>
            <a:pPr marL="457200" indent="-457200" eaLnBrk="1" hangingPunct="1">
              <a:lnSpc>
                <a:spcPct val="125000"/>
              </a:lnSpc>
              <a:spcBef>
                <a:spcPts val="50"/>
              </a:spcBef>
              <a:spcAft>
                <a:spcPts val="0"/>
              </a:spcAft>
              <a:buFont typeface="Wingdings" panose="05000000000000000000" charset="0"/>
              <a:buChar char="n"/>
            </a:pPr>
            <a:r>
              <a:rPr lang="en-US" altLang="zh-CN" sz="2600" u="sng" dirty="0">
                <a:solidFill>
                  <a:srgbClr val="FF0000"/>
                </a:solidFill>
                <a:latin typeface="华文细黑" panose="02010600040101010101" charset="-122"/>
                <a:ea typeface="华文细黑" panose="02010600040101010101" charset="-122"/>
              </a:rPr>
              <a:t>Pauli</a:t>
            </a:r>
            <a:r>
              <a:rPr lang="zh-CN" altLang="en-US" sz="2600" u="sng" dirty="0">
                <a:solidFill>
                  <a:srgbClr val="FF0000"/>
                </a:solidFill>
                <a:latin typeface="华文细黑" panose="02010600040101010101" charset="-122"/>
                <a:ea typeface="华文细黑" panose="02010600040101010101" charset="-122"/>
              </a:rPr>
              <a:t>自旋顺磁磁化率基本上是不随温度变化的</a:t>
            </a:r>
            <a:r>
              <a:rPr lang="en-US" altLang="zh-CN" sz="2600" u="sng" dirty="0">
                <a:solidFill>
                  <a:srgbClr val="FF0000"/>
                </a:solidFill>
                <a:latin typeface="华文细黑" panose="02010600040101010101" charset="-122"/>
                <a:ea typeface="华文细黑" panose="02010600040101010101" charset="-122"/>
              </a:rPr>
              <a:t>.</a:t>
            </a:r>
            <a:endParaRPr lang="en-US" altLang="zh-CN" sz="2600" u="sng" dirty="0">
              <a:solidFill>
                <a:srgbClr val="FF0000"/>
              </a:solidFill>
              <a:latin typeface="华文细黑" panose="02010600040101010101" charset="-122"/>
              <a:ea typeface="华文细黑" panose="02010600040101010101" charset="-122"/>
            </a:endParaRPr>
          </a:p>
        </p:txBody>
      </p:sp>
      <p:sp>
        <p:nvSpPr>
          <p:cNvPr id="7" name="Text Box 5"/>
          <p:cNvSpPr txBox="1"/>
          <p:nvPr/>
        </p:nvSpPr>
        <p:spPr>
          <a:xfrm>
            <a:off x="-55245" y="5786755"/>
            <a:ext cx="8580120" cy="1091565"/>
          </a:xfrm>
          <a:prstGeom prst="rect">
            <a:avLst/>
          </a:prstGeom>
          <a:noFill/>
          <a:ln w="9525">
            <a:noFill/>
          </a:ln>
        </p:spPr>
        <p:txBody>
          <a:bodyPr wrap="square">
            <a:spAutoFit/>
          </a:bodyPr>
          <a:p>
            <a:pPr marL="457200" indent="-457200" eaLnBrk="1" hangingPunct="1">
              <a:lnSpc>
                <a:spcPct val="125000"/>
              </a:lnSpc>
              <a:spcBef>
                <a:spcPts val="50"/>
              </a:spcBef>
              <a:spcAft>
                <a:spcPts val="0"/>
              </a:spcAft>
              <a:buFont typeface="Wingdings" panose="05000000000000000000" charset="0"/>
              <a:buChar char="n"/>
            </a:pPr>
            <a:r>
              <a:rPr lang="zh-CN" altLang="en-US" sz="2600" u="sng" dirty="0">
                <a:solidFill>
                  <a:srgbClr val="FF0000"/>
                </a:solidFill>
                <a:latin typeface="华文细黑" panose="02010600040101010101" charset="-122"/>
                <a:ea typeface="华文细黑" panose="02010600040101010101" charset="-122"/>
              </a:rPr>
              <a:t>金属中顺磁性远小于非简并情况和温度特性都来源于电子自旋的变化只能发生在</a:t>
            </a:r>
            <a:r>
              <a:rPr lang="en-US" altLang="zh-CN" sz="2600" u="sng" dirty="0">
                <a:solidFill>
                  <a:srgbClr val="FF0000"/>
                </a:solidFill>
                <a:latin typeface="华文细黑" panose="02010600040101010101" charset="-122"/>
                <a:ea typeface="华文细黑" panose="02010600040101010101" charset="-122"/>
              </a:rPr>
              <a:t>Fermi</a:t>
            </a:r>
            <a:r>
              <a:rPr lang="zh-CN" altLang="en-US" sz="2600" u="sng" dirty="0">
                <a:solidFill>
                  <a:srgbClr val="FF0000"/>
                </a:solidFill>
                <a:latin typeface="华文细黑" panose="02010600040101010101" charset="-122"/>
                <a:ea typeface="华文细黑" panose="02010600040101010101" charset="-122"/>
              </a:rPr>
              <a:t>面附近</a:t>
            </a:r>
            <a:r>
              <a:rPr lang="en-US" altLang="zh-CN" sz="2600" u="sng" dirty="0">
                <a:solidFill>
                  <a:srgbClr val="FF0000"/>
                </a:solidFill>
                <a:latin typeface="华文细黑" panose="02010600040101010101" charset="-122"/>
                <a:ea typeface="华文细黑" panose="02010600040101010101" charset="-122"/>
              </a:rPr>
              <a:t>.</a:t>
            </a:r>
            <a:endParaRPr lang="en-US" altLang="zh-CN" sz="2600" u="sng" dirty="0">
              <a:solidFill>
                <a:srgbClr val="FF0000"/>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4344882" y="1371158"/>
          <a:ext cx="4771537" cy="1008071"/>
        </p:xfrm>
        <a:graphic>
          <a:graphicData uri="http://schemas.openxmlformats.org/presentationml/2006/ole">
            <mc:AlternateContent xmlns:mc="http://schemas.openxmlformats.org/markup-compatibility/2006">
              <mc:Choice xmlns:v="urn:schemas-microsoft-com:vml" Requires="v">
                <p:oleObj spid="_x0000_s26635" name="Equation" r:id="rId1" imgW="64922400" imgH="13716000" progId="Equation.DSMT4">
                  <p:embed/>
                </p:oleObj>
              </mc:Choice>
              <mc:Fallback>
                <p:oleObj name="Equation" r:id="rId1" imgW="64922400" imgH="13716000" progId="Equation.DSMT4">
                  <p:embed/>
                  <p:pic>
                    <p:nvPicPr>
                      <p:cNvPr id="0" name="图片 26634"/>
                      <p:cNvPicPr/>
                      <p:nvPr/>
                    </p:nvPicPr>
                    <p:blipFill>
                      <a:blip r:embed="rId2"/>
                      <a:stretch>
                        <a:fillRect/>
                      </a:stretch>
                    </p:blipFill>
                    <p:spPr>
                      <a:xfrm>
                        <a:off x="4344882" y="1371158"/>
                        <a:ext cx="4771537" cy="1008071"/>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173334" y="2586874"/>
          <a:ext cx="1872131" cy="1189056"/>
        </p:xfrm>
        <a:graphic>
          <a:graphicData uri="http://schemas.openxmlformats.org/presentationml/2006/ole">
            <mc:AlternateContent xmlns:mc="http://schemas.openxmlformats.org/markup-compatibility/2006">
              <mc:Choice xmlns:v="urn:schemas-microsoft-com:vml" Requires="v">
                <p:oleObj spid="_x0000_s26636" name="Equation" r:id="rId3" imgW="22555200" imgH="14325600" progId="Equation.DSMT4">
                  <p:embed/>
                </p:oleObj>
              </mc:Choice>
              <mc:Fallback>
                <p:oleObj name="Equation" r:id="rId3" imgW="22555200" imgH="14325600" progId="Equation.DSMT4">
                  <p:embed/>
                  <p:pic>
                    <p:nvPicPr>
                      <p:cNvPr id="0" name="图片 26635"/>
                      <p:cNvPicPr/>
                      <p:nvPr/>
                    </p:nvPicPr>
                    <p:blipFill>
                      <a:blip r:embed="rId4"/>
                      <a:stretch>
                        <a:fillRect/>
                      </a:stretch>
                    </p:blipFill>
                    <p:spPr>
                      <a:xfrm>
                        <a:off x="5173334" y="2586874"/>
                        <a:ext cx="1872131" cy="1189056"/>
                      </a:xfrm>
                      <a:prstGeom prst="rect">
                        <a:avLst/>
                      </a:prstGeom>
                    </p:spPr>
                  </p:pic>
                </p:oleObj>
              </mc:Fallback>
            </mc:AlternateContent>
          </a:graphicData>
        </a:graphic>
      </p:graphicFrame>
      <p:sp>
        <p:nvSpPr>
          <p:cNvPr id="90115" name="Text Box 3"/>
          <p:cNvSpPr txBox="1"/>
          <p:nvPr/>
        </p:nvSpPr>
        <p:spPr>
          <a:xfrm>
            <a:off x="10795" y="8890"/>
            <a:ext cx="4961255" cy="58356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Landau</a:t>
            </a:r>
            <a:r>
              <a:rPr lang="zh-CN" altLang="en-US" sz="3200" dirty="0">
                <a:solidFill>
                  <a:srgbClr val="0000FF"/>
                </a:solidFill>
                <a:latin typeface="华文细黑" panose="02010600040101010101" charset="-122"/>
                <a:ea typeface="华文细黑" panose="02010600040101010101" charset="-122"/>
              </a:rPr>
              <a:t>抗</a:t>
            </a:r>
            <a:r>
              <a:rPr lang="zh-CN" altLang="en-US" sz="3200" dirty="0">
                <a:solidFill>
                  <a:srgbClr val="0000FF"/>
                </a:solidFill>
                <a:latin typeface="华文细黑" panose="02010600040101010101" charset="-122"/>
                <a:ea typeface="华文细黑" panose="02010600040101010101" charset="-122"/>
              </a:rPr>
              <a:t>磁性</a:t>
            </a:r>
            <a:endParaRPr lang="zh-CN" altLang="en-US" sz="3200"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a:graphicFrameLocks noChangeAspect="1"/>
          </p:cNvGraphicFramePr>
          <p:nvPr>
            <p:custDataLst>
              <p:tags r:id="rId1"/>
            </p:custDataLst>
          </p:nvPr>
        </p:nvGraphicFramePr>
        <p:xfrm>
          <a:off x="1522213" y="2521537"/>
          <a:ext cx="6099249" cy="2470864"/>
        </p:xfrm>
        <a:graphic>
          <a:graphicData uri="http://schemas.openxmlformats.org/presentationml/2006/ole">
            <mc:AlternateContent xmlns:mc="http://schemas.openxmlformats.org/markup-compatibility/2006">
              <mc:Choice xmlns:v="urn:schemas-microsoft-com:vml" Requires="v">
                <p:oleObj spid="_x0000_s26637" name="Equation" r:id="rId2" imgW="83515200" imgH="33832800" progId="Equation.DSMT4">
                  <p:embed/>
                </p:oleObj>
              </mc:Choice>
              <mc:Fallback>
                <p:oleObj name="Equation" r:id="rId2" imgW="83515200" imgH="33832800" progId="Equation.DSMT4">
                  <p:embed/>
                  <p:pic>
                    <p:nvPicPr>
                      <p:cNvPr id="0" name="图片 26636"/>
                      <p:cNvPicPr/>
                      <p:nvPr/>
                    </p:nvPicPr>
                    <p:blipFill>
                      <a:blip r:embed="rId3"/>
                      <a:stretch>
                        <a:fillRect/>
                      </a:stretch>
                    </p:blipFill>
                    <p:spPr>
                      <a:xfrm>
                        <a:off x="1522213" y="2521537"/>
                        <a:ext cx="6099249" cy="2470864"/>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4468600" y="306635"/>
          <a:ext cx="4354472" cy="1152080"/>
        </p:xfrm>
        <a:graphic>
          <a:graphicData uri="http://schemas.openxmlformats.org/presentationml/2006/ole">
            <mc:AlternateContent xmlns:mc="http://schemas.openxmlformats.org/markup-compatibility/2006">
              <mc:Choice xmlns:v="urn:schemas-microsoft-com:vml" Requires="v">
                <p:oleObj spid="_x0000_s27650" name="Equation" r:id="rId1" imgW="67970400" imgH="17983200" progId="Equation.DSMT4">
                  <p:embed/>
                </p:oleObj>
              </mc:Choice>
              <mc:Fallback>
                <p:oleObj name="Equation" r:id="rId1" imgW="67970400" imgH="17983200" progId="Equation.DSMT4">
                  <p:embed/>
                  <p:pic>
                    <p:nvPicPr>
                      <p:cNvPr id="0" name="图片 27649"/>
                      <p:cNvPicPr/>
                      <p:nvPr/>
                    </p:nvPicPr>
                    <p:blipFill>
                      <a:blip r:embed="rId2"/>
                      <a:stretch>
                        <a:fillRect/>
                      </a:stretch>
                    </p:blipFill>
                    <p:spPr>
                      <a:xfrm>
                        <a:off x="4468600" y="306635"/>
                        <a:ext cx="4354472" cy="115208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468600" y="1728069"/>
          <a:ext cx="2736190" cy="820857"/>
        </p:xfrm>
        <a:graphic>
          <a:graphicData uri="http://schemas.openxmlformats.org/presentationml/2006/ole">
            <mc:AlternateContent xmlns:mc="http://schemas.openxmlformats.org/markup-compatibility/2006">
              <mc:Choice xmlns:v="urn:schemas-microsoft-com:vml" Requires="v">
                <p:oleObj spid="_x0000_s27651" name="Equation" r:id="rId3" imgW="27432000" imgH="8229600" progId="Equation.DSMT4">
                  <p:embed/>
                </p:oleObj>
              </mc:Choice>
              <mc:Fallback>
                <p:oleObj name="Equation" r:id="rId3" imgW="27432000" imgH="8229600" progId="Equation.DSMT4">
                  <p:embed/>
                  <p:pic>
                    <p:nvPicPr>
                      <p:cNvPr id="0" name="图片 27650"/>
                      <p:cNvPicPr/>
                      <p:nvPr/>
                    </p:nvPicPr>
                    <p:blipFill>
                      <a:blip r:embed="rId4"/>
                      <a:stretch>
                        <a:fillRect/>
                      </a:stretch>
                    </p:blipFill>
                    <p:spPr>
                      <a:xfrm>
                        <a:off x="4468600" y="1728069"/>
                        <a:ext cx="2736190" cy="82085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4468465" y="2937660"/>
          <a:ext cx="2448170" cy="1309486"/>
        </p:xfrm>
        <a:graphic>
          <a:graphicData uri="http://schemas.openxmlformats.org/presentationml/2006/ole">
            <mc:AlternateContent xmlns:mc="http://schemas.openxmlformats.org/markup-compatibility/2006">
              <mc:Choice xmlns:v="urn:schemas-microsoft-com:vml" Requires="v">
                <p:oleObj spid="_x0000_s27652" name="Equation" r:id="rId5" imgW="26212800" imgH="14020800" progId="Equation.DSMT4">
                  <p:embed/>
                </p:oleObj>
              </mc:Choice>
              <mc:Fallback>
                <p:oleObj name="Equation" r:id="rId5" imgW="26212800" imgH="14020800" progId="Equation.DSMT4">
                  <p:embed/>
                  <p:pic>
                    <p:nvPicPr>
                      <p:cNvPr id="0" name="图片 27651"/>
                      <p:cNvPicPr/>
                      <p:nvPr/>
                    </p:nvPicPr>
                    <p:blipFill>
                      <a:blip r:embed="rId6"/>
                      <a:stretch>
                        <a:fillRect/>
                      </a:stretch>
                    </p:blipFill>
                    <p:spPr>
                      <a:xfrm>
                        <a:off x="4468465" y="2937660"/>
                        <a:ext cx="2448170" cy="1309486"/>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p:nvPr/>
        </p:nvSpPr>
        <p:spPr>
          <a:xfrm>
            <a:off x="0" y="89535"/>
            <a:ext cx="8915400" cy="521970"/>
          </a:xfrm>
          <a:prstGeom prst="rect">
            <a:avLst/>
          </a:prstGeom>
          <a:noFill/>
          <a:ln w="9525">
            <a:noFill/>
          </a:ln>
        </p:spPr>
        <p:txBody>
          <a:bodyPr>
            <a:spAutoFit/>
          </a:bodyPr>
          <a:lstStyle/>
          <a:p>
            <a:pPr algn="just" eaLnBrk="1" hangingPunct="1">
              <a:spcBef>
                <a:spcPct val="50000"/>
              </a:spcBef>
            </a:pPr>
            <a:r>
              <a:rPr lang="zh-CN" sz="2800" b="1" dirty="0">
                <a:solidFill>
                  <a:srgbClr val="FF0000"/>
                </a:solidFill>
                <a:latin typeface="华文细黑" panose="02010600040101010101" charset="-122"/>
                <a:ea typeface="华文细黑" panose="02010600040101010101" charset="-122"/>
              </a:rPr>
              <a:t>固体磁性概述：</a:t>
            </a:r>
            <a:endParaRPr lang="zh-CN" sz="2800" b="1" dirty="0">
              <a:solidFill>
                <a:srgbClr val="FF0000"/>
              </a:solidFill>
              <a:latin typeface="华文细黑" panose="02010600040101010101" charset="-122"/>
              <a:ea typeface="华文细黑" panose="02010600040101010101" charset="-122"/>
            </a:endParaRPr>
          </a:p>
        </p:txBody>
      </p:sp>
      <p:sp>
        <p:nvSpPr>
          <p:cNvPr id="2" name="Text Box 7"/>
          <p:cNvSpPr txBox="1"/>
          <p:nvPr/>
        </p:nvSpPr>
        <p:spPr>
          <a:xfrm>
            <a:off x="0" y="696595"/>
            <a:ext cx="8915400" cy="2891790"/>
          </a:xfrm>
          <a:prstGeom prst="rect">
            <a:avLst/>
          </a:prstGeom>
          <a:noFill/>
          <a:ln w="9525">
            <a:noFill/>
          </a:ln>
        </p:spPr>
        <p:txBody>
          <a:bodyPr>
            <a:spAutoFit/>
          </a:bodyPr>
          <a:lstStyle/>
          <a:p>
            <a:pPr marL="457200" indent="-457200" algn="just" eaLnBrk="1" hangingPunct="1">
              <a:spcBef>
                <a:spcPct val="50000"/>
              </a:spcBef>
              <a:buFont typeface="Wingdings" panose="05000000000000000000" charset="0"/>
              <a:buChar char="n"/>
            </a:pPr>
            <a:r>
              <a:rPr lang="zh-CN" sz="2800" dirty="0">
                <a:latin typeface="华文细黑" panose="02010600040101010101" charset="-122"/>
                <a:ea typeface="华文细黑" panose="02010600040101010101" charset="-122"/>
              </a:rPr>
              <a:t>根据量子力学，磁性是由具有磁性的原子或离子构成的</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固体中原子的磁矩来源有三个方面：</a:t>
            </a:r>
            <a:endParaRPr lang="zh-CN" altLang="en-US" sz="2800" dirty="0">
              <a:latin typeface="华文细黑" panose="02010600040101010101" charset="-122"/>
              <a:ea typeface="华文细黑" panose="02010600040101010101" charset="-122"/>
            </a:endParaRPr>
          </a:p>
          <a:p>
            <a:pPr algn="just" eaLnBrk="1" hangingPunct="1">
              <a:spcBef>
                <a:spcPct val="50000"/>
              </a:spcBef>
            </a:pPr>
            <a:r>
              <a:rPr lang="en-US" altLang="zh-CN" sz="2800" dirty="0">
                <a:latin typeface="华文细黑" panose="02010600040101010101" charset="-122"/>
                <a:ea typeface="华文细黑" panose="02010600040101010101" charset="-122"/>
              </a:rPr>
              <a:t>1.</a:t>
            </a:r>
            <a:r>
              <a:rPr lang="zh-CN" altLang="en-US" sz="2800" dirty="0">
                <a:latin typeface="华文细黑" panose="02010600040101010101" charset="-122"/>
                <a:ea typeface="华文细黑" panose="02010600040101010101" charset="-122"/>
              </a:rPr>
              <a:t>电子所固有的自旋磁矩</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a:p>
            <a:pPr algn="just" eaLnBrk="1" hangingPunct="1">
              <a:spcBef>
                <a:spcPct val="50000"/>
              </a:spcBef>
            </a:pPr>
            <a:r>
              <a:rPr lang="en-US" altLang="zh-CN" sz="2800" dirty="0">
                <a:latin typeface="华文细黑" panose="02010600040101010101" charset="-122"/>
                <a:ea typeface="华文细黑" panose="02010600040101010101" charset="-122"/>
              </a:rPr>
              <a:t>2.</a:t>
            </a:r>
            <a:r>
              <a:rPr lang="zh-CN" altLang="en-US" sz="2800" dirty="0">
                <a:latin typeface="华文细黑" panose="02010600040101010101" charset="-122"/>
                <a:ea typeface="华文细黑" panose="02010600040101010101" charset="-122"/>
              </a:rPr>
              <a:t>电子绕核旋转的轨道磁矩</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a:p>
            <a:pPr algn="just" eaLnBrk="1" hangingPunct="1">
              <a:spcBef>
                <a:spcPct val="50000"/>
              </a:spcBef>
            </a:pPr>
            <a:r>
              <a:rPr lang="en-US" altLang="zh-CN" sz="2800" dirty="0">
                <a:latin typeface="华文细黑" panose="02010600040101010101" charset="-122"/>
                <a:ea typeface="华文细黑" panose="02010600040101010101" charset="-122"/>
              </a:rPr>
              <a:t>3.</a:t>
            </a:r>
            <a:r>
              <a:rPr lang="zh-CN" altLang="en-US" sz="2800" dirty="0">
                <a:latin typeface="华文细黑" panose="02010600040101010101" charset="-122"/>
                <a:ea typeface="华文细黑" panose="02010600040101010101" charset="-122"/>
              </a:rPr>
              <a:t>外加磁场</a:t>
            </a:r>
            <a:r>
              <a:rPr lang="en-US" altLang="zh-CN" sz="2800" dirty="0">
                <a:latin typeface="华文细黑" panose="02010600040101010101" charset="-122"/>
                <a:ea typeface="华文细黑" panose="02010600040101010101" charset="-122"/>
              </a:rPr>
              <a:t>B</a:t>
            </a:r>
            <a:r>
              <a:rPr lang="zh-CN" altLang="en-US" sz="2800" dirty="0">
                <a:latin typeface="华文细黑" panose="02010600040101010101" charset="-122"/>
                <a:ea typeface="华文细黑" panose="02010600040101010101" charset="-122"/>
              </a:rPr>
              <a:t>感生的轨道磁矩的改变</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	</a:t>
            </a:r>
            <a:endParaRPr lang="zh-CN" altLang="en-US" sz="2800" dirty="0">
              <a:latin typeface="华文细黑" panose="02010600040101010101" charset="-122"/>
              <a:ea typeface="华文细黑" panose="02010600040101010101" charset="-122"/>
            </a:endParaRPr>
          </a:p>
        </p:txBody>
      </p:sp>
      <p:sp>
        <p:nvSpPr>
          <p:cNvPr id="4103" name="Line 8"/>
          <p:cNvSpPr/>
          <p:nvPr/>
        </p:nvSpPr>
        <p:spPr>
          <a:xfrm>
            <a:off x="5673725" y="3357245"/>
            <a:ext cx="888365" cy="0"/>
          </a:xfrm>
          <a:prstGeom prst="line">
            <a:avLst/>
          </a:prstGeom>
          <a:ln w="25400" cap="flat" cmpd="sng">
            <a:solidFill>
              <a:srgbClr val="FF6600"/>
            </a:solidFill>
            <a:prstDash val="solid"/>
            <a:headEnd type="none" w="med" len="med"/>
            <a:tailEnd type="stealth" w="lg" len="lg"/>
          </a:ln>
        </p:spPr>
      </p:sp>
      <p:sp>
        <p:nvSpPr>
          <p:cNvPr id="3" name="Text Box 7"/>
          <p:cNvSpPr txBox="1"/>
          <p:nvPr/>
        </p:nvSpPr>
        <p:spPr>
          <a:xfrm>
            <a:off x="6633845" y="3024505"/>
            <a:ext cx="2470785" cy="521970"/>
          </a:xfrm>
          <a:prstGeom prst="rect">
            <a:avLst/>
          </a:prstGeom>
          <a:solidFill>
            <a:srgbClr val="FFFF99"/>
          </a:solidFill>
          <a:ln w="12700" cmpd="sng">
            <a:solidFill>
              <a:schemeClr val="accent1">
                <a:shade val="50000"/>
              </a:schemeClr>
            </a:solidFill>
            <a:prstDash val="solid"/>
          </a:ln>
        </p:spPr>
        <p:txBody>
          <a:bodyPr wrap="square">
            <a:spAutoFit/>
          </a:bodyPr>
          <a:lstStyle/>
          <a:p>
            <a:pPr algn="just" eaLnBrk="1" hangingPunct="1">
              <a:spcBef>
                <a:spcPct val="50000"/>
              </a:spcBef>
            </a:pPr>
            <a:r>
              <a:rPr lang="zh-CN" sz="2800" dirty="0">
                <a:latin typeface="华文细黑" panose="02010600040101010101" charset="-122"/>
                <a:ea typeface="华文细黑" panose="02010600040101010101" charset="-122"/>
              </a:rPr>
              <a:t>抗磁性的贡献</a:t>
            </a:r>
            <a:endParaRPr lang="zh-CN" sz="2800" dirty="0">
              <a:latin typeface="华文细黑" panose="02010600040101010101" charset="-122"/>
              <a:ea typeface="华文细黑" panose="02010600040101010101" charset="-122"/>
            </a:endParaRPr>
          </a:p>
        </p:txBody>
      </p:sp>
      <p:sp>
        <p:nvSpPr>
          <p:cNvPr id="4" name="Text Box 7"/>
          <p:cNvSpPr txBox="1"/>
          <p:nvPr/>
        </p:nvSpPr>
        <p:spPr>
          <a:xfrm>
            <a:off x="6633845" y="1950085"/>
            <a:ext cx="2470785" cy="521970"/>
          </a:xfrm>
          <a:prstGeom prst="rect">
            <a:avLst/>
          </a:prstGeom>
          <a:solidFill>
            <a:srgbClr val="FFFF99"/>
          </a:solidFill>
          <a:ln w="12700" cmpd="sng">
            <a:solidFill>
              <a:schemeClr val="accent1">
                <a:shade val="50000"/>
              </a:schemeClr>
            </a:solidFill>
            <a:prstDash val="solid"/>
          </a:ln>
        </p:spPr>
        <p:txBody>
          <a:bodyPr wrap="square">
            <a:spAutoFit/>
          </a:bodyPr>
          <a:lstStyle/>
          <a:p>
            <a:pPr algn="just" eaLnBrk="1" hangingPunct="1">
              <a:spcBef>
                <a:spcPct val="50000"/>
              </a:spcBef>
            </a:pPr>
            <a:r>
              <a:rPr lang="zh-CN" sz="2800" dirty="0">
                <a:latin typeface="华文细黑" panose="02010600040101010101" charset="-122"/>
                <a:ea typeface="华文细黑" panose="02010600040101010101" charset="-122"/>
              </a:rPr>
              <a:t>顺磁性的贡献</a:t>
            </a:r>
            <a:endParaRPr lang="zh-CN" sz="2800" dirty="0">
              <a:latin typeface="华文细黑" panose="02010600040101010101" charset="-122"/>
              <a:ea typeface="华文细黑" panose="02010600040101010101" charset="-122"/>
            </a:endParaRPr>
          </a:p>
        </p:txBody>
      </p:sp>
      <p:sp>
        <p:nvSpPr>
          <p:cNvPr id="5" name="Text Box 7"/>
          <p:cNvSpPr txBox="1"/>
          <p:nvPr/>
        </p:nvSpPr>
        <p:spPr>
          <a:xfrm>
            <a:off x="0" y="3787775"/>
            <a:ext cx="8915400" cy="953135"/>
          </a:xfrm>
          <a:prstGeom prst="rect">
            <a:avLst/>
          </a:prstGeom>
          <a:noFill/>
          <a:ln w="9525">
            <a:noFill/>
          </a:ln>
        </p:spPr>
        <p:txBody>
          <a:bodyPr>
            <a:spAutoFit/>
          </a:bodyPr>
          <a:lstStyle/>
          <a:p>
            <a:pPr marL="457200" indent="-457200" algn="just" eaLnBrk="1" hangingPunct="1">
              <a:spcBef>
                <a:spcPct val="50000"/>
              </a:spcBef>
              <a:buFont typeface="Wingdings" panose="05000000000000000000" charset="0"/>
              <a:buChar char="n"/>
            </a:pPr>
            <a:r>
              <a:rPr lang="zh-CN" sz="2800" dirty="0">
                <a:solidFill>
                  <a:srgbClr val="FF0000"/>
                </a:solidFill>
                <a:latin typeface="华文细黑" panose="02010600040101010101" charset="-122"/>
                <a:ea typeface="华文细黑" panose="02010600040101010101" charset="-122"/>
              </a:rPr>
              <a:t>固体磁化强度</a:t>
            </a:r>
            <a:r>
              <a:rPr lang="en-US" altLang="zh-CN" sz="2800" dirty="0">
                <a:solidFill>
                  <a:srgbClr val="FF0000"/>
                </a:solidFill>
                <a:latin typeface="华文细黑" panose="02010600040101010101" charset="-122"/>
                <a:ea typeface="华文细黑" panose="02010600040101010101" charset="-122"/>
              </a:rPr>
              <a:t>M</a:t>
            </a:r>
            <a:r>
              <a:rPr lang="zh-CN" altLang="en-US" sz="2800" dirty="0">
                <a:latin typeface="华文细黑" panose="02010600040101010101" charset="-122"/>
                <a:ea typeface="华文细黑" panose="02010600040101010101" charset="-122"/>
              </a:rPr>
              <a:t>定义为单位体积所具有的磁矩</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单位体积的</a:t>
            </a:r>
            <a:r>
              <a:rPr lang="zh-CN" altLang="en-US" sz="2800" dirty="0">
                <a:solidFill>
                  <a:srgbClr val="FF0000"/>
                </a:solidFill>
                <a:latin typeface="华文细黑" panose="02010600040101010101" charset="-122"/>
                <a:ea typeface="华文细黑" panose="02010600040101010101" charset="-122"/>
              </a:rPr>
              <a:t>磁化率</a:t>
            </a:r>
            <a:r>
              <a:rPr lang="zh-CN" altLang="en-US" sz="2800" dirty="0">
                <a:latin typeface="华文细黑" panose="02010600040101010101" charset="-122"/>
                <a:ea typeface="华文细黑" panose="02010600040101010101" charset="-122"/>
              </a:rPr>
              <a:t>定义为：</a:t>
            </a:r>
            <a:endParaRPr lang="zh-CN" altLang="en-US" sz="2800" dirty="0">
              <a:latin typeface="华文细黑" panose="02010600040101010101" charset="-122"/>
              <a:ea typeface="华文细黑" panose="02010600040101010101" charset="-122"/>
            </a:endParaRPr>
          </a:p>
        </p:txBody>
      </p:sp>
      <p:graphicFrame>
        <p:nvGraphicFramePr>
          <p:cNvPr id="9" name="Object 1024"/>
          <p:cNvGraphicFramePr>
            <a:graphicFrameLocks noChangeAspect="1"/>
          </p:cNvGraphicFramePr>
          <p:nvPr/>
        </p:nvGraphicFramePr>
        <p:xfrm>
          <a:off x="3689985" y="4740910"/>
          <a:ext cx="1764030" cy="1017270"/>
        </p:xfrm>
        <a:graphic>
          <a:graphicData uri="http://schemas.openxmlformats.org/presentationml/2006/ole">
            <mc:AlternateContent xmlns:mc="http://schemas.openxmlformats.org/markup-compatibility/2006">
              <mc:Choice xmlns:v="urn:schemas-microsoft-com:vml" Requires="v">
                <p:oleObj spid="_x0000_s7190" name="" r:id="rId1" imgW="634365" imgH="393700" progId="Equation.3">
                  <p:embed/>
                </p:oleObj>
              </mc:Choice>
              <mc:Fallback>
                <p:oleObj name="" r:id="rId1" imgW="634365" imgH="393700" progId="Equation.3">
                  <p:embed/>
                  <p:pic>
                    <p:nvPicPr>
                      <p:cNvPr id="0" name="图片 3114"/>
                      <p:cNvPicPr/>
                      <p:nvPr/>
                    </p:nvPicPr>
                    <p:blipFill>
                      <a:blip r:embed="rId2"/>
                      <a:stretch>
                        <a:fillRect/>
                      </a:stretch>
                    </p:blipFill>
                    <p:spPr>
                      <a:xfrm>
                        <a:off x="3689985" y="4740910"/>
                        <a:ext cx="1764030" cy="1017270"/>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bldLvl="0" animBg="1"/>
      <p:bldP spid="4"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p:nvPr/>
        </p:nvSpPr>
        <p:spPr>
          <a:xfrm>
            <a:off x="-10795" y="6112510"/>
            <a:ext cx="4675505" cy="583565"/>
          </a:xfrm>
          <a:prstGeom prst="rect">
            <a:avLst/>
          </a:prstGeom>
          <a:noFill/>
          <a:ln w="9525">
            <a:noFill/>
          </a:ln>
        </p:spPr>
        <p:txBody>
          <a:bodyPr wrap="square" anchor="t">
            <a:spAutoFit/>
          </a:bodyPr>
          <a:lstStyle/>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 Kane</a:t>
            </a:r>
            <a:r>
              <a:rPr lang="zh-CN" altLang="en-US" sz="3200" dirty="0">
                <a:solidFill>
                  <a:srgbClr val="0000FF"/>
                </a:solidFill>
                <a:latin typeface="华文细黑" panose="02010600040101010101" charset="-122"/>
                <a:ea typeface="华文细黑" panose="02010600040101010101" charset="-122"/>
              </a:rPr>
              <a:t>模型的</a:t>
            </a:r>
            <a:r>
              <a:rPr lang="en-US" altLang="zh-CN" sz="3200" dirty="0">
                <a:solidFill>
                  <a:srgbClr val="0000FF"/>
                </a:solidFill>
                <a:latin typeface="华文细黑" panose="02010600040101010101" charset="-122"/>
                <a:ea typeface="华文细黑" panose="02010600040101010101" charset="-122"/>
              </a:rPr>
              <a:t>k</a:t>
            </a:r>
            <a:r>
              <a:rPr lang="en-US" altLang="zh-CN" sz="3200" dirty="0">
                <a:solidFill>
                  <a:srgbClr val="0000FF"/>
                </a:solidFill>
                <a:latin typeface="Times New Roman" panose="02020603050405020304" pitchFamily="18" charset="0"/>
                <a:ea typeface="华文细黑" panose="02010600040101010101" charset="-122"/>
              </a:rPr>
              <a:t>·</a:t>
            </a:r>
            <a:r>
              <a:rPr lang="en-US" altLang="zh-CN" sz="3200" dirty="0">
                <a:solidFill>
                  <a:srgbClr val="0000FF"/>
                </a:solidFill>
                <a:latin typeface="华文细黑" panose="02010600040101010101" charset="-122"/>
                <a:ea typeface="华文细黑" panose="02010600040101010101" charset="-122"/>
              </a:rPr>
              <a:t>p</a:t>
            </a:r>
            <a:r>
              <a:rPr lang="zh-CN" altLang="en-US" sz="3200" dirty="0">
                <a:solidFill>
                  <a:srgbClr val="0000FF"/>
                </a:solidFill>
                <a:latin typeface="华文细黑" panose="02010600040101010101" charset="-122"/>
                <a:ea typeface="华文细黑" panose="02010600040101010101" charset="-122"/>
              </a:rPr>
              <a:t>方法</a:t>
            </a:r>
            <a:endParaRPr lang="zh-CN" altLang="en-US" sz="3200" dirty="0">
              <a:solidFill>
                <a:srgbClr val="0000FF"/>
              </a:solidFill>
              <a:latin typeface="华文细黑" panose="02010600040101010101" charset="-122"/>
              <a:ea typeface="华文细黑" panose="02010600040101010101" charset="-122"/>
            </a:endParaRPr>
          </a:p>
        </p:txBody>
      </p:sp>
      <p:sp>
        <p:nvSpPr>
          <p:cNvPr id="5" name="Text Box 3"/>
          <p:cNvSpPr txBox="1"/>
          <p:nvPr/>
        </p:nvSpPr>
        <p:spPr>
          <a:xfrm>
            <a:off x="4636770" y="6167755"/>
            <a:ext cx="4675505" cy="583565"/>
          </a:xfrm>
          <a:prstGeom prst="rect">
            <a:avLst/>
          </a:prstGeom>
          <a:noFill/>
          <a:ln w="9525">
            <a:noFill/>
          </a:ln>
        </p:spPr>
        <p:txBody>
          <a:bodyPr wrap="square" anchor="t">
            <a:spAutoFit/>
          </a:bodyPr>
          <a:lstStyle/>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 Luttinger-Kohn</a:t>
            </a:r>
            <a:r>
              <a:rPr lang="zh-CN" altLang="en-US" sz="3200" dirty="0">
                <a:solidFill>
                  <a:srgbClr val="0000FF"/>
                </a:solidFill>
                <a:latin typeface="华文细黑" panose="02010600040101010101" charset="-122"/>
                <a:ea typeface="华文细黑" panose="02010600040101010101" charset="-122"/>
              </a:rPr>
              <a:t>模型</a:t>
            </a:r>
            <a:endParaRPr lang="zh-CN" altLang="en-US" sz="3200" dirty="0">
              <a:solidFill>
                <a:srgbClr val="0000FF"/>
              </a:solidFill>
              <a:latin typeface="华文细黑" panose="02010600040101010101" charset="-122"/>
              <a:ea typeface="华文细黑" panose="02010600040101010101" charset="-122"/>
            </a:endParaRPr>
          </a:p>
        </p:txBody>
      </p:sp>
      <p:sp>
        <p:nvSpPr>
          <p:cNvPr id="2" name="文本框 1"/>
          <p:cNvSpPr txBox="1"/>
          <p:nvPr/>
        </p:nvSpPr>
        <p:spPr>
          <a:xfrm>
            <a:off x="-74963" y="-95116"/>
            <a:ext cx="6454925" cy="645160"/>
          </a:xfrm>
          <a:prstGeom prst="rect">
            <a:avLst/>
          </a:prstGeom>
          <a:noFill/>
        </p:spPr>
        <p:txBody>
          <a:bodyPr wrap="square" rtlCol="0" anchor="t">
            <a:spAutoFit/>
          </a:bodyPr>
          <a:lstStyle/>
          <a:p>
            <a:r>
              <a:rPr lang="en-US" altLang="zh-CN" sz="3600" b="1" dirty="0">
                <a:solidFill>
                  <a:srgbClr val="0000FF"/>
                </a:solidFill>
                <a:latin typeface="华文细黑" panose="02010600040101010101" charset="-122"/>
                <a:ea typeface="华文细黑" panose="02010600040101010101" charset="-122"/>
                <a:cs typeface="华文细黑" panose="02010600040101010101" charset="-122"/>
                <a:sym typeface="+mn-ea"/>
              </a:rPr>
              <a:t>§8.4   </a:t>
            </a:r>
            <a:r>
              <a:rPr lang="zh-CN" altLang="en-US" sz="3600" b="1" dirty="0">
                <a:solidFill>
                  <a:srgbClr val="0000FF"/>
                </a:solidFill>
                <a:latin typeface="华文细黑" panose="02010600040101010101" charset="-122"/>
                <a:ea typeface="华文细黑" panose="02010600040101010101" charset="-122"/>
                <a:cs typeface="华文细黑" panose="02010600040101010101" charset="-122"/>
                <a:sym typeface="+mn-ea"/>
              </a:rPr>
              <a:t>铁磁性和分子场理论</a:t>
            </a:r>
            <a:endParaRPr lang="zh-CN" altLang="en-US" sz="3600" dirty="0"/>
          </a:p>
        </p:txBody>
      </p:sp>
      <p:sp>
        <p:nvSpPr>
          <p:cNvPr id="6" name="Text Box 2"/>
          <p:cNvSpPr txBox="1"/>
          <p:nvPr/>
        </p:nvSpPr>
        <p:spPr>
          <a:xfrm>
            <a:off x="31750" y="489340"/>
            <a:ext cx="6692900" cy="491490"/>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FF0000"/>
                </a:solidFill>
                <a:latin typeface="华文细黑" panose="02010600040101010101" charset="-122"/>
                <a:ea typeface="华文细黑" panose="02010600040101010101" charset="-122"/>
              </a:rPr>
              <a:t>自发磁化</a:t>
            </a:r>
            <a:endParaRPr lang="en-US" altLang="zh-CN" sz="2600" b="1" dirty="0">
              <a:solidFill>
                <a:srgbClr val="FF0000"/>
              </a:solidFill>
              <a:latin typeface="华文细黑" panose="02010600040101010101" charset="-122"/>
              <a:ea typeface="华文细黑" panose="02010600040101010101" charset="-122"/>
            </a:endParaRPr>
          </a:p>
        </p:txBody>
      </p:sp>
      <p:cxnSp>
        <p:nvCxnSpPr>
          <p:cNvPr id="33" name="直接连接符 32"/>
          <p:cNvCxnSpPr/>
          <p:nvPr/>
        </p:nvCxnSpPr>
        <p:spPr>
          <a:xfrm flipV="1">
            <a:off x="3024808" y="5069305"/>
            <a:ext cx="5147442" cy="54556"/>
          </a:xfrm>
          <a:prstGeom prst="line">
            <a:avLst/>
          </a:prstGeom>
          <a:ln w="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3059637" y="2929815"/>
            <a:ext cx="5400375" cy="12545"/>
          </a:xfrm>
          <a:prstGeom prst="line">
            <a:avLst/>
          </a:prstGeom>
          <a:ln w="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024808" y="1042084"/>
            <a:ext cx="3071283" cy="409367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035501" y="948739"/>
            <a:ext cx="44583" cy="4890881"/>
          </a:xfrm>
          <a:prstGeom prst="line">
            <a:avLst/>
          </a:prstGeom>
          <a:ln w="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Text Box 2"/>
          <p:cNvSpPr txBox="1"/>
          <p:nvPr/>
        </p:nvSpPr>
        <p:spPr>
          <a:xfrm>
            <a:off x="5810378" y="1352371"/>
            <a:ext cx="2220200"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T</a:t>
            </a:r>
            <a:r>
              <a:rPr lang="en-US" altLang="zh-CN" sz="2600" baseline="-25000" dirty="0" smtClean="0">
                <a:solidFill>
                  <a:srgbClr val="FF0000"/>
                </a:solidFill>
                <a:latin typeface="Cambria" panose="02040503050406030204" pitchFamily="18" charset="0"/>
                <a:ea typeface="华文细黑" panose="02010600040101010101" charset="-122"/>
              </a:rPr>
              <a:t>c</a:t>
            </a:r>
            <a:endParaRPr lang="en-US" altLang="zh-CN" sz="2600" baseline="-25000" dirty="0">
              <a:solidFill>
                <a:srgbClr val="FF0000"/>
              </a:solidFill>
              <a:latin typeface="Cambria" panose="02040503050406030204" pitchFamily="18" charset="0"/>
              <a:ea typeface="华文细黑" panose="02010600040101010101" charset="-122"/>
            </a:endParaRPr>
          </a:p>
        </p:txBody>
      </p:sp>
      <p:sp>
        <p:nvSpPr>
          <p:cNvPr id="43" name="Text Box 2"/>
          <p:cNvSpPr txBox="1"/>
          <p:nvPr/>
        </p:nvSpPr>
        <p:spPr>
          <a:xfrm>
            <a:off x="2512682" y="1107103"/>
            <a:ext cx="859605" cy="491490"/>
          </a:xfrm>
          <a:prstGeom prst="rect">
            <a:avLst/>
          </a:prstGeom>
          <a:noFill/>
          <a:ln w="9525">
            <a:noFill/>
          </a:ln>
        </p:spPr>
        <p:txBody>
          <a:bodyPr wrap="square" anchor="t">
            <a:spAutoFit/>
          </a:bodyPr>
          <a:lstStyle/>
          <a:p>
            <a:pPr>
              <a:spcBef>
                <a:spcPct val="50000"/>
              </a:spcBef>
            </a:pPr>
            <a:r>
              <a:rPr lang="en-US" altLang="zh-CN" sz="2600" i="1" dirty="0" smtClean="0">
                <a:solidFill>
                  <a:srgbClr val="FF0000"/>
                </a:solidFill>
                <a:latin typeface="Cambria" panose="02040503050406030204" pitchFamily="18" charset="0"/>
                <a:ea typeface="华文细黑" panose="02010600040101010101" charset="-122"/>
              </a:rPr>
              <a:t>M</a:t>
            </a:r>
            <a:endParaRPr lang="en-US" altLang="zh-CN" sz="2600" i="1" dirty="0">
              <a:solidFill>
                <a:srgbClr val="FF0000"/>
              </a:solidFill>
              <a:latin typeface="Cambria" panose="02040503050406030204" pitchFamily="18" charset="0"/>
              <a:ea typeface="华文细黑" panose="02010600040101010101" charset="-122"/>
            </a:endParaRPr>
          </a:p>
        </p:txBody>
      </p:sp>
      <p:sp>
        <p:nvSpPr>
          <p:cNvPr id="44" name="Text Box 2"/>
          <p:cNvSpPr txBox="1"/>
          <p:nvPr/>
        </p:nvSpPr>
        <p:spPr>
          <a:xfrm>
            <a:off x="6808983" y="1907717"/>
            <a:ext cx="1507693"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T=T</a:t>
            </a:r>
            <a:r>
              <a:rPr lang="en-US" altLang="zh-CN" sz="2600" baseline="-25000" dirty="0" smtClean="0">
                <a:solidFill>
                  <a:srgbClr val="FF0000"/>
                </a:solidFill>
                <a:latin typeface="Cambria" panose="02040503050406030204" pitchFamily="18" charset="0"/>
                <a:ea typeface="华文细黑" panose="02010600040101010101" charset="-122"/>
              </a:rPr>
              <a:t>1</a:t>
            </a:r>
            <a:endParaRPr lang="en-US" altLang="zh-CN" sz="2600" baseline="-25000" dirty="0">
              <a:solidFill>
                <a:srgbClr val="FF0000"/>
              </a:solidFill>
              <a:latin typeface="Cambria" panose="02040503050406030204" pitchFamily="18" charset="0"/>
              <a:ea typeface="华文细黑" panose="02010600040101010101" charset="-122"/>
            </a:endParaRPr>
          </a:p>
        </p:txBody>
      </p:sp>
      <p:sp>
        <p:nvSpPr>
          <p:cNvPr id="45" name="Text Box 2"/>
          <p:cNvSpPr txBox="1"/>
          <p:nvPr/>
        </p:nvSpPr>
        <p:spPr>
          <a:xfrm>
            <a:off x="4234907" y="862750"/>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T</a:t>
            </a:r>
            <a:r>
              <a:rPr lang="en-US" altLang="zh-CN" sz="2600" baseline="-25000" dirty="0" smtClean="0">
                <a:solidFill>
                  <a:srgbClr val="FF0000"/>
                </a:solidFill>
                <a:latin typeface="Cambria" panose="02040503050406030204" pitchFamily="18" charset="0"/>
                <a:ea typeface="华文细黑" panose="02010600040101010101" charset="-122"/>
              </a:rPr>
              <a:t>3</a:t>
            </a:r>
            <a:endParaRPr lang="en-US" altLang="zh-CN" sz="2600" baseline="-25000" dirty="0">
              <a:solidFill>
                <a:srgbClr val="FF0000"/>
              </a:solidFill>
              <a:latin typeface="Cambria" panose="02040503050406030204" pitchFamily="18" charset="0"/>
              <a:ea typeface="华文细黑" panose="02010600040101010101" charset="-122"/>
            </a:endParaRPr>
          </a:p>
        </p:txBody>
      </p:sp>
      <p:sp>
        <p:nvSpPr>
          <p:cNvPr id="46" name="Text Box 2"/>
          <p:cNvSpPr txBox="1"/>
          <p:nvPr/>
        </p:nvSpPr>
        <p:spPr>
          <a:xfrm>
            <a:off x="7863645" y="4988062"/>
            <a:ext cx="859605" cy="491490"/>
          </a:xfrm>
          <a:prstGeom prst="rect">
            <a:avLst/>
          </a:prstGeom>
          <a:noFill/>
          <a:ln w="9525">
            <a:noFill/>
          </a:ln>
        </p:spPr>
        <p:txBody>
          <a:bodyPr wrap="square" anchor="t">
            <a:spAutoFit/>
          </a:bodyPr>
          <a:lstStyle/>
          <a:p>
            <a:pPr>
              <a:spcBef>
                <a:spcPct val="50000"/>
              </a:spcBef>
            </a:pPr>
            <a:r>
              <a:rPr lang="en-US" altLang="zh-CN" sz="2600" i="1" dirty="0" smtClean="0">
                <a:solidFill>
                  <a:srgbClr val="FF0000"/>
                </a:solidFill>
                <a:latin typeface="Times New Roman" panose="02020603050405020304" pitchFamily="18" charset="0"/>
                <a:ea typeface="华文细黑" panose="02010600040101010101" charset="-122"/>
                <a:cs typeface="Times New Roman" panose="02020603050405020304" pitchFamily="18" charset="0"/>
              </a:rPr>
              <a:t>x</a:t>
            </a:r>
            <a:endParaRPr lang="en-US" altLang="zh-CN" sz="2600" i="1"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cxnSp>
        <p:nvCxnSpPr>
          <p:cNvPr id="53" name="直接连接符 52"/>
          <p:cNvCxnSpPr/>
          <p:nvPr/>
        </p:nvCxnSpPr>
        <p:spPr>
          <a:xfrm flipV="1">
            <a:off x="3024808" y="2216357"/>
            <a:ext cx="4828144" cy="2925149"/>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3059895" y="549266"/>
            <a:ext cx="1327145" cy="456189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a:off x="3080084" y="3043442"/>
            <a:ext cx="5534526" cy="2025863"/>
          </a:xfrm>
          <a:custGeom>
            <a:avLst/>
            <a:gdLst>
              <a:gd name="connsiteX0" fmla="*/ 0 w 5534526"/>
              <a:gd name="connsiteY0" fmla="*/ 1929482 h 1929482"/>
              <a:gd name="connsiteX1" fmla="*/ 1203158 w 5534526"/>
              <a:gd name="connsiteY1" fmla="*/ 806535 h 1929482"/>
              <a:gd name="connsiteX2" fmla="*/ 2903621 w 5534526"/>
              <a:gd name="connsiteY2" fmla="*/ 100682 h 1929482"/>
              <a:gd name="connsiteX3" fmla="*/ 5534526 w 5534526"/>
              <a:gd name="connsiteY3" fmla="*/ 20472 h 1929482"/>
            </a:gdLst>
            <a:ahLst/>
            <a:cxnLst>
              <a:cxn ang="0">
                <a:pos x="connsiteX0" y="connsiteY0"/>
              </a:cxn>
              <a:cxn ang="0">
                <a:pos x="connsiteX1" y="connsiteY1"/>
              </a:cxn>
              <a:cxn ang="0">
                <a:pos x="connsiteX2" y="connsiteY2"/>
              </a:cxn>
              <a:cxn ang="0">
                <a:pos x="connsiteX3" y="connsiteY3"/>
              </a:cxn>
            </a:cxnLst>
            <a:rect l="l" t="t" r="r" b="b"/>
            <a:pathLst>
              <a:path w="5534526" h="1929482">
                <a:moveTo>
                  <a:pt x="0" y="1929482"/>
                </a:moveTo>
                <a:cubicBezTo>
                  <a:pt x="359610" y="1520408"/>
                  <a:pt x="719221" y="1111335"/>
                  <a:pt x="1203158" y="806535"/>
                </a:cubicBezTo>
                <a:cubicBezTo>
                  <a:pt x="1687095" y="501735"/>
                  <a:pt x="2181726" y="231693"/>
                  <a:pt x="2903621" y="100682"/>
                </a:cubicBezTo>
                <a:cubicBezTo>
                  <a:pt x="3625516" y="-30329"/>
                  <a:pt x="4580021" y="-4929"/>
                  <a:pt x="5534526" y="20472"/>
                </a:cubicBezTo>
              </a:path>
            </a:pathLst>
          </a:custGeom>
          <a:noFill/>
          <a:ln w="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 Box 2"/>
          <p:cNvSpPr txBox="1"/>
          <p:nvPr/>
        </p:nvSpPr>
        <p:spPr>
          <a:xfrm>
            <a:off x="2209786" y="2696615"/>
            <a:ext cx="859605" cy="491490"/>
          </a:xfrm>
          <a:prstGeom prst="rect">
            <a:avLst/>
          </a:prstGeom>
          <a:noFill/>
          <a:ln w="9525">
            <a:noFill/>
          </a:ln>
        </p:spPr>
        <p:txBody>
          <a:bodyPr wrap="square" anchor="t">
            <a:spAutoFit/>
          </a:bodyPr>
          <a:lstStyle/>
          <a:p>
            <a:pPr>
              <a:spcBef>
                <a:spcPct val="50000"/>
              </a:spcBef>
            </a:pPr>
            <a:r>
              <a:rPr lang="en-US" altLang="zh-CN" sz="2600" i="1" dirty="0" smtClean="0">
                <a:solidFill>
                  <a:srgbClr val="FF0000"/>
                </a:solidFill>
                <a:latin typeface="Cambria" panose="02040503050406030204" pitchFamily="18" charset="0"/>
                <a:ea typeface="华文细黑" panose="02010600040101010101" charset="-122"/>
              </a:rPr>
              <a:t>M</a:t>
            </a:r>
            <a:r>
              <a:rPr lang="en-US" altLang="zh-CN" sz="2600" dirty="0" smtClean="0">
                <a:solidFill>
                  <a:srgbClr val="FF0000"/>
                </a:solidFill>
                <a:latin typeface="Cambria" panose="02040503050406030204" pitchFamily="18" charset="0"/>
                <a:ea typeface="华文细黑" panose="02010600040101010101" charset="-122"/>
              </a:rPr>
              <a:t>(0)</a:t>
            </a:r>
            <a:endParaRPr lang="en-US" altLang="zh-CN" sz="2600" dirty="0">
              <a:solidFill>
                <a:srgbClr val="FF0000"/>
              </a:solidFill>
              <a:latin typeface="Cambria" panose="02040503050406030204" pitchFamily="18" charset="0"/>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875" y="-243255"/>
            <a:ext cx="7241540" cy="740972"/>
          </a:xfrm>
          <a:prstGeom prst="rect">
            <a:avLst/>
          </a:prstGeom>
          <a:noFill/>
        </p:spPr>
        <p:txBody>
          <a:bodyPr wrap="square" rtlCol="0" anchor="t">
            <a:spAutoFit/>
          </a:bodyPr>
          <a:lstStyle/>
          <a:p>
            <a:pPr algn="just">
              <a:lnSpc>
                <a:spcPct val="150000"/>
              </a:lnSpc>
            </a:pP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§8.5  </a:t>
            </a:r>
            <a:r>
              <a:rPr lang="zh-CN" altLang="en-US" sz="3200" b="1" dirty="0" smtClean="0">
                <a:solidFill>
                  <a:srgbClr val="0000FF"/>
                </a:solidFill>
                <a:latin typeface="华文细黑" panose="02010600040101010101" charset="-122"/>
                <a:ea typeface="华文细黑" panose="02010600040101010101" charset="-122"/>
                <a:cs typeface="华文细黑" panose="02010600040101010101" charset="-122"/>
                <a:sym typeface="+mn-ea"/>
              </a:rPr>
              <a:t>自发磁化</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的局域电子模型</a:t>
            </a:r>
            <a:endParaRPr lang="zh-CN" altLang="en-US" sz="3200" dirty="0"/>
          </a:p>
        </p:txBody>
      </p:sp>
      <p:grpSp>
        <p:nvGrpSpPr>
          <p:cNvPr id="3" name="组合 2"/>
          <p:cNvGrpSpPr/>
          <p:nvPr/>
        </p:nvGrpSpPr>
        <p:grpSpPr>
          <a:xfrm>
            <a:off x="2627865" y="506517"/>
            <a:ext cx="4531860" cy="2706468"/>
            <a:chOff x="2627865" y="1700880"/>
            <a:chExt cx="4531860" cy="2706468"/>
          </a:xfrm>
        </p:grpSpPr>
        <p:sp>
          <p:nvSpPr>
            <p:cNvPr id="4" name="椭圆 3"/>
            <p:cNvSpPr/>
            <p:nvPr/>
          </p:nvSpPr>
          <p:spPr>
            <a:xfrm>
              <a:off x="2627865" y="2060905"/>
              <a:ext cx="2340000" cy="2340000"/>
            </a:xfrm>
            <a:prstGeom prst="ellipse">
              <a:avLst/>
            </a:prstGeom>
            <a:noFill/>
            <a:ln w="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761865" y="3230905"/>
              <a:ext cx="2088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761865" y="31949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664710" y="2067348"/>
              <a:ext cx="2340000" cy="2340000"/>
              <a:chOff x="5976260" y="1953060"/>
              <a:chExt cx="2340000" cy="2340000"/>
            </a:xfrm>
          </p:grpSpPr>
          <p:sp>
            <p:nvSpPr>
              <p:cNvPr id="19" name="椭圆 18"/>
              <p:cNvSpPr/>
              <p:nvPr/>
            </p:nvSpPr>
            <p:spPr>
              <a:xfrm>
                <a:off x="5976260" y="1953060"/>
                <a:ext cx="2340000" cy="2340000"/>
              </a:xfrm>
              <a:prstGeom prst="ellipse">
                <a:avLst/>
              </a:prstGeom>
              <a:noFill/>
              <a:ln w="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10260" y="308706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3275910" y="2204915"/>
              <a:ext cx="30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779945" y="2204915"/>
              <a:ext cx="2600017" cy="100637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236571" y="2220956"/>
              <a:ext cx="2561677" cy="99643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2"/>
            <p:cNvSpPr txBox="1"/>
            <p:nvPr/>
          </p:nvSpPr>
          <p:spPr>
            <a:xfrm>
              <a:off x="3491925" y="306897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a</a:t>
              </a:r>
              <a:endParaRPr lang="en-US" altLang="zh-CN" sz="2600" dirty="0">
                <a:solidFill>
                  <a:srgbClr val="FF0000"/>
                </a:solidFill>
                <a:latin typeface="Cambria" panose="02040503050406030204" pitchFamily="18" charset="0"/>
                <a:ea typeface="华文细黑" panose="02010600040101010101" charset="-122"/>
              </a:endParaRPr>
            </a:p>
          </p:txBody>
        </p:sp>
        <p:sp>
          <p:nvSpPr>
            <p:cNvPr id="12" name="Text Box 2"/>
            <p:cNvSpPr txBox="1"/>
            <p:nvPr/>
          </p:nvSpPr>
          <p:spPr>
            <a:xfrm>
              <a:off x="5800540" y="306897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b</a:t>
              </a:r>
              <a:endParaRPr lang="en-US" altLang="zh-CN" sz="2600" dirty="0">
                <a:solidFill>
                  <a:srgbClr val="FF0000"/>
                </a:solidFill>
                <a:latin typeface="Cambria" panose="02040503050406030204" pitchFamily="18" charset="0"/>
                <a:ea typeface="华文细黑" panose="02010600040101010101" charset="-122"/>
              </a:endParaRPr>
            </a:p>
          </p:txBody>
        </p:sp>
        <p:sp>
          <p:nvSpPr>
            <p:cNvPr id="13" name="Text Box 2"/>
            <p:cNvSpPr txBox="1"/>
            <p:nvPr/>
          </p:nvSpPr>
          <p:spPr>
            <a:xfrm>
              <a:off x="4000415" y="3140980"/>
              <a:ext cx="859605" cy="491490"/>
            </a:xfrm>
            <a:prstGeom prst="rect">
              <a:avLst/>
            </a:prstGeom>
            <a:noFill/>
            <a:ln w="9525">
              <a:noFill/>
            </a:ln>
          </p:spPr>
          <p:txBody>
            <a:bodyPr wrap="square" anchor="t">
              <a:spAutoFit/>
            </a:bodyPr>
            <a:lstStyle/>
            <a:p>
              <a:pPr>
                <a:spcBef>
                  <a:spcPct val="50000"/>
                </a:spcBef>
              </a:pPr>
              <a:r>
                <a:rPr lang="en-US" altLang="zh-CN" sz="2600" dirty="0" err="1" smtClean="0">
                  <a:solidFill>
                    <a:srgbClr val="FF0000"/>
                  </a:solidFill>
                  <a:latin typeface="Cambria" panose="02040503050406030204" pitchFamily="18" charset="0"/>
                  <a:ea typeface="华文细黑" panose="02010600040101010101" charset="-122"/>
                </a:rPr>
                <a:t>r</a:t>
              </a:r>
              <a:r>
                <a:rPr lang="en-US" altLang="zh-CN" sz="2600" baseline="-25000" dirty="0" err="1" smtClean="0">
                  <a:solidFill>
                    <a:srgbClr val="FF0000"/>
                  </a:solidFill>
                  <a:latin typeface="Cambria" panose="02040503050406030204" pitchFamily="18" charset="0"/>
                  <a:ea typeface="华文细黑" panose="02010600040101010101" charset="-122"/>
                </a:rPr>
                <a:t>ab</a:t>
              </a:r>
              <a:endParaRPr lang="en-US" altLang="zh-CN" sz="2600" baseline="-25000" dirty="0" err="1" smtClean="0">
                <a:solidFill>
                  <a:srgbClr val="FF0000"/>
                </a:solidFill>
                <a:latin typeface="Cambria" panose="02040503050406030204" pitchFamily="18" charset="0"/>
                <a:ea typeface="华文细黑" panose="02010600040101010101" charset="-122"/>
              </a:endParaRPr>
            </a:p>
          </p:txBody>
        </p:sp>
        <p:sp>
          <p:nvSpPr>
            <p:cNvPr id="14" name="Text Box 2"/>
            <p:cNvSpPr txBox="1"/>
            <p:nvPr/>
          </p:nvSpPr>
          <p:spPr>
            <a:xfrm>
              <a:off x="4504450" y="171342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r</a:t>
              </a:r>
              <a:r>
                <a:rPr lang="en-US" altLang="zh-CN" sz="2600" baseline="-25000" dirty="0" smtClean="0">
                  <a:solidFill>
                    <a:srgbClr val="FF0000"/>
                  </a:solidFill>
                  <a:latin typeface="Cambria" panose="02040503050406030204" pitchFamily="18" charset="0"/>
                  <a:ea typeface="华文细黑" panose="02010600040101010101" charset="-122"/>
                </a:rPr>
                <a:t>12</a:t>
              </a:r>
              <a:endParaRPr lang="en-US" altLang="zh-CN" sz="2600" baseline="-25000" dirty="0" smtClean="0">
                <a:solidFill>
                  <a:srgbClr val="FF0000"/>
                </a:solidFill>
                <a:latin typeface="Cambria" panose="02040503050406030204" pitchFamily="18" charset="0"/>
                <a:ea typeface="华文细黑" panose="02010600040101010101" charset="-122"/>
              </a:endParaRPr>
            </a:p>
          </p:txBody>
        </p:sp>
        <p:sp>
          <p:nvSpPr>
            <p:cNvPr id="15" name="Text Box 2"/>
            <p:cNvSpPr txBox="1"/>
            <p:nvPr/>
          </p:nvSpPr>
          <p:spPr>
            <a:xfrm>
              <a:off x="2843880" y="1700880"/>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1</a:t>
              </a:r>
              <a:endParaRPr lang="en-US" altLang="zh-CN" sz="2600" dirty="0">
                <a:solidFill>
                  <a:srgbClr val="FF0000"/>
                </a:solidFill>
                <a:latin typeface="Cambria" panose="02040503050406030204" pitchFamily="18" charset="0"/>
                <a:ea typeface="华文细黑" panose="02010600040101010101" charset="-122"/>
              </a:endParaRPr>
            </a:p>
          </p:txBody>
        </p:sp>
        <p:sp>
          <p:nvSpPr>
            <p:cNvPr id="16" name="Text Box 2"/>
            <p:cNvSpPr txBox="1"/>
            <p:nvPr/>
          </p:nvSpPr>
          <p:spPr>
            <a:xfrm>
              <a:off x="6300120" y="171342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2</a:t>
              </a:r>
              <a:endParaRPr lang="en-US" altLang="zh-CN" sz="2600" dirty="0">
                <a:solidFill>
                  <a:srgbClr val="FF0000"/>
                </a:solidFill>
                <a:latin typeface="Cambria" panose="02040503050406030204" pitchFamily="18" charset="0"/>
                <a:ea typeface="华文细黑" panose="02010600040101010101" charset="-122"/>
              </a:endParaRPr>
            </a:p>
          </p:txBody>
        </p:sp>
        <p:sp>
          <p:nvSpPr>
            <p:cNvPr id="17" name="Text Box 2"/>
            <p:cNvSpPr txBox="1"/>
            <p:nvPr/>
          </p:nvSpPr>
          <p:spPr>
            <a:xfrm>
              <a:off x="3491925" y="2361470"/>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r</a:t>
              </a:r>
              <a:r>
                <a:rPr lang="en-US" altLang="zh-CN" sz="2600" baseline="-25000" dirty="0" smtClean="0">
                  <a:solidFill>
                    <a:srgbClr val="FF0000"/>
                  </a:solidFill>
                  <a:latin typeface="Cambria" panose="02040503050406030204" pitchFamily="18" charset="0"/>
                  <a:ea typeface="华文细黑" panose="02010600040101010101" charset="-122"/>
                </a:rPr>
                <a:t>b1</a:t>
              </a:r>
              <a:endParaRPr lang="en-US" altLang="zh-CN" sz="2600" baseline="-25000" dirty="0" smtClean="0">
                <a:solidFill>
                  <a:srgbClr val="FF0000"/>
                </a:solidFill>
                <a:latin typeface="Cambria" panose="02040503050406030204" pitchFamily="18" charset="0"/>
                <a:ea typeface="华文细黑" panose="02010600040101010101" charset="-122"/>
              </a:endParaRPr>
            </a:p>
          </p:txBody>
        </p:sp>
        <p:sp>
          <p:nvSpPr>
            <p:cNvPr id="18" name="Text Box 2"/>
            <p:cNvSpPr txBox="1"/>
            <p:nvPr/>
          </p:nvSpPr>
          <p:spPr>
            <a:xfrm>
              <a:off x="5656530" y="2361470"/>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r</a:t>
              </a:r>
              <a:r>
                <a:rPr lang="en-US" altLang="zh-CN" sz="2600" baseline="-25000" dirty="0" smtClean="0">
                  <a:solidFill>
                    <a:srgbClr val="FF0000"/>
                  </a:solidFill>
                  <a:latin typeface="Cambria" panose="02040503050406030204" pitchFamily="18" charset="0"/>
                  <a:ea typeface="华文细黑" panose="02010600040101010101" charset="-122"/>
                </a:rPr>
                <a:t>a2</a:t>
              </a:r>
              <a:endParaRPr lang="en-US" altLang="zh-CN" sz="2600" baseline="-25000" dirty="0" smtClean="0">
                <a:solidFill>
                  <a:srgbClr val="FF0000"/>
                </a:solidFill>
                <a:latin typeface="Cambria" panose="02040503050406030204" pitchFamily="18" charset="0"/>
                <a:ea typeface="华文细黑" panose="02010600040101010101" charset="-122"/>
              </a:endParaRPr>
            </a:p>
          </p:txBody>
        </p:sp>
      </p:grpSp>
      <p:sp>
        <p:nvSpPr>
          <p:cNvPr id="21" name="Text Box 2"/>
          <p:cNvSpPr txBox="1"/>
          <p:nvPr/>
        </p:nvSpPr>
        <p:spPr>
          <a:xfrm>
            <a:off x="145474" y="3224577"/>
            <a:ext cx="8998525" cy="491490"/>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FF0000"/>
                </a:solidFill>
                <a:latin typeface="华文细黑" panose="02010600040101010101" charset="-122"/>
                <a:ea typeface="华文细黑" panose="02010600040101010101" charset="-122"/>
              </a:rPr>
              <a:t>假定</a:t>
            </a:r>
            <a:r>
              <a:rPr lang="en-US" altLang="zh-CN" sz="2600" b="1" dirty="0" err="1" smtClean="0">
                <a:solidFill>
                  <a:srgbClr val="FF0000"/>
                </a:solidFill>
                <a:latin typeface="华文细黑" panose="02010600040101010101" charset="-122"/>
                <a:ea typeface="华文细黑" panose="02010600040101010101" charset="-122"/>
              </a:rPr>
              <a:t>V</a:t>
            </a:r>
            <a:r>
              <a:rPr lang="en-US" altLang="zh-CN" sz="2600" b="1" baseline="-25000" dirty="0" err="1" smtClean="0">
                <a:solidFill>
                  <a:srgbClr val="FF0000"/>
                </a:solidFill>
                <a:latin typeface="华文细黑" panose="02010600040101010101" charset="-122"/>
                <a:ea typeface="华文细黑" panose="02010600040101010101" charset="-122"/>
              </a:rPr>
              <a:t>ab</a:t>
            </a:r>
            <a:r>
              <a:rPr lang="zh-CN" altLang="en-US" sz="2600" b="1" dirty="0" smtClean="0">
                <a:solidFill>
                  <a:srgbClr val="FF0000"/>
                </a:solidFill>
                <a:latin typeface="华文细黑" panose="02010600040101010101" charset="-122"/>
                <a:ea typeface="华文细黑" panose="02010600040101010101" charset="-122"/>
              </a:rPr>
              <a:t>为两原子之间的相互作用函数</a:t>
            </a:r>
            <a:r>
              <a:rPr lang="en-US" altLang="zh-CN" sz="2600" b="1" dirty="0" smtClean="0">
                <a:solidFill>
                  <a:srgbClr val="FF0000"/>
                </a:solidFill>
                <a:latin typeface="华文细黑" panose="02010600040101010101" charset="-122"/>
                <a:ea typeface="华文细黑" panose="02010600040101010101" charset="-122"/>
              </a:rPr>
              <a:t>.</a:t>
            </a:r>
            <a:r>
              <a:rPr lang="zh-CN" altLang="en-US" sz="2600" b="1" dirty="0" smtClean="0">
                <a:solidFill>
                  <a:srgbClr val="0000FF"/>
                </a:solidFill>
                <a:latin typeface="华文细黑" panose="02010600040101010101" charset="-122"/>
                <a:ea typeface="华文细黑" panose="02010600040101010101" charset="-122"/>
              </a:rPr>
              <a:t>获得交换能</a:t>
            </a:r>
            <a:r>
              <a:rPr lang="en-US" altLang="zh-CN" sz="26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J</a:t>
            </a:r>
            <a:r>
              <a:rPr lang="en-US" altLang="zh-CN" sz="2600" b="1" baseline="-25000"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e</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2" name="Object 1024"/>
          <p:cNvGraphicFramePr>
            <a:graphicFrameLocks noChangeAspect="1"/>
          </p:cNvGraphicFramePr>
          <p:nvPr/>
        </p:nvGraphicFramePr>
        <p:xfrm>
          <a:off x="361934" y="3823523"/>
          <a:ext cx="8136565" cy="919162"/>
        </p:xfrm>
        <a:graphic>
          <a:graphicData uri="http://schemas.openxmlformats.org/presentationml/2006/ole">
            <mc:AlternateContent xmlns:mc="http://schemas.openxmlformats.org/markup-compatibility/2006">
              <mc:Choice xmlns:v="urn:schemas-microsoft-com:vml" Requires="v">
                <p:oleObj spid="_x0000_s17440" name="Equation" r:id="rId1" imgW="60045600" imgH="6705600" progId="Equation.DSMT4">
                  <p:embed/>
                </p:oleObj>
              </mc:Choice>
              <mc:Fallback>
                <p:oleObj name="Equation" r:id="rId1" imgW="60045600" imgH="6705600" progId="Equation.DSMT4">
                  <p:embed/>
                  <p:pic>
                    <p:nvPicPr>
                      <p:cNvPr id="0" name="Object 1024"/>
                      <p:cNvPicPr/>
                      <p:nvPr/>
                    </p:nvPicPr>
                    <p:blipFill>
                      <a:blip r:embed="rId2"/>
                      <a:stretch>
                        <a:fillRect/>
                      </a:stretch>
                    </p:blipFill>
                    <p:spPr>
                      <a:xfrm>
                        <a:off x="361934" y="3823523"/>
                        <a:ext cx="8136565" cy="919162"/>
                      </a:xfrm>
                      <a:prstGeom prst="rect">
                        <a:avLst/>
                      </a:prstGeom>
                      <a:solidFill>
                        <a:srgbClr val="FFFF99"/>
                      </a:solidFill>
                      <a:ln w="38100">
                        <a:noFill/>
                        <a:miter/>
                      </a:ln>
                    </p:spPr>
                  </p:pic>
                </p:oleObj>
              </mc:Fallback>
            </mc:AlternateContent>
          </a:graphicData>
        </a:graphic>
      </p:graphicFrame>
      <p:sp>
        <p:nvSpPr>
          <p:cNvPr id="23" name="Text Box 2"/>
          <p:cNvSpPr txBox="1"/>
          <p:nvPr/>
        </p:nvSpPr>
        <p:spPr>
          <a:xfrm>
            <a:off x="5187" y="4815366"/>
            <a:ext cx="5793061" cy="492443"/>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两电子的总自旋</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4" name="Object 1024"/>
          <p:cNvGraphicFramePr>
            <a:graphicFrameLocks noChangeAspect="1"/>
          </p:cNvGraphicFramePr>
          <p:nvPr/>
        </p:nvGraphicFramePr>
        <p:xfrm>
          <a:off x="3236572" y="4815366"/>
          <a:ext cx="1839464" cy="750888"/>
        </p:xfrm>
        <a:graphic>
          <a:graphicData uri="http://schemas.openxmlformats.org/presentationml/2006/ole">
            <mc:AlternateContent xmlns:mc="http://schemas.openxmlformats.org/markup-compatibility/2006">
              <mc:Choice xmlns:v="urn:schemas-microsoft-com:vml" Requires="v">
                <p:oleObj spid="_x0000_s17441" name="Equation" r:id="rId3" imgW="14935200" imgH="5486400" progId="Equation.DSMT4">
                  <p:embed/>
                </p:oleObj>
              </mc:Choice>
              <mc:Fallback>
                <p:oleObj name="Equation" r:id="rId3" imgW="14935200" imgH="5486400" progId="Equation.DSMT4">
                  <p:embed/>
                  <p:pic>
                    <p:nvPicPr>
                      <p:cNvPr id="0" name="Object 1024"/>
                      <p:cNvPicPr/>
                      <p:nvPr/>
                    </p:nvPicPr>
                    <p:blipFill>
                      <a:blip r:embed="rId4"/>
                      <a:stretch>
                        <a:fillRect/>
                      </a:stretch>
                    </p:blipFill>
                    <p:spPr>
                      <a:xfrm>
                        <a:off x="3236572" y="4815366"/>
                        <a:ext cx="1839464" cy="750888"/>
                      </a:xfrm>
                      <a:prstGeom prst="rect">
                        <a:avLst/>
                      </a:prstGeom>
                      <a:solidFill>
                        <a:srgbClr val="FFFF99"/>
                      </a:solid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1111250" y="5630863"/>
          <a:ext cx="6273800" cy="917575"/>
        </p:xfrm>
        <a:graphic>
          <a:graphicData uri="http://schemas.openxmlformats.org/presentationml/2006/ole">
            <mc:AlternateContent xmlns:mc="http://schemas.openxmlformats.org/markup-compatibility/2006">
              <mc:Choice xmlns:v="urn:schemas-microsoft-com:vml" Requires="v">
                <p:oleObj spid="_x0000_s17442" name="Equation" r:id="rId5" imgW="46329600" imgH="6705600" progId="Equation.DSMT4">
                  <p:embed/>
                </p:oleObj>
              </mc:Choice>
              <mc:Fallback>
                <p:oleObj name="Equation" r:id="rId5" imgW="46329600" imgH="6705600" progId="Equation.DSMT4">
                  <p:embed/>
                  <p:pic>
                    <p:nvPicPr>
                      <p:cNvPr id="0" name="Object 1024"/>
                      <p:cNvPicPr/>
                      <p:nvPr/>
                    </p:nvPicPr>
                    <p:blipFill>
                      <a:blip r:embed="rId6"/>
                      <a:stretch>
                        <a:fillRect/>
                      </a:stretch>
                    </p:blipFill>
                    <p:spPr>
                      <a:xfrm>
                        <a:off x="1111250" y="5630863"/>
                        <a:ext cx="6273800" cy="91757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p:cNvSpPr txBox="1"/>
          <p:nvPr/>
        </p:nvSpPr>
        <p:spPr>
          <a:xfrm>
            <a:off x="-2583" y="21344"/>
            <a:ext cx="5793061" cy="492443"/>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两电子的总自旋</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4" name="Object 1024"/>
          <p:cNvGraphicFramePr>
            <a:graphicFrameLocks noChangeAspect="1"/>
          </p:cNvGraphicFramePr>
          <p:nvPr/>
        </p:nvGraphicFramePr>
        <p:xfrm>
          <a:off x="3320648" y="10891"/>
          <a:ext cx="1839464" cy="750888"/>
        </p:xfrm>
        <a:graphic>
          <a:graphicData uri="http://schemas.openxmlformats.org/presentationml/2006/ole">
            <mc:AlternateContent xmlns:mc="http://schemas.openxmlformats.org/markup-compatibility/2006">
              <mc:Choice xmlns:v="urn:schemas-microsoft-com:vml" Requires="v">
                <p:oleObj spid="_x0000_s18478" name="Equation" r:id="rId1" imgW="14935200" imgH="5486400" progId="Equation.DSMT4">
                  <p:embed/>
                </p:oleObj>
              </mc:Choice>
              <mc:Fallback>
                <p:oleObj name="Equation" r:id="rId1" imgW="14935200" imgH="5486400" progId="Equation.DSMT4">
                  <p:embed/>
                  <p:pic>
                    <p:nvPicPr>
                      <p:cNvPr id="0" name="Object 1024"/>
                      <p:cNvPicPr/>
                      <p:nvPr/>
                    </p:nvPicPr>
                    <p:blipFill>
                      <a:blip r:embed="rId2"/>
                      <a:stretch>
                        <a:fillRect/>
                      </a:stretch>
                    </p:blipFill>
                    <p:spPr>
                      <a:xfrm>
                        <a:off x="3320648" y="10891"/>
                        <a:ext cx="1839464" cy="750888"/>
                      </a:xfrm>
                      <a:prstGeom prst="rect">
                        <a:avLst/>
                      </a:prstGeom>
                      <a:solidFill>
                        <a:srgbClr val="FFFF99"/>
                      </a:solid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1103480" y="836841"/>
          <a:ext cx="6273800" cy="917575"/>
        </p:xfrm>
        <a:graphic>
          <a:graphicData uri="http://schemas.openxmlformats.org/presentationml/2006/ole">
            <mc:AlternateContent xmlns:mc="http://schemas.openxmlformats.org/markup-compatibility/2006">
              <mc:Choice xmlns:v="urn:schemas-microsoft-com:vml" Requires="v">
                <p:oleObj spid="_x0000_s18479" name="Equation" r:id="rId3" imgW="46329600" imgH="6705600" progId="Equation.DSMT4">
                  <p:embed/>
                </p:oleObj>
              </mc:Choice>
              <mc:Fallback>
                <p:oleObj name="Equation" r:id="rId3" imgW="46329600" imgH="6705600" progId="Equation.DSMT4">
                  <p:embed/>
                  <p:pic>
                    <p:nvPicPr>
                      <p:cNvPr id="0" name="Object 1024"/>
                      <p:cNvPicPr/>
                      <p:nvPr/>
                    </p:nvPicPr>
                    <p:blipFill>
                      <a:blip r:embed="rId4"/>
                      <a:stretch>
                        <a:fillRect/>
                      </a:stretch>
                    </p:blipFill>
                    <p:spPr>
                      <a:xfrm>
                        <a:off x="1103480" y="836841"/>
                        <a:ext cx="6273800" cy="917575"/>
                      </a:xfrm>
                      <a:prstGeom prst="rect">
                        <a:avLst/>
                      </a:prstGeom>
                      <a:solidFill>
                        <a:srgbClr val="FFFF99"/>
                      </a:solidFill>
                      <a:ln w="38100">
                        <a:noFill/>
                        <a:miter/>
                      </a:ln>
                    </p:spPr>
                  </p:pic>
                </p:oleObj>
              </mc:Fallback>
            </mc:AlternateContent>
          </a:graphicData>
        </a:graphic>
      </p:graphicFrame>
      <p:graphicFrame>
        <p:nvGraphicFramePr>
          <p:cNvPr id="26" name="Object 1024"/>
          <p:cNvGraphicFramePr>
            <a:graphicFrameLocks noChangeAspect="1"/>
          </p:cNvGraphicFramePr>
          <p:nvPr/>
        </p:nvGraphicFramePr>
        <p:xfrm>
          <a:off x="179695" y="1848943"/>
          <a:ext cx="5400375" cy="932012"/>
        </p:xfrm>
        <a:graphic>
          <a:graphicData uri="http://schemas.openxmlformats.org/presentationml/2006/ole">
            <mc:AlternateContent xmlns:mc="http://schemas.openxmlformats.org/markup-compatibility/2006">
              <mc:Choice xmlns:v="urn:schemas-microsoft-com:vml" Requires="v">
                <p:oleObj spid="_x0000_s18480" name="Equation" r:id="rId5" imgW="46939200" imgH="10363200" progId="Equation.DSMT4">
                  <p:embed/>
                </p:oleObj>
              </mc:Choice>
              <mc:Fallback>
                <p:oleObj name="Equation" r:id="rId5" imgW="46939200" imgH="10363200" progId="Equation.DSMT4">
                  <p:embed/>
                  <p:pic>
                    <p:nvPicPr>
                      <p:cNvPr id="0" name="Object 1024"/>
                      <p:cNvPicPr/>
                      <p:nvPr/>
                    </p:nvPicPr>
                    <p:blipFill>
                      <a:blip r:embed="rId6"/>
                      <a:stretch>
                        <a:fillRect/>
                      </a:stretch>
                    </p:blipFill>
                    <p:spPr>
                      <a:xfrm>
                        <a:off x="179695" y="1848943"/>
                        <a:ext cx="5400375" cy="932012"/>
                      </a:xfrm>
                      <a:prstGeom prst="rect">
                        <a:avLst/>
                      </a:prstGeom>
                      <a:solidFill>
                        <a:srgbClr val="FFFF99"/>
                      </a:solidFill>
                      <a:ln w="38100">
                        <a:noFill/>
                        <a:miter/>
                      </a:ln>
                    </p:spPr>
                  </p:pic>
                </p:oleObj>
              </mc:Fallback>
            </mc:AlternateContent>
          </a:graphicData>
        </a:graphic>
      </p:graphicFrame>
      <p:graphicFrame>
        <p:nvGraphicFramePr>
          <p:cNvPr id="27" name="Object 1024"/>
          <p:cNvGraphicFramePr>
            <a:graphicFrameLocks noChangeAspect="1"/>
          </p:cNvGraphicFramePr>
          <p:nvPr/>
        </p:nvGraphicFramePr>
        <p:xfrm>
          <a:off x="3315272" y="2919291"/>
          <a:ext cx="3448471" cy="1965696"/>
        </p:xfrm>
        <a:graphic>
          <a:graphicData uri="http://schemas.openxmlformats.org/presentationml/2006/ole">
            <mc:AlternateContent xmlns:mc="http://schemas.openxmlformats.org/markup-compatibility/2006">
              <mc:Choice xmlns:v="urn:schemas-microsoft-com:vml" Requires="v">
                <p:oleObj spid="_x0000_s18481" name="Equation" r:id="rId7" imgW="35661600" imgH="20116800" progId="Equation.DSMT4">
                  <p:embed/>
                </p:oleObj>
              </mc:Choice>
              <mc:Fallback>
                <p:oleObj name="Equation" r:id="rId7" imgW="35661600" imgH="20116800" progId="Equation.DSMT4">
                  <p:embed/>
                  <p:pic>
                    <p:nvPicPr>
                      <p:cNvPr id="0" name="Object 1024"/>
                      <p:cNvPicPr/>
                      <p:nvPr/>
                    </p:nvPicPr>
                    <p:blipFill>
                      <a:blip r:embed="rId8"/>
                      <a:stretch>
                        <a:fillRect/>
                      </a:stretch>
                    </p:blipFill>
                    <p:spPr>
                      <a:xfrm>
                        <a:off x="3315272" y="2919291"/>
                        <a:ext cx="3448471" cy="1965696"/>
                      </a:xfrm>
                      <a:prstGeom prst="rect">
                        <a:avLst/>
                      </a:prstGeom>
                      <a:solidFill>
                        <a:srgbClr val="FFFF99"/>
                      </a:solidFill>
                      <a:ln w="38100">
                        <a:noFill/>
                        <a:miter/>
                      </a:ln>
                    </p:spPr>
                  </p:pic>
                </p:oleObj>
              </mc:Fallback>
            </mc:AlternateContent>
          </a:graphicData>
        </a:graphic>
      </p:graphicFrame>
      <p:sp>
        <p:nvSpPr>
          <p:cNvPr id="28" name="Text Box 2"/>
          <p:cNvSpPr txBox="1"/>
          <p:nvPr/>
        </p:nvSpPr>
        <p:spPr>
          <a:xfrm>
            <a:off x="-16649" y="5134355"/>
            <a:ext cx="5793061" cy="492443"/>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引入自旋哈密顿量</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9" name="Object 1024"/>
          <p:cNvGraphicFramePr>
            <a:graphicFrameLocks noChangeAspect="1"/>
          </p:cNvGraphicFramePr>
          <p:nvPr/>
        </p:nvGraphicFramePr>
        <p:xfrm>
          <a:off x="3315272" y="5086212"/>
          <a:ext cx="3505988" cy="790958"/>
        </p:xfrm>
        <a:graphic>
          <a:graphicData uri="http://schemas.openxmlformats.org/presentationml/2006/ole">
            <mc:AlternateContent xmlns:mc="http://schemas.openxmlformats.org/markup-compatibility/2006">
              <mc:Choice xmlns:v="urn:schemas-microsoft-com:vml" Requires="v">
                <p:oleObj spid="_x0000_s18482" name="Equation" r:id="rId9" imgW="25908000" imgH="5791200" progId="Equation.DSMT4">
                  <p:embed/>
                </p:oleObj>
              </mc:Choice>
              <mc:Fallback>
                <p:oleObj name="Equation" r:id="rId9" imgW="25908000" imgH="5791200" progId="Equation.DSMT4">
                  <p:embed/>
                  <p:pic>
                    <p:nvPicPr>
                      <p:cNvPr id="0" name="Object 1024"/>
                      <p:cNvPicPr/>
                      <p:nvPr/>
                    </p:nvPicPr>
                    <p:blipFill>
                      <a:blip r:embed="rId10"/>
                      <a:stretch>
                        <a:fillRect/>
                      </a:stretch>
                    </p:blipFill>
                    <p:spPr>
                      <a:xfrm>
                        <a:off x="3315272" y="5086212"/>
                        <a:ext cx="3505988" cy="790958"/>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ChangeAspect="1"/>
          </p:cNvGraphicFramePr>
          <p:nvPr/>
        </p:nvGraphicFramePr>
        <p:xfrm>
          <a:off x="3625743" y="117475"/>
          <a:ext cx="3898462" cy="790575"/>
        </p:xfrm>
        <a:graphic>
          <a:graphicData uri="http://schemas.openxmlformats.org/presentationml/2006/ole">
            <mc:AlternateContent xmlns:mc="http://schemas.openxmlformats.org/markup-compatibility/2006">
              <mc:Choice xmlns:v="urn:schemas-microsoft-com:vml" Requires="v">
                <p:oleObj spid="_x0000_s19491" name="Equation" r:id="rId1" imgW="27127200" imgH="5791200" progId="Equation.DSMT4">
                  <p:embed/>
                </p:oleObj>
              </mc:Choice>
              <mc:Fallback>
                <p:oleObj name="Equation" r:id="rId1" imgW="27127200" imgH="5791200" progId="Equation.DSMT4">
                  <p:embed/>
                  <p:pic>
                    <p:nvPicPr>
                      <p:cNvPr id="0" name="Object 1024"/>
                      <p:cNvPicPr/>
                      <p:nvPr/>
                    </p:nvPicPr>
                    <p:blipFill>
                      <a:blip r:embed="rId2"/>
                      <a:stretch>
                        <a:fillRect/>
                      </a:stretch>
                    </p:blipFill>
                    <p:spPr>
                      <a:xfrm>
                        <a:off x="3625743" y="117475"/>
                        <a:ext cx="3898462" cy="790575"/>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3573263" y="1340855"/>
          <a:ext cx="4598987" cy="1457325"/>
        </p:xfrm>
        <a:graphic>
          <a:graphicData uri="http://schemas.openxmlformats.org/presentationml/2006/ole">
            <mc:AlternateContent xmlns:mc="http://schemas.openxmlformats.org/markup-compatibility/2006">
              <mc:Choice xmlns:v="urn:schemas-microsoft-com:vml" Requires="v">
                <p:oleObj spid="_x0000_s19492" name="Equation" r:id="rId3" imgW="32004000" imgH="10668000" progId="Equation.DSMT4">
                  <p:embed/>
                </p:oleObj>
              </mc:Choice>
              <mc:Fallback>
                <p:oleObj name="Equation" r:id="rId3" imgW="32004000" imgH="10668000" progId="Equation.DSMT4">
                  <p:embed/>
                  <p:pic>
                    <p:nvPicPr>
                      <p:cNvPr id="0" name="Object 1024"/>
                      <p:cNvPicPr/>
                      <p:nvPr/>
                    </p:nvPicPr>
                    <p:blipFill>
                      <a:blip r:embed="rId4"/>
                      <a:stretch>
                        <a:fillRect/>
                      </a:stretch>
                    </p:blipFill>
                    <p:spPr>
                      <a:xfrm>
                        <a:off x="3573263" y="1340855"/>
                        <a:ext cx="4598987" cy="1457325"/>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3579383" y="2996970"/>
          <a:ext cx="4160837" cy="1582737"/>
        </p:xfrm>
        <a:graphic>
          <a:graphicData uri="http://schemas.openxmlformats.org/presentationml/2006/ole">
            <mc:AlternateContent xmlns:mc="http://schemas.openxmlformats.org/markup-compatibility/2006">
              <mc:Choice xmlns:v="urn:schemas-microsoft-com:vml" Requires="v">
                <p:oleObj spid="_x0000_s19493" name="Equation" r:id="rId5" imgW="28956000" imgH="11582400" progId="Equation.DSMT4">
                  <p:embed/>
                </p:oleObj>
              </mc:Choice>
              <mc:Fallback>
                <p:oleObj name="Equation" r:id="rId5" imgW="28956000" imgH="11582400" progId="Equation.DSMT4">
                  <p:embed/>
                  <p:pic>
                    <p:nvPicPr>
                      <p:cNvPr id="0" name="Object 1024"/>
                      <p:cNvPicPr/>
                      <p:nvPr/>
                    </p:nvPicPr>
                    <p:blipFill>
                      <a:blip r:embed="rId6"/>
                      <a:stretch>
                        <a:fillRect/>
                      </a:stretch>
                    </p:blipFill>
                    <p:spPr>
                      <a:xfrm>
                        <a:off x="3579383" y="2996970"/>
                        <a:ext cx="4160837" cy="1582737"/>
                      </a:xfrm>
                      <a:prstGeom prst="rect">
                        <a:avLst/>
                      </a:prstGeom>
                      <a:solidFill>
                        <a:srgbClr val="FFFF99"/>
                      </a:solidFill>
                      <a:ln w="38100">
                        <a:noFill/>
                        <a:miter/>
                      </a:ln>
                    </p:spPr>
                  </p:pic>
                </p:oleObj>
              </mc:Fallback>
            </mc:AlternateContent>
          </a:graphicData>
        </a:graphic>
      </p:graphicFrame>
      <p:sp>
        <p:nvSpPr>
          <p:cNvPr id="5" name="Text Box 2"/>
          <p:cNvSpPr txBox="1"/>
          <p:nvPr/>
        </p:nvSpPr>
        <p:spPr>
          <a:xfrm>
            <a:off x="-62843" y="3356995"/>
            <a:ext cx="3636106" cy="492443"/>
          </a:xfrm>
          <a:prstGeom prst="rect">
            <a:avLst/>
          </a:prstGeom>
          <a:noFill/>
          <a:ln w="9525">
            <a:noFill/>
          </a:ln>
        </p:spPr>
        <p:txBody>
          <a:bodyPr wrap="square" anchor="t">
            <a:spAutoFit/>
          </a:bodyPr>
          <a:lstStyle/>
          <a:p>
            <a:pPr marL="457200" indent="-457200" algn="just">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采用原子磁矩表示</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6" name="Object 1024"/>
          <p:cNvGraphicFramePr>
            <a:graphicFrameLocks noChangeAspect="1"/>
          </p:cNvGraphicFramePr>
          <p:nvPr/>
        </p:nvGraphicFramePr>
        <p:xfrm>
          <a:off x="3573263" y="4610083"/>
          <a:ext cx="2584450" cy="1458912"/>
        </p:xfrm>
        <a:graphic>
          <a:graphicData uri="http://schemas.openxmlformats.org/presentationml/2006/ole">
            <mc:AlternateContent xmlns:mc="http://schemas.openxmlformats.org/markup-compatibility/2006">
              <mc:Choice xmlns:v="urn:schemas-microsoft-com:vml" Requires="v">
                <p:oleObj spid="_x0000_s19494" name="Equation" r:id="rId7" imgW="17983200" imgH="10668000" progId="Equation.DSMT4">
                  <p:embed/>
                </p:oleObj>
              </mc:Choice>
              <mc:Fallback>
                <p:oleObj name="Equation" r:id="rId7" imgW="17983200" imgH="10668000" progId="Equation.DSMT4">
                  <p:embed/>
                  <p:pic>
                    <p:nvPicPr>
                      <p:cNvPr id="0" name="Object 1024"/>
                      <p:cNvPicPr/>
                      <p:nvPr/>
                    </p:nvPicPr>
                    <p:blipFill>
                      <a:blip r:embed="rId8"/>
                      <a:stretch>
                        <a:fillRect/>
                      </a:stretch>
                    </p:blipFill>
                    <p:spPr>
                      <a:xfrm>
                        <a:off x="3573263" y="4610083"/>
                        <a:ext cx="2584450" cy="1458912"/>
                      </a:xfrm>
                      <a:prstGeom prst="rect">
                        <a:avLst/>
                      </a:prstGeom>
                      <a:solidFill>
                        <a:srgbClr val="FFFF99"/>
                      </a:solidFill>
                      <a:ln w="38100">
                        <a:noFill/>
                        <a:miter/>
                      </a:ln>
                    </p:spPr>
                  </p:pic>
                </p:oleObj>
              </mc:Fallback>
            </mc:AlternateContent>
          </a:graphicData>
        </a:graphic>
      </p:graphicFrame>
      <p:sp>
        <p:nvSpPr>
          <p:cNvPr id="7" name="Text Box 2"/>
          <p:cNvSpPr txBox="1"/>
          <p:nvPr/>
        </p:nvSpPr>
        <p:spPr>
          <a:xfrm>
            <a:off x="-56571" y="4893263"/>
            <a:ext cx="3260476" cy="892552"/>
          </a:xfrm>
          <a:prstGeom prst="rect">
            <a:avLst/>
          </a:prstGeom>
          <a:noFill/>
          <a:ln w="9525">
            <a:noFill/>
          </a:ln>
        </p:spPr>
        <p:txBody>
          <a:bodyPr wrap="square" anchor="t">
            <a:spAutoFit/>
          </a:bodyPr>
          <a:lstStyle/>
          <a:p>
            <a:pPr marL="457200" indent="-457200" algn="just">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交换能的作用相当于一个有效场</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ChangeAspect="1"/>
          </p:cNvGraphicFramePr>
          <p:nvPr/>
        </p:nvGraphicFramePr>
        <p:xfrm>
          <a:off x="3735388" y="104775"/>
          <a:ext cx="1665287" cy="1292225"/>
        </p:xfrm>
        <a:graphic>
          <a:graphicData uri="http://schemas.openxmlformats.org/presentationml/2006/ole">
            <mc:AlternateContent xmlns:mc="http://schemas.openxmlformats.org/markup-compatibility/2006">
              <mc:Choice xmlns:v="urn:schemas-microsoft-com:vml" Requires="v">
                <p:oleObj spid="_x0000_s20508" name="Equation" r:id="rId1" imgW="11582400" imgH="9448800" progId="Equation.DSMT4">
                  <p:embed/>
                </p:oleObj>
              </mc:Choice>
              <mc:Fallback>
                <p:oleObj name="Equation" r:id="rId1" imgW="11582400" imgH="9448800" progId="Equation.DSMT4">
                  <p:embed/>
                  <p:pic>
                    <p:nvPicPr>
                      <p:cNvPr id="0" name="Object 1024"/>
                      <p:cNvPicPr/>
                      <p:nvPr/>
                    </p:nvPicPr>
                    <p:blipFill>
                      <a:blip r:embed="rId2"/>
                      <a:stretch>
                        <a:fillRect/>
                      </a:stretch>
                    </p:blipFill>
                    <p:spPr>
                      <a:xfrm>
                        <a:off x="3735388" y="104775"/>
                        <a:ext cx="1665287" cy="1292225"/>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3242719" y="1988900"/>
          <a:ext cx="2540000" cy="1417638"/>
        </p:xfrm>
        <a:graphic>
          <a:graphicData uri="http://schemas.openxmlformats.org/presentationml/2006/ole">
            <mc:AlternateContent xmlns:mc="http://schemas.openxmlformats.org/markup-compatibility/2006">
              <mc:Choice xmlns:v="urn:schemas-microsoft-com:vml" Requires="v">
                <p:oleObj spid="_x0000_s20509" name="Equation" r:id="rId3" imgW="17678400" imgH="10363200" progId="Equation.DSMT4">
                  <p:embed/>
                </p:oleObj>
              </mc:Choice>
              <mc:Fallback>
                <p:oleObj name="Equation" r:id="rId3" imgW="17678400" imgH="10363200" progId="Equation.DSMT4">
                  <p:embed/>
                  <p:pic>
                    <p:nvPicPr>
                      <p:cNvPr id="0" name="Object 1024"/>
                      <p:cNvPicPr/>
                      <p:nvPr/>
                    </p:nvPicPr>
                    <p:blipFill>
                      <a:blip r:embed="rId4"/>
                      <a:stretch>
                        <a:fillRect/>
                      </a:stretch>
                    </p:blipFill>
                    <p:spPr>
                      <a:xfrm>
                        <a:off x="3242719" y="1988900"/>
                        <a:ext cx="2540000" cy="1417638"/>
                      </a:xfrm>
                      <a:prstGeom prst="rect">
                        <a:avLst/>
                      </a:prstGeom>
                      <a:solidFill>
                        <a:srgbClr val="FFFF99"/>
                      </a:solidFill>
                      <a:ln w="38100">
                        <a:noFill/>
                        <a:miter/>
                      </a:ln>
                    </p:spPr>
                  </p:pic>
                </p:oleObj>
              </mc:Fallback>
            </mc:AlternateContent>
          </a:graphicData>
        </a:graphic>
      </p:graphicFrame>
      <p:sp>
        <p:nvSpPr>
          <p:cNvPr id="4" name="Text Box 2"/>
          <p:cNvSpPr txBox="1"/>
          <p:nvPr/>
        </p:nvSpPr>
        <p:spPr>
          <a:xfrm>
            <a:off x="-17757" y="2251443"/>
            <a:ext cx="3260476" cy="492443"/>
          </a:xfrm>
          <a:prstGeom prst="rect">
            <a:avLst/>
          </a:prstGeom>
          <a:noFill/>
          <a:ln w="9525">
            <a:noFill/>
          </a:ln>
        </p:spPr>
        <p:txBody>
          <a:bodyPr wrap="square" anchor="t">
            <a:spAutoFit/>
          </a:bodyPr>
          <a:lstStyle/>
          <a:p>
            <a:pPr marL="457200" indent="-457200" algn="just">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分子场常数为</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3242719" y="3717020"/>
          <a:ext cx="4641850" cy="1292225"/>
        </p:xfrm>
        <a:graphic>
          <a:graphicData uri="http://schemas.openxmlformats.org/presentationml/2006/ole">
            <mc:AlternateContent xmlns:mc="http://schemas.openxmlformats.org/markup-compatibility/2006">
              <mc:Choice xmlns:v="urn:schemas-microsoft-com:vml" Requires="v">
                <p:oleObj spid="_x0000_s20510" name="Equation" r:id="rId5" imgW="32308800" imgH="9448800" progId="Equation.DSMT4">
                  <p:embed/>
                </p:oleObj>
              </mc:Choice>
              <mc:Fallback>
                <p:oleObj name="Equation" r:id="rId5" imgW="32308800" imgH="9448800" progId="Equation.DSMT4">
                  <p:embed/>
                  <p:pic>
                    <p:nvPicPr>
                      <p:cNvPr id="0" name="Object 1024"/>
                      <p:cNvPicPr/>
                      <p:nvPr/>
                    </p:nvPicPr>
                    <p:blipFill>
                      <a:blip r:embed="rId6"/>
                      <a:stretch>
                        <a:fillRect/>
                      </a:stretch>
                    </p:blipFill>
                    <p:spPr>
                      <a:xfrm>
                        <a:off x="3242719" y="3717020"/>
                        <a:ext cx="4641850" cy="129222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5" y="-205740"/>
            <a:ext cx="4173220" cy="922020"/>
          </a:xfrm>
          <a:prstGeom prst="rect">
            <a:avLst/>
          </a:prstGeom>
          <a:noFill/>
        </p:spPr>
        <p:txBody>
          <a:bodyPr wrap="square" rtlCol="0" anchor="t">
            <a:spAutoFit/>
          </a:bodyPr>
          <a:lstStyle/>
          <a:p>
            <a:pPr algn="just">
              <a:lnSpc>
                <a:spcPct val="150000"/>
              </a:lnSpc>
            </a:pPr>
            <a:r>
              <a:rPr lang="en-US" altLang="zh-CN" sz="3600" b="1" dirty="0">
                <a:solidFill>
                  <a:srgbClr val="0000FF"/>
                </a:solidFill>
                <a:latin typeface="华文细黑" panose="02010600040101010101" charset="-122"/>
                <a:ea typeface="华文细黑" panose="02010600040101010101" charset="-122"/>
                <a:cs typeface="华文细黑" panose="02010600040101010101" charset="-122"/>
                <a:sym typeface="+mn-ea"/>
              </a:rPr>
              <a:t>§8.6   </a:t>
            </a:r>
            <a:r>
              <a:rPr lang="zh-CN" altLang="en-US" sz="3600" b="1" dirty="0">
                <a:solidFill>
                  <a:srgbClr val="0000FF"/>
                </a:solidFill>
                <a:latin typeface="华文细黑" panose="02010600040101010101" charset="-122"/>
                <a:ea typeface="华文细黑" panose="02010600040101010101" charset="-122"/>
                <a:cs typeface="华文细黑" panose="02010600040101010101" charset="-122"/>
                <a:sym typeface="+mn-ea"/>
              </a:rPr>
              <a:t>自旋波</a:t>
            </a:r>
            <a:endParaRPr lang="zh-CN" altLang="en-US" sz="3600"/>
          </a:p>
        </p:txBody>
      </p:sp>
      <p:pic>
        <p:nvPicPr>
          <p:cNvPr id="7" name="图片 6"/>
          <p:cNvPicPr>
            <a:picLocks noChangeAspect="1"/>
          </p:cNvPicPr>
          <p:nvPr/>
        </p:nvPicPr>
        <p:blipFill>
          <a:blip r:embed="rId1"/>
          <a:stretch>
            <a:fillRect/>
          </a:stretch>
        </p:blipFill>
        <p:spPr>
          <a:xfrm>
            <a:off x="661670" y="1080135"/>
            <a:ext cx="7821295" cy="264096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2627865" y="2969732"/>
          <a:ext cx="4641850" cy="833437"/>
        </p:xfrm>
        <a:graphic>
          <a:graphicData uri="http://schemas.openxmlformats.org/presentationml/2006/ole">
            <mc:AlternateContent xmlns:mc="http://schemas.openxmlformats.org/markup-compatibility/2006">
              <mc:Choice xmlns:v="urn:schemas-microsoft-com:vml" Requires="v">
                <p:oleObj spid="_x0000_s21522" name="Equation" r:id="rId1" imgW="32308800" imgH="6096000" progId="Equation.DSMT4">
                  <p:embed/>
                </p:oleObj>
              </mc:Choice>
              <mc:Fallback>
                <p:oleObj name="Equation" r:id="rId1" imgW="32308800" imgH="6096000" progId="Equation.DSMT4">
                  <p:embed/>
                  <p:pic>
                    <p:nvPicPr>
                      <p:cNvPr id="0" name="Object 1024"/>
                      <p:cNvPicPr/>
                      <p:nvPr/>
                    </p:nvPicPr>
                    <p:blipFill>
                      <a:blip r:embed="rId2"/>
                      <a:stretch>
                        <a:fillRect/>
                      </a:stretch>
                    </p:blipFill>
                    <p:spPr>
                      <a:xfrm>
                        <a:off x="2627865" y="2969732"/>
                        <a:ext cx="4641850" cy="833437"/>
                      </a:xfrm>
                      <a:prstGeom prst="rect">
                        <a:avLst/>
                      </a:prstGeom>
                      <a:solidFill>
                        <a:srgbClr val="FFFF99"/>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929113" y="1189855"/>
          <a:ext cx="7650867" cy="1642939"/>
        </p:xfrm>
        <a:graphic>
          <a:graphicData uri="http://schemas.openxmlformats.org/presentationml/2006/ole">
            <mc:AlternateContent xmlns:mc="http://schemas.openxmlformats.org/markup-compatibility/2006">
              <mc:Choice xmlns:v="urn:schemas-microsoft-com:vml" Requires="v">
                <p:oleObj spid="_x0000_s21523" name="Equation" r:id="rId3" imgW="64008000" imgH="12192000" progId="Equation.DSMT4">
                  <p:embed/>
                </p:oleObj>
              </mc:Choice>
              <mc:Fallback>
                <p:oleObj name="Equation" r:id="rId3" imgW="64008000" imgH="12192000" progId="Equation.DSMT4">
                  <p:embed/>
                  <p:pic>
                    <p:nvPicPr>
                      <p:cNvPr id="0" name="Object 1024"/>
                      <p:cNvPicPr/>
                      <p:nvPr/>
                    </p:nvPicPr>
                    <p:blipFill>
                      <a:blip r:embed="rId4"/>
                      <a:stretch>
                        <a:fillRect/>
                      </a:stretch>
                    </p:blipFill>
                    <p:spPr>
                      <a:xfrm>
                        <a:off x="929113" y="1189855"/>
                        <a:ext cx="7650867" cy="1642939"/>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978025" y="1861185"/>
            <a:ext cx="6637020" cy="4010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p:nvPr/>
        </p:nvSpPr>
        <p:spPr>
          <a:xfrm>
            <a:off x="-36195" y="-72390"/>
            <a:ext cx="9229725" cy="1891665"/>
          </a:xfrm>
          <a:prstGeom prst="rect">
            <a:avLst/>
          </a:prstGeom>
          <a:noFill/>
          <a:ln w="9525">
            <a:noFill/>
          </a:ln>
        </p:spPr>
        <p:txBody>
          <a:bodyPr wrap="square">
            <a:spAutoFit/>
          </a:bodyPr>
          <a:lstStyle/>
          <a:p>
            <a:pPr marL="457200" indent="-457200" algn="just" eaLnBrk="1" hangingPunct="1">
              <a:spcBef>
                <a:spcPct val="50000"/>
              </a:spcBef>
              <a:buFont typeface="Wingdings" panose="05000000000000000000" charset="0"/>
              <a:buChar char="n"/>
            </a:pPr>
            <a:r>
              <a:rPr lang="zh-CN" sz="2600" dirty="0">
                <a:latin typeface="华文细黑" panose="02010600040101010101" charset="-122"/>
                <a:ea typeface="华文细黑" panose="02010600040101010101" charset="-122"/>
              </a:rPr>
              <a:t>根据磁性原子间的相互作用以及它们对外场的不同响应，</a:t>
            </a:r>
            <a:r>
              <a:rPr lang="zh-CN" altLang="en-US" sz="2600" dirty="0">
                <a:latin typeface="华文细黑" panose="02010600040101010101" charset="-122"/>
                <a:ea typeface="华文细黑" panose="02010600040101010101" charset="-122"/>
              </a:rPr>
              <a:t>固体的磁矩可以分为以下几类：</a:t>
            </a:r>
            <a:endParaRPr lang="zh-CN" altLang="en-US" sz="2600" dirty="0">
              <a:latin typeface="华文细黑" panose="02010600040101010101" charset="-122"/>
              <a:ea typeface="华文细黑" panose="02010600040101010101" charset="-122"/>
            </a:endParaRPr>
          </a:p>
          <a:p>
            <a:pPr algn="just" eaLnBrk="1" hangingPunct="1">
              <a:spcBef>
                <a:spcPct val="50000"/>
              </a:spcBef>
            </a:pPr>
            <a:r>
              <a:rPr lang="en-US" altLang="zh-CN" sz="2600" dirty="0">
                <a:latin typeface="华文细黑" panose="02010600040101010101" charset="-122"/>
                <a:ea typeface="华文细黑" panose="02010600040101010101" charset="-122"/>
              </a:rPr>
              <a:t>1.</a:t>
            </a:r>
            <a:r>
              <a:rPr lang="zh-CN" altLang="en-US" sz="2600" dirty="0">
                <a:solidFill>
                  <a:srgbClr val="FF0000"/>
                </a:solidFill>
                <a:latin typeface="华文细黑" panose="02010600040101010101" charset="-122"/>
                <a:ea typeface="华文细黑" panose="02010600040101010101" charset="-122"/>
              </a:rPr>
              <a:t>抗磁性</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电子壳层已经填满的原子，自旋磁矩和轨道磁矩均为零，只有与外场反向的感生磁矩</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因此磁化率为负</a:t>
            </a:r>
            <a:r>
              <a:rPr lang="en-US" altLang="zh-CN" sz="2600" dirty="0">
                <a:latin typeface="华文细黑" panose="02010600040101010101" charset="-122"/>
                <a:ea typeface="华文细黑" panose="02010600040101010101" charset="-122"/>
              </a:rPr>
              <a:t>.</a:t>
            </a:r>
            <a:endParaRPr lang="en-US" altLang="zh-CN" sz="2600" dirty="0">
              <a:latin typeface="华文细黑" panose="02010600040101010101" charset="-122"/>
              <a:ea typeface="华文细黑" panose="02010600040101010101" charset="-122"/>
            </a:endParaRPr>
          </a:p>
        </p:txBody>
      </p:sp>
      <p:sp>
        <p:nvSpPr>
          <p:cNvPr id="3" name="文本框 2"/>
          <p:cNvSpPr txBox="1"/>
          <p:nvPr/>
        </p:nvSpPr>
        <p:spPr>
          <a:xfrm>
            <a:off x="35560" y="2581275"/>
            <a:ext cx="9077325" cy="1291590"/>
          </a:xfrm>
          <a:prstGeom prst="rect">
            <a:avLst/>
          </a:prstGeom>
          <a:noFill/>
        </p:spPr>
        <p:txBody>
          <a:bodyPr wrap="square" rtlCol="0">
            <a:spAutoFit/>
          </a:bodyPr>
          <a:lstStyle/>
          <a:p>
            <a:pPr algn="just" eaLnBrk="1" hangingPunct="1">
              <a:spcBef>
                <a:spcPct val="50000"/>
              </a:spcBef>
            </a:pPr>
            <a:r>
              <a:rPr lang="en-US" altLang="zh-CN" sz="2600" dirty="0">
                <a:latin typeface="华文细黑" panose="02010600040101010101" charset="-122"/>
                <a:ea typeface="华文细黑" panose="02010600040101010101" charset="-122"/>
                <a:sym typeface="+mn-ea"/>
              </a:rPr>
              <a:t>2.</a:t>
            </a:r>
            <a:r>
              <a:rPr lang="zh-CN" altLang="en-US" sz="2600" dirty="0">
                <a:solidFill>
                  <a:srgbClr val="FF0000"/>
                </a:solidFill>
                <a:latin typeface="华文细黑" panose="02010600040101010101" charset="-122"/>
                <a:ea typeface="华文细黑" panose="02010600040101010101" charset="-122"/>
                <a:sym typeface="+mn-ea"/>
              </a:rPr>
              <a:t>顺磁性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当各原子之间的相互作用可以忽略不计时，各原子的磁矩在外场中独立运动</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改变取向</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，此时磁化率与温度</a:t>
            </a:r>
            <a:r>
              <a:rPr lang="en-US" altLang="zh-CN" sz="2600" dirty="0">
                <a:latin typeface="华文细黑" panose="02010600040101010101" charset="-122"/>
                <a:ea typeface="华文细黑" panose="02010600040101010101" charset="-122"/>
                <a:sym typeface="+mn-ea"/>
              </a:rPr>
              <a:t>T</a:t>
            </a:r>
            <a:r>
              <a:rPr lang="zh-CN" altLang="en-US" sz="2600" dirty="0">
                <a:latin typeface="华文细黑" panose="02010600040101010101" charset="-122"/>
                <a:ea typeface="华文细黑" panose="02010600040101010101" charset="-122"/>
                <a:sym typeface="+mn-ea"/>
              </a:rPr>
              <a:t>的关系满足居里定律：</a:t>
            </a:r>
            <a:endParaRPr lang="zh-CN" altLang="en-US" sz="2600" dirty="0">
              <a:latin typeface="华文细黑" panose="02010600040101010101" charset="-122"/>
              <a:ea typeface="华文细黑" panose="02010600040101010101" charset="-122"/>
            </a:endParaRPr>
          </a:p>
        </p:txBody>
      </p:sp>
      <p:graphicFrame>
        <p:nvGraphicFramePr>
          <p:cNvPr id="9" name="Object 1024"/>
          <p:cNvGraphicFramePr>
            <a:graphicFrameLocks noChangeAspect="1"/>
          </p:cNvGraphicFramePr>
          <p:nvPr/>
        </p:nvGraphicFramePr>
        <p:xfrm>
          <a:off x="3310255" y="1742440"/>
          <a:ext cx="2014855" cy="866140"/>
        </p:xfrm>
        <a:graphic>
          <a:graphicData uri="http://schemas.openxmlformats.org/presentationml/2006/ole">
            <mc:AlternateContent xmlns:mc="http://schemas.openxmlformats.org/markup-compatibility/2006">
              <mc:Choice xmlns:v="urn:schemas-microsoft-com:vml" Requires="v">
                <p:oleObj spid="_x0000_s1081" name="" r:id="rId1" imgW="850900" imgH="393700" progId="Equation.3">
                  <p:embed/>
                </p:oleObj>
              </mc:Choice>
              <mc:Fallback>
                <p:oleObj name="" r:id="rId1" imgW="850900" imgH="393700" progId="Equation.3">
                  <p:embed/>
                  <p:pic>
                    <p:nvPicPr>
                      <p:cNvPr id="0" name="图片 3114"/>
                      <p:cNvPicPr/>
                      <p:nvPr/>
                    </p:nvPicPr>
                    <p:blipFill>
                      <a:blip r:embed="rId2"/>
                      <a:stretch>
                        <a:fillRect/>
                      </a:stretch>
                    </p:blipFill>
                    <p:spPr>
                      <a:xfrm>
                        <a:off x="3310255" y="1742440"/>
                        <a:ext cx="2014855" cy="866140"/>
                      </a:xfrm>
                      <a:prstGeom prst="rect">
                        <a:avLst/>
                      </a:prstGeom>
                      <a:solidFill>
                        <a:srgbClr val="FFFF99"/>
                      </a:solidFill>
                      <a:ln w="38100">
                        <a:noFill/>
                        <a:miter/>
                      </a:ln>
                    </p:spPr>
                  </p:pic>
                </p:oleObj>
              </mc:Fallback>
            </mc:AlternateContent>
          </a:graphicData>
        </a:graphic>
      </p:graphicFrame>
      <p:sp>
        <p:nvSpPr>
          <p:cNvPr id="4" name="文本框 3"/>
          <p:cNvSpPr txBox="1"/>
          <p:nvPr/>
        </p:nvSpPr>
        <p:spPr>
          <a:xfrm>
            <a:off x="35560" y="4281805"/>
            <a:ext cx="9157970" cy="1704340"/>
          </a:xfrm>
          <a:prstGeom prst="rect">
            <a:avLst/>
          </a:prstGeom>
          <a:noFill/>
        </p:spPr>
        <p:txBody>
          <a:bodyPr wrap="square" rtlCol="0">
            <a:spAutoFit/>
          </a:bodyPr>
          <a:lstStyle/>
          <a:p>
            <a:pPr algn="just" eaLnBrk="1" hangingPunct="1">
              <a:lnSpc>
                <a:spcPct val="100000"/>
              </a:lnSpc>
              <a:spcBef>
                <a:spcPts val="50"/>
              </a:spcBef>
              <a:spcAft>
                <a:spcPts val="0"/>
              </a:spcAft>
            </a:pPr>
            <a:r>
              <a:rPr lang="en-US" altLang="zh-CN" sz="2600" dirty="0">
                <a:latin typeface="华文细黑" panose="02010600040101010101" charset="-122"/>
                <a:ea typeface="华文细黑" panose="02010600040101010101" charset="-122"/>
                <a:sym typeface="+mn-ea"/>
              </a:rPr>
              <a:t>3.</a:t>
            </a:r>
            <a:r>
              <a:rPr lang="zh-CN" altLang="en-US" sz="2600" dirty="0">
                <a:solidFill>
                  <a:srgbClr val="FF0000"/>
                </a:solidFill>
                <a:latin typeface="华文细黑" panose="02010600040101010101" charset="-122"/>
                <a:ea typeface="华文细黑" panose="02010600040101010101" charset="-122"/>
                <a:sym typeface="+mn-ea"/>
              </a:rPr>
              <a:t>铁磁性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各原子磁矩之间的相互作用使之趋于平行排列，存在一个特征温度</a:t>
            </a:r>
            <a:r>
              <a:rPr lang="en-US" altLang="zh-CN" sz="2600" dirty="0">
                <a:latin typeface="华文细黑" panose="02010600040101010101" charset="-122"/>
                <a:ea typeface="华文细黑" panose="02010600040101010101" charset="-122"/>
                <a:sym typeface="+mn-ea"/>
              </a:rPr>
              <a:t>T</a:t>
            </a:r>
            <a:r>
              <a:rPr lang="en-US" altLang="zh-CN" sz="2600" baseline="-25000" dirty="0">
                <a:latin typeface="华文细黑" panose="02010600040101010101" charset="-122"/>
                <a:ea typeface="华文细黑" panose="02010600040101010101" charset="-122"/>
                <a:sym typeface="+mn-ea"/>
              </a:rPr>
              <a:t>c</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称为</a:t>
            </a:r>
            <a:r>
              <a:rPr lang="zh-CN" altLang="en-US" sz="2600" dirty="0">
                <a:solidFill>
                  <a:srgbClr val="FF0000"/>
                </a:solidFill>
                <a:latin typeface="华文细黑" panose="02010600040101010101" charset="-122"/>
                <a:ea typeface="华文细黑" panose="02010600040101010101" charset="-122"/>
                <a:sym typeface="+mn-ea"/>
              </a:rPr>
              <a:t>居里温度</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a:p>
            <a:pPr algn="just" eaLnBrk="1" hangingPunct="1">
              <a:lnSpc>
                <a:spcPct val="100000"/>
              </a:lnSpc>
              <a:spcBef>
                <a:spcPts val="5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T&lt;T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时，即时</a:t>
            </a:r>
            <a:r>
              <a:rPr lang="en-US" altLang="zh-CN" sz="2600" dirty="0">
                <a:latin typeface="华文细黑" panose="02010600040101010101" charset="-122"/>
                <a:ea typeface="华文细黑" panose="02010600040101010101" charset="-122"/>
                <a:sym typeface="+mn-ea"/>
              </a:rPr>
              <a:t>B=0,</a:t>
            </a:r>
            <a:r>
              <a:rPr lang="zh-CN" altLang="en-US" sz="2600" dirty="0">
                <a:latin typeface="华文细黑" panose="02010600040101010101" charset="-122"/>
                <a:ea typeface="华文细黑" panose="02010600040101010101" charset="-122"/>
                <a:sym typeface="+mn-ea"/>
              </a:rPr>
              <a:t>也有</a:t>
            </a:r>
            <a:r>
              <a:rPr lang="en-US" altLang="zh-CN" sz="2600" dirty="0">
                <a:latin typeface="华文细黑" panose="02010600040101010101" charset="-122"/>
                <a:ea typeface="华文细黑" panose="02010600040101010101" charset="-122"/>
                <a:sym typeface="+mn-ea"/>
              </a:rPr>
              <a:t>M≠0,</a:t>
            </a:r>
            <a:r>
              <a:rPr lang="zh-CN" altLang="en-US" sz="2600" dirty="0">
                <a:latin typeface="华文细黑" panose="02010600040101010101" charset="-122"/>
                <a:ea typeface="华文细黑" panose="02010600040101010101" charset="-122"/>
                <a:sym typeface="+mn-ea"/>
              </a:rPr>
              <a:t>既有自发磁化；</a:t>
            </a:r>
            <a:endParaRPr lang="zh-CN" altLang="en-US" sz="2600" dirty="0">
              <a:latin typeface="华文细黑" panose="02010600040101010101" charset="-122"/>
              <a:ea typeface="华文细黑" panose="02010600040101010101" charset="-122"/>
              <a:sym typeface="+mn-ea"/>
            </a:endParaRPr>
          </a:p>
          <a:p>
            <a:pPr algn="just" eaLnBrk="1" hangingPunct="1">
              <a:lnSpc>
                <a:spcPct val="100000"/>
              </a:lnSpc>
              <a:spcBef>
                <a:spcPts val="5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T&gt;T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时，表现为顺磁性，磁化率满足居里</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外斯定律：</a:t>
            </a:r>
            <a:endParaRPr lang="zh-CN" altLang="en-US" sz="2600" dirty="0">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3230880" y="3472180"/>
          <a:ext cx="2167255" cy="866140"/>
        </p:xfrm>
        <a:graphic>
          <a:graphicData uri="http://schemas.openxmlformats.org/presentationml/2006/ole">
            <mc:AlternateContent xmlns:mc="http://schemas.openxmlformats.org/markup-compatibility/2006">
              <mc:Choice xmlns:v="urn:schemas-microsoft-com:vml" Requires="v">
                <p:oleObj spid="_x0000_s1082" name="" r:id="rId3" imgW="914400" imgH="393700" progId="Equation.3">
                  <p:embed/>
                </p:oleObj>
              </mc:Choice>
              <mc:Fallback>
                <p:oleObj name="" r:id="rId3" imgW="914400" imgH="393700" progId="Equation.3">
                  <p:embed/>
                  <p:pic>
                    <p:nvPicPr>
                      <p:cNvPr id="0" name="图片 3114"/>
                      <p:cNvPicPr/>
                      <p:nvPr/>
                    </p:nvPicPr>
                    <p:blipFill>
                      <a:blip r:embed="rId4"/>
                      <a:stretch>
                        <a:fillRect/>
                      </a:stretch>
                    </p:blipFill>
                    <p:spPr>
                      <a:xfrm>
                        <a:off x="3230880" y="3472180"/>
                        <a:ext cx="2167255" cy="866140"/>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3513455" y="5893435"/>
          <a:ext cx="1535430" cy="897890"/>
        </p:xfrm>
        <a:graphic>
          <a:graphicData uri="http://schemas.openxmlformats.org/presentationml/2006/ole">
            <mc:AlternateContent xmlns:mc="http://schemas.openxmlformats.org/markup-compatibility/2006">
              <mc:Choice xmlns:v="urn:schemas-microsoft-com:vml" Requires="v">
                <p:oleObj spid="_x0000_s1083" name="" r:id="rId5" imgW="685800" imgH="431800" progId="Equation.3">
                  <p:embed/>
                </p:oleObj>
              </mc:Choice>
              <mc:Fallback>
                <p:oleObj name="" r:id="rId5" imgW="685800" imgH="431800" progId="Equation.3">
                  <p:embed/>
                  <p:pic>
                    <p:nvPicPr>
                      <p:cNvPr id="0" name="图片 3114"/>
                      <p:cNvPicPr/>
                      <p:nvPr/>
                    </p:nvPicPr>
                    <p:blipFill>
                      <a:blip r:embed="rId6"/>
                      <a:stretch>
                        <a:fillRect/>
                      </a:stretch>
                    </p:blipFill>
                    <p:spPr>
                      <a:xfrm>
                        <a:off x="3513455" y="5893435"/>
                        <a:ext cx="1535430" cy="897890"/>
                      </a:xfrm>
                      <a:prstGeom prst="rect">
                        <a:avLst/>
                      </a:prstGeom>
                      <a:solidFill>
                        <a:srgbClr val="FFFF99"/>
                      </a:solidFill>
                      <a:ln w="38100">
                        <a:noFill/>
                        <a:miter/>
                      </a:ln>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84" name="" r:id="rId7" imgW="914400" imgH="215900" progId="Equation.KSEE3">
                  <p:embed/>
                </p:oleObj>
              </mc:Choice>
              <mc:Fallback>
                <p:oleObj name="" r:id="rId7" imgW="914400" imgH="215900" progId="Equation.KSEE3">
                  <p:embed/>
                  <p:pic>
                    <p:nvPicPr>
                      <p:cNvPr id="0" name="图片 1024"/>
                      <p:cNvPicPr/>
                      <p:nvPr/>
                    </p:nvPicPr>
                    <p:blipFill>
                      <a:blip r:embed="rId8"/>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320" y="-99245"/>
            <a:ext cx="4716010" cy="741229"/>
          </a:xfrm>
          <a:prstGeom prst="rect">
            <a:avLst/>
          </a:prstGeom>
          <a:noFill/>
          <a:ln w="9525">
            <a:noFill/>
          </a:ln>
        </p:spPr>
        <p:txBody>
          <a:bodyPr wrap="square" anchor="t">
            <a:spAutoFit/>
          </a:bodyPr>
          <a:lstStyle/>
          <a:p>
            <a:pPr marL="457200" indent="-457200" algn="just">
              <a:lnSpc>
                <a:spcPct val="150000"/>
              </a:lnSpc>
              <a:spcBef>
                <a:spcPct val="50000"/>
              </a:spcBef>
              <a:buFont typeface="Wingdings" panose="05000000000000000000" pitchFamily="2" charset="2"/>
              <a:buChar char="p"/>
            </a:pPr>
            <a:r>
              <a:rPr lang="zh-CN" altLang="en-US" sz="3200" b="1" dirty="0">
                <a:solidFill>
                  <a:srgbClr val="0000FF"/>
                </a:solidFill>
                <a:latin typeface="华文细黑" panose="02010600040101010101" charset="-122"/>
                <a:ea typeface="华文细黑" panose="02010600040101010101" charset="-122"/>
              </a:rPr>
              <a:t>磁振</a:t>
            </a:r>
            <a:r>
              <a:rPr lang="zh-CN" altLang="en-US" sz="3200" b="1" dirty="0" smtClean="0">
                <a:solidFill>
                  <a:srgbClr val="0000FF"/>
                </a:solidFill>
                <a:latin typeface="华文细黑" panose="02010600040101010101" charset="-122"/>
                <a:ea typeface="华文细黑" panose="02010600040101010101" charset="-122"/>
              </a:rPr>
              <a:t>子</a:t>
            </a:r>
            <a:r>
              <a:rPr lang="en-US" altLang="zh-CN" sz="3200" b="1" dirty="0" smtClean="0">
                <a:solidFill>
                  <a:srgbClr val="0000FF"/>
                </a:solidFill>
                <a:latin typeface="华文细黑" panose="02010600040101010101" charset="-122"/>
                <a:ea typeface="华文细黑" panose="02010600040101010101" charset="-122"/>
              </a:rPr>
              <a:t>(</a:t>
            </a:r>
            <a:r>
              <a:rPr lang="en-US" altLang="zh-CN" sz="3200" b="1" dirty="0" err="1" smtClean="0">
                <a:solidFill>
                  <a:srgbClr val="0000FF"/>
                </a:solidFill>
                <a:latin typeface="华文细黑" panose="02010600040101010101" charset="-122"/>
                <a:ea typeface="华文细黑" panose="02010600040101010101" charset="-122"/>
              </a:rPr>
              <a:t>Magnon</a:t>
            </a:r>
            <a:r>
              <a:rPr lang="en-US" altLang="zh-CN" sz="3200" b="1" dirty="0" smtClean="0">
                <a:solidFill>
                  <a:srgbClr val="0000FF"/>
                </a:solidFill>
                <a:latin typeface="华文细黑" panose="02010600040101010101" charset="-122"/>
                <a:ea typeface="华文细黑" panose="02010600040101010101" charset="-122"/>
              </a:rPr>
              <a:t>):</a:t>
            </a:r>
            <a:endParaRPr lang="en-US" altLang="zh-CN" sz="3200" b="1" dirty="0">
              <a:solidFill>
                <a:srgbClr val="0000FF"/>
              </a:solidFill>
              <a:latin typeface="华文细黑" panose="02010600040101010101" charset="-122"/>
              <a:ea typeface="华文细黑" panose="02010600040101010101" charset="-122"/>
            </a:endParaRPr>
          </a:p>
        </p:txBody>
      </p:sp>
      <p:sp>
        <p:nvSpPr>
          <p:cNvPr id="4" name="Text Box 2"/>
          <p:cNvSpPr txBox="1"/>
          <p:nvPr/>
        </p:nvSpPr>
        <p:spPr>
          <a:xfrm>
            <a:off x="0" y="539470"/>
            <a:ext cx="8964304" cy="1219757"/>
          </a:xfrm>
          <a:prstGeom prst="rect">
            <a:avLst/>
          </a:prstGeom>
          <a:noFill/>
          <a:ln w="9525">
            <a:noFill/>
          </a:ln>
        </p:spPr>
        <p:txBody>
          <a:bodyPr wrap="square" anchor="t">
            <a:spAutoFit/>
          </a:bodyPr>
          <a:lstStyle/>
          <a:p>
            <a:pPr algn="just">
              <a:lnSpc>
                <a:spcPct val="150000"/>
              </a:lnSpc>
              <a:spcBef>
                <a:spcPct val="50000"/>
              </a:spcBef>
            </a:pPr>
            <a:r>
              <a:rPr lang="zh-CN" altLang="en-US" sz="2600" b="1" dirty="0" smtClean="0">
                <a:solidFill>
                  <a:srgbClr val="0000FF"/>
                </a:solidFill>
                <a:latin typeface="华文细黑" panose="02010600040101010101" charset="-122"/>
                <a:ea typeface="华文细黑" panose="02010600040101010101" charset="-122"/>
              </a:rPr>
              <a:t>       自旋波是代表一种集体运动，根据量子理论它的能级是量子化的</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2730240" y="1320107"/>
          <a:ext cx="3898900" cy="1417637"/>
        </p:xfrm>
        <a:graphic>
          <a:graphicData uri="http://schemas.openxmlformats.org/presentationml/2006/ole">
            <mc:AlternateContent xmlns:mc="http://schemas.openxmlformats.org/markup-compatibility/2006">
              <mc:Choice xmlns:v="urn:schemas-microsoft-com:vml" Requires="v">
                <p:oleObj spid="_x0000_s22538" name="Equation" r:id="rId1" imgW="27127200" imgH="10363200" progId="Equation.DSMT4">
                  <p:embed/>
                </p:oleObj>
              </mc:Choice>
              <mc:Fallback>
                <p:oleObj name="Equation" r:id="rId1" imgW="27127200" imgH="10363200" progId="Equation.DSMT4">
                  <p:embed/>
                  <p:pic>
                    <p:nvPicPr>
                      <p:cNvPr id="0" name="Object 1024"/>
                      <p:cNvPicPr/>
                      <p:nvPr/>
                    </p:nvPicPr>
                    <p:blipFill>
                      <a:blip r:embed="rId2"/>
                      <a:stretch>
                        <a:fillRect/>
                      </a:stretch>
                    </p:blipFill>
                    <p:spPr>
                      <a:xfrm>
                        <a:off x="2730240" y="1320107"/>
                        <a:ext cx="3898900" cy="1417637"/>
                      </a:xfrm>
                      <a:prstGeom prst="rect">
                        <a:avLst/>
                      </a:prstGeom>
                      <a:solidFill>
                        <a:srgbClr val="FFFF99"/>
                      </a:solidFill>
                      <a:ln w="38100">
                        <a:noFill/>
                        <a:miter/>
                      </a:ln>
                    </p:spPr>
                  </p:pic>
                </p:oleObj>
              </mc:Fallback>
            </mc:AlternateContent>
          </a:graphicData>
        </a:graphic>
      </p:graphicFrame>
      <p:sp>
        <p:nvSpPr>
          <p:cNvPr id="6" name="Text Box 2"/>
          <p:cNvSpPr txBox="1"/>
          <p:nvPr/>
        </p:nvSpPr>
        <p:spPr>
          <a:xfrm>
            <a:off x="0" y="3415867"/>
            <a:ext cx="8964304" cy="1219757"/>
          </a:xfrm>
          <a:prstGeom prst="rect">
            <a:avLst/>
          </a:prstGeom>
          <a:noFill/>
          <a:ln w="9525">
            <a:noFill/>
          </a:ln>
        </p:spPr>
        <p:txBody>
          <a:bodyPr wrap="square" anchor="t">
            <a:spAutoFit/>
          </a:bodyPr>
          <a:lstStyle/>
          <a:p>
            <a:pPr algn="just">
              <a:lnSpc>
                <a:spcPct val="150000"/>
              </a:lnSpc>
              <a:spcBef>
                <a:spcPct val="50000"/>
              </a:spcBef>
            </a:pPr>
            <a:r>
              <a:rPr lang="zh-CN" altLang="en-US" sz="2600" b="1" dirty="0" smtClean="0">
                <a:solidFill>
                  <a:srgbClr val="0000FF"/>
                </a:solidFill>
                <a:latin typeface="华文细黑" panose="02010600040101010101" charset="-122"/>
                <a:ea typeface="华文细黑" panose="02010600040101010101" charset="-122"/>
              </a:rPr>
              <a:t>       常常将自旋波的量子称作磁振子</a:t>
            </a:r>
            <a:r>
              <a:rPr lang="en-US" altLang="zh-CN" sz="2600" b="1" dirty="0" smtClean="0">
                <a:solidFill>
                  <a:srgbClr val="0000FF"/>
                </a:solidFill>
                <a:latin typeface="华文细黑" panose="02010600040101010101" charset="-122"/>
                <a:ea typeface="华文细黑" panose="02010600040101010101" charset="-122"/>
              </a:rPr>
              <a:t>(</a:t>
            </a:r>
            <a:r>
              <a:rPr lang="en-US" altLang="zh-CN" sz="2600" b="1" dirty="0" err="1" smtClean="0">
                <a:solidFill>
                  <a:srgbClr val="0000FF"/>
                </a:solidFill>
                <a:latin typeface="华文细黑" panose="02010600040101010101" charset="-122"/>
                <a:ea typeface="华文细黑" panose="02010600040101010101" charset="-122"/>
              </a:rPr>
              <a:t>Magnon</a:t>
            </a:r>
            <a:r>
              <a:rPr lang="en-US" altLang="zh-CN" sz="2600" b="1" dirty="0" smtClean="0">
                <a:solidFill>
                  <a:srgbClr val="0000FF"/>
                </a:solidFill>
                <a:latin typeface="华文细黑" panose="02010600040101010101" charset="-122"/>
                <a:ea typeface="华文细黑" panose="02010600040101010101" charset="-122"/>
              </a:rPr>
              <a:t>),</a:t>
            </a:r>
            <a:r>
              <a:rPr lang="zh-CN" altLang="en-US" sz="2600" b="1" dirty="0" smtClean="0">
                <a:solidFill>
                  <a:srgbClr val="0000FF"/>
                </a:solidFill>
                <a:latin typeface="华文细黑" panose="02010600040101010101" charset="-122"/>
                <a:ea typeface="华文细黑" panose="02010600040101010101" charset="-122"/>
              </a:rPr>
              <a:t>激发一个磁振子，相当于一自旋的反转</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192020" y="2324100"/>
            <a:ext cx="5477510" cy="33248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p:nvPr/>
        </p:nvSpPr>
        <p:spPr>
          <a:xfrm>
            <a:off x="3095625" y="1863725"/>
            <a:ext cx="3262313" cy="1446213"/>
          </a:xfrm>
          <a:prstGeom prst="rect">
            <a:avLst/>
          </a:prstGeom>
          <a:noFill/>
          <a:ln w="9525">
            <a:noFill/>
          </a:ln>
        </p:spPr>
        <p:txBody>
          <a:bodyPr wrap="none" anchor="t">
            <a:spAutoFit/>
          </a:bodyPr>
          <a:lstStyle/>
          <a:p>
            <a:pPr>
              <a:buFont typeface="Wingdings" panose="05000000000000000000" charset="0"/>
              <a:buNone/>
            </a:pPr>
            <a:r>
              <a:rPr lang="zh-CN" altLang="en-US" sz="8800" b="1" dirty="0">
                <a:solidFill>
                  <a:srgbClr val="FF0000"/>
                </a:solidFill>
                <a:latin typeface="华文细黑" panose="02010600040101010101" charset="-122"/>
                <a:ea typeface="华文细黑" panose="02010600040101010101" charset="-122"/>
              </a:rPr>
              <a:t>结   束</a:t>
            </a:r>
            <a:endParaRPr lang="zh-CN" altLang="en-US" sz="8800" b="1" dirty="0">
              <a:solidFill>
                <a:srgbClr val="FF0000"/>
              </a:solidFill>
              <a:latin typeface="华文细黑" panose="02010600040101010101" charset="-122"/>
              <a:ea typeface="华文细黑" panose="0201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60" y="-23495"/>
            <a:ext cx="9157970" cy="2491740"/>
          </a:xfrm>
          <a:prstGeom prst="rect">
            <a:avLst/>
          </a:prstGeom>
          <a:noFill/>
        </p:spPr>
        <p:txBody>
          <a:bodyPr wrap="square" rtlCol="0">
            <a:spAutoFit/>
          </a:bodyPr>
          <a:lstStyle/>
          <a:p>
            <a:pPr algn="just">
              <a:lnSpc>
                <a:spcPct val="150000"/>
              </a:lnSpc>
              <a:spcBef>
                <a:spcPts val="0"/>
              </a:spcBef>
              <a:spcAft>
                <a:spcPts val="0"/>
              </a:spcAft>
            </a:pPr>
            <a:r>
              <a:rPr lang="en-US" altLang="zh-CN" sz="2600" dirty="0">
                <a:latin typeface="华文细黑" panose="02010600040101010101" charset="-122"/>
                <a:ea typeface="华文细黑" panose="02010600040101010101" charset="-122"/>
                <a:sym typeface="+mn-ea"/>
              </a:rPr>
              <a:t>4.</a:t>
            </a:r>
            <a:r>
              <a:rPr lang="zh-CN" altLang="en-US" sz="2600" dirty="0">
                <a:solidFill>
                  <a:srgbClr val="FF0000"/>
                </a:solidFill>
                <a:latin typeface="华文细黑" panose="02010600040101010101" charset="-122"/>
                <a:ea typeface="华文细黑" panose="02010600040101010101" charset="-122"/>
                <a:sym typeface="+mn-ea"/>
              </a:rPr>
              <a:t>反铁磁性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各原子磁矩之间的相互作用使之趋于反平行排列，存在一个特征温度</a:t>
            </a:r>
            <a:r>
              <a:rPr lang="en-US" altLang="zh-CN" sz="2600" dirty="0">
                <a:latin typeface="华文细黑" panose="02010600040101010101" charset="-122"/>
                <a:ea typeface="华文细黑" panose="02010600040101010101" charset="-122"/>
                <a:sym typeface="+mn-ea"/>
              </a:rPr>
              <a:t>T</a:t>
            </a:r>
            <a:r>
              <a:rPr lang="en-US" altLang="zh-CN" sz="2600" baseline="-25000" dirty="0">
                <a:latin typeface="华文细黑" panose="02010600040101010101" charset="-122"/>
                <a:ea typeface="华文细黑" panose="02010600040101010101" charset="-122"/>
                <a:sym typeface="+mn-ea"/>
              </a:rPr>
              <a:t>N</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称为</a:t>
            </a:r>
            <a:r>
              <a:rPr lang="zh-CN" altLang="en-US" sz="2600" dirty="0">
                <a:solidFill>
                  <a:srgbClr val="FF0000"/>
                </a:solidFill>
                <a:latin typeface="华文细黑" panose="02010600040101010101" charset="-122"/>
                <a:ea typeface="华文细黑" panose="02010600040101010101" charset="-122"/>
                <a:sym typeface="+mn-ea"/>
              </a:rPr>
              <a:t>奈尔温度</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T&lt;T</a:t>
            </a:r>
            <a:r>
              <a:rPr lang="en-US" altLang="zh-CN" sz="2600" baseline="-25000" dirty="0">
                <a:latin typeface="华文细黑" panose="02010600040101010101" charset="-122"/>
                <a:ea typeface="华文细黑" panose="02010600040101010101" charset="-122"/>
                <a:sym typeface="+mn-ea"/>
              </a:rPr>
              <a:t>N</a:t>
            </a:r>
            <a:r>
              <a:rPr lang="zh-CN" altLang="en-US" sz="2600" dirty="0">
                <a:latin typeface="华文细黑" panose="02010600040101010101" charset="-122"/>
                <a:ea typeface="华文细黑" panose="02010600040101010101" charset="-122"/>
                <a:sym typeface="+mn-ea"/>
              </a:rPr>
              <a:t>时，即时</a:t>
            </a:r>
            <a:r>
              <a:rPr lang="en-US" altLang="zh-CN" sz="2600" dirty="0">
                <a:latin typeface="华文细黑" panose="02010600040101010101" charset="-122"/>
                <a:ea typeface="华文细黑" panose="02010600040101010101" charset="-122"/>
                <a:sym typeface="+mn-ea"/>
              </a:rPr>
              <a:t>B=0,</a:t>
            </a:r>
            <a:r>
              <a:rPr lang="zh-CN" altLang="en-US" sz="2600" dirty="0">
                <a:latin typeface="华文细黑" panose="02010600040101010101" charset="-122"/>
                <a:ea typeface="华文细黑" panose="02010600040101010101" charset="-122"/>
                <a:sym typeface="+mn-ea"/>
              </a:rPr>
              <a:t>也有</a:t>
            </a:r>
            <a:r>
              <a:rPr lang="en-US" altLang="zh-CN" sz="2600" dirty="0">
                <a:latin typeface="华文细黑" panose="02010600040101010101" charset="-122"/>
                <a:ea typeface="华文细黑" panose="02010600040101010101" charset="-122"/>
                <a:sym typeface="+mn-ea"/>
              </a:rPr>
              <a:t>M=0,</a:t>
            </a:r>
            <a:r>
              <a:rPr lang="zh-CN" altLang="en-US" sz="2600" dirty="0">
                <a:latin typeface="华文细黑" panose="02010600040101010101" charset="-122"/>
                <a:ea typeface="华文细黑" panose="02010600040101010101" charset="-122"/>
                <a:sym typeface="+mn-ea"/>
              </a:rPr>
              <a:t>但子格子磁化不为</a:t>
            </a:r>
            <a:r>
              <a:rPr lang="en-US" altLang="zh-CN" sz="2600" dirty="0">
                <a:latin typeface="华文细黑" panose="02010600040101010101" charset="-122"/>
                <a:ea typeface="华文细黑" panose="02010600040101010101" charset="-122"/>
                <a:sym typeface="+mn-ea"/>
              </a:rPr>
              <a:t>0</a:t>
            </a:r>
            <a:r>
              <a:rPr lang="zh-CN" altLang="en-US" sz="2600" dirty="0">
                <a:latin typeface="华文细黑" panose="02010600040101010101" charset="-122"/>
                <a:ea typeface="华文细黑" panose="02010600040101010101" charset="-122"/>
                <a:sym typeface="+mn-ea"/>
              </a:rPr>
              <a:t>；</a:t>
            </a:r>
            <a:endParaRPr lang="zh-CN" altLang="en-US"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T&gt;T</a:t>
            </a:r>
            <a:r>
              <a:rPr lang="en-US" altLang="zh-CN" sz="2600" baseline="-25000" dirty="0">
                <a:latin typeface="华文细黑" panose="02010600040101010101" charset="-122"/>
                <a:ea typeface="华文细黑" panose="02010600040101010101" charset="-122"/>
                <a:sym typeface="+mn-ea"/>
              </a:rPr>
              <a:t>N</a:t>
            </a:r>
            <a:r>
              <a:rPr lang="zh-CN" altLang="en-US" sz="2600" dirty="0">
                <a:latin typeface="华文细黑" panose="02010600040101010101" charset="-122"/>
                <a:ea typeface="华文细黑" panose="02010600040101010101" charset="-122"/>
                <a:sym typeface="+mn-ea"/>
              </a:rPr>
              <a:t>时，表现为顺磁性，磁化率满足</a:t>
            </a:r>
            <a:r>
              <a:rPr lang="zh-CN" altLang="en-US" sz="2600" dirty="0">
                <a:solidFill>
                  <a:srgbClr val="FF0000"/>
                </a:solidFill>
                <a:latin typeface="华文细黑" panose="02010600040101010101" charset="-122"/>
                <a:ea typeface="华文细黑" panose="02010600040101010101" charset="-122"/>
                <a:sym typeface="+mn-ea"/>
              </a:rPr>
              <a:t>奈尔定律</a:t>
            </a:r>
            <a:r>
              <a:rPr lang="zh-CN" altLang="en-US" sz="2600" dirty="0">
                <a:latin typeface="华文细黑" panose="02010600040101010101" charset="-122"/>
                <a:ea typeface="华文细黑" panose="02010600040101010101" charset="-122"/>
                <a:sym typeface="+mn-ea"/>
              </a:rPr>
              <a:t>：</a:t>
            </a:r>
            <a:endParaRPr lang="zh-CN" altLang="en-US" sz="2600" dirty="0">
              <a:latin typeface="华文细黑" panose="02010600040101010101" charset="-122"/>
              <a:ea typeface="华文细黑" panose="02010600040101010101" charset="-122"/>
            </a:endParaRPr>
          </a:p>
        </p:txBody>
      </p:sp>
      <p:graphicFrame>
        <p:nvGraphicFramePr>
          <p:cNvPr id="7" name="Object 1024"/>
          <p:cNvGraphicFramePr>
            <a:graphicFrameLocks noChangeAspect="1"/>
          </p:cNvGraphicFramePr>
          <p:nvPr/>
        </p:nvGraphicFramePr>
        <p:xfrm>
          <a:off x="3384868" y="2468245"/>
          <a:ext cx="1621155" cy="897890"/>
        </p:xfrm>
        <a:graphic>
          <a:graphicData uri="http://schemas.openxmlformats.org/presentationml/2006/ole">
            <mc:AlternateContent xmlns:mc="http://schemas.openxmlformats.org/markup-compatibility/2006">
              <mc:Choice xmlns:v="urn:schemas-microsoft-com:vml" Requires="v">
                <p:oleObj spid="_x0000_s8208" name="" r:id="rId1" imgW="723900" imgH="431800" progId="Equation.3">
                  <p:embed/>
                </p:oleObj>
              </mc:Choice>
              <mc:Fallback>
                <p:oleObj name="" r:id="rId1" imgW="723900" imgH="431800" progId="Equation.3">
                  <p:embed/>
                  <p:pic>
                    <p:nvPicPr>
                      <p:cNvPr id="0" name="图片 3114"/>
                      <p:cNvPicPr/>
                      <p:nvPr/>
                    </p:nvPicPr>
                    <p:blipFill>
                      <a:blip r:embed="rId2"/>
                      <a:stretch>
                        <a:fillRect/>
                      </a:stretch>
                    </p:blipFill>
                    <p:spPr>
                      <a:xfrm>
                        <a:off x="3384868" y="2468245"/>
                        <a:ext cx="1621155" cy="897890"/>
                      </a:xfrm>
                      <a:prstGeom prst="rect">
                        <a:avLst/>
                      </a:prstGeom>
                      <a:solidFill>
                        <a:srgbClr val="FFFF99"/>
                      </a:solidFill>
                      <a:ln w="38100">
                        <a:noFill/>
                        <a:miter/>
                      </a:ln>
                    </p:spPr>
                  </p:pic>
                </p:oleObj>
              </mc:Fallback>
            </mc:AlternateContent>
          </a:graphicData>
        </a:graphic>
      </p:graphicFrame>
      <p:sp>
        <p:nvSpPr>
          <p:cNvPr id="2" name="文本框 1"/>
          <p:cNvSpPr txBox="1"/>
          <p:nvPr/>
        </p:nvSpPr>
        <p:spPr>
          <a:xfrm>
            <a:off x="35560" y="3294380"/>
            <a:ext cx="9157970" cy="2491740"/>
          </a:xfrm>
          <a:prstGeom prst="rect">
            <a:avLst/>
          </a:prstGeom>
          <a:noFill/>
        </p:spPr>
        <p:txBody>
          <a:bodyPr wrap="square" rtlCol="0">
            <a:spAutoFit/>
          </a:bodyPr>
          <a:lstStyle/>
          <a:p>
            <a:pPr algn="just">
              <a:lnSpc>
                <a:spcPct val="150000"/>
              </a:lnSpc>
              <a:spcBef>
                <a:spcPts val="0"/>
              </a:spcBef>
              <a:spcAft>
                <a:spcPts val="0"/>
              </a:spcAft>
            </a:pPr>
            <a:r>
              <a:rPr lang="en-US" altLang="zh-CN" sz="2600" dirty="0">
                <a:latin typeface="华文细黑" panose="02010600040101010101" charset="-122"/>
                <a:ea typeface="华文细黑" panose="02010600040101010101" charset="-122"/>
                <a:sym typeface="+mn-ea"/>
              </a:rPr>
              <a:t>5.</a:t>
            </a:r>
            <a:r>
              <a:rPr lang="zh-CN" altLang="en-US" sz="2600" dirty="0">
                <a:solidFill>
                  <a:srgbClr val="FF0000"/>
                </a:solidFill>
                <a:latin typeface="华文细黑" panose="02010600040101010101" charset="-122"/>
                <a:ea typeface="华文细黑" panose="02010600040101010101" charset="-122"/>
                <a:sym typeface="+mn-ea"/>
              </a:rPr>
              <a:t>亚铁磁性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不相等的近邻原子磁矩反平行排列，存在一个特征居里</a:t>
            </a:r>
            <a:r>
              <a:rPr lang="zh-CN" altLang="en-US" sz="2600" dirty="0">
                <a:solidFill>
                  <a:schemeClr val="tx1"/>
                </a:solidFill>
                <a:latin typeface="华文细黑" panose="02010600040101010101" charset="-122"/>
                <a:ea typeface="华文细黑" panose="02010600040101010101" charset="-122"/>
                <a:sym typeface="+mn-ea"/>
              </a:rPr>
              <a:t>温度</a:t>
            </a:r>
            <a:r>
              <a:rPr lang="zh-CN" altLang="en-US" sz="2600" dirty="0">
                <a:latin typeface="华文细黑" panose="02010600040101010101" charset="-122"/>
                <a:ea typeface="华文细黑" panose="02010600040101010101" charset="-122"/>
                <a:sym typeface="+mn-ea"/>
              </a:rPr>
              <a:t>温度</a:t>
            </a:r>
            <a:r>
              <a:rPr lang="en-US" altLang="zh-CN" sz="2600" dirty="0">
                <a:latin typeface="华文细黑" panose="02010600040101010101" charset="-122"/>
                <a:ea typeface="华文细黑" panose="02010600040101010101" charset="-122"/>
                <a:sym typeface="+mn-ea"/>
              </a:rPr>
              <a:t>T</a:t>
            </a:r>
            <a:r>
              <a:rPr lang="en-US" altLang="zh-CN" sz="2600" baseline="-25000" dirty="0">
                <a:latin typeface="华文细黑" panose="02010600040101010101" charset="-122"/>
                <a:ea typeface="华文细黑" panose="02010600040101010101" charset="-122"/>
                <a:sym typeface="+mn-ea"/>
              </a:rPr>
              <a:t>C</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T&lt;T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时，即时</a:t>
            </a:r>
            <a:r>
              <a:rPr lang="en-US" altLang="zh-CN" sz="2600" dirty="0">
                <a:latin typeface="华文细黑" panose="02010600040101010101" charset="-122"/>
                <a:ea typeface="华文细黑" panose="02010600040101010101" charset="-122"/>
                <a:sym typeface="+mn-ea"/>
              </a:rPr>
              <a:t>B=0,</a:t>
            </a:r>
            <a:r>
              <a:rPr lang="zh-CN" altLang="en-US" sz="2600" dirty="0">
                <a:latin typeface="华文细黑" panose="02010600040101010101" charset="-122"/>
                <a:ea typeface="华文细黑" panose="02010600040101010101" charset="-122"/>
                <a:sym typeface="+mn-ea"/>
              </a:rPr>
              <a:t>也有</a:t>
            </a:r>
            <a:r>
              <a:rPr lang="en-US" altLang="zh-CN" sz="2600" dirty="0">
                <a:latin typeface="华文细黑" panose="02010600040101010101" charset="-122"/>
                <a:ea typeface="华文细黑" panose="02010600040101010101" charset="-122"/>
                <a:sym typeface="+mn-ea"/>
              </a:rPr>
              <a:t>M≠0</a:t>
            </a:r>
            <a:r>
              <a:rPr lang="zh-CN" altLang="en-US" sz="2600" dirty="0">
                <a:latin typeface="华文细黑" panose="02010600040101010101" charset="-122"/>
                <a:ea typeface="华文细黑" panose="02010600040101010101" charset="-122"/>
                <a:sym typeface="+mn-ea"/>
              </a:rPr>
              <a:t>；</a:t>
            </a:r>
            <a:endParaRPr lang="zh-CN" altLang="en-US"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T&gt;T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时，表现为同时具有铁磁和反铁磁的特征</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407660" y="280035"/>
            <a:ext cx="3395980" cy="2626995"/>
          </a:xfrm>
          <a:prstGeom prst="rect">
            <a:avLst/>
          </a:prstGeom>
        </p:spPr>
      </p:pic>
      <p:sp>
        <p:nvSpPr>
          <p:cNvPr id="5121" name="Text Box 2"/>
          <p:cNvSpPr txBox="1"/>
          <p:nvPr/>
        </p:nvSpPr>
        <p:spPr>
          <a:xfrm>
            <a:off x="57150" y="615950"/>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一、轨道磁矩、自旋磁矩和原子磁矩</a:t>
            </a:r>
            <a:endParaRPr lang="en-US" altLang="zh-CN" sz="2600" b="1" dirty="0">
              <a:solidFill>
                <a:srgbClr val="FF0000"/>
              </a:solidFill>
              <a:latin typeface="华文细黑" panose="02010600040101010101" charset="-122"/>
              <a:ea typeface="华文细黑" panose="02010600040101010101" charset="-122"/>
            </a:endParaRPr>
          </a:p>
        </p:txBody>
      </p:sp>
      <p:sp>
        <p:nvSpPr>
          <p:cNvPr id="5129" name="文本框 1"/>
          <p:cNvSpPr txBox="1"/>
          <p:nvPr/>
        </p:nvSpPr>
        <p:spPr>
          <a:xfrm>
            <a:off x="-90487" y="-92075"/>
            <a:ext cx="4323080" cy="706755"/>
          </a:xfrm>
          <a:prstGeom prst="rect">
            <a:avLst/>
          </a:prstGeom>
          <a:noFill/>
          <a:ln w="9525">
            <a:noFill/>
          </a:ln>
        </p:spPr>
        <p:txBody>
          <a:bodyPr wrap="none" anchor="t">
            <a:spAutoFit/>
          </a:bodyPr>
          <a:lstStyle/>
          <a:p>
            <a:pPr algn="l"/>
            <a:r>
              <a:rPr lang="zh-CN" altLang="en-US" sz="4000" b="1" dirty="0">
                <a:solidFill>
                  <a:srgbClr val="0000FF"/>
                </a:solidFill>
                <a:latin typeface="华文细黑" panose="02010600040101010101" charset="-122"/>
                <a:ea typeface="华文细黑" panose="02010600040101010101" charset="-122"/>
                <a:cs typeface="华文细黑" panose="02010600040101010101" charset="-122"/>
                <a:sym typeface="+mn-ea"/>
              </a:rPr>
              <a:t>§</a:t>
            </a:r>
            <a:r>
              <a:rPr lang="en-US" altLang="zh-CN" sz="4000" b="1" dirty="0">
                <a:solidFill>
                  <a:srgbClr val="0000FF"/>
                </a:solidFill>
                <a:latin typeface="华文细黑" panose="02010600040101010101" charset="-122"/>
                <a:ea typeface="华文细黑" panose="02010600040101010101" charset="-122"/>
                <a:cs typeface="华文细黑" panose="02010600040101010101" charset="-122"/>
                <a:sym typeface="+mn-ea"/>
              </a:rPr>
              <a:t>8.1</a:t>
            </a:r>
            <a:r>
              <a:rPr lang="zh-CN" altLang="en-US" sz="4000" b="1" dirty="0">
                <a:solidFill>
                  <a:srgbClr val="0000FF"/>
                </a:solidFill>
                <a:latin typeface="华文细黑" panose="02010600040101010101" charset="-122"/>
                <a:ea typeface="华文细黑" panose="02010600040101010101" charset="-122"/>
                <a:cs typeface="华文细黑" panose="02010600040101010101" charset="-122"/>
                <a:sym typeface="+mn-ea"/>
              </a:rPr>
              <a:t>   原子的磁性</a:t>
            </a:r>
            <a:endParaRPr lang="zh-CN" altLang="en-US" sz="4000">
              <a:latin typeface="Arial" panose="020B0604020202020204" pitchFamily="34" charset="0"/>
              <a:ea typeface="宋体" panose="02010600030101010101" pitchFamily="2" charset="-122"/>
            </a:endParaRPr>
          </a:p>
        </p:txBody>
      </p:sp>
      <p:graphicFrame>
        <p:nvGraphicFramePr>
          <p:cNvPr id="7" name="Object 1024"/>
          <p:cNvGraphicFramePr>
            <a:graphicFrameLocks noChangeAspect="1"/>
          </p:cNvGraphicFramePr>
          <p:nvPr/>
        </p:nvGraphicFramePr>
        <p:xfrm>
          <a:off x="1936115" y="1173480"/>
          <a:ext cx="2362200" cy="1849120"/>
        </p:xfrm>
        <a:graphic>
          <a:graphicData uri="http://schemas.openxmlformats.org/presentationml/2006/ole">
            <mc:AlternateContent xmlns:mc="http://schemas.openxmlformats.org/markup-compatibility/2006">
              <mc:Choice xmlns:v="urn:schemas-microsoft-com:vml" Requires="v">
                <p:oleObj spid="_x0000_s2118" name="" r:id="rId2" imgW="1054100" imgH="889000" progId="Equation.3">
                  <p:embed/>
                </p:oleObj>
              </mc:Choice>
              <mc:Fallback>
                <p:oleObj name="" r:id="rId2" imgW="1054100" imgH="889000" progId="Equation.3">
                  <p:embed/>
                  <p:pic>
                    <p:nvPicPr>
                      <p:cNvPr id="0" name="图片 3114"/>
                      <p:cNvPicPr/>
                      <p:nvPr/>
                    </p:nvPicPr>
                    <p:blipFill>
                      <a:blip r:embed="rId3"/>
                      <a:stretch>
                        <a:fillRect/>
                      </a:stretch>
                    </p:blipFill>
                    <p:spPr>
                      <a:xfrm>
                        <a:off x="1936115" y="1173480"/>
                        <a:ext cx="2362200" cy="1849120"/>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83503" y="3087053"/>
          <a:ext cx="1167765" cy="898525"/>
        </p:xfrm>
        <a:graphic>
          <a:graphicData uri="http://schemas.openxmlformats.org/presentationml/2006/ole">
            <mc:AlternateContent xmlns:mc="http://schemas.openxmlformats.org/markup-compatibility/2006">
              <mc:Choice xmlns:v="urn:schemas-microsoft-com:vml" Requires="v">
                <p:oleObj spid="_x0000_s2119" name="" r:id="rId4" imgW="520700" imgH="431800" progId="Equation.3">
                  <p:embed/>
                </p:oleObj>
              </mc:Choice>
              <mc:Fallback>
                <p:oleObj name="" r:id="rId4" imgW="520700" imgH="431800" progId="Equation.3">
                  <p:embed/>
                  <p:pic>
                    <p:nvPicPr>
                      <p:cNvPr id="0" name="图片 3114"/>
                      <p:cNvPicPr/>
                      <p:nvPr/>
                    </p:nvPicPr>
                    <p:blipFill>
                      <a:blip r:embed="rId5"/>
                      <a:stretch>
                        <a:fillRect/>
                      </a:stretch>
                    </p:blipFill>
                    <p:spPr>
                      <a:xfrm>
                        <a:off x="83503" y="3087053"/>
                        <a:ext cx="1167765" cy="898525"/>
                      </a:xfrm>
                      <a:prstGeom prst="rect">
                        <a:avLst/>
                      </a:prstGeom>
                      <a:solidFill>
                        <a:srgbClr val="FFFF99"/>
                      </a:solidFill>
                      <a:ln w="38100">
                        <a:noFill/>
                        <a:miter/>
                      </a:ln>
                    </p:spPr>
                  </p:pic>
                </p:oleObj>
              </mc:Fallback>
            </mc:AlternateContent>
          </a:graphicData>
        </a:graphic>
      </p:graphicFrame>
      <p:sp>
        <p:nvSpPr>
          <p:cNvPr id="5" name="Text Box 2"/>
          <p:cNvSpPr txBox="1"/>
          <p:nvPr/>
        </p:nvSpPr>
        <p:spPr>
          <a:xfrm>
            <a:off x="1226185" y="3290570"/>
            <a:ext cx="7864475" cy="491490"/>
          </a:xfrm>
          <a:prstGeom prst="rect">
            <a:avLst/>
          </a:prstGeom>
          <a:noFill/>
          <a:ln w="9525">
            <a:noFill/>
          </a:ln>
        </p:spPr>
        <p:txBody>
          <a:bodyPr wrap="square" anchor="t">
            <a:spAutoFit/>
          </a:bodyPr>
          <a:lstStyle/>
          <a:p>
            <a:pPr algn="just">
              <a:spcBef>
                <a:spcPct val="50000"/>
              </a:spcBef>
            </a:pPr>
            <a:r>
              <a:rPr lang="zh-CN" altLang="en-US"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→为普适常</a:t>
            </a:r>
            <a:r>
              <a:rPr lang="zh-CN" altLang="en-US" sz="2600" b="1" dirty="0">
                <a:solidFill>
                  <a:srgbClr val="FF0000"/>
                </a:solidFill>
                <a:latin typeface="华文细黑" panose="02010600040101010101" charset="-122"/>
                <a:ea typeface="华文细黑" panose="02010600040101010101" charset="-122"/>
                <a:cs typeface="华文细黑" panose="02010600040101010101" charset="-122"/>
              </a:rPr>
              <a:t>数</a:t>
            </a:r>
            <a:r>
              <a:rPr lang="en-US" altLang="zh-CN" sz="2600" b="1" dirty="0">
                <a:solidFill>
                  <a:srgbClr val="FF0000"/>
                </a:solidFill>
                <a:latin typeface="华文细黑" panose="02010600040101010101" charset="-122"/>
                <a:ea typeface="华文细黑" panose="02010600040101010101" charset="-122"/>
                <a:cs typeface="华文细黑" panose="02010600040101010101" charset="-122"/>
              </a:rPr>
              <a:t>,</a:t>
            </a:r>
            <a:r>
              <a:rPr lang="zh-CN" altLang="en-US" sz="2600" b="1" dirty="0">
                <a:solidFill>
                  <a:srgbClr val="FF0000"/>
                </a:solidFill>
                <a:latin typeface="华文细黑" panose="02010600040101010101" charset="-122"/>
                <a:ea typeface="华文细黑" panose="02010600040101010101" charset="-122"/>
                <a:cs typeface="华文细黑" panose="02010600040101010101" charset="-122"/>
              </a:rPr>
              <a:t>称为旋磁比</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r>
              <a:rPr lang="zh-CN" altLang="en-US"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而</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g</a:t>
            </a:r>
            <a:r>
              <a:rPr lang="en-US" altLang="zh-CN" sz="2600" b="1"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l</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r>
              <a:rPr lang="en-US" altLang="zh-CN" sz="2600" b="1" dirty="0">
                <a:solidFill>
                  <a:srgbClr val="FF0000"/>
                </a:solidFill>
                <a:latin typeface="华文细黑" panose="02010600040101010101" charset="-122"/>
                <a:ea typeface="华文细黑" panose="02010600040101010101" charset="-122"/>
                <a:cs typeface="Times New Roman" panose="02020603050405020304" pitchFamily="18" charset="0"/>
              </a:rPr>
              <a:t>1</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,g</a:t>
            </a:r>
            <a:r>
              <a:rPr lang="en-US" altLang="zh-CN" sz="2600" b="1"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s</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r>
              <a:rPr lang="en-US" altLang="zh-CN" sz="2600" b="1" dirty="0">
                <a:solidFill>
                  <a:srgbClr val="FF0000"/>
                </a:solidFill>
                <a:latin typeface="华文细黑" panose="02010600040101010101" charset="-122"/>
                <a:ea typeface="华文细黑" panose="02010600040101010101" charset="-122"/>
                <a:cs typeface="华文细黑" panose="02010600040101010101" charset="-122"/>
              </a:rPr>
              <a:t>2,</a:t>
            </a:r>
            <a:r>
              <a:rPr lang="zh-CN" altLang="en-US" sz="2600" b="1" dirty="0">
                <a:solidFill>
                  <a:srgbClr val="FF0000"/>
                </a:solidFill>
                <a:latin typeface="华文细黑" panose="02010600040101010101" charset="-122"/>
                <a:ea typeface="华文细黑" panose="02010600040101010101" charset="-122"/>
                <a:cs typeface="华文细黑" panose="02010600040101010101" charset="-122"/>
              </a:rPr>
              <a:t>称为</a:t>
            </a:r>
            <a:r>
              <a:rPr lang="zh-CN" altLang="en-US" sz="2600" b="1" dirty="0">
                <a:solidFill>
                  <a:schemeClr val="accent2">
                    <a:lumMod val="75000"/>
                  </a:schemeClr>
                </a:solidFill>
                <a:latin typeface="华文细黑" panose="02010600040101010101" charset="-122"/>
                <a:ea typeface="华文细黑" panose="02010600040101010101" charset="-122"/>
                <a:cs typeface="华文细黑" panose="02010600040101010101" charset="-122"/>
              </a:rPr>
              <a:t>朗德</a:t>
            </a:r>
            <a:r>
              <a:rPr lang="zh-CN" altLang="en-US" sz="2600" b="1" dirty="0">
                <a:solidFill>
                  <a:schemeClr val="accent2">
                    <a:lumMod val="75000"/>
                  </a:schemeClr>
                </a:solidFill>
                <a:latin typeface="Times New Roman" panose="02020603050405020304" pitchFamily="18" charset="0"/>
                <a:ea typeface="华文细黑" panose="02010600040101010101" charset="-122"/>
                <a:cs typeface="Times New Roman" panose="02020603050405020304" pitchFamily="18" charset="0"/>
              </a:rPr>
              <a:t>因子</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endPar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sp>
        <p:nvSpPr>
          <p:cNvPr id="6" name="Text Box 7"/>
          <p:cNvSpPr txBox="1"/>
          <p:nvPr/>
        </p:nvSpPr>
        <p:spPr>
          <a:xfrm>
            <a:off x="-14605" y="3936365"/>
            <a:ext cx="9229725" cy="2091690"/>
          </a:xfrm>
          <a:prstGeom prst="rect">
            <a:avLst/>
          </a:prstGeom>
          <a:noFill/>
          <a:ln w="9525">
            <a:noFill/>
          </a:ln>
        </p:spPr>
        <p:txBody>
          <a:bodyPr wrap="square">
            <a:spAutoFit/>
          </a:bodyPr>
          <a:lstStyle/>
          <a:p>
            <a:pPr marL="457200" indent="-457200" algn="just" eaLnBrk="1" hangingPunct="1">
              <a:spcBef>
                <a:spcPct val="50000"/>
              </a:spcBef>
              <a:buFont typeface="Wingdings" panose="05000000000000000000" charset="0"/>
              <a:buChar char="n"/>
            </a:pPr>
            <a:r>
              <a:rPr lang="en-US" altLang="zh-CN" sz="2600" dirty="0">
                <a:solidFill>
                  <a:srgbClr val="FF0000"/>
                </a:solidFill>
                <a:latin typeface="华文细黑" panose="02010600040101010101" charset="-122"/>
                <a:ea typeface="华文细黑" panose="02010600040101010101" charset="-122"/>
              </a:rPr>
              <a:t>L-S</a:t>
            </a:r>
            <a:r>
              <a:rPr lang="zh-CN" altLang="en-US" sz="2600" dirty="0">
                <a:solidFill>
                  <a:srgbClr val="FF0000"/>
                </a:solidFill>
                <a:latin typeface="华文细黑" panose="02010600040101010101" charset="-122"/>
                <a:ea typeface="华文细黑" panose="02010600040101010101" charset="-122"/>
              </a:rPr>
              <a:t>耦合</a:t>
            </a:r>
            <a:r>
              <a:rPr lang="zh-CN" altLang="en-US" sz="2600" dirty="0">
                <a:latin typeface="华文细黑" panose="02010600040101010101" charset="-122"/>
                <a:ea typeface="华文细黑" panose="02010600040101010101" charset="-122"/>
              </a:rPr>
              <a:t>：</a:t>
            </a:r>
            <a:r>
              <a:rPr lang="zh-CN" sz="2600" dirty="0">
                <a:latin typeface="华文细黑" panose="02010600040101010101" charset="-122"/>
                <a:ea typeface="华文细黑" panose="02010600040101010101" charset="-122"/>
              </a:rPr>
              <a:t>由于电子和电子之间的库仑相互作用</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使得单个电子的轨道角动量相互耦合成总的轨道角动量：           </a:t>
            </a:r>
            <a:endParaRPr lang="zh-CN" altLang="en-US" sz="2600" dirty="0">
              <a:latin typeface="华文细黑" panose="02010600040101010101" charset="-122"/>
              <a:ea typeface="华文细黑" panose="02010600040101010101" charset="-122"/>
            </a:endParaRPr>
          </a:p>
          <a:p>
            <a:pPr marL="457200" indent="-457200" algn="just" eaLnBrk="1" hangingPunct="1">
              <a:spcBef>
                <a:spcPct val="50000"/>
              </a:spcBef>
              <a:buFont typeface="Wingdings" panose="05000000000000000000" charset="0"/>
              <a:buChar char="n"/>
            </a:pPr>
            <a:r>
              <a:rPr lang="zh-CN" altLang="en-US" sz="2600" dirty="0">
                <a:latin typeface="华文细黑" panose="02010600040101010101" charset="-122"/>
                <a:ea typeface="华文细黑" panose="02010600040101010101" charset="-122"/>
              </a:rPr>
              <a:t>单个电子的自旋角动量耦合成总的自旋角动量：</a:t>
            </a:r>
            <a:endParaRPr lang="zh-CN" altLang="en-US" sz="2600" dirty="0">
              <a:latin typeface="华文细黑" panose="02010600040101010101" charset="-122"/>
              <a:ea typeface="华文细黑" panose="02010600040101010101" charset="-122"/>
            </a:endParaRPr>
          </a:p>
          <a:p>
            <a:pPr algn="just" eaLnBrk="1" hangingPunct="1">
              <a:spcBef>
                <a:spcPct val="50000"/>
              </a:spcBef>
            </a:pPr>
            <a:r>
              <a:rPr lang="zh-CN" altLang="en-US" sz="2600" dirty="0">
                <a:latin typeface="华文细黑" panose="02010600040101010101" charset="-122"/>
                <a:ea typeface="华文细黑" panose="02010600040101010101" charset="-122"/>
              </a:rPr>
              <a:t>同时自旋</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轨道耦合组合成原子的总角动量：</a:t>
            </a:r>
            <a:endParaRPr lang="en-US" altLang="zh-CN" sz="2600" dirty="0">
              <a:latin typeface="华文细黑" panose="02010600040101010101" charset="-122"/>
              <a:ea typeface="华文细黑" panose="02010600040101010101" charset="-122"/>
            </a:endParaRPr>
          </a:p>
        </p:txBody>
      </p:sp>
      <p:graphicFrame>
        <p:nvGraphicFramePr>
          <p:cNvPr id="9" name="对象 8">
            <a:hlinkClick r:id="" action="ppaction://ole?verb=0"/>
          </p:cNvPr>
          <p:cNvGraphicFramePr>
            <a:graphicFrameLocks noChangeAspect="1"/>
          </p:cNvGraphicFramePr>
          <p:nvPr/>
        </p:nvGraphicFramePr>
        <p:xfrm>
          <a:off x="7389495" y="4414520"/>
          <a:ext cx="1051560" cy="645795"/>
        </p:xfrm>
        <a:graphic>
          <a:graphicData uri="http://schemas.openxmlformats.org/presentationml/2006/ole">
            <mc:AlternateContent xmlns:mc="http://schemas.openxmlformats.org/markup-compatibility/2006">
              <mc:Choice xmlns:v="urn:schemas-microsoft-com:vml" Requires="v">
                <p:oleObj spid="_x0000_s2120" name="" r:id="rId6" imgW="558800" imgH="342900" progId="Equation.KSEE3">
                  <p:embed/>
                </p:oleObj>
              </mc:Choice>
              <mc:Fallback>
                <p:oleObj name="" r:id="rId6" imgW="558800" imgH="342900" progId="Equation.KSEE3">
                  <p:embed/>
                  <p:pic>
                    <p:nvPicPr>
                      <p:cNvPr id="0" name="图片 2048"/>
                      <p:cNvPicPr/>
                      <p:nvPr/>
                    </p:nvPicPr>
                    <p:blipFill>
                      <a:blip r:embed="rId7"/>
                      <a:stretch>
                        <a:fillRect/>
                      </a:stretch>
                    </p:blipFill>
                    <p:spPr>
                      <a:xfrm>
                        <a:off x="7389495" y="4414520"/>
                        <a:ext cx="1051560" cy="64579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7389495" y="4958715"/>
          <a:ext cx="1099820" cy="645795"/>
        </p:xfrm>
        <a:graphic>
          <a:graphicData uri="http://schemas.openxmlformats.org/presentationml/2006/ole">
            <mc:AlternateContent xmlns:mc="http://schemas.openxmlformats.org/markup-compatibility/2006">
              <mc:Choice xmlns:v="urn:schemas-microsoft-com:vml" Requires="v">
                <p:oleObj spid="_x0000_s2121" name="" r:id="rId8" imgW="584200" imgH="342900" progId="Equation.KSEE3">
                  <p:embed/>
                </p:oleObj>
              </mc:Choice>
              <mc:Fallback>
                <p:oleObj name="" r:id="rId8" imgW="584200" imgH="342900" progId="Equation.KSEE3">
                  <p:embed/>
                  <p:pic>
                    <p:nvPicPr>
                      <p:cNvPr id="0" name="图片 2048"/>
                      <p:cNvPicPr/>
                      <p:nvPr/>
                    </p:nvPicPr>
                    <p:blipFill>
                      <a:blip r:embed="rId9"/>
                      <a:stretch>
                        <a:fillRect/>
                      </a:stretch>
                    </p:blipFill>
                    <p:spPr>
                      <a:xfrm>
                        <a:off x="7389495" y="4958715"/>
                        <a:ext cx="1099820" cy="64579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971165" y="5956300"/>
          <a:ext cx="3773170" cy="886460"/>
        </p:xfrm>
        <a:graphic>
          <a:graphicData uri="http://schemas.openxmlformats.org/presentationml/2006/ole">
            <mc:AlternateContent xmlns:mc="http://schemas.openxmlformats.org/markup-compatibility/2006">
              <mc:Choice xmlns:v="urn:schemas-microsoft-com:vml" Requires="v">
                <p:oleObj spid="_x0000_s2122" name="" r:id="rId10" imgW="1459865" imgH="342900" progId="Equation.KSEE3">
                  <p:embed/>
                </p:oleObj>
              </mc:Choice>
              <mc:Fallback>
                <p:oleObj name="" r:id="rId10" imgW="1459865" imgH="342900" progId="Equation.KSEE3">
                  <p:embed/>
                  <p:pic>
                    <p:nvPicPr>
                      <p:cNvPr id="0" name="图片 2048"/>
                      <p:cNvPicPr/>
                      <p:nvPr/>
                    </p:nvPicPr>
                    <p:blipFill>
                      <a:blip r:embed="rId11"/>
                      <a:stretch>
                        <a:fillRect/>
                      </a:stretch>
                    </p:blipFill>
                    <p:spPr>
                      <a:xfrm>
                        <a:off x="2971165" y="5956300"/>
                        <a:ext cx="3773170" cy="886460"/>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1024"/>
          <p:cNvGraphicFramePr>
            <a:graphicFrameLocks noChangeAspect="1"/>
          </p:cNvGraphicFramePr>
          <p:nvPr/>
        </p:nvGraphicFramePr>
        <p:xfrm>
          <a:off x="2962275" y="897255"/>
          <a:ext cx="2889885" cy="1048385"/>
        </p:xfrm>
        <a:graphic>
          <a:graphicData uri="http://schemas.openxmlformats.org/presentationml/2006/ole">
            <mc:AlternateContent xmlns:mc="http://schemas.openxmlformats.org/markup-compatibility/2006">
              <mc:Choice xmlns:v="urn:schemas-microsoft-com:vml" Requires="v">
                <p:oleObj spid="_x0000_s9297" name="" r:id="rId1" imgW="1104900" imgH="431800" progId="Equation.3">
                  <p:embed/>
                </p:oleObj>
              </mc:Choice>
              <mc:Fallback>
                <p:oleObj name="" r:id="rId1" imgW="1104900" imgH="431800" progId="Equation.3">
                  <p:embed/>
                  <p:pic>
                    <p:nvPicPr>
                      <p:cNvPr id="0" name="图片 3114"/>
                      <p:cNvPicPr/>
                      <p:nvPr/>
                    </p:nvPicPr>
                    <p:blipFill>
                      <a:blip r:embed="rId2"/>
                      <a:stretch>
                        <a:fillRect/>
                      </a:stretch>
                    </p:blipFill>
                    <p:spPr>
                      <a:xfrm>
                        <a:off x="2962275" y="897255"/>
                        <a:ext cx="2889885" cy="1048385"/>
                      </a:xfrm>
                      <a:prstGeom prst="rect">
                        <a:avLst/>
                      </a:prstGeom>
                      <a:solidFill>
                        <a:srgbClr val="FFFF99"/>
                      </a:solidFill>
                      <a:ln w="38100">
                        <a:noFill/>
                        <a:miter/>
                      </a:ln>
                    </p:spPr>
                  </p:pic>
                </p:oleObj>
              </mc:Fallback>
            </mc:AlternateContent>
          </a:graphicData>
        </a:graphic>
      </p:graphicFrame>
      <p:sp>
        <p:nvSpPr>
          <p:cNvPr id="5121" name="Text Box 2"/>
          <p:cNvSpPr txBox="1"/>
          <p:nvPr/>
        </p:nvSpPr>
        <p:spPr>
          <a:xfrm>
            <a:off x="31750" y="-13970"/>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二、原子磁矩</a:t>
            </a:r>
            <a:endParaRPr lang="en-US" altLang="zh-CN" sz="2600" b="1" dirty="0">
              <a:solidFill>
                <a:srgbClr val="FF0000"/>
              </a:solidFill>
              <a:latin typeface="华文细黑" panose="02010600040101010101" charset="-122"/>
              <a:ea typeface="华文细黑" panose="02010600040101010101" charset="-122"/>
            </a:endParaRPr>
          </a:p>
        </p:txBody>
      </p:sp>
      <p:sp>
        <p:nvSpPr>
          <p:cNvPr id="6" name="Text Box 7"/>
          <p:cNvSpPr txBox="1"/>
          <p:nvPr/>
        </p:nvSpPr>
        <p:spPr>
          <a:xfrm>
            <a:off x="31750" y="405765"/>
            <a:ext cx="9229725" cy="491490"/>
          </a:xfrm>
          <a:prstGeom prst="rect">
            <a:avLst/>
          </a:prstGeom>
          <a:noFill/>
          <a:ln w="9525">
            <a:noFill/>
          </a:ln>
        </p:spPr>
        <p:txBody>
          <a:bodyPr wrap="square">
            <a:spAutoFit/>
          </a:bodyPr>
          <a:lstStyle/>
          <a:p>
            <a:pPr marL="457200" indent="-457200" algn="just" eaLnBrk="1" hangingPunct="1">
              <a:spcBef>
                <a:spcPct val="50000"/>
              </a:spcBef>
              <a:buFont typeface="Wingdings" panose="05000000000000000000" charset="0"/>
              <a:buChar char="n"/>
            </a:pPr>
            <a:r>
              <a:rPr lang="zh-CN" altLang="en-US" sz="2600" dirty="0">
                <a:latin typeface="华文细黑" panose="02010600040101010101" charset="-122"/>
                <a:ea typeface="华文细黑" panose="02010600040101010101" charset="-122"/>
              </a:rPr>
              <a:t>原子磁矩和总角动量之间的关系仍可以写为：</a:t>
            </a:r>
            <a:endParaRPr lang="en-US" altLang="zh-CN" sz="2600" dirty="0">
              <a:latin typeface="华文细黑" panose="02010600040101010101" charset="-122"/>
              <a:ea typeface="华文细黑" panose="02010600040101010101" charset="-122"/>
            </a:endParaRPr>
          </a:p>
        </p:txBody>
      </p:sp>
      <p:graphicFrame>
        <p:nvGraphicFramePr>
          <p:cNvPr id="2" name="Object 1024"/>
          <p:cNvGraphicFramePr>
            <a:graphicFrameLocks noChangeAspect="1"/>
          </p:cNvGraphicFramePr>
          <p:nvPr/>
        </p:nvGraphicFramePr>
        <p:xfrm>
          <a:off x="2962275" y="2055495"/>
          <a:ext cx="5305425" cy="1017905"/>
        </p:xfrm>
        <a:graphic>
          <a:graphicData uri="http://schemas.openxmlformats.org/presentationml/2006/ole">
            <mc:AlternateContent xmlns:mc="http://schemas.openxmlformats.org/markup-compatibility/2006">
              <mc:Choice xmlns:v="urn:schemas-microsoft-com:vml" Requires="v">
                <p:oleObj spid="_x0000_s9298" name="" r:id="rId3" imgW="2273300" imgH="419100" progId="Equation.3">
                  <p:embed/>
                </p:oleObj>
              </mc:Choice>
              <mc:Fallback>
                <p:oleObj name="" r:id="rId3" imgW="2273300" imgH="419100" progId="Equation.3">
                  <p:embed/>
                  <p:pic>
                    <p:nvPicPr>
                      <p:cNvPr id="0" name="图片 3114"/>
                      <p:cNvPicPr/>
                      <p:nvPr/>
                    </p:nvPicPr>
                    <p:blipFill>
                      <a:blip r:embed="rId4"/>
                      <a:stretch>
                        <a:fillRect/>
                      </a:stretch>
                    </p:blipFill>
                    <p:spPr>
                      <a:xfrm>
                        <a:off x="2962275" y="2055495"/>
                        <a:ext cx="5305425" cy="1017905"/>
                      </a:xfrm>
                      <a:prstGeom prst="rect">
                        <a:avLst/>
                      </a:prstGeom>
                      <a:solidFill>
                        <a:srgbClr val="FFFF99"/>
                      </a:solidFill>
                      <a:ln w="38100">
                        <a:noFill/>
                        <a:miter/>
                      </a:ln>
                    </p:spPr>
                  </p:pic>
                </p:oleObj>
              </mc:Fallback>
            </mc:AlternateContent>
          </a:graphicData>
        </a:graphic>
      </p:graphicFrame>
      <p:sp>
        <p:nvSpPr>
          <p:cNvPr id="4" name="Text Box 7"/>
          <p:cNvSpPr txBox="1"/>
          <p:nvPr/>
        </p:nvSpPr>
        <p:spPr>
          <a:xfrm>
            <a:off x="-42545" y="3148965"/>
            <a:ext cx="9229725" cy="1091565"/>
          </a:xfrm>
          <a:prstGeom prst="rect">
            <a:avLst/>
          </a:prstGeom>
          <a:noFill/>
          <a:ln w="9525">
            <a:noFill/>
          </a:ln>
        </p:spPr>
        <p:txBody>
          <a:bodyPr wrap="square">
            <a:spAutoFit/>
          </a:bodyPr>
          <a:lstStyle/>
          <a:p>
            <a:pPr marL="457200" indent="-457200" algn="just" eaLnBrk="1" hangingPunct="1">
              <a:spcBef>
                <a:spcPct val="50000"/>
              </a:spcBef>
              <a:buFont typeface="Arial" panose="020B0604020202020204" pitchFamily="34" charset="0"/>
              <a:buChar char="•"/>
            </a:pPr>
            <a:r>
              <a:rPr lang="zh-CN" altLang="en-US" sz="2600" dirty="0">
                <a:latin typeface="华文细黑" panose="02010600040101010101" charset="-122"/>
                <a:ea typeface="华文细黑" panose="02010600040101010101" charset="-122"/>
              </a:rPr>
              <a:t>若</a:t>
            </a:r>
            <a:r>
              <a:rPr lang="en-US" altLang="zh-CN" sz="2600" dirty="0">
                <a:latin typeface="华文细黑" panose="02010600040101010101" charset="-122"/>
                <a:ea typeface="华文细黑" panose="02010600040101010101" charset="-122"/>
              </a:rPr>
              <a:t>S=0,</a:t>
            </a:r>
            <a:r>
              <a:rPr lang="zh-CN" altLang="en-US" sz="2600" dirty="0">
                <a:latin typeface="华文细黑" panose="02010600040101010101" charset="-122"/>
                <a:ea typeface="华文细黑" panose="02010600040101010101" charset="-122"/>
              </a:rPr>
              <a:t>则</a:t>
            </a:r>
            <a:r>
              <a:rPr lang="en-US" altLang="zh-CN" sz="2600" dirty="0">
                <a:latin typeface="华文细黑" panose="02010600040101010101" charset="-122"/>
                <a:ea typeface="华文细黑" panose="02010600040101010101" charset="-122"/>
              </a:rPr>
              <a:t>J=L,</a:t>
            </a:r>
            <a:r>
              <a:rPr lang="zh-CN" altLang="en-US" sz="2600" dirty="0">
                <a:latin typeface="华文细黑" panose="02010600040101010101" charset="-122"/>
                <a:ea typeface="华文细黑" panose="02010600040101010101" charset="-122"/>
              </a:rPr>
              <a:t>原子磁矩完全由电子的轨道磁矩所贡献</a:t>
            </a:r>
            <a:r>
              <a:rPr lang="en-US" altLang="zh-CN" sz="2600" dirty="0">
                <a:latin typeface="华文细黑" panose="02010600040101010101" charset="-122"/>
                <a:ea typeface="华文细黑" panose="02010600040101010101" charset="-122"/>
              </a:rPr>
              <a:t>.</a:t>
            </a:r>
            <a:r>
              <a:rPr lang="en-US" altLang="zh-CN" sz="2600" i="1" dirty="0">
                <a:latin typeface="Times New Roman" panose="02020603050405020304" pitchFamily="18" charset="0"/>
                <a:ea typeface="华文细黑" panose="02010600040101010101" charset="-122"/>
                <a:cs typeface="Times New Roman" panose="02020603050405020304" pitchFamily="18" charset="0"/>
              </a:rPr>
              <a:t>g</a:t>
            </a:r>
            <a:r>
              <a:rPr lang="en-US" altLang="zh-CN" sz="2600" i="1" baseline="-25000" dirty="0">
                <a:latin typeface="Times New Roman" panose="02020603050405020304" pitchFamily="18" charset="0"/>
                <a:ea typeface="华文细黑" panose="02010600040101010101" charset="-122"/>
                <a:cs typeface="Times New Roman" panose="02020603050405020304" pitchFamily="18" charset="0"/>
              </a:rPr>
              <a:t>J</a:t>
            </a:r>
            <a:r>
              <a:rPr lang="en-US" altLang="zh-CN" sz="2600" dirty="0">
                <a:latin typeface="华文细黑" panose="02010600040101010101" charset="-122"/>
                <a:ea typeface="华文细黑" panose="02010600040101010101" charset="-122"/>
              </a:rPr>
              <a:t>=1.</a:t>
            </a:r>
            <a:endParaRPr lang="en-US" altLang="zh-CN" sz="2600" dirty="0">
              <a:latin typeface="华文细黑" panose="02010600040101010101" charset="-122"/>
              <a:ea typeface="华文细黑" panose="02010600040101010101" charset="-122"/>
            </a:endParaRPr>
          </a:p>
          <a:p>
            <a:pPr marL="457200" indent="-457200" algn="just" eaLnBrk="1" hangingPunct="1">
              <a:spcBef>
                <a:spcPct val="50000"/>
              </a:spcBef>
              <a:buFont typeface="Arial" panose="020B0604020202020204" pitchFamily="34" charset="0"/>
              <a:buChar char="•"/>
            </a:pPr>
            <a:r>
              <a:rPr lang="zh-CN" altLang="en-US" sz="2600" dirty="0">
                <a:latin typeface="华文细黑" panose="02010600040101010101" charset="-122"/>
                <a:ea typeface="华文细黑" panose="02010600040101010101" charset="-122"/>
              </a:rPr>
              <a:t>若</a:t>
            </a:r>
            <a:r>
              <a:rPr lang="en-US" altLang="zh-CN" sz="2600" dirty="0">
                <a:latin typeface="华文细黑" panose="02010600040101010101" charset="-122"/>
                <a:ea typeface="华文细黑" panose="02010600040101010101" charset="-122"/>
              </a:rPr>
              <a:t>L=0,</a:t>
            </a:r>
            <a:r>
              <a:rPr lang="zh-CN" altLang="en-US" sz="2600" dirty="0">
                <a:latin typeface="华文细黑" panose="02010600040101010101" charset="-122"/>
                <a:ea typeface="华文细黑" panose="02010600040101010101" charset="-122"/>
                <a:sym typeface="+mn-ea"/>
              </a:rPr>
              <a:t>则</a:t>
            </a:r>
            <a:r>
              <a:rPr lang="en-US" altLang="zh-CN" sz="2600" dirty="0">
                <a:latin typeface="华文细黑" panose="02010600040101010101" charset="-122"/>
                <a:ea typeface="华文细黑" panose="02010600040101010101" charset="-122"/>
                <a:sym typeface="+mn-ea"/>
              </a:rPr>
              <a:t>J=S,</a:t>
            </a:r>
            <a:r>
              <a:rPr lang="zh-CN" altLang="en-US" sz="2600" dirty="0">
                <a:latin typeface="华文细黑" panose="02010600040101010101" charset="-122"/>
                <a:ea typeface="华文细黑" panose="02010600040101010101" charset="-122"/>
                <a:sym typeface="+mn-ea"/>
              </a:rPr>
              <a:t>原子磁矩完全由电子的自旋磁矩所贡献</a:t>
            </a:r>
            <a:r>
              <a:rPr lang="en-US" altLang="zh-CN" sz="2600" dirty="0">
                <a:latin typeface="华文细黑" panose="02010600040101010101" charset="-122"/>
                <a:ea typeface="华文细黑" panose="02010600040101010101" charset="-122"/>
                <a:sym typeface="+mn-ea"/>
              </a:rPr>
              <a:t>.</a:t>
            </a:r>
            <a:r>
              <a:rPr lang="en-US" altLang="zh-CN" sz="2600" i="1" dirty="0">
                <a:latin typeface="Times New Roman" panose="02020603050405020304" pitchFamily="18" charset="0"/>
                <a:ea typeface="华文细黑" panose="02010600040101010101" charset="-122"/>
                <a:cs typeface="Times New Roman" panose="02020603050405020304" pitchFamily="18" charset="0"/>
                <a:sym typeface="+mn-ea"/>
              </a:rPr>
              <a:t>g</a:t>
            </a:r>
            <a:r>
              <a:rPr lang="en-US" altLang="zh-CN" sz="2600" i="1" baseline="-25000" dirty="0">
                <a:latin typeface="Times New Roman" panose="02020603050405020304" pitchFamily="18" charset="0"/>
                <a:ea typeface="华文细黑" panose="02010600040101010101" charset="-122"/>
                <a:cs typeface="Times New Roman" panose="02020603050405020304" pitchFamily="18" charset="0"/>
                <a:sym typeface="+mn-ea"/>
              </a:rPr>
              <a:t>J</a:t>
            </a:r>
            <a:r>
              <a:rPr lang="en-US" altLang="zh-CN" sz="2600" dirty="0">
                <a:latin typeface="华文细黑" panose="02010600040101010101" charset="-122"/>
                <a:ea typeface="华文细黑" panose="02010600040101010101" charset="-122"/>
                <a:sym typeface="+mn-ea"/>
              </a:rPr>
              <a:t>=2.</a:t>
            </a:r>
            <a:endParaRPr lang="en-US" altLang="zh-CN" sz="2600" dirty="0">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1442085" y="4240530"/>
          <a:ext cx="7660005" cy="1048385"/>
        </p:xfrm>
        <a:graphic>
          <a:graphicData uri="http://schemas.openxmlformats.org/presentationml/2006/ole">
            <mc:AlternateContent xmlns:mc="http://schemas.openxmlformats.org/markup-compatibility/2006">
              <mc:Choice xmlns:v="urn:schemas-microsoft-com:vml" Requires="v">
                <p:oleObj spid="_x0000_s9299" name="" r:id="rId5" imgW="3136900" imgH="431800" progId="Equation.3">
                  <p:embed/>
                </p:oleObj>
              </mc:Choice>
              <mc:Fallback>
                <p:oleObj name="" r:id="rId5" imgW="3136900" imgH="431800" progId="Equation.3">
                  <p:embed/>
                  <p:pic>
                    <p:nvPicPr>
                      <p:cNvPr id="0" name="图片 3114"/>
                      <p:cNvPicPr/>
                      <p:nvPr/>
                    </p:nvPicPr>
                    <p:blipFill>
                      <a:blip r:embed="rId6"/>
                      <a:stretch>
                        <a:fillRect/>
                      </a:stretch>
                    </p:blipFill>
                    <p:spPr>
                      <a:xfrm>
                        <a:off x="1442085" y="4240530"/>
                        <a:ext cx="7660005" cy="1048385"/>
                      </a:xfrm>
                      <a:prstGeom prst="rect">
                        <a:avLst/>
                      </a:prstGeom>
                      <a:solidFill>
                        <a:srgbClr val="FFFF99"/>
                      </a:solidFill>
                      <a:ln w="38100">
                        <a:noFill/>
                        <a:miter/>
                      </a:ln>
                    </p:spPr>
                  </p:pic>
                </p:oleObj>
              </mc:Fallback>
            </mc:AlternateContent>
          </a:graphicData>
        </a:graphic>
      </p:graphicFrame>
      <p:sp>
        <p:nvSpPr>
          <p:cNvPr id="10" name="Text Box 2"/>
          <p:cNvSpPr txBox="1"/>
          <p:nvPr/>
        </p:nvSpPr>
        <p:spPr>
          <a:xfrm>
            <a:off x="31750" y="4375785"/>
            <a:ext cx="1537970" cy="891540"/>
          </a:xfrm>
          <a:prstGeom prst="rect">
            <a:avLst/>
          </a:prstGeom>
          <a:noFill/>
          <a:ln w="9525">
            <a:noFill/>
          </a:ln>
        </p:spPr>
        <p:txBody>
          <a:bodyPr wrap="square" anchor="t">
            <a:spAutoFit/>
          </a:bodyPr>
          <a:lstStyle/>
          <a:p>
            <a:pPr marL="457200" indent="-457200">
              <a:spcBef>
                <a:spcPct val="50000"/>
              </a:spcBef>
              <a:buFont typeface="Wingdings" panose="05000000000000000000" charset="0"/>
              <a:buChar char="l"/>
            </a:pPr>
            <a:r>
              <a:rPr lang="zh-CN" altLang="en-US" sz="2600" b="1" dirty="0">
                <a:solidFill>
                  <a:srgbClr val="FF0000"/>
                </a:solidFill>
                <a:latin typeface="华文细黑" panose="02010600040101010101" charset="-122"/>
                <a:ea typeface="华文细黑" panose="02010600040101010101" charset="-122"/>
              </a:rPr>
              <a:t>原子磁矩</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11" name="Object 1024"/>
          <p:cNvGraphicFramePr>
            <a:graphicFrameLocks noChangeAspect="1"/>
          </p:cNvGraphicFramePr>
          <p:nvPr/>
        </p:nvGraphicFramePr>
        <p:xfrm>
          <a:off x="54610" y="5360670"/>
          <a:ext cx="2477770" cy="600710"/>
        </p:xfrm>
        <a:graphic>
          <a:graphicData uri="http://schemas.openxmlformats.org/presentationml/2006/ole">
            <mc:AlternateContent xmlns:mc="http://schemas.openxmlformats.org/markup-compatibility/2006">
              <mc:Choice xmlns:v="urn:schemas-microsoft-com:vml" Requires="v">
                <p:oleObj spid="_x0000_s9300" name="" r:id="rId7" imgW="1663700" imgH="393700" progId="Equation.3">
                  <p:embed/>
                </p:oleObj>
              </mc:Choice>
              <mc:Fallback>
                <p:oleObj name="" r:id="rId7" imgW="1663700" imgH="393700" progId="Equation.3">
                  <p:embed/>
                  <p:pic>
                    <p:nvPicPr>
                      <p:cNvPr id="0" name="图片 3114"/>
                      <p:cNvPicPr/>
                      <p:nvPr/>
                    </p:nvPicPr>
                    <p:blipFill>
                      <a:blip r:embed="rId8"/>
                      <a:stretch>
                        <a:fillRect/>
                      </a:stretch>
                    </p:blipFill>
                    <p:spPr>
                      <a:xfrm>
                        <a:off x="54610" y="5360670"/>
                        <a:ext cx="2477770" cy="600710"/>
                      </a:xfrm>
                      <a:prstGeom prst="rect">
                        <a:avLst/>
                      </a:prstGeom>
                      <a:solidFill>
                        <a:srgbClr val="FFFF99"/>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58420" y="6011903"/>
          <a:ext cx="3674540" cy="755085"/>
        </p:xfrm>
        <a:graphic>
          <a:graphicData uri="http://schemas.openxmlformats.org/presentationml/2006/ole">
            <mc:AlternateContent xmlns:mc="http://schemas.openxmlformats.org/markup-compatibility/2006">
              <mc:Choice xmlns:v="urn:schemas-microsoft-com:vml" Requires="v">
                <p:oleObj spid="_x0000_s9301" name="" r:id="rId9" imgW="1231265" imgH="254000" progId="Equation.3">
                  <p:embed/>
                </p:oleObj>
              </mc:Choice>
              <mc:Fallback>
                <p:oleObj name="" r:id="rId9" imgW="1231265" imgH="254000" progId="Equation.3">
                  <p:embed/>
                  <p:pic>
                    <p:nvPicPr>
                      <p:cNvPr id="0" name="图片 3114"/>
                      <p:cNvPicPr/>
                      <p:nvPr/>
                    </p:nvPicPr>
                    <p:blipFill>
                      <a:blip r:embed="rId10"/>
                      <a:stretch>
                        <a:fillRect/>
                      </a:stretch>
                    </p:blipFill>
                    <p:spPr>
                      <a:xfrm>
                        <a:off x="58420" y="6011903"/>
                        <a:ext cx="3674540" cy="755085"/>
                      </a:xfrm>
                      <a:prstGeom prst="rect">
                        <a:avLst/>
                      </a:prstGeom>
                      <a:solidFill>
                        <a:srgbClr val="FFFF99"/>
                      </a:solidFill>
                      <a:ln w="38100">
                        <a:noFill/>
                        <a:miter/>
                      </a:ln>
                    </p:spPr>
                  </p:pic>
                </p:oleObj>
              </mc:Fallback>
            </mc:AlternateContent>
          </a:graphicData>
        </a:graphic>
      </p:graphicFrame>
      <p:graphicFrame>
        <p:nvGraphicFramePr>
          <p:cNvPr id="15" name="对象 14"/>
          <p:cNvGraphicFramePr/>
          <p:nvPr/>
        </p:nvGraphicFramePr>
        <p:xfrm>
          <a:off x="2458085" y="5534660"/>
          <a:ext cx="6660000" cy="252000"/>
        </p:xfrm>
        <a:graphic>
          <a:graphicData uri="http://schemas.openxmlformats.org/presentationml/2006/ole">
            <mc:AlternateContent xmlns:mc="http://schemas.openxmlformats.org/markup-compatibility/2006">
              <mc:Choice xmlns:v="urn:schemas-microsoft-com:vml" Requires="v">
                <p:oleObj spid="_x0000_s9302" name="" r:id="rId11" imgW="5295900" imgH="203200" progId="Equation.KSEE3">
                  <p:embed/>
                </p:oleObj>
              </mc:Choice>
              <mc:Fallback>
                <p:oleObj name="" r:id="rId11" imgW="5295900" imgH="203200" progId="Equation.KSEE3">
                  <p:embed/>
                  <p:pic>
                    <p:nvPicPr>
                      <p:cNvPr id="0" name="图片 15"/>
                      <p:cNvPicPr/>
                      <p:nvPr/>
                    </p:nvPicPr>
                    <p:blipFill>
                      <a:blip r:embed="rId12"/>
                      <a:stretch>
                        <a:fillRect/>
                      </a:stretch>
                    </p:blipFill>
                    <p:spPr>
                      <a:xfrm>
                        <a:off x="2458085" y="5534660"/>
                        <a:ext cx="6660000" cy="252000"/>
                      </a:xfrm>
                      <a:prstGeom prst="rect">
                        <a:avLst/>
                      </a:prstGeom>
                    </p:spPr>
                  </p:pic>
                </p:oleObj>
              </mc:Fallback>
            </mc:AlternateContent>
          </a:graphicData>
        </a:graphic>
      </p:graphicFrame>
      <p:sp>
        <p:nvSpPr>
          <p:cNvPr id="17" name="Text Box 7"/>
          <p:cNvSpPr txBox="1"/>
          <p:nvPr/>
        </p:nvSpPr>
        <p:spPr>
          <a:xfrm>
            <a:off x="5076035" y="6093185"/>
            <a:ext cx="3659505" cy="491490"/>
          </a:xfrm>
          <a:prstGeom prst="rect">
            <a:avLst/>
          </a:prstGeom>
          <a:noFill/>
          <a:ln w="9525">
            <a:noFill/>
          </a:ln>
        </p:spPr>
        <p:txBody>
          <a:bodyPr wrap="square">
            <a:spAutoFit/>
          </a:bodyPr>
          <a:lstStyle/>
          <a:p>
            <a:pPr algn="just" eaLnBrk="1" hangingPunct="1">
              <a:spcBef>
                <a:spcPct val="50000"/>
              </a:spcBef>
              <a:buFont typeface="Arial" panose="020B0604020202020204" pitchFamily="34" charset="0"/>
            </a:pPr>
            <a:r>
              <a:rPr lang="zh-CN" altLang="en-US" sz="2600" dirty="0">
                <a:latin typeface="华文细黑" panose="02010600040101010101" charset="-122"/>
                <a:ea typeface="华文细黑" panose="02010600040101010101" charset="-122"/>
              </a:rPr>
              <a:t>有效的玻尔磁子数</a:t>
            </a:r>
            <a:r>
              <a:rPr lang="en-US" altLang="zh-CN" sz="2600" dirty="0">
                <a:latin typeface="华文细黑" panose="02010600040101010101" charset="-122"/>
                <a:ea typeface="华文细黑" panose="02010600040101010101" charset="-122"/>
              </a:rPr>
              <a:t>.</a:t>
            </a:r>
            <a:endParaRPr lang="en-US" altLang="zh-CN" sz="2600" dirty="0">
              <a:latin typeface="华文细黑" panose="02010600040101010101" charset="-122"/>
              <a:ea typeface="华文细黑" panose="02010600040101010101" charset="-122"/>
            </a:endParaRPr>
          </a:p>
        </p:txBody>
      </p:sp>
      <p:sp>
        <p:nvSpPr>
          <p:cNvPr id="4103" name="Line 8"/>
          <p:cNvSpPr/>
          <p:nvPr/>
        </p:nvSpPr>
        <p:spPr>
          <a:xfrm>
            <a:off x="3863735" y="6381205"/>
            <a:ext cx="1260000" cy="0"/>
          </a:xfrm>
          <a:prstGeom prst="line">
            <a:avLst/>
          </a:prstGeom>
          <a:ln w="57150" cap="flat" cmpd="sng">
            <a:solidFill>
              <a:srgbClr val="FF6600"/>
            </a:solidFill>
            <a:prstDash val="solid"/>
            <a:headEnd type="none" w="med" len="med"/>
            <a:tailEnd type="stealth"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123825" y="102235"/>
            <a:ext cx="8896350" cy="645160"/>
          </a:xfrm>
          <a:prstGeom prst="rect">
            <a:avLst/>
          </a:prstGeom>
          <a:noFill/>
          <a:ln w="9525">
            <a:noFill/>
          </a:ln>
        </p:spPr>
        <p:txBody>
          <a:bodyPr>
            <a:spAutoFit/>
          </a:bodyPr>
          <a:p>
            <a:pPr eaLnBrk="1" hangingPunct="1">
              <a:spcBef>
                <a:spcPct val="50000"/>
              </a:spcBef>
            </a:pPr>
            <a:r>
              <a:rPr lang="zh-CN" sz="3600" b="1" dirty="0">
                <a:latin typeface="华文细黑" panose="02010600040101010101" charset="-122"/>
                <a:ea typeface="华文细黑" panose="02010600040101010101" charset="-122"/>
              </a:rPr>
              <a:t>洪德定则</a:t>
            </a:r>
            <a:r>
              <a:rPr lang="en-US" altLang="zh-CN" sz="3600" b="1" dirty="0">
                <a:latin typeface="华文细黑" panose="02010600040101010101" charset="-122"/>
                <a:ea typeface="华文细黑" panose="02010600040101010101" charset="-122"/>
              </a:rPr>
              <a:t>(L-S</a:t>
            </a:r>
            <a:r>
              <a:rPr lang="zh-CN" altLang="en-US" sz="3600" b="1" dirty="0">
                <a:latin typeface="华文细黑" panose="02010600040101010101" charset="-122"/>
                <a:ea typeface="华文细黑" panose="02010600040101010101" charset="-122"/>
              </a:rPr>
              <a:t>耦合机制</a:t>
            </a:r>
            <a:r>
              <a:rPr lang="en-US" altLang="zh-CN" sz="3600" b="1" dirty="0">
                <a:latin typeface="华文细黑" panose="02010600040101010101" charset="-122"/>
                <a:ea typeface="华文细黑" panose="02010600040101010101" charset="-122"/>
              </a:rPr>
              <a:t>)</a:t>
            </a:r>
            <a:endParaRPr lang="en-US" altLang="zh-CN" sz="3600" b="1" dirty="0">
              <a:latin typeface="华文细黑" panose="02010600040101010101" charset="-122"/>
              <a:ea typeface="华文细黑" panose="02010600040101010101" charset="-122"/>
            </a:endParaRPr>
          </a:p>
        </p:txBody>
      </p:sp>
      <p:sp>
        <p:nvSpPr>
          <p:cNvPr id="2" name="Text Box 5"/>
          <p:cNvSpPr txBox="1"/>
          <p:nvPr/>
        </p:nvSpPr>
        <p:spPr>
          <a:xfrm>
            <a:off x="-53975" y="878840"/>
            <a:ext cx="9107170" cy="2306955"/>
          </a:xfrm>
          <a:prstGeom prst="rect">
            <a:avLst/>
          </a:prstGeom>
          <a:noFill/>
          <a:ln w="9525">
            <a:noFill/>
          </a:ln>
        </p:spPr>
        <p:txBody>
          <a:bodyPr wrap="square">
            <a:spAutoFit/>
          </a:bodyPr>
          <a:lstStyle/>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第一：在满足</a:t>
            </a:r>
            <a:r>
              <a:rPr lang="en-US" altLang="zh-CN" sz="2400" dirty="0">
                <a:latin typeface="华文细黑" panose="02010600040101010101" charset="-122"/>
                <a:ea typeface="华文细黑" panose="02010600040101010101" charset="-122"/>
              </a:rPr>
              <a:t>Pauli</a:t>
            </a:r>
            <a:r>
              <a:rPr lang="zh-CN" altLang="en-US" sz="2400" dirty="0">
                <a:latin typeface="华文细黑" panose="02010600040101010101" charset="-122"/>
                <a:ea typeface="华文细黑" panose="02010600040101010101" charset="-122"/>
              </a:rPr>
              <a:t>原理的条件下，</a:t>
            </a:r>
            <a:r>
              <a:rPr lang="en-US" altLang="zh-CN" sz="2400" dirty="0">
                <a:latin typeface="华文细黑" panose="02010600040101010101" charset="-122"/>
                <a:ea typeface="华文细黑" panose="02010600040101010101" charset="-122"/>
              </a:rPr>
              <a:t>S</a:t>
            </a:r>
            <a:r>
              <a:rPr lang="zh-CN" altLang="en-US" sz="2400" dirty="0">
                <a:latin typeface="华文细黑" panose="02010600040101010101" charset="-122"/>
                <a:ea typeface="华文细黑" panose="02010600040101010101" charset="-122"/>
              </a:rPr>
              <a:t>取最大值</a:t>
            </a:r>
            <a:r>
              <a:rPr lang="en-US" altLang="zh-CN" sz="2400" dirty="0">
                <a:latin typeface="华文细黑" panose="02010600040101010101" charset="-122"/>
                <a:ea typeface="华文细黑" panose="02010600040101010101" charset="-122"/>
              </a:rPr>
              <a:t>.</a:t>
            </a:r>
            <a:endParaRPr lang="en-US" altLang="zh-CN" sz="2400" dirty="0">
              <a:latin typeface="华文细黑" panose="02010600040101010101" charset="-122"/>
              <a:ea typeface="华文细黑" panose="02010600040101010101" charset="-122"/>
            </a:endParaRPr>
          </a:p>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第二：在</a:t>
            </a:r>
            <a:r>
              <a:rPr lang="zh-CN" altLang="en-US" sz="2400" dirty="0">
                <a:latin typeface="华文细黑" panose="02010600040101010101" charset="-122"/>
                <a:ea typeface="华文细黑" panose="02010600040101010101" charset="-122"/>
                <a:sym typeface="+mn-ea"/>
              </a:rPr>
              <a:t>满足</a:t>
            </a:r>
            <a:r>
              <a:rPr lang="en-US" altLang="zh-CN" sz="2400" dirty="0">
                <a:latin typeface="华文细黑" panose="02010600040101010101" charset="-122"/>
                <a:ea typeface="华文细黑" panose="02010600040101010101" charset="-122"/>
                <a:sym typeface="+mn-ea"/>
              </a:rPr>
              <a:t>Pauli</a:t>
            </a:r>
            <a:r>
              <a:rPr lang="zh-CN" altLang="en-US" sz="2400" dirty="0">
                <a:latin typeface="华文细黑" panose="02010600040101010101" charset="-122"/>
                <a:ea typeface="华文细黑" panose="02010600040101010101" charset="-122"/>
                <a:sym typeface="+mn-ea"/>
              </a:rPr>
              <a:t>原理的条件下，</a:t>
            </a:r>
            <a:r>
              <a:rPr lang="en-US" altLang="zh-CN" sz="2400" dirty="0">
                <a:latin typeface="华文细黑" panose="02010600040101010101" charset="-122"/>
                <a:ea typeface="华文细黑" panose="02010600040101010101" charset="-122"/>
                <a:sym typeface="+mn-ea"/>
              </a:rPr>
              <a:t>S</a:t>
            </a:r>
            <a:r>
              <a:rPr lang="zh-CN" altLang="en-US" sz="2400" dirty="0">
                <a:latin typeface="华文细黑" panose="02010600040101010101" charset="-122"/>
                <a:ea typeface="华文细黑" panose="02010600040101010101" charset="-122"/>
                <a:sym typeface="+mn-ea"/>
              </a:rPr>
              <a:t>取最大值的各状态中</a:t>
            </a:r>
            <a:r>
              <a:rPr lang="en-US" altLang="zh-CN" sz="2400" dirty="0">
                <a:latin typeface="华文细黑" panose="02010600040101010101" charset="-122"/>
                <a:ea typeface="华文细黑" panose="02010600040101010101" charset="-122"/>
                <a:sym typeface="+mn-ea"/>
              </a:rPr>
              <a:t>L</a:t>
            </a:r>
            <a:r>
              <a:rPr lang="zh-CN" altLang="en-US" sz="2400" dirty="0">
                <a:latin typeface="华文细黑" panose="02010600040101010101" charset="-122"/>
                <a:ea typeface="华文细黑" panose="02010600040101010101" charset="-122"/>
                <a:sym typeface="+mn-ea"/>
              </a:rPr>
              <a:t>有最高的态</a:t>
            </a:r>
            <a:r>
              <a:rPr lang="en-US" altLang="zh-CN" sz="2400" dirty="0">
                <a:latin typeface="华文细黑" panose="02010600040101010101" charset="-122"/>
                <a:ea typeface="华文细黑" panose="02010600040101010101" charset="-122"/>
                <a:sym typeface="+mn-ea"/>
              </a:rPr>
              <a:t>.</a:t>
            </a:r>
            <a:endParaRPr lang="en-US" altLang="zh-CN" sz="2400" dirty="0">
              <a:latin typeface="华文细黑" panose="02010600040101010101" charset="-122"/>
              <a:ea typeface="华文细黑" panose="02010600040101010101" charset="-122"/>
              <a:sym typeface="+mn-ea"/>
            </a:endParaRPr>
          </a:p>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sym typeface="+mn-ea"/>
              </a:rPr>
              <a:t>第三：如果壳层中电子数不到半满，则</a:t>
            </a:r>
            <a:r>
              <a:rPr lang="en-US" altLang="zh-CN" sz="2400" dirty="0">
                <a:latin typeface="华文细黑" panose="02010600040101010101" charset="-122"/>
                <a:ea typeface="华文细黑" panose="02010600040101010101" charset="-122"/>
                <a:sym typeface="+mn-ea"/>
              </a:rPr>
              <a:t>J=L-S</a:t>
            </a:r>
            <a:r>
              <a:rPr lang="zh-CN" altLang="en-US" sz="2400" dirty="0">
                <a:latin typeface="华文细黑" panose="02010600040101010101" charset="-122"/>
                <a:ea typeface="华文细黑" panose="02010600040101010101" charset="-122"/>
                <a:sym typeface="+mn-ea"/>
              </a:rPr>
              <a:t>，如果超过半满，则</a:t>
            </a:r>
            <a:r>
              <a:rPr lang="en-US" altLang="zh-CN" sz="2400" dirty="0">
                <a:latin typeface="华文细黑" panose="02010600040101010101" charset="-122"/>
                <a:ea typeface="华文细黑" panose="02010600040101010101" charset="-122"/>
                <a:sym typeface="+mn-ea"/>
              </a:rPr>
              <a:t>J=L+S.</a:t>
            </a:r>
            <a:endParaRPr lang="en-US" altLang="zh-CN" sz="2400" dirty="0">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21590" y="-3810"/>
            <a:ext cx="8896350" cy="645160"/>
          </a:xfrm>
          <a:prstGeom prst="rect">
            <a:avLst/>
          </a:prstGeom>
          <a:noFill/>
          <a:ln w="9525">
            <a:noFill/>
          </a:ln>
        </p:spPr>
        <p:txBody>
          <a:bodyPr>
            <a:spAutoFit/>
          </a:bodyPr>
          <a:p>
            <a:pPr marL="571500" indent="-571500" eaLnBrk="1" hangingPunct="1">
              <a:spcBef>
                <a:spcPct val="50000"/>
              </a:spcBef>
              <a:buFont typeface="Wingdings" panose="05000000000000000000" charset="0"/>
              <a:buChar char="u"/>
            </a:pPr>
            <a:r>
              <a:rPr lang="zh-CN" altLang="en-US" sz="3600" b="1" dirty="0">
                <a:latin typeface="华文细黑" panose="02010600040101010101" charset="-122"/>
                <a:ea typeface="华文细黑" panose="02010600040101010101" charset="-122"/>
              </a:rPr>
              <a:t>原子磁性的量子方法</a:t>
            </a:r>
            <a:endParaRPr lang="en-US" altLang="zh-CN" sz="3600" b="1" dirty="0">
              <a:latin typeface="华文细黑" panose="02010600040101010101" charset="-122"/>
              <a:ea typeface="华文细黑" panose="02010600040101010101" charset="-122"/>
            </a:endParaRPr>
          </a:p>
        </p:txBody>
      </p:sp>
      <p:graphicFrame>
        <p:nvGraphicFramePr>
          <p:cNvPr id="3" name="对象 2"/>
          <p:cNvGraphicFramePr>
            <a:graphicFrameLocks noChangeAspect="1"/>
          </p:cNvGraphicFramePr>
          <p:nvPr/>
        </p:nvGraphicFramePr>
        <p:xfrm>
          <a:off x="5295900" y="220980"/>
          <a:ext cx="3650615" cy="901700"/>
        </p:xfrm>
        <a:graphic>
          <a:graphicData uri="http://schemas.openxmlformats.org/presentationml/2006/ole">
            <mc:AlternateContent xmlns:mc="http://schemas.openxmlformats.org/markup-compatibility/2006">
              <mc:Choice xmlns:v="urn:schemas-microsoft-com:vml" Requires="v">
                <p:oleObj spid="_x0000_s23579" name="Equation" r:id="rId1" imgW="2565400" imgH="609600" progId="Equation.DSMT4">
                  <p:embed/>
                </p:oleObj>
              </mc:Choice>
              <mc:Fallback>
                <p:oleObj name="Equation" r:id="rId1" imgW="2565400" imgH="609600" progId="Equation.DSMT4">
                  <p:embed/>
                  <p:pic>
                    <p:nvPicPr>
                      <p:cNvPr id="0" name="图片 23578"/>
                      <p:cNvPicPr/>
                      <p:nvPr/>
                    </p:nvPicPr>
                    <p:blipFill>
                      <a:blip r:embed="rId2"/>
                      <a:stretch>
                        <a:fillRect/>
                      </a:stretch>
                    </p:blipFill>
                    <p:spPr>
                      <a:xfrm>
                        <a:off x="5295900" y="220980"/>
                        <a:ext cx="3650615" cy="901700"/>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5424170" y="1122363"/>
          <a:ext cx="2212340" cy="702945"/>
        </p:xfrm>
        <a:graphic>
          <a:graphicData uri="http://schemas.openxmlformats.org/presentationml/2006/ole">
            <mc:AlternateContent xmlns:mc="http://schemas.openxmlformats.org/markup-compatibility/2006">
              <mc:Choice xmlns:v="urn:schemas-microsoft-com:vml" Requires="v">
                <p:oleObj spid="_x0000_s4" name="Equation" r:id="rId3" imgW="1828800" imgH="571500" progId="Equation.DSMT4">
                  <p:embed/>
                </p:oleObj>
              </mc:Choice>
              <mc:Fallback>
                <p:oleObj name="Equation" r:id="rId3" imgW="1828800" imgH="571500" progId="Equation.DSMT4">
                  <p:embed/>
                  <p:pic>
                    <p:nvPicPr>
                      <p:cNvPr id="0" name="图片 23578"/>
                      <p:cNvPicPr/>
                      <p:nvPr/>
                    </p:nvPicPr>
                    <p:blipFill>
                      <a:blip r:embed="rId4"/>
                      <a:stretch>
                        <a:fillRect/>
                      </a:stretch>
                    </p:blipFill>
                    <p:spPr>
                      <a:xfrm>
                        <a:off x="5424170" y="1122363"/>
                        <a:ext cx="2212340" cy="702945"/>
                      </a:xfrm>
                      <a:prstGeom prst="rect">
                        <a:avLst/>
                      </a:prstGeom>
                      <a:solidFill>
                        <a:srgbClr val="FFFF99"/>
                      </a:solidFill>
                    </p:spPr>
                  </p:pic>
                </p:oleObj>
              </mc:Fallback>
            </mc:AlternateContent>
          </a:graphicData>
        </a:graphic>
      </p:graphicFrame>
      <p:graphicFrame>
        <p:nvGraphicFramePr>
          <p:cNvPr id="5" name="对象 4"/>
          <p:cNvGraphicFramePr>
            <a:graphicFrameLocks noChangeAspect="1"/>
          </p:cNvGraphicFramePr>
          <p:nvPr/>
        </p:nvGraphicFramePr>
        <p:xfrm>
          <a:off x="329565" y="1701800"/>
          <a:ext cx="8466455" cy="2526030"/>
        </p:xfrm>
        <a:graphic>
          <a:graphicData uri="http://schemas.openxmlformats.org/presentationml/2006/ole">
            <mc:AlternateContent xmlns:mc="http://schemas.openxmlformats.org/markup-compatibility/2006">
              <mc:Choice xmlns:v="urn:schemas-microsoft-com:vml" Requires="v">
                <p:oleObj spid="_x0000_s6" name="Equation" r:id="rId5" imgW="6577965" imgH="1930400" progId="Equation.DSMT4">
                  <p:embed/>
                </p:oleObj>
              </mc:Choice>
              <mc:Fallback>
                <p:oleObj name="Equation" r:id="rId5" imgW="6577965" imgH="1930400" progId="Equation.DSMT4">
                  <p:embed/>
                  <p:pic>
                    <p:nvPicPr>
                      <p:cNvPr id="0" name="图片 23578"/>
                      <p:cNvPicPr/>
                      <p:nvPr/>
                    </p:nvPicPr>
                    <p:blipFill>
                      <a:blip r:embed="rId6"/>
                      <a:stretch>
                        <a:fillRect/>
                      </a:stretch>
                    </p:blipFill>
                    <p:spPr>
                      <a:xfrm>
                        <a:off x="329565" y="1701800"/>
                        <a:ext cx="8466455" cy="2526030"/>
                      </a:xfrm>
                      <a:prstGeom prst="rect">
                        <a:avLst/>
                      </a:prstGeom>
                    </p:spPr>
                  </p:pic>
                </p:oleObj>
              </mc:Fallback>
            </mc:AlternateContent>
          </a:graphicData>
        </a:graphic>
      </p:graphicFrame>
      <p:sp>
        <p:nvSpPr>
          <p:cNvPr id="4103" name="Line 8"/>
          <p:cNvSpPr/>
          <p:nvPr/>
        </p:nvSpPr>
        <p:spPr>
          <a:xfrm>
            <a:off x="3613545" y="4304120"/>
            <a:ext cx="2664000" cy="0"/>
          </a:xfrm>
          <a:prstGeom prst="line">
            <a:avLst/>
          </a:prstGeom>
          <a:ln w="38100" cap="flat" cmpd="sng">
            <a:solidFill>
              <a:srgbClr val="FF6600"/>
            </a:solidFill>
            <a:prstDash val="solid"/>
            <a:headEnd type="stealth" w="lg" len="lg"/>
            <a:tailEnd type="stealth" w="lg" len="lg"/>
          </a:ln>
        </p:spPr>
      </p:sp>
      <p:sp>
        <p:nvSpPr>
          <p:cNvPr id="7" name="Line 8"/>
          <p:cNvSpPr/>
          <p:nvPr/>
        </p:nvSpPr>
        <p:spPr>
          <a:xfrm>
            <a:off x="6606300" y="4304120"/>
            <a:ext cx="2268000" cy="0"/>
          </a:xfrm>
          <a:prstGeom prst="line">
            <a:avLst/>
          </a:prstGeom>
          <a:ln w="38100" cap="flat" cmpd="sng">
            <a:solidFill>
              <a:srgbClr val="0000FF"/>
            </a:solidFill>
            <a:prstDash val="solid"/>
            <a:headEnd type="stealth" w="lg" len="lg"/>
            <a:tailEnd type="stealth" w="lg" len="lg"/>
          </a:ln>
        </p:spPr>
      </p:sp>
      <p:graphicFrame>
        <p:nvGraphicFramePr>
          <p:cNvPr id="8" name="对象 7"/>
          <p:cNvGraphicFramePr>
            <a:graphicFrameLocks noChangeAspect="1"/>
          </p:cNvGraphicFramePr>
          <p:nvPr/>
        </p:nvGraphicFramePr>
        <p:xfrm>
          <a:off x="413385" y="4495800"/>
          <a:ext cx="4418330" cy="935355"/>
        </p:xfrm>
        <a:graphic>
          <a:graphicData uri="http://schemas.openxmlformats.org/presentationml/2006/ole">
            <mc:AlternateContent xmlns:mc="http://schemas.openxmlformats.org/markup-compatibility/2006">
              <mc:Choice xmlns:v="urn:schemas-microsoft-com:vml" Requires="v">
                <p:oleObj spid="_x0000_s9" name="Equation" r:id="rId7" imgW="3048000" imgH="634365" progId="Equation.DSMT4">
                  <p:embed/>
                </p:oleObj>
              </mc:Choice>
              <mc:Fallback>
                <p:oleObj name="Equation" r:id="rId7" imgW="3048000" imgH="634365" progId="Equation.DSMT4">
                  <p:embed/>
                  <p:pic>
                    <p:nvPicPr>
                      <p:cNvPr id="0" name="图片 23578"/>
                      <p:cNvPicPr/>
                      <p:nvPr/>
                    </p:nvPicPr>
                    <p:blipFill>
                      <a:blip r:embed="rId8"/>
                      <a:stretch>
                        <a:fillRect/>
                      </a:stretch>
                    </p:blipFill>
                    <p:spPr>
                      <a:xfrm>
                        <a:off x="413385" y="4495800"/>
                        <a:ext cx="4418330" cy="935355"/>
                      </a:xfrm>
                      <a:prstGeom prst="rect">
                        <a:avLst/>
                      </a:prstGeom>
                      <a:solidFill>
                        <a:srgbClr val="FFFF99"/>
                      </a:solidFill>
                    </p:spPr>
                  </p:pic>
                </p:oleObj>
              </mc:Fallback>
            </mc:AlternateContent>
          </a:graphicData>
        </a:graphic>
      </p:graphicFrame>
      <p:graphicFrame>
        <p:nvGraphicFramePr>
          <p:cNvPr id="10" name="对象 9"/>
          <p:cNvGraphicFramePr>
            <a:graphicFrameLocks noChangeAspect="1"/>
          </p:cNvGraphicFramePr>
          <p:nvPr/>
        </p:nvGraphicFramePr>
        <p:xfrm>
          <a:off x="1635760" y="5795010"/>
          <a:ext cx="6927850" cy="903605"/>
        </p:xfrm>
        <a:graphic>
          <a:graphicData uri="http://schemas.openxmlformats.org/presentationml/2006/ole">
            <mc:AlternateContent xmlns:mc="http://schemas.openxmlformats.org/markup-compatibility/2006">
              <mc:Choice xmlns:v="urn:schemas-microsoft-com:vml" Requires="v">
                <p:oleObj spid="_x0000_s11" name="Equation" r:id="rId9" imgW="5143500" imgH="634365" progId="Equation.DSMT4">
                  <p:embed/>
                </p:oleObj>
              </mc:Choice>
              <mc:Fallback>
                <p:oleObj name="Equation" r:id="rId9" imgW="5143500" imgH="634365" progId="Equation.DSMT4">
                  <p:embed/>
                  <p:pic>
                    <p:nvPicPr>
                      <p:cNvPr id="0" name="图片 23578"/>
                      <p:cNvPicPr/>
                      <p:nvPr/>
                    </p:nvPicPr>
                    <p:blipFill>
                      <a:blip r:embed="rId10"/>
                      <a:stretch>
                        <a:fillRect/>
                      </a:stretch>
                    </p:blipFill>
                    <p:spPr>
                      <a:xfrm>
                        <a:off x="1635760" y="5795010"/>
                        <a:ext cx="6927850" cy="903605"/>
                      </a:xfrm>
                      <a:prstGeom prst="rect">
                        <a:avLst/>
                      </a:prstGeom>
                      <a:solidFill>
                        <a:srgbClr val="FFFF99"/>
                      </a:solidFill>
                    </p:spPr>
                  </p:pic>
                </p:oleObj>
              </mc:Fallback>
            </mc:AlternateContent>
          </a:graphicData>
        </a:graphic>
      </p:graphicFrame>
      <p:sp>
        <p:nvSpPr>
          <p:cNvPr id="12" name="Text Box 5"/>
          <p:cNvSpPr txBox="1"/>
          <p:nvPr/>
        </p:nvSpPr>
        <p:spPr>
          <a:xfrm>
            <a:off x="-21590" y="5359400"/>
            <a:ext cx="8896350" cy="460375"/>
          </a:xfrm>
          <a:prstGeom prst="rect">
            <a:avLst/>
          </a:prstGeom>
          <a:noFill/>
          <a:ln w="9525">
            <a:noFill/>
          </a:ln>
        </p:spPr>
        <p:txBody>
          <a:bodyPr>
            <a:spAutoFit/>
          </a:bodyPr>
          <a:p>
            <a:pPr marL="285750" indent="-285750" eaLnBrk="1" hangingPunct="1">
              <a:spcBef>
                <a:spcPct val="50000"/>
              </a:spcBef>
              <a:buFont typeface="Wingdings" panose="05000000000000000000" charset="0"/>
              <a:buChar char="n"/>
            </a:pPr>
            <a:r>
              <a:rPr lang="zh-CN" sz="2400" b="1" dirty="0">
                <a:solidFill>
                  <a:srgbClr val="FF0000"/>
                </a:solidFill>
                <a:latin typeface="华文细黑" panose="02010600040101010101" charset="-122"/>
                <a:ea typeface="华文细黑" panose="02010600040101010101" charset="-122"/>
              </a:rPr>
              <a:t>角动量为</a:t>
            </a:r>
            <a:r>
              <a:rPr lang="en-US" altLang="zh-CN" sz="2400" b="1" dirty="0">
                <a:solidFill>
                  <a:srgbClr val="FF0000"/>
                </a:solidFill>
                <a:latin typeface="华文细黑" panose="02010600040101010101" charset="-122"/>
                <a:ea typeface="华文细黑" panose="02010600040101010101" charset="-122"/>
              </a:rPr>
              <a:t>L</a:t>
            </a:r>
            <a:r>
              <a:rPr lang="zh-CN" altLang="en-US" sz="2400" b="1" dirty="0">
                <a:solidFill>
                  <a:srgbClr val="FF0000"/>
                </a:solidFill>
                <a:latin typeface="华文细黑" panose="02010600040101010101" charset="-122"/>
                <a:ea typeface="华文细黑" panose="02010600040101010101" charset="-122"/>
              </a:rPr>
              <a:t>、</a:t>
            </a:r>
            <a:r>
              <a:rPr lang="en-US" altLang="zh-CN" sz="2400" b="1" dirty="0">
                <a:solidFill>
                  <a:srgbClr val="FF0000"/>
                </a:solidFill>
                <a:latin typeface="华文细黑" panose="02010600040101010101" charset="-122"/>
                <a:ea typeface="华文细黑" panose="02010600040101010101" charset="-122"/>
              </a:rPr>
              <a:t>M</a:t>
            </a:r>
            <a:r>
              <a:rPr lang="en-US" altLang="zh-CN" sz="2400" b="1"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l</a:t>
            </a:r>
            <a:r>
              <a:rPr lang="zh-CN" altLang="en-US" sz="2400" b="1" dirty="0">
                <a:solidFill>
                  <a:srgbClr val="FF0000"/>
                </a:solidFill>
                <a:latin typeface="华文细黑" panose="02010600040101010101" charset="-122"/>
                <a:ea typeface="华文细黑" panose="02010600040101010101" charset="-122"/>
              </a:rPr>
              <a:t>的基态的</a:t>
            </a:r>
            <a:r>
              <a:rPr lang="zh-CN" sz="2400" b="1" dirty="0">
                <a:solidFill>
                  <a:srgbClr val="FF0000"/>
                </a:solidFill>
                <a:latin typeface="华文细黑" panose="02010600040101010101" charset="-122"/>
                <a:ea typeface="华文细黑" panose="02010600040101010101" charset="-122"/>
              </a:rPr>
              <a:t>一级微扰能量为：</a:t>
            </a:r>
            <a:endParaRPr lang="zh-CN" sz="2400" b="1" dirty="0">
              <a:solidFill>
                <a:srgbClr val="FF0000"/>
              </a:solidFill>
              <a:latin typeface="华文细黑" panose="02010600040101010101" charset="-122"/>
              <a:ea typeface="华文细黑" panose="02010600040101010101" charset="-122"/>
            </a:endParaRPr>
          </a:p>
        </p:txBody>
      </p:sp>
      <p:sp>
        <p:nvSpPr>
          <p:cNvPr id="13" name="Text Box 5"/>
          <p:cNvSpPr txBox="1"/>
          <p:nvPr/>
        </p:nvSpPr>
        <p:spPr>
          <a:xfrm>
            <a:off x="-21590" y="584835"/>
            <a:ext cx="5612130" cy="460375"/>
          </a:xfrm>
          <a:prstGeom prst="rect">
            <a:avLst/>
          </a:prstGeom>
          <a:noFill/>
          <a:ln w="9525">
            <a:noFill/>
          </a:ln>
        </p:spPr>
        <p:txBody>
          <a:bodyPr wrap="square">
            <a:spAutoFit/>
          </a:bodyPr>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不考虑自旋下，多电子哈密顿量为：</a:t>
            </a:r>
            <a:endParaRPr lang="en-US" altLang="zh-CN" sz="2400" dirty="0">
              <a:latin typeface="华文细黑" panose="02010600040101010101" charset="-122"/>
              <a:ea typeface="华文细黑" panose="02010600040101010101" charset="-122"/>
              <a:sym typeface="+mn-ea"/>
            </a:endParaRPr>
          </a:p>
        </p:txBody>
      </p:sp>
      <p:sp>
        <p:nvSpPr>
          <p:cNvPr id="14" name="Text Box 5"/>
          <p:cNvSpPr txBox="1"/>
          <p:nvPr/>
        </p:nvSpPr>
        <p:spPr>
          <a:xfrm>
            <a:off x="-21590" y="1215390"/>
            <a:ext cx="5612130" cy="460375"/>
          </a:xfrm>
          <a:prstGeom prst="rect">
            <a:avLst/>
          </a:prstGeom>
          <a:noFill/>
          <a:ln w="9525">
            <a:noFill/>
          </a:ln>
        </p:spPr>
        <p:txBody>
          <a:bodyPr wrap="square">
            <a:spAutoFit/>
          </a:bodyPr>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设定外界磁场</a:t>
            </a:r>
            <a:r>
              <a:rPr lang="en-US" altLang="zh-CN" sz="2400" dirty="0">
                <a:latin typeface="华文细黑" panose="02010600040101010101" charset="-122"/>
                <a:ea typeface="华文细黑" panose="02010600040101010101" charset="-122"/>
              </a:rPr>
              <a:t>B</a:t>
            </a:r>
            <a:r>
              <a:rPr lang="en-US" altLang="zh-CN" sz="2400" baseline="-25000" dirty="0">
                <a:latin typeface="华文细黑" panose="02010600040101010101" charset="-122"/>
                <a:ea typeface="华文细黑" panose="02010600040101010101" charset="-122"/>
              </a:rPr>
              <a:t>0</a:t>
            </a:r>
            <a:r>
              <a:rPr lang="zh-CN" altLang="en-US" sz="2400" dirty="0">
                <a:latin typeface="华文细黑" panose="02010600040101010101" charset="-122"/>
                <a:ea typeface="华文细黑" panose="02010600040101010101" charset="-122"/>
              </a:rPr>
              <a:t>沿</a:t>
            </a:r>
            <a:r>
              <a:rPr lang="en-US" altLang="zh-CN" sz="2400" dirty="0">
                <a:latin typeface="华文细黑" panose="02010600040101010101" charset="-122"/>
                <a:ea typeface="华文细黑" panose="02010600040101010101" charset="-122"/>
              </a:rPr>
              <a:t>Z</a:t>
            </a:r>
            <a:r>
              <a:rPr lang="zh-CN" altLang="en-US" sz="2400" dirty="0">
                <a:latin typeface="华文细黑" panose="02010600040101010101" charset="-122"/>
                <a:ea typeface="华文细黑" panose="02010600040101010101" charset="-122"/>
              </a:rPr>
              <a:t>方向</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rPr>
              <a:t>则矢势</a:t>
            </a:r>
            <a:r>
              <a:rPr lang="en-US" altLang="zh-CN" sz="2400" dirty="0">
                <a:latin typeface="华文细黑" panose="02010600040101010101" charset="-122"/>
                <a:ea typeface="华文细黑" panose="02010600040101010101" charset="-122"/>
              </a:rPr>
              <a:t>A</a:t>
            </a:r>
            <a:r>
              <a:rPr lang="zh-CN" altLang="en-US" sz="2400" dirty="0">
                <a:latin typeface="华文细黑" panose="02010600040101010101" charset="-122"/>
                <a:ea typeface="华文细黑" panose="02010600040101010101" charset="-122"/>
              </a:rPr>
              <a:t>为：</a:t>
            </a:r>
            <a:endParaRPr lang="en-US" altLang="zh-CN" sz="2400" dirty="0">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675380" y="1619250"/>
            <a:ext cx="4857115" cy="2883535"/>
          </a:xfrm>
          <a:prstGeom prst="rect">
            <a:avLst/>
          </a:prstGeom>
        </p:spPr>
      </p:pic>
      <p:grpSp>
        <p:nvGrpSpPr>
          <p:cNvPr id="5" name="组合 4"/>
          <p:cNvGrpSpPr/>
          <p:nvPr/>
        </p:nvGrpSpPr>
        <p:grpSpPr>
          <a:xfrm>
            <a:off x="297180" y="784225"/>
            <a:ext cx="2651125" cy="4008755"/>
            <a:chOff x="656" y="1318"/>
            <a:chExt cx="3821" cy="5792"/>
          </a:xfrm>
        </p:grpSpPr>
        <p:pic>
          <p:nvPicPr>
            <p:cNvPr id="2" name="图片 1"/>
            <p:cNvPicPr>
              <a:picLocks noChangeAspect="1"/>
            </p:cNvPicPr>
            <p:nvPr>
              <p:custDataLst>
                <p:tags r:id="rId3"/>
              </p:custDataLst>
            </p:nvPr>
          </p:nvPicPr>
          <p:blipFill>
            <a:blip r:embed="rId4"/>
            <a:stretch>
              <a:fillRect/>
            </a:stretch>
          </p:blipFill>
          <p:spPr>
            <a:xfrm>
              <a:off x="656" y="1770"/>
              <a:ext cx="3330" cy="5340"/>
            </a:xfrm>
            <a:prstGeom prst="rect">
              <a:avLst/>
            </a:prstGeom>
          </p:spPr>
        </p:pic>
        <p:sp>
          <p:nvSpPr>
            <p:cNvPr id="4" name="矩形 3"/>
            <p:cNvSpPr/>
            <p:nvPr/>
          </p:nvSpPr>
          <p:spPr>
            <a:xfrm>
              <a:off x="2777" y="1318"/>
              <a:ext cx="1701" cy="136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sp>
        <p:nvSpPr>
          <p:cNvPr id="10244" name="Text Box 5"/>
          <p:cNvSpPr txBox="1"/>
          <p:nvPr/>
        </p:nvSpPr>
        <p:spPr>
          <a:xfrm>
            <a:off x="123825" y="102235"/>
            <a:ext cx="8896350" cy="645160"/>
          </a:xfrm>
          <a:prstGeom prst="rect">
            <a:avLst/>
          </a:prstGeom>
          <a:noFill/>
          <a:ln w="9525">
            <a:noFill/>
          </a:ln>
        </p:spPr>
        <p:txBody>
          <a:bodyPr>
            <a:spAutoFit/>
          </a:bodyPr>
          <a:p>
            <a:pPr marL="571500" indent="-571500" eaLnBrk="1" hangingPunct="1">
              <a:spcBef>
                <a:spcPct val="50000"/>
              </a:spcBef>
              <a:buFont typeface="Wingdings" panose="05000000000000000000" charset="0"/>
              <a:buChar char="p"/>
            </a:pPr>
            <a:r>
              <a:rPr lang="en-US" altLang="zh-CN" sz="3600" b="1" dirty="0">
                <a:latin typeface="华文细黑" panose="02010600040101010101" charset="-122"/>
                <a:ea typeface="华文细黑" panose="02010600040101010101" charset="-122"/>
              </a:rPr>
              <a:t>Zeeman splitting (</a:t>
            </a:r>
            <a:r>
              <a:rPr lang="zh-CN" altLang="en-US" sz="3600" b="1" dirty="0">
                <a:latin typeface="华文细黑" panose="02010600040101010101" charset="-122"/>
                <a:ea typeface="华文细黑" panose="02010600040101010101" charset="-122"/>
              </a:rPr>
              <a:t>塞曼劈裂</a:t>
            </a:r>
            <a:r>
              <a:rPr lang="en-US" altLang="zh-CN" sz="3600" b="1" dirty="0">
                <a:latin typeface="华文细黑" panose="02010600040101010101" charset="-122"/>
                <a:ea typeface="华文细黑" panose="02010600040101010101" charset="-122"/>
              </a:rPr>
              <a:t>)</a:t>
            </a:r>
            <a:endParaRPr lang="en-US" altLang="zh-CN" sz="3600" b="1" dirty="0">
              <a:latin typeface="华文细黑" panose="02010600040101010101" charset="-122"/>
              <a:ea typeface="华文细黑" panose="02010600040101010101" charset="-122"/>
            </a:endParaRPr>
          </a:p>
        </p:txBody>
      </p:sp>
      <p:graphicFrame>
        <p:nvGraphicFramePr>
          <p:cNvPr id="10" name="对象 9"/>
          <p:cNvGraphicFramePr>
            <a:graphicFrameLocks noChangeAspect="1"/>
          </p:cNvGraphicFramePr>
          <p:nvPr/>
        </p:nvGraphicFramePr>
        <p:xfrm>
          <a:off x="123825" y="5076190"/>
          <a:ext cx="8957945" cy="1168400"/>
        </p:xfrm>
        <a:graphic>
          <a:graphicData uri="http://schemas.openxmlformats.org/presentationml/2006/ole">
            <mc:AlternateContent xmlns:mc="http://schemas.openxmlformats.org/markup-compatibility/2006">
              <mc:Choice xmlns:v="urn:schemas-microsoft-com:vml" Requires="v">
                <p:oleObj spid="_x0000_s11" name="Equation" r:id="rId5" imgW="5143500" imgH="634365" progId="Equation.DSMT4">
                  <p:embed/>
                </p:oleObj>
              </mc:Choice>
              <mc:Fallback>
                <p:oleObj name="Equation" r:id="rId5" imgW="5143500" imgH="634365" progId="Equation.DSMT4">
                  <p:embed/>
                  <p:pic>
                    <p:nvPicPr>
                      <p:cNvPr id="0" name="图片 23578"/>
                      <p:cNvPicPr/>
                      <p:nvPr/>
                    </p:nvPicPr>
                    <p:blipFill>
                      <a:blip r:embed="rId6"/>
                      <a:stretch>
                        <a:fillRect/>
                      </a:stretch>
                    </p:blipFill>
                    <p:spPr>
                      <a:xfrm>
                        <a:off x="123825" y="5076190"/>
                        <a:ext cx="8957945" cy="1168400"/>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tags/tag1.xml><?xml version="1.0" encoding="utf-8"?>
<p:tagLst xmlns:p="http://schemas.openxmlformats.org/presentationml/2006/main">
  <p:tag name="KSO_WM_UNIT_PLACING_PICTURE_USER_VIEWPORT" val="{&quot;height&quot;:4541,&quot;width&quot;:7649}"/>
</p:tagLst>
</file>

<file path=ppt/tags/tag2.xml><?xml version="1.0" encoding="utf-8"?>
<p:tagLst xmlns:p="http://schemas.openxmlformats.org/presentationml/2006/main">
  <p:tag name="REFSHAPE" val="512585764"/>
  <p:tag name="KSO_WM_UNIT_PLACING_PICTURE_USER_VIEWPORT" val="{&quot;height&quot;:5820.3418508287286,&quot;width&quot;:3638.5108610311436}"/>
</p:tagLst>
</file>

<file path=ppt/tags/tag3.xml><?xml version="1.0" encoding="utf-8"?>
<p:tagLst xmlns:p="http://schemas.openxmlformats.org/presentationml/2006/main">
  <p:tag name="REFSHAPE" val="620618084"/>
</p:tagLst>
</file>

<file path=ppt/tags/tag4.xml><?xml version="1.0" encoding="utf-8"?>
<p:tagLst xmlns:p="http://schemas.openxmlformats.org/presentationml/2006/main">
  <p:tag name="REFSHAPE" val="180561724"/>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2087</Words>
  <Application>WPS 演示</Application>
  <PresentationFormat>全屏显示(4:3)</PresentationFormat>
  <Paragraphs>211</Paragraphs>
  <Slides>32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75</vt:i4>
      </vt:variant>
      <vt:variant>
        <vt:lpstr>幻灯片标题</vt:lpstr>
      </vt:variant>
      <vt:variant>
        <vt:i4>32</vt:i4>
      </vt:variant>
    </vt:vector>
  </HeadingPairs>
  <TitlesOfParts>
    <vt:vector size="118" baseType="lpstr">
      <vt:lpstr>Arial</vt:lpstr>
      <vt:lpstr>宋体</vt:lpstr>
      <vt:lpstr>Wingdings</vt:lpstr>
      <vt:lpstr>华文细黑</vt:lpstr>
      <vt:lpstr>Wingdings</vt:lpstr>
      <vt:lpstr>Times New Roman</vt:lpstr>
      <vt:lpstr>微软雅黑</vt:lpstr>
      <vt:lpstr>Arial Unicode MS</vt:lpstr>
      <vt:lpstr>PMingLiU</vt:lpstr>
      <vt:lpstr>Cambria</vt:lpstr>
      <vt:lpstr>默认设计模板</vt:lpstr>
      <vt:lpstr>Equation.3</vt:lpstr>
      <vt:lpstr>Equation.KSEE3</vt:lpstr>
      <vt:lpstr>Equation.KSEE3</vt:lpstr>
      <vt:lpstr>Equation.3</vt:lpstr>
      <vt:lpstr>Equation.3</vt:lpstr>
      <vt:lpstr>Equation.3</vt:lpstr>
      <vt:lpstr>Equation.3</vt:lpstr>
      <vt:lpstr>Equation.3</vt:lpstr>
      <vt:lpstr>Equation.KSEE3</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Cai</dc:creator>
  <cp:lastModifiedBy>Administrator</cp:lastModifiedBy>
  <cp:revision>821</cp:revision>
  <dcterms:created xsi:type="dcterms:W3CDTF">2004-10-19T00:56:00Z</dcterms:created>
  <dcterms:modified xsi:type="dcterms:W3CDTF">2019-12-18T14:40:26Z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