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  <p:sldMasterId id="2147483711" r:id="rId3"/>
    <p:sldMasterId id="2147483725" r:id="rId4"/>
    <p:sldMasterId id="2147483737" r:id="rId5"/>
  </p:sldMasterIdLst>
  <p:sldIdLst>
    <p:sldId id="262" r:id="rId6"/>
    <p:sldId id="263" r:id="rId7"/>
    <p:sldId id="264" r:id="rId8"/>
    <p:sldId id="265" r:id="rId9"/>
    <p:sldId id="256" r:id="rId10"/>
    <p:sldId id="257" r:id="rId11"/>
    <p:sldId id="261" r:id="rId12"/>
    <p:sldId id="258" r:id="rId13"/>
    <p:sldId id="259" r:id="rId14"/>
    <p:sldId id="260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73" r:id="rId25"/>
    <p:sldId id="274" r:id="rId26"/>
    <p:sldId id="275" r:id="rId27"/>
    <p:sldId id="276" r:id="rId28"/>
    <p:sldId id="28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D0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4.wmf"/><Relationship Id="rId7" Type="http://schemas.openxmlformats.org/officeDocument/2006/relationships/image" Target="../media/image2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35.wmf"/><Relationship Id="rId9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5" y="1752966"/>
            <a:ext cx="7772311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41F17C-9C9A-4F4D-9055-EE37A79A157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72383"/>
      </p:ext>
    </p:extLst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22F7-E5ED-4F4E-935C-64B0B139ADA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95855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3" y="305057"/>
            <a:ext cx="2000642" cy="57147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9" y="305057"/>
            <a:ext cx="5959369" cy="57147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163A-6E97-4A81-A79D-2006CEB9B0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92428"/>
      </p:ext>
    </p:extLst>
  </p:cSld>
  <p:clrMapOvr>
    <a:masterClrMapping/>
  </p:clrMapOvr>
  <p:transition spd="slow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93072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900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9" y="1905050"/>
            <a:ext cx="3865100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5" y="1905050"/>
            <a:ext cx="3865100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9" y="3983531"/>
            <a:ext cx="3865100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5" y="3983531"/>
            <a:ext cx="3865100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6490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00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9" y="1905053"/>
            <a:ext cx="3865100" cy="41147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5" y="1905050"/>
            <a:ext cx="3865100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5" y="3983531"/>
            <a:ext cx="3865100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6204-00B9-4FDB-98AF-8D0F8A7C925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55151"/>
      </p:ext>
    </p:extLst>
  </p:cSld>
  <p:clrMapOvr>
    <a:masterClrMapping/>
  </p:clrMapOvr>
  <p:transition spd="slow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8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66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50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50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96B0-A67C-4D3C-99EA-74656CD46B90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61450"/>
      </p:ext>
    </p:extLst>
  </p:cSld>
  <p:clrMapOvr>
    <a:masterClrMapping/>
  </p:clrMapOvr>
  <p:transition spd="slow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1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87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25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0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6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BF5A-3E60-4B2C-8E9C-1F76014D4E1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B0BE-7199-4B18-97D9-01940214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333B-9D2E-434F-BD5F-B61B19BB4A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4847967"/>
      </p:ext>
    </p:extLst>
  </p:cSld>
  <p:clrMapOvr>
    <a:masterClrMapping/>
  </p:clrMapOvr>
  <p:transition spd="slow">
    <p:pull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A65-FC32-4713-86B3-5A3B1C785A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1169938"/>
      </p:ext>
    </p:extLst>
  </p:cSld>
  <p:clrMapOvr>
    <a:masterClrMapping/>
  </p:clrMapOvr>
  <p:transition spd="slow">
    <p:pull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7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2" y="4406872"/>
            <a:ext cx="7772759" cy="1362084"/>
          </a:xfrm>
        </p:spPr>
        <p:txBody>
          <a:bodyPr anchor="t"/>
          <a:lstStyle>
            <a:lvl1pPr algn="l">
              <a:defRPr sz="84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2" y="2906935"/>
            <a:ext cx="7772759" cy="1499937"/>
          </a:xfrm>
        </p:spPr>
        <p:txBody>
          <a:bodyPr anchor="b"/>
          <a:lstStyle>
            <a:lvl1pPr marL="0" indent="0">
              <a:buNone/>
              <a:defRPr sz="420"/>
            </a:lvl1pPr>
            <a:lvl2pPr marL="96047" indent="0">
              <a:buNone/>
              <a:defRPr sz="378"/>
            </a:lvl2pPr>
            <a:lvl3pPr marL="192092" indent="0">
              <a:buNone/>
              <a:defRPr sz="336"/>
            </a:lvl3pPr>
            <a:lvl4pPr marL="288139" indent="0">
              <a:buNone/>
              <a:defRPr sz="294"/>
            </a:lvl4pPr>
            <a:lvl5pPr marL="384185" indent="0">
              <a:buNone/>
              <a:defRPr sz="294"/>
            </a:lvl5pPr>
            <a:lvl6pPr marL="480232" indent="0">
              <a:buNone/>
              <a:defRPr sz="294"/>
            </a:lvl6pPr>
            <a:lvl7pPr marL="576278" indent="0">
              <a:buNone/>
              <a:defRPr sz="294"/>
            </a:lvl7pPr>
            <a:lvl8pPr marL="672324" indent="0">
              <a:buNone/>
              <a:defRPr sz="294"/>
            </a:lvl8pPr>
            <a:lvl9pPr marL="768371" indent="0">
              <a:buNone/>
              <a:defRPr sz="2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3F4-8F9D-45CF-AA76-427732EC85E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00676"/>
      </p:ext>
    </p:extLst>
  </p:cSld>
  <p:clrMapOvr>
    <a:masterClrMapping/>
  </p:clrMapOvr>
  <p:transition spd="slow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69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360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93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630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90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47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723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975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6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9" y="1905053"/>
            <a:ext cx="3865100" cy="4114711"/>
          </a:xfrm>
        </p:spPr>
        <p:txBody>
          <a:bodyPr/>
          <a:lstStyle>
            <a:lvl1pPr>
              <a:defRPr sz="588"/>
            </a:lvl1pPr>
            <a:lvl2pPr>
              <a:defRPr sz="504"/>
            </a:lvl2pPr>
            <a:lvl3pPr>
              <a:defRPr sz="420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5" y="1905053"/>
            <a:ext cx="3865100" cy="4114711"/>
          </a:xfrm>
        </p:spPr>
        <p:txBody>
          <a:bodyPr/>
          <a:lstStyle>
            <a:lvl1pPr>
              <a:defRPr sz="588"/>
            </a:lvl1pPr>
            <a:lvl2pPr>
              <a:defRPr sz="504"/>
            </a:lvl2pPr>
            <a:lvl3pPr>
              <a:defRPr sz="420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C70A-6208-409F-8EFE-D914550AFCE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11186"/>
      </p:ext>
    </p:extLst>
  </p:cSld>
  <p:clrMapOvr>
    <a:masterClrMapping/>
  </p:clrMapOvr>
  <p:transition spd="slow">
    <p:pull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45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30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568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227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18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353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854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55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978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80" y="1535068"/>
            <a:ext cx="4039810" cy="639908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47" indent="0">
              <a:buNone/>
              <a:defRPr sz="420" b="1"/>
            </a:lvl2pPr>
            <a:lvl3pPr marL="192092" indent="0">
              <a:buNone/>
              <a:defRPr sz="378" b="1"/>
            </a:lvl3pPr>
            <a:lvl4pPr marL="288139" indent="0">
              <a:buNone/>
              <a:defRPr sz="336" b="1"/>
            </a:lvl4pPr>
            <a:lvl5pPr marL="384185" indent="0">
              <a:buNone/>
              <a:defRPr sz="336" b="1"/>
            </a:lvl5pPr>
            <a:lvl6pPr marL="480232" indent="0">
              <a:buNone/>
              <a:defRPr sz="336" b="1"/>
            </a:lvl6pPr>
            <a:lvl7pPr marL="576278" indent="0">
              <a:buNone/>
              <a:defRPr sz="336" b="1"/>
            </a:lvl7pPr>
            <a:lvl8pPr marL="672324" indent="0">
              <a:buNone/>
              <a:defRPr sz="336" b="1"/>
            </a:lvl8pPr>
            <a:lvl9pPr marL="768371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80" y="2174976"/>
            <a:ext cx="4039810" cy="3951065"/>
          </a:xfrm>
        </p:spPr>
        <p:txBody>
          <a:bodyPr/>
          <a:lstStyle>
            <a:lvl1pPr>
              <a:defRPr sz="504"/>
            </a:lvl1pPr>
            <a:lvl2pPr>
              <a:defRPr sz="420"/>
            </a:lvl2pPr>
            <a:lvl3pPr>
              <a:defRPr sz="378"/>
            </a:lvl3pPr>
            <a:lvl4pPr>
              <a:defRPr sz="336"/>
            </a:lvl4pPr>
            <a:lvl5pPr>
              <a:defRPr sz="336"/>
            </a:lvl5pPr>
            <a:lvl6pPr>
              <a:defRPr sz="336"/>
            </a:lvl6pPr>
            <a:lvl7pPr>
              <a:defRPr sz="336"/>
            </a:lvl7pPr>
            <a:lvl8pPr>
              <a:defRPr sz="336"/>
            </a:lvl8pPr>
            <a:lvl9pPr>
              <a:defRPr sz="33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1" y="1535068"/>
            <a:ext cx="4041602" cy="639908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47" indent="0">
              <a:buNone/>
              <a:defRPr sz="420" b="1"/>
            </a:lvl2pPr>
            <a:lvl3pPr marL="192092" indent="0">
              <a:buNone/>
              <a:defRPr sz="378" b="1"/>
            </a:lvl3pPr>
            <a:lvl4pPr marL="288139" indent="0">
              <a:buNone/>
              <a:defRPr sz="336" b="1"/>
            </a:lvl4pPr>
            <a:lvl5pPr marL="384185" indent="0">
              <a:buNone/>
              <a:defRPr sz="336" b="1"/>
            </a:lvl5pPr>
            <a:lvl6pPr marL="480232" indent="0">
              <a:buNone/>
              <a:defRPr sz="336" b="1"/>
            </a:lvl6pPr>
            <a:lvl7pPr marL="576278" indent="0">
              <a:buNone/>
              <a:defRPr sz="336" b="1"/>
            </a:lvl7pPr>
            <a:lvl8pPr marL="672324" indent="0">
              <a:buNone/>
              <a:defRPr sz="336" b="1"/>
            </a:lvl8pPr>
            <a:lvl9pPr marL="768371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1" y="2174976"/>
            <a:ext cx="4041602" cy="3951065"/>
          </a:xfrm>
        </p:spPr>
        <p:txBody>
          <a:bodyPr/>
          <a:lstStyle>
            <a:lvl1pPr>
              <a:defRPr sz="504"/>
            </a:lvl1pPr>
            <a:lvl2pPr>
              <a:defRPr sz="420"/>
            </a:lvl2pPr>
            <a:lvl3pPr>
              <a:defRPr sz="378"/>
            </a:lvl3pPr>
            <a:lvl4pPr>
              <a:defRPr sz="336"/>
            </a:lvl4pPr>
            <a:lvl5pPr>
              <a:defRPr sz="336"/>
            </a:lvl5pPr>
            <a:lvl6pPr>
              <a:defRPr sz="336"/>
            </a:lvl6pPr>
            <a:lvl7pPr>
              <a:defRPr sz="336"/>
            </a:lvl7pPr>
            <a:lvl8pPr>
              <a:defRPr sz="336"/>
            </a:lvl8pPr>
            <a:lvl9pPr>
              <a:defRPr sz="33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0093B-B310-4213-AB8C-B1B4606294B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21553"/>
      </p:ext>
    </p:extLst>
  </p:cSld>
  <p:clrMapOvr>
    <a:masterClrMapping/>
  </p:clrMapOvr>
  <p:transition spd="slow">
    <p:pull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1081B-F458-42CB-9FCA-D79D9623FC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806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148-0468-48AD-B20C-78B4E14FF5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749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A3F5C-8310-4430-A108-9E567AC6F2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99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49EDA-CAD5-4142-8291-6171EABE22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551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91339-4FA4-4928-BCBC-EB83155ECC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783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67B5-604D-4080-A78A-9DEBC64429B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2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F0A78-C603-43AD-9CFD-A65AEEC53E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271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6729-4DFE-4F5D-97A6-DD8F4883E9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66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88FE3-6892-4097-BD5B-D7F1AF07A7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378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EC6B9-AD75-460D-A242-6D5F73F583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0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A5C5-055A-49DB-A34E-41B74CADF18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5352"/>
      </p:ext>
    </p:extLst>
  </p:cSld>
  <p:clrMapOvr>
    <a:masterClrMapping/>
  </p:clrMapOvr>
  <p:transition spd="slow">
    <p:pull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4D048-0F00-4C73-9A07-BC6DCCE22D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0311-2670-4255-A7BA-CDD6F363BDE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02876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3039"/>
            <a:ext cx="3008130" cy="1161974"/>
          </a:xfrm>
        </p:spPr>
        <p:txBody>
          <a:bodyPr/>
          <a:lstStyle>
            <a:lvl1pPr algn="l">
              <a:defRPr sz="42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79" y="1435013"/>
            <a:ext cx="3008130" cy="4691028"/>
          </a:xfrm>
        </p:spPr>
        <p:txBody>
          <a:bodyPr/>
          <a:lstStyle>
            <a:lvl1pPr marL="0" indent="0">
              <a:buNone/>
              <a:defRPr sz="294"/>
            </a:lvl1pPr>
            <a:lvl2pPr marL="96047" indent="0">
              <a:buNone/>
              <a:defRPr sz="252"/>
            </a:lvl2pPr>
            <a:lvl3pPr marL="192092" indent="0">
              <a:buNone/>
              <a:defRPr sz="210"/>
            </a:lvl3pPr>
            <a:lvl4pPr marL="288139" indent="0">
              <a:buNone/>
              <a:defRPr sz="189"/>
            </a:lvl4pPr>
            <a:lvl5pPr marL="384185" indent="0">
              <a:buNone/>
              <a:defRPr sz="189"/>
            </a:lvl5pPr>
            <a:lvl6pPr marL="480232" indent="0">
              <a:buNone/>
              <a:defRPr sz="189"/>
            </a:lvl6pPr>
            <a:lvl7pPr marL="576278" indent="0">
              <a:buNone/>
              <a:defRPr sz="189"/>
            </a:lvl7pPr>
            <a:lvl8pPr marL="672324" indent="0">
              <a:buNone/>
              <a:defRPr sz="189"/>
            </a:lvl8pPr>
            <a:lvl9pPr marL="768371" indent="0">
              <a:buNone/>
              <a:defRPr sz="1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D9CE-BEA5-44E8-A7D5-0BC4B368CE5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25491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5"/>
            <a:ext cx="5486310" cy="566979"/>
          </a:xfrm>
        </p:spPr>
        <p:txBody>
          <a:bodyPr/>
          <a:lstStyle>
            <a:lvl1pPr algn="l">
              <a:defRPr sz="42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5"/>
            <a:ext cx="5486310" cy="4114711"/>
          </a:xfrm>
        </p:spPr>
        <p:txBody>
          <a:bodyPr/>
          <a:lstStyle>
            <a:lvl1pPr marL="0" indent="0">
              <a:buNone/>
              <a:defRPr sz="672"/>
            </a:lvl1pPr>
            <a:lvl2pPr marL="96047" indent="0">
              <a:buNone/>
              <a:defRPr sz="588"/>
            </a:lvl2pPr>
            <a:lvl3pPr marL="192092" indent="0">
              <a:buNone/>
              <a:defRPr sz="504"/>
            </a:lvl3pPr>
            <a:lvl4pPr marL="288139" indent="0">
              <a:buNone/>
              <a:defRPr sz="420"/>
            </a:lvl4pPr>
            <a:lvl5pPr marL="384185" indent="0">
              <a:buNone/>
              <a:defRPr sz="420"/>
            </a:lvl5pPr>
            <a:lvl6pPr marL="480232" indent="0">
              <a:buNone/>
              <a:defRPr sz="420"/>
            </a:lvl6pPr>
            <a:lvl7pPr marL="576278" indent="0">
              <a:buNone/>
              <a:defRPr sz="420"/>
            </a:lvl7pPr>
            <a:lvl8pPr marL="672324" indent="0">
              <a:buNone/>
              <a:defRPr sz="420"/>
            </a:lvl8pPr>
            <a:lvl9pPr marL="768371" indent="0">
              <a:buNone/>
              <a:defRPr sz="42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294"/>
            </a:lvl1pPr>
            <a:lvl2pPr marL="96047" indent="0">
              <a:buNone/>
              <a:defRPr sz="252"/>
            </a:lvl2pPr>
            <a:lvl3pPr marL="192092" indent="0">
              <a:buNone/>
              <a:defRPr sz="210"/>
            </a:lvl3pPr>
            <a:lvl4pPr marL="288139" indent="0">
              <a:buNone/>
              <a:defRPr sz="189"/>
            </a:lvl4pPr>
            <a:lvl5pPr marL="384185" indent="0">
              <a:buNone/>
              <a:defRPr sz="189"/>
            </a:lvl5pPr>
            <a:lvl6pPr marL="480232" indent="0">
              <a:buNone/>
              <a:defRPr sz="189"/>
            </a:lvl6pPr>
            <a:lvl7pPr marL="576278" indent="0">
              <a:buNone/>
              <a:defRPr sz="189"/>
            </a:lvl7pPr>
            <a:lvl8pPr marL="672324" indent="0">
              <a:buNone/>
              <a:defRPr sz="189"/>
            </a:lvl8pPr>
            <a:lvl9pPr marL="768371" indent="0">
              <a:buNone/>
              <a:defRPr sz="1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32002-4145-4E10-9C3D-561342FDB4A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73247"/>
      </p:ext>
    </p:extLst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786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86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86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86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900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9" y="1905053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4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72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4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72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4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72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4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pull dir="d"/>
  </p:transition>
  <p:hf hdr="0" ftr="0" dt="0"/>
  <p:txStyles>
    <p:titleStyle>
      <a:lvl1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+mj-lt"/>
          <a:ea typeface="+mj-ea"/>
          <a:cs typeface="+mj-cs"/>
        </a:defRPr>
      </a:lvl1pPr>
      <a:lvl2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683330" rtl="0" eaLnBrk="0" fontAlgn="base" hangingPunct="0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96047" algn="l" defTabSz="683330" rtl="0" fontAlgn="base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192092" algn="l" defTabSz="683330" rtl="0" fontAlgn="base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288139" algn="l" defTabSz="683330" rtl="0" fontAlgn="base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384185" algn="l" defTabSz="683330" rtl="0" fontAlgn="base">
        <a:spcBef>
          <a:spcPct val="0"/>
        </a:spcBef>
        <a:spcAft>
          <a:spcPct val="0"/>
        </a:spcAft>
        <a:defRPr sz="332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255790" indent="-255790" algn="l" defTabSz="6833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2437">
          <a:solidFill>
            <a:schemeClr val="tx1"/>
          </a:solidFill>
          <a:latin typeface="+mn-lt"/>
          <a:ea typeface="+mn-ea"/>
          <a:cs typeface="+mn-cs"/>
        </a:defRPr>
      </a:lvl1pPr>
      <a:lvl2pPr marL="555268" indent="-214770" algn="l" defTabSz="68333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1">
          <a:solidFill>
            <a:schemeClr val="tx1"/>
          </a:solidFill>
          <a:latin typeface="+mn-lt"/>
          <a:ea typeface="+mn-ea"/>
        </a:defRPr>
      </a:lvl2pPr>
      <a:lvl3pPr marL="854412" indent="-171083" algn="l" defTabSz="6833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786">
          <a:solidFill>
            <a:schemeClr val="tx1"/>
          </a:solidFill>
          <a:latin typeface="+mn-lt"/>
          <a:ea typeface="+mn-ea"/>
        </a:defRPr>
      </a:lvl3pPr>
      <a:lvl4pPr marL="1194242" indent="-171083" algn="l" defTabSz="68333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4pPr>
      <a:lvl5pPr marL="1536407" indent="-171083" algn="l" defTabSz="6833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5pPr>
      <a:lvl6pPr marL="1632454" indent="-171083" algn="l" defTabSz="68333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6pPr>
      <a:lvl7pPr marL="1728500" indent="-171083" algn="l" defTabSz="68333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7pPr>
      <a:lvl8pPr marL="1824546" indent="-171083" algn="l" defTabSz="68333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8pPr>
      <a:lvl9pPr marL="1920593" indent="-171083" algn="l" defTabSz="68333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9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47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92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139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185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232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278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324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371" algn="l" defTabSz="192092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0728D-B463-44C2-BFBA-26DD1F32B100}" type="slidenum">
              <a:rPr lang="zh-CN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23" r:id="rId12"/>
    <p:sldLayoutId id="214748372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4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83229-C5A6-4B5F-9E7D-D4D518C8CF6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29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8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Relationship Id="rId22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2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81038" y="1009650"/>
            <a:ext cx="669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数学发展的几个历史阶段：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81038" y="1597026"/>
            <a:ext cx="684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公元前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600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年以前是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数学的形成时期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23850" y="2244725"/>
            <a:ext cx="91440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公元前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600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年至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17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世纪中叶是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1" charset="-122"/>
              </a:rPr>
              <a:t>初等数学时期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1" charset="-122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完整的几何知识；代数，三角、对数有了完整的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系统理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论，成为独立的学科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708400" y="3527425"/>
            <a:ext cx="543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在这一时期中，一个重大的事件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95288" y="4149725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是无理数的发现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79388" y="4797425"/>
            <a:ext cx="896461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    17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世纪中叶至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19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年代（数学发展的第三个时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期）是</a:t>
            </a: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变量数学时期</a:t>
            </a:r>
            <a:r>
              <a:rPr lang="en-US" altLang="zh-CN" sz="2800" b="1">
                <a:solidFill>
                  <a:srgbClr val="FF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3080" name="Text Box 16"/>
          <p:cNvSpPr txBox="1">
            <a:spLocks noChangeArrowheads="1"/>
          </p:cNvSpPr>
          <p:nvPr/>
        </p:nvSpPr>
        <p:spPr bwMode="auto">
          <a:xfrm>
            <a:off x="3203575" y="47625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引    言</a:t>
            </a:r>
          </a:p>
        </p:txBody>
      </p:sp>
    </p:spTree>
    <p:extLst>
      <p:ext uri="{BB962C8B-B14F-4D97-AF65-F5344CB8AC3E}">
        <p14:creationId xmlns:p14="http://schemas.microsoft.com/office/powerpoint/2010/main" val="5416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81" grpId="0"/>
      <p:bldP spid="542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333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43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56075" indent="-60029" defTabSz="68333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240116" indent="-48023" defTabSz="68333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786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336162" indent="-48023" defTabSz="68333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432209" indent="-48023" defTabSz="68333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52825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624301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720347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81639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D35C5D7-3806-4FF4-9B96-B365775CFA0F}" type="slidenum">
              <a:rPr lang="zh-CN" altLang="zh-CN" sz="1072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zh-CN" sz="1072" dirty="0">
              <a:solidFill>
                <a:srgbClr val="40458C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996114" y="1326834"/>
            <a:ext cx="6892290" cy="450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(4)无理数:无穷不循环小数,如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一个无理数是一串有理数逼近的结果.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(5)实数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有理数</a:t>
            </a:r>
            <a:r>
              <a:rPr lang="zh-CN" altLang="zh-CN" sz="3200" b="1" dirty="0" smtClean="0">
                <a:solidFill>
                  <a:srgbClr val="000000"/>
                </a:solidFill>
                <a:latin typeface="+mn-ea"/>
                <a:ea typeface="+mn-ea"/>
              </a:rPr>
              <a:t>Q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无理数.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(6)数域:对加减乘除运算封闭的数的集合.例如有理数集合</a:t>
            </a:r>
            <a:r>
              <a:rPr lang="zh-CN" altLang="zh-CN" sz="3200" b="1" dirty="0">
                <a:solidFill>
                  <a:srgbClr val="000000"/>
                </a:solidFill>
                <a:latin typeface="+mn-ea"/>
                <a:ea typeface="+mn-ea"/>
              </a:rPr>
              <a:t>Q</a:t>
            </a:r>
            <a:r>
              <a:rPr lang="zh-CN" altLang="zh-CN" sz="3200" b="1" i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实数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集合</a:t>
            </a:r>
            <a:r>
              <a:rPr lang="zh-CN" altLang="zh-CN" sz="3200" b="1" dirty="0" smtClean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37235"/>
              </p:ext>
            </p:extLst>
          </p:nvPr>
        </p:nvGraphicFramePr>
        <p:xfrm>
          <a:off x="6617325" y="1429657"/>
          <a:ext cx="499226" cy="40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r:id="rId4" imgW="266700" imgH="215900" progId="Equation.3">
                  <p:embed/>
                </p:oleObj>
              </mc:Choice>
              <mc:Fallback>
                <p:oleObj r:id="rId4" imgW="266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325" y="1429657"/>
                        <a:ext cx="499226" cy="404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09084"/>
              </p:ext>
            </p:extLst>
          </p:nvPr>
        </p:nvGraphicFramePr>
        <p:xfrm>
          <a:off x="1687629" y="2653787"/>
          <a:ext cx="5509260" cy="92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r:id="rId6" imgW="2805482" imgH="482391" progId="Equation.3">
                  <p:embed/>
                </p:oleObj>
              </mc:Choice>
              <mc:Fallback>
                <p:oleObj r:id="rId6" imgW="280548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629" y="2653787"/>
                        <a:ext cx="5509260" cy="92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1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2.</a:t>
            </a:r>
            <a:r>
              <a:rPr lang="zh-CN" altLang="en-US" sz="4000" b="1" dirty="0" smtClean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实数</a:t>
            </a:r>
            <a:r>
              <a:rPr lang="zh-CN" altLang="en-US" sz="40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集合R的基本性质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BFFA715-3E87-43E0-A0BF-38B99462B44F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zh-CN" altLang="zh-CN" sz="1429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23992" y="1593767"/>
            <a:ext cx="8352601" cy="156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</a:t>
            </a:r>
            <a:r>
              <a:rPr lang="zh-C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en-US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是一个数域(对加减乘除运算封闭)</a:t>
            </a: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en-US" altLang="zh-CN" sz="32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(2)对乘法与加法满足交换律,结合律与分配律;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70162"/>
              </p:ext>
            </p:extLst>
          </p:nvPr>
        </p:nvGraphicFramePr>
        <p:xfrm>
          <a:off x="1062038" y="3497263"/>
          <a:ext cx="69977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3492360" imgH="914400" progId="Equation.DSMT4">
                  <p:embed/>
                </p:oleObj>
              </mc:Choice>
              <mc:Fallback>
                <p:oleObj name="Equation" r:id="rId4" imgW="3492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497263"/>
                        <a:ext cx="69977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966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F4F6DD3-4DD6-4672-8E76-46FC4B81976B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zh-CN" sz="1429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46981" y="1724506"/>
            <a:ext cx="7953555" cy="156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(3)实数域是一个有序数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域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32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确切地说，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任意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两个不同的数都有大小关系;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82938"/>
              </p:ext>
            </p:extLst>
          </p:nvPr>
        </p:nvGraphicFramePr>
        <p:xfrm>
          <a:off x="646981" y="3684523"/>
          <a:ext cx="7323826" cy="68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4" imgW="2309395" imgH="215713" progId="Equation.3">
                  <p:embed/>
                </p:oleObj>
              </mc:Choice>
              <mc:Fallback>
                <p:oleObj r:id="rId4" imgW="230939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81" y="3684523"/>
                        <a:ext cx="7323826" cy="683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801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065370B-1827-405E-9C93-76238FE859AB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zh-CN" sz="1429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3901" y="484804"/>
            <a:ext cx="7540670" cy="335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(4)实数域的完备性(连续性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从直观上来看，实数域布满了整个数轴，没有空隙；</a:t>
            </a:r>
            <a:endParaRPr lang="en-US" altLang="zh-CN" sz="2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600" b="1" dirty="0" smtClean="0">
                <a:solidFill>
                  <a:srgbClr val="000000"/>
                </a:solidFill>
                <a:latin typeface="+mn-ea"/>
                <a:ea typeface="+mn-ea"/>
              </a:rPr>
              <a:t>一</a:t>
            </a:r>
            <a:r>
              <a:rPr lang="zh-CN" altLang="zh-CN" sz="2600" b="1" dirty="0">
                <a:solidFill>
                  <a:srgbClr val="000000"/>
                </a:solidFill>
                <a:latin typeface="+mn-ea"/>
                <a:ea typeface="+mn-ea"/>
              </a:rPr>
              <a:t>串实数如有极限,则极限仍是实数(实数布满整个数轴</a:t>
            </a:r>
            <a:r>
              <a:rPr lang="zh-CN" altLang="zh-CN" sz="2600" b="1" dirty="0" smtClean="0">
                <a:solidFill>
                  <a:srgbClr val="000000"/>
                </a:solidFill>
                <a:latin typeface="+mn-ea"/>
                <a:ea typeface="+mn-ea"/>
              </a:rPr>
              <a:t>).</a:t>
            </a:r>
            <a:endParaRPr lang="en-US" altLang="zh-CN" sz="26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zh-CN" sz="28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注意:有理数</a:t>
            </a:r>
            <a:r>
              <a:rPr lang="zh-CN" altLang="zh-CN" sz="2400" b="1" i="1" dirty="0" smtClean="0">
                <a:solidFill>
                  <a:srgbClr val="0000CC"/>
                </a:solidFill>
                <a:latin typeface="+mn-ea"/>
                <a:ea typeface="+mn-ea"/>
              </a:rPr>
              <a:t>Q</a:t>
            </a:r>
            <a:r>
              <a:rPr lang="zh-CN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满足性质(1)-(3),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不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满足性质</a:t>
            </a:r>
            <a:r>
              <a:rPr lang="en-US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(4),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也就是不满足完备性，因此</a:t>
            </a:r>
            <a:r>
              <a:rPr lang="zh-CN" altLang="zh-CN" sz="2400" b="1" dirty="0" smtClean="0">
                <a:solidFill>
                  <a:srgbClr val="0000CC"/>
                </a:solidFill>
                <a:latin typeface="+mn-ea"/>
                <a:ea typeface="+mn-ea"/>
              </a:rPr>
              <a:t>对极限运算不封闭.</a:t>
            </a:r>
            <a:endParaRPr lang="zh-CN" altLang="zh-CN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014953"/>
              </p:ext>
            </p:extLst>
          </p:nvPr>
        </p:nvGraphicFramePr>
        <p:xfrm>
          <a:off x="1003546" y="4283776"/>
          <a:ext cx="6852219" cy="179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4" imgW="2286000" imgH="838200" progId="Equation.3">
                  <p:embed/>
                </p:oleObj>
              </mc:Choice>
              <mc:Fallback>
                <p:oleObj r:id="rId4" imgW="2286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46" y="4283776"/>
                        <a:ext cx="6852219" cy="179860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257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0CF60F-6101-4D60-9130-6F3F3DDA25CF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zh-CN" sz="1429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99989" y="906367"/>
            <a:ext cx="7715361" cy="49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613" dirty="0" smtClean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命题</a:t>
            </a:r>
            <a:r>
              <a:rPr lang="zh-CN" altLang="zh-CN" sz="3613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:在实数域中,任意一个单调有界序列{</a:t>
            </a:r>
            <a:r>
              <a:rPr lang="zh-CN" altLang="zh-CN" sz="3613" i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613" i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3613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}一定有极限存在.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单调递增: 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613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613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n+1</a:t>
            </a: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单调递减</a:t>
            </a:r>
            <a:r>
              <a:rPr lang="zh-CN" altLang="zh-CN" sz="3613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3613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zh-CN" sz="3613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613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≥</a:t>
            </a:r>
            <a:r>
              <a:rPr lang="zh-CN" altLang="zh-CN" sz="3613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zh-CN" altLang="zh-CN" sz="3613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n+1</a:t>
            </a: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有界</a:t>
            </a:r>
            <a:r>
              <a:rPr lang="zh-CN" altLang="zh-CN" sz="3613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zh-CN" altLang="zh-CN" sz="3613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3200" dirty="0" smtClean="0">
                <a:solidFill>
                  <a:srgbClr val="000000"/>
                </a:solidFill>
                <a:latin typeface="+mn-ea"/>
                <a:ea typeface="+mn-ea"/>
              </a:rPr>
              <a:t>如</a:t>
            </a:r>
            <a:r>
              <a:rPr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序列{1+2</a:t>
            </a:r>
            <a:r>
              <a:rPr lang="zh-CN" altLang="zh-CN" sz="3200" baseline="30000" dirty="0">
                <a:solidFill>
                  <a:srgbClr val="000000"/>
                </a:solidFill>
                <a:latin typeface="+mn-ea"/>
                <a:ea typeface="+mn-ea"/>
              </a:rPr>
              <a:t>-n</a:t>
            </a:r>
            <a:r>
              <a:rPr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},有|1+2</a:t>
            </a:r>
            <a:r>
              <a:rPr lang="zh-CN" altLang="zh-CN" sz="3200" baseline="30000" dirty="0">
                <a:solidFill>
                  <a:srgbClr val="000000"/>
                </a:solidFill>
                <a:latin typeface="+mn-ea"/>
                <a:ea typeface="+mn-ea"/>
              </a:rPr>
              <a:t>-n</a:t>
            </a:r>
            <a:r>
              <a:rPr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|&lt;2,是严格单调递减序列.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24358"/>
              </p:ext>
            </p:extLst>
          </p:nvPr>
        </p:nvGraphicFramePr>
        <p:xfrm>
          <a:off x="2198862" y="3821856"/>
          <a:ext cx="5106288" cy="49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4" imgW="2349360" imgH="228600" progId="Equation.DSMT4">
                  <p:embed/>
                </p:oleObj>
              </mc:Choice>
              <mc:Fallback>
                <p:oleObj name="Equation" r:id="rId4" imgW="234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8862" y="3821856"/>
                        <a:ext cx="5106288" cy="496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A5368F1-2F5E-4E17-B45D-612536159B7B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zh-CN" sz="1429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4948" y="923620"/>
            <a:ext cx="7715361" cy="231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有理数序列1.4,1.41,1.414,</a:t>
            </a:r>
            <a:r>
              <a:rPr lang="zh-CN" altLang="zh-CN" sz="3613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</a:t>
            </a:r>
            <a:r>
              <a:rPr lang="zh-CN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,是单调递增序列，极限为无理数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zh-CN" sz="3613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33264"/>
              </p:ext>
            </p:extLst>
          </p:nvPr>
        </p:nvGraphicFramePr>
        <p:xfrm>
          <a:off x="6256926" y="2124684"/>
          <a:ext cx="592448" cy="47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4" imgW="266700" imgH="215900" progId="Equation.3">
                  <p:embed/>
                </p:oleObj>
              </mc:Choice>
              <mc:Fallback>
                <p:oleObj r:id="rId4" imgW="266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926" y="2124684"/>
                        <a:ext cx="592448" cy="479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199" y="684296"/>
            <a:ext cx="7886700" cy="1391247"/>
          </a:xfr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3600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3.</a:t>
            </a:r>
            <a:r>
              <a:rPr lang="en-US" altLang="zh-CN" sz="3600" b="1" dirty="0" smtClean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数轴与区间</a:t>
            </a:r>
            <a:r>
              <a:rPr lang="zh-CN" altLang="en-US" sz="4426" b="1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/>
            </a:r>
            <a:br>
              <a:rPr lang="zh-CN" altLang="en-US" sz="4426" b="1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br>
            <a:endParaRPr lang="zh-CN" altLang="en-US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14DA41E-67EB-4192-BB7E-ECED454ACA61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zh-CN" sz="1429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93631" y="1554634"/>
            <a:ext cx="7222490" cy="12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</a:t>
            </a:r>
            <a:r>
              <a:rPr lang="en-US" altLang="zh-CN" sz="3613" dirty="0" err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数轴:将坐标上的点与实数域对应起来</a:t>
            </a:r>
            <a:r>
              <a:rPr lang="en-US" altLang="zh-CN" sz="3613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2730318" y="4327609"/>
            <a:ext cx="3586865" cy="85380"/>
            <a:chOff x="0" y="0"/>
            <a:chExt cx="2276" cy="55"/>
          </a:xfrm>
        </p:grpSpPr>
        <p:sp>
          <p:nvSpPr>
            <p:cNvPr id="17420" name="Line 6"/>
            <p:cNvSpPr>
              <a:spLocks noChangeShapeType="1"/>
            </p:cNvSpPr>
            <p:nvPr/>
          </p:nvSpPr>
          <p:spPr bwMode="auto">
            <a:xfrm>
              <a:off x="1894" y="7"/>
              <a:ext cx="0" cy="4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17421" name="Line 7"/>
            <p:cNvSpPr>
              <a:spLocks noChangeShapeType="1"/>
            </p:cNvSpPr>
            <p:nvPr/>
          </p:nvSpPr>
          <p:spPr bwMode="auto">
            <a:xfrm>
              <a:off x="1048" y="0"/>
              <a:ext cx="0" cy="5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17422" name="Line 8"/>
            <p:cNvSpPr>
              <a:spLocks noChangeShapeType="1"/>
            </p:cNvSpPr>
            <p:nvPr/>
          </p:nvSpPr>
          <p:spPr bwMode="auto">
            <a:xfrm>
              <a:off x="0" y="55"/>
              <a:ext cx="2276" cy="0"/>
            </a:xfrm>
            <a:prstGeom prst="line">
              <a:avLst/>
            </a:prstGeom>
            <a:noFill/>
            <a:ln w="57150">
              <a:solidFill>
                <a:srgbClr val="21007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17423" name="Line 9"/>
            <p:cNvSpPr>
              <a:spLocks noChangeShapeType="1"/>
            </p:cNvSpPr>
            <p:nvPr/>
          </p:nvSpPr>
          <p:spPr bwMode="auto">
            <a:xfrm>
              <a:off x="499" y="7"/>
              <a:ext cx="0" cy="48"/>
            </a:xfrm>
            <a:prstGeom prst="line">
              <a:avLst/>
            </a:prstGeom>
            <a:noFill/>
            <a:ln w="57150">
              <a:solidFill>
                <a:srgbClr val="21007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</p:grp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364328" y="3926133"/>
            <a:ext cx="389993" cy="82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0o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193112" y="3912496"/>
            <a:ext cx="39043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520173" y="3926133"/>
            <a:ext cx="389993" cy="82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xP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505986" y="4183837"/>
            <a:ext cx="39043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 dirty="0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921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  <p:bldP spid="19466" grpId="0" autoUpdateAnimBg="0"/>
      <p:bldP spid="19467" grpId="0" autoUpdateAnimBg="0"/>
      <p:bldP spid="19468" grpId="0" autoUpdateAnimBg="0"/>
      <p:bldP spid="194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0"/>
          <p:cNvGraphicFramePr>
            <a:graphicFrameLocks noChangeAspect="1"/>
          </p:cNvGraphicFramePr>
          <p:nvPr/>
        </p:nvGraphicFramePr>
        <p:xfrm>
          <a:off x="2605088" y="5011738"/>
          <a:ext cx="254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5011738"/>
                        <a:ext cx="2540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64257"/>
              </p:ext>
            </p:extLst>
          </p:nvPr>
        </p:nvGraphicFramePr>
        <p:xfrm>
          <a:off x="895832" y="1377723"/>
          <a:ext cx="3097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5" imgW="1205248" imgH="215936" progId="Equation.DSMT4">
                  <p:embed/>
                </p:oleObj>
              </mc:Choice>
              <mc:Fallback>
                <p:oleObj name="Equation" r:id="rId5" imgW="1205248" imgH="215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832" y="1377723"/>
                        <a:ext cx="3097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3406775" y="4956175"/>
            <a:ext cx="2286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3429000" y="3355975"/>
            <a:ext cx="2286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56887"/>
              </p:ext>
            </p:extLst>
          </p:nvPr>
        </p:nvGraphicFramePr>
        <p:xfrm>
          <a:off x="3222172" y="2228169"/>
          <a:ext cx="2019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公式" r:id="rId7" imgW="2019240" imgH="482400" progId="Equation.3">
                  <p:embed/>
                </p:oleObj>
              </mc:Choice>
              <mc:Fallback>
                <p:oleObj name="公式" r:id="rId7" imgW="2019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172" y="2228169"/>
                        <a:ext cx="2019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872459" y="2214449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开区间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66144"/>
              </p:ext>
            </p:extLst>
          </p:nvPr>
        </p:nvGraphicFramePr>
        <p:xfrm>
          <a:off x="5670550" y="2263775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公式" r:id="rId9" imgW="1676160" imgH="457200" progId="Equation.3">
                  <p:embed/>
                </p:oleObj>
              </mc:Choice>
              <mc:Fallback>
                <p:oleObj name="公式" r:id="rId9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2263775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352800" y="3889375"/>
          <a:ext cx="2019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公式" r:id="rId11" imgW="2019240" imgH="482400" progId="Equation.3">
                  <p:embed/>
                </p:oleObj>
              </mc:Choice>
              <mc:Fallback>
                <p:oleObj name="公式" r:id="rId11" imgW="2019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9375"/>
                        <a:ext cx="2019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914400" y="38893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闭区间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5721350" y="3902075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公式" r:id="rId13" imgW="1625400" imgH="457200" progId="Equation.3">
                  <p:embed/>
                </p:oleObj>
              </mc:Choice>
              <mc:Fallback>
                <p:oleObj name="公式" r:id="rId13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902075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209800" y="3355975"/>
            <a:ext cx="4953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2724150" y="32924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571750" y="344487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公式" r:id="rId15" imgW="228600" imgH="253800" progId="Equation.3">
                  <p:embed/>
                </p:oleObj>
              </mc:Choice>
              <mc:Fallback>
                <p:oleObj name="公式" r:id="rId1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444875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6897688" y="3444875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公式" r:id="rId17" imgW="266400" imgH="253800" progId="Equation.3">
                  <p:embed/>
                </p:oleObj>
              </mc:Choice>
              <mc:Fallback>
                <p:oleObj name="公式" r:id="rId17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3444875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09950" y="3063875"/>
            <a:ext cx="2286000" cy="304800"/>
            <a:chOff x="2064" y="2208"/>
            <a:chExt cx="1440" cy="192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4" y="2208"/>
              <a:ext cx="1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328988" y="3444875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公式" r:id="rId19" imgW="241200" imgH="253800" progId="Equation.3">
                  <p:embed/>
                </p:oleObj>
              </mc:Choice>
              <mc:Fallback>
                <p:oleObj name="公式" r:id="rId19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3444875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5543550" y="3406775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公式" r:id="rId21" imgW="228600" imgH="330120" progId="Equation.3">
                  <p:embed/>
                </p:oleObj>
              </mc:Choice>
              <mc:Fallback>
                <p:oleObj name="公式" r:id="rId21" imgW="228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406775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133600" y="4956175"/>
            <a:ext cx="4953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2724150" y="48926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2571750" y="504507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公式" r:id="rId23" imgW="228600" imgH="253800" progId="Equation.3">
                  <p:embed/>
                </p:oleObj>
              </mc:Choice>
              <mc:Fallback>
                <p:oleObj name="公式" r:id="rId23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45075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6897688" y="5045075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公式" r:id="rId24" imgW="266400" imgH="253800" progId="Equation.3">
                  <p:embed/>
                </p:oleObj>
              </mc:Choice>
              <mc:Fallback>
                <p:oleObj name="公式" r:id="rId24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5045075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409950" y="4664075"/>
            <a:ext cx="2286000" cy="304800"/>
            <a:chOff x="2064" y="2208"/>
            <a:chExt cx="1440" cy="192"/>
          </a:xfrm>
        </p:grpSpPr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2064" y="2208"/>
              <a:ext cx="1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3328988" y="5045075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公式" r:id="rId25" imgW="241200" imgH="253800" progId="Equation.3">
                  <p:embed/>
                </p:oleObj>
              </mc:Choice>
              <mc:Fallback>
                <p:oleObj name="公式" r:id="rId25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045075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5543550" y="5006975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公式" r:id="rId26" imgW="228600" imgH="330120" progId="Equation.3">
                  <p:embed/>
                </p:oleObj>
              </mc:Choice>
              <mc:Fallback>
                <p:oleObj name="公式" r:id="rId26" imgW="228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006975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3371850" y="3311525"/>
            <a:ext cx="76200" cy="76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5657850" y="3311525"/>
            <a:ext cx="76200" cy="76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3371850" y="49117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>
            <a:off x="5657850" y="493077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227" y="461542"/>
            <a:ext cx="1816523" cy="648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3613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</a:t>
            </a:r>
            <a:r>
              <a:rPr lang="en-US" altLang="zh-CN" sz="3613" b="1" dirty="0" err="1">
                <a:solidFill>
                  <a:srgbClr val="000000"/>
                </a:solidFill>
                <a:latin typeface="+mn-ea"/>
              </a:rPr>
              <a:t>区间</a:t>
            </a:r>
            <a:endParaRPr lang="en-US" altLang="zh-CN" sz="3613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96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8" grpId="0" autoUpdateAnimBg="0"/>
      <p:bldP spid="15371" grpId="0" autoUpdateAnimBg="0"/>
      <p:bldP spid="15373" grpId="0" animBg="1"/>
      <p:bldP spid="15374" grpId="0" animBg="1"/>
      <p:bldP spid="15383" grpId="0" animBg="1"/>
      <p:bldP spid="15384" grpId="0" animBg="1"/>
      <p:bldP spid="15393" grpId="0" animBg="1"/>
      <p:bldP spid="15394" grpId="0" animBg="1"/>
      <p:bldP spid="15395" grpId="0" animBg="1"/>
      <p:bldP spid="153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31863" y="476250"/>
            <a:ext cx="7134225" cy="560388"/>
            <a:chOff x="288" y="432"/>
            <a:chExt cx="4494" cy="353"/>
          </a:xfrm>
        </p:grpSpPr>
        <p:graphicFrame>
          <p:nvGraphicFramePr>
            <p:cNvPr id="13315" name="Object 4"/>
            <p:cNvGraphicFramePr>
              <a:graphicFrameLocks noChangeAspect="1"/>
            </p:cNvGraphicFramePr>
            <p:nvPr/>
          </p:nvGraphicFramePr>
          <p:xfrm>
            <a:off x="2154" y="482"/>
            <a:ext cx="127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5" name="公式" r:id="rId3" imgW="2019240" imgH="482400" progId="Equation.3">
                    <p:embed/>
                  </p:oleObj>
                </mc:Choice>
                <mc:Fallback>
                  <p:oleObj name="公式" r:id="rId3" imgW="20192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482"/>
                          <a:ext cx="127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6" name="Text Box 6"/>
            <p:cNvSpPr txBox="1">
              <a:spLocks noChangeArrowheads="1"/>
            </p:cNvSpPr>
            <p:nvPr/>
          </p:nvSpPr>
          <p:spPr bwMode="auto">
            <a:xfrm>
              <a:off x="288" y="432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左闭右开区间</a:t>
              </a:r>
            </a:p>
          </p:txBody>
        </p:sp>
        <p:graphicFrame>
          <p:nvGraphicFramePr>
            <p:cNvPr id="13317" name="Object 8"/>
            <p:cNvGraphicFramePr>
              <a:graphicFrameLocks noChangeAspect="1"/>
            </p:cNvGraphicFramePr>
            <p:nvPr/>
          </p:nvGraphicFramePr>
          <p:xfrm>
            <a:off x="3742" y="482"/>
            <a:ext cx="10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6" name="公式" r:id="rId5" imgW="1650960" imgH="457200" progId="Equation.3">
                    <p:embed/>
                  </p:oleObj>
                </mc:Choice>
                <mc:Fallback>
                  <p:oleObj name="公式" r:id="rId5" imgW="16509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82"/>
                          <a:ext cx="10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931863" y="1268413"/>
            <a:ext cx="7213600" cy="533400"/>
            <a:chOff x="288" y="1008"/>
            <a:chExt cx="4544" cy="336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2160" y="1008"/>
            <a:ext cx="127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7" name="公式" r:id="rId7" imgW="2019240" imgH="482400" progId="Equation.3">
                    <p:embed/>
                  </p:oleObj>
                </mc:Choice>
                <mc:Fallback>
                  <p:oleObj name="公式" r:id="rId7" imgW="201924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08"/>
                          <a:ext cx="127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288" y="1008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左开右闭区间</a:t>
              </a:r>
            </a:p>
          </p:txBody>
        </p:sp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3792" y="1056"/>
            <a:ext cx="10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8" name="公式" r:id="rId9" imgW="1650960" imgH="457200" progId="Equation.3">
                    <p:embed/>
                  </p:oleObj>
                </mc:Choice>
                <mc:Fallback>
                  <p:oleObj name="公式" r:id="rId9" imgW="16509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10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803525" y="1989138"/>
          <a:ext cx="46799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11" imgW="1562040" imgH="253800" progId="Equation.DSMT4">
                  <p:embed/>
                </p:oleObj>
              </mc:Choice>
              <mc:Fallback>
                <p:oleObj name="Equation" r:id="rId11" imgW="1562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989138"/>
                        <a:ext cx="46799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732088" y="3860800"/>
          <a:ext cx="46085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13" imgW="1511280" imgH="253800" progId="Equation.DSMT4">
                  <p:embed/>
                </p:oleObj>
              </mc:Choice>
              <mc:Fallback>
                <p:oleObj name="Equation" r:id="rId13" imgW="1511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3860800"/>
                        <a:ext cx="46085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155825" y="2924175"/>
            <a:ext cx="5032375" cy="633413"/>
            <a:chOff x="1066" y="1706"/>
            <a:chExt cx="3170" cy="399"/>
          </a:xfrm>
        </p:grpSpPr>
        <p:sp>
          <p:nvSpPr>
            <p:cNvPr id="13325" name="Line 2"/>
            <p:cNvSpPr>
              <a:spLocks noChangeShapeType="1"/>
            </p:cNvSpPr>
            <p:nvPr/>
          </p:nvSpPr>
          <p:spPr bwMode="auto">
            <a:xfrm>
              <a:off x="1872" y="1933"/>
              <a:ext cx="2208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326" name="Group 34"/>
            <p:cNvGrpSpPr>
              <a:grpSpLocks/>
            </p:cNvGrpSpPr>
            <p:nvPr/>
          </p:nvGrpSpPr>
          <p:grpSpPr bwMode="auto">
            <a:xfrm>
              <a:off x="1066" y="1706"/>
              <a:ext cx="3170" cy="399"/>
              <a:chOff x="1066" y="1842"/>
              <a:chExt cx="3170" cy="399"/>
            </a:xfrm>
          </p:grpSpPr>
          <p:sp>
            <p:nvSpPr>
              <p:cNvPr id="13327" name="Line 13"/>
              <p:cNvSpPr>
                <a:spLocks noChangeShapeType="1"/>
              </p:cNvSpPr>
              <p:nvPr/>
            </p:nvSpPr>
            <p:spPr bwMode="auto">
              <a:xfrm flipV="1">
                <a:off x="1429" y="20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28" name="Group 33"/>
              <p:cNvGrpSpPr>
                <a:grpSpLocks/>
              </p:cNvGrpSpPr>
              <p:nvPr/>
            </p:nvGrpSpPr>
            <p:grpSpPr bwMode="auto">
              <a:xfrm>
                <a:off x="1066" y="1842"/>
                <a:ext cx="3170" cy="399"/>
                <a:chOff x="1066" y="2112"/>
                <a:chExt cx="3170" cy="399"/>
              </a:xfrm>
            </p:grpSpPr>
            <p:sp>
              <p:nvSpPr>
                <p:cNvPr id="13329" name="Line 12"/>
                <p:cNvSpPr>
                  <a:spLocks noChangeShapeType="1"/>
                </p:cNvSpPr>
                <p:nvPr/>
              </p:nvSpPr>
              <p:spPr bwMode="auto">
                <a:xfrm>
                  <a:off x="1066" y="2296"/>
                  <a:ext cx="31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3330" name="Object 14"/>
                <p:cNvGraphicFramePr>
                  <a:graphicFrameLocks noChangeAspect="1"/>
                </p:cNvGraphicFramePr>
                <p:nvPr/>
              </p:nvGraphicFramePr>
              <p:xfrm>
                <a:off x="1344" y="2352"/>
                <a:ext cx="144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11" name="公式" r:id="rId15" imgW="228600" imgH="253800" progId="Equation.3">
                        <p:embed/>
                      </p:oleObj>
                    </mc:Choice>
                    <mc:Fallback>
                      <p:oleObj name="公式" r:id="rId15" imgW="2286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2352"/>
                              <a:ext cx="144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31" name="Object 15"/>
                <p:cNvGraphicFramePr>
                  <a:graphicFrameLocks noChangeAspect="1"/>
                </p:cNvGraphicFramePr>
                <p:nvPr/>
              </p:nvGraphicFramePr>
              <p:xfrm>
                <a:off x="4069" y="235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12" name="公式" r:id="rId17" imgW="266400" imgH="253800" progId="Equation.3">
                        <p:embed/>
                      </p:oleObj>
                    </mc:Choice>
                    <mc:Fallback>
                      <p:oleObj name="公式" r:id="rId17" imgW="2664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9" y="235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872" y="21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33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3334" name="Object 18"/>
                <p:cNvGraphicFramePr>
                  <a:graphicFrameLocks noChangeAspect="1"/>
                </p:cNvGraphicFramePr>
                <p:nvPr/>
              </p:nvGraphicFramePr>
              <p:xfrm>
                <a:off x="1821" y="2352"/>
                <a:ext cx="151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13" name="公式" r:id="rId19" imgW="241200" imgH="253800" progId="Equation.3">
                        <p:embed/>
                      </p:oleObj>
                    </mc:Choice>
                    <mc:Fallback>
                      <p:oleObj name="公式" r:id="rId19" imgW="2412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1" y="2352"/>
                              <a:ext cx="151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082800" y="4724400"/>
            <a:ext cx="5048250" cy="673100"/>
            <a:chOff x="1030" y="3022"/>
            <a:chExt cx="3180" cy="424"/>
          </a:xfrm>
        </p:grpSpPr>
        <p:sp>
          <p:nvSpPr>
            <p:cNvPr id="13336" name="Line 3"/>
            <p:cNvSpPr>
              <a:spLocks noChangeShapeType="1"/>
            </p:cNvSpPr>
            <p:nvPr/>
          </p:nvSpPr>
          <p:spPr bwMode="auto">
            <a:xfrm>
              <a:off x="1066" y="3203"/>
              <a:ext cx="225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337" name="Group 35"/>
            <p:cNvGrpSpPr>
              <a:grpSpLocks/>
            </p:cNvGrpSpPr>
            <p:nvPr/>
          </p:nvGrpSpPr>
          <p:grpSpPr bwMode="auto">
            <a:xfrm>
              <a:off x="1030" y="3022"/>
              <a:ext cx="3180" cy="424"/>
              <a:chOff x="1056" y="2759"/>
              <a:chExt cx="3180" cy="424"/>
            </a:xfrm>
          </p:grpSpPr>
          <p:sp>
            <p:nvSpPr>
              <p:cNvPr id="13338" name="Line 20"/>
              <p:cNvSpPr>
                <a:spLocks noChangeShapeType="1"/>
              </p:cNvSpPr>
              <p:nvPr/>
            </p:nvSpPr>
            <p:spPr bwMode="auto">
              <a:xfrm>
                <a:off x="1056" y="2976"/>
                <a:ext cx="31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9" name="Line 21"/>
              <p:cNvSpPr>
                <a:spLocks noChangeShapeType="1"/>
              </p:cNvSpPr>
              <p:nvPr/>
            </p:nvSpPr>
            <p:spPr bwMode="auto">
              <a:xfrm flipV="1">
                <a:off x="2880" y="2903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3340" name="Object 22"/>
              <p:cNvGraphicFramePr>
                <a:graphicFrameLocks noChangeAspect="1"/>
              </p:cNvGraphicFramePr>
              <p:nvPr/>
            </p:nvGraphicFramePr>
            <p:xfrm>
              <a:off x="2784" y="2991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4" name="公式" r:id="rId21" imgW="228600" imgH="253800" progId="Equation.3">
                      <p:embed/>
                    </p:oleObj>
                  </mc:Choice>
                  <mc:Fallback>
                    <p:oleObj name="公式" r:id="rId21" imgW="2286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991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1" name="Object 23"/>
              <p:cNvGraphicFramePr>
                <a:graphicFrameLocks noChangeAspect="1"/>
              </p:cNvGraphicFramePr>
              <p:nvPr/>
            </p:nvGraphicFramePr>
            <p:xfrm>
              <a:off x="4069" y="2999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5" name="公式" r:id="rId22" imgW="266400" imgH="253800" progId="Equation.3">
                      <p:embed/>
                    </p:oleObj>
                  </mc:Choice>
                  <mc:Fallback>
                    <p:oleObj name="公式" r:id="rId22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9" y="2999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2" name="Line 24"/>
              <p:cNvSpPr>
                <a:spLocks noChangeShapeType="1"/>
              </p:cNvSpPr>
              <p:nvPr/>
            </p:nvSpPr>
            <p:spPr bwMode="auto">
              <a:xfrm>
                <a:off x="1068" y="2759"/>
                <a:ext cx="225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Line 25"/>
              <p:cNvSpPr>
                <a:spLocks noChangeShapeType="1"/>
              </p:cNvSpPr>
              <p:nvPr/>
            </p:nvSpPr>
            <p:spPr bwMode="auto">
              <a:xfrm flipV="1">
                <a:off x="3312" y="2759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3344" name="Object 26"/>
              <p:cNvGraphicFramePr>
                <a:graphicFrameLocks noChangeAspect="1"/>
              </p:cNvGraphicFramePr>
              <p:nvPr/>
            </p:nvGraphicFramePr>
            <p:xfrm>
              <a:off x="3216" y="2975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6" name="公式" r:id="rId23" imgW="228600" imgH="330120" progId="Equation.3">
                      <p:embed/>
                    </p:oleObj>
                  </mc:Choice>
                  <mc:Fallback>
                    <p:oleObj name="公式" r:id="rId23" imgW="2286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975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11188" y="58626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340644" y="5862637"/>
            <a:ext cx="565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两端点间的距离称为区间的长度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1003300" y="2060575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无穷区间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971550" y="5229225"/>
          <a:ext cx="2233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公式" r:id="rId25" imgW="863280" imgH="203040" progId="Equation.3">
                  <p:embed/>
                </p:oleObj>
              </mc:Choice>
              <mc:Fallback>
                <p:oleObj name="公式" r:id="rId25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29225"/>
                        <a:ext cx="22336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49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2" grpId="0"/>
      <p:bldP spid="16413" grpId="0"/>
      <p:bldP spid="164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82817"/>
              </p:ext>
            </p:extLst>
          </p:nvPr>
        </p:nvGraphicFramePr>
        <p:xfrm>
          <a:off x="3314975" y="2261920"/>
          <a:ext cx="28575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公式" r:id="rId3" imgW="1104840" imgH="457200" progId="Equation.3">
                  <p:embed/>
                </p:oleObj>
              </mc:Choice>
              <mc:Fallback>
                <p:oleObj name="公式" r:id="rId3" imgW="1104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975" y="2261920"/>
                        <a:ext cx="285750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68649"/>
              </p:ext>
            </p:extLst>
          </p:nvPr>
        </p:nvGraphicFramePr>
        <p:xfrm>
          <a:off x="1081363" y="1776069"/>
          <a:ext cx="22336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公式" r:id="rId5" imgW="863280" imgH="215640" progId="Equation.3">
                  <p:embed/>
                </p:oleObj>
              </mc:Choice>
              <mc:Fallback>
                <p:oleObj name="公式" r:id="rId5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363" y="1776069"/>
                        <a:ext cx="22336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63465" y="3655218"/>
            <a:ext cx="8820150" cy="592137"/>
            <a:chOff x="204" y="1661"/>
            <a:chExt cx="5556" cy="373"/>
          </a:xfrm>
        </p:grpSpPr>
        <p:sp>
          <p:nvSpPr>
            <p:cNvPr id="10246" name="Text Box 8"/>
            <p:cNvSpPr txBox="1">
              <a:spLocks noChangeArrowheads="1"/>
            </p:cNvSpPr>
            <p:nvPr/>
          </p:nvSpPr>
          <p:spPr bwMode="auto">
            <a:xfrm>
              <a:off x="204" y="1661"/>
              <a:ext cx="55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000000"/>
                  </a:solidFill>
                  <a:ea typeface="楷体_GB2312" pitchFamily="1" charset="-122"/>
                </a:rPr>
                <a:t>   </a:t>
              </a:r>
              <a:r>
                <a:rPr lang="zh-CN" altLang="en-US" sz="2800" dirty="0">
                  <a:solidFill>
                    <a:srgbClr val="000000"/>
                  </a:solidFill>
                  <a:ea typeface="楷体_GB2312" pitchFamily="1" charset="-122"/>
                </a:rPr>
                <a:t>数  的绝对值     在数轴上恰好就是点   到原点的距离</a:t>
              </a:r>
              <a:r>
                <a:rPr lang="en-US" altLang="zh-CN" sz="2800" dirty="0">
                  <a:solidFill>
                    <a:srgbClr val="000000"/>
                  </a:solidFill>
                  <a:ea typeface="楷体_GB2312" pitchFamily="1" charset="-122"/>
                </a:rPr>
                <a:t>.</a:t>
              </a:r>
            </a:p>
          </p:txBody>
        </p:sp>
        <p:graphicFrame>
          <p:nvGraphicFramePr>
            <p:cNvPr id="10247" name="Object 17"/>
            <p:cNvGraphicFramePr>
              <a:graphicFrameLocks noChangeAspect="1"/>
            </p:cNvGraphicFramePr>
            <p:nvPr/>
          </p:nvGraphicFramePr>
          <p:xfrm>
            <a:off x="678" y="1754"/>
            <a:ext cx="20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3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1754"/>
                          <a:ext cx="20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18"/>
            <p:cNvGraphicFramePr>
              <a:graphicFrameLocks noChangeAspect="1"/>
            </p:cNvGraphicFramePr>
            <p:nvPr/>
          </p:nvGraphicFramePr>
          <p:xfrm>
            <a:off x="1691" y="1706"/>
            <a:ext cx="37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" name="公式" r:id="rId9" imgW="228600" imgH="203040" progId="Equation.3">
                    <p:embed/>
                  </p:oleObj>
                </mc:Choice>
                <mc:Fallback>
                  <p:oleObj name="公式" r:id="rId9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1706"/>
                          <a:ext cx="37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19"/>
            <p:cNvGraphicFramePr>
              <a:graphicFrameLocks noChangeAspect="1"/>
            </p:cNvGraphicFramePr>
            <p:nvPr/>
          </p:nvGraphicFramePr>
          <p:xfrm>
            <a:off x="4035" y="1752"/>
            <a:ext cx="20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5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1752"/>
                          <a:ext cx="20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标题 1"/>
          <p:cNvSpPr txBox="1">
            <a:spLocks/>
          </p:cNvSpPr>
          <p:nvPr/>
        </p:nvSpPr>
        <p:spPr>
          <a:xfrm>
            <a:off x="594145" y="365126"/>
            <a:ext cx="7886700" cy="152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4.绝对值不等式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22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388" y="2133600"/>
            <a:ext cx="889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    19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世纪至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40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年代是</a:t>
            </a: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近代数学时期 </a:t>
            </a:r>
            <a:r>
              <a:rPr lang="en-US" altLang="zh-CN" sz="2800" b="1">
                <a:solidFill>
                  <a:srgbClr val="FF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0825" y="2709863"/>
            <a:ext cx="8642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产生了近世代数；微分几何、复变函数论、拓扑学形成了各自的体系 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684213" y="38623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世纪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40</a:t>
            </a: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年代是</a:t>
            </a:r>
            <a:r>
              <a:rPr lang="zh-CN" altLang="en-US" sz="2800" b="1">
                <a:solidFill>
                  <a:srgbClr val="FF0000"/>
                </a:solidFill>
                <a:ea typeface="楷体_GB2312" pitchFamily="1" charset="-122"/>
              </a:rPr>
              <a:t>现代数学时期</a:t>
            </a:r>
            <a:r>
              <a:rPr lang="en-US" altLang="zh-CN" sz="2800" b="1">
                <a:solidFill>
                  <a:srgbClr val="FF0000"/>
                </a:solidFill>
                <a:ea typeface="楷体_GB2312" pitchFamily="1" charset="-122"/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15900" y="4654550"/>
            <a:ext cx="889317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计算机的发明形成和发展了许多应用数学的学科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计   算数学、运筹与控制、数学物理、经济数学、概率论与数理统计，等等有了飞速的发展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0" y="404813"/>
            <a:ext cx="91440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这个时期，有两件大事，第一件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是笛卡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儿引入了坐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 标并建立了解析几何的观念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716463" y="1054100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ea typeface="楷体_GB2312" pitchFamily="1" charset="-122"/>
              </a:rPr>
              <a:t>第二件是牛顿与莱布尼兹</a:t>
            </a:r>
          </a:p>
        </p:txBody>
      </p:sp>
      <p:sp>
        <p:nvSpPr>
          <p:cNvPr id="4104" name="Text Box 14"/>
          <p:cNvSpPr txBox="1">
            <a:spLocks noChangeArrowheads="1"/>
          </p:cNvSpPr>
          <p:nvPr/>
        </p:nvSpPr>
        <p:spPr bwMode="auto">
          <a:xfrm>
            <a:off x="5200650" y="7127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84497" y="1593850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1" charset="-122"/>
              </a:rPr>
              <a:t>两人同时创立了微积分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51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7" grpId="0"/>
      <p:bldP spid="563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17EBC60-A329-4313-92B1-BED8159543B4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zh-CN" sz="1429"/>
          </a:p>
        </p:txBody>
      </p:sp>
      <p:graphicFrame>
        <p:nvGraphicFramePr>
          <p:cNvPr id="21506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87033983"/>
              </p:ext>
            </p:extLst>
          </p:nvPr>
        </p:nvGraphicFramePr>
        <p:xfrm>
          <a:off x="1051394" y="1044131"/>
          <a:ext cx="7118143" cy="303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4" imgW="2679700" imgH="1143000" progId="Equation.DSMT4">
                  <p:embed/>
                </p:oleObj>
              </mc:Choice>
              <mc:Fallback>
                <p:oleObj name="Equation" r:id="rId4" imgW="26797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4" y="1044131"/>
                        <a:ext cx="7118143" cy="3036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378241" y="5695137"/>
            <a:ext cx="600419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3653717" y="5165512"/>
            <a:ext cx="0" cy="5167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850376" y="5174406"/>
            <a:ext cx="0" cy="51895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514867" y="4538945"/>
            <a:ext cx="0" cy="115619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6249813" y="4545171"/>
            <a:ext cx="0" cy="115708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035705" y="5005869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|x|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>
            <a:off x="3720865" y="5287802"/>
            <a:ext cx="39310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407465" y="5287802"/>
            <a:ext cx="413561" cy="115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899630" y="4341503"/>
            <a:ext cx="739519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|a-b|</a:t>
            </a:r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H="1">
            <a:off x="2474845" y="4615432"/>
            <a:ext cx="150571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4583562" y="4615432"/>
            <a:ext cx="168448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055039" y="5605755"/>
            <a:ext cx="542076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126296" y="5560841"/>
            <a:ext cx="542521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674279" y="5590191"/>
            <a:ext cx="54118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434484" y="5640886"/>
            <a:ext cx="54207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311644" y="5583076"/>
            <a:ext cx="540297" cy="4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9476" name="AutoShape 19"/>
          <p:cNvSpPr>
            <a:spLocks noChangeArrowheads="1"/>
          </p:cNvSpPr>
          <p:nvPr/>
        </p:nvSpPr>
        <p:spPr bwMode="auto">
          <a:xfrm>
            <a:off x="5565436" y="3473469"/>
            <a:ext cx="2622778" cy="626123"/>
          </a:xfrm>
          <a:prstGeom prst="wedgeRoundRectCallout">
            <a:avLst>
              <a:gd name="adj1" fmla="val -96394"/>
              <a:gd name="adj2" fmla="val 95801"/>
              <a:gd name="adj3" fmla="val 16667"/>
            </a:avLst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031" tIns="45516" rIns="91031" bIns="45516"/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2381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zh-CN" altLang="zh-CN" sz="2381" b="1" i="1">
                <a:solidFill>
                  <a:srgbClr val="21007E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zh-CN" sz="2381" b="1">
                <a:solidFill>
                  <a:srgbClr val="21007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的距离</a:t>
            </a:r>
            <a:r>
              <a:rPr lang="zh-CN" altLang="zh-CN" sz="238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153284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5" grpId="0" autoUpdateAnimBg="0"/>
      <p:bldP spid="21518" grpId="0" autoUpdateAnimBg="0"/>
      <p:bldP spid="21519" grpId="0" autoUpdateAnimBg="0"/>
      <p:bldP spid="21520" grpId="0" autoUpdateAnimBg="0"/>
      <p:bldP spid="21521" grpId="0" autoUpdateAnimBg="0"/>
      <p:bldP spid="215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61AD9B9-AB27-46AC-A0BD-0C9575116EC8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29"/>
          </a:p>
        </p:txBody>
      </p:sp>
      <p:graphicFrame>
        <p:nvGraphicFramePr>
          <p:cNvPr id="22530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996697" y="1696935"/>
          <a:ext cx="6910473" cy="33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r:id="rId4" imgW="2908300" imgH="1397000" progId="Equation.3">
                  <p:embed/>
                </p:oleObj>
              </mc:Choice>
              <mc:Fallback>
                <p:oleObj r:id="rId4" imgW="29083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697" y="1696935"/>
                        <a:ext cx="6910473" cy="33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5641478" y="549192"/>
          <a:ext cx="2823333" cy="51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r:id="rId6" imgW="1117115" imgH="203112" progId="Equation.3">
                  <p:embed/>
                </p:oleObj>
              </mc:Choice>
              <mc:Fallback>
                <p:oleObj r:id="rId6" imgW="111711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478" y="549192"/>
                        <a:ext cx="2823333" cy="5131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0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3E01AE0-6E81-4911-B51E-55B30363B1F9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zh-CN" sz="1429"/>
          </a:p>
        </p:txBody>
      </p:sp>
      <p:graphicFrame>
        <p:nvGraphicFramePr>
          <p:cNvPr id="23554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25044664"/>
              </p:ext>
            </p:extLst>
          </p:nvPr>
        </p:nvGraphicFramePr>
        <p:xfrm>
          <a:off x="745448" y="1568864"/>
          <a:ext cx="7702020" cy="72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4" imgW="2296706" imgH="215713" progId="Equation.DSMT4">
                  <p:embed/>
                </p:oleObj>
              </mc:Choice>
              <mc:Fallback>
                <p:oleObj name="Equation" r:id="rId4" imgW="229670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48" y="1568864"/>
                        <a:ext cx="7702020" cy="72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724547" y="2847791"/>
            <a:ext cx="6768173" cy="1172520"/>
            <a:chOff x="0" y="0"/>
            <a:chExt cx="4295" cy="738"/>
          </a:xfrm>
        </p:grpSpPr>
        <p:sp>
          <p:nvSpPr>
            <p:cNvPr id="21511" name="Line 4"/>
            <p:cNvSpPr>
              <a:spLocks noChangeShapeType="1"/>
            </p:cNvSpPr>
            <p:nvPr/>
          </p:nvSpPr>
          <p:spPr bwMode="auto">
            <a:xfrm>
              <a:off x="0" y="505"/>
              <a:ext cx="409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2" name="Line 5"/>
            <p:cNvSpPr>
              <a:spLocks noChangeShapeType="1"/>
            </p:cNvSpPr>
            <p:nvPr/>
          </p:nvSpPr>
          <p:spPr bwMode="auto">
            <a:xfrm>
              <a:off x="799" y="123"/>
              <a:ext cx="0" cy="3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2149" y="141"/>
              <a:ext cx="0" cy="3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3493" y="131"/>
              <a:ext cx="0" cy="3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1382" y="380"/>
              <a:ext cx="0" cy="1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2580" y="356"/>
              <a:ext cx="0" cy="1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3951" y="447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1518" name="Rectangle 11"/>
            <p:cNvSpPr>
              <a:spLocks noChangeArrowheads="1"/>
            </p:cNvSpPr>
            <p:nvPr/>
          </p:nvSpPr>
          <p:spPr bwMode="auto">
            <a:xfrm>
              <a:off x="2706" y="0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1370" y="4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605" y="414"/>
              <a:ext cx="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a-r</a:t>
              </a:r>
            </a:p>
          </p:txBody>
        </p:sp>
        <p:sp>
          <p:nvSpPr>
            <p:cNvPr id="21521" name="Rectangle 14"/>
            <p:cNvSpPr>
              <a:spLocks noChangeArrowheads="1"/>
            </p:cNvSpPr>
            <p:nvPr/>
          </p:nvSpPr>
          <p:spPr bwMode="auto">
            <a:xfrm>
              <a:off x="1232" y="450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21522" name="Rectangle 15"/>
            <p:cNvSpPr>
              <a:spLocks noChangeArrowheads="1"/>
            </p:cNvSpPr>
            <p:nvPr/>
          </p:nvSpPr>
          <p:spPr bwMode="auto">
            <a:xfrm>
              <a:off x="2036" y="420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1523" name="Rectangle 16"/>
            <p:cNvSpPr>
              <a:spLocks noChangeArrowheads="1"/>
            </p:cNvSpPr>
            <p:nvPr/>
          </p:nvSpPr>
          <p:spPr bwMode="auto">
            <a:xfrm>
              <a:off x="2470" y="411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1524" name="Rectangle 17"/>
            <p:cNvSpPr>
              <a:spLocks noChangeArrowheads="1"/>
            </p:cNvSpPr>
            <p:nvPr/>
          </p:nvSpPr>
          <p:spPr bwMode="auto">
            <a:xfrm>
              <a:off x="3272" y="434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31" tIns="45516" rIns="91031" bIns="45516">
              <a:spAutoFit/>
            </a:bodyPr>
            <a:lstStyle>
              <a:lvl1pPr defTabSz="3252788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1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3252788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0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3252788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3252788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3252788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3252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71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381" b="1" i="1">
                  <a:solidFill>
                    <a:srgbClr val="21007E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a+r</a:t>
              </a:r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 flipH="1">
              <a:off x="792" y="172"/>
              <a:ext cx="5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 flipH="1">
              <a:off x="2142" y="169"/>
              <a:ext cx="5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 flipV="1">
              <a:off x="1569" y="17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 flipV="1">
              <a:off x="2912" y="163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504"/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214489" y="4575410"/>
            <a:ext cx="8764828" cy="1091938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到</a:t>
            </a: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的距离小于</a:t>
            </a: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zh-CN" sz="2381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落在以</a:t>
            </a: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为中心，以</a:t>
            </a:r>
            <a:r>
              <a:rPr lang="zh-CN" altLang="zh-CN" sz="3249" b="1" i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zh-CN" sz="3249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为半径的区间内。</a:t>
            </a:r>
          </a:p>
        </p:txBody>
      </p:sp>
      <p:sp>
        <p:nvSpPr>
          <p:cNvPr id="21510" name="AutoShape 23"/>
          <p:cNvSpPr>
            <a:spLocks noChangeArrowheads="1"/>
          </p:cNvSpPr>
          <p:nvPr/>
        </p:nvSpPr>
        <p:spPr bwMode="auto">
          <a:xfrm>
            <a:off x="3606580" y="4645670"/>
            <a:ext cx="1112613" cy="382433"/>
          </a:xfrm>
          <a:prstGeom prst="leftRightArrow">
            <a:avLst>
              <a:gd name="adj1" fmla="val 50000"/>
              <a:gd name="adj2" fmla="val 58186"/>
            </a:avLst>
          </a:prstGeom>
          <a:solidFill>
            <a:srgbClr val="CC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381"/>
          </a:p>
        </p:txBody>
      </p:sp>
    </p:spTree>
    <p:extLst>
      <p:ext uri="{BB962C8B-B14F-4D97-AF65-F5344CB8AC3E}">
        <p14:creationId xmlns:p14="http://schemas.microsoft.com/office/powerpoint/2010/main" val="1174861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178AB6-3720-48F4-AF8F-C934A15FE655}" type="slidenum">
              <a:rPr lang="zh-CN" altLang="zh-CN" sz="1429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zh-CN" sz="1429"/>
          </a:p>
        </p:txBody>
      </p:sp>
      <p:graphicFrame>
        <p:nvGraphicFramePr>
          <p:cNvPr id="24578" name="Object 2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9725" y="390525"/>
          <a:ext cx="65801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4" imgW="1814525" imgH="215713" progId="Equation.DSMT4">
                  <p:embed/>
                </p:oleObj>
              </mc:Choice>
              <mc:Fallback>
                <p:oleObj name="Equation" r:id="rId4" imgW="1814525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390525"/>
                        <a:ext cx="6580188" cy="78581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1824" y="4065351"/>
          <a:ext cx="7532149" cy="108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r:id="rId6" imgW="3175000" imgH="457200" progId="Equation.3">
                  <p:embed/>
                </p:oleObj>
              </mc:Choice>
              <mc:Fallback>
                <p:oleObj r:id="rId6" imgW="317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4" y="4065351"/>
                        <a:ext cx="7532149" cy="1085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82349" y="5462565"/>
          <a:ext cx="3280474" cy="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r:id="rId8" imgW="1155199" imgH="203112" progId="Equation.3">
                  <p:embed/>
                </p:oleObj>
              </mc:Choice>
              <mc:Fallback>
                <p:oleObj r:id="rId8" imgW="115519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349" y="5462565"/>
                        <a:ext cx="3280474" cy="57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08039" y="1494156"/>
          <a:ext cx="8666996" cy="2285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r:id="rId10" imgW="3467100" imgH="914400" progId="Equation.3">
                  <p:embed/>
                </p:oleObj>
              </mc:Choice>
              <mc:Fallback>
                <p:oleObj r:id="rId10" imgW="3467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39" y="1494156"/>
                        <a:ext cx="8666996" cy="2285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5283503" y="2653017"/>
            <a:ext cx="2744623" cy="1200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5197233" y="3783862"/>
            <a:ext cx="3913267" cy="3468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504"/>
          </a:p>
        </p:txBody>
      </p:sp>
    </p:spTree>
    <p:extLst>
      <p:ext uri="{BB962C8B-B14F-4D97-AF65-F5344CB8AC3E}">
        <p14:creationId xmlns:p14="http://schemas.microsoft.com/office/powerpoint/2010/main" val="429368689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  <p:bldP spid="225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49"/>
            <a:ext cx="6744912" cy="3736625"/>
          </a:xfrm>
        </p:spPr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P16</a:t>
            </a:r>
          </a:p>
          <a:p>
            <a:r>
              <a:rPr lang="en-US" altLang="zh-CN" dirty="0" smtClean="0"/>
              <a:t>4.</a:t>
            </a:r>
          </a:p>
          <a:p>
            <a:r>
              <a:rPr lang="en-US" altLang="zh-CN" dirty="0" smtClean="0"/>
              <a:t>5.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91A65-FC32-4713-86B3-5A3B1C785AA5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662586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2400" y="6588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什么是高等数学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?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6200" y="12827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初等数学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600200" y="12827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—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研究对象为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常量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876800" y="12827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以静止观点研究问题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9375" y="18780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高等数学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1600200" y="187801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—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研究对象为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变量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4876800" y="18923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运动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辩证法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进入了数学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2341563" y="2539206"/>
            <a:ext cx="6553200" cy="32766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b="1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50189" name="Text Box 1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38400" y="271303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数学中的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转折点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是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  <a:hlinkClick r:id="" action="ppaction://noaction"/>
              </a:rPr>
              <a:t>笛卡儿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变数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38400" y="332263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有了变数 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运动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进入了数学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438400" y="391795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有了变数，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辩证法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进入了数学 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417763" y="4527550"/>
            <a:ext cx="6400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有了变数 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微分和积分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也就立刻成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为必要的了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而它们也就立刻产生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2868613"/>
            <a:ext cx="1884363" cy="2743200"/>
            <a:chOff x="192" y="1824"/>
            <a:chExt cx="1187" cy="1728"/>
          </a:xfrm>
        </p:grpSpPr>
        <p:sp>
          <p:nvSpPr>
            <p:cNvPr id="5135" name="Text Box 18"/>
            <p:cNvSpPr txBox="1">
              <a:spLocks noChangeArrowheads="1"/>
            </p:cNvSpPr>
            <p:nvPr/>
          </p:nvSpPr>
          <p:spPr bwMode="auto">
            <a:xfrm>
              <a:off x="384" y="3225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恩格斯</a:t>
              </a:r>
            </a:p>
          </p:txBody>
        </p:sp>
        <p:pic>
          <p:nvPicPr>
            <p:cNvPr id="5136" name="Picture 19" descr="恩格斯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1187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82" grpId="0" autoUpdateAnimBg="0"/>
      <p:bldP spid="50183" grpId="0" autoUpdateAnimBg="0"/>
      <p:bldP spid="50184" grpId="0" autoUpdateAnimBg="0"/>
      <p:bldP spid="50185" grpId="0" autoUpdateAnimBg="0"/>
      <p:bldP spid="50186" grpId="0" autoUpdateAnimBg="0"/>
      <p:bldP spid="50187" grpId="0" autoUpdateAnimBg="0"/>
      <p:bldP spid="50188" grpId="0" animBg="1"/>
      <p:bldP spid="50189" grpId="0" build="p" autoUpdateAnimBg="0" advAuto="0"/>
      <p:bldP spid="50190" grpId="0" autoUpdateAnimBg="0"/>
      <p:bldP spid="50191" grpId="0" autoUpdateAnimBg="0"/>
      <p:bldP spid="501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Rot="1" noChangeArrowheads="1"/>
          </p:cNvSpPr>
          <p:nvPr/>
        </p:nvSpPr>
        <p:spPr bwMode="auto">
          <a:xfrm>
            <a:off x="152400" y="30480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ea typeface="楷体_GB2312" pitchFamily="1" charset="-122"/>
              </a:rPr>
              <a:t>如何学习高等数学 </a:t>
            </a:r>
            <a:r>
              <a:rPr lang="en-US" altLang="zh-CN" sz="3200" b="1">
                <a:solidFill>
                  <a:srgbClr val="000000"/>
                </a:solidFill>
                <a:ea typeface="楷体_GB2312" pitchFamily="1" charset="-122"/>
              </a:rPr>
              <a:t>?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81000" y="8524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1.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认识高等数学的重要性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培养浓厚的学习兴趣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" y="4205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2.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学数学最好的方式是做数学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209800" y="48006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聪明在于学习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天才在于积累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223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09800" y="5334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学而优则用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学而优则创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209800" y="58674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由薄到厚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由厚到薄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0" y="1447800"/>
            <a:ext cx="1014413" cy="1463675"/>
            <a:chOff x="480" y="768"/>
            <a:chExt cx="639" cy="922"/>
          </a:xfrm>
        </p:grpSpPr>
        <p:pic>
          <p:nvPicPr>
            <p:cNvPr id="6153" name="Picture 11" descr="马克思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638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480" y="1440"/>
              <a:ext cx="6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马克思 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27250" y="2803525"/>
            <a:ext cx="1011238" cy="1463675"/>
            <a:chOff x="480" y="1728"/>
            <a:chExt cx="637" cy="922"/>
          </a:xfrm>
        </p:grpSpPr>
        <p:pic>
          <p:nvPicPr>
            <p:cNvPr id="6156" name="Picture 14" descr="恩格斯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728"/>
              <a:ext cx="637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7" name="Text Box 15"/>
            <p:cNvSpPr txBox="1">
              <a:spLocks noChangeArrowheads="1"/>
            </p:cNvSpPr>
            <p:nvPr/>
          </p:nvSpPr>
          <p:spPr bwMode="auto">
            <a:xfrm>
              <a:off x="505" y="2400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恩格斯</a:t>
              </a:r>
            </a:p>
          </p:txBody>
        </p:sp>
      </p:grp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3270250" y="2819400"/>
            <a:ext cx="5264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要辨证而又唯物地了解自然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就必须熟悉数学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924050" y="1447800"/>
            <a:ext cx="6991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一门科学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只有当它成功地运用数学时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才能达到真正完善的地步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898525" y="4860925"/>
            <a:ext cx="950913" cy="1539875"/>
            <a:chOff x="566" y="3024"/>
            <a:chExt cx="599" cy="970"/>
          </a:xfrm>
        </p:grpSpPr>
        <p:pic>
          <p:nvPicPr>
            <p:cNvPr id="6161" name="Picture 25" descr="华罗庚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024"/>
              <a:ext cx="533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2" name="Text Box 26"/>
            <p:cNvSpPr txBox="1">
              <a:spLocks noChangeArrowheads="1"/>
            </p:cNvSpPr>
            <p:nvPr/>
          </p:nvSpPr>
          <p:spPr bwMode="auto">
            <a:xfrm>
              <a:off x="566" y="3744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华罗庚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2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0" grpId="0" autoUpdateAnimBg="0"/>
      <p:bldP spid="52231" grpId="0" autoUpdateAnimBg="0"/>
      <p:bldP spid="52232" grpId="0" autoUpdateAnimBg="0"/>
      <p:bldP spid="52233" grpId="0" autoUpdateAnimBg="0"/>
      <p:bldP spid="52240" grpId="0" build="p" autoUpdateAnimBg="0"/>
      <p:bldP spid="5224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章   函数与极限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333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43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56075" indent="-60029" defTabSz="68333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240116" indent="-48023" defTabSz="68333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786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336162" indent="-48023" defTabSz="68333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432209" indent="-48023" defTabSz="68333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52825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624301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720347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81639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892F714-5E7D-4FE4-B9F9-893D764A4767}" type="slidenum">
              <a:rPr lang="zh-CN" altLang="zh-CN" sz="1072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zh-CN" sz="1072">
              <a:solidFill>
                <a:srgbClr val="40458C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689630" y="1090381"/>
            <a:ext cx="3820104" cy="56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zh-CN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  数</a:t>
            </a:r>
            <a:endParaRPr lang="zh-CN" altLang="zh-CN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42204" y="2113472"/>
            <a:ext cx="7021902" cy="283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1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.有理数与无理数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(1)自然数</a:t>
            </a:r>
            <a:r>
              <a:rPr lang="zh-CN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N:1,2,3,…,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(2)整数</a:t>
            </a:r>
            <a:r>
              <a:rPr lang="zh-CN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Z:…,-3,-2,-1,0,1,2,3</a:t>
            </a:r>
            <a:r>
              <a:rPr lang="zh-CN" altLang="zh-CN" sz="3600" i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</a:t>
            </a:r>
            <a:endParaRPr lang="zh-CN" altLang="zh-CN" sz="3600" i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(3)有理数</a:t>
            </a:r>
            <a:r>
              <a:rPr lang="zh-CN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zh-CN" altLang="zh-CN" sz="36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:有穷小数或无穷循环小数,可用分数表示为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77261"/>
              </p:ext>
            </p:extLst>
          </p:nvPr>
        </p:nvGraphicFramePr>
        <p:xfrm>
          <a:off x="2204029" y="5003744"/>
          <a:ext cx="4791306" cy="90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4" imgW="2095500" imgH="393700" progId="Equation.3">
                  <p:embed/>
                </p:oleObj>
              </mc:Choice>
              <mc:Fallback>
                <p:oleObj r:id="rId4" imgW="209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29" y="5003744"/>
                        <a:ext cx="4791306" cy="900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5034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9137" y="1550997"/>
            <a:ext cx="8325612" cy="34632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有理数集合的重要特征：对于加减乘除（除数不为零）四则运算封闭；</a:t>
            </a: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D0E1D"/>
                </a:solidFill>
                <a:latin typeface="+mn-ea"/>
              </a:rPr>
              <a:t>对</a:t>
            </a: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加减乘除运算封闭的数的集合</a:t>
            </a:r>
            <a:r>
              <a:rPr lang="en-US" altLang="zh-CN" sz="2800" b="1" dirty="0" smtClean="0">
                <a:solidFill>
                  <a:srgbClr val="0D0E1D"/>
                </a:solidFill>
                <a:latin typeface="+mn-ea"/>
              </a:rPr>
              <a:t>——</a:t>
            </a: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数域。</a:t>
            </a: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有理数集合就是一个数域。</a:t>
            </a: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D0E1D"/>
                </a:solidFill>
                <a:latin typeface="+mn-ea"/>
              </a:rPr>
              <a:t>公元前五百多年古希腊人就证明了</a:t>
            </a:r>
            <a:endParaRPr lang="en-US" altLang="zh-CN" sz="2800" b="1" dirty="0" smtClean="0">
              <a:solidFill>
                <a:srgbClr val="0D0E1D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A0311-2670-4255-A7BA-CDD6F363BDE1}" type="slidenum">
              <a:rPr lang="zh-CN" altLang="zh-CN" smtClean="0">
                <a:solidFill>
                  <a:srgbClr val="40458C"/>
                </a:solidFill>
              </a:rPr>
              <a:pPr>
                <a:defRPr/>
              </a:pPr>
              <a:t>7</a:t>
            </a:fld>
            <a:endParaRPr lang="zh-CN" altLang="zh-CN">
              <a:solidFill>
                <a:srgbClr val="40458C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17331"/>
              </p:ext>
            </p:extLst>
          </p:nvPr>
        </p:nvGraphicFramePr>
        <p:xfrm>
          <a:off x="6385753" y="5182587"/>
          <a:ext cx="2240923" cy="51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753" y="5182587"/>
                        <a:ext cx="2240923" cy="512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79354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333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43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56075" indent="-60029" defTabSz="68333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240116" indent="-48023" defTabSz="68333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786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336162" indent="-48023" defTabSz="68333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432209" indent="-48023" defTabSz="68333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52825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624301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720347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81639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BA31E41-98D1-4360-8666-C183866BA2D2}" type="slidenum">
              <a:rPr lang="zh-CN" altLang="zh-CN" sz="1072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zh-CN" sz="1072">
              <a:solidFill>
                <a:srgbClr val="40458C"/>
              </a:solidFill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71738" y="1206777"/>
            <a:ext cx="769463" cy="39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101" b="1" dirty="0">
                <a:solidFill>
                  <a:srgbClr val="40458C"/>
                </a:solidFill>
                <a:latin typeface="Times New Roman" panose="02020603050405020304" pitchFamily="18" charset="0"/>
              </a:rPr>
              <a:t>命题: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18531"/>
              </p:ext>
            </p:extLst>
          </p:nvPr>
        </p:nvGraphicFramePr>
        <p:xfrm>
          <a:off x="2454836" y="1089430"/>
          <a:ext cx="2262913" cy="51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4" imgW="998310" imgH="221081" progId="Equation.DSMT4">
                  <p:embed/>
                </p:oleObj>
              </mc:Choice>
              <mc:Fallback>
                <p:oleObj name="Equation" r:id="rId4" imgW="998310" imgH="2210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836" y="1089430"/>
                        <a:ext cx="2262913" cy="515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056951" y="1830122"/>
          <a:ext cx="5758505" cy="171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r:id="rId6" imgW="3073400" imgH="914400" progId="Equation.3">
                  <p:embed/>
                </p:oleObj>
              </mc:Choice>
              <mc:Fallback>
                <p:oleObj r:id="rId6" imgW="3073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951" y="1830122"/>
                        <a:ext cx="5758505" cy="1713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224707" y="4147062"/>
          <a:ext cx="4745948" cy="141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r:id="rId8" imgW="3162300" imgH="939800" progId="Equation.3">
                  <p:embed/>
                </p:oleObj>
              </mc:Choice>
              <mc:Fallback>
                <p:oleObj r:id="rId8" imgW="3162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707" y="4147062"/>
                        <a:ext cx="4745948" cy="141044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95418" y="3595425"/>
          <a:ext cx="6044663" cy="40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r:id="rId10" imgW="3221605" imgH="215619" progId="Equation.3">
                  <p:embed/>
                </p:oleObj>
              </mc:Choice>
              <mc:Fallback>
                <p:oleObj r:id="rId10" imgW="322160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18" y="3595425"/>
                        <a:ext cx="6044663" cy="404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66515" y="1888486"/>
            <a:ext cx="769463" cy="39223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101" b="1">
                <a:solidFill>
                  <a:srgbClr val="40458C"/>
                </a:solidFill>
                <a:latin typeface="Times New Roman" panose="02020603050405020304" pitchFamily="18" charset="0"/>
              </a:rPr>
              <a:t>证明:</a:t>
            </a:r>
          </a:p>
        </p:txBody>
      </p:sp>
    </p:spTree>
    <p:extLst>
      <p:ext uri="{BB962C8B-B14F-4D97-AF65-F5344CB8AC3E}">
        <p14:creationId xmlns:p14="http://schemas.microsoft.com/office/powerpoint/2010/main" val="390038656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 advAuto="0"/>
      <p:bldP spid="11271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333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437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56075" indent="-60029" defTabSz="68333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240116" indent="-48023" defTabSz="68333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786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336162" indent="-48023" defTabSz="68333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432209" indent="-48023" defTabSz="68333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52825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624301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720347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816394" indent="-48023" defTabSz="6833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492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3051708-2311-4B89-8393-E622BD7D821A}" type="slidenum">
              <a:rPr lang="zh-CN" altLang="zh-CN" sz="1072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zh-CN" sz="1072">
              <a:solidFill>
                <a:srgbClr val="40458C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4139" y="1331846"/>
            <a:ext cx="769463" cy="39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101" b="1">
                <a:solidFill>
                  <a:srgbClr val="40458C"/>
                </a:solidFill>
                <a:latin typeface="Times New Roman" panose="02020603050405020304" pitchFamily="18" charset="0"/>
              </a:rPr>
              <a:t>命题: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624263" y="1230791"/>
          <a:ext cx="2259911" cy="51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4" imgW="998310" imgH="221081" progId="Equation.3">
                  <p:embed/>
                </p:oleObj>
              </mc:Choice>
              <mc:Fallback>
                <p:oleObj r:id="rId4" imgW="998310" imgH="2210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263" y="1230791"/>
                        <a:ext cx="2259911" cy="514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51727" y="2552185"/>
          <a:ext cx="6168065" cy="223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r:id="rId6" imgW="3289300" imgH="1193800" progId="Equation.3">
                  <p:embed/>
                </p:oleObj>
              </mc:Choice>
              <mc:Fallback>
                <p:oleObj r:id="rId6" imgW="32893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27" y="2552185"/>
                        <a:ext cx="6168065" cy="2238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50060" y="2036567"/>
            <a:ext cx="769463" cy="39223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3" tIns="34137" rIns="68273" bIns="34137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101" b="1">
                <a:solidFill>
                  <a:srgbClr val="40458C"/>
                </a:solidFill>
                <a:latin typeface="Times New Roman" panose="02020603050405020304" pitchFamily="18" charset="0"/>
              </a:rPr>
              <a:t>证明:</a:t>
            </a:r>
          </a:p>
        </p:txBody>
      </p:sp>
    </p:spTree>
    <p:extLst>
      <p:ext uri="{BB962C8B-B14F-4D97-AF65-F5344CB8AC3E}">
        <p14:creationId xmlns:p14="http://schemas.microsoft.com/office/powerpoint/2010/main" val="40060883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 advAuto="0"/>
      <p:bldP spid="12293" grpId="0" build="p" autoUpdateAnimBg="0" advAuto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1369</Words>
  <Application>Microsoft Office PowerPoint</Application>
  <PresentationFormat>全屏显示(4:3)</PresentationFormat>
  <Paragraphs>143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黑体</vt:lpstr>
      <vt:lpstr>华文行楷</vt:lpstr>
      <vt:lpstr>楷体_GB2312</vt:lpstr>
      <vt:lpstr>隶书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Blueprint</vt:lpstr>
      <vt:lpstr>Office 主题</vt:lpstr>
      <vt:lpstr>默认设计模板</vt:lpstr>
      <vt:lpstr>1_默认设计模板</vt:lpstr>
      <vt:lpstr>2_默认设计模板</vt:lpstr>
      <vt:lpstr>Equation.3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第一章   函数与极限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2.实数集合R的基本性质</vt:lpstr>
      <vt:lpstr>PowerPoint 演示文稿</vt:lpstr>
      <vt:lpstr>PowerPoint 演示文稿</vt:lpstr>
      <vt:lpstr>PowerPoint 演示文稿</vt:lpstr>
      <vt:lpstr>PowerPoint 演示文稿</vt:lpstr>
      <vt:lpstr>3.数轴与区间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函数与极限</dc:title>
  <dc:creator>xielingli</dc:creator>
  <cp:lastModifiedBy>Windows 用户</cp:lastModifiedBy>
  <cp:revision>30</cp:revision>
  <dcterms:created xsi:type="dcterms:W3CDTF">2017-09-15T01:08:23Z</dcterms:created>
  <dcterms:modified xsi:type="dcterms:W3CDTF">2018-09-19T00:49:32Z</dcterms:modified>
</cp:coreProperties>
</file>