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11" r:id="rId4"/>
    <p:sldMasterId id="2147483723" r:id="rId5"/>
    <p:sldMasterId id="2147483735" r:id="rId6"/>
    <p:sldMasterId id="2147483747" r:id="rId7"/>
    <p:sldMasterId id="2147483762" r:id="rId8"/>
    <p:sldMasterId id="2147483777" r:id="rId9"/>
    <p:sldMasterId id="2147483789" r:id="rId10"/>
    <p:sldMasterId id="2147483804" r:id="rId11"/>
  </p:sldMasterIdLst>
  <p:sldIdLst>
    <p:sldId id="260" r:id="rId12"/>
    <p:sldId id="261" r:id="rId13"/>
    <p:sldId id="265" r:id="rId14"/>
    <p:sldId id="271" r:id="rId15"/>
    <p:sldId id="272" r:id="rId16"/>
    <p:sldId id="273" r:id="rId17"/>
    <p:sldId id="274" r:id="rId18"/>
    <p:sldId id="275" r:id="rId19"/>
    <p:sldId id="281" r:id="rId20"/>
    <p:sldId id="276" r:id="rId21"/>
    <p:sldId id="277" r:id="rId22"/>
    <p:sldId id="284" r:id="rId23"/>
    <p:sldId id="285" r:id="rId24"/>
    <p:sldId id="301" r:id="rId25"/>
    <p:sldId id="288" r:id="rId26"/>
    <p:sldId id="278" r:id="rId27"/>
    <p:sldId id="279" r:id="rId28"/>
    <p:sldId id="280" r:id="rId29"/>
    <p:sldId id="286" r:id="rId30"/>
    <p:sldId id="295" r:id="rId31"/>
    <p:sldId id="290" r:id="rId32"/>
    <p:sldId id="291" r:id="rId33"/>
    <p:sldId id="292" r:id="rId34"/>
    <p:sldId id="293" r:id="rId35"/>
    <p:sldId id="294" r:id="rId36"/>
    <p:sldId id="302" r:id="rId37"/>
    <p:sldId id="303" r:id="rId38"/>
    <p:sldId id="308" r:id="rId39"/>
    <p:sldId id="309" r:id="rId40"/>
    <p:sldId id="297" r:id="rId41"/>
    <p:sldId id="306" r:id="rId42"/>
    <p:sldId id="298" r:id="rId43"/>
    <p:sldId id="299" r:id="rId44"/>
    <p:sldId id="307" r:id="rId45"/>
    <p:sldId id="25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0" Type="http://schemas.openxmlformats.org/officeDocument/2006/relationships/image" Target="../media/image135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5" Type="http://schemas.openxmlformats.org/officeDocument/2006/relationships/image" Target="../media/image15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w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18" Type="http://schemas.openxmlformats.org/officeDocument/2006/relationships/image" Target="../media/image200.emf"/><Relationship Id="rId3" Type="http://schemas.openxmlformats.org/officeDocument/2006/relationships/image" Target="../media/image185.emf"/><Relationship Id="rId21" Type="http://schemas.openxmlformats.org/officeDocument/2006/relationships/image" Target="../media/image203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17" Type="http://schemas.openxmlformats.org/officeDocument/2006/relationships/image" Target="../media/image199.emf"/><Relationship Id="rId2" Type="http://schemas.openxmlformats.org/officeDocument/2006/relationships/image" Target="../media/image184.emf"/><Relationship Id="rId16" Type="http://schemas.openxmlformats.org/officeDocument/2006/relationships/image" Target="../media/image198.emf"/><Relationship Id="rId20" Type="http://schemas.openxmlformats.org/officeDocument/2006/relationships/image" Target="../media/image202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5" Type="http://schemas.openxmlformats.org/officeDocument/2006/relationships/image" Target="../media/image197.emf"/><Relationship Id="rId23" Type="http://schemas.openxmlformats.org/officeDocument/2006/relationships/image" Target="../media/image205.emf"/><Relationship Id="rId10" Type="http://schemas.openxmlformats.org/officeDocument/2006/relationships/image" Target="../media/image192.emf"/><Relationship Id="rId19" Type="http://schemas.openxmlformats.org/officeDocument/2006/relationships/image" Target="../media/image201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Relationship Id="rId14" Type="http://schemas.openxmlformats.org/officeDocument/2006/relationships/image" Target="../media/image196.emf"/><Relationship Id="rId22" Type="http://schemas.openxmlformats.org/officeDocument/2006/relationships/image" Target="../media/image20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11" Type="http://schemas.openxmlformats.org/officeDocument/2006/relationships/image" Target="../media/image36.emf"/><Relationship Id="rId5" Type="http://schemas.openxmlformats.org/officeDocument/2006/relationships/image" Target="../media/image30.w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7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6.wmf"/><Relationship Id="rId5" Type="http://schemas.openxmlformats.org/officeDocument/2006/relationships/image" Target="../media/image41.emf"/><Relationship Id="rId10" Type="http://schemas.openxmlformats.org/officeDocument/2006/relationships/image" Target="../media/image31.w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31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emf"/><Relationship Id="rId4" Type="http://schemas.openxmlformats.org/officeDocument/2006/relationships/image" Target="../media/image56.wmf"/><Relationship Id="rId9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e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6325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085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73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48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862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36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925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556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132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703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6727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509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2317"/>
      </p:ext>
    </p:extLst>
  </p:cSld>
  <p:clrMapOvr>
    <a:masterClrMapping/>
  </p:clrMapOvr>
  <p:transition spd="slow">
    <p:pull dir="d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9053"/>
      </p:ext>
    </p:extLst>
  </p:cSld>
  <p:clrMapOvr>
    <a:masterClrMapping/>
  </p:clrMapOvr>
  <p:transition spd="slow">
    <p:pull dir="d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79837"/>
      </p:ext>
    </p:extLst>
  </p:cSld>
  <p:clrMapOvr>
    <a:masterClrMapping/>
  </p:clrMapOvr>
  <p:transition spd="slow">
    <p:pull dir="d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16124"/>
      </p:ext>
    </p:extLst>
  </p:cSld>
  <p:clrMapOvr>
    <a:masterClrMapping/>
  </p:clrMapOvr>
  <p:transition spd="slow">
    <p:pull dir="d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69275"/>
      </p:ext>
    </p:extLst>
  </p:cSld>
  <p:clrMapOvr>
    <a:masterClrMapping/>
  </p:clrMapOvr>
  <p:transition spd="slow">
    <p:pull dir="d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93466"/>
      </p:ext>
    </p:extLst>
  </p:cSld>
  <p:clrMapOvr>
    <a:masterClrMapping/>
  </p:clrMapOvr>
  <p:transition spd="slow">
    <p:pull dir="d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10349"/>
      </p:ext>
    </p:extLst>
  </p:cSld>
  <p:clrMapOvr>
    <a:masterClrMapping/>
  </p:clrMapOvr>
  <p:transition spd="slow">
    <p:pull dir="d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65607"/>
      </p:ext>
    </p:extLst>
  </p:cSld>
  <p:clrMapOvr>
    <a:masterClrMapping/>
  </p:clrMapOvr>
  <p:transition spd="slow">
    <p:pull dir="d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23120"/>
      </p:ext>
    </p:extLst>
  </p:cSld>
  <p:clrMapOvr>
    <a:masterClrMapping/>
  </p:clrMapOvr>
  <p:transition spd="slow">
    <p:pull dir="d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70913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46747"/>
      </p:ext>
    </p:extLst>
  </p:cSld>
  <p:clrMapOvr>
    <a:masterClrMapping/>
  </p:clrMapOvr>
  <p:transition spd="slow">
    <p:pull dir="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91527"/>
      </p:ext>
    </p:extLst>
  </p:cSld>
  <p:clrMapOvr>
    <a:masterClrMapping/>
  </p:clrMapOvr>
  <p:transition spd="slow">
    <p:pull dir="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71652"/>
      </p:ext>
    </p:extLst>
  </p:cSld>
  <p:clrMapOvr>
    <a:masterClrMapping/>
  </p:clrMapOvr>
  <p:transition spd="slow">
    <p:pull dir="d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0765"/>
      </p:ext>
    </p:extLst>
  </p:cSld>
  <p:clrMapOvr>
    <a:masterClrMapping/>
  </p:clrMapOvr>
  <p:transition spd="slow">
    <p:pull dir="d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14158"/>
      </p:ext>
    </p:extLst>
  </p:cSld>
  <p:clrMapOvr>
    <a:masterClrMapping/>
  </p:clrMapOvr>
  <p:transition spd="slow">
    <p:pull dir="d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20437"/>
      </p:ext>
    </p:extLst>
  </p:cSld>
  <p:clrMapOvr>
    <a:masterClrMapping/>
  </p:clrMapOvr>
  <p:transition spd="slow">
    <p:pull dir="d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37612"/>
      </p:ext>
    </p:extLst>
  </p:cSld>
  <p:clrMapOvr>
    <a:masterClrMapping/>
  </p:clrMapOvr>
  <p:transition spd="slow">
    <p:pull dir="d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20263"/>
      </p:ext>
    </p:extLst>
  </p:cSld>
  <p:clrMapOvr>
    <a:masterClrMapping/>
  </p:clrMapOvr>
  <p:transition spd="slow">
    <p:pull dir="d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90271"/>
      </p:ext>
    </p:extLst>
  </p:cSld>
  <p:clrMapOvr>
    <a:masterClrMapping/>
  </p:clrMapOvr>
  <p:transition spd="slow">
    <p:pull dir="d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11243"/>
      </p:ext>
    </p:extLst>
  </p:cSld>
  <p:clrMapOvr>
    <a:masterClrMapping/>
  </p:clrMapOvr>
  <p:transition spd="slow">
    <p:pull dir="d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68252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58666"/>
      </p:ext>
    </p:extLst>
  </p:cSld>
  <p:clrMapOvr>
    <a:masterClrMapping/>
  </p:clrMapOvr>
  <p:transition spd="slow">
    <p:pull dir="d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93070"/>
      </p:ext>
    </p:extLst>
  </p:cSld>
  <p:clrMapOvr>
    <a:masterClrMapping/>
  </p:clrMapOvr>
  <p:transition spd="slow">
    <p:pull dir="d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1883"/>
      </p:ext>
    </p:extLst>
  </p:cSld>
  <p:clrMapOvr>
    <a:masterClrMapping/>
  </p:clrMapOvr>
  <p:transition spd="slow">
    <p:pull dir="d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81449"/>
      </p:ext>
    </p:extLst>
  </p:cSld>
  <p:clrMapOvr>
    <a:masterClrMapping/>
  </p:clrMapOvr>
  <p:transition spd="slow">
    <p:pull dir="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14292"/>
      </p:ext>
    </p:extLst>
  </p:cSld>
  <p:clrMapOvr>
    <a:masterClrMapping/>
  </p:clrMapOvr>
  <p:transition spd="slow">
    <p:pull dir="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73279"/>
      </p:ext>
    </p:extLst>
  </p:cSld>
  <p:clrMapOvr>
    <a:masterClrMapping/>
  </p:clrMapOvr>
  <p:transition spd="slow">
    <p:pull dir="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02387"/>
      </p:ext>
    </p:extLst>
  </p:cSld>
  <p:clrMapOvr>
    <a:masterClrMapping/>
  </p:clrMapOvr>
  <p:transition spd="slow">
    <p:pull dir="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88614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72951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14331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2750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5259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34093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54794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74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91686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73846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82980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12956"/>
      </p:ext>
    </p:extLst>
  </p:cSld>
  <p:clrMapOvr>
    <a:masterClrMapping/>
  </p:clrMapOvr>
  <p:transition spd="slow"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56380"/>
      </p:ext>
    </p:extLst>
  </p:cSld>
  <p:clrMapOvr>
    <a:masterClrMapping/>
  </p:clrMapOvr>
  <p:transition spd="slow"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54247"/>
      </p:ext>
    </p:extLst>
  </p:cSld>
  <p:clrMapOvr>
    <a:masterClrMapping/>
  </p:clrMapOvr>
  <p:transition spd="slow"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8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06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80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524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03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71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30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12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86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70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81C1-3A18-4B55-A96E-95973E193F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859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4D03-513D-449C-BB89-7A0B1676ED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15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D913E-4FBE-4C94-B83D-E2FF920C760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34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9772-24B5-43EA-82C6-1D84BE6762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44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68752-C232-4C71-BA45-A1E3888BF5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33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FE647-B233-4CF0-A765-859367C477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15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D27C-C53A-4DBC-B057-FB03F66F5E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96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873F2-5099-4D0D-98DC-72766F779A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609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E833-4FCB-471F-8F6A-330D6EC68E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70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94AD2-6445-4F62-BFB5-6211BC3C77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257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9102-AF2E-49C6-8B2B-F2F1855077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09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234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81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9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243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132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87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87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9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179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32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406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C8542-717B-4D4B-A62B-FC18900315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5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341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AC54E-8478-41B1-BEE0-E8182C07B1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25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84507-E4B8-476F-B7F5-43B3C84F95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081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31302-EF28-4383-BC34-9A4D5E225D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648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9BE7C-6190-48AD-85DF-B5037F6E84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583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4A381-08DF-4AED-B89B-D261B1DD8D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51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C68B6-8D93-46D4-8FB2-A2077636C7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134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20C8F-C89C-43A2-AD7A-CD06A0245D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024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32D0D-0432-4B1B-B210-A58DB81AD3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295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78F60-DE6B-4CCD-AA0C-A147750379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789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27558-FA02-4BD7-B324-7A620005E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979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49986"/>
      </p:ext>
    </p:extLst>
  </p:cSld>
  <p:clrMapOvr>
    <a:masterClrMapping/>
  </p:clrMapOvr>
  <p:transition spd="slow">
    <p:pull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84135"/>
      </p:ext>
    </p:extLst>
  </p:cSld>
  <p:clrMapOvr>
    <a:masterClrMapping/>
  </p:clrMapOvr>
  <p:transition spd="slow">
    <p:pull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259"/>
      </p:ext>
    </p:extLst>
  </p:cSld>
  <p:clrMapOvr>
    <a:masterClrMapping/>
  </p:clrMapOvr>
  <p:transition spd="slow">
    <p:pull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12805"/>
      </p:ext>
    </p:extLst>
  </p:cSld>
  <p:clrMapOvr>
    <a:masterClrMapping/>
  </p:clrMapOvr>
  <p:transition spd="slow">
    <p:pull dir="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77242"/>
      </p:ext>
    </p:extLst>
  </p:cSld>
  <p:clrMapOvr>
    <a:masterClrMapping/>
  </p:clrMapOvr>
  <p:transition spd="slow">
    <p:pull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99587"/>
      </p:ext>
    </p:extLst>
  </p:cSld>
  <p:clrMapOvr>
    <a:masterClrMapping/>
  </p:clrMapOvr>
  <p:transition spd="slow">
    <p:pull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91082"/>
      </p:ext>
    </p:extLst>
  </p:cSld>
  <p:clrMapOvr>
    <a:masterClrMapping/>
  </p:clrMapOvr>
  <p:transition spd="slow">
    <p:pull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42592"/>
      </p:ext>
    </p:extLst>
  </p:cSld>
  <p:clrMapOvr>
    <a:masterClrMapping/>
  </p:clrMapOvr>
  <p:transition spd="slow">
    <p:pull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16515"/>
      </p:ext>
    </p:extLst>
  </p:cSld>
  <p:clrMapOvr>
    <a:masterClrMapping/>
  </p:clrMapOvr>
  <p:transition spd="slow">
    <p:pull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82509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990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83048"/>
      </p:ext>
    </p:extLst>
  </p:cSld>
  <p:clrMapOvr>
    <a:masterClrMapping/>
  </p:clrMapOvr>
  <p:transition spd="slow">
    <p:pull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3195"/>
      </p:ext>
    </p:extLst>
  </p:cSld>
  <p:clrMapOvr>
    <a:masterClrMapping/>
  </p:clrMapOvr>
  <p:transition spd="slow">
    <p:pull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94252"/>
      </p:ext>
    </p:extLst>
  </p:cSld>
  <p:clrMapOvr>
    <a:masterClrMapping/>
  </p:clrMapOvr>
  <p:transition spd="slow">
    <p:pull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22753"/>
      </p:ext>
    </p:extLst>
  </p:cSld>
  <p:clrMapOvr>
    <a:masterClrMapping/>
  </p:clrMapOvr>
  <p:transition spd="slow">
    <p:pull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73427"/>
      </p:ext>
    </p:extLst>
  </p:cSld>
  <p:clrMapOvr>
    <a:masterClrMapping/>
  </p:clrMapOvr>
  <p:transition spd="slow">
    <p:pull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08087"/>
      </p:ext>
    </p:extLst>
  </p:cSld>
  <p:clrMapOvr>
    <a:masterClrMapping/>
  </p:clrMapOvr>
  <p:transition spd="slow">
    <p:pull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81030"/>
      </p:ext>
    </p:extLst>
  </p:cSld>
  <p:clrMapOvr>
    <a:masterClrMapping/>
  </p:clrMapOvr>
  <p:transition spd="slow">
    <p:pull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48154"/>
      </p:ext>
    </p:extLst>
  </p:cSld>
  <p:clrMapOvr>
    <a:masterClrMapping/>
  </p:clrMapOvr>
  <p:transition spd="slow">
    <p:pull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43363"/>
      </p:ext>
    </p:extLst>
  </p:cSld>
  <p:clrMapOvr>
    <a:masterClrMapping/>
  </p:clrMapOvr>
  <p:transition spd="slow">
    <p:pull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24591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561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92588"/>
      </p:ext>
    </p:extLst>
  </p:cSld>
  <p:clrMapOvr>
    <a:masterClrMapping/>
  </p:clrMapOvr>
  <p:transition spd="slow">
    <p:pull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99184"/>
      </p:ext>
    </p:extLst>
  </p:cSld>
  <p:clrMapOvr>
    <a:masterClrMapping/>
  </p:clrMapOvr>
  <p:transition spd="slow">
    <p:pull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91235"/>
      </p:ext>
    </p:extLst>
  </p:cSld>
  <p:clrMapOvr>
    <a:masterClrMapping/>
  </p:clrMapOvr>
  <p:transition spd="slow">
    <p:pull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66515"/>
      </p:ext>
    </p:extLst>
  </p:cSld>
  <p:clrMapOvr>
    <a:masterClrMapping/>
  </p:clrMapOvr>
  <p:transition spd="slow">
    <p:pull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66719"/>
      </p:ext>
    </p:extLst>
  </p:cSld>
  <p:clrMapOvr>
    <a:masterClrMapping/>
  </p:clrMapOvr>
  <p:transition spd="slow">
    <p:pull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16984"/>
      </p:ext>
    </p:extLst>
  </p:cSld>
  <p:clrMapOvr>
    <a:masterClrMapping/>
  </p:clrMapOvr>
  <p:transition spd="slow">
    <p:pull dir="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82058"/>
      </p:ext>
    </p:extLst>
  </p:cSld>
  <p:clrMapOvr>
    <a:masterClrMapping/>
  </p:clrMapOvr>
  <p:transition spd="slow">
    <p:pull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55244"/>
      </p:ext>
    </p:extLst>
  </p:cSld>
  <p:clrMapOvr>
    <a:masterClrMapping/>
  </p:clrMapOvr>
  <p:transition spd="slow">
    <p:pull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005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399E-8481-4B0A-9552-9F1015CC1FA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2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A88DD9-4B6E-4A31-8DC3-4634BA08DB7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2A627A-6FCE-4F90-A887-6BB272F2A89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2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1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17" Type="http://schemas.openxmlformats.org/officeDocument/2006/relationships/image" Target="../media/image59.e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65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image" Target="../media/image62.emf"/><Relationship Id="rId10" Type="http://schemas.openxmlformats.org/officeDocument/2006/relationships/image" Target="../media/image56.wmf"/><Relationship Id="rId19" Type="http://schemas.openxmlformats.org/officeDocument/2006/relationships/image" Target="../media/image60.e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2.png"/><Relationship Id="rId21" Type="http://schemas.openxmlformats.org/officeDocument/2006/relationships/image" Target="../media/image80.wmf"/><Relationship Id="rId7" Type="http://schemas.openxmlformats.org/officeDocument/2006/relationships/image" Target="../media/image83.png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76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75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image" Target="../media/image86.png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5.png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0.wmf"/><Relationship Id="rId3" Type="http://schemas.openxmlformats.org/officeDocument/2006/relationships/image" Target="../media/image2.png"/><Relationship Id="rId7" Type="http://schemas.openxmlformats.org/officeDocument/2006/relationships/image" Target="../media/image94.png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90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png"/><Relationship Id="rId11" Type="http://schemas.openxmlformats.org/officeDocument/2006/relationships/image" Target="../media/image89.wmf"/><Relationship Id="rId5" Type="http://schemas.openxmlformats.org/officeDocument/2006/relationships/image" Target="../media/image88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6.png"/><Relationship Id="rId14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0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9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2.png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12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9.wmf"/><Relationship Id="rId3" Type="http://schemas.openxmlformats.org/officeDocument/2006/relationships/image" Target="../media/image2.png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2.png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2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6.e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8.emf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6.emf"/><Relationship Id="rId26" Type="http://schemas.openxmlformats.org/officeDocument/2006/relationships/image" Target="../media/image150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9.emf"/><Relationship Id="rId32" Type="http://schemas.openxmlformats.org/officeDocument/2006/relationships/image" Target="../media/image153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1.emf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5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2.emf"/><Relationship Id="rId3" Type="http://schemas.openxmlformats.org/officeDocument/2006/relationships/oleObject" Target="../embeddings/oleObject149.bin"/><Relationship Id="rId21" Type="http://schemas.openxmlformats.org/officeDocument/2006/relationships/image" Target="../media/image163.png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61.e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5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4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76.e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7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image" Target="../media/image2.png"/><Relationship Id="rId7" Type="http://schemas.openxmlformats.org/officeDocument/2006/relationships/image" Target="../media/image179.wmf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13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5.bin"/><Relationship Id="rId5" Type="http://schemas.openxmlformats.org/officeDocument/2006/relationships/image" Target="../media/image178.wmf"/><Relationship Id="rId10" Type="http://schemas.openxmlformats.org/officeDocument/2006/relationships/image" Target="../media/image182.png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80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9" Type="http://schemas.openxmlformats.org/officeDocument/2006/relationships/oleObject" Target="../embeddings/oleObject194.bin"/><Relationship Id="rId21" Type="http://schemas.openxmlformats.org/officeDocument/2006/relationships/oleObject" Target="../embeddings/oleObject185.bin"/><Relationship Id="rId34" Type="http://schemas.openxmlformats.org/officeDocument/2006/relationships/image" Target="../media/image198.emf"/><Relationship Id="rId42" Type="http://schemas.openxmlformats.org/officeDocument/2006/relationships/image" Target="../media/image202.emf"/><Relationship Id="rId47" Type="http://schemas.openxmlformats.org/officeDocument/2006/relationships/oleObject" Target="../embeddings/oleObject198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89.e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93.emf"/><Relationship Id="rId32" Type="http://schemas.openxmlformats.org/officeDocument/2006/relationships/image" Target="../media/image197.emf"/><Relationship Id="rId37" Type="http://schemas.openxmlformats.org/officeDocument/2006/relationships/oleObject" Target="../embeddings/oleObject193.bin"/><Relationship Id="rId40" Type="http://schemas.openxmlformats.org/officeDocument/2006/relationships/image" Target="../media/image201.emf"/><Relationship Id="rId45" Type="http://schemas.openxmlformats.org/officeDocument/2006/relationships/oleObject" Target="../embeddings/oleObject197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95.emf"/><Relationship Id="rId36" Type="http://schemas.openxmlformats.org/officeDocument/2006/relationships/image" Target="../media/image199.emf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84.bin"/><Relationship Id="rId31" Type="http://schemas.openxmlformats.org/officeDocument/2006/relationships/oleObject" Target="../embeddings/oleObject190.bin"/><Relationship Id="rId44" Type="http://schemas.openxmlformats.org/officeDocument/2006/relationships/image" Target="../media/image203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96.emf"/><Relationship Id="rId35" Type="http://schemas.openxmlformats.org/officeDocument/2006/relationships/oleObject" Target="../embeddings/oleObject192.bin"/><Relationship Id="rId43" Type="http://schemas.openxmlformats.org/officeDocument/2006/relationships/oleObject" Target="../embeddings/oleObject196.bin"/><Relationship Id="rId48" Type="http://schemas.openxmlformats.org/officeDocument/2006/relationships/image" Target="../media/image205.emf"/><Relationship Id="rId8" Type="http://schemas.openxmlformats.org/officeDocument/2006/relationships/image" Target="../media/image185.emf"/><Relationship Id="rId3" Type="http://schemas.openxmlformats.org/officeDocument/2006/relationships/oleObject" Target="../embeddings/oleObject176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33" Type="http://schemas.openxmlformats.org/officeDocument/2006/relationships/oleObject" Target="../embeddings/oleObject191.bin"/><Relationship Id="rId38" Type="http://schemas.openxmlformats.org/officeDocument/2006/relationships/image" Target="../media/image200.emf"/><Relationship Id="rId46" Type="http://schemas.openxmlformats.org/officeDocument/2006/relationships/image" Target="../media/image204.emf"/><Relationship Id="rId20" Type="http://schemas.openxmlformats.org/officeDocument/2006/relationships/image" Target="../media/image191.emf"/><Relationship Id="rId41" Type="http://schemas.openxmlformats.org/officeDocument/2006/relationships/oleObject" Target="../embeddings/oleObject19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1.e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3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2.w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Relationship Id="rId22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e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emf"/><Relationship Id="rId22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BD2C70-7E59-4488-B459-E428BFB9BD4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824158" y="1368310"/>
            <a:ext cx="8128541" cy="27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1.函数的定义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(1)变量:不断变化的量,自变量,因变量.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(2)函数关系:变量间</a:t>
            </a:r>
            <a:r>
              <a:rPr lang="zh-CN" altLang="zh-CN" sz="3200" b="1" u="sng" dirty="0">
                <a:solidFill>
                  <a:srgbClr val="FF0000"/>
                </a:solidFill>
                <a:latin typeface="+mn-ea"/>
                <a:ea typeface="+mn-ea"/>
              </a:rPr>
              <a:t>确定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的依赖关系.</a:t>
            </a:r>
          </a:p>
        </p:txBody>
      </p:sp>
      <p:graphicFrame>
        <p:nvGraphicFramePr>
          <p:cNvPr id="2560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4863" y="2877656"/>
          <a:ext cx="1661360" cy="57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4" imgW="584200" imgH="203200" progId="Equation.3">
                  <p:embed/>
                </p:oleObj>
              </mc:Choice>
              <mc:Fallback>
                <p:oleObj r:id="rId4" imgW="584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863" y="2877656"/>
                        <a:ext cx="1661360" cy="57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2583476" y="4376450"/>
          <a:ext cx="3508155" cy="173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6" imgW="1231900" imgH="609600" progId="Equation.3">
                  <p:embed/>
                </p:oleObj>
              </mc:Choice>
              <mc:Fallback>
                <p:oleObj r:id="rId6" imgW="1231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76" y="4376450"/>
                        <a:ext cx="3508155" cy="173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第二节   变量与函数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77842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15950" y="213520"/>
            <a:ext cx="3035300" cy="95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99"/>
                </a:solidFill>
              </a:rPr>
              <a:t>基本初等函数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69925" y="1770063"/>
            <a:ext cx="1885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幂函数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536825" y="1752600"/>
          <a:ext cx="41957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公式" r:id="rId3" imgW="1651317" imgH="228917" progId="Equation.3">
                  <p:embed/>
                </p:oleObj>
              </mc:Choice>
              <mc:Fallback>
                <p:oleObj name="公式" r:id="rId3" imgW="1651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752600"/>
                        <a:ext cx="41957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2362200"/>
            <a:ext cx="4286250" cy="3733800"/>
            <a:chOff x="1440" y="1488"/>
            <a:chExt cx="2700" cy="2352"/>
          </a:xfrm>
        </p:grpSpPr>
        <p:sp>
          <p:nvSpPr>
            <p:cNvPr id="3079" name="Line 6"/>
            <p:cNvSpPr>
              <a:spLocks noChangeShapeType="1"/>
            </p:cNvSpPr>
            <p:nvPr/>
          </p:nvSpPr>
          <p:spPr bwMode="auto">
            <a:xfrm>
              <a:off x="1440" y="2736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0" name="Line 7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081" name="Object 8"/>
            <p:cNvGraphicFramePr>
              <a:graphicFrameLocks noChangeAspect="1"/>
            </p:cNvGraphicFramePr>
            <p:nvPr/>
          </p:nvGraphicFramePr>
          <p:xfrm>
            <a:off x="2688" y="27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9" name="公式" r:id="rId5" imgW="228600" imgH="253800" progId="Equation.3">
                    <p:embed/>
                  </p:oleObj>
                </mc:Choice>
                <mc:Fallback>
                  <p:oleObj name="公式" r:id="rId5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9"/>
            <p:cNvGraphicFramePr>
              <a:graphicFrameLocks noChangeAspect="1"/>
            </p:cNvGraphicFramePr>
            <p:nvPr/>
          </p:nvGraphicFramePr>
          <p:xfrm>
            <a:off x="3973" y="278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78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0"/>
            <p:cNvGraphicFramePr>
              <a:graphicFrameLocks noChangeAspect="1"/>
            </p:cNvGraphicFramePr>
            <p:nvPr/>
          </p:nvGraphicFramePr>
          <p:xfrm>
            <a:off x="2473" y="148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" name="公式" r:id="rId9" imgW="266400" imgH="330120" progId="Equation.3">
                    <p:embed/>
                  </p:oleObj>
                </mc:Choice>
                <mc:Fallback>
                  <p:oleObj name="公式" r:id="rId9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48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5" name="Arc 11"/>
          <p:cNvSpPr>
            <a:spLocks/>
          </p:cNvSpPr>
          <p:nvPr/>
        </p:nvSpPr>
        <p:spPr bwMode="auto">
          <a:xfrm rot="21456844" flipV="1">
            <a:off x="4229100" y="2971800"/>
            <a:ext cx="987425" cy="1371600"/>
          </a:xfrm>
          <a:custGeom>
            <a:avLst/>
            <a:gdLst>
              <a:gd name="T0" fmla="*/ 0 w 21546"/>
              <a:gd name="T1" fmla="*/ 0 h 21600"/>
              <a:gd name="T2" fmla="*/ 987425 w 21546"/>
              <a:gd name="T3" fmla="*/ 1274572 h 21600"/>
              <a:gd name="T4" fmla="*/ 0 w 21546"/>
              <a:gd name="T5" fmla="*/ 1371600 h 21600"/>
              <a:gd name="T6" fmla="*/ 0 60000 65536"/>
              <a:gd name="T7" fmla="*/ 0 60000 65536"/>
              <a:gd name="T8" fmla="*/ 0 60000 65536"/>
              <a:gd name="T9" fmla="*/ 0 w 21546"/>
              <a:gd name="T10" fmla="*/ 0 h 21600"/>
              <a:gd name="T11" fmla="*/ 21546 w 2154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6" h="21600" fill="none" extrusionOk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</a:path>
              <a:path w="21546" h="21600" stroke="0" extrusionOk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6" name="Arc 12"/>
          <p:cNvSpPr>
            <a:spLocks/>
          </p:cNvSpPr>
          <p:nvPr/>
        </p:nvSpPr>
        <p:spPr bwMode="auto">
          <a:xfrm rot="21456856" flipV="1">
            <a:off x="4876800" y="2514600"/>
            <a:ext cx="1363663" cy="1524000"/>
          </a:xfrm>
          <a:custGeom>
            <a:avLst/>
            <a:gdLst>
              <a:gd name="T0" fmla="*/ 0 w 21468"/>
              <a:gd name="T1" fmla="*/ 1355639 h 21598"/>
              <a:gd name="T2" fmla="*/ 1344480 w 21468"/>
              <a:gd name="T3" fmla="*/ 0 h 21598"/>
              <a:gd name="T4" fmla="*/ 1363663 w 21468"/>
              <a:gd name="T5" fmla="*/ 1524000 h 21598"/>
              <a:gd name="T6" fmla="*/ 0 60000 65536"/>
              <a:gd name="T7" fmla="*/ 0 60000 65536"/>
              <a:gd name="T8" fmla="*/ 0 60000 65536"/>
              <a:gd name="T9" fmla="*/ 0 w 21468"/>
              <a:gd name="T10" fmla="*/ 0 h 21598"/>
              <a:gd name="T11" fmla="*/ 21468 w 21468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7" name="Arc 13"/>
          <p:cNvSpPr>
            <a:spLocks/>
          </p:cNvSpPr>
          <p:nvPr/>
        </p:nvSpPr>
        <p:spPr bwMode="auto">
          <a:xfrm rot="-143156" flipH="1" flipV="1">
            <a:off x="3352800" y="3048000"/>
            <a:ext cx="914400" cy="1295400"/>
          </a:xfrm>
          <a:custGeom>
            <a:avLst/>
            <a:gdLst>
              <a:gd name="T0" fmla="*/ 0 w 21600"/>
              <a:gd name="T1" fmla="*/ 0 h 21600"/>
              <a:gd name="T2" fmla="*/ 914400 w 21600"/>
              <a:gd name="T3" fmla="*/ 1295400 h 21600"/>
              <a:gd name="T4" fmla="*/ 0 w 21600"/>
              <a:gd name="T5" fmla="*/ 1295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8" name="Arc 14"/>
          <p:cNvSpPr>
            <a:spLocks/>
          </p:cNvSpPr>
          <p:nvPr/>
        </p:nvSpPr>
        <p:spPr bwMode="auto">
          <a:xfrm rot="5400000" flipH="1" flipV="1">
            <a:off x="4557713" y="3141662"/>
            <a:ext cx="914400" cy="1495425"/>
          </a:xfrm>
          <a:custGeom>
            <a:avLst/>
            <a:gdLst>
              <a:gd name="T0" fmla="*/ 0 w 21600"/>
              <a:gd name="T1" fmla="*/ 0 h 24927"/>
              <a:gd name="T2" fmla="*/ 903478 w 21600"/>
              <a:gd name="T3" fmla="*/ 1495425 h 24927"/>
              <a:gd name="T4" fmla="*/ 0 w 21600"/>
              <a:gd name="T5" fmla="*/ 1295831 h 24927"/>
              <a:gd name="T6" fmla="*/ 0 60000 65536"/>
              <a:gd name="T7" fmla="*/ 0 60000 65536"/>
              <a:gd name="T8" fmla="*/ 0 60000 65536"/>
              <a:gd name="T9" fmla="*/ 0 w 21600"/>
              <a:gd name="T10" fmla="*/ 0 h 24927"/>
              <a:gd name="T11" fmla="*/ 21600 w 21600"/>
              <a:gd name="T12" fmla="*/ 24927 h 249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92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</a:path>
              <a:path w="21600" h="2492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rot="21460510" flipV="1">
            <a:off x="2895600" y="2743200"/>
            <a:ext cx="297180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80" name="Arc 16"/>
          <p:cNvSpPr>
            <a:spLocks/>
          </p:cNvSpPr>
          <p:nvPr/>
        </p:nvSpPr>
        <p:spPr bwMode="auto">
          <a:xfrm rot="10663601" flipV="1">
            <a:off x="2514600" y="4724400"/>
            <a:ext cx="1363663" cy="1524000"/>
          </a:xfrm>
          <a:custGeom>
            <a:avLst/>
            <a:gdLst>
              <a:gd name="T0" fmla="*/ 0 w 21468"/>
              <a:gd name="T1" fmla="*/ 1355639 h 21598"/>
              <a:gd name="T2" fmla="*/ 1344480 w 21468"/>
              <a:gd name="T3" fmla="*/ 0 h 21598"/>
              <a:gd name="T4" fmla="*/ 1363663 w 21468"/>
              <a:gd name="T5" fmla="*/ 1524000 h 21598"/>
              <a:gd name="T6" fmla="*/ 0 60000 65536"/>
              <a:gd name="T7" fmla="*/ 0 60000 65536"/>
              <a:gd name="T8" fmla="*/ 0 60000 65536"/>
              <a:gd name="T9" fmla="*/ 0 w 21468"/>
              <a:gd name="T10" fmla="*/ 0 h 21598"/>
              <a:gd name="T11" fmla="*/ 21468 w 21468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5334000" y="3506788"/>
          <a:ext cx="533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公式" r:id="rId11" imgW="711000" imgH="406080" progId="Equation.3">
                  <p:embed/>
                </p:oleObj>
              </mc:Choice>
              <mc:Fallback>
                <p:oleObj name="公式" r:id="rId11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6788"/>
                        <a:ext cx="533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Line 18"/>
          <p:cNvSpPr>
            <a:spLocks noChangeShapeType="1"/>
          </p:cNvSpPr>
          <p:nvPr/>
        </p:nvSpPr>
        <p:spPr bwMode="auto">
          <a:xfrm rot="-143133">
            <a:off x="5105400" y="35052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rot="18900000" flipH="1">
            <a:off x="4266407" y="3486944"/>
            <a:ext cx="914400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5029200" y="4411663"/>
          <a:ext cx="1428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公式" r:id="rId13" imgW="190440" imgH="317160" progId="Equation.3">
                  <p:embed/>
                </p:oleObj>
              </mc:Choice>
              <mc:Fallback>
                <p:oleObj name="公式" r:id="rId13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11663"/>
                        <a:ext cx="1428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4038600" y="3352800"/>
          <a:ext cx="1428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公式" r:id="rId15" imgW="190440" imgH="317160" progId="Equation.3">
                  <p:embed/>
                </p:oleObj>
              </mc:Choice>
              <mc:Fallback>
                <p:oleObj name="公式" r:id="rId15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1428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3352800" y="2992438"/>
          <a:ext cx="83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公式" r:id="rId16" imgW="1041120" imgH="495000" progId="Equation.3">
                  <p:embed/>
                </p:oleObj>
              </mc:Choice>
              <mc:Fallback>
                <p:oleObj name="公式" r:id="rId16" imgW="1041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92438"/>
                        <a:ext cx="838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5999163" y="2655888"/>
          <a:ext cx="7254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公式" r:id="rId18" imgW="901440" imgH="330120" progId="Equation.3">
                  <p:embed/>
                </p:oleObj>
              </mc:Choice>
              <mc:Fallback>
                <p:oleObj name="公式" r:id="rId18" imgW="901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2655888"/>
                        <a:ext cx="7254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2209800" y="4800600"/>
          <a:ext cx="768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公式" r:id="rId20" imgW="927000" imgH="901440" progId="Equation.3">
                  <p:embed/>
                </p:oleObj>
              </mc:Choice>
              <mc:Fallback>
                <p:oleObj name="公式" r:id="rId20" imgW="927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768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5791200" y="3203575"/>
          <a:ext cx="941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公式" r:id="rId22" imgW="1168200" imgH="469800" progId="Equation.3">
                  <p:embed/>
                </p:oleObj>
              </mc:Choice>
              <mc:Fallback>
                <p:oleObj name="公式" r:id="rId22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3575"/>
                        <a:ext cx="9413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69925" y="1181101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1)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常数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y=C 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R.</a:t>
            </a:r>
          </a:p>
        </p:txBody>
      </p:sp>
      <p:graphicFrame>
        <p:nvGraphicFramePr>
          <p:cNvPr id="62496" name="Object 32"/>
          <p:cNvGraphicFramePr>
            <a:graphicFrameLocks noChangeAspect="1"/>
          </p:cNvGraphicFramePr>
          <p:nvPr/>
        </p:nvGraphicFramePr>
        <p:xfrm>
          <a:off x="1619250" y="6165850"/>
          <a:ext cx="63373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公式" r:id="rId24" imgW="2705040" imgH="215640" progId="Equation.3">
                  <p:embed/>
                </p:oleObj>
              </mc:Choice>
              <mc:Fallback>
                <p:oleObj name="公式" r:id="rId24" imgW="2705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65850"/>
                        <a:ext cx="63373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7" name="Text Box 33"/>
          <p:cNvSpPr txBox="1">
            <a:spLocks noChangeArrowheads="1"/>
          </p:cNvSpPr>
          <p:nvPr/>
        </p:nvSpPr>
        <p:spPr bwMode="auto">
          <a:xfrm rot="-146644">
            <a:off x="395288" y="60928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注意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autoUpdateAnimBg="0"/>
      <p:bldP spid="62475" grpId="0" animBg="1"/>
      <p:bldP spid="62476" grpId="0" animBg="1"/>
      <p:bldP spid="62477" grpId="0" animBg="1"/>
      <p:bldP spid="62478" grpId="0" animBg="1"/>
      <p:bldP spid="62479" grpId="0" animBg="1"/>
      <p:bldP spid="62480" grpId="0" animBg="1"/>
      <p:bldP spid="62482" grpId="0" animBg="1"/>
      <p:bldP spid="62483" grpId="0" animBg="1"/>
      <p:bldP spid="62495" grpId="0"/>
      <p:bldP spid="624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指数函数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959100" y="404813"/>
          <a:ext cx="3378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Equation" r:id="rId3" imgW="3377880" imgH="495000" progId="Equation.DSMT4">
                  <p:embed/>
                </p:oleObj>
              </mc:Choice>
              <mc:Fallback>
                <p:oleObj name="Equation" r:id="rId3" imgW="3377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04813"/>
                        <a:ext cx="3378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6948488" y="404813"/>
          <a:ext cx="1016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公式" r:id="rId5" imgW="1015920" imgH="495000" progId="Equation.3">
                  <p:embed/>
                </p:oleObj>
              </mc:Choice>
              <mc:Fallback>
                <p:oleObj name="公式" r:id="rId5" imgW="1015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04813"/>
                        <a:ext cx="1016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55650" y="10525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  R.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96913" y="16859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对数函数</a:t>
            </a:r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2754313" y="1728788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公式" r:id="rId7" imgW="3936960" imgH="457200" progId="Equation.3">
                  <p:embed/>
                </p:oleObj>
              </mc:Choice>
              <mc:Fallback>
                <p:oleObj name="公式" r:id="rId7" imgW="3936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728788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7046913" y="1766888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公式" r:id="rId9" imgW="1269720" imgH="406080" progId="Equation.3">
                  <p:embed/>
                </p:oleObj>
              </mc:Choice>
              <mc:Fallback>
                <p:oleObj name="公式" r:id="rId9" imgW="1269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1766888"/>
                        <a:ext cx="127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755650" y="24209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2051050" y="2481263"/>
          <a:ext cx="12239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公式" r:id="rId11" imgW="482400" imgH="203040" progId="Equation.3">
                  <p:embed/>
                </p:oleObj>
              </mc:Choice>
              <mc:Fallback>
                <p:oleObj name="公式" r:id="rId11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81263"/>
                        <a:ext cx="12239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900113" y="31416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765175" y="30686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三角函数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132138" y="3160713"/>
            <a:ext cx="4464050" cy="1000125"/>
            <a:chOff x="1973" y="1991"/>
            <a:chExt cx="2812" cy="630"/>
          </a:xfrm>
        </p:grpSpPr>
        <p:graphicFrame>
          <p:nvGraphicFramePr>
            <p:cNvPr id="4110" name="Object 21"/>
            <p:cNvGraphicFramePr>
              <a:graphicFrameLocks noChangeAspect="1"/>
            </p:cNvGraphicFramePr>
            <p:nvPr/>
          </p:nvGraphicFramePr>
          <p:xfrm>
            <a:off x="1973" y="1991"/>
            <a:ext cx="9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9" name="公式" r:id="rId13" imgW="596880" imgH="203040" progId="Equation.3">
                    <p:embed/>
                  </p:oleObj>
                </mc:Choice>
                <mc:Fallback>
                  <p:oleObj name="公式" r:id="rId13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991"/>
                          <a:ext cx="9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2"/>
            <p:cNvGraphicFramePr>
              <a:graphicFrameLocks noChangeAspect="1"/>
            </p:cNvGraphicFramePr>
            <p:nvPr/>
          </p:nvGraphicFramePr>
          <p:xfrm>
            <a:off x="2971" y="2044"/>
            <a:ext cx="9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0" name="公式" r:id="rId15" imgW="622080" imgH="164880" progId="Equation.3">
                    <p:embed/>
                  </p:oleObj>
                </mc:Choice>
                <mc:Fallback>
                  <p:oleObj name="公式" r:id="rId15" imgW="6220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044"/>
                          <a:ext cx="94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5"/>
            <p:cNvGraphicFramePr>
              <a:graphicFrameLocks noChangeAspect="1"/>
            </p:cNvGraphicFramePr>
            <p:nvPr/>
          </p:nvGraphicFramePr>
          <p:xfrm>
            <a:off x="3989" y="2052"/>
            <a:ext cx="79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1" name="公式" r:id="rId17" imgW="622080" imgH="190440" progId="Equation.3">
                    <p:embed/>
                  </p:oleObj>
                </mc:Choice>
                <mc:Fallback>
                  <p:oleObj name="公式" r:id="rId17" imgW="622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052"/>
                          <a:ext cx="79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6"/>
            <p:cNvGraphicFramePr>
              <a:graphicFrameLocks noChangeAspect="1"/>
            </p:cNvGraphicFramePr>
            <p:nvPr/>
          </p:nvGraphicFramePr>
          <p:xfrm>
            <a:off x="2018" y="2373"/>
            <a:ext cx="7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2" name="公式" r:id="rId19" imgW="1422360" imgH="380880" progId="Equation.3">
                    <p:embed/>
                  </p:oleObj>
                </mc:Choice>
                <mc:Fallback>
                  <p:oleObj name="公式" r:id="rId19" imgW="1422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73"/>
                          <a:ext cx="7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32"/>
            <p:cNvGraphicFramePr>
              <a:graphicFrameLocks noChangeAspect="1"/>
            </p:cNvGraphicFramePr>
            <p:nvPr/>
          </p:nvGraphicFramePr>
          <p:xfrm>
            <a:off x="3016" y="2392"/>
            <a:ext cx="8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3" name="公式" r:id="rId21" imgW="609480" imgH="164880" progId="Equation.3">
                    <p:embed/>
                  </p:oleObj>
                </mc:Choice>
                <mc:Fallback>
                  <p:oleObj name="公式" r:id="rId21" imgW="609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392"/>
                          <a:ext cx="8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33"/>
            <p:cNvGraphicFramePr>
              <a:graphicFrameLocks noChangeAspect="1"/>
            </p:cNvGraphicFramePr>
            <p:nvPr/>
          </p:nvGraphicFramePr>
          <p:xfrm>
            <a:off x="3969" y="2399"/>
            <a:ext cx="8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4" name="公式" r:id="rId23" imgW="596880" imgH="164880" progId="Equation.3">
                    <p:embed/>
                  </p:oleObj>
                </mc:Choice>
                <mc:Fallback>
                  <p:oleObj name="公式" r:id="rId23" imgW="596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399"/>
                          <a:ext cx="80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827088" y="4365625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在微积分中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三角函数中的角度用弧度制表示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500" grpId="0"/>
      <p:bldP spid="63501" grpId="0"/>
      <p:bldP spid="63504" grpId="0"/>
      <p:bldP spid="63507" grpId="0"/>
      <p:bldP spid="635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542F519-D44A-436E-955B-E4B62B381F2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779337"/>
              </p:ext>
            </p:extLst>
          </p:nvPr>
        </p:nvGraphicFramePr>
        <p:xfrm>
          <a:off x="492125" y="373063"/>
          <a:ext cx="807390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4" imgW="2743200" imgH="672840" progId="Equation.DSMT4">
                  <p:embed/>
                </p:oleObj>
              </mc:Choice>
              <mc:Fallback>
                <p:oleObj name="Equation" r:id="rId4" imgW="27432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73063"/>
                        <a:ext cx="807390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8" y="2359522"/>
            <a:ext cx="1788096" cy="18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9" y="2349739"/>
            <a:ext cx="1785428" cy="17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17" y="2363525"/>
            <a:ext cx="1785873" cy="17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11" y="4592308"/>
            <a:ext cx="1788985" cy="17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6" y="4459790"/>
            <a:ext cx="1785873" cy="17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312" y="4524270"/>
            <a:ext cx="1786317" cy="18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64849" y="3688254"/>
          <a:ext cx="1138405" cy="40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r:id="rId12" imgW="571500" imgH="203200" progId="Equation.3">
                  <p:embed/>
                </p:oleObj>
              </mc:Choice>
              <mc:Fallback>
                <p:oleObj r:id="rId12" imgW="57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9" y="3688254"/>
                        <a:ext cx="1138405" cy="40466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076954" y="3719382"/>
          <a:ext cx="1172201" cy="33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r:id="rId14" imgW="583947" imgH="165028" progId="Equation.3">
                  <p:embed/>
                </p:oleObj>
              </mc:Choice>
              <mc:Fallback>
                <p:oleObj r:id="rId14" imgW="58394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954" y="3719382"/>
                        <a:ext cx="1172201" cy="3312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470486" y="3638449"/>
          <a:ext cx="1172646" cy="38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" r:id="rId16" imgW="584454" imgH="190583" progId="Equation.3">
                  <p:embed/>
                </p:oleObj>
              </mc:Choice>
              <mc:Fallback>
                <p:oleObj r:id="rId16" imgW="584454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486" y="3638449"/>
                        <a:ext cx="1172646" cy="381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258513" y="5694248"/>
          <a:ext cx="936071" cy="2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5" r:id="rId18" imgW="583947" imgH="165028" progId="Equation.3">
                  <p:embed/>
                </p:oleObj>
              </mc:Choice>
              <mc:Fallback>
                <p:oleObj r:id="rId18" imgW="58394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13" y="5694248"/>
                        <a:ext cx="936071" cy="26459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926205" y="4779522"/>
          <a:ext cx="1137960" cy="3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r:id="rId20" imgW="571252" imgH="165028" progId="Equation.3">
                  <p:embed/>
                </p:oleObj>
              </mc:Choice>
              <mc:Fallback>
                <p:oleObj r:id="rId20" imgW="57125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205" y="4779522"/>
                        <a:ext cx="1137960" cy="3286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7632353" y="5755615"/>
          <a:ext cx="1139294" cy="37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r:id="rId22" imgW="571748" imgH="190583" progId="Equation.3">
                  <p:embed/>
                </p:oleObj>
              </mc:Choice>
              <mc:Fallback>
                <p:oleObj r:id="rId22" imgW="571748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353" y="5755615"/>
                        <a:ext cx="1139294" cy="3797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9466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870C0D0-1BB3-4F69-8E3D-C98FC0496DF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72345"/>
              </p:ext>
            </p:extLst>
          </p:nvPr>
        </p:nvGraphicFramePr>
        <p:xfrm>
          <a:off x="837997" y="346379"/>
          <a:ext cx="6668218" cy="165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4" imgW="2222280" imgH="672840" progId="Equation.DSMT4">
                  <p:embed/>
                </p:oleObj>
              </mc:Choice>
              <mc:Fallback>
                <p:oleObj name="Equation" r:id="rId4" imgW="2222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97" y="346379"/>
                        <a:ext cx="6668218" cy="165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30" y="1961818"/>
            <a:ext cx="1915277" cy="193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66" y="1968878"/>
            <a:ext cx="1893487" cy="198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92" y="4657540"/>
            <a:ext cx="2177552" cy="198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1" y="4657540"/>
            <a:ext cx="2704179" cy="176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02466"/>
              </p:ext>
            </p:extLst>
          </p:nvPr>
        </p:nvGraphicFramePr>
        <p:xfrm>
          <a:off x="1853170" y="3959814"/>
          <a:ext cx="1497269" cy="40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r:id="rId10" imgW="749300" imgH="203200" progId="Equation.3">
                  <p:embed/>
                </p:oleObj>
              </mc:Choice>
              <mc:Fallback>
                <p:oleObj r:id="rId10" imgW="74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70" y="3959814"/>
                        <a:ext cx="1497269" cy="4060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52795"/>
              </p:ext>
            </p:extLst>
          </p:nvPr>
        </p:nvGraphicFramePr>
        <p:xfrm>
          <a:off x="5625691" y="3992259"/>
          <a:ext cx="1550187" cy="33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r:id="rId12" imgW="774364" imgH="165028" progId="Equation.3">
                  <p:embed/>
                </p:oleObj>
              </mc:Choice>
              <mc:Fallback>
                <p:oleObj r:id="rId12" imgW="774364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691" y="3992259"/>
                        <a:ext cx="1550187" cy="3304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52604"/>
              </p:ext>
            </p:extLst>
          </p:nvPr>
        </p:nvGraphicFramePr>
        <p:xfrm>
          <a:off x="7254353" y="5647862"/>
          <a:ext cx="1607997" cy="38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r:id="rId14" imgW="800100" imgH="190500" progId="Equation.3">
                  <p:embed/>
                </p:oleObj>
              </mc:Choice>
              <mc:Fallback>
                <p:oleObj r:id="rId14" imgW="8001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353" y="5647862"/>
                        <a:ext cx="1607997" cy="38287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19832"/>
              </p:ext>
            </p:extLst>
          </p:nvPr>
        </p:nvGraphicFramePr>
        <p:xfrm>
          <a:off x="3005520" y="6326596"/>
          <a:ext cx="1517725" cy="3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r:id="rId16" imgW="762331" imgH="190583" progId="Equation.3">
                  <p:embed/>
                </p:oleObj>
              </mc:Choice>
              <mc:Fallback>
                <p:oleObj r:id="rId16" imgW="762331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0" y="6326596"/>
                        <a:ext cx="1517725" cy="3793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806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0311-2670-4255-A7BA-CDD6F363BDE1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14</a:t>
            </a:fld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5950" y="213520"/>
            <a:ext cx="3035300" cy="95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rgbClr val="000099"/>
                </a:solidFill>
              </a:rPr>
              <a:t>3. </a:t>
            </a:r>
            <a:r>
              <a:rPr lang="zh-CN" altLang="en-US" sz="3200" b="1" kern="0" dirty="0">
                <a:solidFill>
                  <a:srgbClr val="000099"/>
                </a:solidFill>
              </a:rPr>
              <a:t>复合函数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669925" y="1181101"/>
            <a:ext cx="756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假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给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了我们两个函数，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791113"/>
              </p:ext>
            </p:extLst>
          </p:nvPr>
        </p:nvGraphicFramePr>
        <p:xfrm>
          <a:off x="1694090" y="1834924"/>
          <a:ext cx="5311504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2781000" imgH="228600" progId="Equation.DSMT4">
                  <p:embed/>
                </p:oleObj>
              </mc:Choice>
              <mc:Fallback>
                <p:oleObj name="Equation" r:id="rId3" imgW="27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90" y="1834924"/>
                        <a:ext cx="5311504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36317"/>
              </p:ext>
            </p:extLst>
          </p:nvPr>
        </p:nvGraphicFramePr>
        <p:xfrm>
          <a:off x="921954" y="2434830"/>
          <a:ext cx="7314903" cy="154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3377880" imgH="711000" progId="Equation.DSMT4">
                  <p:embed/>
                </p:oleObj>
              </mc:Choice>
              <mc:Fallback>
                <p:oleObj name="Equation" r:id="rId5" imgW="3377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54" y="2434830"/>
                        <a:ext cx="7314903" cy="154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40474"/>
              </p:ext>
            </p:extLst>
          </p:nvPr>
        </p:nvGraphicFramePr>
        <p:xfrm>
          <a:off x="868364" y="4194629"/>
          <a:ext cx="7223350" cy="135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7" imgW="3568680" imgH="685800" progId="Equation.DSMT4">
                  <p:embed/>
                </p:oleObj>
              </mc:Choice>
              <mc:Fallback>
                <p:oleObj name="Equation" r:id="rId7" imgW="3568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4" y="4194629"/>
                        <a:ext cx="7223350" cy="135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3281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BAC2957-90FE-4FCF-9859-89173FD1CA8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2537991" y="3526387"/>
            <a:ext cx="1772087" cy="10673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 flipV="1">
            <a:off x="5883834" y="3497482"/>
            <a:ext cx="1428342" cy="1022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14536" y="3288034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264720" y="2288372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376994" y="2950515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357553" y="2950515"/>
            <a:ext cx="54207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7312176" y="3263576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374665" y="2094932"/>
            <a:ext cx="54118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Y*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1717094" y="1905939"/>
            <a:ext cx="1158861" cy="3206211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3835594" y="1923726"/>
            <a:ext cx="1825895" cy="320487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6870155" y="1928173"/>
            <a:ext cx="1159750" cy="3206211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4563106" y="1872588"/>
            <a:ext cx="1673811" cy="324934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4703183" y="2921610"/>
            <a:ext cx="787545" cy="1408776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87230" y="3340952"/>
            <a:ext cx="78354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602915" y="523844"/>
            <a:ext cx="3393870" cy="83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818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Z=g(f(x))</a:t>
            </a:r>
          </a:p>
        </p:txBody>
      </p:sp>
    </p:spTree>
    <p:extLst>
      <p:ext uri="{BB962C8B-B14F-4D97-AF65-F5344CB8AC3E}">
        <p14:creationId xmlns:p14="http://schemas.microsoft.com/office/powerpoint/2010/main" val="148373622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utoUpdateAnimBg="0"/>
      <p:bldP spid="36872" grpId="0" autoUpdateAnimBg="0"/>
      <p:bldP spid="36873" grpId="0" autoUpdateAnimBg="0"/>
      <p:bldP spid="36879" grpId="0" autoUpdateAnimBg="0"/>
      <p:bldP spid="368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00113" y="242093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例如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051050" y="2971800"/>
          <a:ext cx="15843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公式" r:id="rId3" imgW="533254" imgH="254097" progId="Equation.3">
                  <p:embed/>
                </p:oleObj>
              </mc:Choice>
              <mc:Fallback>
                <p:oleObj name="公式" r:id="rId3" imgW="533254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71800"/>
                        <a:ext cx="15843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19336"/>
              </p:ext>
            </p:extLst>
          </p:nvPr>
        </p:nvGraphicFramePr>
        <p:xfrm>
          <a:off x="4248489" y="2774950"/>
          <a:ext cx="24653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公式" r:id="rId5" imgW="952404" imgH="444624" progId="Equation.3">
                  <p:embed/>
                </p:oleObj>
              </mc:Choice>
              <mc:Fallback>
                <p:oleObj name="公式" r:id="rId5" imgW="95240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89" y="2774950"/>
                        <a:ext cx="24653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76149"/>
              </p:ext>
            </p:extLst>
          </p:nvPr>
        </p:nvGraphicFramePr>
        <p:xfrm>
          <a:off x="900113" y="4184650"/>
          <a:ext cx="41036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公式" r:id="rId7" imgW="1473120" imgH="203040" progId="Equation.3">
                  <p:embed/>
                </p:oleObj>
              </mc:Choice>
              <mc:Fallback>
                <p:oleObj name="公式" r:id="rId7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84650"/>
                        <a:ext cx="41036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093834" y="4205288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等都是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初等函数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5288" y="155733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0000"/>
                </a:solidFill>
                <a:ea typeface="楷体_GB2312" pitchFamily="1" charset="-122"/>
              </a:rPr>
              <a:t>注：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1" charset="-122"/>
              </a:rPr>
              <a:t>初等函数在形式看是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1" charset="-122"/>
              </a:rPr>
              <a:t>可用一个式子表示的函数</a:t>
            </a:r>
          </a:p>
        </p:txBody>
      </p:sp>
    </p:spTree>
    <p:extLst>
      <p:ext uri="{BB962C8B-B14F-4D97-AF65-F5344CB8AC3E}">
        <p14:creationId xmlns:p14="http://schemas.microsoft.com/office/powerpoint/2010/main" val="17807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7" grpId="0"/>
      <p:bldP spid="5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23850" y="3889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符号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9750" y="1109663"/>
          <a:ext cx="36576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公式" r:id="rId3" imgW="4076640" imgH="1650960" progId="Equation.3">
                  <p:embed/>
                </p:oleObj>
              </mc:Choice>
              <mc:Fallback>
                <p:oleObj name="公式" r:id="rId3" imgW="407664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09663"/>
                        <a:ext cx="365760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749300"/>
            <a:ext cx="3398838" cy="2133600"/>
            <a:chOff x="3264" y="1008"/>
            <a:chExt cx="2141" cy="1344"/>
          </a:xfrm>
        </p:grpSpPr>
        <p:sp>
          <p:nvSpPr>
            <p:cNvPr id="6149" name="Line 6"/>
            <p:cNvSpPr>
              <a:spLocks noChangeShapeType="1"/>
            </p:cNvSpPr>
            <p:nvPr/>
          </p:nvSpPr>
          <p:spPr bwMode="auto">
            <a:xfrm flipV="1">
              <a:off x="4148" y="129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0" name="Line 7"/>
            <p:cNvSpPr>
              <a:spLocks noChangeShapeType="1"/>
            </p:cNvSpPr>
            <p:nvPr/>
          </p:nvSpPr>
          <p:spPr bwMode="auto">
            <a:xfrm>
              <a:off x="4148" y="1920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1" name="Line 8"/>
            <p:cNvSpPr>
              <a:spLocks noChangeShapeType="1"/>
            </p:cNvSpPr>
            <p:nvPr/>
          </p:nvSpPr>
          <p:spPr bwMode="auto">
            <a:xfrm flipH="1">
              <a:off x="3264" y="1920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2" name="Line 9"/>
            <p:cNvSpPr>
              <a:spLocks noChangeShapeType="1"/>
            </p:cNvSpPr>
            <p:nvPr/>
          </p:nvSpPr>
          <p:spPr bwMode="auto">
            <a:xfrm>
              <a:off x="4148" y="1584"/>
              <a:ext cx="8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 flipH="1">
              <a:off x="3264" y="2208"/>
              <a:ext cx="8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4126" y="157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55" name="Oval 12"/>
            <p:cNvSpPr>
              <a:spLocks noChangeArrowheads="1"/>
            </p:cNvSpPr>
            <p:nvPr/>
          </p:nvSpPr>
          <p:spPr bwMode="auto">
            <a:xfrm>
              <a:off x="4126" y="219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3897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4263" y="20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5193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4066" y="10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3993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900113" y="2981325"/>
            <a:ext cx="233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不是初等函数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7756" y="3936294"/>
            <a:ext cx="2287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取整函数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595563" y="3908425"/>
          <a:ext cx="1357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公式" r:id="rId5" imgW="457200" imgH="203040" progId="Equation.3">
                  <p:embed/>
                </p:oleObj>
              </mc:Choice>
              <mc:Fallback>
                <p:oleObj name="公式" r:id="rId5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908425"/>
                        <a:ext cx="13573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30763" y="3105150"/>
            <a:ext cx="4133850" cy="3276600"/>
            <a:chOff x="2964" y="1632"/>
            <a:chExt cx="2604" cy="2064"/>
          </a:xfrm>
        </p:grpSpPr>
        <p:sp>
          <p:nvSpPr>
            <p:cNvPr id="6165" name="Text Box 3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1  2  3   4  5  </a:t>
              </a:r>
            </a:p>
          </p:txBody>
        </p:sp>
        <p:sp>
          <p:nvSpPr>
            <p:cNvPr id="6166" name="Text Box 4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6167" name="Text Box 5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6168" name="Line 6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69" name="Line 7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0" name="Line 8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1" name="Line 9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2" name="Line 10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3" name="Line 11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4" name="Line 12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5" name="Line 13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6" name="Line 14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Line 15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Line 16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Line 17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0" name="Line 18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1" name="Text Box 19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-4 -3 -2 -1  </a:t>
              </a:r>
            </a:p>
          </p:txBody>
        </p:sp>
        <p:sp>
          <p:nvSpPr>
            <p:cNvPr id="6182" name="Text Box 20"/>
            <p:cNvSpPr txBox="1">
              <a:spLocks noChangeArrowheads="1"/>
            </p:cNvSpPr>
            <p:nvPr/>
          </p:nvSpPr>
          <p:spPr bwMode="auto">
            <a:xfrm>
              <a:off x="3773" y="1788"/>
              <a:ext cx="34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4 3 2 1  </a:t>
              </a:r>
            </a:p>
          </p:txBody>
        </p:sp>
        <p:sp>
          <p:nvSpPr>
            <p:cNvPr id="6183" name="Text Box 21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84" name="Text Box 22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6185" name="Line 23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6" name="Line 24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7" name="Line 25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8" name="Line 26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9" name="Line 27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0" name="Line 28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1" name="Line 29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2" name="Line 30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3" name="Line 31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4" name="Oval 32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5" name="Oval 33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6" name="Oval 34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7" name="Oval 35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8" name="Oval 36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9" name="Oval 37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0" name="Oval 38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1" name="Oval 39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2" name="Oval 40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3" name="Line 41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04" name="Text Box 42"/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5" name="Text Box 43"/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6" name="Text Box 44"/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7" name="Line 45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08" name="Line 46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09" name="Line 47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10" name="Line 48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971550" y="52292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不是初等函数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96" grpId="0"/>
      <p:bldP spid="6162" grpId="0"/>
      <p:bldP spid="62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497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以上两个分段函数不是初等函数，因为它们不能用一个解析式表示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476375" y="1916113"/>
          <a:ext cx="3679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公式" r:id="rId3" imgW="1612800" imgH="457200" progId="Equation.3">
                  <p:embed/>
                </p:oleObj>
              </mc:Choice>
              <mc:Fallback>
                <p:oleObj name="公式" r:id="rId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6113"/>
                        <a:ext cx="3679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5724525" y="4076700"/>
          <a:ext cx="1042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公式" r:id="rId5" imgW="457120" imgH="254097" progId="Equation.3">
                  <p:embed/>
                </p:oleObj>
              </mc:Choice>
              <mc:Fallback>
                <p:oleObj name="公式" r:id="rId5" imgW="457120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76700"/>
                        <a:ext cx="10429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395288" y="3068638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rPr>
              <a:t>是否是初等函数？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187450" y="3716338"/>
          <a:ext cx="45370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公式" r:id="rId7" imgW="1612800" imgH="457200" progId="Equation.3">
                  <p:embed/>
                </p:oleObj>
              </mc:Choice>
              <mc:Fallback>
                <p:oleObj name="公式" r:id="rId7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453707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38163" y="5300663"/>
            <a:ext cx="4681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所以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绝对值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函数是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初等函数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042988" y="141287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  <a:ea typeface="楷体_GB2312" pitchFamily="1" charset="-122"/>
              </a:rPr>
              <a:t>问绝对值函数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3418" y="4076700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因为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40425" y="1773238"/>
            <a:ext cx="2016125" cy="1511300"/>
            <a:chOff x="4014" y="709"/>
            <a:chExt cx="1270" cy="952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014" y="143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V="1">
              <a:off x="4513" y="79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4513" y="981"/>
              <a:ext cx="40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 flipV="1">
              <a:off x="4059" y="1026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332" y="134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o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5012" y="137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x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4286" y="70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13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/>
      <p:bldP spid="4" grpId="0"/>
      <p:bldP spid="7176" grpId="0"/>
      <p:bldP spid="7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116013" y="1196975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公式" r:id="rId3" imgW="5105160" imgH="1041120" progId="Equation.3">
                  <p:embed/>
                </p:oleObj>
              </mc:Choice>
              <mc:Fallback>
                <p:oleObj name="公式" r:id="rId3" imgW="5105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5029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27313" y="2205038"/>
            <a:ext cx="3735387" cy="1752600"/>
            <a:chOff x="1680" y="2064"/>
            <a:chExt cx="2353" cy="1104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有理数点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无理数点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900113" y="404813"/>
            <a:ext cx="5189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狄利克雷函数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Dirichlet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116013" y="40767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的定义域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49138"/>
              </p:ext>
            </p:extLst>
          </p:nvPr>
        </p:nvGraphicFramePr>
        <p:xfrm>
          <a:off x="2700949" y="4110037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公式" r:id="rId5" imgW="965160" imgH="241200" progId="Equation.3">
                  <p:embed/>
                </p:oleObj>
              </mc:Choice>
              <mc:Fallback>
                <p:oleObj name="公式" r:id="rId5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949" y="4110037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1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/>
      <p:bldP spid="256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7ADBFC-C86C-4B35-8221-63935DE44D8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84915" y="562977"/>
            <a:ext cx="7996405" cy="422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(3)函数的定义</a:t>
            </a:r>
            <a:r>
              <a:rPr lang="zh-CN" altLang="zh-CN" sz="3613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是两个变量,分别在实数集合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中取值,假如有一种规则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,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使得对每一个值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x∈X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都能找到一个惟一确定的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与之相对应,则我们称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是一个函数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28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记作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f:X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,并称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的定义域,称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的值域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通常称这里的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为自变量,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为因变量.</a:t>
            </a:r>
            <a:endParaRPr lang="zh-CN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34866"/>
              </p:ext>
            </p:extLst>
          </p:nvPr>
        </p:nvGraphicFramePr>
        <p:xfrm>
          <a:off x="1033821" y="1655102"/>
          <a:ext cx="6551992" cy="45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3" imgW="3085920" imgH="215640" progId="Equation.DSMT4">
                  <p:embed/>
                </p:oleObj>
              </mc:Choice>
              <mc:Fallback>
                <p:oleObj name="Equation" r:id="rId3" imgW="308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821" y="1655102"/>
                        <a:ext cx="6551992" cy="45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71095"/>
              </p:ext>
            </p:extLst>
          </p:nvPr>
        </p:nvGraphicFramePr>
        <p:xfrm>
          <a:off x="1033821" y="2634608"/>
          <a:ext cx="8038447" cy="46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5" imgW="3695400" imgH="215640" progId="Equation.DSMT4">
                  <p:embed/>
                </p:oleObj>
              </mc:Choice>
              <mc:Fallback>
                <p:oleObj name="Equation" r:id="rId5" imgW="3695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821" y="2634608"/>
                        <a:ext cx="8038447" cy="46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3464" y="718457"/>
            <a:ext cx="8229600" cy="53300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映射与逆映射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83795"/>
              </p:ext>
            </p:extLst>
          </p:nvPr>
        </p:nvGraphicFramePr>
        <p:xfrm>
          <a:off x="1033821" y="3625344"/>
          <a:ext cx="6936381" cy="45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7" imgW="3263760" imgH="215640" progId="Equation.DSMT4">
                  <p:embed/>
                </p:oleObj>
              </mc:Choice>
              <mc:Fallback>
                <p:oleObj name="Equation" r:id="rId7" imgW="326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821" y="3625344"/>
                        <a:ext cx="6936381" cy="457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75958"/>
              </p:ext>
            </p:extLst>
          </p:nvPr>
        </p:nvGraphicFramePr>
        <p:xfrm>
          <a:off x="1600080" y="4551214"/>
          <a:ext cx="5594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9" imgW="2679480" imgH="215640" progId="Equation.DSMT4">
                  <p:embed/>
                </p:oleObj>
              </mc:Choice>
              <mc:Fallback>
                <p:oleObj name="Equation" r:id="rId9" imgW="267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080" y="4551214"/>
                        <a:ext cx="55943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9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9A61AB5-C1B1-47D6-AC45-52455DBD6D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301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9181" y="2389761"/>
          <a:ext cx="450471" cy="261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r:id="rId4" imgW="190500" imgH="1104900" progId="Equation.3">
                  <p:embed/>
                </p:oleObj>
              </mc:Choice>
              <mc:Fallback>
                <p:oleObj r:id="rId4" imgW="190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181" y="2389761"/>
                        <a:ext cx="450471" cy="261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79442" y="2414664"/>
          <a:ext cx="450026" cy="2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r:id="rId6" imgW="190500" imgH="1104900" progId="Equation.3">
                  <p:embed/>
                </p:oleObj>
              </mc:Choice>
              <mc:Fallback>
                <p:oleObj r:id="rId6" imgW="190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442" y="2414664"/>
                        <a:ext cx="450026" cy="261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437936" y="889379"/>
            <a:ext cx="544300" cy="83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818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21687" y="884488"/>
            <a:ext cx="544300" cy="83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818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</a:p>
        </p:txBody>
      </p:sp>
      <p:grpSp>
        <p:nvGrpSpPr>
          <p:cNvPr id="40967" name="Group 6"/>
          <p:cNvGrpSpPr>
            <a:grpSpLocks/>
          </p:cNvGrpSpPr>
          <p:nvPr/>
        </p:nvGrpSpPr>
        <p:grpSpPr bwMode="auto">
          <a:xfrm>
            <a:off x="1607256" y="1691154"/>
            <a:ext cx="5628434" cy="3817658"/>
            <a:chOff x="0" y="0"/>
            <a:chExt cx="3571" cy="2405"/>
          </a:xfrm>
        </p:grpSpPr>
        <p:sp>
          <p:nvSpPr>
            <p:cNvPr id="40971" name="Oval 7"/>
            <p:cNvSpPr>
              <a:spLocks noChangeArrowheads="1"/>
            </p:cNvSpPr>
            <p:nvPr/>
          </p:nvSpPr>
          <p:spPr bwMode="auto">
            <a:xfrm>
              <a:off x="0" y="31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2" name="Oval 8"/>
            <p:cNvSpPr>
              <a:spLocks noChangeArrowheads="1"/>
            </p:cNvSpPr>
            <p:nvPr/>
          </p:nvSpPr>
          <p:spPr bwMode="auto">
            <a:xfrm>
              <a:off x="2259" y="0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3" name="Line 9"/>
            <p:cNvSpPr>
              <a:spLocks noChangeShapeType="1"/>
            </p:cNvSpPr>
            <p:nvPr/>
          </p:nvSpPr>
          <p:spPr bwMode="auto">
            <a:xfrm>
              <a:off x="743" y="587"/>
              <a:ext cx="197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4" name="Line 10"/>
            <p:cNvSpPr>
              <a:spLocks noChangeShapeType="1"/>
            </p:cNvSpPr>
            <p:nvPr/>
          </p:nvSpPr>
          <p:spPr bwMode="auto">
            <a:xfrm>
              <a:off x="757" y="982"/>
              <a:ext cx="190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5" name="Line 11"/>
            <p:cNvSpPr>
              <a:spLocks noChangeShapeType="1"/>
            </p:cNvSpPr>
            <p:nvPr/>
          </p:nvSpPr>
          <p:spPr bwMode="auto">
            <a:xfrm flipV="1">
              <a:off x="778" y="1024"/>
              <a:ext cx="188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graphicFrame>
        <p:nvGraphicFramePr>
          <p:cNvPr id="43020" name="Object 1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9637" y="1192213"/>
          <a:ext cx="1911275" cy="56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r:id="rId8" imgW="685800" imgH="203200" progId="Equation.3">
                  <p:embed/>
                </p:oleObj>
              </mc:Choice>
              <mc:Fallback>
                <p:oleObj r:id="rId8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637" y="1192213"/>
                        <a:ext cx="1911275" cy="56608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13"/>
          <p:cNvSpPr>
            <a:spLocks noChangeShapeType="1"/>
          </p:cNvSpPr>
          <p:nvPr/>
        </p:nvSpPr>
        <p:spPr bwMode="auto">
          <a:xfrm flipV="1">
            <a:off x="2713198" y="4956953"/>
            <a:ext cx="3140397" cy="1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40970" name="AutoShape 14"/>
          <p:cNvSpPr>
            <a:spLocks noChangeArrowheads="1"/>
          </p:cNvSpPr>
          <p:nvPr/>
        </p:nvSpPr>
        <p:spPr bwMode="auto">
          <a:xfrm>
            <a:off x="7391776" y="1034792"/>
            <a:ext cx="1280705" cy="926733"/>
          </a:xfrm>
          <a:prstGeom prst="wedgeRoundRectCallout">
            <a:avLst>
              <a:gd name="adj1" fmla="val -72782"/>
              <a:gd name="adj2" fmla="val 76074"/>
              <a:gd name="adj3" fmla="val 16667"/>
            </a:avLst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031" tIns="45516" rIns="91031" bIns="45516"/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b="1">
                <a:solidFill>
                  <a:srgbClr val="FFFF00"/>
                </a:solidFill>
                <a:ea typeface="隶书" panose="02010509060101010101" pitchFamily="49" charset="-122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1450534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501361C-0B9C-4A24-9EED-A1FF221B84C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2165786" y="2090040"/>
            <a:ext cx="6726816" cy="4434443"/>
            <a:chOff x="0" y="0"/>
            <a:chExt cx="4504" cy="2940"/>
          </a:xfrm>
        </p:grpSpPr>
        <p:graphicFrame>
          <p:nvGraphicFramePr>
            <p:cNvPr id="41989" name="Object 4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481" y="714"/>
            <a:ext cx="302" cy="2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1" r:id="rId4" imgW="190500" imgH="1371600" progId="Equation.3">
                    <p:embed/>
                  </p:oleObj>
                </mc:Choice>
                <mc:Fallback>
                  <p:oleObj r:id="rId4" imgW="190500" imgH="137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714"/>
                          <a:ext cx="302" cy="2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5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2781" y="905"/>
            <a:ext cx="300" cy="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2" r:id="rId6" imgW="190500" imgH="1143000" progId="Equation.3">
                    <p:embed/>
                  </p:oleObj>
                </mc:Choice>
                <mc:Fallback>
                  <p:oleObj r:id="rId6" imgW="1905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905"/>
                          <a:ext cx="300" cy="1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549" y="2"/>
              <a:ext cx="34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2823" y="0"/>
              <a:ext cx="34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graphicFrame>
          <p:nvGraphicFramePr>
            <p:cNvPr id="41993" name="Object 8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1202" y="281"/>
            <a:ext cx="122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3" r:id="rId8" imgW="660400" imgH="203200" progId="Equation.3">
                    <p:embed/>
                  </p:oleObj>
                </mc:Choice>
                <mc:Fallback>
                  <p:oleObj r:id="rId8" imgW="660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1"/>
                          <a:ext cx="1222" cy="376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0" y="566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2259" y="535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757" y="928"/>
              <a:ext cx="1964" cy="19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764" y="1274"/>
              <a:ext cx="1894" cy="1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 flipV="1">
              <a:off x="729" y="1538"/>
              <a:ext cx="1929" cy="1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V="1">
              <a:off x="757" y="2579"/>
              <a:ext cx="2019" cy="1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 flipV="1">
              <a:off x="708" y="1857"/>
              <a:ext cx="2041" cy="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V="1">
              <a:off x="771" y="2246"/>
              <a:ext cx="1964" cy="1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2002" name="AutoShape 17"/>
            <p:cNvSpPr>
              <a:spLocks noChangeArrowheads="1"/>
            </p:cNvSpPr>
            <p:nvPr/>
          </p:nvSpPr>
          <p:spPr bwMode="auto">
            <a:xfrm>
              <a:off x="3692" y="94"/>
              <a:ext cx="812" cy="583"/>
            </a:xfrm>
            <a:prstGeom prst="wedgeRoundRectCallout">
              <a:avLst>
                <a:gd name="adj1" fmla="val -72782"/>
                <a:gd name="adj2" fmla="val 76074"/>
                <a:gd name="adj3" fmla="val 16667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031" tIns="45516" rIns="91031" bIns="45516"/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3613" b="1">
                  <a:solidFill>
                    <a:srgbClr val="FFFF00"/>
                  </a:solidFill>
                  <a:ea typeface="隶书" panose="02010509060101010101" pitchFamily="49" charset="-122"/>
                </a:rPr>
                <a:t>满射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2038"/>
              </p:ext>
            </p:extLst>
          </p:nvPr>
        </p:nvGraphicFramePr>
        <p:xfrm>
          <a:off x="1030011" y="596652"/>
          <a:ext cx="74660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10" imgW="3746160" imgH="215640" progId="Equation.DSMT4">
                  <p:embed/>
                </p:oleObj>
              </mc:Choice>
              <mc:Fallback>
                <p:oleObj name="Equation" r:id="rId10" imgW="374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0011" y="596652"/>
                        <a:ext cx="746601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16029"/>
              </p:ext>
            </p:extLst>
          </p:nvPr>
        </p:nvGraphicFramePr>
        <p:xfrm>
          <a:off x="1030011" y="1299918"/>
          <a:ext cx="4632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12" imgW="2323800" imgH="203040" progId="Equation.DSMT4">
                  <p:embed/>
                </p:oleObj>
              </mc:Choice>
              <mc:Fallback>
                <p:oleObj name="Equation" r:id="rId12" imgW="232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0011" y="1299918"/>
                        <a:ext cx="46323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1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D16C247-C17A-4BE6-A8E7-8A33BC197B3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71701"/>
              </p:ext>
            </p:extLst>
          </p:nvPr>
        </p:nvGraphicFramePr>
        <p:xfrm>
          <a:off x="1539875" y="1468438"/>
          <a:ext cx="61261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4" imgW="2234880" imgH="228600" progId="Equation.DSMT4">
                  <p:embed/>
                </p:oleObj>
              </mc:Choice>
              <mc:Fallback>
                <p:oleObj name="Equation" r:id="rId4" imgW="223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468438"/>
                        <a:ext cx="61261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980795" y="2184759"/>
            <a:ext cx="6580514" cy="4149397"/>
            <a:chOff x="0" y="0"/>
            <a:chExt cx="4504" cy="2940"/>
          </a:xfrm>
        </p:grpSpPr>
        <p:graphicFrame>
          <p:nvGraphicFramePr>
            <p:cNvPr id="43014" name="Object 5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481" y="893"/>
            <a:ext cx="302" cy="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1" r:id="rId6" imgW="190500" imgH="1143000" progId="Equation.3">
                    <p:embed/>
                  </p:oleObj>
                </mc:Choice>
                <mc:Fallback>
                  <p:oleObj r:id="rId6" imgW="1905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893"/>
                          <a:ext cx="302" cy="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5" name="Object 6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2781" y="905"/>
            <a:ext cx="300" cy="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2" r:id="rId8" imgW="190500" imgH="1143000" progId="Equation.3">
                    <p:embed/>
                  </p:oleObj>
                </mc:Choice>
                <mc:Fallback>
                  <p:oleObj r:id="rId8" imgW="1905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905"/>
                          <a:ext cx="300" cy="1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Rectangle 7"/>
            <p:cNvSpPr>
              <a:spLocks noChangeArrowheads="1"/>
            </p:cNvSpPr>
            <p:nvPr/>
          </p:nvSpPr>
          <p:spPr bwMode="auto">
            <a:xfrm>
              <a:off x="549" y="2"/>
              <a:ext cx="344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2823" y="0"/>
              <a:ext cx="344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43018" name="Oval 9"/>
            <p:cNvSpPr>
              <a:spLocks noChangeArrowheads="1"/>
            </p:cNvSpPr>
            <p:nvPr/>
          </p:nvSpPr>
          <p:spPr bwMode="auto">
            <a:xfrm>
              <a:off x="0" y="566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19" name="Oval 10"/>
            <p:cNvSpPr>
              <a:spLocks noChangeArrowheads="1"/>
            </p:cNvSpPr>
            <p:nvPr/>
          </p:nvSpPr>
          <p:spPr bwMode="auto">
            <a:xfrm>
              <a:off x="2259" y="535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792" y="1095"/>
              <a:ext cx="1929" cy="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778" y="1503"/>
              <a:ext cx="1880" cy="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785" y="2552"/>
              <a:ext cx="1991" cy="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777" y="1836"/>
              <a:ext cx="1944" cy="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5" name="AutoShape 16"/>
            <p:cNvSpPr>
              <a:spLocks noChangeArrowheads="1"/>
            </p:cNvSpPr>
            <p:nvPr/>
          </p:nvSpPr>
          <p:spPr bwMode="auto">
            <a:xfrm>
              <a:off x="3692" y="94"/>
              <a:ext cx="812" cy="583"/>
            </a:xfrm>
            <a:prstGeom prst="wedgeRoundRectCallout">
              <a:avLst>
                <a:gd name="adj1" fmla="val -72782"/>
                <a:gd name="adj2" fmla="val 76074"/>
                <a:gd name="adj3" fmla="val 16667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031" tIns="45516" rIns="91031" bIns="45516"/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3613" b="1">
                  <a:solidFill>
                    <a:srgbClr val="FFFF00"/>
                  </a:solidFill>
                  <a:ea typeface="隶书" panose="02010509060101010101" pitchFamily="49" charset="-122"/>
                </a:rPr>
                <a:t>单射</a:t>
              </a: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06787"/>
              </p:ext>
            </p:extLst>
          </p:nvPr>
        </p:nvGraphicFramePr>
        <p:xfrm>
          <a:off x="852489" y="511485"/>
          <a:ext cx="7708820" cy="84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10" imgW="3962160" imgH="431640" progId="Equation.DSMT4">
                  <p:embed/>
                </p:oleObj>
              </mc:Choice>
              <mc:Fallback>
                <p:oleObj name="Equation" r:id="rId10" imgW="396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2489" y="511485"/>
                        <a:ext cx="7708820" cy="845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3E5F4AF-EB0F-44AB-A5F2-80EADA81E69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66533"/>
              </p:ext>
            </p:extLst>
          </p:nvPr>
        </p:nvGraphicFramePr>
        <p:xfrm>
          <a:off x="849060" y="949857"/>
          <a:ext cx="7282679" cy="229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4" imgW="2984500" imgH="939800" progId="Equation.DSMT4">
                  <p:embed/>
                </p:oleObj>
              </mc:Choice>
              <mc:Fallback>
                <p:oleObj name="Equation" r:id="rId4" imgW="2984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60" y="949857"/>
                        <a:ext cx="7282679" cy="229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860178" y="3990643"/>
          <a:ext cx="8033314" cy="117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r:id="rId6" imgW="2932427" imgH="482391" progId="Equation.3">
                  <p:embed/>
                </p:oleObj>
              </mc:Choice>
              <mc:Fallback>
                <p:oleObj r:id="rId6" imgW="293242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78" y="3990643"/>
                        <a:ext cx="8033314" cy="1176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860179" y="949857"/>
            <a:ext cx="476916" cy="4562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0179" y="4113870"/>
            <a:ext cx="476916" cy="464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C2E47B-AA55-4FEB-A188-9A25688A512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69805"/>
              </p:ext>
            </p:extLst>
          </p:nvPr>
        </p:nvGraphicFramePr>
        <p:xfrm>
          <a:off x="744113" y="1598659"/>
          <a:ext cx="8201479" cy="222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4" imgW="2665843" imgH="723586" progId="Equation.DSMT4">
                  <p:embed/>
                </p:oleObj>
              </mc:Choice>
              <mc:Fallback>
                <p:oleObj name="Equation" r:id="rId4" imgW="2665843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13" y="1598659"/>
                        <a:ext cx="8201479" cy="2220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744113" y="1707239"/>
            <a:ext cx="558214" cy="555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2443" y="390525"/>
            <a:ext cx="460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  <a:t>函数的几种特性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6921500" y="2560638"/>
            <a:ext cx="2286000" cy="1779587"/>
            <a:chOff x="4039" y="864"/>
            <a:chExt cx="1440" cy="1121"/>
          </a:xfrm>
        </p:grpSpPr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4064" y="1467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4725" y="881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5280" y="1488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公式" r:id="rId3" imgW="127042" imgH="139714" progId="Equation.3">
                    <p:embed/>
                  </p:oleObj>
                </mc:Choice>
                <mc:Fallback>
                  <p:oleObj name="公式" r:id="rId3" imgW="127042" imgH="1397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88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4484" y="86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公式" r:id="rId5" imgW="139835" imgH="165202" progId="Equation.3">
                    <p:embed/>
                  </p:oleObj>
                </mc:Choice>
                <mc:Fallback>
                  <p:oleObj name="公式" r:id="rId5" imgW="139835" imgH="165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86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4540" y="146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公式" r:id="rId7" imgW="127042" imgH="139714" progId="Equation.3">
                    <p:embed/>
                  </p:oleObj>
                </mc:Choice>
                <mc:Fallback>
                  <p:oleObj name="公式" r:id="rId7" imgW="127042" imgH="1397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46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5062" y="1456"/>
              <a:ext cx="199" cy="245"/>
              <a:chOff x="4966" y="1936"/>
              <a:chExt cx="199" cy="245"/>
            </a:xfrm>
          </p:grpSpPr>
          <p:sp>
            <p:nvSpPr>
              <p:cNvPr id="3082" name="Oval 10"/>
              <p:cNvSpPr>
                <a:spLocks noChangeArrowheads="1"/>
              </p:cNvSpPr>
              <p:nvPr/>
            </p:nvSpPr>
            <p:spPr bwMode="auto">
              <a:xfrm>
                <a:off x="5047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3" name="Object 11"/>
              <p:cNvGraphicFramePr>
                <a:graphicFrameLocks noChangeAspect="1"/>
              </p:cNvGraphicFramePr>
              <p:nvPr/>
            </p:nvGraphicFramePr>
            <p:xfrm>
              <a:off x="4966" y="1961"/>
              <a:ext cx="19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2" name="公式" r:id="rId9" imgW="127042" imgH="139714" progId="Equation.3">
                      <p:embed/>
                    </p:oleObj>
                  </mc:Choice>
                  <mc:Fallback>
                    <p:oleObj name="公式" r:id="rId9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6" y="1961"/>
                            <a:ext cx="19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4039" y="1456"/>
              <a:ext cx="380" cy="245"/>
              <a:chOff x="3936" y="1936"/>
              <a:chExt cx="380" cy="245"/>
            </a:xfrm>
          </p:grpSpPr>
          <p:sp>
            <p:nvSpPr>
              <p:cNvPr id="3085" name="Oval 13"/>
              <p:cNvSpPr>
                <a:spLocks noChangeArrowheads="1"/>
              </p:cNvSpPr>
              <p:nvPr/>
            </p:nvSpPr>
            <p:spPr bwMode="auto">
              <a:xfrm>
                <a:off x="4128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6" name="Object 14"/>
              <p:cNvGraphicFramePr>
                <a:graphicFrameLocks noChangeAspect="1"/>
              </p:cNvGraphicFramePr>
              <p:nvPr/>
            </p:nvGraphicFramePr>
            <p:xfrm>
              <a:off x="3936" y="1961"/>
              <a:ext cx="38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3" name="公式" r:id="rId11" imgW="241512" imgH="139956" progId="Equation.3">
                      <p:embed/>
                    </p:oleObj>
                  </mc:Choice>
                  <mc:Fallback>
                    <p:oleObj name="公式" r:id="rId11" imgW="241512" imgH="13995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961"/>
                            <a:ext cx="38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V="1">
              <a:off x="5160" y="963"/>
              <a:ext cx="0" cy="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4245" y="1490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4711" y="928"/>
              <a:ext cx="636" cy="278"/>
              <a:chOff x="4615" y="1408"/>
              <a:chExt cx="636" cy="278"/>
            </a:xfrm>
          </p:grpSpPr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>
                <a:off x="4627" y="1408"/>
                <a:ext cx="624" cy="272"/>
              </a:xfrm>
              <a:custGeom>
                <a:avLst/>
                <a:gdLst>
                  <a:gd name="T0" fmla="*/ 0 w 624"/>
                  <a:gd name="T1" fmla="*/ 240 h 272"/>
                  <a:gd name="T2" fmla="*/ 192 w 624"/>
                  <a:gd name="T3" fmla="*/ 240 h 272"/>
                  <a:gd name="T4" fmla="*/ 432 w 624"/>
                  <a:gd name="T5" fmla="*/ 48 h 272"/>
                  <a:gd name="T6" fmla="*/ 624 w 624"/>
                  <a:gd name="T7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1" name="Oval 19"/>
              <p:cNvSpPr>
                <a:spLocks noChangeArrowheads="1"/>
              </p:cNvSpPr>
              <p:nvPr/>
            </p:nvSpPr>
            <p:spPr bwMode="auto">
              <a:xfrm>
                <a:off x="4615" y="164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4104" y="1699"/>
              <a:ext cx="641" cy="272"/>
              <a:chOff x="4008" y="2179"/>
              <a:chExt cx="641" cy="272"/>
            </a:xfrm>
          </p:grpSpPr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 rot="10800000">
                <a:off x="4008" y="2179"/>
                <a:ext cx="624" cy="272"/>
              </a:xfrm>
              <a:custGeom>
                <a:avLst/>
                <a:gdLst>
                  <a:gd name="T0" fmla="*/ 0 w 624"/>
                  <a:gd name="T1" fmla="*/ 240 h 272"/>
                  <a:gd name="T2" fmla="*/ 192 w 624"/>
                  <a:gd name="T3" fmla="*/ 240 h 272"/>
                  <a:gd name="T4" fmla="*/ 432 w 624"/>
                  <a:gd name="T5" fmla="*/ 48 h 272"/>
                  <a:gd name="T6" fmla="*/ 624 w 624"/>
                  <a:gd name="T7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4" name="Oval 22"/>
              <p:cNvSpPr>
                <a:spLocks noChangeArrowheads="1"/>
              </p:cNvSpPr>
              <p:nvPr/>
            </p:nvSpPr>
            <p:spPr bwMode="auto">
              <a:xfrm>
                <a:off x="4608" y="219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06475" y="1144588"/>
            <a:ext cx="2557463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奇偶性</a:t>
            </a:r>
          </a:p>
        </p:txBody>
      </p:sp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1042988" y="1809750"/>
          <a:ext cx="1441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公式" r:id="rId13" imgW="622347" imgH="241512" progId="Equation.3">
                  <p:embed/>
                </p:oleObj>
              </mc:Choice>
              <mc:Fallback>
                <p:oleObj name="公式" r:id="rId13" imgW="62234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09750"/>
                        <a:ext cx="1441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2349500" y="17748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且有</a:t>
            </a:r>
          </a:p>
        </p:txBody>
      </p:sp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3132138" y="1792288"/>
          <a:ext cx="15049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公式" r:id="rId15" imgW="609653" imgH="241512" progId="Equation.3">
                  <p:embed/>
                </p:oleObj>
              </mc:Choice>
              <mc:Fallback>
                <p:oleObj name="公式" r:id="rId15" imgW="609653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92288"/>
                        <a:ext cx="15049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054100" y="23590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</a:p>
        </p:txBody>
      </p:sp>
      <p:graphicFrame>
        <p:nvGraphicFramePr>
          <p:cNvPr id="3100" name="Object 28"/>
          <p:cNvGraphicFramePr>
            <a:graphicFrameLocks noChangeAspect="1"/>
          </p:cNvGraphicFramePr>
          <p:nvPr/>
        </p:nvGraphicFramePr>
        <p:xfrm>
          <a:off x="1511300" y="2446338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17" imgW="2144756" imgH="406365" progId="Equation.3">
                  <p:embed/>
                </p:oleObj>
              </mc:Choice>
              <mc:Fallback>
                <p:oleObj name="Equation" r:id="rId17" imgW="2144756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446338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644900" y="23590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为偶函数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054100" y="29686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1511300" y="3052763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19" imgW="2360468" imgH="406365" progId="Equation.3">
                  <p:embed/>
                </p:oleObj>
              </mc:Choice>
              <mc:Fallback>
                <p:oleObj name="Equation" r:id="rId19" imgW="236046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052763"/>
                        <a:ext cx="2362200" cy="4064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3797300" y="2968625"/>
            <a:ext cx="325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为奇函数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 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727075" y="36687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说明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3106" name="Object 34"/>
          <p:cNvGraphicFramePr>
            <a:graphicFrameLocks noChangeAspect="1"/>
          </p:cNvGraphicFramePr>
          <p:nvPr/>
        </p:nvGraphicFramePr>
        <p:xfrm>
          <a:off x="2120900" y="3730625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21" imgW="799723" imgH="406365" progId="Equation.3">
                  <p:embed/>
                </p:oleObj>
              </mc:Choice>
              <mc:Fallback>
                <p:oleObj name="Equation" r:id="rId21" imgW="799723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730625"/>
                        <a:ext cx="80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2806700" y="36687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= 0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有定义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3108" name="Object 36"/>
          <p:cNvGraphicFramePr>
            <a:graphicFrameLocks noChangeAspect="1"/>
          </p:cNvGraphicFramePr>
          <p:nvPr/>
        </p:nvGraphicFramePr>
        <p:xfrm>
          <a:off x="4025900" y="434022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23" imgW="1345349" imgH="406365" progId="Equation.3">
                  <p:embed/>
                </p:oleObj>
              </mc:Choice>
              <mc:Fallback>
                <p:oleObj name="Equation" r:id="rId23" imgW="1345349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340225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444500" y="4278313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公式" r:id="rId25" imgW="368298" imgH="203341" progId="Equation.3">
                  <p:embed/>
                </p:oleObj>
              </mc:Choice>
              <mc:Fallback>
                <p:oleObj name="公式" r:id="rId25" imgW="368298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278313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1206500" y="42783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奇函数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111" name="Oval 39"/>
          <p:cNvSpPr>
            <a:spLocks noChangeArrowheads="1"/>
          </p:cNvSpPr>
          <p:nvPr/>
        </p:nvSpPr>
        <p:spPr bwMode="auto">
          <a:xfrm>
            <a:off x="7974013" y="3484563"/>
            <a:ext cx="65087" cy="650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397500" y="36544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则当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3187700" y="42783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必有</a:t>
            </a:r>
          </a:p>
        </p:txBody>
      </p:sp>
      <p:graphicFrame>
        <p:nvGraphicFramePr>
          <p:cNvPr id="3114" name="Object 42"/>
          <p:cNvGraphicFramePr>
            <a:graphicFrameLocks noChangeAspect="1"/>
          </p:cNvGraphicFramePr>
          <p:nvPr/>
        </p:nvGraphicFramePr>
        <p:xfrm>
          <a:off x="1295400" y="230505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27" imgW="2360468" imgH="406365" progId="Equation.3">
                  <p:embed/>
                </p:oleObj>
              </mc:Choice>
              <mc:Fallback>
                <p:oleObj name="Equation" r:id="rId27" imgW="236046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505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7" grpId="0" autoUpdateAnimBg="0"/>
      <p:bldP spid="3099" grpId="0" autoUpdateAnimBg="0"/>
      <p:bldP spid="3101" grpId="0" autoUpdateAnimBg="0"/>
      <p:bldP spid="3102" grpId="0" autoUpdateAnimBg="0"/>
      <p:bldP spid="3104" grpId="0" autoUpdateAnimBg="0"/>
      <p:bldP spid="3105" grpId="0" autoUpdateAnimBg="0"/>
      <p:bldP spid="3107" grpId="0" autoUpdateAnimBg="0"/>
      <p:bldP spid="3110" grpId="0" autoUpdateAnimBg="0"/>
      <p:bldP spid="3111" grpId="0" animBg="1"/>
      <p:bldP spid="3112" grpId="0" autoUpdateAnimBg="0"/>
      <p:bldP spid="311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46113" y="549275"/>
            <a:ext cx="3421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  <a:r>
              <a:rPr kumimoji="1" lang="en-US" altLang="zh-CN" sz="28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单调性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889500" y="3492500"/>
          <a:ext cx="1206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公式" r:id="rId3" imgW="431742" imgH="203341" progId="Equation.3">
                  <p:embed/>
                </p:oleObj>
              </mc:Choice>
              <mc:Fallback>
                <p:oleObj name="公式" r:id="rId3" imgW="43174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492500"/>
                        <a:ext cx="1206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19800" y="34559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使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4400" y="35242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若对任意正数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均存在 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554788" y="3413125"/>
          <a:ext cx="19859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公式" r:id="rId5" imgW="787034" imgH="254097" progId="Equation.3">
                  <p:embed/>
                </p:oleObj>
              </mc:Choice>
              <mc:Fallback>
                <p:oleObj name="公式" r:id="rId5" imgW="787034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413125"/>
                        <a:ext cx="1985962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90600" y="40624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无界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687763" y="22225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有上界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686175" y="29083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有下界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449388" y="2282825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公式" r:id="rId7" imgW="913924" imgH="203341" progId="Equation.3">
                  <p:embed/>
                </p:oleObj>
              </mc:Choice>
              <mc:Fallback>
                <p:oleObj name="公式" r:id="rId7" imgW="91392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282825"/>
                        <a:ext cx="2193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447800" y="2968625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公式" r:id="rId9" imgW="913924" imgH="203341" progId="Equation.3">
                  <p:embed/>
                </p:oleObj>
              </mc:Choice>
              <mc:Fallback>
                <p:oleObj name="公式" r:id="rId9" imgW="91392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68625"/>
                        <a:ext cx="2193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643188" y="20701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28600" y="2143125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914400" y="2043113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11" imgW="1777546" imgH="444624" progId="Equation.3">
                  <p:embed/>
                </p:oleObj>
              </mc:Choice>
              <mc:Fallback>
                <p:oleObj name="Equation" r:id="rId11" imgW="177754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43113"/>
                        <a:ext cx="177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2819400" y="2039938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13" imgW="1028571" imgH="444624" progId="Equation.3">
                  <p:embed/>
                </p:oleObj>
              </mc:Choice>
              <mc:Fallback>
                <p:oleObj name="Equation" r:id="rId13" imgW="102857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39938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810000" y="19939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457200" y="2600325"/>
          <a:ext cx="264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15" imgW="2616517" imgH="457517" progId="Equation.3">
                  <p:embed/>
                </p:oleObj>
              </mc:Choice>
              <mc:Fallback>
                <p:oleObj name="Equation" r:id="rId15" imgW="2616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0325"/>
                        <a:ext cx="264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048000" y="2538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</a:t>
            </a:r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581400" y="2601913"/>
          <a:ext cx="738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17" imgW="736278" imgH="406365" progId="Equation.3">
                  <p:embed/>
                </p:oleObj>
              </mc:Choice>
              <mc:Fallback>
                <p:oleObj name="Equation" r:id="rId17" imgW="73627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01913"/>
                        <a:ext cx="738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343400" y="2528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上的</a:t>
            </a: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533400" y="3570288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19" imgW="2629217" imgH="457517" progId="Equation.3">
                  <p:embed/>
                </p:oleObj>
              </mc:Choice>
              <mc:Fallback>
                <p:oleObj name="Equation" r:id="rId19" imgW="26292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70288"/>
                        <a:ext cx="262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124200" y="35290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</a:t>
            </a: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3606800" y="35909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21" imgW="736278" imgH="406365" progId="Equation.3">
                  <p:embed/>
                </p:oleObj>
              </mc:Choice>
              <mc:Fallback>
                <p:oleObj name="Equation" r:id="rId21" imgW="73627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5909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343400" y="35147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上的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048000" y="29813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单调增函数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124200" y="40481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单调减函数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6432550" y="2157413"/>
            <a:ext cx="2406650" cy="1873250"/>
            <a:chOff x="3860" y="2880"/>
            <a:chExt cx="1516" cy="1180"/>
          </a:xfrm>
        </p:grpSpPr>
        <p:grpSp>
          <p:nvGrpSpPr>
            <p:cNvPr id="4124" name="Group 28"/>
            <p:cNvGrpSpPr>
              <a:grpSpLocks/>
            </p:cNvGrpSpPr>
            <p:nvPr/>
          </p:nvGrpSpPr>
          <p:grpSpPr bwMode="auto">
            <a:xfrm>
              <a:off x="3860" y="2880"/>
              <a:ext cx="1516" cy="1180"/>
              <a:chOff x="3792" y="2880"/>
              <a:chExt cx="1516" cy="1180"/>
            </a:xfrm>
          </p:grpSpPr>
          <p:sp>
            <p:nvSpPr>
              <p:cNvPr id="4125" name="Line 29"/>
              <p:cNvSpPr>
                <a:spLocks noChangeShapeType="1"/>
              </p:cNvSpPr>
              <p:nvPr/>
            </p:nvSpPr>
            <p:spPr bwMode="auto">
              <a:xfrm>
                <a:off x="3920" y="3812"/>
                <a:ext cx="1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/>
            </p:nvSpPr>
            <p:spPr bwMode="auto">
              <a:xfrm flipV="1">
                <a:off x="4018" y="2991"/>
                <a:ext cx="0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127" name="Object 31"/>
              <p:cNvGraphicFramePr>
                <a:graphicFrameLocks noChangeAspect="1"/>
              </p:cNvGraphicFramePr>
              <p:nvPr/>
            </p:nvGraphicFramePr>
            <p:xfrm>
              <a:off x="5136" y="3840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9" name="公式" r:id="rId23" imgW="127042" imgH="139714" progId="Equation.3">
                      <p:embed/>
                    </p:oleObj>
                  </mc:Choice>
                  <mc:Fallback>
                    <p:oleObj name="公式" r:id="rId23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840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8" name="Object 32"/>
              <p:cNvGraphicFramePr>
                <a:graphicFrameLocks noChangeAspect="1"/>
              </p:cNvGraphicFramePr>
              <p:nvPr/>
            </p:nvGraphicFramePr>
            <p:xfrm>
              <a:off x="3792" y="2880"/>
              <a:ext cx="195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0" name="公式" r:id="rId25" imgW="139835" imgH="165202" progId="Equation.3">
                      <p:embed/>
                    </p:oleObj>
                  </mc:Choice>
                  <mc:Fallback>
                    <p:oleObj name="公式" r:id="rId25" imgW="139835" imgH="1652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195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4277" y="3077"/>
              <a:ext cx="777" cy="519"/>
            </a:xfrm>
            <a:custGeom>
              <a:avLst/>
              <a:gdLst>
                <a:gd name="T0" fmla="*/ 0 w 864"/>
                <a:gd name="T1" fmla="*/ 576 h 576"/>
                <a:gd name="T2" fmla="*/ 336 w 864"/>
                <a:gd name="T3" fmla="*/ 192 h 576"/>
                <a:gd name="T4" fmla="*/ 864 w 864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576">
                  <a:moveTo>
                    <a:pt x="0" y="576"/>
                  </a:moveTo>
                  <a:cubicBezTo>
                    <a:pt x="96" y="432"/>
                    <a:pt x="192" y="288"/>
                    <a:pt x="336" y="192"/>
                  </a:cubicBezTo>
                  <a:cubicBezTo>
                    <a:pt x="480" y="96"/>
                    <a:pt x="776" y="32"/>
                    <a:pt x="864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30" name="Freeform 34"/>
          <p:cNvSpPr>
            <a:spLocks/>
          </p:cNvSpPr>
          <p:nvPr/>
        </p:nvSpPr>
        <p:spPr bwMode="auto">
          <a:xfrm>
            <a:off x="6956425" y="2263775"/>
            <a:ext cx="1439863" cy="1166813"/>
          </a:xfrm>
          <a:custGeom>
            <a:avLst/>
            <a:gdLst>
              <a:gd name="T0" fmla="*/ 0 w 1008"/>
              <a:gd name="T1" fmla="*/ 0 h 816"/>
              <a:gd name="T2" fmla="*/ 576 w 1008"/>
              <a:gd name="T3" fmla="*/ 336 h 816"/>
              <a:gd name="T4" fmla="*/ 1008 w 1008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16">
                <a:moveTo>
                  <a:pt x="0" y="0"/>
                </a:moveTo>
                <a:cubicBezTo>
                  <a:pt x="204" y="100"/>
                  <a:pt x="408" y="200"/>
                  <a:pt x="576" y="336"/>
                </a:cubicBezTo>
                <a:cubicBezTo>
                  <a:pt x="744" y="472"/>
                  <a:pt x="936" y="736"/>
                  <a:pt x="1008" y="81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31" name="Group 35"/>
          <p:cNvGrpSpPr>
            <a:grpSpLocks/>
          </p:cNvGrpSpPr>
          <p:nvPr/>
        </p:nvGrpSpPr>
        <p:grpSpPr bwMode="auto">
          <a:xfrm>
            <a:off x="7270750" y="2538413"/>
            <a:ext cx="1039813" cy="1509712"/>
            <a:chOff x="4156" y="2736"/>
            <a:chExt cx="728" cy="1056"/>
          </a:xfrm>
        </p:grpSpPr>
        <p:grpSp>
          <p:nvGrpSpPr>
            <p:cNvPr id="4132" name="Group 36"/>
            <p:cNvGrpSpPr>
              <a:grpSpLocks/>
            </p:cNvGrpSpPr>
            <p:nvPr/>
          </p:nvGrpSpPr>
          <p:grpSpPr bwMode="auto">
            <a:xfrm>
              <a:off x="4156" y="3408"/>
              <a:ext cx="728" cy="384"/>
              <a:chOff x="4156" y="3408"/>
              <a:chExt cx="728" cy="384"/>
            </a:xfrm>
          </p:grpSpPr>
          <p:graphicFrame>
            <p:nvGraphicFramePr>
              <p:cNvPr id="4133" name="Object 37"/>
              <p:cNvGraphicFramePr>
                <a:graphicFrameLocks noChangeAspect="1"/>
              </p:cNvGraphicFramePr>
              <p:nvPr/>
            </p:nvGraphicFramePr>
            <p:xfrm>
              <a:off x="4156" y="3408"/>
              <a:ext cx="2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1" name="公式" r:id="rId27" imgW="152519" imgH="215936" progId="Equation.3">
                      <p:embed/>
                    </p:oleObj>
                  </mc:Choice>
                  <mc:Fallback>
                    <p:oleObj name="公式" r:id="rId27" imgW="152519" imgH="2159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3408"/>
                            <a:ext cx="23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4" name="Object 38"/>
              <p:cNvGraphicFramePr>
                <a:graphicFrameLocks noChangeAspect="1"/>
              </p:cNvGraphicFramePr>
              <p:nvPr/>
            </p:nvGraphicFramePr>
            <p:xfrm>
              <a:off x="4608" y="3408"/>
              <a:ext cx="27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2" name="公式" r:id="rId29" imgW="177809" imgH="215843" progId="Equation.3">
                      <p:embed/>
                    </p:oleObj>
                  </mc:Choice>
                  <mc:Fallback>
                    <p:oleObj name="公式" r:id="rId29" imgW="177809" imgH="2158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408"/>
                            <a:ext cx="27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4272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4704" y="273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137" name="Object 41"/>
          <p:cNvGraphicFramePr>
            <a:graphicFrameLocks noChangeAspect="1"/>
          </p:cNvGraphicFramePr>
          <p:nvPr/>
        </p:nvGraphicFramePr>
        <p:xfrm>
          <a:off x="812800" y="1314450"/>
          <a:ext cx="59197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公式" r:id="rId31" imgW="2410179" imgH="215936" progId="Equation.3">
                  <p:embed/>
                </p:oleObj>
              </mc:Choice>
              <mc:Fallback>
                <p:oleObj name="公式" r:id="rId31" imgW="2410179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314450"/>
                        <a:ext cx="59197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87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1" grpId="0" autoUpdateAnimBg="0"/>
      <p:bldP spid="4103" grpId="0" autoUpdateAnimBg="0"/>
      <p:bldP spid="4104" grpId="0" autoUpdateAnimBg="0"/>
      <p:bldP spid="4105" grpId="0" autoUpdateAnimBg="0"/>
      <p:bldP spid="4108" grpId="0" autoUpdateAnimBg="0"/>
      <p:bldP spid="4109" grpId="0" animBg="1"/>
      <p:bldP spid="4112" grpId="0" autoUpdateAnimBg="0"/>
      <p:bldP spid="4114" grpId="0" autoUpdateAnimBg="0"/>
      <p:bldP spid="4116" grpId="0" autoUpdateAnimBg="0"/>
      <p:bldP spid="4118" grpId="0" autoUpdateAnimBg="0"/>
      <p:bldP spid="4120" grpId="0" autoUpdateAnimBg="0"/>
      <p:bldP spid="4121" grpId="0" autoUpdateAnimBg="0"/>
      <p:bldP spid="4122" grpId="0" autoUpdateAnimBg="0"/>
      <p:bldP spid="4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46126"/>
              </p:ext>
            </p:extLst>
          </p:nvPr>
        </p:nvGraphicFramePr>
        <p:xfrm>
          <a:off x="404813" y="1143000"/>
          <a:ext cx="8445500" cy="488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3263900" imgH="2108200" progId="Equation.DSMT4">
                  <p:embed/>
                </p:oleObj>
              </mc:Choice>
              <mc:Fallback>
                <p:oleObj name="Equation" r:id="rId3" imgW="3263900" imgH="210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143000"/>
                        <a:ext cx="8445500" cy="488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89871" y="370142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3.  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楷体_GB2312" pitchFamily="1" charset="-122"/>
              </a:rPr>
              <a:t>有界</a:t>
            </a:r>
            <a:r>
              <a:rPr kumimoji="1"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性</a:t>
            </a: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9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48201"/>
              </p:ext>
            </p:extLst>
          </p:nvPr>
        </p:nvGraphicFramePr>
        <p:xfrm>
          <a:off x="684213" y="3340726"/>
          <a:ext cx="763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公式" r:id="rId3" imgW="3095087" imgH="215936" progId="Equation.3">
                  <p:embed/>
                </p:oleObj>
              </mc:Choice>
              <mc:Fallback>
                <p:oleObj name="公式" r:id="rId3" imgW="3095087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40726"/>
                        <a:ext cx="763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645887" y="4100174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或者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336675" y="1435552"/>
            <a:ext cx="6670675" cy="665163"/>
            <a:chOff x="762" y="652"/>
            <a:chExt cx="4202" cy="419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762" y="654"/>
              <a:ext cx="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设函数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474" y="652"/>
            <a:ext cx="181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9" name="Equation" r:id="rId5" imgW="1168210" imgH="241512" progId="Equation.DSMT4">
                    <p:embed/>
                  </p:oleObj>
                </mc:Choice>
                <mc:Fallback>
                  <p:oleObj name="Equation" r:id="rId5" imgW="1168210" imgH="2415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652"/>
                          <a:ext cx="181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98" y="663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且有区间</a:t>
              </a:r>
            </a:p>
          </p:txBody>
        </p:sp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4150" y="684"/>
            <a:ext cx="81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name="公式" r:id="rId7" imgW="508097" imgH="241512" progId="Equation.3">
                    <p:embed/>
                  </p:oleObj>
                </mc:Choice>
                <mc:Fallback>
                  <p:oleObj name="公式" r:id="rId7" imgW="508097" imgH="24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684"/>
                          <a:ext cx="81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645887" y="2389984"/>
            <a:ext cx="8177213" cy="557213"/>
            <a:chOff x="476" y="1446"/>
            <a:chExt cx="5151" cy="351"/>
          </a:xfrm>
        </p:grpSpPr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476" y="1492"/>
            <a:ext cx="8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1" name="公式" r:id="rId9" imgW="533254" imgH="203341" progId="Equation.3">
                    <p:embed/>
                  </p:oleObj>
                </mc:Choice>
                <mc:Fallback>
                  <p:oleObj name="公式" r:id="rId9" imgW="533254" imgH="203341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492"/>
                          <a:ext cx="8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1307" y="1535"/>
            <a:ext cx="8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11" imgW="1307849" imgH="393846" progId="Equation.3">
                    <p:embed/>
                  </p:oleObj>
                </mc:Choice>
                <mc:Fallback>
                  <p:oleObj name="Equation" r:id="rId11" imgW="1307849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1535"/>
                          <a:ext cx="8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108" y="144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使</a:t>
              </a:r>
            </a:p>
          </p:txBody>
        </p:sp>
        <p:graphicFrame>
          <p:nvGraphicFramePr>
            <p:cNvPr id="16" name="Object 21"/>
            <p:cNvGraphicFramePr>
              <a:graphicFrameLocks noChangeAspect="1"/>
            </p:cNvGraphicFramePr>
            <p:nvPr/>
          </p:nvGraphicFramePr>
          <p:xfrm>
            <a:off x="2428" y="1479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Equation" r:id="rId13" imgW="1778317" imgH="470217" progId="Equation.3">
                    <p:embed/>
                  </p:oleObj>
                </mc:Choice>
                <mc:Fallback>
                  <p:oleObj name="Equation" r:id="rId13" imgW="1778317" imgH="4702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479"/>
                          <a:ext cx="11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548" y="1455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称 </a:t>
              </a:r>
            </a:p>
          </p:txBody>
        </p:sp>
        <p:graphicFrame>
          <p:nvGraphicFramePr>
            <p:cNvPr id="18" name="Object 23"/>
            <p:cNvGraphicFramePr>
              <a:graphicFrameLocks noChangeAspect="1"/>
            </p:cNvGraphicFramePr>
            <p:nvPr/>
          </p:nvGraphicFramePr>
          <p:xfrm>
            <a:off x="3884" y="1483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4" name="Equation" r:id="rId15" imgW="736278" imgH="406365" progId="Equation.3">
                    <p:embed/>
                  </p:oleObj>
                </mc:Choice>
                <mc:Fallback>
                  <p:oleObj name="Equation" r:id="rId15" imgW="736278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1483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316" y="1446"/>
              <a:ext cx="1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在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I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上有界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 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4213" y="4707737"/>
            <a:ext cx="8210550" cy="549275"/>
            <a:chOff x="684213" y="4707737"/>
            <a:chExt cx="8210550" cy="549275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84213" y="4707737"/>
              <a:ext cx="8210550" cy="549275"/>
              <a:chOff x="430" y="2523"/>
              <a:chExt cx="5172" cy="34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30" y="2562"/>
                  <a:ext cx="2994" cy="30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065" name="Equation" r:id="rId17" imgW="2105776" imgH="215936" progId="Equation.DSMT4">
                          <p:embed/>
                        </p:oleObj>
                      </mc:Choice>
                      <mc:Fallback>
                        <p:oleObj name="Equation" r:id="rId17" imgW="2105776" imgH="21593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0" y="2562"/>
                                <a:ext cx="2994" cy="30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30" y="2562"/>
                  <a:ext cx="2994" cy="30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057" name="Equation" r:id="rId19" imgW="2105776" imgH="215936" progId="Equation.DSMT4">
                          <p:embed/>
                        </p:oleObj>
                      </mc:Choice>
                      <mc:Fallback>
                        <p:oleObj name="Equation" r:id="rId19" imgW="2105776" imgH="21593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0" y="2562"/>
                                <a:ext cx="2994" cy="30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" name="Text Box 68"/>
              <p:cNvSpPr txBox="1">
                <a:spLocks noChangeArrowheads="1"/>
              </p:cNvSpPr>
              <p:nvPr/>
            </p:nvSpPr>
            <p:spPr bwMode="auto">
              <a:xfrm>
                <a:off x="3424" y="2523"/>
                <a:ext cx="2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则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称        在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I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上无界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6228364" y="4749488"/>
                  <a:ext cx="789293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364" y="4749488"/>
                  <a:ext cx="789293" cy="49244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42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6292850" y="531813"/>
            <a:ext cx="1447800" cy="533400"/>
          </a:xfrm>
          <a:prstGeom prst="wedgeRectCallout">
            <a:avLst>
              <a:gd name="adj1" fmla="val -92106"/>
              <a:gd name="adj2" fmla="val 7202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68650" y="4699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记为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44850" y="1065213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3" imgW="2361960" imgH="406080" progId="Equation.3">
                  <p:embed/>
                </p:oleObj>
              </mc:Choice>
              <mc:Fallback>
                <p:oleObj name="Equation" r:id="rId3" imgW="2361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065213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745288" y="1023938"/>
          <a:ext cx="544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公式" r:id="rId5" imgW="228600" imgH="241200" progId="Equation.3">
                  <p:embed/>
                </p:oleObj>
              </mc:Choice>
              <mc:Fallback>
                <p:oleObj name="公式" r:id="rId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1023938"/>
                        <a:ext cx="544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464050" y="1598613"/>
            <a:ext cx="1447800" cy="533400"/>
          </a:xfrm>
          <a:prstGeom prst="wedgeRectCallout">
            <a:avLst>
              <a:gd name="adj1" fmla="val -60528"/>
              <a:gd name="adj2" fmla="val -8512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自变量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1644650" y="1674813"/>
            <a:ext cx="1447800" cy="533400"/>
          </a:xfrm>
          <a:prstGeom prst="wedgeRectCallout">
            <a:avLst>
              <a:gd name="adj1" fmla="val 56579"/>
              <a:gd name="adj2" fmla="val -92264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因变量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724525" y="12398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087438" y="2413000"/>
            <a:ext cx="269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000000"/>
                </a:solidFill>
                <a:ea typeface="楷体_GB2312" pitchFamily="1" charset="-122"/>
              </a:rPr>
              <a:t>f 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1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ea typeface="楷体_GB2312" pitchFamily="1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1" charset="-122"/>
              </a:rPr>
              <a:t> )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1" charset="-122"/>
              </a:rPr>
              <a:t>称为值域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042988" y="3221038"/>
          <a:ext cx="46878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公式" r:id="rId7" imgW="1968480" imgH="241200" progId="Equation.3">
                  <p:embed/>
                </p:oleObj>
              </mc:Choice>
              <mc:Fallback>
                <p:oleObj name="公式" r:id="rId7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21038"/>
                        <a:ext cx="46878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1597025" y="3870325"/>
            <a:ext cx="7489825" cy="738188"/>
            <a:chOff x="870" y="48"/>
            <a:chExt cx="4718" cy="465"/>
          </a:xfrm>
        </p:grpSpPr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870" y="186"/>
            <a:ext cx="8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Equation" r:id="rId9" imgW="507960" imgH="203040" progId="Equation.3">
                    <p:embed/>
                  </p:oleObj>
                </mc:Choice>
                <mc:Fallback>
                  <p:oleObj name="Equation" r:id="rId9" imgW="507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86"/>
                          <a:ext cx="8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7" name="Group 13"/>
            <p:cNvGrpSpPr>
              <a:grpSpLocks/>
            </p:cNvGrpSpPr>
            <p:nvPr/>
          </p:nvGrpSpPr>
          <p:grpSpPr bwMode="auto">
            <a:xfrm>
              <a:off x="1734" y="48"/>
              <a:ext cx="680" cy="378"/>
              <a:chOff x="1392" y="65"/>
              <a:chExt cx="680" cy="378"/>
            </a:xfrm>
          </p:grpSpPr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 flipV="1">
                <a:off x="1392" y="371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1392" y="29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6400" name="Object 16"/>
              <p:cNvGraphicFramePr>
                <a:graphicFrameLocks noChangeAspect="1"/>
              </p:cNvGraphicFramePr>
              <p:nvPr/>
            </p:nvGraphicFramePr>
            <p:xfrm>
              <a:off x="1584" y="65"/>
              <a:ext cx="274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6" name="Equation" r:id="rId11" imgW="152280" imgH="203040" progId="Equation.3">
                      <p:embed/>
                    </p:oleObj>
                  </mc:Choice>
                  <mc:Fallback>
                    <p:oleObj name="Equation" r:id="rId11" imgW="1522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65"/>
                            <a:ext cx="274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2449" y="113"/>
            <a:ext cx="313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Equation" r:id="rId13" imgW="1992488" imgH="254097" progId="Equation.3">
                    <p:embed/>
                  </p:oleObj>
                </mc:Choice>
                <mc:Fallback>
                  <p:oleObj name="Equation" r:id="rId13" imgW="1992488" imgH="2540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13"/>
                          <a:ext cx="313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730500" y="45561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对应规则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778500" y="45561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值域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68300" y="45561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1816100" y="4556125"/>
            <a:ext cx="838200" cy="304800"/>
          </a:xfrm>
          <a:custGeom>
            <a:avLst/>
            <a:gdLst>
              <a:gd name="T0" fmla="*/ 0 w 528"/>
              <a:gd name="T1" fmla="*/ 192 h 192"/>
              <a:gd name="T2" fmla="*/ 528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192"/>
                </a:moveTo>
                <a:lnTo>
                  <a:pt x="528" y="192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73100" y="5165725"/>
            <a:ext cx="861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74675" y="52609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120900" y="55530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806700" y="5276850"/>
            <a:ext cx="62293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使表达式及实际问题都有意义的自变量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集合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842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build="p" autoUpdateAnimBg="0"/>
      <p:bldP spid="16390" grpId="0" animBg="1" autoUpdateAnimBg="0"/>
      <p:bldP spid="16391" grpId="0" animBg="1" autoUpdateAnimBg="0"/>
      <p:bldP spid="16392" grpId="0" animBg="1"/>
      <p:bldP spid="16393" grpId="0"/>
      <p:bldP spid="16402" grpId="0"/>
      <p:bldP spid="16403" grpId="0"/>
      <p:bldP spid="16404" grpId="0"/>
      <p:bldP spid="16405" grpId="0" animBg="1"/>
      <p:bldP spid="16407" grpId="0"/>
      <p:bldP spid="16408" grpId="0" animBg="1"/>
      <p:bldP spid="164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CD20957-40EC-4293-891B-CD057FEB04A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996253" y="1575979"/>
            <a:ext cx="6912697" cy="4185862"/>
            <a:chOff x="0" y="0"/>
            <a:chExt cx="4386" cy="2637"/>
          </a:xfrm>
        </p:grpSpPr>
        <p:sp>
          <p:nvSpPr>
            <p:cNvPr id="47114" name="Line 3"/>
            <p:cNvSpPr>
              <a:spLocks noChangeShapeType="1"/>
            </p:cNvSpPr>
            <p:nvPr/>
          </p:nvSpPr>
          <p:spPr bwMode="auto">
            <a:xfrm flipH="1" flipV="1">
              <a:off x="721" y="0"/>
              <a:ext cx="7" cy="26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47115" name="Group 4"/>
            <p:cNvGrpSpPr>
              <a:grpSpLocks/>
            </p:cNvGrpSpPr>
            <p:nvPr/>
          </p:nvGrpSpPr>
          <p:grpSpPr bwMode="auto">
            <a:xfrm>
              <a:off x="0" y="257"/>
              <a:ext cx="4386" cy="2090"/>
              <a:chOff x="0" y="0"/>
              <a:chExt cx="4386" cy="2090"/>
            </a:xfrm>
          </p:grpSpPr>
          <p:sp>
            <p:nvSpPr>
              <p:cNvPr id="47116" name="Line 5"/>
              <p:cNvSpPr>
                <a:spLocks noChangeShapeType="1"/>
              </p:cNvSpPr>
              <p:nvPr/>
            </p:nvSpPr>
            <p:spPr bwMode="auto">
              <a:xfrm>
                <a:off x="0" y="1451"/>
                <a:ext cx="4386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7117" name="Line 6"/>
              <p:cNvSpPr>
                <a:spLocks noChangeShapeType="1"/>
              </p:cNvSpPr>
              <p:nvPr/>
            </p:nvSpPr>
            <p:spPr bwMode="auto">
              <a:xfrm flipV="1">
                <a:off x="347" y="104"/>
                <a:ext cx="3546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7118" name="Line 7"/>
              <p:cNvSpPr>
                <a:spLocks noChangeShapeType="1"/>
              </p:cNvSpPr>
              <p:nvPr/>
            </p:nvSpPr>
            <p:spPr bwMode="auto">
              <a:xfrm flipV="1">
                <a:off x="319" y="2006"/>
                <a:ext cx="3616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7119" name="Freeform 8"/>
              <p:cNvSpPr>
                <a:spLocks/>
              </p:cNvSpPr>
              <p:nvPr/>
            </p:nvSpPr>
            <p:spPr bwMode="auto">
              <a:xfrm>
                <a:off x="305" y="0"/>
                <a:ext cx="3428" cy="2090"/>
              </a:xfrm>
              <a:custGeom>
                <a:avLst/>
                <a:gdLst>
                  <a:gd name="T0" fmla="*/ 0 w 3428"/>
                  <a:gd name="T1" fmla="*/ 1555 h 2090"/>
                  <a:gd name="T2" fmla="*/ 167 w 3428"/>
                  <a:gd name="T3" fmla="*/ 1173 h 2090"/>
                  <a:gd name="T4" fmla="*/ 694 w 3428"/>
                  <a:gd name="T5" fmla="*/ 1652 h 2090"/>
                  <a:gd name="T6" fmla="*/ 1471 w 3428"/>
                  <a:gd name="T7" fmla="*/ 1062 h 2090"/>
                  <a:gd name="T8" fmla="*/ 2387 w 3428"/>
                  <a:gd name="T9" fmla="*/ 1950 h 2090"/>
                  <a:gd name="T10" fmla="*/ 3047 w 3428"/>
                  <a:gd name="T11" fmla="*/ 222 h 2090"/>
                  <a:gd name="T12" fmla="*/ 3428 w 3428"/>
                  <a:gd name="T13" fmla="*/ 618 h 20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28"/>
                  <a:gd name="T22" fmla="*/ 0 h 2090"/>
                  <a:gd name="T23" fmla="*/ 3428 w 3428"/>
                  <a:gd name="T24" fmla="*/ 2090 h 20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28" h="2090">
                    <a:moveTo>
                      <a:pt x="0" y="1555"/>
                    </a:moveTo>
                    <a:cubicBezTo>
                      <a:pt x="25" y="1356"/>
                      <a:pt x="51" y="1157"/>
                      <a:pt x="167" y="1173"/>
                    </a:cubicBezTo>
                    <a:cubicBezTo>
                      <a:pt x="283" y="1189"/>
                      <a:pt x="477" y="1671"/>
                      <a:pt x="694" y="1652"/>
                    </a:cubicBezTo>
                    <a:cubicBezTo>
                      <a:pt x="911" y="1633"/>
                      <a:pt x="1189" y="1012"/>
                      <a:pt x="1471" y="1062"/>
                    </a:cubicBezTo>
                    <a:cubicBezTo>
                      <a:pt x="1753" y="1112"/>
                      <a:pt x="2124" y="2090"/>
                      <a:pt x="2387" y="1950"/>
                    </a:cubicBezTo>
                    <a:cubicBezTo>
                      <a:pt x="2650" y="1810"/>
                      <a:pt x="2874" y="444"/>
                      <a:pt x="3047" y="222"/>
                    </a:cubicBezTo>
                    <a:cubicBezTo>
                      <a:pt x="3220" y="0"/>
                      <a:pt x="3363" y="552"/>
                      <a:pt x="3428" y="61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7630574" y="4211654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787355" y="1286487"/>
            <a:ext cx="34253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837605" y="4131165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49164" name="Object 1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</p:nvPr>
        </p:nvGraphicFramePr>
        <p:xfrm>
          <a:off x="2774121" y="942742"/>
          <a:ext cx="2849125" cy="62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4" imgW="926698" imgH="203112" progId="Equation.3">
                  <p:embed/>
                </p:oleObj>
              </mc:Choice>
              <mc:Fallback>
                <p:oleObj r:id="rId4" imgW="92669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121" y="942742"/>
                        <a:ext cx="2849125" cy="62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711313" y="5153951"/>
            <a:ext cx="4435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641497" y="2101158"/>
            <a:ext cx="50283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955241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build="p" autoUpdateAnimBg="0" advAuto="0"/>
      <p:bldP spid="49162" grpId="0" build="p" autoUpdateAnimBg="0" advAuto="0"/>
      <p:bldP spid="49163" grpId="0" build="p" autoUpdateAnimBg="0" advAuto="0"/>
      <p:bldP spid="49165" grpId="0" build="p" autoUpdateAnimBg="0" advAuto="0"/>
      <p:bldP spid="49166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28725" y="527050"/>
          <a:ext cx="34877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公式" r:id="rId3" imgW="1433551" imgH="215936" progId="Equation.3">
                  <p:embed/>
                </p:oleObj>
              </mc:Choice>
              <mc:Fallback>
                <p:oleObj name="公式" r:id="rId3" imgW="1433551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27050"/>
                        <a:ext cx="34877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675188" y="549275"/>
          <a:ext cx="23447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公式" r:id="rId5" imgW="964262" imgH="215936" progId="Equation.3">
                  <p:embed/>
                </p:oleObj>
              </mc:Choice>
              <mc:Fallback>
                <p:oleObj name="公式" r:id="rId5" imgW="964262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49275"/>
                        <a:ext cx="23447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79513" y="1268413"/>
          <a:ext cx="51212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公式" r:id="rId7" imgW="2105776" imgH="215936" progId="Equation.3">
                  <p:embed/>
                </p:oleObj>
              </mc:Choice>
              <mc:Fallback>
                <p:oleObj name="公式" r:id="rId7" imgW="2105776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268413"/>
                        <a:ext cx="51212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68313" y="2060575"/>
          <a:ext cx="46291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公式" r:id="rId9" imgW="1902840" imgH="215936" progId="Equation.3">
                  <p:embed/>
                </p:oleObj>
              </mc:Choice>
              <mc:Fallback>
                <p:oleObj name="公式" r:id="rId9" imgW="1902840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46291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292725" y="1897063"/>
          <a:ext cx="27130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公式" r:id="rId11" imgW="1117432" imgH="393846" progId="Equation.3">
                  <p:embed/>
                </p:oleObj>
              </mc:Choice>
              <mc:Fallback>
                <p:oleObj name="公式" r:id="rId11" imgW="111743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97063"/>
                        <a:ext cx="27130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1188" y="2708275"/>
          <a:ext cx="4473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公式" r:id="rId13" imgW="1841018" imgH="393846" progId="Equation.3">
                  <p:embed/>
                </p:oleObj>
              </mc:Choice>
              <mc:Fallback>
                <p:oleObj name="公式" r:id="rId13" imgW="184101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44735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081588" y="2697163"/>
          <a:ext cx="3703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公式" r:id="rId15" imgW="1523656" imgH="393846" progId="Equation.3">
                  <p:embed/>
                </p:oleObj>
              </mc:Choice>
              <mc:Fallback>
                <p:oleObj name="公式" r:id="rId15" imgW="152365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697163"/>
                        <a:ext cx="37036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84213" y="3716338"/>
          <a:ext cx="957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公式" r:id="rId17" imgW="393676" imgH="203341" progId="Equation.3">
                  <p:embed/>
                </p:oleObj>
              </mc:Choice>
              <mc:Fallback>
                <p:oleObj name="公式" r:id="rId17" imgW="393676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9572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911350" y="3500438"/>
          <a:ext cx="67643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公式" r:id="rId19" imgW="2780410" imgH="393846" progId="Equation.3">
                  <p:embed/>
                </p:oleObj>
              </mc:Choice>
              <mc:Fallback>
                <p:oleObj name="公式" r:id="rId19" imgW="278041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500438"/>
                        <a:ext cx="676433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684213" y="4518025"/>
          <a:ext cx="3335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公式" r:id="rId21" imgW="1370727" imgH="203341" progId="Equation.3">
                  <p:embed/>
                </p:oleObj>
              </mc:Choice>
              <mc:Fallback>
                <p:oleObj name="公式" r:id="rId21" imgW="1370727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18025"/>
                        <a:ext cx="33353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067175" y="4518025"/>
          <a:ext cx="3119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公式" r:id="rId23" imgW="1281905" imgH="203341" progId="Equation.3">
                  <p:embed/>
                </p:oleObj>
              </mc:Choice>
              <mc:Fallback>
                <p:oleObj name="公式" r:id="rId23" imgW="128190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18025"/>
                        <a:ext cx="31194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164388" y="4292600"/>
          <a:ext cx="17303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公式" r:id="rId25" imgW="711208" imgH="393846" progId="Equation.3">
                  <p:embed/>
                </p:oleObj>
              </mc:Choice>
              <mc:Fallback>
                <p:oleObj name="公式" r:id="rId25" imgW="71120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292600"/>
                        <a:ext cx="17303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69925" y="5300663"/>
          <a:ext cx="42624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公式" r:id="rId27" imgW="1750638" imgH="215936" progId="Equation.3">
                  <p:embed/>
                </p:oleObj>
              </mc:Choice>
              <mc:Fallback>
                <p:oleObj name="公式" r:id="rId27" imgW="1750638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5300663"/>
                        <a:ext cx="42624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4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585549-80B8-4D23-8310-A7A31B54FC3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96263" y="2491150"/>
            <a:ext cx="34253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50179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83462671"/>
              </p:ext>
            </p:extLst>
          </p:nvPr>
        </p:nvGraphicFramePr>
        <p:xfrm>
          <a:off x="1677295" y="343291"/>
          <a:ext cx="5028103" cy="24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4" imgW="2120900" imgH="1016000" progId="Equation.3">
                  <p:embed/>
                </p:oleObj>
              </mc:Choice>
              <mc:Fallback>
                <p:oleObj r:id="rId4" imgW="2120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295" y="343291"/>
                        <a:ext cx="5028103" cy="2409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5310630" y="3218662"/>
            <a:ext cx="2789536" cy="2271473"/>
          </a:xfrm>
          <a:prstGeom prst="wedgeRoundRectCallout">
            <a:avLst>
              <a:gd name="adj1" fmla="val -97458"/>
              <a:gd name="adj2" fmla="val -2657"/>
              <a:gd name="adj3" fmla="val 16667"/>
            </a:avLst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031" tIns="45516" rIns="91031" bIns="45516"/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>
                <a:solidFill>
                  <a:srgbClr val="000000"/>
                </a:solidFill>
                <a:ea typeface="隶书" panose="02010509060101010101" pitchFamily="49" charset="-122"/>
              </a:rPr>
              <a:t>定义在闭区间上的函数未必都有界。</a:t>
            </a:r>
          </a:p>
        </p:txBody>
      </p:sp>
      <p:grpSp>
        <p:nvGrpSpPr>
          <p:cNvPr id="48134" name="Group 5"/>
          <p:cNvGrpSpPr>
            <a:grpSpLocks/>
          </p:cNvGrpSpPr>
          <p:nvPr/>
        </p:nvGrpSpPr>
        <p:grpSpPr bwMode="auto">
          <a:xfrm>
            <a:off x="626715" y="2644124"/>
            <a:ext cx="3674509" cy="3216883"/>
            <a:chOff x="0" y="0"/>
            <a:chExt cx="2331" cy="2027"/>
          </a:xfrm>
        </p:grpSpPr>
        <p:grpSp>
          <p:nvGrpSpPr>
            <p:cNvPr id="48135" name="Group 6"/>
            <p:cNvGrpSpPr>
              <a:grpSpLocks/>
            </p:cNvGrpSpPr>
            <p:nvPr/>
          </p:nvGrpSpPr>
          <p:grpSpPr bwMode="auto">
            <a:xfrm>
              <a:off x="0" y="0"/>
              <a:ext cx="2331" cy="2027"/>
              <a:chOff x="0" y="0"/>
              <a:chExt cx="2331" cy="2027"/>
            </a:xfrm>
          </p:grpSpPr>
          <p:sp>
            <p:nvSpPr>
              <p:cNvPr id="48138" name="Line 7"/>
              <p:cNvSpPr>
                <a:spLocks noChangeShapeType="1"/>
              </p:cNvSpPr>
              <p:nvPr/>
            </p:nvSpPr>
            <p:spPr bwMode="auto">
              <a:xfrm flipH="1" flipV="1">
                <a:off x="409" y="0"/>
                <a:ext cx="7" cy="20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8139" name="Line 8"/>
              <p:cNvSpPr>
                <a:spLocks noChangeShapeType="1"/>
              </p:cNvSpPr>
              <p:nvPr/>
            </p:nvSpPr>
            <p:spPr bwMode="auto">
              <a:xfrm>
                <a:off x="0" y="1597"/>
                <a:ext cx="224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8140" name="Rectangle 9"/>
              <p:cNvSpPr>
                <a:spLocks noChangeArrowheads="1"/>
              </p:cNvSpPr>
              <p:nvPr/>
            </p:nvSpPr>
            <p:spPr bwMode="auto">
              <a:xfrm>
                <a:off x="2100" y="1537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31" tIns="45516" rIns="91031" bIns="45516">
                <a:spAutoFit/>
              </a:bodyPr>
              <a:lstStyle>
                <a:lvl1pPr defTabSz="3252788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3252788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3252788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801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8141" name="Rectangle 10"/>
              <p:cNvSpPr>
                <a:spLocks noChangeArrowheads="1"/>
              </p:cNvSpPr>
              <p:nvPr/>
            </p:nvSpPr>
            <p:spPr bwMode="auto">
              <a:xfrm>
                <a:off x="223" y="1520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31" tIns="45516" rIns="91031" bIns="45516">
                <a:spAutoFit/>
              </a:bodyPr>
              <a:lstStyle>
                <a:lvl1pPr defTabSz="3252788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3252788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3252788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801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48142" name="Rectangle 11"/>
              <p:cNvSpPr>
                <a:spLocks noChangeArrowheads="1"/>
              </p:cNvSpPr>
              <p:nvPr/>
            </p:nvSpPr>
            <p:spPr bwMode="auto">
              <a:xfrm>
                <a:off x="1369" y="1527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31" tIns="45516" rIns="91031" bIns="45516">
                <a:spAutoFit/>
              </a:bodyPr>
              <a:lstStyle>
                <a:lvl1pPr defTabSz="3252788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3252788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3252788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801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43" name="Oval 12"/>
              <p:cNvSpPr>
                <a:spLocks noChangeArrowheads="1"/>
              </p:cNvSpPr>
              <p:nvPr/>
            </p:nvSpPr>
            <p:spPr bwMode="auto">
              <a:xfrm>
                <a:off x="375" y="1569"/>
                <a:ext cx="76" cy="83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sp>
          <p:nvSpPr>
            <p:cNvPr id="48136" name="Freeform 13"/>
            <p:cNvSpPr>
              <a:spLocks/>
            </p:cNvSpPr>
            <p:nvPr/>
          </p:nvSpPr>
          <p:spPr bwMode="auto">
            <a:xfrm>
              <a:off x="464" y="223"/>
              <a:ext cx="1034" cy="1270"/>
            </a:xfrm>
            <a:custGeom>
              <a:avLst/>
              <a:gdLst>
                <a:gd name="T0" fmla="*/ 0 w 1034"/>
                <a:gd name="T1" fmla="*/ 0 h 1270"/>
                <a:gd name="T2" fmla="*/ 222 w 1034"/>
                <a:gd name="T3" fmla="*/ 985 h 1270"/>
                <a:gd name="T4" fmla="*/ 1034 w 1034"/>
                <a:gd name="T5" fmla="*/ 1270 h 1270"/>
                <a:gd name="T6" fmla="*/ 0 60000 65536"/>
                <a:gd name="T7" fmla="*/ 0 60000 65536"/>
                <a:gd name="T8" fmla="*/ 0 60000 65536"/>
                <a:gd name="T9" fmla="*/ 0 w 1034"/>
                <a:gd name="T10" fmla="*/ 0 h 1270"/>
                <a:gd name="T11" fmla="*/ 1034 w 1034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4" h="1270">
                  <a:moveTo>
                    <a:pt x="0" y="0"/>
                  </a:moveTo>
                  <a:cubicBezTo>
                    <a:pt x="25" y="386"/>
                    <a:pt x="50" y="773"/>
                    <a:pt x="222" y="985"/>
                  </a:cubicBezTo>
                  <a:cubicBezTo>
                    <a:pt x="394" y="1197"/>
                    <a:pt x="714" y="1233"/>
                    <a:pt x="1034" y="127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>
              <a:off x="1498" y="1534"/>
              <a:ext cx="0" cy="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8704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7438A6-B7E1-4E54-BD01-C69AC2F1196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51202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247334"/>
              </p:ext>
            </p:extLst>
          </p:nvPr>
        </p:nvGraphicFramePr>
        <p:xfrm>
          <a:off x="422275" y="334963"/>
          <a:ext cx="28194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4" imgW="990360" imgH="215640" progId="Equation.DSMT4">
                  <p:embed/>
                </p:oleObj>
              </mc:Choice>
              <mc:Fallback>
                <p:oleObj name="Equation" r:id="rId4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34963"/>
                        <a:ext cx="2819400" cy="614362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96785" y="2231452"/>
          <a:ext cx="1386986" cy="132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r:id="rId6" imgW="1460500" imgH="1397000" progId="Equation.3">
                  <p:embed/>
                </p:oleObj>
              </mc:Choice>
              <mc:Fallback>
                <p:oleObj r:id="rId6" imgW="14605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785" y="2231452"/>
                        <a:ext cx="1386986" cy="1326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9189" y="1755634"/>
          <a:ext cx="2684145" cy="108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r:id="rId8" imgW="1130300" imgH="457200" progId="Equation.3">
                  <p:embed/>
                </p:oleObj>
              </mc:Choice>
              <mc:Fallback>
                <p:oleObj r:id="rId8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9" y="1755634"/>
                        <a:ext cx="2684145" cy="108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5" descr="y=xsinx图像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47" y="847578"/>
            <a:ext cx="5360286" cy="54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6" name="Object 6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73852" y="3736281"/>
          <a:ext cx="3466799" cy="217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r:id="rId11" imgW="1460500" imgH="914400" progId="Equation.3">
                  <p:embed/>
                </p:oleObj>
              </mc:Choice>
              <mc:Fallback>
                <p:oleObj r:id="rId11" imgW="1460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52" y="3736281"/>
                        <a:ext cx="3466799" cy="217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428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93775" y="549275"/>
            <a:ext cx="25701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周期性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47775" y="1322388"/>
          <a:ext cx="27368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公式" r:id="rId3" imgW="1066192" imgH="203341" progId="Equation.3">
                  <p:embed/>
                </p:oleObj>
              </mc:Choice>
              <mc:Fallback>
                <p:oleObj name="公式" r:id="rId3" imgW="106619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322388"/>
                        <a:ext cx="27368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76675" y="130293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且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/>
          </p:nvPr>
        </p:nvGraphicFramePr>
        <p:xfrm>
          <a:off x="4372344" y="1285071"/>
          <a:ext cx="17287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公式" r:id="rId5" imgW="660144" imgH="203341" progId="Equation.3">
                  <p:embed/>
                </p:oleObj>
              </mc:Choice>
              <mc:Fallback>
                <p:oleObj name="公式" r:id="rId5" imgW="66014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344" y="1285071"/>
                        <a:ext cx="17287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544763" y="1839913"/>
          <a:ext cx="26638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公式" r:id="rId7" imgW="1066192" imgH="203341" progId="Equation.3">
                  <p:embed/>
                </p:oleObj>
              </mc:Choice>
              <mc:Fallback>
                <p:oleObj name="公式" r:id="rId7" imgW="106619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839913"/>
                        <a:ext cx="26638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52400" y="22796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22338" y="23114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公式" r:id="rId9" imgW="342920" imgH="203341" progId="Equation.3">
                  <p:embed/>
                </p:oleObj>
              </mc:Choice>
              <mc:Fallback>
                <p:oleObj name="公式" r:id="rId9" imgW="34292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3114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08138" y="22796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为周期函数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968875" y="2895600"/>
            <a:ext cx="3717925" cy="1458913"/>
            <a:chOff x="3130" y="1680"/>
            <a:chExt cx="2342" cy="919"/>
          </a:xfrm>
        </p:grpSpPr>
        <p:grpSp>
          <p:nvGrpSpPr>
            <p:cNvPr id="8203" name="Group 11"/>
            <p:cNvGrpSpPr>
              <a:grpSpLocks/>
            </p:cNvGrpSpPr>
            <p:nvPr/>
          </p:nvGrpSpPr>
          <p:grpSpPr bwMode="auto">
            <a:xfrm>
              <a:off x="3130" y="1680"/>
              <a:ext cx="2342" cy="919"/>
              <a:chOff x="3130" y="1680"/>
              <a:chExt cx="2342" cy="919"/>
            </a:xfrm>
          </p:grpSpPr>
          <p:graphicFrame>
            <p:nvGraphicFramePr>
              <p:cNvPr id="8204" name="Object 12"/>
              <p:cNvGraphicFramePr>
                <a:graphicFrameLocks noChangeAspect="1"/>
              </p:cNvGraphicFramePr>
              <p:nvPr/>
            </p:nvGraphicFramePr>
            <p:xfrm>
              <a:off x="5366" y="2208"/>
              <a:ext cx="106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9" name="公式" r:id="rId11" imgW="88871" imgH="152124" progId="Equation.3">
                      <p:embed/>
                    </p:oleObj>
                  </mc:Choice>
                  <mc:Fallback>
                    <p:oleObj name="公式" r:id="rId11" imgW="88871" imgH="1521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6" y="2208"/>
                            <a:ext cx="106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3"/>
              <p:cNvGraphicFramePr>
                <a:graphicFrameLocks noChangeAspect="1"/>
              </p:cNvGraphicFramePr>
              <p:nvPr/>
            </p:nvGraphicFramePr>
            <p:xfrm>
              <a:off x="4032" y="2187"/>
              <a:ext cx="15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0" name="公式" r:id="rId13" imgW="127042" imgH="139714" progId="Equation.3">
                      <p:embed/>
                    </p:oleObj>
                  </mc:Choice>
                  <mc:Fallback>
                    <p:oleObj name="公式" r:id="rId13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187"/>
                            <a:ext cx="15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4"/>
              <p:cNvGraphicFramePr>
                <a:graphicFrameLocks noChangeAspect="1"/>
              </p:cNvGraphicFramePr>
              <p:nvPr/>
            </p:nvGraphicFramePr>
            <p:xfrm>
              <a:off x="3844" y="1680"/>
              <a:ext cx="3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1" name="公式" r:id="rId15" imgW="304853" imgH="203341" progId="Equation.3">
                      <p:embed/>
                    </p:oleObj>
                  </mc:Choice>
                  <mc:Fallback>
                    <p:oleObj name="公式" r:id="rId15" imgW="304853" imgH="2033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4" y="1680"/>
                            <a:ext cx="33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07" name="Group 15"/>
              <p:cNvGrpSpPr>
                <a:grpSpLocks/>
              </p:cNvGrpSpPr>
              <p:nvPr/>
            </p:nvGrpSpPr>
            <p:grpSpPr bwMode="auto">
              <a:xfrm>
                <a:off x="3351" y="1728"/>
                <a:ext cx="2121" cy="691"/>
                <a:chOff x="3206" y="384"/>
                <a:chExt cx="2650" cy="691"/>
              </a:xfrm>
            </p:grpSpPr>
            <p:sp>
              <p:nvSpPr>
                <p:cNvPr id="82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282" y="384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9" name="Freeform 17"/>
                <p:cNvSpPr>
                  <a:spLocks/>
                </p:cNvSpPr>
                <p:nvPr/>
              </p:nvSpPr>
              <p:spPr bwMode="auto">
                <a:xfrm>
                  <a:off x="4282" y="557"/>
                  <a:ext cx="461" cy="288"/>
                </a:xfrm>
                <a:custGeom>
                  <a:avLst/>
                  <a:gdLst>
                    <a:gd name="T0" fmla="*/ 0 w 384"/>
                    <a:gd name="T1" fmla="*/ 240 h 240"/>
                    <a:gd name="T2" fmla="*/ 192 w 384"/>
                    <a:gd name="T3" fmla="*/ 0 h 240"/>
                    <a:gd name="T4" fmla="*/ 384 w 38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0" name="Freeform 18"/>
                <p:cNvSpPr>
                  <a:spLocks/>
                </p:cNvSpPr>
                <p:nvPr/>
              </p:nvSpPr>
              <p:spPr bwMode="auto">
                <a:xfrm>
                  <a:off x="3360" y="557"/>
                  <a:ext cx="461" cy="288"/>
                </a:xfrm>
                <a:custGeom>
                  <a:avLst/>
                  <a:gdLst>
                    <a:gd name="T0" fmla="*/ 0 w 384"/>
                    <a:gd name="T1" fmla="*/ 240 h 240"/>
                    <a:gd name="T2" fmla="*/ 192 w 384"/>
                    <a:gd name="T3" fmla="*/ 0 h 240"/>
                    <a:gd name="T4" fmla="*/ 384 w 38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1" name="Freeform 19"/>
                <p:cNvSpPr>
                  <a:spLocks/>
                </p:cNvSpPr>
                <p:nvPr/>
              </p:nvSpPr>
              <p:spPr bwMode="auto">
                <a:xfrm>
                  <a:off x="5204" y="557"/>
                  <a:ext cx="460" cy="288"/>
                </a:xfrm>
                <a:custGeom>
                  <a:avLst/>
                  <a:gdLst>
                    <a:gd name="T0" fmla="*/ 0 w 384"/>
                    <a:gd name="T1" fmla="*/ 240 h 240"/>
                    <a:gd name="T2" fmla="*/ 192 w 384"/>
                    <a:gd name="T3" fmla="*/ 0 h 240"/>
                    <a:gd name="T4" fmla="*/ 384 w 38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2" name="Line 20"/>
                <p:cNvSpPr>
                  <a:spLocks noChangeShapeType="1"/>
                </p:cNvSpPr>
                <p:nvPr/>
              </p:nvSpPr>
              <p:spPr bwMode="auto">
                <a:xfrm>
                  <a:off x="3206" y="845"/>
                  <a:ext cx="26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8213" name="Object 21"/>
              <p:cNvGraphicFramePr>
                <a:graphicFrameLocks noChangeAspect="1"/>
              </p:cNvGraphicFramePr>
              <p:nvPr/>
            </p:nvGraphicFramePr>
            <p:xfrm>
              <a:off x="4804" y="2153"/>
              <a:ext cx="322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2" name="Equation" r:id="rId17" imgW="203341" imgH="279475" progId="Equation.3">
                      <p:embed/>
                    </p:oleObj>
                  </mc:Choice>
                  <mc:Fallback>
                    <p:oleObj name="Equation" r:id="rId17" imgW="203341" imgH="2794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4" y="2153"/>
                            <a:ext cx="322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4" name="Object 22"/>
              <p:cNvGraphicFramePr>
                <a:graphicFrameLocks noChangeAspect="1"/>
              </p:cNvGraphicFramePr>
              <p:nvPr/>
            </p:nvGraphicFramePr>
            <p:xfrm>
              <a:off x="4481" y="2154"/>
              <a:ext cx="241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3" name="Equation" r:id="rId19" imgW="152585" imgH="279475" progId="Equation.3">
                      <p:embed/>
                    </p:oleObj>
                  </mc:Choice>
                  <mc:Fallback>
                    <p:oleObj name="Equation" r:id="rId19" imgW="152585" imgH="2794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1" y="2154"/>
                            <a:ext cx="241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23"/>
              <p:cNvGraphicFramePr>
                <a:graphicFrameLocks noChangeAspect="1"/>
              </p:cNvGraphicFramePr>
              <p:nvPr/>
            </p:nvGraphicFramePr>
            <p:xfrm>
              <a:off x="3130" y="2160"/>
              <a:ext cx="503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4" name="Equation" r:id="rId21" imgW="317542" imgH="279475" progId="Equation.3">
                      <p:embed/>
                    </p:oleObj>
                  </mc:Choice>
                  <mc:Fallback>
                    <p:oleObj name="Equation" r:id="rId21" imgW="317542" imgH="2794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0" y="2160"/>
                            <a:ext cx="503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6" name="Object 24"/>
              <p:cNvGraphicFramePr>
                <a:graphicFrameLocks noChangeAspect="1"/>
              </p:cNvGraphicFramePr>
              <p:nvPr/>
            </p:nvGraphicFramePr>
            <p:xfrm>
              <a:off x="3658" y="2154"/>
              <a:ext cx="422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5" name="Equation" r:id="rId23" imgW="266670" imgH="279354" progId="Equation.3">
                      <p:embed/>
                    </p:oleObj>
                  </mc:Choice>
                  <mc:Fallback>
                    <p:oleObj name="Equation" r:id="rId23" imgW="266670" imgH="27935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2154"/>
                            <a:ext cx="422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4584" y="2194"/>
              <a:ext cx="38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3321" y="2194"/>
              <a:ext cx="15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5318" y="2194"/>
              <a:ext cx="73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3820" y="2194"/>
              <a:ext cx="38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533400" y="2895600"/>
            <a:ext cx="4038600" cy="1128713"/>
            <a:chOff x="3168" y="336"/>
            <a:chExt cx="2544" cy="711"/>
          </a:xfrm>
        </p:grpSpPr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264" y="336"/>
              <a:ext cx="2448" cy="711"/>
              <a:chOff x="2688" y="414"/>
              <a:chExt cx="2448" cy="711"/>
            </a:xfrm>
          </p:grpSpPr>
          <p:sp>
            <p:nvSpPr>
              <p:cNvPr id="8223" name="Line 31"/>
              <p:cNvSpPr>
                <a:spLocks noChangeShapeType="1"/>
              </p:cNvSpPr>
              <p:nvPr/>
            </p:nvSpPr>
            <p:spPr bwMode="auto">
              <a:xfrm flipV="1">
                <a:off x="3840" y="5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4" name="Freeform 32"/>
              <p:cNvSpPr>
                <a:spLocks/>
              </p:cNvSpPr>
              <p:nvPr/>
            </p:nvSpPr>
            <p:spPr bwMode="auto">
              <a:xfrm>
                <a:off x="3840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5" name="Freeform 33"/>
              <p:cNvSpPr>
                <a:spLocks/>
              </p:cNvSpPr>
              <p:nvPr/>
            </p:nvSpPr>
            <p:spPr bwMode="auto">
              <a:xfrm>
                <a:off x="3456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6" name="Freeform 34"/>
              <p:cNvSpPr>
                <a:spLocks/>
              </p:cNvSpPr>
              <p:nvPr/>
            </p:nvSpPr>
            <p:spPr bwMode="auto">
              <a:xfrm>
                <a:off x="4224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7" name="Freeform 35"/>
              <p:cNvSpPr>
                <a:spLocks/>
              </p:cNvSpPr>
              <p:nvPr/>
            </p:nvSpPr>
            <p:spPr bwMode="auto">
              <a:xfrm>
                <a:off x="3072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8" name="Freeform 36"/>
              <p:cNvSpPr>
                <a:spLocks/>
              </p:cNvSpPr>
              <p:nvPr/>
            </p:nvSpPr>
            <p:spPr bwMode="auto">
              <a:xfrm>
                <a:off x="4608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9" name="Freeform 37"/>
              <p:cNvSpPr>
                <a:spLocks/>
              </p:cNvSpPr>
              <p:nvPr/>
            </p:nvSpPr>
            <p:spPr bwMode="auto">
              <a:xfrm>
                <a:off x="2688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230" name="Object 38"/>
              <p:cNvGraphicFramePr>
                <a:graphicFrameLocks noChangeAspect="1"/>
              </p:cNvGraphicFramePr>
              <p:nvPr/>
            </p:nvGraphicFramePr>
            <p:xfrm>
              <a:off x="412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6" name="公式" r:id="rId25" imgW="140017" imgH="140017" progId="Equation.3">
                      <p:embed/>
                    </p:oleObj>
                  </mc:Choice>
                  <mc:Fallback>
                    <p:oleObj name="公式" r:id="rId25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39"/>
              <p:cNvGraphicFramePr>
                <a:graphicFrameLocks noChangeAspect="1"/>
              </p:cNvGraphicFramePr>
              <p:nvPr/>
            </p:nvGraphicFramePr>
            <p:xfrm>
              <a:off x="4560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7" name="公式" r:id="rId27" imgW="140017" imgH="140017" progId="Equation.3">
                      <p:embed/>
                    </p:oleObj>
                  </mc:Choice>
                  <mc:Fallback>
                    <p:oleObj name="公式" r:id="rId27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40"/>
              <p:cNvGraphicFramePr>
                <a:graphicFrameLocks noChangeAspect="1"/>
              </p:cNvGraphicFramePr>
              <p:nvPr/>
            </p:nvGraphicFramePr>
            <p:xfrm>
              <a:off x="4896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8" name="公式" r:id="rId29" imgW="127042" imgH="139714" progId="Equation.3">
                      <p:embed/>
                    </p:oleObj>
                  </mc:Choice>
                  <mc:Fallback>
                    <p:oleObj name="公式" r:id="rId29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3" name="Object 41"/>
              <p:cNvGraphicFramePr>
                <a:graphicFrameLocks noChangeAspect="1"/>
              </p:cNvGraphicFramePr>
              <p:nvPr/>
            </p:nvGraphicFramePr>
            <p:xfrm>
              <a:off x="3313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9" name="公式" r:id="rId31" imgW="126932" imgH="76286" progId="Equation.3">
                      <p:embed/>
                    </p:oleObj>
                  </mc:Choice>
                  <mc:Fallback>
                    <p:oleObj name="公式" r:id="rId31" imgW="126932" imgH="762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3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42"/>
              <p:cNvGraphicFramePr>
                <a:graphicFrameLocks noChangeAspect="1"/>
              </p:cNvGraphicFramePr>
              <p:nvPr/>
            </p:nvGraphicFramePr>
            <p:xfrm>
              <a:off x="3841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0" name="公式" r:id="rId33" imgW="127042" imgH="139714" progId="Equation.3">
                      <p:embed/>
                    </p:oleObj>
                  </mc:Choice>
                  <mc:Fallback>
                    <p:oleObj name="公式" r:id="rId33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1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43"/>
              <p:cNvGraphicFramePr>
                <a:graphicFrameLocks noChangeAspect="1"/>
              </p:cNvGraphicFramePr>
              <p:nvPr/>
            </p:nvGraphicFramePr>
            <p:xfrm>
              <a:off x="3003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1" name="公式" r:id="rId35" imgW="140017" imgH="140017" progId="Equation.3">
                      <p:embed/>
                    </p:oleObj>
                  </mc:Choice>
                  <mc:Fallback>
                    <p:oleObj name="公式" r:id="rId35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3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44"/>
              <p:cNvGraphicFramePr>
                <a:graphicFrameLocks noChangeAspect="1"/>
              </p:cNvGraphicFramePr>
              <p:nvPr/>
            </p:nvGraphicFramePr>
            <p:xfrm>
              <a:off x="2911" y="894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2" name="公式" r:id="rId37" imgW="127042" imgH="165059" progId="Equation.3">
                      <p:embed/>
                    </p:oleObj>
                  </mc:Choice>
                  <mc:Fallback>
                    <p:oleObj name="公式" r:id="rId37" imgW="127042" imgH="1650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1" y="894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45"/>
              <p:cNvGraphicFramePr>
                <a:graphicFrameLocks noChangeAspect="1"/>
              </p:cNvGraphicFramePr>
              <p:nvPr/>
            </p:nvGraphicFramePr>
            <p:xfrm>
              <a:off x="340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3" name="公式" r:id="rId39" imgW="140017" imgH="140017" progId="Equation.3">
                      <p:embed/>
                    </p:oleObj>
                  </mc:Choice>
                  <mc:Fallback>
                    <p:oleObj name="公式" r:id="rId39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8" name="Object 46"/>
              <p:cNvGraphicFramePr>
                <a:graphicFrameLocks noChangeAspect="1"/>
              </p:cNvGraphicFramePr>
              <p:nvPr/>
            </p:nvGraphicFramePr>
            <p:xfrm>
              <a:off x="3840" y="414"/>
              <a:ext cx="2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4" name="公式" r:id="rId41" imgW="139835" imgH="165202" progId="Equation.3">
                      <p:embed/>
                    </p:oleObj>
                  </mc:Choice>
                  <mc:Fallback>
                    <p:oleObj name="公式" r:id="rId41" imgW="139835" imgH="1652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414"/>
                            <a:ext cx="213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9" name="Object 47"/>
              <p:cNvGraphicFramePr>
                <a:graphicFrameLocks noChangeAspect="1"/>
              </p:cNvGraphicFramePr>
              <p:nvPr/>
            </p:nvGraphicFramePr>
            <p:xfrm>
              <a:off x="4464" y="912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5" name="公式" r:id="rId43" imgW="127042" imgH="165059" progId="Equation.3">
                      <p:embed/>
                    </p:oleObj>
                  </mc:Choice>
                  <mc:Fallback>
                    <p:oleObj name="公式" r:id="rId43" imgW="127042" imgH="1650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912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0" name="Object 48"/>
              <p:cNvGraphicFramePr>
                <a:graphicFrameLocks noChangeAspect="1"/>
              </p:cNvGraphicFramePr>
              <p:nvPr/>
            </p:nvGraphicFramePr>
            <p:xfrm>
              <a:off x="2785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6" name="公式" r:id="rId45" imgW="126932" imgH="76286" progId="Equation.3">
                      <p:embed/>
                    </p:oleObj>
                  </mc:Choice>
                  <mc:Fallback>
                    <p:oleObj name="公式" r:id="rId45" imgW="126932" imgH="762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5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848" y="672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42" name="Line 50"/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3168" y="576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137275" y="1277145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3665538" y="22796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为周期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445125" y="2279650"/>
            <a:ext cx="353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一般指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最小正周期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).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600200" y="4205288"/>
            <a:ext cx="153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周期为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5724525" y="45243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周期为</a:t>
            </a:r>
          </a:p>
        </p:txBody>
      </p:sp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6919913" y="4508500"/>
          <a:ext cx="5127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tion" r:id="rId47" imgW="203341" imgH="279475" progId="Equation.3">
                  <p:embed/>
                </p:oleObj>
              </mc:Choice>
              <mc:Fallback>
                <p:oleObj name="Equation" r:id="rId47" imgW="203341" imgH="2794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4508500"/>
                        <a:ext cx="5127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2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1" grpId="0" autoUpdateAnimBg="0"/>
      <p:bldP spid="8244" grpId="0" autoUpdateAnimBg="0"/>
      <p:bldP spid="8245" grpId="0" autoUpdateAnimBg="0"/>
      <p:bldP spid="8246" grpId="0" build="p" autoUpdateAnimBg="0"/>
      <p:bldP spid="8247" grpId="0" build="p" autoUpdateAnimBg="0"/>
      <p:bldP spid="824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作业：</a:t>
            </a:r>
            <a:r>
              <a:rPr lang="en-US" altLang="zh-CN" sz="3600" dirty="0" smtClean="0"/>
              <a:t>P25</a:t>
            </a:r>
          </a:p>
          <a:p>
            <a:pPr marL="0" indent="0">
              <a:buNone/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4.</a:t>
            </a:r>
          </a:p>
          <a:p>
            <a:pPr marL="0" indent="0">
              <a:buNone/>
            </a:pPr>
            <a:r>
              <a:rPr lang="en-US" altLang="zh-CN" sz="3600" dirty="0" smtClean="0"/>
              <a:t>13.</a:t>
            </a:r>
          </a:p>
          <a:p>
            <a:pPr marL="0" indent="0">
              <a:buNone/>
            </a:pPr>
            <a:r>
              <a:rPr lang="en-US" altLang="zh-CN" sz="3600" dirty="0" smtClean="0"/>
              <a:t>14.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8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4213" y="606425"/>
            <a:ext cx="360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对应规律</a:t>
            </a:r>
            <a:r>
              <a:rPr kumimoji="1" lang="zh-CN" altLang="en-US" sz="2800" dirty="0">
                <a:solidFill>
                  <a:srgbClr val="000000"/>
                </a:solidFill>
                <a:ea typeface="楷体_GB2312" pitchFamily="1" charset="-122"/>
              </a:rPr>
              <a:t>的表示方法</a:t>
            </a:r>
            <a:r>
              <a:rPr kumimoji="1" lang="en-US" altLang="zh-CN" sz="2800" dirty="0">
                <a:solidFill>
                  <a:srgbClr val="000000"/>
                </a:solidFill>
                <a:ea typeface="楷体_GB2312" pitchFamily="1" charset="-122"/>
              </a:rPr>
              <a:t>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330700" y="6207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解析法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57825" y="620713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、图象法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921500" y="6207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、列表法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55650" y="134143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分段函数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：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08050" y="2060575"/>
            <a:ext cx="7696200" cy="1104900"/>
            <a:chOff x="480" y="504"/>
            <a:chExt cx="4848" cy="696"/>
          </a:xfrm>
        </p:grpSpPr>
        <p:sp>
          <p:nvSpPr>
            <p:cNvPr id="20488" name="Text Box 20"/>
            <p:cNvSpPr txBox="1">
              <a:spLocks noChangeArrowheads="1"/>
            </p:cNvSpPr>
            <p:nvPr/>
          </p:nvSpPr>
          <p:spPr bwMode="auto">
            <a:xfrm>
              <a:off x="480" y="50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在自变量的不同变化范围中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20489" name="Text Box 21"/>
            <p:cNvSpPr txBox="1">
              <a:spLocks noChangeArrowheads="1"/>
            </p:cNvSpPr>
            <p:nvPr/>
          </p:nvSpPr>
          <p:spPr bwMode="auto">
            <a:xfrm>
              <a:off x="528" y="504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对应法则用不同的</a:t>
              </a:r>
            </a:p>
          </p:txBody>
        </p:sp>
        <p:sp>
          <p:nvSpPr>
            <p:cNvPr id="20490" name="Text Box 22"/>
            <p:cNvSpPr txBox="1">
              <a:spLocks noChangeArrowheads="1"/>
            </p:cNvSpPr>
            <p:nvPr/>
          </p:nvSpPr>
          <p:spPr bwMode="auto">
            <a:xfrm>
              <a:off x="480" y="873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式子来表示的函数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称为</a:t>
              </a:r>
              <a:r>
                <a:rPr kumimoji="1" lang="zh-CN" altLang="en-US" sz="2800" b="1" u="sng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分段函数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454025"/>
            <a:ext cx="3198812" cy="596900"/>
          </a:xfrm>
          <a:noFill/>
          <a:ln/>
        </p:spPr>
        <p:txBody>
          <a:bodyPr/>
          <a:lstStyle/>
          <a:p>
            <a:pPr algn="l"/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1. </a:t>
            </a:r>
            <a:r>
              <a:rPr lang="zh-CN" altLang="en-US" sz="2800" dirty="0">
                <a:ea typeface="楷体_GB2312" pitchFamily="1" charset="-122"/>
              </a:rPr>
              <a:t>已知函数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84500" y="292100"/>
          <a:ext cx="433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3" imgW="4330440" imgH="927000" progId="Equation.3">
                  <p:embed/>
                </p:oleObj>
              </mc:Choice>
              <mc:Fallback>
                <p:oleObj name="Equation" r:id="rId3" imgW="43304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92100"/>
                        <a:ext cx="4330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" y="1462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求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85800" y="1498600"/>
          <a:ext cx="77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5" imgW="774360" imgH="507960" progId="Equation.3">
                  <p:embed/>
                </p:oleObj>
              </mc:Choice>
              <mc:Fallback>
                <p:oleObj name="Equation" r:id="rId5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98600"/>
                        <a:ext cx="77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0" y="1462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及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057400" y="1517650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7" imgW="850848" imgH="508097" progId="Equation.3">
                  <p:embed/>
                </p:oleObj>
              </mc:Choice>
              <mc:Fallback>
                <p:oleObj name="Equation" r:id="rId7" imgW="850848" imgH="508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17650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9600" y="23161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262063" y="2286000"/>
          <a:ext cx="1816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9" imgW="1815840" imgH="558720" progId="Equation.3">
                  <p:embed/>
                </p:oleObj>
              </mc:Choice>
              <mc:Fallback>
                <p:oleObj name="Equation" r:id="rId9" imgW="18158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286000"/>
                        <a:ext cx="1816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213100" y="2301875"/>
          <a:ext cx="82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11" imgW="825480" imgH="469800" progId="Equation.3">
                  <p:embed/>
                </p:oleObj>
              </mc:Choice>
              <mc:Fallback>
                <p:oleObj name="Equation" r:id="rId11" imgW="825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301875"/>
                        <a:ext cx="82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371600" y="3776663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" name="Equation" r:id="rId13" imgW="1016317" imgH="508317" progId="Equation.3">
                  <p:embed/>
                </p:oleObj>
              </mc:Choice>
              <mc:Fallback>
                <p:oleObj name="Equation" r:id="rId13" imgW="10163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76663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254500" y="3313113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Equation" r:id="rId15" imgW="1155600" imgH="317160" progId="Equation.3">
                  <p:embed/>
                </p:oleObj>
              </mc:Choice>
              <mc:Fallback>
                <p:oleObj name="Equation" r:id="rId15" imgW="1155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313113"/>
                        <a:ext cx="1155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882900" y="3048000"/>
          <a:ext cx="87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" name="Equation" r:id="rId17" imgW="876240" imgH="850680" progId="Equation.3">
                  <p:embed/>
                </p:oleObj>
              </mc:Choice>
              <mc:Fallback>
                <p:oleObj name="Equation" r:id="rId17" imgW="876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048000"/>
                        <a:ext cx="87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191000" y="4267200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Equation" r:id="rId19" imgW="622080" imgH="317160" progId="Equation.3">
                  <p:embed/>
                </p:oleObj>
              </mc:Choice>
              <mc:Fallback>
                <p:oleObj name="Equation" r:id="rId19" imgW="622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62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2667000" y="403860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Equation" r:id="rId21" imgW="698400" imgH="863280" progId="Equation.3">
                  <p:embed/>
                </p:oleObj>
              </mc:Choice>
              <mc:Fallback>
                <p:oleObj name="Equation" r:id="rId21" imgW="6984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698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6343650" y="3168650"/>
          <a:ext cx="12620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Equation" r:id="rId23" imgW="482400" imgH="215640" progId="Equation.3">
                  <p:embed/>
                </p:oleObj>
              </mc:Choice>
              <mc:Fallback>
                <p:oleObj name="Equation" r:id="rId23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3168650"/>
                        <a:ext cx="12620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161088" y="36131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函数无定义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971800" y="1438275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并写出定义域及值域 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084888" y="3141663"/>
            <a:ext cx="21336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827088" y="495300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 </a:t>
            </a:r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2197100" y="50736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25" imgW="1828800" imgH="406080" progId="Equation.3">
                  <p:embed/>
                </p:oleObj>
              </mc:Choice>
              <mc:Fallback>
                <p:oleObj name="Equation" r:id="rId25" imgW="1828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07365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842963" y="563880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值    域 </a:t>
            </a: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2163763" y="573405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" name="Equation" r:id="rId27" imgW="2336760" imgH="406080" progId="Equation.3">
                  <p:embed/>
                </p:oleObj>
              </mc:Choice>
              <mc:Fallback>
                <p:oleObj name="Equation" r:id="rId27" imgW="2336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5734050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AutoShape 24"/>
          <p:cNvSpPr>
            <a:spLocks/>
          </p:cNvSpPr>
          <p:nvPr/>
        </p:nvSpPr>
        <p:spPr bwMode="auto">
          <a:xfrm>
            <a:off x="2514600" y="3352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4643438" y="4365625"/>
            <a:ext cx="4352925" cy="2232025"/>
            <a:chOff x="3268" y="2886"/>
            <a:chExt cx="2742" cy="1406"/>
          </a:xfrm>
        </p:grpSpPr>
        <p:grpSp>
          <p:nvGrpSpPr>
            <p:cNvPr id="21530" name="Group 26"/>
            <p:cNvGrpSpPr>
              <a:grpSpLocks/>
            </p:cNvGrpSpPr>
            <p:nvPr/>
          </p:nvGrpSpPr>
          <p:grpSpPr bwMode="auto">
            <a:xfrm>
              <a:off x="3833" y="2886"/>
              <a:ext cx="2177" cy="1406"/>
              <a:chOff x="2976" y="480"/>
              <a:chExt cx="2160" cy="1392"/>
            </a:xfrm>
          </p:grpSpPr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 flipV="1">
                <a:off x="3456" y="52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>
                <a:off x="3324" y="1584"/>
                <a:ext cx="17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4" name="Text Box 30"/>
              <p:cNvSpPr txBox="1">
                <a:spLocks noChangeArrowheads="1"/>
              </p:cNvSpPr>
              <p:nvPr/>
            </p:nvSpPr>
            <p:spPr bwMode="auto">
              <a:xfrm>
                <a:off x="4956" y="1612"/>
                <a:ext cx="17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5" name="Text Box 31"/>
              <p:cNvSpPr txBox="1">
                <a:spLocks noChangeArrowheads="1"/>
              </p:cNvSpPr>
              <p:nvPr/>
            </p:nvSpPr>
            <p:spPr bwMode="auto">
              <a:xfrm>
                <a:off x="3468" y="480"/>
                <a:ext cx="17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36" name="Arc 32"/>
            <p:cNvSpPr>
              <a:spLocks/>
            </p:cNvSpPr>
            <p:nvPr/>
          </p:nvSpPr>
          <p:spPr bwMode="auto">
            <a:xfrm rot="10306091" flipV="1">
              <a:off x="4315" y="3663"/>
              <a:ext cx="435" cy="3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V="1">
              <a:off x="4659" y="3038"/>
              <a:ext cx="919" cy="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4714" y="3664"/>
              <a:ext cx="1" cy="3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4629" y="404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0" name="AutoShape 36"/>
            <p:cNvSpPr>
              <a:spLocks noChangeArrowheads="1"/>
            </p:cNvSpPr>
            <p:nvPr/>
          </p:nvSpPr>
          <p:spPr bwMode="auto">
            <a:xfrm>
              <a:off x="3268" y="3231"/>
              <a:ext cx="726" cy="533"/>
            </a:xfrm>
            <a:prstGeom prst="wedgeEllipseCallout">
              <a:avLst>
                <a:gd name="adj1" fmla="val 108125"/>
                <a:gd name="adj2" fmla="val 447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1" name="Object 37"/>
            <p:cNvGraphicFramePr>
              <a:graphicFrameLocks noChangeAspect="1"/>
            </p:cNvGraphicFramePr>
            <p:nvPr/>
          </p:nvGraphicFramePr>
          <p:xfrm>
            <a:off x="3317" y="3378"/>
            <a:ext cx="5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" name="公式" r:id="rId29" imgW="571320" imgH="241200" progId="Equation.3">
                    <p:embed/>
                  </p:oleObj>
                </mc:Choice>
                <mc:Fallback>
                  <p:oleObj name="公式" r:id="rId29" imgW="571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3378"/>
                          <a:ext cx="5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5045" y="3415"/>
            <a:ext cx="58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" name="公式" r:id="rId31" imgW="571320" imgH="203040" progId="Equation.3">
                    <p:embed/>
                  </p:oleObj>
                </mc:Choice>
                <mc:Fallback>
                  <p:oleObj name="公式" r:id="rId31" imgW="571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3415"/>
                          <a:ext cx="58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54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0" grpId="0" autoUpdateAnimBg="0"/>
      <p:bldP spid="21512" grpId="0" autoUpdateAnimBg="0"/>
      <p:bldP spid="21521" grpId="0" autoUpdateAnimBg="0"/>
      <p:bldP spid="21522" grpId="0" build="p" autoUpdateAnimBg="0"/>
      <p:bldP spid="21523" grpId="0" animBg="1"/>
      <p:bldP spid="21524" grpId="0" build="p" autoUpdateAnimBg="0"/>
      <p:bldP spid="21526" grpId="0" build="p" autoUpdateAnimBg="0"/>
      <p:bldP spid="215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5650" y="695325"/>
            <a:ext cx="845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2.</a:t>
            </a: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1975" y="722313"/>
          <a:ext cx="4108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公式" r:id="rId3" imgW="1498320" imgH="215640" progId="Equation.3">
                  <p:embed/>
                </p:oleObj>
              </mc:Choice>
              <mc:Fallback>
                <p:oleObj name="公式" r:id="rId3" imgW="1498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722313"/>
                        <a:ext cx="41084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6738" y="1373188"/>
          <a:ext cx="35274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公式" r:id="rId5" imgW="1422360" imgH="241200" progId="Equation.3">
                  <p:embed/>
                </p:oleObj>
              </mc:Choice>
              <mc:Fallback>
                <p:oleObj name="公式" r:id="rId5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373188"/>
                        <a:ext cx="35274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05475" y="1444625"/>
          <a:ext cx="21796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公式" r:id="rId7" imgW="939600" imgH="241200" progId="Equation.3">
                  <p:embed/>
                </p:oleObj>
              </mc:Choice>
              <mc:Fallback>
                <p:oleObj name="公式" r:id="rId7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1444625"/>
                        <a:ext cx="21796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11163" y="2227263"/>
          <a:ext cx="5168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公式" r:id="rId9" imgW="2108160" imgH="203040" progId="Equation.3">
                  <p:embed/>
                </p:oleObj>
              </mc:Choice>
              <mc:Fallback>
                <p:oleObj name="公式" r:id="rId9" imgW="2108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227263"/>
                        <a:ext cx="51689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2339975" y="3733800"/>
          <a:ext cx="3413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公式" r:id="rId11" imgW="1473120" imgH="457200" progId="Equation.3">
                  <p:embed/>
                </p:oleObj>
              </mc:Choice>
              <mc:Fallback>
                <p:oleObj name="公式" r:id="rId11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33800"/>
                        <a:ext cx="34131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11188" y="28559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绝对值函数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39750" y="508793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的定义域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120900" y="5175250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公式" r:id="rId13" imgW="965160" imgH="241200" progId="Equation.3">
                  <p:embed/>
                </p:oleObj>
              </mc:Choice>
              <mc:Fallback>
                <p:oleObj name="公式" r:id="rId13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175250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859338" y="510222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值域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5795963" y="5175250"/>
          <a:ext cx="1852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公式" r:id="rId15" imgW="799920" imgH="241200" progId="Equation.3">
                  <p:embed/>
                </p:oleObj>
              </mc:Choice>
              <mc:Fallback>
                <p:oleObj name="公式" r:id="rId15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75250"/>
                        <a:ext cx="1852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6659563" y="2997200"/>
            <a:ext cx="1752600" cy="1687513"/>
            <a:chOff x="4195" y="1888"/>
            <a:chExt cx="1104" cy="1063"/>
          </a:xfrm>
        </p:grpSpPr>
        <p:grpSp>
          <p:nvGrpSpPr>
            <p:cNvPr id="22542" name="Group 14"/>
            <p:cNvGrpSpPr>
              <a:grpSpLocks/>
            </p:cNvGrpSpPr>
            <p:nvPr/>
          </p:nvGrpSpPr>
          <p:grpSpPr bwMode="auto">
            <a:xfrm>
              <a:off x="4195" y="1888"/>
              <a:ext cx="1104" cy="1063"/>
              <a:chOff x="4512" y="3065"/>
              <a:chExt cx="1104" cy="1063"/>
            </a:xfrm>
          </p:grpSpPr>
          <p:graphicFrame>
            <p:nvGraphicFramePr>
              <p:cNvPr id="22543" name="Object 15"/>
              <p:cNvGraphicFramePr>
                <a:graphicFrameLocks noChangeAspect="1"/>
              </p:cNvGraphicFramePr>
              <p:nvPr/>
            </p:nvGraphicFramePr>
            <p:xfrm>
              <a:off x="5427" y="3919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7" name="Equation" r:id="rId17" imgW="126720" imgH="139680" progId="Equation.3">
                      <p:embed/>
                    </p:oleObj>
                  </mc:Choice>
                  <mc:Fallback>
                    <p:oleObj name="Equation" r:id="rId17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7" y="3919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V="1">
                <a:off x="4512" y="3881"/>
                <a:ext cx="10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>
                <a:off x="4992" y="307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2546" name="Object 18"/>
              <p:cNvGraphicFramePr>
                <a:graphicFrameLocks noChangeAspect="1"/>
              </p:cNvGraphicFramePr>
              <p:nvPr/>
            </p:nvGraphicFramePr>
            <p:xfrm>
              <a:off x="4783" y="3065"/>
              <a:ext cx="20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8" name="Equation" r:id="rId19" imgW="139680" imgH="164880" progId="Equation.3">
                      <p:embed/>
                    </p:oleObj>
                  </mc:Choice>
                  <mc:Fallback>
                    <p:oleObj name="Equation" r:id="rId19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3065"/>
                            <a:ext cx="20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7" name="Object 19"/>
              <p:cNvGraphicFramePr>
                <a:graphicFrameLocks noChangeAspect="1"/>
              </p:cNvGraphicFramePr>
              <p:nvPr/>
            </p:nvGraphicFramePr>
            <p:xfrm>
              <a:off x="4800" y="3871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9" name="Equation" r:id="rId21" imgW="126720" imgH="139680" progId="Equation.3">
                      <p:embed/>
                    </p:oleObj>
                  </mc:Choice>
                  <mc:Fallback>
                    <p:oleObj name="Equation" r:id="rId21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871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4694" y="1899"/>
            <a:ext cx="6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" name="Equation" r:id="rId23" imgW="406080" imgH="253800" progId="Equation.3">
                    <p:embed/>
                  </p:oleObj>
                </mc:Choice>
                <mc:Fallback>
                  <p:oleObj name="Equation" r:id="rId23" imgW="4060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899"/>
                          <a:ext cx="60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9" name="Group 21"/>
            <p:cNvGrpSpPr>
              <a:grpSpLocks/>
            </p:cNvGrpSpPr>
            <p:nvPr/>
          </p:nvGrpSpPr>
          <p:grpSpPr bwMode="auto">
            <a:xfrm>
              <a:off x="4196" y="2224"/>
              <a:ext cx="959" cy="481"/>
              <a:chOff x="4513" y="3407"/>
              <a:chExt cx="959" cy="481"/>
            </a:xfrm>
          </p:grpSpPr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 flipV="1">
                <a:off x="4992" y="3407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1" name="Line 23"/>
              <p:cNvSpPr>
                <a:spLocks noChangeShapeType="1"/>
              </p:cNvSpPr>
              <p:nvPr/>
            </p:nvSpPr>
            <p:spPr bwMode="auto">
              <a:xfrm flipH="1" flipV="1">
                <a:off x="4513" y="3407"/>
                <a:ext cx="481" cy="48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3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7" grpId="0"/>
      <p:bldP spid="225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09638" y="404813"/>
            <a:ext cx="2725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符号函数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0" y="2044700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3" imgW="1663560" imgH="317160" progId="Equation.3">
                  <p:embed/>
                </p:oleObj>
              </mc:Choice>
              <mc:Fallback>
                <p:oleObj name="Equation" r:id="rId3" imgW="1663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44700"/>
                        <a:ext cx="166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419600" y="12477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&gt; 0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870325" y="14255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5" imgW="317160" imgH="393480" progId="Equation.3">
                  <p:embed/>
                </p:oleObj>
              </mc:Choice>
              <mc:Fallback>
                <p:oleObj name="Equation" r:id="rId5" imgW="317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1425575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419600" y="18319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= 0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783013" y="19970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7" imgW="368280" imgH="393480" progId="Equation.3">
                  <p:embed/>
                </p:oleObj>
              </mc:Choice>
              <mc:Fallback>
                <p:oleObj name="Equation" r:id="rId7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9970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9600" y="23145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&lt; 0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625850" y="24717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9" imgW="583920" imgH="393480" progId="Equation.3">
                  <p:embed/>
                </p:oleObj>
              </mc:Choice>
              <mc:Fallback>
                <p:oleObj name="Equation" r:id="rId9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71738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6132513" y="1271588"/>
            <a:ext cx="2224087" cy="1547812"/>
            <a:chOff x="3648" y="1276"/>
            <a:chExt cx="1753" cy="1220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19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4464" y="13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5184" y="1968"/>
            <a:ext cx="2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68"/>
                          <a:ext cx="21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4212" y="1276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276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4247" y="1920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920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7143750" y="2116138"/>
            <a:ext cx="52388" cy="52387"/>
          </a:xfrm>
          <a:prstGeom prst="ellipse">
            <a:avLst/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950075" y="1539875"/>
            <a:ext cx="1009650" cy="304800"/>
            <a:chOff x="4292" y="1488"/>
            <a:chExt cx="796" cy="240"/>
          </a:xfrm>
        </p:grpSpPr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4445" y="1614"/>
              <a:ext cx="643" cy="41"/>
              <a:chOff x="4445" y="1614"/>
              <a:chExt cx="643" cy="41"/>
            </a:xfrm>
          </p:grpSpPr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4464" y="1632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2" name="Oval 20"/>
              <p:cNvSpPr>
                <a:spLocks noChangeArrowheads="1"/>
              </p:cNvSpPr>
              <p:nvPr/>
            </p:nvSpPr>
            <p:spPr bwMode="auto">
              <a:xfrm>
                <a:off x="4445" y="161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4292" y="1488"/>
            <a:ext cx="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9" name="公式" r:id="rId17" imgW="88560" imgH="164880" progId="Equation.3">
                    <p:embed/>
                  </p:oleObj>
                </mc:Choice>
                <mc:Fallback>
                  <p:oleObj name="公式" r:id="rId17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488"/>
                          <a:ext cx="1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6375400" y="2430463"/>
            <a:ext cx="1182688" cy="266700"/>
            <a:chOff x="3840" y="2189"/>
            <a:chExt cx="932" cy="211"/>
          </a:xfrm>
        </p:grpSpPr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840" y="2285"/>
              <a:ext cx="646" cy="41"/>
              <a:chOff x="3840" y="2285"/>
              <a:chExt cx="646" cy="41"/>
            </a:xfrm>
          </p:grpSpPr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4445" y="228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4512" y="2189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" name="公式" r:id="rId19" imgW="203040" imgH="164880" progId="Equation.3">
                    <p:embed/>
                  </p:oleObj>
                </mc:Choice>
                <mc:Fallback>
                  <p:oleObj name="公式" r:id="rId19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189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9" name="AutoShape 27"/>
          <p:cNvSpPr>
            <a:spLocks/>
          </p:cNvSpPr>
          <p:nvPr/>
        </p:nvSpPr>
        <p:spPr bwMode="auto">
          <a:xfrm>
            <a:off x="3352800" y="1524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11188" y="31702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的定义域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2195513" y="3213100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公式" r:id="rId21" imgW="965160" imgH="241200" progId="Equation.3">
                  <p:embed/>
                </p:oleObj>
              </mc:Choice>
              <mc:Fallback>
                <p:oleObj name="公式" r:id="rId21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4394200" y="31702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值域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5435600" y="3213100"/>
          <a:ext cx="2000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公式" r:id="rId23" imgW="863280" imgH="241200" progId="Equation.3">
                  <p:embed/>
                </p:oleObj>
              </mc:Choice>
              <mc:Fallback>
                <p:oleObj name="公式" r:id="rId23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3100"/>
                        <a:ext cx="2000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777875" y="3984625"/>
          <a:ext cx="53070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公式" r:id="rId25" imgW="1917360" imgH="215640" progId="Equation.3">
                  <p:embed/>
                </p:oleObj>
              </mc:Choice>
              <mc:Fallback>
                <p:oleObj name="公式" r:id="rId25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984625"/>
                        <a:ext cx="53070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1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utoUpdateAnimBg="0"/>
      <p:bldP spid="23558" grpId="0" autoUpdateAnimBg="0"/>
      <p:bldP spid="23560" grpId="0" autoUpdateAnimBg="0"/>
      <p:bldP spid="23568" grpId="0" animBg="1"/>
      <p:bldP spid="23579" grpId="0" animBg="1"/>
      <p:bldP spid="23580" grpId="0"/>
      <p:bldP spid="235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46663" y="1123950"/>
            <a:ext cx="4133850" cy="3276600"/>
            <a:chOff x="2964" y="1632"/>
            <a:chExt cx="2604" cy="206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1  2  3   4  5  </a:t>
              </a: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-4 -3 -2 -1  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773" y="1788"/>
              <a:ext cx="34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4 3 2 1  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09" name="Oval 33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0" name="Oval 34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1" name="Oval 35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2" name="Oval 36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3" name="Oval 37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4" name="Oval 38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5" name="Oval 39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6" name="Oval 40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9" name="Text Box 43"/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0" name="Text Box 44"/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664234" y="765175"/>
            <a:ext cx="4898366" cy="1066800"/>
            <a:chOff x="768" y="672"/>
            <a:chExt cx="2600" cy="672"/>
          </a:xfrm>
        </p:grpSpPr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768" y="672"/>
              <a:ext cx="260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取整函数 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y=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表示不超过    的最大整数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2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243428"/>
                </p:ext>
              </p:extLst>
            </p:nvPr>
          </p:nvGraphicFramePr>
          <p:xfrm>
            <a:off x="1824" y="112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公式" r:id="rId3" imgW="266400" imgH="253800" progId="Equation.3">
                    <p:embed/>
                  </p:oleObj>
                </mc:Choice>
                <mc:Fallback>
                  <p:oleObj name="公式" r:id="rId3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22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44" name="Object 52"/>
          <p:cNvGraphicFramePr>
            <a:graphicFrameLocks noChangeAspect="1"/>
          </p:cNvGraphicFramePr>
          <p:nvPr/>
        </p:nvGraphicFramePr>
        <p:xfrm>
          <a:off x="1571625" y="2132013"/>
          <a:ext cx="324643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5" imgW="1676160" imgH="609480" progId="Equation.DSMT4">
                  <p:embed/>
                </p:oleObj>
              </mc:Choice>
              <mc:Fallback>
                <p:oleObj name="Equation" r:id="rId5" imgW="1676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132013"/>
                        <a:ext cx="3246438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7" name="Object 55"/>
          <p:cNvGraphicFramePr>
            <a:graphicFrameLocks noChangeAspect="1"/>
          </p:cNvGraphicFramePr>
          <p:nvPr/>
        </p:nvGraphicFramePr>
        <p:xfrm>
          <a:off x="1571625" y="3932238"/>
          <a:ext cx="30718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公式" r:id="rId7" imgW="1346040" imgH="215640" progId="Equation.3">
                  <p:embed/>
                </p:oleObj>
              </mc:Choice>
              <mc:Fallback>
                <p:oleObj name="公式" r:id="rId7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932238"/>
                        <a:ext cx="30718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8" name="Object 56"/>
          <p:cNvGraphicFramePr>
            <a:graphicFrameLocks noChangeAspect="1"/>
          </p:cNvGraphicFramePr>
          <p:nvPr/>
        </p:nvGraphicFramePr>
        <p:xfrm>
          <a:off x="1619250" y="4652963"/>
          <a:ext cx="30432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公式" r:id="rId9" imgW="1333440" imgH="215640" progId="Equation.3">
                  <p:embed/>
                </p:oleObj>
              </mc:Choice>
              <mc:Fallback>
                <p:oleObj name="公式" r:id="rId9" imgW="1333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30432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9" name="Object 57"/>
          <p:cNvGraphicFramePr>
            <a:graphicFrameLocks noChangeAspect="1"/>
          </p:cNvGraphicFramePr>
          <p:nvPr/>
        </p:nvGraphicFramePr>
        <p:xfrm>
          <a:off x="1619250" y="5229225"/>
          <a:ext cx="3968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公式" r:id="rId11" imgW="1739880" imgH="215640" progId="Equation.3">
                  <p:embed/>
                </p:oleObj>
              </mc:Choice>
              <mc:Fallback>
                <p:oleObj name="公式" r:id="rId11" imgW="173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3968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116013" y="593407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定义域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55068"/>
              </p:ext>
            </p:extLst>
          </p:nvPr>
        </p:nvGraphicFramePr>
        <p:xfrm>
          <a:off x="2316283" y="5971636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公式" r:id="rId13" imgW="965160" imgH="241200" progId="Equation.3">
                  <p:embed/>
                </p:oleObj>
              </mc:Choice>
              <mc:Fallback>
                <p:oleObj name="公式" r:id="rId13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283" y="5971636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4479925" y="5935393"/>
            <a:ext cx="406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值域为整数集合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Z.</a:t>
            </a:r>
          </a:p>
        </p:txBody>
      </p:sp>
    </p:spTree>
    <p:extLst>
      <p:ext uri="{BB962C8B-B14F-4D97-AF65-F5344CB8AC3E}">
        <p14:creationId xmlns:p14="http://schemas.microsoft.com/office/powerpoint/2010/main" val="17115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2" grpId="0"/>
      <p:bldP spid="246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214035"/>
            <a:ext cx="45354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 </a:t>
            </a:r>
            <a:r>
              <a:rPr lang="zh-CN" altLang="en-US" sz="40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初等函数</a:t>
            </a:r>
            <a:endParaRPr lang="zh-CN" altLang="en-US" sz="40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由常数和基本初等函数经过有限次四则运算和有限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次的复合所得到的函数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称为</a:t>
            </a:r>
            <a:r>
              <a:rPr kumimoji="1" lang="zh-CN" altLang="en-US" sz="2800" b="1" u="sng" dirty="0">
                <a:solidFill>
                  <a:srgbClr val="FF0000"/>
                </a:solidFill>
                <a:ea typeface="楷体_GB2312" pitchFamily="1" charset="-122"/>
              </a:rPr>
              <a:t>初等函数</a:t>
            </a:r>
            <a:r>
              <a:rPr kumimoji="1" lang="en-US" altLang="zh-CN" sz="2800" b="1" u="sng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5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1062</Words>
  <Application>Microsoft Office PowerPoint</Application>
  <PresentationFormat>全屏显示(4:3)</PresentationFormat>
  <Paragraphs>216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62" baseType="lpstr">
      <vt:lpstr>黑体</vt:lpstr>
      <vt:lpstr>华文楷体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主题</vt:lpstr>
      <vt:lpstr>Blueprint</vt:lpstr>
      <vt:lpstr>默认设计模板</vt:lpstr>
      <vt:lpstr>2_默认设计模板</vt:lpstr>
      <vt:lpstr>3_默认设计模板</vt:lpstr>
      <vt:lpstr>4_默认设计模板</vt:lpstr>
      <vt:lpstr>1_Blueprint</vt:lpstr>
      <vt:lpstr>2_Blueprint</vt:lpstr>
      <vt:lpstr>5_默认设计模板</vt:lpstr>
      <vt:lpstr>3_Blueprint</vt:lpstr>
      <vt:lpstr>4_Blueprint</vt:lpstr>
      <vt:lpstr>Equation.3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例1. 已知函数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xielingli</dc:creator>
  <cp:lastModifiedBy>Windows 用户</cp:lastModifiedBy>
  <cp:revision>43</cp:revision>
  <dcterms:created xsi:type="dcterms:W3CDTF">2017-09-15T02:25:56Z</dcterms:created>
  <dcterms:modified xsi:type="dcterms:W3CDTF">2018-09-25T23:55:12Z</dcterms:modified>
</cp:coreProperties>
</file>