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</p:sldMasterIdLst>
  <p:sldIdLst>
    <p:sldId id="256" r:id="rId4"/>
    <p:sldId id="262" r:id="rId5"/>
    <p:sldId id="265" r:id="rId6"/>
    <p:sldId id="266" r:id="rId7"/>
    <p:sldId id="29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emf"/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7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0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08A58-2F86-4523-8E3D-7471FDB7AA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6808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158AE-9A58-4788-966A-D9CE83A4CD4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5264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C83C3-B617-4F58-BA12-B268A55438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4862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FB5FA-B882-42A8-B8A0-66F0926DD0A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5869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C571-1F23-4D15-92AB-927CAF43089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8124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33CEA-AB32-45C6-AB90-A7907BC338A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5879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82DE-A685-43F8-BE4F-34BA2FAF91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32219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8043A-A234-40B6-B9F7-A459323E771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4263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0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E61F-B5F5-4173-92A0-C6F67300F01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5781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32FBD-A415-4F0E-A0E7-066E1547BD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93657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30A4F-0DB8-47DA-818B-4F58E2CE5F6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74264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1CE96BB-7FE3-4FAA-8BD7-6A50827C7E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9253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EFA2D89-CA85-4B9B-8940-FA5E8ED170A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9710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404CCB4A-AEC6-4A2B-97BE-B7306BD5030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26201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08A58-2F86-4523-8E3D-7471FDB7AA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61307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158AE-9A58-4788-966A-D9CE83A4CD4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67672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C83C3-B617-4F58-BA12-B268A55438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37968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FB5FA-B882-42A8-B8A0-66F0926DD0A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1205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37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C571-1F23-4D15-92AB-927CAF43089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55686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33CEA-AB32-45C6-AB90-A7907BC338A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09663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82DE-A685-43F8-BE4F-34BA2FAF91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63942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8043A-A234-40B6-B9F7-A459323E771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16619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E61F-B5F5-4173-92A0-C6F67300F01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06999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32FBD-A415-4F0E-A0E7-066E1547BD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56185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30A4F-0DB8-47DA-818B-4F58E2CE5F6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40002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1CE96BB-7FE3-4FAA-8BD7-6A50827C7E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73392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EFA2D89-CA85-4B9B-8940-FA5E8ED170A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02628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404CCB4A-AEC6-4A2B-97BE-B7306BD5030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2809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1B9A-EC38-4117-8EDD-F7D2B4DD032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2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16FD460-8541-449D-9032-34483054A527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16FD460-8541-449D-9032-34483054A527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7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4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5.e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9.e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28037"/>
          </a:xfrm>
        </p:spPr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/>
              <a:t>柯西中值定理与洛必达法则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45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7CC9-5E75-457C-B392-075616CC721D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12750" y="2200326"/>
            <a:ext cx="2940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待证式为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954262" y="1910040"/>
          <a:ext cx="4060472" cy="137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3" imgW="3478607" imgH="1180905" progId="Equation.3">
                  <p:embed/>
                </p:oleObj>
              </mc:Choice>
              <mc:Fallback>
                <p:oleObj r:id="rId3" imgW="3478607" imgH="11809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62" y="1910040"/>
                        <a:ext cx="4060472" cy="137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61056" y="3273274"/>
            <a:ext cx="8882944" cy="82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故, 记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), </a:t>
            </a:r>
            <a:r>
              <a:rPr lang="zh-CN" altLang="en-US" sz="2794" i="1">
                <a:solidFill>
                  <a:srgbClr val="000000"/>
                </a:solidFill>
              </a:rPr>
              <a:t>g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baseline="30000">
                <a:solidFill>
                  <a:srgbClr val="000000"/>
                </a:solidFill>
              </a:rPr>
              <a:t>3</a:t>
            </a:r>
            <a:r>
              <a:rPr lang="zh-CN" altLang="en-US" sz="2794">
                <a:solidFill>
                  <a:srgbClr val="000000"/>
                </a:solidFill>
              </a:rPr>
              <a:t>在[0, 1]上连续, 在(0,1)内可导.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68401" y="4507492"/>
            <a:ext cx="679802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由柯西中值定理</a:t>
            </a:r>
            <a:r>
              <a:rPr lang="zh-CN" altLang="zh-CN" sz="2794">
                <a:solidFill>
                  <a:srgbClr val="000000"/>
                </a:solidFill>
              </a:rPr>
              <a:t>, 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(0, 1),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使得</a:t>
            </a:r>
            <a:endParaRPr lang="zh-CN" altLang="en-US" sz="2794">
              <a:solidFill>
                <a:srgbClr val="000000"/>
              </a:solidFill>
            </a:endParaRP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907897" y="5264452"/>
          <a:ext cx="2964845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5" imgW="2539215" imgH="800070" progId="Equation.3">
                  <p:embed/>
                </p:oleObj>
              </mc:Choice>
              <mc:Fallback>
                <p:oleObj r:id="rId5" imgW="2539215" imgH="8000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897" y="5264452"/>
                        <a:ext cx="2964845" cy="93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65163" y="307925"/>
            <a:ext cx="7961186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682324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1D82-9F05-4C05-B63D-944DFD7F7753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89214" y="2606524"/>
            <a:ext cx="6926036" cy="219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若修改例11为:“ …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(0)=0,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(1)=0, 证明：       </a:t>
            </a:r>
          </a:p>
          <a:p>
            <a:pPr fontAlgn="base">
              <a:lnSpc>
                <a:spcPct val="2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=0.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66825" y="5048250"/>
            <a:ext cx="3499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则也可用罗尔定理证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98928" y="793750"/>
            <a:ext cx="7960683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40161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712A-C7B5-4334-817B-F808EBBDDAA8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29885" y="257738"/>
            <a:ext cx="5122333" cy="644472"/>
          </a:xfrm>
          <a:prstGeom prst="rect">
            <a:avLst/>
          </a:prstGeom>
          <a:solidFill>
            <a:srgbClr val="2B07E1"/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二</a:t>
            </a:r>
            <a:r>
              <a:rPr lang="zh-CN" altLang="zh-CN" sz="3588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. </a:t>
            </a:r>
            <a:r>
              <a:rPr lang="zh-CN" altLang="en-US" sz="3588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洛必达法则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85624" y="1046766"/>
            <a:ext cx="1954389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D60093"/>
                </a:solidFill>
              </a:rPr>
              <a:t>一、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84091"/>
              </p:ext>
            </p:extLst>
          </p:nvPr>
        </p:nvGraphicFramePr>
        <p:xfrm>
          <a:off x="1462818" y="902210"/>
          <a:ext cx="1759857" cy="8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3" imgW="1448746" imgH="686415" progId="Equation.3">
                  <p:embed/>
                </p:oleObj>
              </mc:Choice>
              <mc:Fallback>
                <p:oleObj r:id="rId3" imgW="1448746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18" y="902210"/>
                        <a:ext cx="1759857" cy="83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08076" y="1649992"/>
            <a:ext cx="5156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定理2.</a:t>
            </a:r>
            <a:r>
              <a:rPr lang="zh-CN" altLang="en-US" sz="2794" b="1">
                <a:solidFill>
                  <a:srgbClr val="000099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</a:rPr>
              <a:t>设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836587" y="2519338"/>
          <a:ext cx="4732262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5" imgW="3834053" imgH="533486" progId="Equation.3">
                  <p:embed/>
                </p:oleObj>
              </mc:Choice>
              <mc:Fallback>
                <p:oleObj r:id="rId5" imgW="3834053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7" y="2519338"/>
                        <a:ext cx="4732262" cy="63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826004" y="3945064"/>
          <a:ext cx="3813528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7" imgW="3353117" imgH="749617" progId="Equation.3">
                  <p:embed/>
                </p:oleObj>
              </mc:Choice>
              <mc:Fallback>
                <p:oleObj r:id="rId7" imgW="3353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04" y="3945064"/>
                        <a:ext cx="3813528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94468" y="3206750"/>
            <a:ext cx="8318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(2)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), 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点的空心邻域内可导, 且</a:t>
            </a:r>
            <a:r>
              <a:rPr lang="zh-CN" altLang="en-US" sz="2794" b="1" i="1" dirty="0">
                <a:solidFill>
                  <a:srgbClr val="000000"/>
                </a:solidFill>
              </a:rPr>
              <a:t>g'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  <a:endParaRPr lang="zh-CN" altLang="en-US" sz="2794" b="1" dirty="0">
              <a:solidFill>
                <a:srgbClr val="000000"/>
              </a:solidFill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821468" y="5121326"/>
            <a:ext cx="105027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2721429" y="4879925"/>
          <a:ext cx="3508627" cy="104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9" imgW="1410629" imgH="419599" progId="Equation.3">
                  <p:embed/>
                </p:oleObj>
              </mc:Choice>
              <mc:Fallback>
                <p:oleObj r:id="rId9" imgW="1410629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29" y="4879925"/>
                        <a:ext cx="3508627" cy="1043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136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41" grpId="0" build="p" autoUpdateAnimBg="0"/>
      <p:bldP spid="6554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BD68-F664-48C3-9E93-9108023ED919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274" y="2149425"/>
            <a:ext cx="8129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证</a:t>
            </a:r>
            <a:r>
              <a:rPr lang="zh-CN" altLang="zh-CN" sz="2794" b="1">
                <a:solidFill>
                  <a:srgbClr val="000000"/>
                </a:solidFill>
              </a:rPr>
              <a:t>:  </a:t>
            </a:r>
            <a:r>
              <a:rPr lang="zh-CN" altLang="en-US" sz="2794" b="1">
                <a:solidFill>
                  <a:srgbClr val="000000"/>
                </a:solidFill>
              </a:rPr>
              <a:t>由条件</a:t>
            </a:r>
            <a:r>
              <a:rPr lang="zh-CN" altLang="zh-CN" sz="2794" b="1">
                <a:solidFill>
                  <a:srgbClr val="000000"/>
                </a:solidFill>
              </a:rPr>
              <a:t>(1)(2)</a:t>
            </a:r>
            <a:r>
              <a:rPr lang="zh-CN" altLang="en-US" sz="2794" b="1">
                <a:solidFill>
                  <a:srgbClr val="000000"/>
                </a:solidFill>
              </a:rPr>
              <a:t>可知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是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), </a:t>
            </a:r>
            <a:r>
              <a:rPr lang="zh-CN" altLang="zh-CN" sz="2794" b="1" i="1">
                <a:solidFill>
                  <a:srgbClr val="000000"/>
                </a:solidFill>
              </a:rPr>
              <a:t>g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的可去间断点</a:t>
            </a:r>
            <a:r>
              <a:rPr lang="zh-CN" altLang="zh-CN" sz="2794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392969" y="2716389"/>
            <a:ext cx="7060595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补充定义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 = 0,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 = 0, 则当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>
                <a:solidFill>
                  <a:srgbClr val="000000"/>
                </a:solidFill>
              </a:rPr>
              <a:t>Û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)时, 在[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]或[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]上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)满足柯西中值定理的条件,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926040" y="4994326"/>
          <a:ext cx="4016123" cy="8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3529385" imgH="761986" progId="Equation.3">
                  <p:embed/>
                </p:oleObj>
              </mc:Choice>
              <mc:Fallback>
                <p:oleObj r:id="rId3" imgW="3529385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40" y="4994326"/>
                        <a:ext cx="4016123" cy="8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351139" y="5183314"/>
            <a:ext cx="12618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于是有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73226" y="403175"/>
          <a:ext cx="4732766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5" imgW="3834053" imgH="533486" progId="Equation.3">
                  <p:embed/>
                </p:oleObj>
              </mc:Choice>
              <mc:Fallback>
                <p:oleObj r:id="rId5" imgW="3834053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26" y="403175"/>
                        <a:ext cx="4732766" cy="638024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62139" y="1123849"/>
            <a:ext cx="8318500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点的空心邻域内可导, 且</a:t>
            </a:r>
            <a:r>
              <a:rPr lang="zh-CN" altLang="en-US" sz="2794" b="1" i="1">
                <a:solidFill>
                  <a:srgbClr val="000000"/>
                </a:solidFill>
              </a:rPr>
              <a:t>g'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034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  <p:bldP spid="66563" grpId="0" build="p" autoUpdateAnimBg="0"/>
      <p:bldP spid="66565" grpId="0" build="p" autoUpdateAnimBg="0"/>
      <p:bldP spid="665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876-0FA9-4808-97AA-0500E864857B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33929" y="2200326"/>
            <a:ext cx="679550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位于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 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之间, 当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时, 有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33929" y="3135187"/>
            <a:ext cx="6470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又由条件</a:t>
            </a:r>
            <a:r>
              <a:rPr lang="zh-CN" altLang="zh-CN" sz="2794" b="1">
                <a:solidFill>
                  <a:srgbClr val="000000"/>
                </a:solidFill>
              </a:rPr>
              <a:t>(3)</a:t>
            </a:r>
            <a:r>
              <a:rPr lang="zh-CN" altLang="en-US" sz="2794" b="1">
                <a:solidFill>
                  <a:srgbClr val="000000"/>
                </a:solidFill>
              </a:rPr>
              <a:t>得到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996722" y="4097262"/>
          <a:ext cx="4769556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4191317" imgH="749617" progId="Equation.3">
                  <p:embed/>
                </p:oleObj>
              </mc:Choice>
              <mc:Fallback>
                <p:oleObj r:id="rId3" imgW="41913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722" y="4097262"/>
                        <a:ext cx="4769556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155976" y="785687"/>
          <a:ext cx="4016123" cy="8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5" imgW="3529385" imgH="761986" progId="Equation.3">
                  <p:embed/>
                </p:oleObj>
              </mc:Choice>
              <mc:Fallback>
                <p:oleObj r:id="rId5" imgW="3529385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976" y="785687"/>
                        <a:ext cx="4016123" cy="8668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349246" y="2987524"/>
          <a:ext cx="3815544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7" imgW="3353117" imgH="749617" progId="Equation.3">
                  <p:embed/>
                </p:oleObj>
              </mc:Choice>
              <mc:Fallback>
                <p:oleObj r:id="rId7" imgW="3353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246" y="2987524"/>
                        <a:ext cx="3815544" cy="852714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3995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098-5996-4C89-AE59-B9C9ED5D4827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85687" y="887992"/>
            <a:ext cx="7143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定理3.</a:t>
            </a:r>
            <a:r>
              <a:rPr lang="zh-CN" altLang="en-US" sz="2794" b="1">
                <a:solidFill>
                  <a:srgbClr val="000000"/>
                </a:solidFill>
              </a:rPr>
              <a:t> 若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854099" y="1924151"/>
          <a:ext cx="4622901" cy="5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3" imgW="3745192" imgH="495402" progId="Equation.3">
                  <p:embed/>
                </p:oleObj>
              </mc:Choice>
              <mc:Fallback>
                <p:oleObj r:id="rId3" imgW="3745192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099" y="1924151"/>
                        <a:ext cx="4622901" cy="5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893913" y="3689552"/>
          <a:ext cx="3756579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5" imgW="3302317" imgH="749617" progId="Equation.3">
                  <p:embed/>
                </p:oleObj>
              </mc:Choice>
              <mc:Fallback>
                <p:oleObj r:id="rId5" imgW="33023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913" y="3689552"/>
                        <a:ext cx="3756579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71953" y="2795512"/>
            <a:ext cx="70752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当|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 | &gt;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时,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)与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)可导, 且</a:t>
            </a:r>
            <a:r>
              <a:rPr lang="zh-CN" altLang="en-US" sz="2794" b="1" i="1">
                <a:solidFill>
                  <a:srgbClr val="000000"/>
                </a:solidFill>
              </a:rPr>
              <a:t>g'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30186" y="5094111"/>
            <a:ext cx="10517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796520" y="4970639"/>
          <a:ext cx="2946702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7" imgW="2591117" imgH="749617" progId="Equation.3">
                  <p:embed/>
                </p:oleObj>
              </mc:Choice>
              <mc:Fallback>
                <p:oleObj r:id="rId7" imgW="2591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520" y="4970639"/>
                        <a:ext cx="2946702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9067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  <p:bldP spid="6861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AF04-D47F-4B46-A7D1-588BE24D1F22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68627" y="982738"/>
            <a:ext cx="10190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证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859643" y="857250"/>
          <a:ext cx="1217083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3" imgW="1029464" imgH="686415" progId="Equation.3">
                  <p:embed/>
                </p:oleObj>
              </mc:Choice>
              <mc:Fallback>
                <p:oleObj r:id="rId3" imgW="1029464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643" y="857250"/>
                        <a:ext cx="1217083" cy="81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383139" y="982738"/>
            <a:ext cx="36779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则当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时,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0.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302127" y="1870226"/>
          <a:ext cx="3465286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5" imgW="2959417" imgH="686117" progId="Equation.3">
                  <p:embed/>
                </p:oleObj>
              </mc:Choice>
              <mc:Fallback>
                <p:oleObj r:id="rId5" imgW="2959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127" y="1870226"/>
                        <a:ext cx="3465286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754314" y="1982611"/>
            <a:ext cx="137936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282976" y="2998611"/>
          <a:ext cx="3406825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7" imgW="2908617" imgH="686117" progId="Equation.3">
                  <p:embed/>
                </p:oleObj>
              </mc:Choice>
              <mc:Fallback>
                <p:oleObj r:id="rId7" imgW="29086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976" y="2998611"/>
                        <a:ext cx="3406825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852714" y="4227286"/>
            <a:ext cx="19700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由定理</a:t>
            </a:r>
            <a:r>
              <a:rPr lang="zh-CN" altLang="zh-CN" sz="2794">
                <a:solidFill>
                  <a:srgbClr val="000000"/>
                </a:solidFill>
              </a:rPr>
              <a:t>2, </a:t>
            </a:r>
            <a:r>
              <a:rPr lang="zh-CN" altLang="en-US" sz="2794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911174" y="4718151"/>
          <a:ext cx="2989540" cy="156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9" imgW="2553017" imgH="1371917" progId="Equation.3">
                  <p:embed/>
                </p:oleObj>
              </mc:Choice>
              <mc:Fallback>
                <p:oleObj r:id="rId9" imgW="2553017" imgH="1371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74" y="4718151"/>
                        <a:ext cx="2989540" cy="1562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3911802" y="4679849"/>
          <a:ext cx="2720925" cy="16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11" imgW="1206817" imgH="762317" progId="Equation.DSMT4">
                  <p:embed/>
                </p:oleObj>
              </mc:Choice>
              <mc:Fallback>
                <p:oleObj r:id="rId11" imgW="1206817" imgH="762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802" y="4679849"/>
                        <a:ext cx="2720925" cy="16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6718401" y="5071937"/>
          <a:ext cx="1679726" cy="8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13" imgW="1436040" imgH="749942" progId="Equation.3">
                  <p:embed/>
                </p:oleObj>
              </mc:Choice>
              <mc:Fallback>
                <p:oleObj r:id="rId13" imgW="1436040" imgH="7499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401" y="5071937"/>
                        <a:ext cx="1679726" cy="8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6067274" y="146151"/>
          <a:ext cx="2946702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15" imgW="2591117" imgH="749617" progId="Equation.3">
                  <p:embed/>
                </p:oleObj>
              </mc:Choice>
              <mc:Fallback>
                <p:oleObj r:id="rId15" imgW="2591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274" y="146151"/>
                        <a:ext cx="2946702" cy="85221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27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 autoUpdateAnimBg="0"/>
      <p:bldP spid="6964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1687-0A64-414C-8FDF-C9A3A791B9E9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84250" y="1079500"/>
            <a:ext cx="75217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zh-CN" sz="2794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794" b="1" dirty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</a:rPr>
              <a:t>若用了一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次洛必达法则</a:t>
            </a:r>
            <a:r>
              <a:rPr lang="zh-CN" altLang="en-US" sz="2794" b="1" dirty="0">
                <a:solidFill>
                  <a:srgbClr val="000000"/>
                </a:solidFill>
              </a:rPr>
              <a:t>以后</a:t>
            </a:r>
            <a:r>
              <a:rPr lang="zh-CN" altLang="zh-CN" sz="2794" b="1" dirty="0">
                <a:solidFill>
                  <a:srgbClr val="000000"/>
                </a:solidFill>
              </a:rPr>
              <a:t>, </a:t>
            </a:r>
            <a:r>
              <a:rPr lang="zh-CN" altLang="en-US" sz="2794" b="1" dirty="0">
                <a:solidFill>
                  <a:srgbClr val="000000"/>
                </a:solidFill>
              </a:rPr>
              <a:t>还是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660094"/>
              </p:ext>
            </p:extLst>
          </p:nvPr>
        </p:nvGraphicFramePr>
        <p:xfrm>
          <a:off x="7089825" y="938242"/>
          <a:ext cx="782663" cy="8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3" imgW="584517" imgH="686117" progId="Equation.3">
                  <p:embed/>
                </p:oleObj>
              </mc:Choice>
              <mc:Fallback>
                <p:oleObj r:id="rId3" imgW="584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825" y="938242"/>
                        <a:ext cx="782663" cy="8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55826" y="1965476"/>
            <a:ext cx="5238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则可继续第二次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用洛必达法则</a:t>
            </a:r>
            <a:r>
              <a:rPr lang="zh-CN" altLang="zh-CN" sz="2794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28814" y="3060600"/>
            <a:ext cx="11828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zh-CN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9035"/>
              </p:ext>
            </p:extLst>
          </p:nvPr>
        </p:nvGraphicFramePr>
        <p:xfrm>
          <a:off x="1814400" y="2955270"/>
          <a:ext cx="4816800" cy="87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2323800" imgH="419040" progId="Equation.DSMT4">
                  <p:embed/>
                </p:oleObj>
              </mc:Choice>
              <mc:Fallback>
                <p:oleObj name="Equation" r:id="rId5" imgW="2323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400" y="2955270"/>
                        <a:ext cx="4816800" cy="87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23298"/>
              </p:ext>
            </p:extLst>
          </p:nvPr>
        </p:nvGraphicFramePr>
        <p:xfrm>
          <a:off x="1427239" y="4403782"/>
          <a:ext cx="6161562" cy="99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7" imgW="2616517" imgH="419417" progId="Equation.3">
                  <p:embed/>
                </p:oleObj>
              </mc:Choice>
              <mc:Fallback>
                <p:oleObj r:id="rId7" imgW="2616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239" y="4403782"/>
                        <a:ext cx="6161562" cy="99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401786" y="3803953"/>
          <a:ext cx="4508500" cy="42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9" imgW="2157444" imgH="203341" progId="Equation.3">
                  <p:embed/>
                </p:oleObj>
              </mc:Choice>
              <mc:Fallback>
                <p:oleObj r:id="rId9" imgW="215744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86" y="3803953"/>
                        <a:ext cx="4508500" cy="42837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9525" cmpd="sng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813401" y="4654651"/>
            <a:ext cx="204611" cy="441476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22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8FAE-7DF0-46B8-A4A2-8279F3DA457C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340556" y="2754187"/>
            <a:ext cx="1131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比如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416024" y="2109611"/>
          <a:ext cx="4472214" cy="14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3" imgW="1790240" imgH="571569" progId="Equation.3">
                  <p:embed/>
                </p:oleObj>
              </mc:Choice>
              <mc:Fallback>
                <p:oleObj r:id="rId3" imgW="1790240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024" y="2109611"/>
                        <a:ext cx="4472214" cy="14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287008" y="4813905"/>
          <a:ext cx="4533195" cy="98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5" imgW="1815629" imgH="393846" progId="Equation.3">
                  <p:embed/>
                </p:oleObj>
              </mc:Choice>
              <mc:Fallback>
                <p:oleObj r:id="rId5" imgW="181562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008" y="4813905"/>
                        <a:ext cx="4533195" cy="98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3492"/>
              </p:ext>
            </p:extLst>
          </p:nvPr>
        </p:nvGraphicFramePr>
        <p:xfrm>
          <a:off x="1508125" y="3967163"/>
          <a:ext cx="390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7" imgW="1562040" imgH="203040" progId="Equation.DSMT4">
                  <p:embed/>
                </p:oleObj>
              </mc:Choice>
              <mc:Fallback>
                <p:oleObj name="Equation" r:id="rId7" imgW="156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967163"/>
                        <a:ext cx="3908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141992" y="982738"/>
          <a:ext cx="6336897" cy="102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9" imgW="2616517" imgH="419417" progId="Equation.3">
                  <p:embed/>
                </p:oleObj>
              </mc:Choice>
              <mc:Fallback>
                <p:oleObj r:id="rId9" imgW="2616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92" y="982738"/>
                        <a:ext cx="6336897" cy="1020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222500" y="353786"/>
          <a:ext cx="4508500" cy="42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11" imgW="2157444" imgH="203341" progId="Equation.3">
                  <p:embed/>
                </p:oleObj>
              </mc:Choice>
              <mc:Fallback>
                <p:oleObj r:id="rId11" imgW="215744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53786"/>
                        <a:ext cx="4508500" cy="428877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9525" cmpd="sng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4505476" y="1261937"/>
            <a:ext cx="204611" cy="441476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64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2DF-1329-4CCA-AD05-8D2E6A0126FE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102555" y="1198437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1.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193647" y="1004913"/>
          <a:ext cx="2907393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3" imgW="2501132" imgH="774681" progId="Equation.3">
                  <p:embed/>
                </p:oleObj>
              </mc:Choice>
              <mc:Fallback>
                <p:oleObj r:id="rId3" imgW="2501132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647" y="1004913"/>
                        <a:ext cx="2907393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102556" y="2554111"/>
            <a:ext cx="241400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224262" y="2363611"/>
          <a:ext cx="2257778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5" imgW="1942574" imgH="774681" progId="Equation.3">
                  <p:embed/>
                </p:oleObj>
              </mc:Choice>
              <mc:Fallback>
                <p:oleObj r:id="rId5" imgW="194257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262" y="2363611"/>
                        <a:ext cx="2257778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923393" y="3745492"/>
          <a:ext cx="1715004" cy="79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7" imgW="1473517" imgH="686117" progId="Equation.3">
                  <p:embed/>
                </p:oleObj>
              </mc:Choice>
              <mc:Fallback>
                <p:oleObj r:id="rId7" imgW="1473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393" y="3745492"/>
                        <a:ext cx="1715004" cy="79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3922889" y="5034139"/>
          <a:ext cx="531687" cy="7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9" imgW="457517" imgH="673417" progId="Equation.3">
                  <p:embed/>
                </p:oleObj>
              </mc:Choice>
              <mc:Fallback>
                <p:oleObj r:id="rId9" imgW="457517" imgH="673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889" y="5034139"/>
                        <a:ext cx="531687" cy="7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7231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65A5-F586-48E3-901D-0E02F4F48BCB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17865" y="990802"/>
            <a:ext cx="395413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zh-CN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1(</a:t>
            </a:r>
            <a:r>
              <a:rPr lang="zh-CN" altLang="en-US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柯西中值定理</a:t>
            </a:r>
            <a:r>
              <a:rPr lang="zh-CN" altLang="zh-CN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547687" y="1905000"/>
            <a:ext cx="45255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  </a:t>
            </a:r>
            <a:r>
              <a:rPr lang="zh-CN" altLang="zh-CN" sz="2794" b="1">
                <a:solidFill>
                  <a:srgbClr val="000000"/>
                </a:solidFill>
              </a:rPr>
              <a:t>(1) 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), </a:t>
            </a:r>
            <a:r>
              <a:rPr lang="zh-CN" altLang="zh-CN" sz="2794" b="1" i="1">
                <a:solidFill>
                  <a:srgbClr val="000000"/>
                </a:solidFill>
              </a:rPr>
              <a:t>g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00"/>
                </a:solidFill>
              </a:rPr>
              <a:t>C</a:t>
            </a:r>
            <a:r>
              <a:rPr lang="zh-CN" altLang="zh-CN" sz="2794" b="1">
                <a:solidFill>
                  <a:srgbClr val="000000"/>
                </a:solidFill>
              </a:rPr>
              <a:t>([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]);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163536" y="2743100"/>
            <a:ext cx="635302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)内可导，且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zh-CN" altLang="en-US" sz="2794" b="1">
                <a:solidFill>
                  <a:srgbClr val="000000"/>
                </a:solidFill>
              </a:rPr>
              <a:t>0,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85901" y="3810000"/>
            <a:ext cx="5783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，使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426226" y="3535338"/>
          <a:ext cx="3079750" cy="9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347102" imgH="419599" progId="Equation.3">
                  <p:embed/>
                </p:oleObj>
              </mc:Choice>
              <mc:Fallback>
                <p:oleObj r:id="rId3" imgW="1347102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226" y="3535338"/>
                        <a:ext cx="3079750" cy="9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821468" y="4951992"/>
          <a:ext cx="7727345" cy="49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3374124" imgH="215936" progId="Equation.3">
                  <p:embed/>
                </p:oleObj>
              </mc:Choice>
              <mc:Fallback>
                <p:oleObj r:id="rId5" imgW="3374124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68" y="4951992"/>
                        <a:ext cx="7727345" cy="49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6202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C3C6-1EAE-4795-A574-BC556532CDC4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02555" y="1198437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2.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319639" y="1039687"/>
          <a:ext cx="172911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3" imgW="1486217" imgH="736917" progId="Equation.3">
                  <p:embed/>
                </p:oleObj>
              </mc:Choice>
              <mc:Fallback>
                <p:oleObj r:id="rId3" imgW="14862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39" y="1039687"/>
                        <a:ext cx="172911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02556" y="2602492"/>
            <a:ext cx="241400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233838" y="24336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5" imgW="1473517" imgH="736917" progId="Equation.3">
                  <p:embed/>
                </p:oleObj>
              </mc:Choice>
              <mc:Fallback>
                <p:oleObj r:id="rId5" imgW="1473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38" y="24336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955647" y="3694087"/>
          <a:ext cx="1509385" cy="79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7" imgW="1296279" imgH="686415" progId="Equation.3">
                  <p:embed/>
                </p:oleObj>
              </mc:Choice>
              <mc:Fallback>
                <p:oleObj r:id="rId7" imgW="1296279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647" y="3694087"/>
                        <a:ext cx="1509385" cy="79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957663" y="4875389"/>
          <a:ext cx="543278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r:id="rId9" imgW="444817" imgH="686117" progId="Equation.3">
                  <p:embed/>
                </p:oleObj>
              </mc:Choice>
              <mc:Fallback>
                <p:oleObj r:id="rId9" imgW="4448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63" y="4875389"/>
                        <a:ext cx="543278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0497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D87-A7A5-45DC-9091-1BDB51D7D7F9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55600" y="1754314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3.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203349" y="1281088"/>
          <a:ext cx="2411488" cy="158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3" imgW="2070417" imgH="1359217" progId="Equation.3">
                  <p:embed/>
                </p:oleObj>
              </mc:Choice>
              <mc:Fallback>
                <p:oleObj r:id="rId3" imgW="2070417" imgH="1359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349" y="1281088"/>
                        <a:ext cx="2411488" cy="1582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55599" y="3862413"/>
            <a:ext cx="2414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232452" y="3279825"/>
          <a:ext cx="1818822" cy="168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5" imgW="1562417" imgH="1448117" progId="Equation.3">
                  <p:embed/>
                </p:oleObj>
              </mc:Choice>
              <mc:Fallback>
                <p:oleObj r:id="rId5" imgW="1562417" imgH="1448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452" y="3279825"/>
                        <a:ext cx="1818822" cy="1685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5080000" y="3671913"/>
          <a:ext cx="1800175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7" imgW="1549045" imgH="774681" progId="Equation.3">
                  <p:embed/>
                </p:oleObj>
              </mc:Choice>
              <mc:Fallback>
                <p:oleObj r:id="rId7" imgW="1549045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671913"/>
                        <a:ext cx="1800175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897814" y="3884588"/>
            <a:ext cx="952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9360494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  <p:bldP spid="747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E6D4-FA2A-4760-B5B4-B4C3F64178BD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44663" y="1292175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4.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751163" y="1133425"/>
          <a:ext cx="1758849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r:id="rId3" imgW="1511617" imgH="736917" progId="Equation.3">
                  <p:embed/>
                </p:oleObj>
              </mc:Choice>
              <mc:Fallback>
                <p:oleObj r:id="rId3" imgW="15116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63" y="1133425"/>
                        <a:ext cx="1758849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544663" y="2992564"/>
            <a:ext cx="2414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716262" y="2824238"/>
          <a:ext cx="1758849" cy="85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r:id="rId5" imgW="1511617" imgH="736917" progId="Equation.3">
                  <p:embed/>
                </p:oleObj>
              </mc:Choice>
              <mc:Fallback>
                <p:oleObj r:id="rId5" imgW="15116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262" y="2824238"/>
                        <a:ext cx="1758849" cy="857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540123" y="2802064"/>
          <a:ext cx="2124730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r:id="rId7" imgW="1828324" imgH="774681" progId="Equation.3">
                  <p:embed/>
                </p:oleObj>
              </mc:Choice>
              <mc:Fallback>
                <p:oleObj r:id="rId7" imgW="182832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123" y="2802064"/>
                        <a:ext cx="2124730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354917" y="4146651"/>
          <a:ext cx="1933222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r:id="rId9" imgW="1663295" imgH="774681" progId="Equation.3">
                  <p:embed/>
                </p:oleObj>
              </mc:Choice>
              <mc:Fallback>
                <p:oleObj r:id="rId9" imgW="1663295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17" y="4146651"/>
                        <a:ext cx="1933222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434290" y="4197552"/>
          <a:ext cx="502456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11" imgW="432117" imgH="686117" progId="Equation.3">
                  <p:embed/>
                </p:oleObj>
              </mc:Choice>
              <mc:Fallback>
                <p:oleObj r:id="rId11" imgW="432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290" y="4197552"/>
                        <a:ext cx="502456" cy="798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959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07DF-4ED9-4FE3-A7A4-BE4BB272C290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20750" y="401663"/>
            <a:ext cx="1411615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759857" y="333627"/>
          <a:ext cx="1834444" cy="79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3" imgW="1561739" imgH="673125" progId="Equation.3">
                  <p:embed/>
                </p:oleObj>
              </mc:Choice>
              <mc:Fallback>
                <p:oleObj r:id="rId3" imgW="1561739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857" y="333627"/>
                        <a:ext cx="1834444" cy="79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85762" y="1403552"/>
            <a:ext cx="604358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794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794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</a:rPr>
              <a:t>设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), 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094492" y="2236611"/>
          <a:ext cx="4903107" cy="63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5" imgW="3973692" imgH="533486" progId="Equation.3">
                  <p:embed/>
                </p:oleObj>
              </mc:Choice>
              <mc:Fallback>
                <p:oleObj r:id="rId5" imgW="3973692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492" y="2236611"/>
                        <a:ext cx="4903107" cy="63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101044" y="3913314"/>
          <a:ext cx="3813528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r:id="rId7" imgW="3353117" imgH="749617" progId="Equation.3">
                  <p:embed/>
                </p:oleObj>
              </mc:Choice>
              <mc:Fallback>
                <p:oleObj r:id="rId7" imgW="3353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044" y="3913314"/>
                        <a:ext cx="3813528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017889" y="3017762"/>
            <a:ext cx="6815667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(2)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)与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在</a:t>
            </a:r>
            <a:r>
              <a:rPr lang="zh-CN" altLang="en-US" sz="2794" b="1" i="1" dirty="0" smtClean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点的空心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邻域内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可</a:t>
            </a:r>
            <a:r>
              <a:rPr lang="zh-CN" altLang="en-US" sz="2794" b="1" dirty="0">
                <a:solidFill>
                  <a:srgbClr val="000000"/>
                </a:solidFill>
              </a:rPr>
              <a:t>导, 且 </a:t>
            </a:r>
            <a:r>
              <a:rPr lang="zh-CN" altLang="en-US" sz="2794" b="1" i="1" dirty="0">
                <a:solidFill>
                  <a:srgbClr val="000000"/>
                </a:solidFill>
              </a:rPr>
              <a:t>g'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043214" y="5143500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239635" y="5049762"/>
          <a:ext cx="3049512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9" imgW="2680017" imgH="749617" progId="Equation.3">
                  <p:embed/>
                </p:oleObj>
              </mc:Choice>
              <mc:Fallback>
                <p:oleObj r:id="rId9" imgW="26800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635" y="5049762"/>
                        <a:ext cx="3049512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3661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 autoUpdateAnimBg="0"/>
      <p:bldP spid="76807" grpId="0" build="p" autoUpdateAnimBg="0"/>
      <p:bldP spid="7680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965-DAD1-4B42-A558-DD2320637529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084036" y="1035151"/>
            <a:ext cx="604409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推论.</a:t>
            </a:r>
            <a:r>
              <a:rPr lang="zh-CN" altLang="en-US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), </a:t>
            </a:r>
            <a:r>
              <a:rPr lang="zh-CN" altLang="en-US" sz="2794" i="1">
                <a:solidFill>
                  <a:srgbClr val="000000"/>
                </a:solidFill>
              </a:rPr>
              <a:t>g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097012" y="1954389"/>
          <a:ext cx="4808865" cy="5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3" imgW="3897526" imgH="495402" progId="Equation.3">
                  <p:embed/>
                </p:oleObj>
              </mc:Choice>
              <mc:Fallback>
                <p:oleObj r:id="rId3" imgW="3897526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12" y="1954389"/>
                        <a:ext cx="4808865" cy="5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098020" y="3655786"/>
          <a:ext cx="3757587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5" imgW="3302317" imgH="749617" progId="Equation.3">
                  <p:embed/>
                </p:oleObj>
              </mc:Choice>
              <mc:Fallback>
                <p:oleObj r:id="rId5" imgW="33023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020" y="3655786"/>
                        <a:ext cx="3757587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984627" y="2760738"/>
            <a:ext cx="6732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(2) 在| </a:t>
            </a:r>
            <a:r>
              <a:rPr lang="zh-CN" altLang="en-US" sz="2794" i="1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|&gt;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时,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)与</a:t>
            </a:r>
            <a:r>
              <a:rPr lang="zh-CN" altLang="en-US" sz="2794" i="1">
                <a:solidFill>
                  <a:srgbClr val="000000"/>
                </a:solidFill>
              </a:rPr>
              <a:t>g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)可导, 且</a:t>
            </a:r>
            <a:r>
              <a:rPr lang="zh-CN" altLang="en-US" sz="2794" i="1">
                <a:solidFill>
                  <a:srgbClr val="000000"/>
                </a:solidFill>
              </a:rPr>
              <a:t>g'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179286" y="5070425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543024" y="4903611"/>
          <a:ext cx="3061103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7" imgW="2591117" imgH="749617" progId="Equation.3">
                  <p:embed/>
                </p:oleObj>
              </mc:Choice>
              <mc:Fallback>
                <p:oleObj r:id="rId7" imgW="2591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024" y="4903611"/>
                        <a:ext cx="3061103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2852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autoUpdateAnimBg="0"/>
      <p:bldP spid="7783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2298-B4D1-44CE-86E4-DC051960D485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060727" y="1206500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5.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173992" y="1067405"/>
          <a:ext cx="1659063" cy="79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3" imgW="1423335" imgH="686415" progId="Equation.3">
                  <p:embed/>
                </p:oleObj>
              </mc:Choice>
              <mc:Fallback>
                <p:oleObj r:id="rId3" imgW="1423335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92" y="1067405"/>
                        <a:ext cx="1659063" cy="799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060726" y="2404937"/>
            <a:ext cx="2414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118429" y="2217965"/>
          <a:ext cx="947460" cy="79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5" imgW="813117" imgH="686117" progId="Equation.3">
                  <p:embed/>
                </p:oleObj>
              </mc:Choice>
              <mc:Fallback>
                <p:oleObj r:id="rId5" imgW="813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429" y="2217965"/>
                        <a:ext cx="947460" cy="79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175250" y="2406953"/>
            <a:ext cx="1509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994076" y="3794377"/>
            <a:ext cx="43830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一般, 当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794">
                <a:solidFill>
                  <a:srgbClr val="000000"/>
                </a:solidFill>
              </a:rPr>
              <a:t> &gt; 0时,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370540" y="4687913"/>
          <a:ext cx="2887234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7" imgW="2476817" imgH="736917" progId="Equation.3">
                  <p:embed/>
                </p:oleObj>
              </mc:Choice>
              <mc:Fallback>
                <p:oleObj r:id="rId7" imgW="24768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540" y="4687913"/>
                        <a:ext cx="2887234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357056" y="4857750"/>
            <a:ext cx="150888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4548658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uild="p" autoUpdateAnimBg="0"/>
      <p:bldP spid="78854" grpId="0" build="p" autoUpdateAnimBg="0"/>
      <p:bldP spid="78855" grpId="0" build="p" autoUpdateAnimBg="0"/>
      <p:bldP spid="7885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D47-5CFC-4F22-9F48-658136AA0B16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04838" y="801814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6.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766913" y="595187"/>
          <a:ext cx="2675063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3" imgW="2298020" imgH="774681" progId="Equation.3">
                  <p:embed/>
                </p:oleObj>
              </mc:Choice>
              <mc:Fallback>
                <p:oleObj r:id="rId3" imgW="2298020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913" y="595187"/>
                        <a:ext cx="2675063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804837" y="1698877"/>
            <a:ext cx="489454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使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–1&lt;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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531429" y="5653012"/>
            <a:ext cx="150938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749274" y="2560663"/>
            <a:ext cx="119455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2907897" y="2352524"/>
          <a:ext cx="1571373" cy="93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r:id="rId5" imgW="1346517" imgH="800417" progId="Equation.3">
                  <p:embed/>
                </p:oleObj>
              </mc:Choice>
              <mc:Fallback>
                <p:oleObj r:id="rId5" imgW="1346517" imgH="80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897" y="2352524"/>
                        <a:ext cx="1571373" cy="93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483301" y="2560663"/>
            <a:ext cx="1576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…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2574774" y="3387675"/>
          <a:ext cx="4862790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7" imgW="4176804" imgH="774681" progId="Equation.3">
                  <p:embed/>
                </p:oleObj>
              </mc:Choice>
              <mc:Fallback>
                <p:oleObj r:id="rId7" imgW="417680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774" y="3387675"/>
                        <a:ext cx="4862790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606524" y="4406699"/>
          <a:ext cx="6048627" cy="90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r:id="rId9" imgW="5192364" imgH="774681" progId="Equation.3">
                  <p:embed/>
                </p:oleObj>
              </mc:Choice>
              <mc:Fallback>
                <p:oleObj r:id="rId9" imgW="519236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524" y="4406699"/>
                        <a:ext cx="6048627" cy="902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2605012" y="5483175"/>
          <a:ext cx="3953127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r:id="rId11" imgW="3391217" imgH="736917" progId="Equation.3">
                  <p:embed/>
                </p:oleObj>
              </mc:Choice>
              <mc:Fallback>
                <p:oleObj r:id="rId11" imgW="33912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12" y="5483175"/>
                        <a:ext cx="3953127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8229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  <p:bldP spid="79877" grpId="0" build="p" autoUpdateAnimBg="0"/>
      <p:bldP spid="79878" grpId="0" build="p" autoUpdateAnimBg="0"/>
      <p:bldP spid="7988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C3D-95FD-4294-90DB-D2C37F0DBEE8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086556" y="1797151"/>
            <a:ext cx="3053544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a typeface="黑体" panose="02010609060101010101" pitchFamily="49" charset="-122"/>
              </a:rPr>
              <a:t>三、能转化成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432024" y="1749274"/>
          <a:ext cx="3200703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3" imgW="2705417" imgH="686117" progId="Equation.3">
                  <p:embed/>
                </p:oleObj>
              </mc:Choice>
              <mc:Fallback>
                <p:oleObj r:id="rId3" imgW="2705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024" y="1749274"/>
                        <a:ext cx="3200703" cy="81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444877" y="3146274"/>
            <a:ext cx="30207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1.    0 </a:t>
            </a:r>
            <a:r>
              <a:rPr 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·</a:t>
            </a:r>
            <a:r>
              <a:rPr lang="zh-CN" altLang="en-US" sz="2794" b="1">
                <a:solidFill>
                  <a:srgbClr val="000099"/>
                </a:solidFill>
                <a:sym typeface="Symbol" panose="05050102010706020507" pitchFamily="18" charset="2"/>
              </a:rPr>
              <a:t>  型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819325" y="3916338"/>
          <a:ext cx="5018012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5" imgW="4242117" imgH="686117" progId="Equation.3">
                  <p:embed/>
                </p:oleObj>
              </mc:Choice>
              <mc:Fallback>
                <p:oleObj r:id="rId5" imgW="4242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325" y="3916338"/>
                        <a:ext cx="5018012" cy="81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1214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C8F-4887-4B08-ACFF-9F653322C443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824365" y="785687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7.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772833" y="830540"/>
          <a:ext cx="1411111" cy="5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r:id="rId3" imgW="1207341" imgH="508538" progId="Equation.3">
                  <p:embed/>
                </p:oleObj>
              </mc:Choice>
              <mc:Fallback>
                <p:oleObj r:id="rId3" imgW="1207341" imgH="50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833" y="830540"/>
                        <a:ext cx="1411111" cy="5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824365" y="1794127"/>
            <a:ext cx="228247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930953" y="1644952"/>
          <a:ext cx="1217587" cy="124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5" imgW="1041717" imgH="1067117" progId="Equation.3">
                  <p:embed/>
                </p:oleObj>
              </mc:Choice>
              <mc:Fallback>
                <p:oleObj r:id="rId5" imgW="1041717" imgH="1067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953" y="1644952"/>
                        <a:ext cx="1217587" cy="1247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3494012" y="2860524"/>
            <a:ext cx="2114651" cy="1649488"/>
            <a:chOff x="0" y="0"/>
            <a:chExt cx="1332" cy="1039"/>
          </a:xfrm>
        </p:grpSpPr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494" y="0"/>
            <a:ext cx="838" cy="1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2" r:id="rId7" imgW="1143813" imgH="1410629" progId="Equation.3">
                    <p:embed/>
                  </p:oleObj>
                </mc:Choice>
                <mc:Fallback>
                  <p:oleObj r:id="rId7" imgW="1143813" imgH="14106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0"/>
                          <a:ext cx="838" cy="1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48" y="490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148" y="547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0" y="39"/>
            <a:ext cx="511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3" r:id="rId9" imgW="813117" imgH="673417" progId="Equation.3">
                    <p:embed/>
                  </p:oleObj>
                </mc:Choice>
                <mc:Fallback>
                  <p:oleObj r:id="rId9" imgW="813117" imgH="673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511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3705175" y="4757964"/>
          <a:ext cx="1543655" cy="5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r:id="rId11" imgW="1321117" imgH="508317" progId="Equation.3">
                  <p:embed/>
                </p:oleObj>
              </mc:Choice>
              <mc:Fallback>
                <p:oleObj r:id="rId11" imgW="13211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175" y="4757964"/>
                        <a:ext cx="1543655" cy="5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5207000" y="4735286"/>
            <a:ext cx="141312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163536" y="5505349"/>
          <a:ext cx="4095750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r:id="rId13" imgW="3518217" imgH="559117" progId="Equation.3">
                  <p:embed/>
                </p:oleObj>
              </mc:Choice>
              <mc:Fallback>
                <p:oleObj r:id="rId13" imgW="35182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36" y="5505349"/>
                        <a:ext cx="4095750" cy="65314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4389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  <p:bldP spid="8193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394-6520-4B97-9EF9-DAE3DE6C8104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7024" y="1454453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8.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59082"/>
              </p:ext>
            </p:extLst>
          </p:nvPr>
        </p:nvGraphicFramePr>
        <p:xfrm>
          <a:off x="2685143" y="1454453"/>
          <a:ext cx="1668987" cy="63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736560" imgH="279360" progId="Equation.DSMT4">
                  <p:embed/>
                </p:oleObj>
              </mc:Choice>
              <mc:Fallback>
                <p:oleObj name="Equation" r:id="rId3" imgW="736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143" y="1454453"/>
                        <a:ext cx="1668987" cy="633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27024" y="2668512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77254"/>
              </p:ext>
            </p:extLst>
          </p:nvPr>
        </p:nvGraphicFramePr>
        <p:xfrm>
          <a:off x="3519636" y="2523833"/>
          <a:ext cx="1332275" cy="8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636" y="2523833"/>
                        <a:ext cx="1332275" cy="81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3222877" y="3662337"/>
            <a:ext cx="2610051" cy="1188861"/>
            <a:chOff x="0" y="0"/>
            <a:chExt cx="1644" cy="749"/>
          </a:xfrm>
        </p:grpSpPr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25" y="455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125" y="512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0" y="0"/>
            <a:ext cx="46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r:id="rId7" imgW="737237" imgH="686415" progId="Equation.3">
                    <p:embed/>
                  </p:oleObj>
                </mc:Choice>
                <mc:Fallback>
                  <p:oleObj r:id="rId7" imgW="737237" imgH="686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6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4" name="Object 10"/>
            <p:cNvGraphicFramePr>
              <a:graphicFrameLocks noChangeAspect="1"/>
            </p:cNvGraphicFramePr>
            <p:nvPr/>
          </p:nvGraphicFramePr>
          <p:xfrm>
            <a:off x="489" y="208"/>
            <a:ext cx="1155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r:id="rId9" imgW="1575117" imgH="736917" progId="Equation.3">
                    <p:embed/>
                  </p:oleObj>
                </mc:Choice>
                <mc:Fallback>
                  <p:oleObj r:id="rId9" imgW="1575117" imgH="7369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208"/>
                          <a:ext cx="1155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5907012" y="4000500"/>
          <a:ext cx="554365" cy="8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11" imgW="457517" imgH="673417" progId="Equation.3">
                  <p:embed/>
                </p:oleObj>
              </mc:Choice>
              <mc:Fallback>
                <p:oleObj r:id="rId11" imgW="457517" imgH="673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12" y="4000500"/>
                        <a:ext cx="554365" cy="8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8212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4C6E-52E2-42D2-BC28-76993EFDFA7E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636889" y="1338540"/>
          <a:ext cx="4630460" cy="90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3607117" imgH="749617" progId="Equation.3">
                  <p:embed/>
                </p:oleObj>
              </mc:Choice>
              <mc:Fallback>
                <p:oleObj r:id="rId3" imgW="3607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89" y="1338540"/>
                        <a:ext cx="4630460" cy="907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581452" y="2887738"/>
            <a:ext cx="15270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只须证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14159" y="2738563"/>
          <a:ext cx="4306913" cy="88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3657917" imgH="749617" progId="Equation.3">
                  <p:embed/>
                </p:oleObj>
              </mc:Choice>
              <mc:Fallback>
                <p:oleObj r:id="rId5" imgW="36579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159" y="2738563"/>
                        <a:ext cx="4306913" cy="882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60286" y="4349750"/>
            <a:ext cx="12145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346980" y="3988405"/>
          <a:ext cx="5084032" cy="1315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7" imgW="4318317" imgH="1117917" progId="Equation.3">
                  <p:embed/>
                </p:oleObj>
              </mc:Choice>
              <mc:Fallback>
                <p:oleObj r:id="rId7" imgW="43183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80" y="3988405"/>
                        <a:ext cx="5084032" cy="1315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0767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4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DFF-429D-46C7-ADB6-3186036627ED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57036" y="1249338"/>
            <a:ext cx="30212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  </a:t>
            </a: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 –  </a:t>
            </a: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型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414135" y="2037040"/>
          <a:ext cx="3937000" cy="81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3" imgW="3327717" imgH="686117" progId="Equation.3">
                  <p:embed/>
                </p:oleObj>
              </mc:Choice>
              <mc:Fallback>
                <p:oleObj r:id="rId3" imgW="33277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35" y="2037040"/>
                        <a:ext cx="3937000" cy="810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97214" y="3195663"/>
            <a:ext cx="66322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设 </a:t>
            </a:r>
            <a:r>
              <a:rPr lang="zh-CN" altLang="zh-CN" sz="2794">
                <a:solidFill>
                  <a:srgbClr val="000000"/>
                </a:solidFill>
              </a:rPr>
              <a:t>lim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, </a:t>
            </a:r>
            <a:r>
              <a:rPr lang="zh-CN" altLang="zh-CN" sz="2794">
                <a:solidFill>
                  <a:srgbClr val="000000"/>
                </a:solidFill>
              </a:rPr>
              <a:t>lim</a:t>
            </a:r>
            <a:r>
              <a:rPr lang="zh-CN" altLang="zh-CN" sz="2794" i="1">
                <a:solidFill>
                  <a:srgbClr val="000000"/>
                </a:solidFill>
              </a:rPr>
              <a:t>g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,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则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460500" y="4583088"/>
            <a:ext cx="25127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– </a:t>
            </a:r>
            <a:r>
              <a:rPr lang="zh-CN" altLang="zh-CN" sz="2794" i="1">
                <a:solidFill>
                  <a:srgbClr val="000000"/>
                </a:solidFill>
              </a:rPr>
              <a:t>g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 </a:t>
            </a: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168952" y="4429377"/>
          <a:ext cx="2133298" cy="133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5" imgW="1791017" imgH="1117917" progId="Equation.3">
                  <p:embed/>
                </p:oleObj>
              </mc:Choice>
              <mc:Fallback>
                <p:oleObj r:id="rId5" imgW="17910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952" y="4429377"/>
                        <a:ext cx="2133298" cy="133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5370286" y="4029227"/>
          <a:ext cx="2104068" cy="17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7" imgW="1765617" imgH="1473517" progId="Equation.3">
                  <p:embed/>
                </p:oleObj>
              </mc:Choice>
              <mc:Fallback>
                <p:oleObj r:id="rId7" imgW="1765617" imgH="147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86" y="4029227"/>
                        <a:ext cx="2104068" cy="17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667627" y="2182687"/>
            <a:ext cx="239838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化的步骤如下</a:t>
            </a:r>
          </a:p>
        </p:txBody>
      </p:sp>
    </p:spTree>
    <p:extLst>
      <p:ext uri="{BB962C8B-B14F-4D97-AF65-F5344CB8AC3E}">
        <p14:creationId xmlns:p14="http://schemas.microsoft.com/office/powerpoint/2010/main" val="4708220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utoUpdateAnimBg="0" advAuto="0"/>
      <p:bldP spid="83973" grpId="0" build="p" autoUpdateAnimBg="0"/>
      <p:bldP spid="8397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86C-94F5-4F20-8F41-06F24A283F34}" type="slidenum">
              <a:rPr lang="zh-CN" altLang="zh-CN">
                <a:solidFill>
                  <a:srgbClr val="000000"/>
                </a:solidFill>
              </a:rPr>
              <a:pPr/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27024" y="1279576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9.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429127" y="1343075"/>
          <a:ext cx="2398889" cy="81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r:id="rId3" imgW="2057717" imgH="698817" progId="Equation.3">
                  <p:embed/>
                </p:oleObj>
              </mc:Choice>
              <mc:Fallback>
                <p:oleObj r:id="rId3" imgW="2057717" imgH="698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127" y="1343075"/>
                        <a:ext cx="2398889" cy="81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527024" y="2795512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435047" y="2543024"/>
          <a:ext cx="4975175" cy="115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r:id="rId5" imgW="2019617" imgH="470217" progId="Equation.3">
                  <p:embed/>
                </p:oleObj>
              </mc:Choice>
              <mc:Fallback>
                <p:oleObj r:id="rId5" imgW="2019617" imgH="470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47" y="2543024"/>
                        <a:ext cx="4975175" cy="115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3222877" y="4043337"/>
            <a:ext cx="2393849" cy="1355675"/>
            <a:chOff x="0" y="0"/>
            <a:chExt cx="1508" cy="854"/>
          </a:xfrm>
        </p:grpSpPr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>
              <a:off x="125" y="465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>
              <a:off x="125" y="512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5001" name="Object 9"/>
            <p:cNvGraphicFramePr>
              <a:graphicFrameLocks noChangeAspect="1"/>
            </p:cNvGraphicFramePr>
            <p:nvPr/>
          </p:nvGraphicFramePr>
          <p:xfrm>
            <a:off x="0" y="0"/>
            <a:ext cx="49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r:id="rId7" imgW="737237" imgH="686415" progId="Equation.3">
                    <p:embed/>
                  </p:oleObj>
                </mc:Choice>
                <mc:Fallback>
                  <p:oleObj r:id="rId7" imgW="737237" imgH="686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9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2" name="Object 10"/>
            <p:cNvGraphicFramePr>
              <a:graphicFrameLocks noChangeAspect="1"/>
            </p:cNvGraphicFramePr>
            <p:nvPr/>
          </p:nvGraphicFramePr>
          <p:xfrm>
            <a:off x="512" y="201"/>
            <a:ext cx="996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r:id="rId9" imgW="1359807" imgH="889703" progId="Equation.3">
                    <p:embed/>
                  </p:oleObj>
                </mc:Choice>
                <mc:Fallback>
                  <p:oleObj r:id="rId9" imgW="1359807" imgH="8897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01"/>
                          <a:ext cx="996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686274" y="4557889"/>
            <a:ext cx="13954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8333562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  <p:bldP spid="850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A12-D951-4790-85CF-FA47F47CA76F}" type="slidenum">
              <a:rPr lang="zh-CN" altLang="zh-CN">
                <a:solidFill>
                  <a:srgbClr val="000000"/>
                </a:solidFill>
              </a:rPr>
              <a:pPr/>
              <a:t>32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27024" y="1279576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10.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614587" y="1143000"/>
          <a:ext cx="2605012" cy="91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3" imgW="2235517" imgH="787717" progId="Equation.3">
                  <p:embed/>
                </p:oleObj>
              </mc:Choice>
              <mc:Fallback>
                <p:oleObj r:id="rId3" imgW="22355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587" y="1143000"/>
                        <a:ext cx="2605012" cy="917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7024" y="2784425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3107468" y="4075087"/>
            <a:ext cx="1732643" cy="1181302"/>
            <a:chOff x="0" y="0"/>
            <a:chExt cx="1092" cy="744"/>
          </a:xfrm>
        </p:grpSpPr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125" y="465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125" y="512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6024" name="Object 8"/>
            <p:cNvGraphicFramePr>
              <a:graphicFrameLocks noChangeAspect="1"/>
            </p:cNvGraphicFramePr>
            <p:nvPr/>
          </p:nvGraphicFramePr>
          <p:xfrm>
            <a:off x="0" y="0"/>
            <a:ext cx="49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" r:id="rId5" imgW="737237" imgH="686415" progId="Equation.3">
                    <p:embed/>
                  </p:oleObj>
                </mc:Choice>
                <mc:Fallback>
                  <p:oleObj r:id="rId5" imgW="737237" imgH="686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9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487" y="231"/>
            <a:ext cx="605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r:id="rId7" imgW="826175" imgH="699120" progId="Equation.3">
                    <p:embed/>
                  </p:oleObj>
                </mc:Choice>
                <mc:Fallback>
                  <p:oleObj r:id="rId7" imgW="826175" imgH="699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231"/>
                          <a:ext cx="605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3643187" y="2614587"/>
          <a:ext cx="215799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9" imgW="1854517" imgH="736917" progId="Equation.3">
                  <p:embed/>
                </p:oleObj>
              </mc:Choice>
              <mc:Fallback>
                <p:oleObj r:id="rId9" imgW="1854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7" y="2614587"/>
                        <a:ext cx="215799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5901468" y="2616099"/>
          <a:ext cx="1639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11" imgW="1410629" imgH="737237" progId="Equation.3">
                  <p:embed/>
                </p:oleObj>
              </mc:Choice>
              <mc:Fallback>
                <p:oleObj r:id="rId11" imgW="1410629" imgH="737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68" y="2616099"/>
                        <a:ext cx="16399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4946952" y="4425849"/>
          <a:ext cx="783671" cy="79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13" imgW="660717" imgH="673417" progId="Equation.3">
                  <p:embed/>
                </p:oleObj>
              </mc:Choice>
              <mc:Fallback>
                <p:oleObj r:id="rId13" imgW="660717" imgH="673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952" y="4425849"/>
                        <a:ext cx="783671" cy="79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6233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FCA-86DA-43D4-BD5F-48809EEB1948}" type="slidenum">
              <a:rPr lang="zh-CN" altLang="zh-CN">
                <a:solidFill>
                  <a:srgbClr val="000000"/>
                </a:solidFill>
              </a:rPr>
              <a:pPr/>
              <a:t>33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449413" y="1975052"/>
            <a:ext cx="484414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3.  0</a:t>
            </a:r>
            <a:r>
              <a:rPr lang="zh-CN" altLang="zh-CN" sz="2794" b="1" baseline="3000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, 1</a:t>
            </a:r>
            <a:r>
              <a:rPr lang="zh-CN" altLang="zh-CN" sz="2794" b="1" baseline="30000">
                <a:solidFill>
                  <a:srgbClr val="000099"/>
                </a:solidFill>
                <a:sym typeface="Symbol" panose="05050102010706020507" pitchFamily="18" charset="2"/>
              </a:rPr>
              <a:t>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 , </a:t>
            </a:r>
            <a:r>
              <a:rPr lang="zh-CN" altLang="zh-CN" sz="2794" b="1" baseline="30000">
                <a:solidFill>
                  <a:srgbClr val="000099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794" b="1">
                <a:solidFill>
                  <a:srgbClr val="000099"/>
                </a:solidFill>
                <a:sym typeface="Symbol" panose="05050102010706020507" pitchFamily="18" charset="2"/>
              </a:rPr>
              <a:t>等不定型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769936" y="3046992"/>
            <a:ext cx="545344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这些类型利用换底公式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 i="1" baseline="30000">
                <a:solidFill>
                  <a:srgbClr val="000000"/>
                </a:solidFill>
              </a:rPr>
              <a:t>g</a:t>
            </a:r>
            <a:r>
              <a:rPr lang="zh-CN" altLang="zh-CN" sz="2794" i="1">
                <a:solidFill>
                  <a:srgbClr val="000000"/>
                </a:solidFill>
              </a:rPr>
              <a:t> = e</a:t>
            </a:r>
            <a:r>
              <a:rPr lang="zh-CN" altLang="zh-CN" sz="2794" i="1" baseline="30000">
                <a:solidFill>
                  <a:srgbClr val="000000"/>
                </a:solidFill>
              </a:rPr>
              <a:t>glnf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890889" y="4055937"/>
          <a:ext cx="4640540" cy="82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3" imgW="3848417" imgH="686117" progId="Equation.3">
                  <p:embed/>
                </p:oleObj>
              </mc:Choice>
              <mc:Fallback>
                <p:oleObj r:id="rId3" imgW="3848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889" y="4055937"/>
                        <a:ext cx="4640540" cy="827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3899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E346-BF0F-4AC6-ADBE-3C55BAFADD53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7024" y="1089076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11.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559151" y="1103187"/>
          <a:ext cx="1473099" cy="6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r:id="rId3" imgW="1181417" imgH="559117" progId="Equation.3">
                  <p:embed/>
                </p:oleObj>
              </mc:Choice>
              <mc:Fallback>
                <p:oleObj r:id="rId3" imgW="11814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151" y="1103187"/>
                        <a:ext cx="1473099" cy="6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44663" y="2190750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441095" y="1577925"/>
          <a:ext cx="4640540" cy="13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r:id="rId5" imgW="1714817" imgH="508317" progId="Equation.3">
                  <p:embed/>
                </p:oleObj>
              </mc:Choice>
              <mc:Fallback>
                <p:oleObj r:id="rId5" imgW="17148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095" y="1577925"/>
                        <a:ext cx="4640540" cy="13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283353" y="3038425"/>
          <a:ext cx="4333623" cy="140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r:id="rId7" imgW="1650601" imgH="533486" progId="Equation.3">
                  <p:embed/>
                </p:oleObj>
              </mc:Choice>
              <mc:Fallback>
                <p:oleObj r:id="rId7" imgW="1650601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353" y="3038425"/>
                        <a:ext cx="4333623" cy="140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763889" y="5078992"/>
            <a:ext cx="192062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从此得出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3497540" y="4619877"/>
          <a:ext cx="357918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r:id="rId9" imgW="2756217" imgH="978217" progId="Equation.3">
                  <p:embed/>
                </p:oleObj>
              </mc:Choice>
              <mc:Fallback>
                <p:oleObj r:id="rId9" imgW="2756217" imgH="978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40" y="4619877"/>
                        <a:ext cx="3579183" cy="12700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6234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 autoUpdateAnimBg="0"/>
      <p:bldP spid="880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E307-02B3-462D-ACB9-1C8E2D08395B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86555" y="1219100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12.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137834" y="954012"/>
          <a:ext cx="2679599" cy="106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3" imgW="2145686" imgH="850848" progId="Equation.3">
                  <p:embed/>
                </p:oleObj>
              </mc:Choice>
              <mc:Fallback>
                <p:oleObj r:id="rId3" imgW="2145686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34" y="954012"/>
                        <a:ext cx="2679599" cy="1062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86556" y="2770314"/>
            <a:ext cx="231523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87524" y="2371675"/>
          <a:ext cx="2605516" cy="11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5" imgW="1917185" imgH="863542" progId="Equation.3">
                  <p:embed/>
                </p:oleObj>
              </mc:Choice>
              <mc:Fallback>
                <p:oleObj r:id="rId5" imgW="1917185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524" y="2371675"/>
                        <a:ext cx="2605516" cy="11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269492" y="2030992"/>
          <a:ext cx="3312079" cy="125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r:id="rId7" imgW="2386881" imgH="901626" progId="Equation.3">
                  <p:embed/>
                </p:oleObj>
              </mc:Choice>
              <mc:Fallback>
                <p:oleObj r:id="rId7" imgW="2386881" imgH="901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92" y="2030992"/>
                        <a:ext cx="3312079" cy="1250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2111627" y="3700639"/>
          <a:ext cx="6822722" cy="16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r:id="rId9" imgW="2311717" imgH="559117" progId="Equation.3">
                  <p:embed/>
                </p:oleObj>
              </mc:Choice>
              <mc:Fallback>
                <p:oleObj r:id="rId9" imgW="23117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27" y="3700639"/>
                        <a:ext cx="6822722" cy="16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113139" y="5731127"/>
            <a:ext cx="243013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>
                <a:solidFill>
                  <a:srgbClr val="000000"/>
                </a:solidFill>
              </a:rPr>
              <a:t>= </a:t>
            </a:r>
            <a:r>
              <a:rPr lang="zh-CN" altLang="zh-CN" sz="3207" i="1">
                <a:solidFill>
                  <a:srgbClr val="000000"/>
                </a:solidFill>
              </a:rPr>
              <a:t>e</a:t>
            </a:r>
            <a:r>
              <a:rPr lang="zh-CN" altLang="zh-CN" sz="3207" baseline="30000">
                <a:solidFill>
                  <a:srgbClr val="000000"/>
                </a:solidFill>
              </a:rPr>
              <a:t>0 </a:t>
            </a:r>
            <a:r>
              <a:rPr lang="zh-CN" altLang="zh-CN" sz="3207">
                <a:solidFill>
                  <a:srgbClr val="000000"/>
                </a:solidFill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9336217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  <p:bldP spid="8909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A46-36D4-4184-B532-2ACC24BA5904}" type="slidenum">
              <a:rPr lang="zh-CN" altLang="zh-CN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25928" y="1019024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13.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622274" y="357314"/>
          <a:ext cx="5308802" cy="185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3" imgW="4254817" imgH="1486217" progId="Equation.3">
                  <p:embed/>
                </p:oleObj>
              </mc:Choice>
              <mc:Fallback>
                <p:oleObj r:id="rId3" imgW="4254817" imgH="148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274" y="357314"/>
                        <a:ext cx="5308802" cy="185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62429" y="3143250"/>
            <a:ext cx="231573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539496" y="2465413"/>
          <a:ext cx="2563183" cy="150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5" imgW="1853713" imgH="1092043" progId="Equation.3">
                  <p:embed/>
                </p:oleObj>
              </mc:Choice>
              <mc:Fallback>
                <p:oleObj r:id="rId5" imgW="1853713" imgH="10920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496" y="2465413"/>
                        <a:ext cx="2563183" cy="1509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5189865" y="1876274"/>
          <a:ext cx="3457222" cy="195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7" imgW="2514917" imgH="1422717" progId="Equation.3">
                  <p:embed/>
                </p:oleObj>
              </mc:Choice>
              <mc:Fallback>
                <p:oleObj r:id="rId7" imgW="2514917" imgH="1422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865" y="1876274"/>
                        <a:ext cx="3457222" cy="195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2065262" y="4036786"/>
          <a:ext cx="5965976" cy="211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9" imgW="4407217" imgH="1562417" progId="Equation.3">
                  <p:embed/>
                </p:oleObj>
              </mc:Choice>
              <mc:Fallback>
                <p:oleObj r:id="rId9" imgW="4407217" imgH="156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62" y="4036786"/>
                        <a:ext cx="5965976" cy="2114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5514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BD63-F8AC-4C75-A1C4-CFB399F3E1FF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797278" y="390576"/>
          <a:ext cx="6610048" cy="23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r:id="rId3" imgW="1866407" imgH="673125" progId="Equation.3">
                  <p:embed/>
                </p:oleObj>
              </mc:Choice>
              <mc:Fallback>
                <p:oleObj r:id="rId3" imgW="1866407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78" y="390576"/>
                        <a:ext cx="6610048" cy="23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39611" y="3024314"/>
          <a:ext cx="4769556" cy="157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r:id="rId5" imgW="1346517" imgH="444817" progId="Equation.3">
                  <p:embed/>
                </p:oleObj>
              </mc:Choice>
              <mc:Fallback>
                <p:oleObj r:id="rId5" imgW="1346517" imgH="444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11" y="3024314"/>
                        <a:ext cx="4769556" cy="1574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816429" y="5032627"/>
          <a:ext cx="620687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7" imgW="1751397" imgH="304853" progId="Equation.3">
                  <p:embed/>
                </p:oleObj>
              </mc:Choice>
              <mc:Fallback>
                <p:oleObj r:id="rId7" imgW="1751397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29" y="5032627"/>
                        <a:ext cx="620687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5144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P187</a:t>
            </a:r>
          </a:p>
          <a:p>
            <a:r>
              <a:rPr lang="en-US" altLang="zh-CN" smtClean="0"/>
              <a:t>2.4.6.11.14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82DE-A685-43F8-BE4F-34BA2FAF9158}" type="slidenum">
              <a:rPr lang="zh-CN" altLang="zh-CN" smtClean="0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5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CD74-6186-4F09-85FE-74778E2180C6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901" y="838100"/>
            <a:ext cx="1004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414135" y="698500"/>
          <a:ext cx="4976183" cy="8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4254817" imgH="749617" progId="Equation.3">
                  <p:embed/>
                </p:oleObj>
              </mc:Choice>
              <mc:Fallback>
                <p:oleObj r:id="rId3" imgW="42548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35" y="698500"/>
                        <a:ext cx="4976183" cy="87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297214" y="1778000"/>
            <a:ext cx="60083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知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]上连续, 在(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)内可导.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320139" y="1778000"/>
            <a:ext cx="106891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068286" y="2525889"/>
          <a:ext cx="4556881" cy="87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5" imgW="3899217" imgH="749617" progId="Equation.3">
                  <p:embed/>
                </p:oleObj>
              </mc:Choice>
              <mc:Fallback>
                <p:oleObj r:id="rId5" imgW="38992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286" y="2525889"/>
                        <a:ext cx="4556881" cy="87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066774" y="3619500"/>
          <a:ext cx="4619877" cy="8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7" imgW="3950017" imgH="749617" progId="Equation.3">
                  <p:embed/>
                </p:oleObj>
              </mc:Choice>
              <mc:Fallback>
                <p:oleObj r:id="rId7" imgW="39500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74" y="3619500"/>
                        <a:ext cx="4619877" cy="87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297214" y="4715127"/>
            <a:ext cx="30888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)–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384524" y="4715127"/>
            <a:ext cx="44167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由罗尔中值定理,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297214" y="5551715"/>
            <a:ext cx="2330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使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'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0,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410857" y="5427738"/>
          <a:ext cx="5021036" cy="87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9" imgW="4292917" imgH="749617" progId="Equation.3">
                  <p:embed/>
                </p:oleObj>
              </mc:Choice>
              <mc:Fallback>
                <p:oleObj r:id="rId9" imgW="42929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857" y="5427738"/>
                        <a:ext cx="5021036" cy="876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902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3" grpId="0" build="p" autoUpdateAnimBg="0"/>
      <p:bldP spid="58376" grpId="0" build="p" autoUpdateAnimBg="0"/>
      <p:bldP spid="58377" grpId="0" build="p" autoUpdateAnimBg="0"/>
      <p:bldP spid="5837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933-3858-4CD3-B6BE-00824DE26380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451556" y="409651"/>
            <a:ext cx="4214557" cy="617587"/>
            <a:chOff x="0" y="-1"/>
            <a:chExt cx="2655" cy="389"/>
          </a:xfrm>
        </p:grpSpPr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0" y="59"/>
              <a:ext cx="26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dirty="0">
                  <a:solidFill>
                    <a:srgbClr val="000000"/>
                  </a:solidFill>
                </a:rPr>
                <a:t>在图中，设</a:t>
              </a:r>
              <a:r>
                <a:rPr lang="zh-CN" altLang="en-US" sz="2794" i="1" dirty="0">
                  <a:solidFill>
                    <a:srgbClr val="000000"/>
                  </a:solidFill>
                </a:rPr>
                <a:t>AB</a:t>
              </a:r>
              <a:r>
                <a:rPr lang="zh-CN" altLang="en-US" sz="2794" dirty="0">
                  <a:solidFill>
                    <a:srgbClr val="000000"/>
                  </a:solidFill>
                </a:rPr>
                <a:t>的表示式为</a:t>
              </a:r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 rot="16200000">
              <a:off x="1214" y="-70"/>
              <a:ext cx="19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</p:grp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4729238" y="225274"/>
            <a:ext cx="2901648" cy="1090738"/>
            <a:chOff x="0" y="0"/>
            <a:chExt cx="1828" cy="687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09" y="0"/>
              <a:ext cx="8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 </a:t>
              </a:r>
              <a:r>
                <a:rPr lang="zh-CN" altLang="zh-CN" sz="2794">
                  <a:solidFill>
                    <a:srgbClr val="000000"/>
                  </a:solidFill>
                </a:rPr>
                <a:t>= </a:t>
              </a:r>
              <a:r>
                <a:rPr lang="zh-CN" altLang="zh-CN" sz="2794" i="1">
                  <a:solidFill>
                    <a:srgbClr val="000000"/>
                  </a:solidFill>
                </a:rPr>
                <a:t>f 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  <a:r>
                <a:rPr lang="zh-CN" altLang="zh-CN" sz="2794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109" y="358"/>
              <a:ext cx="83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 </a:t>
              </a:r>
              <a:r>
                <a:rPr lang="zh-CN" altLang="zh-CN" sz="2794">
                  <a:solidFill>
                    <a:srgbClr val="000000"/>
                  </a:solidFill>
                </a:rPr>
                <a:t>= </a:t>
              </a:r>
              <a:r>
                <a:rPr lang="zh-CN" altLang="zh-CN" sz="2794" i="1">
                  <a:solidFill>
                    <a:srgbClr val="000000"/>
                  </a:solidFill>
                </a:rPr>
                <a:t>g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  <a:r>
                <a:rPr lang="zh-CN" altLang="zh-CN" sz="2794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000" y="174"/>
              <a:ext cx="82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zh-CN" altLang="zh-CN" sz="2794">
                  <a:solidFill>
                    <a:srgbClr val="000000"/>
                  </a:solidFill>
                </a:rPr>
                <a:t>[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51209" name="AutoShape 9"/>
            <p:cNvSpPr>
              <a:spLocks/>
            </p:cNvSpPr>
            <p:nvPr/>
          </p:nvSpPr>
          <p:spPr bwMode="auto">
            <a:xfrm>
              <a:off x="0" y="168"/>
              <a:ext cx="78" cy="400"/>
            </a:xfrm>
            <a:prstGeom prst="leftBrace">
              <a:avLst>
                <a:gd name="adj1" fmla="val 42735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138968" y="2989540"/>
          <a:ext cx="1569357" cy="9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699120" imgH="419599" progId="Equation.3">
                  <p:embed/>
                </p:oleObj>
              </mc:Choice>
              <mc:Fallback>
                <p:oleObj r:id="rId3" imgW="699120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968" y="2989540"/>
                        <a:ext cx="1569357" cy="94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570492" y="3913314"/>
            <a:ext cx="2777566" cy="876047"/>
            <a:chOff x="0" y="0"/>
            <a:chExt cx="1750" cy="552"/>
          </a:xfrm>
        </p:grpSpPr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0" y="223"/>
              <a:ext cx="17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而弦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的斜率是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499" y="0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__</a:t>
              </a:r>
            </a:p>
          </p:txBody>
        </p:sp>
      </p:grp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1165175" y="5140476"/>
          <a:ext cx="2406952" cy="93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5" imgW="1080286" imgH="419599" progId="Equation.3">
                  <p:embed/>
                </p:oleObj>
              </mc:Choice>
              <mc:Fallback>
                <p:oleObj r:id="rId5" imgW="1080286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75" y="5140476"/>
                        <a:ext cx="2406952" cy="93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436437" y="1625727"/>
            <a:ext cx="3872064" cy="1026959"/>
            <a:chOff x="0" y="-1"/>
            <a:chExt cx="2439" cy="647"/>
          </a:xfrm>
        </p:grpSpPr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0" y="46"/>
              <a:ext cx="2439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则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上任意一点(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, </a:t>
              </a:r>
              <a:r>
                <a:rPr lang="zh-CN" altLang="en-US" sz="2794" i="1">
                  <a:solidFill>
                    <a:srgbClr val="000000"/>
                  </a:solidFill>
                </a:rPr>
                <a:t>y</a:t>
              </a:r>
              <a:r>
                <a:rPr lang="zh-CN" altLang="en-US" sz="2794">
                  <a:solidFill>
                    <a:srgbClr val="000000"/>
                  </a:solidFill>
                </a:rPr>
                <a:t>)处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的切线的斜率应为</a:t>
              </a: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 rot="16200000">
              <a:off x="322" y="-70"/>
              <a:ext cx="19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</p:grpSp>
      <p:grpSp>
        <p:nvGrpSpPr>
          <p:cNvPr id="51218" name="Group 18"/>
          <p:cNvGrpSpPr>
            <a:grpSpLocks/>
          </p:cNvGrpSpPr>
          <p:nvPr/>
        </p:nvGrpSpPr>
        <p:grpSpPr bwMode="auto">
          <a:xfrm>
            <a:off x="4472214" y="1805215"/>
            <a:ext cx="4495397" cy="3886099"/>
            <a:chOff x="0" y="0"/>
            <a:chExt cx="2832" cy="2448"/>
          </a:xfrm>
        </p:grpSpPr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2832" cy="2448"/>
            </a:xfrm>
            <a:prstGeom prst="rect">
              <a:avLst/>
            </a:prstGeom>
            <a:solidFill>
              <a:srgbClr val="CCFFFF"/>
            </a:solidFill>
            <a:ln w="9525" cmpd="sng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51220" name="Group 20"/>
            <p:cNvGrpSpPr>
              <a:grpSpLocks/>
            </p:cNvGrpSpPr>
            <p:nvPr/>
          </p:nvGrpSpPr>
          <p:grpSpPr bwMode="auto">
            <a:xfrm>
              <a:off x="232" y="96"/>
              <a:ext cx="2441" cy="2092"/>
              <a:chOff x="0" y="0"/>
              <a:chExt cx="2441" cy="2092"/>
            </a:xfrm>
          </p:grpSpPr>
          <p:sp>
            <p:nvSpPr>
              <p:cNvPr id="51221" name="Line 21"/>
              <p:cNvSpPr>
                <a:spLocks noChangeShapeType="1"/>
              </p:cNvSpPr>
              <p:nvPr/>
            </p:nvSpPr>
            <p:spPr bwMode="auto">
              <a:xfrm>
                <a:off x="25" y="1828"/>
                <a:ext cx="2367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 flipV="1">
                <a:off x="569" y="854"/>
                <a:ext cx="1439" cy="51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3" name="Freeform 23"/>
              <p:cNvSpPr>
                <a:spLocks/>
              </p:cNvSpPr>
              <p:nvPr/>
            </p:nvSpPr>
            <p:spPr bwMode="auto">
              <a:xfrm>
                <a:off x="572" y="845"/>
                <a:ext cx="1446" cy="527"/>
              </a:xfrm>
              <a:custGeom>
                <a:avLst/>
                <a:gdLst>
                  <a:gd name="T0" fmla="*/ 0 w 1612"/>
                  <a:gd name="T1" fmla="*/ 444 h 444"/>
                  <a:gd name="T2" fmla="*/ 245 w 1612"/>
                  <a:gd name="T3" fmla="*/ 133 h 444"/>
                  <a:gd name="T4" fmla="*/ 689 w 1612"/>
                  <a:gd name="T5" fmla="*/ 244 h 444"/>
                  <a:gd name="T6" fmla="*/ 1256 w 1612"/>
                  <a:gd name="T7" fmla="*/ 400 h 444"/>
                  <a:gd name="T8" fmla="*/ 1612 w 1612"/>
                  <a:gd name="T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2" h="444">
                    <a:moveTo>
                      <a:pt x="0" y="444"/>
                    </a:moveTo>
                    <a:cubicBezTo>
                      <a:pt x="65" y="305"/>
                      <a:pt x="130" y="166"/>
                      <a:pt x="245" y="133"/>
                    </a:cubicBezTo>
                    <a:cubicBezTo>
                      <a:pt x="360" y="100"/>
                      <a:pt x="521" y="200"/>
                      <a:pt x="689" y="244"/>
                    </a:cubicBezTo>
                    <a:cubicBezTo>
                      <a:pt x="857" y="288"/>
                      <a:pt x="1102" y="441"/>
                      <a:pt x="1256" y="400"/>
                    </a:cubicBezTo>
                    <a:cubicBezTo>
                      <a:pt x="1410" y="359"/>
                      <a:pt x="1511" y="179"/>
                      <a:pt x="1612" y="0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4" name="Line 24"/>
              <p:cNvSpPr>
                <a:spLocks noChangeShapeType="1"/>
              </p:cNvSpPr>
              <p:nvPr/>
            </p:nvSpPr>
            <p:spPr bwMode="auto">
              <a:xfrm>
                <a:off x="2021" y="851"/>
                <a:ext cx="0" cy="97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5" name="Line 25"/>
              <p:cNvSpPr>
                <a:spLocks noChangeShapeType="1"/>
              </p:cNvSpPr>
              <p:nvPr/>
            </p:nvSpPr>
            <p:spPr bwMode="auto">
              <a:xfrm>
                <a:off x="576" y="1374"/>
                <a:ext cx="0" cy="45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6" name="Line 26"/>
              <p:cNvSpPr>
                <a:spLocks noChangeShapeType="1"/>
              </p:cNvSpPr>
              <p:nvPr/>
            </p:nvSpPr>
            <p:spPr bwMode="auto">
              <a:xfrm flipV="1">
                <a:off x="232" y="62"/>
                <a:ext cx="0" cy="19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7" name="Text Box 27"/>
              <p:cNvSpPr txBox="1">
                <a:spLocks noChangeArrowheads="1"/>
              </p:cNvSpPr>
              <p:nvPr/>
            </p:nvSpPr>
            <p:spPr bwMode="auto">
              <a:xfrm>
                <a:off x="0" y="1770"/>
                <a:ext cx="25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51228" name="Rectangle 28"/>
              <p:cNvSpPr>
                <a:spLocks noChangeArrowheads="1"/>
              </p:cNvSpPr>
              <p:nvPr/>
            </p:nvSpPr>
            <p:spPr bwMode="auto">
              <a:xfrm>
                <a:off x="2238" y="1800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51229" name="Rectangle 29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51230" name="Rectangle 30"/>
              <p:cNvSpPr>
                <a:spLocks noChangeArrowheads="1"/>
              </p:cNvSpPr>
              <p:nvPr/>
            </p:nvSpPr>
            <p:spPr bwMode="auto">
              <a:xfrm>
                <a:off x="358" y="1344"/>
                <a:ext cx="2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1231" name="Rectangle 31"/>
              <p:cNvSpPr>
                <a:spLocks noChangeArrowheads="1"/>
              </p:cNvSpPr>
              <p:nvPr/>
            </p:nvSpPr>
            <p:spPr bwMode="auto">
              <a:xfrm>
                <a:off x="2150" y="784"/>
                <a:ext cx="2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51232" name="Rectangle 32"/>
              <p:cNvSpPr>
                <a:spLocks noChangeArrowheads="1"/>
              </p:cNvSpPr>
              <p:nvPr/>
            </p:nvSpPr>
            <p:spPr bwMode="auto">
              <a:xfrm>
                <a:off x="1878" y="309"/>
                <a:ext cx="22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T</a:t>
                </a:r>
              </a:p>
            </p:txBody>
          </p:sp>
          <p:sp>
            <p:nvSpPr>
              <p:cNvPr id="51233" name="Rectangle 33"/>
              <p:cNvSpPr>
                <a:spLocks noChangeArrowheads="1"/>
              </p:cNvSpPr>
              <p:nvPr/>
            </p:nvSpPr>
            <p:spPr bwMode="auto">
              <a:xfrm>
                <a:off x="554" y="744"/>
                <a:ext cx="2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51234" name="Text Box 34"/>
              <p:cNvSpPr txBox="1">
                <a:spLocks noChangeArrowheads="1"/>
              </p:cNvSpPr>
              <p:nvPr/>
            </p:nvSpPr>
            <p:spPr bwMode="auto">
              <a:xfrm>
                <a:off x="310" y="1794"/>
                <a:ext cx="44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g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(</a:t>
                </a:r>
                <a:r>
                  <a:rPr lang="zh-CN" altLang="zh-CN" sz="2413" i="1">
                    <a:solidFill>
                      <a:srgbClr val="000000"/>
                    </a:solidFill>
                  </a:rPr>
                  <a:t>a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51235" name="Text Box 35"/>
              <p:cNvSpPr txBox="1">
                <a:spLocks noChangeArrowheads="1"/>
              </p:cNvSpPr>
              <p:nvPr/>
            </p:nvSpPr>
            <p:spPr bwMode="auto">
              <a:xfrm>
                <a:off x="1854" y="1794"/>
                <a:ext cx="44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g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(</a:t>
                </a:r>
                <a:r>
                  <a:rPr lang="zh-CN" altLang="zh-CN" sz="2413" i="1">
                    <a:solidFill>
                      <a:srgbClr val="000000"/>
                    </a:solidFill>
                  </a:rPr>
                  <a:t>b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 flipV="1">
                <a:off x="93" y="564"/>
                <a:ext cx="1884" cy="6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7" name="Line 37"/>
              <p:cNvSpPr>
                <a:spLocks noChangeShapeType="1"/>
              </p:cNvSpPr>
              <p:nvPr/>
            </p:nvSpPr>
            <p:spPr bwMode="auto">
              <a:xfrm>
                <a:off x="790" y="1006"/>
                <a:ext cx="0" cy="81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8" name="Rectangle 38"/>
              <p:cNvSpPr>
                <a:spLocks noChangeArrowheads="1"/>
              </p:cNvSpPr>
              <p:nvPr/>
            </p:nvSpPr>
            <p:spPr bwMode="auto">
              <a:xfrm>
                <a:off x="655" y="1795"/>
                <a:ext cx="21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413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9945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E77D-E234-42F7-A48D-E6EF74A90E6C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49250" y="838100"/>
            <a:ext cx="45689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    </a:t>
            </a:r>
            <a:r>
              <a:rPr lang="zh-CN" altLang="en-US" sz="2794" dirty="0" smtClean="0">
                <a:solidFill>
                  <a:srgbClr val="000000"/>
                </a:solidFill>
              </a:rPr>
              <a:t>设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dirty="0">
                <a:solidFill>
                  <a:srgbClr val="000000"/>
                </a:solidFill>
              </a:rPr>
              <a:t>与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2</a:t>
            </a:r>
            <a:r>
              <a:rPr lang="zh-CN" altLang="en-US" sz="2794" dirty="0">
                <a:solidFill>
                  <a:srgbClr val="000000"/>
                </a:solidFill>
              </a:rPr>
              <a:t>同号, 证明：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341687" y="854226"/>
          <a:ext cx="4167313" cy="50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1956117" imgH="228917" progId="Equation.3">
                  <p:embed/>
                </p:oleObj>
              </mc:Choice>
              <mc:Fallback>
                <p:oleObj r:id="rId3" imgW="1956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687" y="854226"/>
                        <a:ext cx="4167313" cy="50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55599" y="1689302"/>
            <a:ext cx="352211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其中</a:t>
            </a:r>
            <a:r>
              <a:rPr lang="zh-CN" altLang="zh-CN" sz="2794">
                <a:solidFill>
                  <a:srgbClr val="000000"/>
                </a:solidFill>
              </a:rPr>
              <a:t>, 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>
                <a:solidFill>
                  <a:srgbClr val="000000"/>
                </a:solidFill>
              </a:rPr>
              <a:t>在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1</a:t>
            </a:r>
            <a:r>
              <a:rPr lang="zh-CN" altLang="en-US" sz="2794">
                <a:solidFill>
                  <a:srgbClr val="000000"/>
                </a:solidFill>
              </a:rPr>
              <a:t>与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之间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68401" y="2613076"/>
            <a:ext cx="712762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证：</a:t>
            </a:r>
            <a:r>
              <a:rPr lang="zh-CN" altLang="en-US" sz="2794">
                <a:solidFill>
                  <a:srgbClr val="000000"/>
                </a:solidFill>
              </a:rPr>
              <a:t>由于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MT Extra" panose="05050102010205020202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与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MT Extra" panose="05050102010205020202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同号, 故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=0不在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之间.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097139" y="3667377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071814" y="3551464"/>
          <a:ext cx="2771825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5" imgW="1397924" imgH="419599" progId="Equation.3">
                  <p:embed/>
                </p:oleObj>
              </mc:Choice>
              <mc:Fallback>
                <p:oleObj r:id="rId5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14" y="3551464"/>
                        <a:ext cx="2771825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062365" y="4687913"/>
            <a:ext cx="7148286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779588" indent="-17795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则  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), </a:t>
            </a:r>
            <a:r>
              <a:rPr lang="zh-CN" altLang="en-US" sz="2794" i="1" dirty="0">
                <a:solidFill>
                  <a:srgbClr val="000000"/>
                </a:solidFill>
              </a:rPr>
              <a:t>g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 在由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dirty="0">
                <a:solidFill>
                  <a:srgbClr val="000000"/>
                </a:solidFill>
              </a:rPr>
              <a:t>，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2</a:t>
            </a:r>
            <a:r>
              <a:rPr lang="zh-CN" altLang="en-US" sz="2794" dirty="0">
                <a:solidFill>
                  <a:srgbClr val="000000"/>
                </a:solidFill>
              </a:rPr>
              <a:t>为端点构成的</a:t>
            </a:r>
            <a:r>
              <a:rPr lang="zh-CN" altLang="en-US" sz="2794" dirty="0" smtClean="0">
                <a:solidFill>
                  <a:srgbClr val="000000"/>
                </a:solidFill>
              </a:rPr>
              <a:t>区间内满足</a:t>
            </a:r>
            <a:r>
              <a:rPr lang="zh-CN" altLang="en-US" sz="2794" dirty="0">
                <a:solidFill>
                  <a:srgbClr val="000000"/>
                </a:solidFill>
              </a:rPr>
              <a:t>柯西中值定理条件，从而</a:t>
            </a:r>
            <a:r>
              <a:rPr lang="zh-CN" altLang="en-US" sz="2794" dirty="0" smtClean="0">
                <a:solidFill>
                  <a:srgbClr val="000000"/>
                </a:solidFill>
              </a:rPr>
              <a:t>有</a:t>
            </a:r>
            <a:endParaRPr lang="zh-CN" altLang="en-US" sz="279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06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6" grpId="0" autoUpdateAnimBg="0"/>
      <p:bldP spid="59397" grpId="0" autoUpdateAnimBg="0"/>
      <p:bldP spid="59398" grpId="0" autoUpdateAnimBg="0"/>
      <p:bldP spid="594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6D6-9E86-4A23-88B0-5DBD7F3F16B1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906512" y="1325437"/>
          <a:ext cx="4784675" cy="193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3" imgW="2145686" imgH="863542" progId="Equation.3">
                  <p:embed/>
                </p:oleObj>
              </mc:Choice>
              <mc:Fallback>
                <p:oleObj r:id="rId3" imgW="2145686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12" y="1325437"/>
                        <a:ext cx="4784675" cy="1933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82587" y="3684512"/>
            <a:ext cx="12618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整理得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139976" y="4508500"/>
          <a:ext cx="4179913" cy="52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5" imgW="1918017" imgH="228917" progId="Equation.3">
                  <p:embed/>
                </p:oleObj>
              </mc:Choice>
              <mc:Fallback>
                <p:oleObj r:id="rId5" imgW="1918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976" y="4508500"/>
                        <a:ext cx="4179913" cy="52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203976" y="4494389"/>
            <a:ext cx="31780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,   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之间)</a:t>
            </a:r>
            <a:endParaRPr lang="zh-CN" altLang="en-US" sz="2794">
              <a:solidFill>
                <a:srgbClr val="000000"/>
              </a:solidFill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5807227" y="312964"/>
          <a:ext cx="2772329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7" imgW="1397924" imgH="419599" progId="Equation.3">
                  <p:embed/>
                </p:oleObj>
              </mc:Choice>
              <mc:Fallback>
                <p:oleObj r:id="rId7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227" y="312964"/>
                        <a:ext cx="2772329" cy="83809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135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A9FB-84CC-4436-9B76-FF86C6E94141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42055" y="1079500"/>
            <a:ext cx="7960683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90651" y="3151314"/>
            <a:ext cx="7537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</a:t>
            </a:r>
            <a:r>
              <a:rPr lang="zh-CN" altLang="en-US" sz="2794">
                <a:solidFill>
                  <a:srgbClr val="000000"/>
                </a:solidFill>
              </a:rPr>
              <a:t>这一类问题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往往可考虑用中值定理解决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65968" y="4519588"/>
            <a:ext cx="118180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变形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875643" y="4360838"/>
          <a:ext cx="2962830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2539215" imgH="800070" progId="Equation.3">
                  <p:embed/>
                </p:oleObj>
              </mc:Choice>
              <mc:Fallback>
                <p:oleObj r:id="rId3" imgW="2539215" imgH="8000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643" y="4360838"/>
                        <a:ext cx="2962830" cy="93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7390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6269-DF31-43D2-A1B6-9BBEAE105B0D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544663" y="3530802"/>
            <a:ext cx="13516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注意到</a:t>
            </a:r>
            <a:r>
              <a:rPr lang="zh-CN" altLang="zh-CN" sz="2794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375076" y="2886226"/>
          <a:ext cx="3759099" cy="195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" imgW="3353117" imgH="1676717" progId="Equation.3">
                  <p:embed/>
                </p:oleObj>
              </mc:Choice>
              <mc:Fallback>
                <p:oleObj r:id="rId3" imgW="3353117" imgH="1676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76" y="2886226"/>
                        <a:ext cx="3759099" cy="195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93611" y="5386413"/>
            <a:ext cx="25132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左端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310063" y="5208512"/>
          <a:ext cx="3231949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2767716" imgH="774681" progId="Equation.3">
                  <p:embed/>
                </p:oleObj>
              </mc:Choice>
              <mc:Fallback>
                <p:oleObj r:id="rId5" imgW="2767716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063" y="5208512"/>
                        <a:ext cx="3231949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82223" y="2009826"/>
          <a:ext cx="2962325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7" imgW="2539215" imgH="800070" progId="Equation.3">
                  <p:embed/>
                </p:oleObj>
              </mc:Choice>
              <mc:Fallback>
                <p:oleObj r:id="rId7" imgW="2539215" imgH="8000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23" y="2009826"/>
                        <a:ext cx="2962325" cy="93334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5452" y="296838"/>
            <a:ext cx="7961187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652710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/>
      <p:bldP spid="62468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1279</Words>
  <Application>Microsoft Office PowerPoint</Application>
  <PresentationFormat>全屏显示(4:3)</PresentationFormat>
  <Paragraphs>172</Paragraphs>
  <Slides>38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黑体</vt:lpstr>
      <vt:lpstr>楷体_GB2312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Office 主题</vt:lpstr>
      <vt:lpstr>默认设计模板</vt:lpstr>
      <vt:lpstr>1_默认设计模板</vt:lpstr>
      <vt:lpstr>Microsoft Equation 3.0</vt:lpstr>
      <vt:lpstr>MathType 6.0 Equation</vt:lpstr>
      <vt:lpstr>Equation</vt:lpstr>
      <vt:lpstr>第二节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dc:creator>Xie_Lingli</dc:creator>
  <cp:lastModifiedBy>Xie Lingli</cp:lastModifiedBy>
  <cp:revision>5</cp:revision>
  <dcterms:created xsi:type="dcterms:W3CDTF">2017-11-19T12:26:47Z</dcterms:created>
  <dcterms:modified xsi:type="dcterms:W3CDTF">2018-11-13T11:55:21Z</dcterms:modified>
</cp:coreProperties>
</file>