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70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4" r:id="rId17"/>
    <p:sldId id="295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6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0.wmf"/><Relationship Id="rId4" Type="http://schemas.openxmlformats.org/officeDocument/2006/relationships/image" Target="../media/image11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0.wmf"/><Relationship Id="rId4" Type="http://schemas.openxmlformats.org/officeDocument/2006/relationships/image" Target="../media/image1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5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5.wmf"/><Relationship Id="rId2" Type="http://schemas.openxmlformats.org/officeDocument/2006/relationships/image" Target="../media/image31.e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7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8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CA108-6067-4C52-A932-ED435EF9DA6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7812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4EF23-98A2-491F-BD01-B28490FC0DA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606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3F3BA-111B-4E6E-B9D8-B627B3C2033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16648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23AD5-2EBB-4589-AA83-2358990E0AA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1177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D9A2C-712E-4E8B-821B-5507131DDFD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65208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D8EF7-292C-4A82-9666-4F97D098F03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533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F64E1-81C3-4E05-81DF-FD2BD0A6BE8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28045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8FB42-5561-4A2A-8115-5AEB911755B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9212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69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5D0FA-7AC2-4B2B-9AD8-9C0F23FCF52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11593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1CED1-8C66-4C7D-8D7A-2FE8A27A4E6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33510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149E-0B91-4E5F-9F8D-BD6DBB1BE9E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41514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072960DF-5CC9-421D-A3CA-CF236A10F57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54633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63B75A7-DF1D-4F24-ADAD-8C810CE7DC9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31479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5F200DE1-45EE-4B25-A17C-5DB60EC5B14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70690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8B53EE-2D4D-4178-9AF2-A84D58D174F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90282"/>
      </p:ext>
    </p:extLst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62972-2FD7-4577-83E9-4412D060FD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06508"/>
      </p:ext>
    </p:extLst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B961E-7B05-4293-8DC5-C20EDDF86D9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31827"/>
      </p:ext>
    </p:extLst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4F00E-4B08-4BD4-8120-0C5931D03B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6774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99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55182-8648-4BF1-B3AB-DC02B583110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24392"/>
      </p:ext>
    </p:extLst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6DA8D-3E1F-4BE5-9854-D0FF21F87A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32988"/>
      </p:ext>
    </p:extLst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DE9BC-302B-4A7A-8818-23211F6CBEB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25199"/>
      </p:ext>
    </p:extLst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C98CB-04AE-4045-9562-AB2A1698959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74517"/>
      </p:ext>
    </p:extLst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98AE3-FDD0-4927-B352-0DA12F24B9A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01488"/>
      </p:ext>
    </p:extLst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40DF6-8E0D-4B9E-B5D6-9F65816C262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08888"/>
      </p:ext>
    </p:extLst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A3601-D117-488B-9CC4-E7BFDEA0BE2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31865"/>
      </p:ext>
    </p:extLst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98BD4-DC25-46AE-878A-F334B961357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51927"/>
      </p:ext>
    </p:extLst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8B53EE-2D4D-4178-9AF2-A84D58D174F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87134"/>
      </p:ext>
    </p:extLst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62972-2FD7-4577-83E9-4412D060FD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9695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79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B961E-7B05-4293-8DC5-C20EDDF86D9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706"/>
      </p:ext>
    </p:extLst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4F00E-4B08-4BD4-8120-0C5931D03B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78697"/>
      </p:ext>
    </p:extLst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55182-8648-4BF1-B3AB-DC02B583110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61265"/>
      </p:ext>
    </p:extLst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6DA8D-3E1F-4BE5-9854-D0FF21F87A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35725"/>
      </p:ext>
    </p:extLst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DE9BC-302B-4A7A-8818-23211F6CBEB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72766"/>
      </p:ext>
    </p:extLst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C98CB-04AE-4045-9562-AB2A1698959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51287"/>
      </p:ext>
    </p:extLst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98AE3-FDD0-4927-B352-0DA12F24B9A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29923"/>
      </p:ext>
    </p:extLst>
  </p:cSld>
  <p:clrMapOvr>
    <a:masterClrMapping/>
  </p:clrMapOvr>
  <p:transition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40DF6-8E0D-4B9E-B5D6-9F65816C262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69380"/>
      </p:ext>
    </p:extLst>
  </p:cSld>
  <p:clrMapOvr>
    <a:masterClrMapping/>
  </p:clrMapOvr>
  <p:transition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A3601-D117-488B-9CC4-E7BFDEA0BE2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10245"/>
      </p:ext>
    </p:extLst>
  </p:cSld>
  <p:clrMapOvr>
    <a:masterClrMapping/>
  </p:clrMapOvr>
  <p:transition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98BD4-DC25-46AE-878A-F334B961357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259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6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0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8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3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2D4A-5C92-4A1D-BB67-E2E80C0D138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9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ED83CF2-8F03-4702-B361-55649444CE18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7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B6B534-B095-4F11-B1F0-07C521754766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B6B534-B095-4F11-B1F0-07C521754766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4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58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5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18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3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第三节     泰勒公式</a:t>
            </a:r>
            <a:r>
              <a:rPr lang="zh-CN" altLang="en-US" sz="4800" dirty="0"/>
              <a:t/>
            </a:r>
            <a:br>
              <a:rPr lang="zh-CN" altLang="en-US" sz="4800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584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7537-D1F9-46D5-B8AE-B94B7834A646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85826" y="0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455587" y="4623405"/>
          <a:ext cx="8126488" cy="191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r:id="rId3" imgW="3440524" imgH="812764" progId="Equation.3">
                  <p:embed/>
                </p:oleObj>
              </mc:Choice>
              <mc:Fallback>
                <p:oleObj r:id="rId3" imgW="3440524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87" y="4623405"/>
                        <a:ext cx="8126488" cy="191860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3378100" y="1400024"/>
          <a:ext cx="4820456" cy="234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r:id="rId5" imgW="1930717" imgH="940117" progId="Equation.3">
                  <p:embed/>
                </p:oleObj>
              </mc:Choice>
              <mc:Fallback>
                <p:oleObj r:id="rId5" imgW="19307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100" y="1400024"/>
                        <a:ext cx="4820456" cy="2346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372937" y="3822599"/>
          <a:ext cx="161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r:id="rId7" imgW="647736" imgH="203429" progId="Equation.3">
                  <p:embed/>
                </p:oleObj>
              </mc:Choice>
              <mc:Fallback>
                <p:oleObj r:id="rId7" imgW="647736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37" y="3822599"/>
                        <a:ext cx="1619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167063" y="3883076"/>
          <a:ext cx="444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r:id="rId9" imgW="1778317" imgH="228917" progId="Equation.3">
                  <p:embed/>
                </p:oleObj>
              </mc:Choice>
              <mc:Fallback>
                <p:oleObj r:id="rId9" imgW="1778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063" y="3883076"/>
                        <a:ext cx="44450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7493000" y="1198437"/>
            <a:ext cx="1651000" cy="695476"/>
          </a:xfrm>
          <a:prstGeom prst="cloudCallout">
            <a:avLst>
              <a:gd name="adj1" fmla="val -23556"/>
              <a:gd name="adj2" fmla="val 52741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三阶可导</a:t>
            </a: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157742" y="641552"/>
          <a:ext cx="8718147" cy="62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r:id="rId11" imgW="5446253" imgH="393846" progId="Equation.3">
                  <p:embed/>
                </p:oleObj>
              </mc:Choice>
              <mc:Fallback>
                <p:oleObj r:id="rId11" imgW="544625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42" y="641552"/>
                        <a:ext cx="8718147" cy="62996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240393" y="1758849"/>
          <a:ext cx="2821214" cy="94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r:id="rId13" imgW="1283017" imgH="432117" progId="Equation.3">
                  <p:embed/>
                </p:oleObj>
              </mc:Choice>
              <mc:Fallback>
                <p:oleObj r:id="rId13" imgW="1283017" imgH="43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93" y="1758849"/>
                        <a:ext cx="2821214" cy="94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Line 10"/>
          <p:cNvSpPr>
            <a:spLocks noChangeShapeType="1"/>
          </p:cNvSpPr>
          <p:nvPr/>
        </p:nvSpPr>
        <p:spPr bwMode="auto">
          <a:xfrm flipV="1">
            <a:off x="868337" y="1242786"/>
            <a:ext cx="6037540" cy="11591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3483429" y="1233714"/>
          <a:ext cx="718155" cy="46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r:id="rId15" imgW="355917" imgH="228917" progId="Equation.3">
                  <p:embed/>
                </p:oleObj>
              </mc:Choice>
              <mc:Fallback>
                <p:oleObj r:id="rId15" imgW="355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429" y="1233714"/>
                        <a:ext cx="718155" cy="46163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5084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9" grpId="0" animBg="1" autoUpdateAnimBg="0"/>
      <p:bldP spid="1003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969-FDA0-4449-BCEE-DF4A1E7DFC6C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071437" y="2860524"/>
          <a:ext cx="6858000" cy="197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r:id="rId3" imgW="2934017" imgH="838517" progId="Equation.3">
                  <p:embed/>
                </p:oleObj>
              </mc:Choice>
              <mc:Fallback>
                <p:oleObj r:id="rId3" imgW="29340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37" y="2860524"/>
                        <a:ext cx="6858000" cy="1973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6564187" y="4838599"/>
          <a:ext cx="1365250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r:id="rId5" imgW="584517" imgH="228917" progId="Equation.3">
                  <p:embed/>
                </p:oleObj>
              </mc:Choice>
              <mc:Fallback>
                <p:oleObj r:id="rId5" imgW="5845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187" y="4838599"/>
                        <a:ext cx="1365250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488849" y="1696861"/>
          <a:ext cx="5730119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r:id="rId7" imgW="2451417" imgH="228917" progId="Equation.3">
                  <p:embed/>
                </p:oleObj>
              </mc:Choice>
              <mc:Fallback>
                <p:oleObj r:id="rId7" imgW="2451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49" y="1696861"/>
                        <a:ext cx="5730119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7027838" y="1419175"/>
            <a:ext cx="1838476" cy="695476"/>
          </a:xfrm>
          <a:prstGeom prst="cloudCallout">
            <a:avLst>
              <a:gd name="adj1" fmla="val -42315"/>
              <a:gd name="adj2" fmla="val 180824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810" i="1">
                <a:solidFill>
                  <a:srgbClr val="000000"/>
                </a:solidFill>
              </a:rPr>
              <a:t>n </a:t>
            </a: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阶可导</a:t>
            </a:r>
          </a:p>
        </p:txBody>
      </p:sp>
    </p:spTree>
    <p:extLst>
      <p:ext uri="{BB962C8B-B14F-4D97-AF65-F5344CB8AC3E}">
        <p14:creationId xmlns:p14="http://schemas.microsoft.com/office/powerpoint/2010/main" val="14265989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2B1-3E05-42D4-B883-C529E1D88ED2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35429" y="2436686"/>
            <a:ext cx="7805460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3279775" indent="-32797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8798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4799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设函数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)内可微, 则由函数的微分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270000" y="3191127"/>
          <a:ext cx="5978576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3" imgW="2565717" imgH="228917" progId="Equation.3">
                  <p:embed/>
                </p:oleObj>
              </mc:Choice>
              <mc:Fallback>
                <p:oleObj r:id="rId3" imgW="2565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191127"/>
                        <a:ext cx="5978576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17286" y="3932465"/>
            <a:ext cx="70122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这就是一阶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带佩亚</a:t>
            </a:r>
            <a:r>
              <a:rPr lang="zh-CN" altLang="en-US" sz="2794" b="1" dirty="0">
                <a:solidFill>
                  <a:srgbClr val="000000"/>
                </a:solidFill>
              </a:rPr>
              <a:t>诺余项</a:t>
            </a:r>
            <a:r>
              <a:rPr lang="zh-CN" altLang="en-US" sz="2794" b="1" i="1" dirty="0">
                <a:solidFill>
                  <a:srgbClr val="000000"/>
                </a:solidFill>
              </a:rPr>
              <a:t>o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–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)的泰勒公式.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30969" y="226786"/>
          <a:ext cx="7984369" cy="197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5" imgW="3416617" imgH="838517" progId="Equation.3">
                  <p:embed/>
                </p:oleObj>
              </mc:Choice>
              <mc:Fallback>
                <p:oleObj r:id="rId5" imgW="34166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69" y="226786"/>
                        <a:ext cx="7984369" cy="197354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96746" y="5091847"/>
            <a:ext cx="8881654" cy="81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 dirty="0" smtClean="0">
                <a:solidFill>
                  <a:srgbClr val="000000"/>
                </a:solidFill>
              </a:rPr>
              <a:t>p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 =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)+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)(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–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) 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来</a:t>
            </a:r>
            <a:r>
              <a:rPr lang="zh-CN" altLang="en-US" sz="2794" b="1" dirty="0">
                <a:solidFill>
                  <a:srgbClr val="000000"/>
                </a:solidFill>
              </a:rPr>
              <a:t>逼近函数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2" name="矩形 1"/>
          <p:cNvSpPr/>
          <p:nvPr/>
        </p:nvSpPr>
        <p:spPr>
          <a:xfrm>
            <a:off x="354531" y="4637947"/>
            <a:ext cx="7376571" cy="52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94" b="1" dirty="0">
                <a:solidFill>
                  <a:srgbClr val="000000"/>
                </a:solidFill>
              </a:rPr>
              <a:t>在上面的表达式中, 实际上是用一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次</a:t>
            </a:r>
            <a:r>
              <a:rPr lang="zh-CN" altLang="en-US" sz="2794" b="1" dirty="0">
                <a:solidFill>
                  <a:srgbClr val="000000"/>
                </a:solidFill>
              </a:rPr>
              <a:t>多项式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1113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4" grpId="0" autoUpdateAnimBg="0"/>
      <p:bldP spid="10240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5" name="Object 2"/>
          <p:cNvGraphicFramePr>
            <a:graphicFrameLocks noChangeAspect="1"/>
          </p:cNvGraphicFramePr>
          <p:nvPr/>
        </p:nvGraphicFramePr>
        <p:xfrm>
          <a:off x="955675" y="2211388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3" imgW="2240375" imgH="419040" progId="Equation.3">
                  <p:embed/>
                </p:oleObj>
              </mc:Choice>
              <mc:Fallback>
                <p:oleObj name="Equation" r:id="rId3" imgW="2240375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211388"/>
                        <a:ext cx="226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3"/>
          <p:cNvGraphicFramePr>
            <a:graphicFrameLocks noChangeAspect="1"/>
          </p:cNvGraphicFramePr>
          <p:nvPr/>
        </p:nvGraphicFramePr>
        <p:xfrm>
          <a:off x="3216275" y="2211388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7" name="Equation" r:id="rId5" imgW="2362259" imgH="419040" progId="Equation.3">
                  <p:embed/>
                </p:oleObj>
              </mc:Choice>
              <mc:Fallback>
                <p:oleObj name="Equation" r:id="rId5" imgW="2362259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211388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4"/>
          <p:cNvGraphicFramePr>
            <a:graphicFrameLocks noChangeAspect="1"/>
          </p:cNvGraphicFramePr>
          <p:nvPr/>
        </p:nvGraphicFramePr>
        <p:xfrm>
          <a:off x="5689600" y="2032000"/>
          <a:ext cx="23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8" name="Equation" r:id="rId7" imgW="2362259" imgH="914328" progId="Equation.3">
                  <p:embed/>
                </p:oleObj>
              </mc:Choice>
              <mc:Fallback>
                <p:oleObj name="Equation" r:id="rId7" imgW="2362259" imgH="9143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032000"/>
                        <a:ext cx="238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5"/>
          <p:cNvGraphicFramePr>
            <a:graphicFrameLocks noChangeAspect="1"/>
          </p:cNvGraphicFramePr>
          <p:nvPr/>
        </p:nvGraphicFramePr>
        <p:xfrm>
          <a:off x="2678113" y="2794000"/>
          <a:ext cx="3565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9" name="Equation" r:id="rId9" imgW="3543280" imgH="990576" progId="Equation.3">
                  <p:embed/>
                </p:oleObj>
              </mc:Choice>
              <mc:Fallback>
                <p:oleObj name="Equation" r:id="rId9" imgW="3543280" imgH="9905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2794000"/>
                        <a:ext cx="3565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6"/>
          <p:cNvGraphicFramePr>
            <a:graphicFrameLocks noChangeAspect="1"/>
          </p:cNvGraphicFramePr>
          <p:nvPr/>
        </p:nvGraphicFramePr>
        <p:xfrm>
          <a:off x="6375400" y="3124200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" name="Equation" r:id="rId11" imgW="1142986" imgH="419040" progId="Equation.3">
                  <p:embed/>
                </p:oleObj>
              </mc:Choice>
              <mc:Fallback>
                <p:oleObj name="Equation" r:id="rId11" imgW="1142986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124200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215063" y="37861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8214" name="Object 7"/>
          <p:cNvGraphicFramePr>
            <a:graphicFrameLocks noChangeAspect="1"/>
          </p:cNvGraphicFramePr>
          <p:nvPr/>
        </p:nvGraphicFramePr>
        <p:xfrm>
          <a:off x="1333500" y="4948238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name="Equation" r:id="rId13" imgW="1158330" imgH="419040" progId="Equation.3">
                  <p:embed/>
                </p:oleObj>
              </mc:Choice>
              <mc:Fallback>
                <p:oleObj name="Equation" r:id="rId13" imgW="115833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948238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5867400" y="4902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lang="zh-CN" altLang="en-US" sz="2800" b="1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与 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之间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04800" y="5715000"/>
            <a:ext cx="403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拉格朗日型余项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8237" name="Object 8"/>
          <p:cNvGraphicFramePr>
            <a:graphicFrameLocks noChangeAspect="1"/>
          </p:cNvGraphicFramePr>
          <p:nvPr/>
        </p:nvGraphicFramePr>
        <p:xfrm>
          <a:off x="2679700" y="4648200"/>
          <a:ext cx="303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name="Equation" r:id="rId15" imgW="3009929" imgH="990576" progId="Equation.3">
                  <p:embed/>
                </p:oleObj>
              </mc:Choice>
              <mc:Fallback>
                <p:oleObj name="Equation" r:id="rId15" imgW="3009929" imgH="9905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648200"/>
                        <a:ext cx="3035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852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若函数</a:t>
            </a:r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1828800" y="91440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" name="Equation" r:id="rId17" imgW="1485947" imgH="449496" progId="Equation.3">
                  <p:embed/>
                </p:oleObj>
              </mc:Choice>
              <mc:Fallback>
                <p:oleObj name="Equation" r:id="rId17" imgW="1485947" imgH="4494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3189288" y="839788"/>
            <a:ext cx="5954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的某邻域内具有 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</a:rPr>
              <a:t>n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+ 1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阶连续导数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304800" y="3810000"/>
            <a:ext cx="5767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此式称为 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 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阶泰勒公式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304800" y="1462088"/>
            <a:ext cx="361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则在该邻域内有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560183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utoUpdateAnimBg="0"/>
      <p:bldP spid="8255" grpId="0" build="p" autoUpdateAnimBg="0" advAuto="0"/>
      <p:bldP spid="8216" grpId="0" autoUpdateAnimBg="0"/>
      <p:bldP spid="8196" grpId="0" build="p" autoUpdateAnimBg="0"/>
      <p:bldP spid="8263" grpId="0" build="p" autoUpdateAnimBg="0" advAuto="0"/>
      <p:bldP spid="8231" grpId="0" build="p" autoUpdateAnimBg="0"/>
      <p:bldP spid="82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56200" y="1344000"/>
            <a:ext cx="73152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= 0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泰勒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公式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变为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18759"/>
              </p:ext>
            </p:extLst>
          </p:nvPr>
        </p:nvGraphicFramePr>
        <p:xfrm>
          <a:off x="2344738" y="2408238"/>
          <a:ext cx="34163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3" imgW="1307880" imgH="444240" progId="Equation.DSMT4">
                  <p:embed/>
                </p:oleObj>
              </mc:Choice>
              <mc:Fallback>
                <p:oleObj name="Equation" r:id="rId3" imgW="1307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408238"/>
                        <a:ext cx="34163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6438" y="3976225"/>
            <a:ext cx="585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它叫做函数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麦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克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劳林公式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27400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build="p" autoUpdateAnimBg="0"/>
      <p:bldP spid="1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088-7E41-480B-A21E-2E1D33288530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695476" y="686405"/>
            <a:ext cx="5737175" cy="60830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20975" indent="-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FF"/>
                </a:solidFill>
              </a:rPr>
              <a:t>例11.</a:t>
            </a:r>
            <a:r>
              <a:rPr lang="zh-CN" altLang="en-US" sz="2794" dirty="0">
                <a:solidFill>
                  <a:srgbClr val="000000"/>
                </a:solidFill>
              </a:rPr>
              <a:t> 求</a:t>
            </a:r>
            <a:r>
              <a:rPr lang="zh-CN" altLang="en-US" sz="2794" i="1" dirty="0">
                <a:solidFill>
                  <a:srgbClr val="000000"/>
                </a:solidFill>
              </a:rPr>
              <a:t>y=e</a:t>
            </a:r>
            <a:r>
              <a:rPr lang="zh-CN" altLang="en-US" sz="2794" i="1" baseline="30000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的</a:t>
            </a:r>
            <a:r>
              <a:rPr lang="zh-CN" altLang="en-US" sz="2794" i="1" dirty="0">
                <a:solidFill>
                  <a:srgbClr val="000000"/>
                </a:solidFill>
              </a:rPr>
              <a:t>n</a:t>
            </a:r>
            <a:r>
              <a:rPr lang="zh-CN" altLang="en-US" sz="2794" dirty="0" smtClean="0">
                <a:solidFill>
                  <a:srgbClr val="000000"/>
                </a:solidFill>
              </a:rPr>
              <a:t>阶麦克</a:t>
            </a:r>
            <a:r>
              <a:rPr lang="zh-CN" altLang="en-US" sz="2794" dirty="0">
                <a:solidFill>
                  <a:srgbClr val="000000"/>
                </a:solidFill>
              </a:rPr>
              <a:t>劳林公式。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27226" y="1660576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解</a:t>
            </a:r>
            <a:r>
              <a:rPr lang="zh-CN" altLang="en-US" sz="2794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925663" y="2610052"/>
          <a:ext cx="4897563" cy="67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r:id="rId3" imgW="2069519" imgH="292290" progId="Equation.3">
                  <p:embed/>
                </p:oleObj>
              </mc:Choice>
              <mc:Fallback>
                <p:oleObj r:id="rId3" imgW="2069519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63" y="2610052"/>
                        <a:ext cx="4897563" cy="679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87413" y="4798786"/>
            <a:ext cx="4876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忽略余项不计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取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=1</a:t>
            </a:r>
            <a:r>
              <a:rPr lang="zh-CN" altLang="en-US" sz="2794">
                <a:solidFill>
                  <a:srgbClr val="000000"/>
                </a:solidFill>
              </a:rPr>
              <a:t>时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594429" y="5356175"/>
          <a:ext cx="3628571" cy="88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r:id="rId5" imgW="1536350" imgH="393846" progId="Equation.3">
                  <p:embed/>
                </p:oleObj>
              </mc:Choice>
              <mc:Fallback>
                <p:oleObj r:id="rId5" imgW="153635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429" y="5356175"/>
                        <a:ext cx="3628571" cy="884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724076" y="1682750"/>
          <a:ext cx="2232075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r:id="rId7" imgW="965936" imgH="229016" progId="Equation.3">
                  <p:embed/>
                </p:oleObj>
              </mc:Choice>
              <mc:Fallback>
                <p:oleObj r:id="rId7" imgW="965936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76" y="1682750"/>
                        <a:ext cx="2232075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979714" y="3505099"/>
          <a:ext cx="7378599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r:id="rId9" imgW="3124517" imgH="419417" progId="Equation.3">
                  <p:embed/>
                </p:oleObj>
              </mc:Choice>
              <mc:Fallback>
                <p:oleObj r:id="rId9" imgW="3124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714" y="3505099"/>
                        <a:ext cx="7378599" cy="9414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3272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nimBg="1" autoUpdateAnimBg="0"/>
      <p:bldP spid="104451" grpId="0" autoUpdateAnimBg="0"/>
      <p:bldP spid="1044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1474-5A2E-49EE-9C0F-A9BEC4017A6B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048251" y="941413"/>
            <a:ext cx="22925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(0) = 0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249715" y="1678215"/>
            <a:ext cx="2438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>
                <a:solidFill>
                  <a:srgbClr val="000000"/>
                </a:solidFill>
              </a:rPr>
              <a:t>'</a:t>
            </a:r>
            <a:r>
              <a:rPr lang="zh-CN" altLang="en-US" sz="2794" i="1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cos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49714" y="2414512"/>
            <a:ext cx="2717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>
                <a:solidFill>
                  <a:srgbClr val="000000"/>
                </a:solidFill>
              </a:rPr>
              <a:t>''</a:t>
            </a:r>
            <a:r>
              <a:rPr lang="zh-CN" altLang="en-US" sz="2794" i="1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>
                <a:solidFill>
                  <a:srgbClr val="000000"/>
                </a:solidFill>
              </a:rPr>
              <a:t>sin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      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249714" y="3208262"/>
            <a:ext cx="2717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>
                <a:solidFill>
                  <a:srgbClr val="000000"/>
                </a:solidFill>
              </a:rPr>
              <a:t>'''</a:t>
            </a:r>
            <a:r>
              <a:rPr lang="zh-CN" altLang="en-US" sz="2794" i="1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>
                <a:solidFill>
                  <a:srgbClr val="000000"/>
                </a:solidFill>
              </a:rPr>
              <a:t>cos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      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249714" y="3995965"/>
            <a:ext cx="27511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 baseline="30000">
                <a:solidFill>
                  <a:srgbClr val="000000"/>
                </a:solidFill>
              </a:rPr>
              <a:t>(4)</a:t>
            </a:r>
            <a:r>
              <a:rPr lang="zh-CN" altLang="en-US" sz="2794">
                <a:solidFill>
                  <a:srgbClr val="000000"/>
                </a:solidFill>
              </a:rPr>
              <a:t>(0) = sin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      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859012" y="4722687"/>
            <a:ext cx="3429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MT Extra" panose="05050102010205020202" pitchFamily="18" charset="2"/>
              </a:rPr>
              <a:t>                         </a:t>
            </a:r>
            <a:endParaRPr lang="zh-CN" altLang="zh-CN" sz="2794">
              <a:solidFill>
                <a:srgbClr val="000000"/>
              </a:solidFill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1468563" y="5351639"/>
            <a:ext cx="28670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   </a:t>
            </a: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 baseline="30000">
                <a:solidFill>
                  <a:srgbClr val="000000"/>
                </a:solidFill>
              </a:rPr>
              <a:t>(2</a:t>
            </a:r>
            <a:r>
              <a:rPr lang="zh-CN" altLang="en-US" sz="2794" i="1" baseline="30000">
                <a:solidFill>
                  <a:srgbClr val="000000"/>
                </a:solidFill>
              </a:rPr>
              <a:t>n</a:t>
            </a:r>
            <a:r>
              <a:rPr lang="zh-CN" altLang="en-US" sz="2794" baseline="30000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(0) =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>
                <a:solidFill>
                  <a:srgbClr val="000000"/>
                </a:solidFill>
              </a:rPr>
              <a:t>,           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048250" y="1678215"/>
            <a:ext cx="141577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'(0) = 1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5048250" y="2414512"/>
            <a:ext cx="147989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''(0) = 0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5048250" y="3208262"/>
            <a:ext cx="18309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'''(0) =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5048250" y="3995965"/>
            <a:ext cx="15424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 baseline="30000">
                <a:solidFill>
                  <a:srgbClr val="000000"/>
                </a:solidFill>
              </a:rPr>
              <a:t>(4)</a:t>
            </a:r>
            <a:r>
              <a:rPr lang="zh-CN" altLang="zh-CN" sz="2794">
                <a:solidFill>
                  <a:srgbClr val="000000"/>
                </a:solidFill>
              </a:rPr>
              <a:t>(0)= 0</a:t>
            </a: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5048250" y="5351639"/>
            <a:ext cx="256192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 baseline="30000">
                <a:solidFill>
                  <a:srgbClr val="000000"/>
                </a:solidFill>
              </a:rPr>
              <a:t>(2</a:t>
            </a:r>
            <a:r>
              <a:rPr lang="zh-CN" altLang="zh-CN" sz="2794" i="1" baseline="30000">
                <a:solidFill>
                  <a:srgbClr val="000000"/>
                </a:solidFill>
              </a:rPr>
              <a:t>n</a:t>
            </a:r>
            <a:r>
              <a:rPr lang="zh-CN" altLang="zh-CN" sz="2794" baseline="30000">
                <a:solidFill>
                  <a:srgbClr val="000000"/>
                </a:solidFill>
              </a:rPr>
              <a:t>+1)</a:t>
            </a:r>
            <a:r>
              <a:rPr lang="zh-CN" altLang="zh-CN" sz="2794">
                <a:solidFill>
                  <a:srgbClr val="000000"/>
                </a:solidFill>
              </a:rPr>
              <a:t>(0) = (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>
                <a:solidFill>
                  <a:srgbClr val="000000"/>
                </a:solidFill>
              </a:rPr>
              <a:t>1)</a:t>
            </a:r>
            <a:r>
              <a:rPr lang="zh-CN" altLang="zh-CN" sz="2794" i="1" baseline="30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576036" y="452564"/>
            <a:ext cx="5958682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FF"/>
                </a:solidFill>
              </a:rPr>
              <a:t>例2.</a:t>
            </a:r>
            <a:r>
              <a:rPr lang="zh-CN" altLang="en-US" sz="2794" b="1" dirty="0">
                <a:solidFill>
                  <a:srgbClr val="000000"/>
                </a:solidFill>
              </a:rPr>
              <a:t>  求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)=sin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的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阶麦克</a:t>
            </a:r>
            <a:r>
              <a:rPr lang="zh-CN" altLang="en-US" sz="2794" b="1" dirty="0">
                <a:solidFill>
                  <a:srgbClr val="000000"/>
                </a:solidFill>
              </a:rPr>
              <a:t>劳林公式.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685901" y="1270000"/>
            <a:ext cx="1108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38787822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autoUpdateAnimBg="0"/>
      <p:bldP spid="105475" grpId="0" build="p" autoUpdateAnimBg="0"/>
      <p:bldP spid="105476" grpId="0" build="p" autoUpdateAnimBg="0"/>
      <p:bldP spid="105477" grpId="0" build="p" autoUpdateAnimBg="0"/>
      <p:bldP spid="105478" grpId="0" build="p" autoUpdateAnimBg="0"/>
      <p:bldP spid="105479" grpId="0" build="p" autoUpdateAnimBg="0"/>
      <p:bldP spid="105480" grpId="0" build="p" autoUpdateAnimBg="0"/>
      <p:bldP spid="105481" grpId="0" build="p" autoUpdateAnimBg="0"/>
      <p:bldP spid="105482" grpId="0" build="p" autoUpdateAnimBg="0"/>
      <p:bldP spid="105483" grpId="0" build="p" autoUpdateAnimBg="0"/>
      <p:bldP spid="105484" grpId="0" build="p" autoUpdateAnimBg="0"/>
      <p:bldP spid="105485" grpId="0" build="p" autoUpdateAnimBg="0"/>
      <p:bldP spid="105486" grpId="0" animBg="1" autoUpdateAnimBg="0"/>
      <p:bldP spid="1054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F96E-9246-4CFF-ADF3-4E030A4CF30F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471588" y="1473100"/>
          <a:ext cx="3821087" cy="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3" imgW="1663295" imgH="444624" progId="Equation.3">
                  <p:embed/>
                </p:oleObj>
              </mc:Choice>
              <mc:Fallback>
                <p:oleObj r:id="rId3" imgW="166329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88" y="1473100"/>
                        <a:ext cx="3821087" cy="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527774" y="2560663"/>
            <a:ext cx="128461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</a:rPr>
              <a:t>(</a:t>
            </a:r>
            <a:r>
              <a:rPr lang="zh-CN" altLang="zh-CN" sz="2794" b="1" i="1">
                <a:solidFill>
                  <a:srgbClr val="000099"/>
                </a:solidFill>
              </a:rPr>
              <a:t>n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99"/>
                </a:solidFill>
              </a:rPr>
              <a:t>N</a:t>
            </a:r>
            <a:r>
              <a:rPr lang="zh-CN" altLang="zh-CN" sz="2794" b="1">
                <a:solidFill>
                  <a:srgbClr val="000099"/>
                </a:solidFill>
              </a:rPr>
              <a:t>)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918230" y="3349877"/>
          <a:ext cx="7696603" cy="12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r:id="rId5" imgW="2831188" imgH="444624" progId="Equation.3">
                  <p:embed/>
                </p:oleObj>
              </mc:Choice>
              <mc:Fallback>
                <p:oleObj r:id="rId5" imgW="2831188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30" y="3349877"/>
                        <a:ext cx="7696603" cy="12080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01" name="Group 5"/>
          <p:cNvGrpSpPr>
            <a:grpSpLocks/>
          </p:cNvGrpSpPr>
          <p:nvPr/>
        </p:nvGrpSpPr>
        <p:grpSpPr bwMode="auto">
          <a:xfrm>
            <a:off x="5137453" y="1335012"/>
            <a:ext cx="3249083" cy="1062088"/>
            <a:chOff x="0" y="0"/>
            <a:chExt cx="2047" cy="669"/>
          </a:xfrm>
        </p:grpSpPr>
        <p:sp>
          <p:nvSpPr>
            <p:cNvPr id="106502" name="AutoShape 6"/>
            <p:cNvSpPr>
              <a:spLocks/>
            </p:cNvSpPr>
            <p:nvPr/>
          </p:nvSpPr>
          <p:spPr bwMode="auto">
            <a:xfrm>
              <a:off x="279" y="88"/>
              <a:ext cx="128" cy="489"/>
            </a:xfrm>
            <a:prstGeom prst="leftBrace">
              <a:avLst>
                <a:gd name="adj1" fmla="val 3183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406" y="0"/>
              <a:ext cx="16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0  ,          </a:t>
              </a:r>
              <a:r>
                <a:rPr lang="zh-CN" altLang="zh-CN" sz="2794" i="1">
                  <a:solidFill>
                    <a:srgbClr val="000000"/>
                  </a:solidFill>
                </a:rPr>
                <a:t>k</a:t>
              </a:r>
              <a:r>
                <a:rPr lang="zh-CN" altLang="zh-CN" sz="2794">
                  <a:solidFill>
                    <a:srgbClr val="000000"/>
                  </a:solidFill>
                </a:rPr>
                <a:t>=2</a:t>
              </a:r>
              <a:r>
                <a:rPr lang="zh-CN" altLang="zh-CN" sz="2794" i="1">
                  <a:solidFill>
                    <a:srgbClr val="000000"/>
                  </a:solidFill>
                </a:rPr>
                <a:t>n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406" y="340"/>
              <a:ext cx="159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r>
                <a:rPr lang="zh-CN" altLang="zh-CN" sz="2794">
                  <a:solidFill>
                    <a:srgbClr val="000000"/>
                  </a:solidFill>
                </a:rPr>
                <a:t>1)</a:t>
              </a:r>
              <a:r>
                <a:rPr lang="zh-CN" altLang="zh-CN" sz="2794" i="1" baseline="30000">
                  <a:solidFill>
                    <a:srgbClr val="000000"/>
                  </a:solidFill>
                </a:rPr>
                <a:t>n</a:t>
              </a:r>
              <a:r>
                <a:rPr lang="zh-CN" altLang="zh-CN" sz="2794" baseline="30000">
                  <a:solidFill>
                    <a:srgbClr val="000000"/>
                  </a:solidFill>
                  <a:sym typeface="Symbol" panose="05050102010706020507" pitchFamily="18" charset="2"/>
                </a:rPr>
                <a:t>1</a:t>
              </a:r>
              <a:r>
                <a:rPr lang="zh-CN" altLang="zh-CN" sz="2794">
                  <a:solidFill>
                    <a:srgbClr val="000000"/>
                  </a:solidFill>
                </a:rPr>
                <a:t> , </a:t>
              </a:r>
              <a:r>
                <a:rPr lang="zh-CN" altLang="zh-CN" sz="2794" i="1">
                  <a:solidFill>
                    <a:srgbClr val="000000"/>
                  </a:solidFill>
                </a:rPr>
                <a:t>k</a:t>
              </a:r>
              <a:r>
                <a:rPr lang="zh-CN" altLang="zh-CN" sz="2794">
                  <a:solidFill>
                    <a:srgbClr val="000000"/>
                  </a:solidFill>
                </a:rPr>
                <a:t>=2</a:t>
              </a:r>
              <a:r>
                <a:rPr lang="zh-CN" altLang="zh-CN" sz="2794" i="1">
                  <a:solidFill>
                    <a:srgbClr val="000000"/>
                  </a:solidFill>
                </a:rPr>
                <a:t>n</a:t>
              </a: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1</a:t>
              </a:r>
            </a:p>
          </p:txBody>
        </p:sp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0" y="172"/>
              <a:ext cx="3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1163" y="3590774"/>
            <a:ext cx="11828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</a:t>
            </a:r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6734024" y="4846663"/>
          <a:ext cx="1570365" cy="61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r:id="rId7" imgW="520791" imgH="203429" progId="Equation.3">
                  <p:embed/>
                </p:oleObj>
              </mc:Choice>
              <mc:Fallback>
                <p:oleObj r:id="rId7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024" y="4846663"/>
                        <a:ext cx="1570365" cy="613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67055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20B3-2A0F-4599-A59A-648FECEA2FA4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956532" y="2613580"/>
          <a:ext cx="5864175" cy="1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3" imgW="2272631" imgH="444624" progId="Equation.3">
                  <p:embed/>
                </p:oleObj>
              </mc:Choice>
              <mc:Fallback>
                <p:oleObj r:id="rId3" imgW="227263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532" y="2613580"/>
                        <a:ext cx="5864175" cy="1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87413" y="996849"/>
            <a:ext cx="7766151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计算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)=sin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的近似值, 可展开到2</a:t>
            </a:r>
            <a:r>
              <a:rPr lang="zh-CN" altLang="en-US" sz="2794" i="1">
                <a:solidFill>
                  <a:srgbClr val="000000"/>
                </a:solidFill>
              </a:rPr>
              <a:t>n</a:t>
            </a:r>
            <a:r>
              <a:rPr lang="zh-CN" altLang="en-US" sz="2794">
                <a:solidFill>
                  <a:srgbClr val="000000"/>
                </a:solidFill>
              </a:rPr>
              <a:t>阶马克劳林公式: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272262" y="3016250"/>
            <a:ext cx="128461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</a:rPr>
              <a:t>(</a:t>
            </a:r>
            <a:r>
              <a:rPr lang="zh-CN" altLang="zh-CN" sz="2794" b="1" i="1">
                <a:solidFill>
                  <a:srgbClr val="000099"/>
                </a:solidFill>
              </a:rPr>
              <a:t>n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99"/>
                </a:solidFill>
              </a:rPr>
              <a:t>N</a:t>
            </a:r>
            <a:r>
              <a:rPr lang="zh-CN" altLang="zh-CN" sz="2794" b="1">
                <a:solidFill>
                  <a:srgbClr val="000099"/>
                </a:solidFill>
              </a:rPr>
              <a:t>)</a:t>
            </a: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885976" y="4036786"/>
          <a:ext cx="7699123" cy="186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r:id="rId5" imgW="2832417" imgH="686117" progId="Equation.3">
                  <p:embed/>
                </p:oleObj>
              </mc:Choice>
              <mc:Fallback>
                <p:oleObj r:id="rId5" imgW="2832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76" y="4036786"/>
                        <a:ext cx="7699123" cy="186417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362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EE75-4C69-4087-A6EC-8AFCB3B4A79B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341187" y="767040"/>
            <a:ext cx="6388805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类似可得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)=cos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的</a:t>
            </a:r>
            <a:r>
              <a:rPr lang="zh-CN" altLang="en-US" sz="2794" i="1" dirty="0">
                <a:solidFill>
                  <a:srgbClr val="000000"/>
                </a:solidFill>
              </a:rPr>
              <a:t>n</a:t>
            </a:r>
            <a:r>
              <a:rPr lang="zh-CN" altLang="en-US" sz="2794" dirty="0" smtClean="0">
                <a:solidFill>
                  <a:srgbClr val="000000"/>
                </a:solidFill>
              </a:rPr>
              <a:t>阶麦克</a:t>
            </a:r>
            <a:r>
              <a:rPr lang="zh-CN" altLang="en-US" sz="2794" dirty="0">
                <a:solidFill>
                  <a:srgbClr val="000000"/>
                </a:solidFill>
              </a:rPr>
              <a:t>劳林公式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676326" y="1773464"/>
          <a:ext cx="7932460" cy="11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r:id="rId3" imgW="3046995" imgH="444624" progId="Equation.3">
                  <p:embed/>
                </p:oleObj>
              </mc:Choice>
              <mc:Fallback>
                <p:oleObj r:id="rId3" imgW="304699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26" y="1773464"/>
                        <a:ext cx="7932460" cy="116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40853"/>
              </p:ext>
            </p:extLst>
          </p:nvPr>
        </p:nvGraphicFramePr>
        <p:xfrm>
          <a:off x="6946760" y="3198709"/>
          <a:ext cx="1570869" cy="6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r:id="rId5" imgW="520791" imgH="203429" progId="Equation.3">
                  <p:embed/>
                </p:oleObj>
              </mc:Choice>
              <mc:Fallback>
                <p:oleObj r:id="rId5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760" y="3198709"/>
                        <a:ext cx="1570869" cy="6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646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1264-148F-445D-9AF9-1675BD0D2D27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734176"/>
              </p:ext>
            </p:extLst>
          </p:nvPr>
        </p:nvGraphicFramePr>
        <p:xfrm>
          <a:off x="597386" y="3894577"/>
          <a:ext cx="6858000" cy="197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2934017" imgH="838517" progId="Equation.3">
                  <p:embed/>
                </p:oleObj>
              </mc:Choice>
              <mc:Fallback>
                <p:oleObj r:id="rId3" imgW="29340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86" y="3894577"/>
                        <a:ext cx="6858000" cy="1973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76738" y="1117143"/>
            <a:ext cx="7810462" cy="267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99"/>
                </a:solidFill>
              </a:rPr>
              <a:t>定理1</a:t>
            </a:r>
            <a:r>
              <a:rPr lang="zh-CN" altLang="en-US" sz="2794" b="1" dirty="0">
                <a:solidFill>
                  <a:srgbClr val="D60093"/>
                </a:solidFill>
              </a:rPr>
              <a:t>(泰勒公式)</a:t>
            </a:r>
            <a:r>
              <a:rPr lang="zh-CN" altLang="en-US" sz="2794" b="1" dirty="0">
                <a:solidFill>
                  <a:srgbClr val="000000"/>
                </a:solidFill>
              </a:rPr>
              <a:t> 若函数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f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)在含有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的某开区间(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dirty="0">
                <a:solidFill>
                  <a:srgbClr val="000000"/>
                </a:solidFill>
              </a:rPr>
              <a:t>, </a:t>
            </a:r>
            <a:r>
              <a:rPr lang="zh-CN" altLang="en-US" sz="2794" b="1" i="1" dirty="0">
                <a:solidFill>
                  <a:srgbClr val="000000"/>
                </a:solidFill>
              </a:rPr>
              <a:t>b</a:t>
            </a:r>
            <a:r>
              <a:rPr lang="zh-CN" altLang="en-US" sz="2794" b="1" dirty="0">
                <a:solidFill>
                  <a:srgbClr val="000000"/>
                </a:solidFill>
              </a:rPr>
              <a:t>)内, 具有直到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阶的导数, 则当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在(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dirty="0">
                <a:solidFill>
                  <a:srgbClr val="000000"/>
                </a:solidFill>
              </a:rPr>
              <a:t>, </a:t>
            </a:r>
            <a:r>
              <a:rPr lang="zh-CN" altLang="en-US" sz="2794" b="1" i="1" dirty="0">
                <a:solidFill>
                  <a:srgbClr val="000000"/>
                </a:solidFill>
              </a:rPr>
              <a:t>b</a:t>
            </a:r>
            <a:r>
              <a:rPr lang="zh-CN" altLang="en-US" sz="2794" b="1" dirty="0">
                <a:solidFill>
                  <a:srgbClr val="000000"/>
                </a:solidFill>
              </a:rPr>
              <a:t>)内时,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附近有下列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阶泰勒公式: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10998"/>
              </p:ext>
            </p:extLst>
          </p:nvPr>
        </p:nvGraphicFramePr>
        <p:xfrm>
          <a:off x="7172705" y="5112887"/>
          <a:ext cx="1365754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5" imgW="584517" imgH="228917" progId="Equation.3">
                  <p:embed/>
                </p:oleObj>
              </mc:Choice>
              <mc:Fallback>
                <p:oleObj r:id="rId5" imgW="5845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705" y="5112887"/>
                        <a:ext cx="1365754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194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6C4B-B8B2-4CBF-BD9D-7519770C6F86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258913" y="966611"/>
            <a:ext cx="7244040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 = (1+ 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 </a:t>
            </a:r>
            <a:r>
              <a:rPr lang="zh-CN" altLang="en-US" sz="2794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794" dirty="0">
                <a:solidFill>
                  <a:srgbClr val="000000"/>
                </a:solidFill>
              </a:rPr>
              <a:t>   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 dirty="0">
                <a:solidFill>
                  <a:srgbClr val="000000"/>
                </a:solidFill>
              </a:rPr>
              <a:t>R</a:t>
            </a:r>
            <a:r>
              <a:rPr lang="zh-CN" altLang="en-US" sz="2794" dirty="0">
                <a:solidFill>
                  <a:srgbClr val="000000"/>
                </a:solidFill>
              </a:rPr>
              <a:t>) 的</a:t>
            </a:r>
            <a:r>
              <a:rPr lang="zh-CN" altLang="en-US" sz="2794" i="1" dirty="0">
                <a:solidFill>
                  <a:srgbClr val="000000"/>
                </a:solidFill>
              </a:rPr>
              <a:t>n</a:t>
            </a:r>
            <a:r>
              <a:rPr lang="zh-CN" altLang="en-US" sz="2794" dirty="0" smtClean="0">
                <a:solidFill>
                  <a:srgbClr val="000000"/>
                </a:solidFill>
              </a:rPr>
              <a:t>阶麦克</a:t>
            </a:r>
            <a:r>
              <a:rPr lang="zh-CN" altLang="en-US" sz="2794" dirty="0">
                <a:solidFill>
                  <a:srgbClr val="000000"/>
                </a:solidFill>
              </a:rPr>
              <a:t>劳林公式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949349" y="1992187"/>
            <a:ext cx="22589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 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(1+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</a:t>
            </a:r>
            <a:r>
              <a:rPr lang="zh-CN" altLang="zh-CN" sz="2794" i="1" baseline="3000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949349" y="2763762"/>
            <a:ext cx="28600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 '(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794">
                <a:solidFill>
                  <a:srgbClr val="000000"/>
                </a:solidFill>
              </a:rPr>
              <a:t>(1+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</a:t>
            </a:r>
            <a:r>
              <a:rPr lang="zh-CN" altLang="zh-CN" sz="2794" i="1" baseline="3000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1</a:t>
            </a:r>
            <a:endParaRPr lang="zh-CN" altLang="zh-CN" sz="2794" i="1" baseline="30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949350" y="3583215"/>
            <a:ext cx="396134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 "(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1)</a:t>
            </a:r>
            <a:r>
              <a:rPr lang="zh-CN" altLang="zh-CN" sz="2794">
                <a:solidFill>
                  <a:srgbClr val="000000"/>
                </a:solidFill>
              </a:rPr>
              <a:t>(1+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</a:t>
            </a:r>
            <a:r>
              <a:rPr lang="zh-CN" altLang="zh-CN" sz="2794" i="1" baseline="3000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2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559151" y="4345215"/>
            <a:ext cx="3032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MT Extra" panose="05050102010205020202" pitchFamily="18" charset="2"/>
              </a:rPr>
              <a:t>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1949349" y="4910163"/>
          <a:ext cx="5562802" cy="61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3" imgW="2271645" imgH="254097" progId="Equation.3">
                  <p:embed/>
                </p:oleObj>
              </mc:Choice>
              <mc:Fallback>
                <p:oleObj r:id="rId3" imgW="2271645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49" y="4910163"/>
                        <a:ext cx="5562802" cy="617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559151" y="5567338"/>
            <a:ext cx="3032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MT Extra" panose="05050102010205020202" pitchFamily="18" charset="2"/>
              </a:rPr>
              <a:t></a:t>
            </a:r>
            <a:endParaRPr lang="zh-CN" altLang="zh-CN" sz="2794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58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nimBg="1" autoUpdateAnimBg="0"/>
      <p:bldP spid="109571" grpId="0" build="p" autoUpdateAnimBg="0" advAuto="0"/>
      <p:bldP spid="109572" grpId="0" build="p" autoUpdateAnimBg="0"/>
      <p:bldP spid="109573" grpId="0" build="p" autoUpdateAnimBg="0"/>
      <p:bldP spid="109574" grpId="0" build="p" autoUpdateAnimBg="0"/>
      <p:bldP spid="10957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E64-51B0-4A15-BE25-3650A109E69B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14198" y="1143000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1612698" y="1244802"/>
          <a:ext cx="6781901" cy="11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r:id="rId3" imgW="4407217" imgH="889317" progId="Equation.3">
                  <p:embed/>
                </p:oleObj>
              </mc:Choice>
              <mc:Fallback>
                <p:oleObj r:id="rId3" imgW="44072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98" y="1244802"/>
                        <a:ext cx="6781901" cy="11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836084" y="2935111"/>
            <a:ext cx="7597825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</a:t>
            </a:r>
            <a:r>
              <a:rPr lang="zh-CN" altLang="en-US" sz="2794" i="1" dirty="0">
                <a:solidFill>
                  <a:srgbClr val="000000"/>
                </a:solidFill>
              </a:rPr>
              <a:t> =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1+ x</a:t>
            </a:r>
            <a:r>
              <a:rPr lang="zh-CN" altLang="en-US" sz="2794" dirty="0">
                <a:solidFill>
                  <a:srgbClr val="000000"/>
                </a:solidFill>
              </a:rPr>
              <a:t>)</a:t>
            </a:r>
            <a:r>
              <a:rPr lang="zh-CN" altLang="en-US" sz="2794" i="1" dirty="0">
                <a:solidFill>
                  <a:srgbClr val="000000"/>
                </a:solidFill>
              </a:rPr>
              <a:t> </a:t>
            </a:r>
            <a:r>
              <a:rPr lang="zh-CN" altLang="en-US" sz="2794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794" i="1" dirty="0">
                <a:solidFill>
                  <a:srgbClr val="000000"/>
                </a:solidFill>
              </a:rPr>
              <a:t>   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 </a:t>
            </a:r>
            <a:r>
              <a:rPr lang="zh-CN" altLang="en-US" sz="2794" i="1" dirty="0">
                <a:solidFill>
                  <a:srgbClr val="000000"/>
                </a:solidFill>
              </a:rPr>
              <a:t>R)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 smtClean="0">
                <a:solidFill>
                  <a:srgbClr val="000000"/>
                </a:solidFill>
              </a:rPr>
              <a:t>的麦克</a:t>
            </a:r>
            <a:r>
              <a:rPr lang="zh-CN" altLang="en-US" sz="2794" dirty="0">
                <a:solidFill>
                  <a:srgbClr val="000000"/>
                </a:solidFill>
              </a:rPr>
              <a:t>劳林公式为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914199" y="4064000"/>
          <a:ext cx="7383639" cy="91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r:id="rId5" imgW="3554774" imgH="393846" progId="Equation.3">
                  <p:embed/>
                </p:oleObj>
              </mc:Choice>
              <mc:Fallback>
                <p:oleObj r:id="rId5" imgW="355477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99" y="4064000"/>
                        <a:ext cx="7383639" cy="91772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6914445" y="5286627"/>
          <a:ext cx="1569357" cy="6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r:id="rId7" imgW="520791" imgH="203429" progId="Equation.3">
                  <p:embed/>
                </p:oleObj>
              </mc:Choice>
              <mc:Fallback>
                <p:oleObj r:id="rId7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4445" y="5286627"/>
                        <a:ext cx="1569357" cy="6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1971524" y="327076"/>
          <a:ext cx="5562802" cy="61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r:id="rId9" imgW="2271645" imgH="254097" progId="Equation.3">
                  <p:embed/>
                </p:oleObj>
              </mc:Choice>
              <mc:Fallback>
                <p:oleObj r:id="rId9" imgW="2271645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24" y="327076"/>
                        <a:ext cx="5562802" cy="617361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9633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A915-51A9-4AB9-A381-E7D05CEE739A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55802" y="1956405"/>
            <a:ext cx="7924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我们列出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取特殊值时的公式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zh-CN" altLang="zh-CN" sz="2794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30099" y="2718405"/>
            <a:ext cx="12586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 = 1,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114651" y="2816174"/>
          <a:ext cx="6197802" cy="97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r:id="rId3" imgW="2488437" imgH="393846" progId="Equation.3">
                  <p:embed/>
                </p:oleObj>
              </mc:Choice>
              <mc:Fallback>
                <p:oleObj r:id="rId3" imgW="2488437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651" y="2816174"/>
                        <a:ext cx="6197802" cy="97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487337" y="4057952"/>
          <a:ext cx="1017512" cy="87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r:id="rId5" imgW="457716" imgH="394188" progId="Equation.3">
                  <p:embed/>
                </p:oleObj>
              </mc:Choice>
              <mc:Fallback>
                <p:oleObj r:id="rId5" imgW="457716" imgH="39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37" y="4057952"/>
                        <a:ext cx="1017512" cy="87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270000" y="4998862"/>
          <a:ext cx="7239000" cy="88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r:id="rId7" imgW="3402440" imgH="393846" progId="Equation.3">
                  <p:embed/>
                </p:oleObj>
              </mc:Choice>
              <mc:Fallback>
                <p:oleObj r:id="rId7" imgW="340244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998862"/>
                        <a:ext cx="7239000" cy="88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249968" y="263575"/>
          <a:ext cx="8622897" cy="147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r:id="rId9" imgW="4151415" imgH="635042" progId="Equation.3">
                  <p:embed/>
                </p:oleObj>
              </mc:Choice>
              <mc:Fallback>
                <p:oleObj r:id="rId9" imgW="4151415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68" y="263575"/>
                        <a:ext cx="8622897" cy="147965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5929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ED27-17DB-48C7-BEA7-F74B9E53B23F}" type="slidenum">
              <a:rPr lang="zh-CN" altLang="zh-CN">
                <a:solidFill>
                  <a:srgbClr val="000000"/>
                </a:solidFill>
              </a:rPr>
              <a:pPr/>
              <a:t>23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612825" y="2552599"/>
          <a:ext cx="1221619" cy="86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r:id="rId3" imgW="559117" imgH="394017" progId="Equation.3">
                  <p:embed/>
                </p:oleObj>
              </mc:Choice>
              <mc:Fallback>
                <p:oleObj r:id="rId3" imgW="5591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25" y="2552599"/>
                        <a:ext cx="1221619" cy="860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457476" y="3717774"/>
          <a:ext cx="7292925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r:id="rId5" imgW="3429317" imgH="419417" progId="Equation.3">
                  <p:embed/>
                </p:oleObj>
              </mc:Choice>
              <mc:Fallback>
                <p:oleObj r:id="rId5" imgW="34293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476" y="3717774"/>
                        <a:ext cx="7292925" cy="9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50976" y="609801"/>
          <a:ext cx="8623401" cy="147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r:id="rId7" imgW="4151415" imgH="635042" progId="Equation.3">
                  <p:embed/>
                </p:oleObj>
              </mc:Choice>
              <mc:Fallback>
                <p:oleObj r:id="rId7" imgW="4151415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6" y="609801"/>
                        <a:ext cx="8623401" cy="147965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9232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5E29-5389-4A26-A5DF-39A0B3090D39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35428" y="352274"/>
            <a:ext cx="7570972" cy="447523"/>
          </a:xfrm>
          <a:solidFill>
            <a:srgbClr val="FFFF66"/>
          </a:solidFill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ln(1</a:t>
            </a:r>
            <a:r>
              <a:rPr lang="zh-CN" altLang="en-US" i="1" dirty="0">
                <a:latin typeface="Times New Roman" panose="02020603050405020304" pitchFamily="18" charset="0"/>
              </a:rPr>
              <a:t>+x</a:t>
            </a:r>
            <a:r>
              <a:rPr lang="zh-CN" altLang="en-US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 的</a:t>
            </a:r>
            <a:r>
              <a:rPr lang="zh-CN" altLang="en-US" i="1" dirty="0">
                <a:latin typeface="Times New Roman" panose="02020603050405020304" pitchFamily="18" charset="0"/>
              </a:rPr>
              <a:t>n</a:t>
            </a:r>
            <a:r>
              <a:rPr lang="zh-CN" altLang="en-US" dirty="0" smtClean="0"/>
              <a:t>阶麦克</a:t>
            </a:r>
            <a:r>
              <a:rPr lang="zh-CN" altLang="en-US" dirty="0"/>
              <a:t>劳林公式</a:t>
            </a:r>
          </a:p>
        </p:txBody>
      </p:sp>
      <p:graphicFrame>
        <p:nvGraphicFramePr>
          <p:cNvPr id="11366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99584" y="5467552"/>
          <a:ext cx="7269742" cy="84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r:id="rId3" imgW="3594417" imgH="419417" progId="Equation.3">
                  <p:embed/>
                </p:oleObj>
              </mc:Choice>
              <mc:Fallback>
                <p:oleObj r:id="rId3" imgW="35944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84" y="5467552"/>
                        <a:ext cx="7269742" cy="84364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57540" y="1630841"/>
          <a:ext cx="2279952" cy="84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r:id="rId5" imgW="1067117" imgH="394017" progId="Equation.3">
                  <p:embed/>
                </p:oleObj>
              </mc:Choice>
              <mc:Fallback>
                <p:oleObj r:id="rId5" imgW="10671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540" y="1630841"/>
                        <a:ext cx="2279952" cy="841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98575" y="2535464"/>
          <a:ext cx="2767290" cy="86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r:id="rId7" imgW="1385218" imgH="419599" progId="Equation.3">
                  <p:embed/>
                </p:oleObj>
              </mc:Choice>
              <mc:Fallback>
                <p:oleObj r:id="rId7" imgW="1385218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75" y="2535464"/>
                        <a:ext cx="2767290" cy="86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47674" y="3489476"/>
          <a:ext cx="2640794" cy="86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r:id="rId9" imgW="1321117" imgH="419417" progId="Equation.3">
                  <p:embed/>
                </p:oleObj>
              </mc:Choice>
              <mc:Fallback>
                <p:oleObj r:id="rId9" imgW="13211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674" y="3489476"/>
                        <a:ext cx="2640794" cy="86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898072" y="4592663"/>
          <a:ext cx="3474357" cy="8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r:id="rId11" imgW="1739462" imgH="444624" progId="Equation.3">
                  <p:embed/>
                </p:oleObj>
              </mc:Choice>
              <mc:Fallback>
                <p:oleObj r:id="rId11" imgW="1739462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72" y="4592663"/>
                        <a:ext cx="3474357" cy="8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604254" y="1784552"/>
          <a:ext cx="2031496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r:id="rId13" imgW="1016758" imgH="229016" progId="Equation.3">
                  <p:embed/>
                </p:oleObj>
              </mc:Choice>
              <mc:Fallback>
                <p:oleObj r:id="rId13" imgW="1016758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254" y="1784552"/>
                        <a:ext cx="2031496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4615341" y="2587877"/>
          <a:ext cx="2310695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r:id="rId15" imgW="1156519" imgH="229016" progId="Equation.3">
                  <p:embed/>
                </p:oleObj>
              </mc:Choice>
              <mc:Fallback>
                <p:oleObj r:id="rId15" imgW="1156519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341" y="2587877"/>
                        <a:ext cx="2310695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4665738" y="3524250"/>
          <a:ext cx="2260298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r:id="rId17" imgW="1130617" imgH="228917" progId="Equation.3">
                  <p:embed/>
                </p:oleObj>
              </mc:Choice>
              <mc:Fallback>
                <p:oleObj r:id="rId17" imgW="11306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738" y="3524250"/>
                        <a:ext cx="2260298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4676826" y="4656163"/>
          <a:ext cx="3811008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r:id="rId19" imgW="1904491" imgH="241512" progId="Equation.3">
                  <p:embed/>
                </p:oleObj>
              </mc:Choice>
              <mc:Fallback>
                <p:oleObj r:id="rId19" imgW="190449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826" y="4656163"/>
                        <a:ext cx="3811008" cy="482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4580064" y="1149552"/>
          <a:ext cx="2057198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r:id="rId21" imgW="1029464" imgH="229016" progId="Equation.3">
                  <p:embed/>
                </p:oleObj>
              </mc:Choice>
              <mc:Fallback>
                <p:oleObj r:id="rId21" imgW="1029464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064" y="1149552"/>
                        <a:ext cx="2057198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838099" y="4116413"/>
            <a:ext cx="66690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………                               …………</a:t>
            </a:r>
          </a:p>
        </p:txBody>
      </p:sp>
    </p:spTree>
    <p:extLst>
      <p:ext uri="{BB962C8B-B14F-4D97-AF65-F5344CB8AC3E}">
        <p14:creationId xmlns:p14="http://schemas.microsoft.com/office/powerpoint/2010/main" val="20887765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nimBg="1" autoUpdateAnimBg="0"/>
      <p:bldP spid="1136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5AC4-00F0-44F5-A4DD-AD8CBA211F58}" type="slidenum">
              <a:rPr lang="zh-CN" altLang="zh-CN">
                <a:solidFill>
                  <a:srgbClr val="000000"/>
                </a:solidFill>
              </a:rPr>
              <a:pPr/>
              <a:t>25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023055" y="2789465"/>
          <a:ext cx="6976937" cy="113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r:id="rId3" imgW="2983522" imgH="482708" progId="Equation.3">
                  <p:embed/>
                </p:oleObj>
              </mc:Choice>
              <mc:Fallback>
                <p:oleObj r:id="rId3" imgW="298352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055" y="2789465"/>
                        <a:ext cx="6976937" cy="1136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09802" y="722187"/>
            <a:ext cx="7943798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99"/>
                </a:solidFill>
              </a:rPr>
              <a:t>定理</a:t>
            </a:r>
            <a:r>
              <a:rPr lang="zh-CN" altLang="en-US" sz="2794" b="1" dirty="0" smtClean="0">
                <a:solidFill>
                  <a:srgbClr val="000099"/>
                </a:solidFill>
              </a:rPr>
              <a:t>2  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若</a:t>
            </a:r>
            <a:r>
              <a:rPr lang="zh-CN" altLang="en-US" sz="2794" b="1" dirty="0">
                <a:solidFill>
                  <a:srgbClr val="000000"/>
                </a:solidFill>
              </a:rPr>
              <a:t>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点附近有定义，且在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点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阶导数存在, 假如有</a:t>
            </a:r>
            <a:r>
              <a:rPr lang="zh-CN" altLang="en-US" sz="2794" b="1" i="1" dirty="0">
                <a:solidFill>
                  <a:srgbClr val="000000"/>
                </a:solidFill>
              </a:rPr>
              <a:t>n+1</a:t>
            </a:r>
            <a:r>
              <a:rPr lang="zh-CN" altLang="en-US" sz="2794" b="1" dirty="0">
                <a:solidFill>
                  <a:srgbClr val="000000"/>
                </a:solidFill>
              </a:rPr>
              <a:t>个常数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, 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b="1" i="1" dirty="0">
                <a:solidFill>
                  <a:srgbClr val="000000"/>
                </a:solidFill>
              </a:rPr>
              <a:t>, …, 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 使得下式成立：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781151" y="4122965"/>
            <a:ext cx="925286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817814" y="4381500"/>
          <a:ext cx="4184448" cy="92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r:id="rId5" imgW="1790240" imgH="393846" progId="Equation.3">
                  <p:embed/>
                </p:oleObj>
              </mc:Choice>
              <mc:Fallback>
                <p:oleObj r:id="rId5" imgW="179024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814" y="4381500"/>
                        <a:ext cx="4184448" cy="927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876401" y="5538611"/>
          <a:ext cx="3118051" cy="5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r:id="rId7" imgW="1333817" imgH="241617" progId="Equation.3">
                  <p:embed/>
                </p:oleObj>
              </mc:Choice>
              <mc:Fallback>
                <p:oleObj r:id="rId7" imgW="13338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01" y="5538611"/>
                        <a:ext cx="3118051" cy="56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6002262" y="5674824"/>
            <a:ext cx="3040938" cy="516063"/>
          </a:xfrm>
          <a:prstGeom prst="wedgeEllipseCallout">
            <a:avLst>
              <a:gd name="adj1" fmla="val -64755"/>
              <a:gd name="adj2" fmla="val -393694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泰勒公式是唯一的</a:t>
            </a:r>
          </a:p>
        </p:txBody>
      </p:sp>
    </p:spTree>
    <p:extLst>
      <p:ext uri="{BB962C8B-B14F-4D97-AF65-F5344CB8AC3E}">
        <p14:creationId xmlns:p14="http://schemas.microsoft.com/office/powerpoint/2010/main" val="25716391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11469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649-0040-4501-8F13-2A001DA50B9A}" type="slidenum">
              <a:rPr lang="zh-CN" altLang="zh-CN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09802" y="722187"/>
            <a:ext cx="4700512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证明：由已知条件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496786" y="3338286"/>
          <a:ext cx="5962952" cy="263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r:id="rId3" imgW="1942574" imgH="850848" progId="Equation.3">
                  <p:embed/>
                </p:oleObj>
              </mc:Choice>
              <mc:Fallback>
                <p:oleObj r:id="rId3" imgW="1942574" imgH="850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786" y="3338286"/>
                        <a:ext cx="5962952" cy="263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308301" y="1654024"/>
          <a:ext cx="6976937" cy="113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r:id="rId5" imgW="2983522" imgH="482708" progId="Equation.3">
                  <p:embed/>
                </p:oleObj>
              </mc:Choice>
              <mc:Fallback>
                <p:oleObj r:id="rId5" imgW="298352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301" y="1654024"/>
                        <a:ext cx="6976937" cy="1136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Line 5"/>
          <p:cNvSpPr>
            <a:spLocks noChangeShapeType="1"/>
          </p:cNvSpPr>
          <p:nvPr/>
        </p:nvSpPr>
        <p:spPr bwMode="auto">
          <a:xfrm flipV="1">
            <a:off x="1949349" y="5983111"/>
            <a:ext cx="2082901" cy="11087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180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9C7E-9ED7-4191-B5F1-1B6FA43A2A36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4556" y="325564"/>
            <a:ext cx="1305782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证明：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819453" y="4381500"/>
          <a:ext cx="617814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r:id="rId3" imgW="2489517" imgH="736917" progId="Equation.3">
                  <p:embed/>
                </p:oleObj>
              </mc:Choice>
              <mc:Fallback>
                <p:oleObj r:id="rId3" imgW="24895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53" y="4381500"/>
                        <a:ext cx="6178147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231698" y="981226"/>
          <a:ext cx="6977441" cy="113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r:id="rId5" imgW="2983522" imgH="482708" progId="Equation.3">
                  <p:embed/>
                </p:oleObj>
              </mc:Choice>
              <mc:Fallback>
                <p:oleObj r:id="rId5" imgW="298352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698" y="981226"/>
                        <a:ext cx="6977441" cy="1136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604762" y="2392338"/>
          <a:ext cx="7362976" cy="161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r:id="rId7" imgW="3149917" imgH="686117" progId="Equation.3">
                  <p:embed/>
                </p:oleObj>
              </mc:Choice>
              <mc:Fallback>
                <p:oleObj r:id="rId7" imgW="31499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62" y="2392338"/>
                        <a:ext cx="7362976" cy="161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3502076" y="6092976"/>
            <a:ext cx="1873250" cy="0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632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F52C-BB18-4654-BA18-A23FF586245E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57238" y="138087"/>
            <a:ext cx="1306286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证明：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152199" y="3598838"/>
          <a:ext cx="8824988" cy="285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r:id="rId3" imgW="4038917" imgH="1295717" progId="Equation.3">
                  <p:embed/>
                </p:oleObj>
              </mc:Choice>
              <mc:Fallback>
                <p:oleObj r:id="rId3" imgW="4038917" imgH="1295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99" y="3598838"/>
                        <a:ext cx="8824988" cy="2850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070429" y="473226"/>
          <a:ext cx="6557635" cy="106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r:id="rId5" imgW="2983522" imgH="482708" progId="Equation.3">
                  <p:embed/>
                </p:oleObj>
              </mc:Choice>
              <mc:Fallback>
                <p:oleObj r:id="rId5" imgW="298352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29" y="473226"/>
                        <a:ext cx="6557635" cy="1060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430389" y="1819325"/>
          <a:ext cx="7008183" cy="150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r:id="rId7" imgW="3188017" imgH="686117" progId="Equation.3">
                  <p:embed/>
                </p:oleObj>
              </mc:Choice>
              <mc:Fallback>
                <p:oleObj r:id="rId7" imgW="31880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89" y="1819325"/>
                        <a:ext cx="7008183" cy="1507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2676576" y="6434163"/>
            <a:ext cx="1873250" cy="0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5299227" y="6434163"/>
            <a:ext cx="2137329" cy="0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200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1180-D082-448F-9862-B2DF9AC06BC1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860274" y="1896937"/>
          <a:ext cx="656015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r:id="rId3" imgW="3035617" imgH="419417" progId="Equation.3">
                  <p:embed/>
                </p:oleObj>
              </mc:Choice>
              <mc:Fallback>
                <p:oleObj r:id="rId3" imgW="3035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274" y="1896937"/>
                        <a:ext cx="656015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82437" y="3970262"/>
          <a:ext cx="8789206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r:id="rId5" imgW="3683317" imgH="838517" progId="Equation.3">
                  <p:embed/>
                </p:oleObj>
              </mc:Choice>
              <mc:Fallback>
                <p:oleObj r:id="rId5" imgW="36833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7" y="3970262"/>
                        <a:ext cx="8789206" cy="20002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58976" y="687413"/>
          <a:ext cx="6049635" cy="63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r:id="rId7" imgW="1789464" imgH="254097" progId="Equation.3">
                  <p:embed/>
                </p:oleObj>
              </mc:Choice>
              <mc:Fallback>
                <p:oleObj r:id="rId7" imgW="1789464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76" y="687413"/>
                        <a:ext cx="6049635" cy="63399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086556" y="3186087"/>
          <a:ext cx="2790976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r:id="rId9" imgW="1142326" imgH="216030" progId="Equation.3">
                  <p:embed/>
                </p:oleObj>
              </mc:Choice>
              <mc:Fallback>
                <p:oleObj r:id="rId9" imgW="1142326" imgH="216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556" y="3186087"/>
                        <a:ext cx="2790976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5538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992F-077E-441D-A050-DCBA65BF77F7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714627" y="1554238"/>
          <a:ext cx="3206750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3" imgW="1372513" imgH="229016" progId="Equation.3">
                  <p:embed/>
                </p:oleObj>
              </mc:Choice>
              <mc:Fallback>
                <p:oleObj r:id="rId3" imgW="1372513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27" y="1554238"/>
                        <a:ext cx="3206750" cy="5382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552726" y="3667377"/>
          <a:ext cx="61801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5" imgW="2489517" imgH="457517" progId="Equation.3">
                  <p:embed/>
                </p:oleObj>
              </mc:Choice>
              <mc:Fallback>
                <p:oleObj r:id="rId5" imgW="24895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726" y="3667377"/>
                        <a:ext cx="6180163" cy="11430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2727476" y="2727476"/>
          <a:ext cx="2554111" cy="6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r:id="rId7" imgW="1092517" imgH="292417" progId="Equation.3">
                  <p:embed/>
                </p:oleObj>
              </mc:Choice>
              <mc:Fallback>
                <p:oleObj r:id="rId7" imgW="10925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476" y="2727476"/>
                        <a:ext cx="2554111" cy="6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6345969" y="449540"/>
            <a:ext cx="1837468" cy="694972"/>
          </a:xfrm>
          <a:prstGeom prst="cloudCallout">
            <a:avLst>
              <a:gd name="adj1" fmla="val -45338"/>
              <a:gd name="adj2" fmla="val 70093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一阶可导</a:t>
            </a:r>
          </a:p>
        </p:txBody>
      </p:sp>
    </p:spTree>
    <p:extLst>
      <p:ext uri="{BB962C8B-B14F-4D97-AF65-F5344CB8AC3E}">
        <p14:creationId xmlns:p14="http://schemas.microsoft.com/office/powerpoint/2010/main" val="42385983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989-BC16-4EEF-A030-2C49567A6F8F}" type="slidenum">
              <a:rPr lang="zh-CN" altLang="zh-CN">
                <a:solidFill>
                  <a:srgbClr val="000000"/>
                </a:solidFill>
              </a:rPr>
              <a:pPr/>
              <a:t>30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912687" y="1935238"/>
          <a:ext cx="6809115" cy="100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r:id="rId3" imgW="3148551" imgH="444624" progId="Equation.3">
                  <p:embed/>
                </p:oleObj>
              </mc:Choice>
              <mc:Fallback>
                <p:oleObj r:id="rId3" imgW="314855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687" y="1935238"/>
                        <a:ext cx="6809115" cy="1009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344587" y="4338663"/>
          <a:ext cx="6834314" cy="106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r:id="rId5" imgW="2856577" imgH="444624" progId="Equation.3">
                  <p:embed/>
                </p:oleObj>
              </mc:Choice>
              <mc:Fallback>
                <p:oleObj r:id="rId5" imgW="2856577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587" y="4338663"/>
                        <a:ext cx="6834314" cy="106034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007937" y="3492500"/>
            <a:ext cx="2251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逐项求导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得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827012" y="981227"/>
            <a:ext cx="7750024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 dirty="0">
                <a:solidFill>
                  <a:srgbClr val="000000"/>
                </a:solidFill>
              </a:rPr>
              <a:t>f</a:t>
            </a:r>
            <a:r>
              <a:rPr lang="zh-CN" altLang="en-US" sz="2794" b="1" dirty="0">
                <a:solidFill>
                  <a:srgbClr val="000000"/>
                </a:solidFill>
              </a:rPr>
              <a:t> 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 </a:t>
            </a:r>
            <a:r>
              <a:rPr lang="zh-CN" altLang="en-US" sz="2794" b="1" i="1" dirty="0">
                <a:solidFill>
                  <a:srgbClr val="000000"/>
                </a:solidFill>
              </a:rPr>
              <a:t>=</a:t>
            </a:r>
            <a:r>
              <a:rPr lang="zh-CN" altLang="en-US" sz="2794" b="1" dirty="0">
                <a:solidFill>
                  <a:srgbClr val="000000"/>
                </a:solidFill>
              </a:rPr>
              <a:t> </a:t>
            </a:r>
            <a:r>
              <a:rPr lang="zh-CN" altLang="en-US" sz="2794" b="1" i="1" dirty="0">
                <a:solidFill>
                  <a:srgbClr val="000000"/>
                </a:solidFill>
              </a:rPr>
              <a:t>cos x</a:t>
            </a:r>
            <a:r>
              <a:rPr lang="zh-CN" altLang="en-US" sz="2794" b="1" dirty="0">
                <a:solidFill>
                  <a:srgbClr val="000000"/>
                </a:solidFill>
              </a:rPr>
              <a:t>的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阶麦克</a:t>
            </a:r>
            <a:r>
              <a:rPr lang="zh-CN" altLang="en-US" sz="2794" b="1" dirty="0">
                <a:solidFill>
                  <a:srgbClr val="000000"/>
                </a:solidFill>
              </a:rPr>
              <a:t>劳林公式也可这样得到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6624663" y="2839861"/>
          <a:ext cx="1570869" cy="6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r:id="rId7" imgW="520791" imgH="203429" progId="Equation.3">
                  <p:embed/>
                </p:oleObj>
              </mc:Choice>
              <mc:Fallback>
                <p:oleObj r:id="rId7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63" y="2839861"/>
                        <a:ext cx="1570869" cy="6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6677076" y="5433786"/>
          <a:ext cx="1570365" cy="6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r:id="rId9" imgW="520791" imgH="203429" progId="Equation.3">
                  <p:embed/>
                </p:oleObj>
              </mc:Choice>
              <mc:Fallback>
                <p:oleObj r:id="rId9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76" y="5433786"/>
                        <a:ext cx="1570365" cy="6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7690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 autoUpdateAnimBg="0"/>
      <p:bldP spid="11981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E1AB-0F04-4ECF-8148-CFB8D3339EA3}" type="slidenum">
              <a:rPr lang="zh-CN" altLang="zh-CN">
                <a:solidFill>
                  <a:srgbClr val="000000"/>
                </a:solidFill>
              </a:rPr>
              <a:pPr/>
              <a:t>31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76" y="519087"/>
            <a:ext cx="8072563" cy="688925"/>
          </a:xfrm>
          <a:solidFill>
            <a:srgbClr val="FFFF66"/>
          </a:solidFill>
        </p:spPr>
        <p:txBody>
          <a:bodyPr/>
          <a:lstStyle/>
          <a:p>
            <a:r>
              <a:rPr lang="zh-CN" altLang="en-US" sz="3302" dirty="0">
                <a:latin typeface="Times New Roman" panose="02020603050405020304" pitchFamily="18" charset="0"/>
              </a:rPr>
              <a:t>ln(1+</a:t>
            </a:r>
            <a:r>
              <a:rPr lang="zh-CN" altLang="en-US" sz="3302" i="1" dirty="0">
                <a:latin typeface="Times New Roman" panose="02020603050405020304" pitchFamily="18" charset="0"/>
              </a:rPr>
              <a:t>x</a:t>
            </a:r>
            <a:r>
              <a:rPr lang="zh-CN" altLang="en-US" sz="3302" dirty="0">
                <a:latin typeface="Times New Roman" panose="02020603050405020304" pitchFamily="18" charset="0"/>
              </a:rPr>
              <a:t>)</a:t>
            </a:r>
            <a:r>
              <a:rPr lang="zh-CN" altLang="en-US" sz="3302" dirty="0"/>
              <a:t> 的</a:t>
            </a:r>
            <a:r>
              <a:rPr lang="zh-CN" altLang="en-US" sz="3302" i="1" dirty="0">
                <a:latin typeface="Times New Roman" panose="02020603050405020304" pitchFamily="18" charset="0"/>
              </a:rPr>
              <a:t>n</a:t>
            </a:r>
            <a:r>
              <a:rPr lang="zh-CN" altLang="en-US" sz="3302" dirty="0" smtClean="0"/>
              <a:t>阶麦克</a:t>
            </a:r>
            <a:r>
              <a:rPr lang="zh-CN" altLang="en-US" sz="3302" dirty="0"/>
              <a:t>劳林公式也可这样得到</a:t>
            </a:r>
          </a:p>
        </p:txBody>
      </p:sp>
      <p:graphicFrame>
        <p:nvGraphicFramePr>
          <p:cNvPr id="12083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8234" y="1653520"/>
          <a:ext cx="7607905" cy="895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r:id="rId3" imgW="3364357" imgH="393846" progId="Equation.3">
                  <p:embed/>
                </p:oleObj>
              </mc:Choice>
              <mc:Fallback>
                <p:oleObj r:id="rId3" imgW="3364357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34" y="1653520"/>
                        <a:ext cx="7607905" cy="895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8710" y="3189111"/>
          <a:ext cx="7778750" cy="169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5" imgW="3491302" imgH="761986" progId="Equation.3">
                  <p:embed/>
                </p:oleObj>
              </mc:Choice>
              <mc:Fallback>
                <p:oleObj r:id="rId5" imgW="3491302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10" y="3189111"/>
                        <a:ext cx="7778750" cy="1696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1544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7951-F4A9-4C0C-8E5B-F8A931C595F0}" type="slidenum">
              <a:rPr lang="zh-CN" altLang="zh-CN">
                <a:solidFill>
                  <a:srgbClr val="000000"/>
                </a:solidFill>
              </a:rPr>
              <a:pPr/>
              <a:t>32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6063" y="711099"/>
            <a:ext cx="7515175" cy="5226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3715" i="1" dirty="0" smtClean="0">
                <a:latin typeface="Times New Roman" panose="02020603050405020304" pitchFamily="18" charset="0"/>
              </a:rPr>
              <a:t>y=</a:t>
            </a:r>
            <a:r>
              <a:rPr lang="zh-CN" altLang="en-US" sz="3715" i="1" dirty="0" smtClean="0">
                <a:latin typeface="Times New Roman" panose="02020603050405020304" pitchFamily="18" charset="0"/>
              </a:rPr>
              <a:t>arctanx </a:t>
            </a:r>
            <a:r>
              <a:rPr lang="zh-CN" altLang="en-US" sz="3715" dirty="0" smtClean="0"/>
              <a:t>的</a:t>
            </a:r>
            <a:r>
              <a:rPr lang="zh-CN" altLang="en-US" sz="3715" i="1" dirty="0">
                <a:latin typeface="Times New Roman" panose="02020603050405020304" pitchFamily="18" charset="0"/>
              </a:rPr>
              <a:t>n</a:t>
            </a:r>
            <a:r>
              <a:rPr lang="zh-CN" altLang="en-US" sz="3715" dirty="0" smtClean="0"/>
              <a:t>阶麦克</a:t>
            </a:r>
            <a:r>
              <a:rPr lang="zh-CN" altLang="en-US" sz="3715" dirty="0"/>
              <a:t>劳林公式</a:t>
            </a:r>
          </a:p>
        </p:txBody>
      </p:sp>
      <p:graphicFrame>
        <p:nvGraphicFramePr>
          <p:cNvPr id="1218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25211" y="1582461"/>
          <a:ext cx="7428492" cy="8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r:id="rId3" imgW="3783275" imgH="444624" progId="Equation.3">
                  <p:embed/>
                </p:oleObj>
              </mc:Choice>
              <mc:Fallback>
                <p:oleObj r:id="rId3" imgW="378327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211" y="1582461"/>
                        <a:ext cx="7428492" cy="8683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7968" y="2675568"/>
          <a:ext cx="7206746" cy="164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r:id="rId5" imgW="3073717" imgH="686117" progId="Equation.3">
                  <p:embed/>
                </p:oleObj>
              </mc:Choice>
              <mc:Fallback>
                <p:oleObj r:id="rId5" imgW="30737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68" y="2675568"/>
                        <a:ext cx="7206746" cy="1648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7468" y="4447016"/>
          <a:ext cx="7839730" cy="153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r:id="rId7" imgW="3772217" imgH="736917" progId="Equation.3">
                  <p:embed/>
                </p:oleObj>
              </mc:Choice>
              <mc:Fallback>
                <p:oleObj r:id="rId7" imgW="37722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68" y="4447016"/>
                        <a:ext cx="7839730" cy="1531056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0182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11D7-2AA4-4C2B-BF51-2584F79D7FDD}" type="slidenum">
              <a:rPr lang="zh-CN" altLang="zh-CN">
                <a:solidFill>
                  <a:srgbClr val="000000"/>
                </a:solidFill>
              </a:rPr>
              <a:pPr/>
              <a:t>33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288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702532" y="576540"/>
          <a:ext cx="4837087" cy="94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r:id="rId3" imgW="1993352" imgH="393846" progId="Equation.3">
                  <p:embed/>
                </p:oleObj>
              </mc:Choice>
              <mc:Fallback>
                <p:oleObj r:id="rId3" imgW="199335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32" y="576540"/>
                        <a:ext cx="4837087" cy="94998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7544" y="2847925"/>
          <a:ext cx="7825115" cy="305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r:id="rId5" imgW="4292917" imgH="1676717" progId="Equation.3">
                  <p:embed/>
                </p:oleObj>
              </mc:Choice>
              <mc:Fallback>
                <p:oleObj r:id="rId5" imgW="4292917" imgH="1676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44" y="2847925"/>
                        <a:ext cx="7825115" cy="305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3540" y="1749778"/>
          <a:ext cx="6632222" cy="79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r:id="rId7" imgW="3518217" imgH="419417" progId="Equation.3">
                  <p:embed/>
                </p:oleObj>
              </mc:Choice>
              <mc:Fallback>
                <p:oleObj r:id="rId7" imgW="3518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40" y="1749778"/>
                        <a:ext cx="6632222" cy="794254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758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FF3-32C8-4652-87E4-9DB41F11E6E2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390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75103" y="540254"/>
          <a:ext cx="4300865" cy="6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r:id="rId3" imgW="1422100" imgH="203429" progId="Equation.3">
                  <p:embed/>
                </p:oleObj>
              </mc:Choice>
              <mc:Fallback>
                <p:oleObj r:id="rId3" imgW="1422100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03" y="540254"/>
                        <a:ext cx="4300865" cy="6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53722" y="2633234"/>
          <a:ext cx="6048123" cy="121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r:id="rId5" imgW="2286317" imgH="457517" progId="Equation.3">
                  <p:embed/>
                </p:oleObj>
              </mc:Choice>
              <mc:Fallback>
                <p:oleObj r:id="rId5" imgW="22863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22" y="2633234"/>
                        <a:ext cx="6048123" cy="121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43139" y="1432278"/>
          <a:ext cx="7594297" cy="115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r:id="rId7" imgW="4151415" imgH="635042" progId="Equation.3">
                  <p:embed/>
                </p:oleObj>
              </mc:Choice>
              <mc:Fallback>
                <p:oleObj r:id="rId7" imgW="4151415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39" y="1432278"/>
                        <a:ext cx="7594297" cy="115509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181679" y="3735413"/>
          <a:ext cx="5976056" cy="269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r:id="rId9" imgW="3213417" imgH="1448117" progId="Equation.3">
                  <p:embed/>
                </p:oleObj>
              </mc:Choice>
              <mc:Fallback>
                <p:oleObj r:id="rId9" imgW="3213417" imgH="1448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679" y="3735413"/>
                        <a:ext cx="5976056" cy="2693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6548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877-6764-4CD9-ABFA-8ED992559A3F}" type="slidenum">
              <a:rPr lang="zh-CN" altLang="zh-CN">
                <a:solidFill>
                  <a:srgbClr val="000000"/>
                </a:solidFill>
              </a:rPr>
              <a:pPr/>
              <a:t>35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493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70492" y="351770"/>
          <a:ext cx="4966103" cy="71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r:id="rId3" imgW="2934017" imgH="419417" progId="Equation.3">
                  <p:embed/>
                </p:oleObj>
              </mc:Choice>
              <mc:Fallback>
                <p:oleObj r:id="rId3" imgW="29340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92" y="351770"/>
                        <a:ext cx="4966103" cy="713619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0306" y="2276929"/>
          <a:ext cx="6374694" cy="394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r:id="rId5" imgW="3492817" imgH="2159317" progId="Equation.3">
                  <p:embed/>
                </p:oleObj>
              </mc:Choice>
              <mc:Fallback>
                <p:oleObj r:id="rId5" imgW="3492817" imgH="215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06" y="2276929"/>
                        <a:ext cx="6374694" cy="3940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0810" y="1289151"/>
          <a:ext cx="4798786" cy="74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r:id="rId7" imgW="2539215" imgH="393846" progId="Equation.3">
                  <p:embed/>
                </p:oleObj>
              </mc:Choice>
              <mc:Fallback>
                <p:oleObj r:id="rId7" imgW="253921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10" y="1289151"/>
                        <a:ext cx="4798786" cy="74335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2441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利用泰勒公式求极限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75A7-DF1D-4F24-ADAD-8C810CE7DC95}" type="slidenum">
              <a:rPr lang="zh-CN" altLang="zh-CN" smtClean="0">
                <a:solidFill>
                  <a:srgbClr val="000000"/>
                </a:solidFill>
              </a:rPr>
              <a:pPr/>
              <a:t>36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619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B74F-A001-48DF-BBA9-1FC92F989D8A}" type="slidenum">
              <a:rPr lang="zh-CN" altLang="zh-CN">
                <a:solidFill>
                  <a:srgbClr val="000000"/>
                </a:solidFill>
              </a:rPr>
              <a:pPr/>
              <a:t>37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573012" y="1721052"/>
          <a:ext cx="655965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r:id="rId3" imgW="3035617" imgH="419417" progId="Equation.3">
                  <p:embed/>
                </p:oleObj>
              </mc:Choice>
              <mc:Fallback>
                <p:oleObj r:id="rId3" imgW="3035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12" y="1721052"/>
                        <a:ext cx="655965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55827"/>
              </p:ext>
            </p:extLst>
          </p:nvPr>
        </p:nvGraphicFramePr>
        <p:xfrm>
          <a:off x="742288" y="391584"/>
          <a:ext cx="2821214" cy="105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r:id="rId5" imgW="1523656" imgH="571569" progId="Equation.3">
                  <p:embed/>
                </p:oleObj>
              </mc:Choice>
              <mc:Fallback>
                <p:oleObj r:id="rId5" imgW="1523656" imgH="571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88" y="391584"/>
                        <a:ext cx="2821214" cy="105027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812901" y="2952750"/>
          <a:ext cx="687059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r:id="rId7" imgW="3440524" imgH="444624" progId="Equation.3">
                  <p:embed/>
                </p:oleObj>
              </mc:Choice>
              <mc:Fallback>
                <p:oleObj r:id="rId7" imgW="344052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901" y="2952750"/>
                        <a:ext cx="6870599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230314" y="4116413"/>
          <a:ext cx="8639024" cy="1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r:id="rId9" imgW="4178617" imgH="838517" progId="Equation.3">
                  <p:embed/>
                </p:oleObj>
              </mc:Choice>
              <mc:Fallback>
                <p:oleObj r:id="rId9" imgW="41786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14" y="4116413"/>
                        <a:ext cx="8639024" cy="17225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2340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712-9366-475F-9F2F-5E2B10F18F25}" type="slidenum">
              <a:rPr lang="zh-CN" altLang="zh-CN">
                <a:solidFill>
                  <a:srgbClr val="000000"/>
                </a:solidFill>
              </a:rPr>
              <a:pPr/>
              <a:t>38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519088" y="506992"/>
          <a:ext cx="2821214" cy="105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r:id="rId3" imgW="1523656" imgH="571569" progId="Equation.3">
                  <p:embed/>
                </p:oleObj>
              </mc:Choice>
              <mc:Fallback>
                <p:oleObj r:id="rId3" imgW="1523656" imgH="571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88" y="506992"/>
                        <a:ext cx="2821214" cy="105027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866826" y="1917599"/>
          <a:ext cx="687110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r:id="rId5" imgW="3440524" imgH="444624" progId="Equation.3">
                  <p:embed/>
                </p:oleObj>
              </mc:Choice>
              <mc:Fallback>
                <p:oleObj r:id="rId5" imgW="344052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826" y="1917599"/>
                        <a:ext cx="687110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912687" y="3129139"/>
          <a:ext cx="75675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r:id="rId7" imgW="3808664" imgH="444624" progId="Equation.3">
                  <p:embed/>
                </p:oleObj>
              </mc:Choice>
              <mc:Fallback>
                <p:oleObj r:id="rId7" imgW="380866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687" y="3129139"/>
                        <a:ext cx="75675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771576" y="4400651"/>
          <a:ext cx="7142238" cy="20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r:id="rId9" imgW="2972117" imgH="838517" progId="Equation.3">
                  <p:embed/>
                </p:oleObj>
              </mc:Choice>
              <mc:Fallback>
                <p:oleObj r:id="rId9" imgW="29721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76" y="4400651"/>
                        <a:ext cx="7142238" cy="20017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5880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DCE-A545-41C5-823A-9154742A760C}" type="slidenum">
              <a:rPr lang="zh-CN" altLang="zh-CN">
                <a:solidFill>
                  <a:srgbClr val="000000"/>
                </a:solidFill>
              </a:rPr>
              <a:pPr/>
              <a:t>39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519088" y="506992"/>
          <a:ext cx="2821214" cy="105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r:id="rId3" imgW="1523656" imgH="571569" progId="Equation.3">
                  <p:embed/>
                </p:oleObj>
              </mc:Choice>
              <mc:Fallback>
                <p:oleObj r:id="rId3" imgW="1523656" imgH="571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88" y="506992"/>
                        <a:ext cx="2821214" cy="105027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695476" y="3354413"/>
          <a:ext cx="5500310" cy="154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r:id="rId5" imgW="2972117" imgH="838517" progId="Equation.3">
                  <p:embed/>
                </p:oleObj>
              </mc:Choice>
              <mc:Fallback>
                <p:oleObj r:id="rId5" imgW="29721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76" y="3354413"/>
                        <a:ext cx="5500310" cy="154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649111" y="1725587"/>
          <a:ext cx="7734401" cy="154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r:id="rId7" imgW="4178617" imgH="838517" progId="Equation.3">
                  <p:embed/>
                </p:oleObj>
              </mc:Choice>
              <mc:Fallback>
                <p:oleObj r:id="rId7" imgW="41786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11" y="1725587"/>
                        <a:ext cx="7734401" cy="154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07936" y="4962576"/>
          <a:ext cx="6770814" cy="144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r:id="rId9" imgW="3657917" imgH="787717" progId="Equation.3">
                  <p:embed/>
                </p:oleObj>
              </mc:Choice>
              <mc:Fallback>
                <p:oleObj r:id="rId9" imgW="36579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36" y="4962576"/>
                        <a:ext cx="6770814" cy="144790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3616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31A5-1A92-4BE2-927D-56169659B7F7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73151" y="1043214"/>
          <a:ext cx="752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r:id="rId3" imgW="3010217" imgH="228917" progId="Equation.3">
                  <p:embed/>
                </p:oleObj>
              </mc:Choice>
              <mc:Fallback>
                <p:oleObj r:id="rId3" imgW="3010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51" y="1043214"/>
                        <a:ext cx="7524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728738" y="1642937"/>
          <a:ext cx="806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r:id="rId5" imgW="3226117" imgH="228917" progId="Equation.3">
                  <p:embed/>
                </p:oleObj>
              </mc:Choice>
              <mc:Fallback>
                <p:oleObj r:id="rId5" imgW="3226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38" y="1642937"/>
                        <a:ext cx="806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71639" y="2314726"/>
          <a:ext cx="276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r:id="rId7" imgW="1104738" imgH="203429" progId="Equation.3">
                  <p:embed/>
                </p:oleObj>
              </mc:Choice>
              <mc:Fallback>
                <p:oleObj r:id="rId7" imgW="1104738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9" y="2314726"/>
                        <a:ext cx="276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73151" y="3030362"/>
          <a:ext cx="8867825" cy="167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r:id="rId9" imgW="4037165" imgH="761986" progId="Equation.3">
                  <p:embed/>
                </p:oleObj>
              </mc:Choice>
              <mc:Fallback>
                <p:oleObj r:id="rId9" imgW="4037165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51" y="3030362"/>
                        <a:ext cx="8867825" cy="1673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401663" y="5210024"/>
          <a:ext cx="8474226" cy="7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r:id="rId11" imgW="3388276" imgH="304853" progId="Equation.3">
                  <p:embed/>
                </p:oleObj>
              </mc:Choice>
              <mc:Fallback>
                <p:oleObj r:id="rId11" imgW="3388276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63" y="5210024"/>
                        <a:ext cx="8474226" cy="7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3697111" y="4583088"/>
          <a:ext cx="921254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r:id="rId13" imgW="368457" imgH="216123" progId="Equation.3">
                  <p:embed/>
                </p:oleObj>
              </mc:Choice>
              <mc:Fallback>
                <p:oleObj r:id="rId13" imgW="368457" imgH="2161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11" y="4583088"/>
                        <a:ext cx="921254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1346099" y="4640539"/>
            <a:ext cx="5553226" cy="22175"/>
          </a:xfrm>
          <a:prstGeom prst="line">
            <a:avLst/>
          </a:prstGeom>
          <a:noFill/>
          <a:ln w="38100" cmpd="sng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94218" name="AutoShape 10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二阶可导</a:t>
            </a:r>
          </a:p>
        </p:txBody>
      </p:sp>
    </p:spTree>
    <p:extLst>
      <p:ext uri="{BB962C8B-B14F-4D97-AF65-F5344CB8AC3E}">
        <p14:creationId xmlns:p14="http://schemas.microsoft.com/office/powerpoint/2010/main" val="31342500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BB7F-F0D0-4CB1-B383-1D8D6B84C4A0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435429" y="1087564"/>
          <a:ext cx="8092722" cy="7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3" imgW="3236008" imgH="304853" progId="Equation.3">
                  <p:embed/>
                </p:oleObj>
              </mc:Choice>
              <mc:Fallback>
                <p:oleObj r:id="rId3" imgW="3236008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9" y="1087564"/>
                        <a:ext cx="8092722" cy="7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620762" y="1829405"/>
          <a:ext cx="5776484" cy="444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5" imgW="2311717" imgH="1778317" progId="Equation.3">
                  <p:embed/>
                </p:oleObj>
              </mc:Choice>
              <mc:Fallback>
                <p:oleObj r:id="rId5" imgW="2311717" imgH="177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762" y="1829405"/>
                        <a:ext cx="5776484" cy="4442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二阶可导</a:t>
            </a:r>
          </a:p>
        </p:txBody>
      </p:sp>
    </p:spTree>
    <p:extLst>
      <p:ext uri="{BB962C8B-B14F-4D97-AF65-F5344CB8AC3E}">
        <p14:creationId xmlns:p14="http://schemas.microsoft.com/office/powerpoint/2010/main" val="40499571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D97C-44CC-447E-9253-51D809ECBF90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49754" y="4991302"/>
          <a:ext cx="8555869" cy="139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r:id="rId3" imgW="3897526" imgH="635042" progId="Equation.3">
                  <p:embed/>
                </p:oleObj>
              </mc:Choice>
              <mc:Fallback>
                <p:oleObj r:id="rId3" imgW="3897526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54" y="4991302"/>
                        <a:ext cx="8555869" cy="139347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48457" y="2313214"/>
          <a:ext cx="8729234" cy="187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r:id="rId5" imgW="4369117" imgH="940117" progId="Equation.3">
                  <p:embed/>
                </p:oleObj>
              </mc:Choice>
              <mc:Fallback>
                <p:oleObj r:id="rId5" imgW="43691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57" y="2313214"/>
                        <a:ext cx="8729234" cy="1877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28587" y="4275163"/>
          <a:ext cx="161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r:id="rId7" imgW="647736" imgH="203429" progId="Equation.3">
                  <p:embed/>
                </p:oleObj>
              </mc:Choice>
              <mc:Fallback>
                <p:oleObj r:id="rId7" imgW="647736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87" y="4275163"/>
                        <a:ext cx="1619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2100036" y="4259540"/>
          <a:ext cx="444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r:id="rId9" imgW="1778317" imgH="228917" progId="Equation.3">
                  <p:embed/>
                </p:oleObj>
              </mc:Choice>
              <mc:Fallback>
                <p:oleObj r:id="rId9" imgW="1778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036" y="4259540"/>
                        <a:ext cx="44450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二阶可导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5349" y="1021040"/>
          <a:ext cx="8080627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r:id="rId11" imgW="4037165" imgH="393846" progId="Equation.3">
                  <p:embed/>
                </p:oleObj>
              </mc:Choice>
              <mc:Fallback>
                <p:oleObj r:id="rId11" imgW="403716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49" y="1021040"/>
                        <a:ext cx="8080627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3537353" y="1808238"/>
          <a:ext cx="744361" cy="43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r:id="rId13" imgW="368457" imgH="216123" progId="Equation.3">
                  <p:embed/>
                </p:oleObj>
              </mc:Choice>
              <mc:Fallback>
                <p:oleObj r:id="rId13" imgW="368457" imgH="2161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353" y="1808238"/>
                        <a:ext cx="744361" cy="43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1281087" y="1711476"/>
            <a:ext cx="5145012" cy="44349"/>
          </a:xfrm>
          <a:prstGeom prst="line">
            <a:avLst/>
          </a:prstGeom>
          <a:noFill/>
          <a:ln w="38100" cmpd="sng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039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E26A-108E-4C51-8291-D157E9BCCB47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58750" y="1052286"/>
          <a:ext cx="8286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r:id="rId3" imgW="3315017" imgH="228917" progId="Equation.3">
                  <p:embed/>
                </p:oleObj>
              </mc:Choice>
              <mc:Fallback>
                <p:oleObj r:id="rId3" imgW="3315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052286"/>
                        <a:ext cx="8286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527151" y="1524000"/>
          <a:ext cx="8158238" cy="78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r:id="rId5" imgW="4075248" imgH="393846" progId="Equation.3">
                  <p:embed/>
                </p:oleObj>
              </mc:Choice>
              <mc:Fallback>
                <p:oleObj r:id="rId5" imgW="407524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51" y="1524000"/>
                        <a:ext cx="8158238" cy="789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271639" y="2314726"/>
          <a:ext cx="276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r:id="rId7" imgW="1104738" imgH="203429" progId="Equation.3">
                  <p:embed/>
                </p:oleObj>
              </mc:Choice>
              <mc:Fallback>
                <p:oleObj r:id="rId7" imgW="1104738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9" y="2314726"/>
                        <a:ext cx="276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00076" y="3129139"/>
          <a:ext cx="8943924" cy="74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r:id="rId9" imgW="4722667" imgH="393846" progId="Equation.3">
                  <p:embed/>
                </p:oleObj>
              </mc:Choice>
              <mc:Fallback>
                <p:oleObj r:id="rId9" imgW="4722667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76" y="3129139"/>
                        <a:ext cx="8943924" cy="74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4330599" y="5108727"/>
          <a:ext cx="88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r:id="rId11" imgW="355917" imgH="228917" progId="Equation.3">
                  <p:embed/>
                </p:oleObj>
              </mc:Choice>
              <mc:Fallback>
                <p:oleObj r:id="rId11" imgW="355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599" y="5108727"/>
                        <a:ext cx="8890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7351889" y="2266849"/>
          <a:ext cx="1224643" cy="45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r:id="rId13" imgW="610182" imgH="229016" progId="Equation.3">
                  <p:embed/>
                </p:oleObj>
              </mc:Choice>
              <mc:Fallback>
                <p:oleObj r:id="rId13" imgW="610182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889" y="2266849"/>
                        <a:ext cx="1224643" cy="459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234849" y="4256012"/>
          <a:ext cx="8745865" cy="152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r:id="rId15" imgW="4379916" imgH="761986" progId="Equation.3">
                  <p:embed/>
                </p:oleObj>
              </mc:Choice>
              <mc:Fallback>
                <p:oleObj r:id="rId15" imgW="4379916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49" y="4256012"/>
                        <a:ext cx="8745865" cy="152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1078492" y="5011964"/>
            <a:ext cx="7601857" cy="0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97291" name="AutoShape 11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三阶可导</a:t>
            </a:r>
          </a:p>
        </p:txBody>
      </p:sp>
    </p:spTree>
    <p:extLst>
      <p:ext uri="{BB962C8B-B14F-4D97-AF65-F5344CB8AC3E}">
        <p14:creationId xmlns:p14="http://schemas.microsoft.com/office/powerpoint/2010/main" val="29070648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90" grpId="0" animBg="1"/>
      <p:bldP spid="9729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1F2-6DD6-4845-B06E-FC4A7E199614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42698" y="5013476"/>
          <a:ext cx="6188730" cy="7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r:id="rId3" imgW="2474669" imgH="304853" progId="Equation.3">
                  <p:embed/>
                </p:oleObj>
              </mc:Choice>
              <mc:Fallback>
                <p:oleObj r:id="rId3" imgW="2474669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98" y="5013476"/>
                        <a:ext cx="6188730" cy="7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84238" y="2495651"/>
          <a:ext cx="7988905" cy="9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r:id="rId5" imgW="3199329" imgH="393846" progId="Equation.3">
                  <p:embed/>
                </p:oleObj>
              </mc:Choice>
              <mc:Fallback>
                <p:oleObj r:id="rId5" imgW="319932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8" y="2495651"/>
                        <a:ext cx="7988905" cy="9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77182" y="1616227"/>
          <a:ext cx="8591651" cy="78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r:id="rId7" imgW="4303749" imgH="393846" progId="Equation.3">
                  <p:embed/>
                </p:oleObj>
              </mc:Choice>
              <mc:Fallback>
                <p:oleObj r:id="rId7" imgW="430374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2" y="1616227"/>
                        <a:ext cx="8591651" cy="78568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339675" y="3771699"/>
          <a:ext cx="5048754" cy="60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r:id="rId9" imgW="2018741" imgH="241512" progId="Equation.3">
                  <p:embed/>
                </p:oleObj>
              </mc:Choice>
              <mc:Fallback>
                <p:oleObj r:id="rId9" imgW="201874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5" y="3771699"/>
                        <a:ext cx="5048754" cy="60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三阶可导</a:t>
            </a:r>
          </a:p>
        </p:txBody>
      </p:sp>
    </p:spTree>
    <p:extLst>
      <p:ext uri="{BB962C8B-B14F-4D97-AF65-F5344CB8AC3E}">
        <p14:creationId xmlns:p14="http://schemas.microsoft.com/office/powerpoint/2010/main" val="3247936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1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7A2-FB5D-4F71-937E-3A97F9B6FC25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209651" y="198564"/>
            <a:ext cx="2497163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593171" y="2229052"/>
          <a:ext cx="7767159" cy="3911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3" imgW="3530917" imgH="1778317" progId="Equation.3">
                  <p:embed/>
                </p:oleObj>
              </mc:Choice>
              <mc:Fallback>
                <p:oleObj r:id="rId3" imgW="3530917" imgH="177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71" y="2229052"/>
                        <a:ext cx="7767159" cy="3911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7305524" y="1001889"/>
            <a:ext cx="1838476" cy="694972"/>
          </a:xfrm>
          <a:prstGeom prst="cloudCallout">
            <a:avLst>
              <a:gd name="adj1" fmla="val -14250"/>
              <a:gd name="adj2" fmla="val 87671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三阶可导</a:t>
            </a: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535968" y="222250"/>
          <a:ext cx="6187218" cy="7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r:id="rId5" imgW="2474669" imgH="304853" progId="Equation.3">
                  <p:embed/>
                </p:oleObj>
              </mc:Choice>
              <mc:Fallback>
                <p:oleObj r:id="rId5" imgW="2474669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968" y="222250"/>
                        <a:ext cx="6187218" cy="7604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615849" y="1214564"/>
          <a:ext cx="5048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r:id="rId7" imgW="2018741" imgH="241512" progId="Equation.3">
                  <p:embed/>
                </p:oleObj>
              </mc:Choice>
              <mc:Fallback>
                <p:oleObj r:id="rId7" imgW="201874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49" y="1214564"/>
                        <a:ext cx="5048250" cy="6032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8426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2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953</Words>
  <Application>Microsoft Office PowerPoint</Application>
  <PresentationFormat>全屏显示(4:3)</PresentationFormat>
  <Paragraphs>117</Paragraphs>
  <Slides>39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宋体</vt:lpstr>
      <vt:lpstr>Arial</vt:lpstr>
      <vt:lpstr>Calibri</vt:lpstr>
      <vt:lpstr>Calibri Light</vt:lpstr>
      <vt:lpstr>MT Extra</vt:lpstr>
      <vt:lpstr>Symbol</vt:lpstr>
      <vt:lpstr>Times New Roman</vt:lpstr>
      <vt:lpstr>Office 主题</vt:lpstr>
      <vt:lpstr>默认设计模板</vt:lpstr>
      <vt:lpstr>1_默认设计模板</vt:lpstr>
      <vt:lpstr>2_默认设计模板</vt:lpstr>
      <vt:lpstr>Equation.3</vt:lpstr>
      <vt:lpstr>Equation</vt:lpstr>
      <vt:lpstr>第三节     泰勒公式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ln(1+x) 的n阶麦克劳林公式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ln(1+x) 的n阶麦克劳林公式也可这样得到</vt:lpstr>
      <vt:lpstr>y=arctanx 的n阶麦克劳林公式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Windows 用户</cp:lastModifiedBy>
  <cp:revision>15</cp:revision>
  <dcterms:created xsi:type="dcterms:W3CDTF">2017-11-21T11:33:19Z</dcterms:created>
  <dcterms:modified xsi:type="dcterms:W3CDTF">2018-11-18T23:57:46Z</dcterms:modified>
</cp:coreProperties>
</file>