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3" Type="http://schemas.openxmlformats.org/officeDocument/2006/relationships/image" Target="../media/image42.emf"/><Relationship Id="rId21" Type="http://schemas.openxmlformats.org/officeDocument/2006/relationships/image" Target="../media/image60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image" Target="../media/image41.emf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19" Type="http://schemas.openxmlformats.org/officeDocument/2006/relationships/image" Target="../media/image58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Relationship Id="rId22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1.wmf"/><Relationship Id="rId5" Type="http://schemas.openxmlformats.org/officeDocument/2006/relationships/image" Target="../media/image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D63C6-C2A6-4C9B-8EDF-C23BD87118D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4522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213DA-2E13-41CA-8719-F3F9BA9284D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6583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F31F4-CD4F-457A-937E-B3335129724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9681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DA1800F0-B873-4154-8490-D25019E0EFF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800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F7FEF97B-E142-455B-8E4D-7A6344D6F6F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2683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E5166E2A-4519-41B4-B1E1-5E0F7DC4E9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8086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D16426C-16C3-4483-9A1A-2B6A3A2BFE60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CAA07D4-3255-410D-9C7B-CEC8132F5F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0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60A84-8D2B-4FDA-8B60-9C220EE1A145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2FD2-790E-4892-B34B-E9F21B05222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CE48D-98FE-4A28-80BB-3094BB04FBC0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C058B-8BA1-4C55-8B24-970598FA8DC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5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CF6F3-0FE2-4BC1-AF28-B4ACBDCBF995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F3F49-99ED-43E7-BBD5-22CCD99B771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83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5FEE9A-5DE9-4EDB-9239-44289644B5E5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29CFD-499B-4DCD-AD99-8D35A379CEA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70608-4EA6-4EF5-B35C-D731ABB3DB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04013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0A320-883A-492C-A5F7-2575CE68947C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4AA8-ECFE-4567-8AE8-172E66EC48A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9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E3249-A707-4F77-84F5-25C2C60D98C1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C8611-0C04-4B14-AF27-A31C27AF435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97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3BB71-F698-495B-86B6-03BC51E8AF0D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3E80-2B7A-42BD-AD69-76747801257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48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7CE6F-3A12-42C5-AB93-CDDFBFBCE81F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CFFC3-7A05-4875-A170-23461C623EB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20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1F0462-CD5A-4A79-921B-2F3F2821F825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4E3FD-FC71-45DA-9E1E-3013D6B097C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62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DA86A-FD47-4A2B-BE2B-BD72577B7DA3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7590E-5958-4F79-986F-F465F10C4EB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91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3A5C73B-F9D0-42FD-B57C-A8AB3F4958F1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1C037CD-755A-47DA-B906-F2947ED8376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77478-F9D9-41BB-B595-B04836F1436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6344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F6708-43B8-41B7-A89D-B5E51C02D97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4483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7EE3E-0B1C-48D3-B045-C89701EE048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951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42FA8-78F7-4667-99BA-3916D70DB88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2678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B6EBA-A038-4BA9-8BEF-B685C5B5B6C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8266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C880B-AF75-4CB6-B775-C0439D9FEA0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8689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BE7EC-A9AC-4D98-BD55-92A2CE981B7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5754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6ACC975-270A-4A56-A736-D7C48844A9FC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350C2-2F7C-4A9D-BCB6-7BED7C5DDE5E}" type="datetime1">
              <a:rPr lang="zh-CN" altLang="en-US" smtClean="0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2017/11/28</a:t>
            </a:fld>
            <a:endParaRPr lang="en-US" altLang="zh-CN" smtClean="0">
              <a:solidFill>
                <a:srgbClr val="0033CC"/>
              </a:solidFill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33CC"/>
              </a:solidFill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3DDEF7-1A98-45D7-AC90-4D21A80D10F0}" type="slidenum">
              <a:rPr lang="en-US" altLang="zh-CN" smtClean="0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9" Type="http://schemas.openxmlformats.org/officeDocument/2006/relationships/oleObject" Target="../embeddings/oleObject63.bin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55.emf"/><Relationship Id="rId42" Type="http://schemas.openxmlformats.org/officeDocument/2006/relationships/image" Target="../media/image59.e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38" Type="http://schemas.openxmlformats.org/officeDocument/2006/relationships/image" Target="../media/image57.emf"/><Relationship Id="rId46" Type="http://schemas.openxmlformats.org/officeDocument/2006/relationships/image" Target="../media/image61.emf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58.bin"/><Relationship Id="rId41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oleObject" Target="../embeddings/oleObject62.bin"/><Relationship Id="rId40" Type="http://schemas.openxmlformats.org/officeDocument/2006/relationships/image" Target="../media/image58.emf"/><Relationship Id="rId45" Type="http://schemas.openxmlformats.org/officeDocument/2006/relationships/oleObject" Target="../embeddings/oleObject66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4" Type="http://schemas.openxmlformats.org/officeDocument/2006/relationships/image" Target="../media/image60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3.emf"/><Relationship Id="rId35" Type="http://schemas.openxmlformats.org/officeDocument/2006/relationships/oleObject" Target="../embeddings/oleObject61.bin"/><Relationship Id="rId43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2281-D654-4766-BF1B-9A30B3F3D2B2}" type="slidenum">
              <a:rPr lang="zh-CN" altLang="zh-CN">
                <a:solidFill>
                  <a:srgbClr val="000000"/>
                </a:solidFill>
              </a:rPr>
              <a:pPr/>
              <a:t>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877913" y="411238"/>
            <a:ext cx="7048500" cy="77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13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§4-4 关于泰勒公式的余项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970139" y="2932087"/>
          <a:ext cx="760135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3250107" imgH="863542" progId="Equation.3">
                  <p:embed/>
                </p:oleObj>
              </mc:Choice>
              <mc:Fallback>
                <p:oleObj r:id="rId3" imgW="3250107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139" y="2932087"/>
                        <a:ext cx="7601353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83616" y="1387004"/>
            <a:ext cx="8503285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FF"/>
                </a:solidFill>
              </a:rPr>
              <a:t>定理 </a:t>
            </a:r>
            <a:r>
              <a:rPr lang="zh-CN" altLang="en-US" sz="2794" b="1" dirty="0">
                <a:solidFill>
                  <a:srgbClr val="000000"/>
                </a:solidFill>
              </a:rPr>
              <a:t>若函数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(A,B)</a:t>
            </a:r>
            <a:r>
              <a:rPr lang="zh-CN" altLang="en-US" sz="2794" b="1" dirty="0">
                <a:solidFill>
                  <a:srgbClr val="000000"/>
                </a:solidFill>
              </a:rPr>
              <a:t>内有(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+1)阶导数, 则对</a:t>
            </a:r>
            <a:r>
              <a:rPr lang="zh-CN" altLang="en-US" sz="2794" b="1" i="1" dirty="0">
                <a:solidFill>
                  <a:srgbClr val="000000"/>
                </a:solidFill>
              </a:rPr>
              <a:t>(A,B)</a:t>
            </a:r>
            <a:r>
              <a:rPr lang="zh-CN" altLang="en-US" sz="2794" b="1" dirty="0">
                <a:solidFill>
                  <a:srgbClr val="000000"/>
                </a:solidFill>
              </a:rPr>
              <a:t>中任意取定的一点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及任意的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1810" b="1" i="1" dirty="0">
                <a:solidFill>
                  <a:srgbClr val="000000"/>
                </a:solidFill>
                <a:latin typeface="Arial" panose="020B0604020202020204" pitchFamily="34" charset="0"/>
              </a:rPr>
              <a:t>∈</a:t>
            </a:r>
            <a:r>
              <a:rPr lang="zh-CN" altLang="en-US" sz="181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794" b="1" i="1" dirty="0">
                <a:solidFill>
                  <a:srgbClr val="000000"/>
                </a:solidFill>
              </a:rPr>
              <a:t>(A,B)有</a:t>
            </a:r>
            <a:r>
              <a:rPr lang="zh-CN" altLang="en-US" sz="2794" b="1" dirty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130053" name="Object 5"/>
          <p:cNvGraphicFramePr>
            <a:graphicFrameLocks noGrp="1" noChangeAspect="1"/>
          </p:cNvGraphicFramePr>
          <p:nvPr>
            <p:ph/>
          </p:nvPr>
        </p:nvGraphicFramePr>
        <p:xfrm>
          <a:off x="1073453" y="5330976"/>
          <a:ext cx="5757333" cy="58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2184717" imgH="228917" progId="Equation.3">
                  <p:embed/>
                </p:oleObj>
              </mc:Choice>
              <mc:Fallback>
                <p:oleObj r:id="rId5" imgW="2184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53" y="5330976"/>
                        <a:ext cx="5757333" cy="58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8336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4403-6B20-441C-9842-CAA2346E7FF4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8C6C-AEDC-475B-AE61-D869E40E2A2A}" type="slidenum">
              <a:rPr lang="en-US" altLang="zh-CN">
                <a:solidFill>
                  <a:srgbClr val="0033CC"/>
                </a:solidFill>
              </a:rPr>
              <a:pPr/>
              <a:t>10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95400" y="852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316788" y="333375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333375"/>
                        <a:ext cx="71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9750" y="852488"/>
            <a:ext cx="83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171700" y="87788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5" imgW="342720" imgH="431640" progId="Equation.3">
                  <p:embed/>
                </p:oleObj>
              </mc:Choice>
              <mc:Fallback>
                <p:oleObj name="Equation" r:id="rId5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877888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937250" y="1420813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7" imgW="1396800" imgH="965160" progId="Equation.3">
                  <p:embed/>
                </p:oleObj>
              </mc:Choice>
              <mc:Fallback>
                <p:oleObj name="Equation" r:id="rId7" imgW="1396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1420813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432550" y="1482725"/>
          <a:ext cx="508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9" imgW="520560" imgH="431640" progId="Equation.3">
                  <p:embed/>
                </p:oleObj>
              </mc:Choice>
              <mc:Fallback>
                <p:oleObj name="Equation" r:id="rId9" imgW="520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1482725"/>
                        <a:ext cx="508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7378700" y="16002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1" imgW="622080" imgH="431640" progId="Equation.3">
                  <p:embed/>
                </p:oleObj>
              </mc:Choice>
              <mc:Fallback>
                <p:oleObj name="Equation" r:id="rId11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6002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1000" y="2300288"/>
            <a:ext cx="2386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sz="2800" b="1" i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= 1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593850" y="2949575"/>
          <a:ext cx="2127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3" imgW="203040" imgH="241200" progId="Equation.3">
                  <p:embed/>
                </p:oleObj>
              </mc:Choice>
              <mc:Fallback>
                <p:oleObj name="Equation" r:id="rId13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949575"/>
                        <a:ext cx="21272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884363" y="2552700"/>
          <a:ext cx="62690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5" imgW="6273720" imgH="1041120" progId="Equation.3">
                  <p:embed/>
                </p:oleObj>
              </mc:Choice>
              <mc:Fallback>
                <p:oleObj name="Equation" r:id="rId15" imgW="62737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552700"/>
                        <a:ext cx="62690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7366000" y="2247900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7" imgW="1549080" imgH="419040" progId="Equation.3">
                  <p:embed/>
                </p:oleObj>
              </mc:Choice>
              <mc:Fallback>
                <p:oleObj name="Equation" r:id="rId17" imgW="1549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247900"/>
                        <a:ext cx="154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3505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244600" y="3540125"/>
          <a:ext cx="214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9" imgW="2145960" imgH="520560" progId="Equation.3">
                  <p:embed/>
                </p:oleObj>
              </mc:Choice>
              <mc:Fallback>
                <p:oleObj name="Equation" r:id="rId19" imgW="21459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40125"/>
                        <a:ext cx="214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352800" y="3519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欲使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987550" y="4294188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21" imgW="914400" imgH="469800" progId="Equation.3">
                  <p:embed/>
                </p:oleObj>
              </mc:Choice>
              <mc:Fallback>
                <p:oleObj name="Equation" r:id="rId21" imgW="914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294188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976563" y="4038600"/>
          <a:ext cx="1366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23" imgW="1409400" imgH="965160" progId="Equation.3">
                  <p:embed/>
                </p:oleObj>
              </mc:Choice>
              <mc:Fallback>
                <p:oleObj name="Equation" r:id="rId23" imgW="1409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038600"/>
                        <a:ext cx="13668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4381500" y="4224338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25" imgW="952200" imgH="431640" progId="Equation.3">
                  <p:embed/>
                </p:oleObj>
              </mc:Choice>
              <mc:Fallback>
                <p:oleObj name="Equation" r:id="rId25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224338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81000" y="5014913"/>
            <a:ext cx="5291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由计算可知当 </a:t>
            </a:r>
            <a:r>
              <a:rPr kumimoji="1" lang="en-US" altLang="zh-CN" sz="2800" b="1" i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 9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时上式成立 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562600" y="4953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403350" y="58515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27" imgW="203040" imgH="241200" progId="Equation.3">
                  <p:embed/>
                </p:oleObj>
              </mc:Choice>
              <mc:Fallback>
                <p:oleObj name="Equation" r:id="rId2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51525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1695450" y="5516563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29" imgW="2958840" imgH="965160" progId="Equation.3">
                  <p:embed/>
                </p:oleObj>
              </mc:Choice>
              <mc:Fallback>
                <p:oleObj name="Equation" r:id="rId29" imgW="2958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516563"/>
                        <a:ext cx="295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4749800" y="5776913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31" imgW="1726920" imgH="330120" progId="Equation.3">
                  <p:embed/>
                </p:oleObj>
              </mc:Choice>
              <mc:Fallback>
                <p:oleObj name="Equation" r:id="rId31" imgW="1726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776913"/>
                        <a:ext cx="172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1524000" y="1549400"/>
          <a:ext cx="33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33" imgW="342720" imgH="431640" progId="Equation.3">
                  <p:embed/>
                </p:oleObj>
              </mc:Choice>
              <mc:Fallback>
                <p:oleObj name="Equation" r:id="rId33" imgW="34272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49400"/>
                        <a:ext cx="338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1930400" y="1685925"/>
          <a:ext cx="4238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35" imgW="431640" imgH="304560" progId="Equation.3">
                  <p:embed/>
                </p:oleObj>
              </mc:Choice>
              <mc:Fallback>
                <p:oleObj name="Equation" r:id="rId35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685925"/>
                        <a:ext cx="4238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2438400" y="1762125"/>
          <a:ext cx="485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37" imgW="495000" imgH="253800" progId="Equation.3">
                  <p:embed/>
                </p:oleObj>
              </mc:Choice>
              <mc:Fallback>
                <p:oleObj name="Equation" r:id="rId37" imgW="495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62125"/>
                        <a:ext cx="485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3733800" y="1355725"/>
          <a:ext cx="67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9" imgW="685800" imgH="1015920" progId="Equation.3">
                  <p:embed/>
                </p:oleObj>
              </mc:Choice>
              <mc:Fallback>
                <p:oleObj name="Equation" r:id="rId39" imgW="685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55725"/>
                        <a:ext cx="67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4495800" y="1755775"/>
          <a:ext cx="5984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41" imgW="609480" imgH="241200" progId="Equation.3">
                  <p:embed/>
                </p:oleObj>
              </mc:Choice>
              <mc:Fallback>
                <p:oleObj name="Equation" r:id="rId41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5775"/>
                        <a:ext cx="5984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5181600" y="13589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43" imgW="698400" imgH="1015920" progId="Equation.3">
                  <p:embed/>
                </p:oleObj>
              </mc:Choice>
              <mc:Fallback>
                <p:oleObj name="Equation" r:id="rId43" imgW="6984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589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2971800" y="13462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45" imgW="698400" imgH="1015920" progId="Equation.3">
                  <p:embed/>
                </p:oleObj>
              </mc:Choice>
              <mc:Fallback>
                <p:oleObj name="Equation" r:id="rId45" imgW="6984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462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514600" y="8524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的麦克劳林公式为</a:t>
            </a: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5181600" y="3581400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23875" y="333375"/>
            <a:ext cx="685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计算无理数 </a:t>
            </a:r>
            <a:r>
              <a:rPr lang="en-US" altLang="zh-CN" sz="2800" b="1" i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的近似值 </a:t>
            </a:r>
            <a:r>
              <a:rPr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使误差不超过</a:t>
            </a:r>
          </a:p>
        </p:txBody>
      </p:sp>
    </p:spTree>
    <p:extLst>
      <p:ext uri="{BB962C8B-B14F-4D97-AF65-F5344CB8AC3E}">
        <p14:creationId xmlns:p14="http://schemas.microsoft.com/office/powerpoint/2010/main" val="1424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 nodeType="clickPar">
                      <p:stCondLst>
                        <p:cond delay="indefinite"/>
                      </p:stCondLst>
                      <p:childTnLst>
                        <p:par>
                          <p:cTn id="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build="p" autoUpdateAnimBg="0"/>
      <p:bldP spid="22537" grpId="0" autoUpdateAnimBg="0"/>
      <p:bldP spid="22541" grpId="0" autoUpdateAnimBg="0"/>
      <p:bldP spid="22543" grpId="0" autoUpdateAnimBg="0"/>
      <p:bldP spid="22547" grpId="0" autoUpdateAnimBg="0"/>
      <p:bldP spid="22548" grpId="0" autoUpdateAnimBg="0"/>
      <p:bldP spid="22559" grpId="0" build="p" autoUpdateAnimBg="0" advAuto="0"/>
      <p:bldP spid="225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BD8-80D1-4C1A-88A7-5C831D7CA169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65452" y="563437"/>
            <a:ext cx="7926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例2.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)=sin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带拉格朗日余项的泰勒公式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00365" y="153357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660199" y="2160512"/>
          <a:ext cx="8123464" cy="107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3" imgW="3364357" imgH="444624" progId="Equation.3">
                  <p:embed/>
                </p:oleObj>
              </mc:Choice>
              <mc:Fallback>
                <p:oleObj r:id="rId3" imgW="336435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199" y="2160512"/>
                        <a:ext cx="8123464" cy="107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379992" y="3738437"/>
          <a:ext cx="8365873" cy="187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r:id="rId5" imgW="3732497" imgH="863542" progId="Equation.3">
                  <p:embed/>
                </p:oleObj>
              </mc:Choice>
              <mc:Fallback>
                <p:oleObj r:id="rId5" imgW="3732497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2" y="3738437"/>
                        <a:ext cx="8365873" cy="1870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8675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83A5-FD1A-499E-BC98-CDA2C1539439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41187" y="767040"/>
            <a:ext cx="79964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类似可得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)=cos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的带拉格朗日余项的泰勒公式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706564" y="1849564"/>
          <a:ext cx="7743472" cy="9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3" imgW="3618247" imgH="444624" progId="Equation.3">
                  <p:embed/>
                </p:oleObj>
              </mc:Choice>
              <mc:Fallback>
                <p:oleObj r:id="rId3" imgW="361824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64" y="1849564"/>
                        <a:ext cx="7743472" cy="95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446389" y="3394227"/>
          <a:ext cx="5076976" cy="107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5" imgW="2172017" imgH="457517" progId="Equation.3">
                  <p:embed/>
                </p:oleObj>
              </mc:Choice>
              <mc:Fallback>
                <p:oleObj r:id="rId5" imgW="2172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389" y="3394227"/>
                        <a:ext cx="5076976" cy="1074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710714" y="2832302"/>
            <a:ext cx="1004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99"/>
                </a:solidFill>
              </a:rPr>
              <a:t>x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99"/>
                </a:solidFill>
                <a:sym typeface="Symbol" panose="05050102010706020507" pitchFamily="18" charset="2"/>
              </a:rPr>
              <a:t>R</a:t>
            </a:r>
            <a:endParaRPr lang="zh-CN" altLang="zh-CN" sz="2794" b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210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6410-A284-4044-BCB6-753139102B38}" type="datetime1">
              <a:rPr lang="zh-CN" altLang="en-US">
                <a:solidFill>
                  <a:srgbClr val="0033CC"/>
                </a:solidFill>
              </a:rPr>
              <a:pPr/>
              <a:t>2017/11/28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F7A-92BA-4DCF-A8FE-69478250071B}" type="slidenum">
              <a:rPr lang="en-US" altLang="zh-CN">
                <a:solidFill>
                  <a:srgbClr val="0033CC"/>
                </a:solidFill>
              </a:rPr>
              <a:pPr/>
              <a:t>13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219450" y="155575"/>
          <a:ext cx="200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2006280" imgH="1041120" progId="Equation.3">
                  <p:embed/>
                </p:oleObj>
              </mc:Choice>
              <mc:Fallback>
                <p:oleObj name="Equation" r:id="rId3" imgW="20062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55575"/>
                        <a:ext cx="2006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229225" y="436563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计算 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cos </a:t>
            </a:r>
            <a:r>
              <a:rPr kumimoji="1" lang="en-US" altLang="zh-CN" sz="2800" b="1" i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的近似值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1572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使其精确到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0.005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试确定 </a:t>
            </a:r>
            <a:r>
              <a:rPr kumimoji="1" lang="en-US" altLang="zh-CN" sz="2800" b="1" i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的适用范围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9750" y="407988"/>
            <a:ext cx="2770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   </a:t>
            </a:r>
            <a:r>
              <a:rPr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用近似公式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1595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371600" y="174625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近似公式的误差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816100" y="2324100"/>
          <a:ext cx="34401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3441600" imgH="1104840" progId="Equation.3">
                  <p:embed/>
                </p:oleObj>
              </mc:Choice>
              <mc:Fallback>
                <p:oleObj name="Equation" r:id="rId5" imgW="34416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324100"/>
                        <a:ext cx="34401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334000" y="2286000"/>
          <a:ext cx="110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7" imgW="1104840" imgH="990360" progId="Equation.3">
                  <p:embed/>
                </p:oleObj>
              </mc:Choice>
              <mc:Fallback>
                <p:oleObj name="Equation" r:id="rId7" imgW="11048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1104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33400" y="36877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828800" y="3352800"/>
          <a:ext cx="2030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9" imgW="2031840" imgH="990360" progId="Equation.3">
                  <p:embed/>
                </p:oleObj>
              </mc:Choice>
              <mc:Fallback>
                <p:oleObj name="Equation" r:id="rId9" imgW="20318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0304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8600" y="4495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解得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051050" y="4365625"/>
          <a:ext cx="18716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11" imgW="723600" imgH="253800" progId="Equation.DSMT4">
                  <p:embed/>
                </p:oleObj>
              </mc:Choice>
              <mc:Fallback>
                <p:oleObj name="Equation" r:id="rId11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18716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44525" y="510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即当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474788" y="5084763"/>
          <a:ext cx="1728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13" imgW="723600" imgH="253800" progId="Equation.DSMT4">
                  <p:embed/>
                </p:oleObj>
              </mc:Choice>
              <mc:Fallback>
                <p:oleObj name="Equation" r:id="rId1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084763"/>
                        <a:ext cx="17287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200400" y="511016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由给定的近似公式计算的结果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28600" y="56991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能准确到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0.005</a:t>
            </a:r>
            <a:r>
              <a:rPr kumimoji="1" lang="en-US" altLang="zh-CN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3681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  <p:bldP spid="23558" grpId="0" build="p" autoUpdateAnimBg="0"/>
      <p:bldP spid="23559" grpId="0" autoUpdateAnimBg="0"/>
      <p:bldP spid="23562" grpId="0" autoUpdateAnimBg="0"/>
      <p:bldP spid="23564" grpId="0" autoUpdateAnimBg="0"/>
      <p:bldP spid="23566" grpId="0" autoUpdateAnimBg="0"/>
      <p:bldP spid="23568" grpId="0" autoUpdateAnimBg="0"/>
      <p:bldP spid="235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FDA-1C3E-4531-A54C-5D186DD1D825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19012" y="422326"/>
            <a:ext cx="5210024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泰勒公式对某些函数会失去意义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443492" y="1049262"/>
          <a:ext cx="3450671" cy="13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3" imgW="1613217" imgH="609917" progId="Equation.3">
                  <p:embed/>
                </p:oleObj>
              </mc:Choice>
              <mc:Fallback>
                <p:oleObj r:id="rId3" imgW="16132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92" y="1049262"/>
                        <a:ext cx="3450671" cy="13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322036" y="2281464"/>
          <a:ext cx="5046738" cy="125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5" imgW="2158380" imgH="533486" progId="Equation.3">
                  <p:embed/>
                </p:oleObj>
              </mc:Choice>
              <mc:Fallback>
                <p:oleObj r:id="rId5" imgW="2158380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6" y="2281464"/>
                        <a:ext cx="5046738" cy="1253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339675" y="3970262"/>
          <a:ext cx="1603627" cy="4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7" imgW="685819" imgH="203429" progId="Equation.3">
                  <p:embed/>
                </p:oleObj>
              </mc:Choice>
              <mc:Fallback>
                <p:oleObj r:id="rId7" imgW="685819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5" y="3970262"/>
                        <a:ext cx="1603627" cy="47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1868714" y="3435552"/>
          <a:ext cx="6470449" cy="28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9" imgW="2768917" imgH="1219517" progId="Equation.3">
                  <p:embed/>
                </p:oleObj>
              </mc:Choice>
              <mc:Fallback>
                <p:oleObj r:id="rId9" imgW="2768917" imgH="1219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714" y="3435552"/>
                        <a:ext cx="6470449" cy="28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6245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AD17-1AEE-4D75-8E76-332BCCEE70CC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19012" y="422326"/>
            <a:ext cx="5210024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泰勒公式对某些函数会失去意义</a:t>
            </a: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322036" y="1049262"/>
          <a:ext cx="3451678" cy="13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3" imgW="1613217" imgH="609917" progId="Equation.3">
                  <p:embed/>
                </p:oleObj>
              </mc:Choice>
              <mc:Fallback>
                <p:oleObj r:id="rId3" imgW="16132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6" y="1049262"/>
                        <a:ext cx="3451678" cy="13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4391076" y="1131913"/>
          <a:ext cx="3695599" cy="13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5" imgW="1727517" imgH="609917" progId="Equation.3">
                  <p:embed/>
                </p:oleObj>
              </mc:Choice>
              <mc:Fallback>
                <p:oleObj r:id="rId5" imgW="17275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76" y="1131913"/>
                        <a:ext cx="3695599" cy="13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16776"/>
              </p:ext>
            </p:extLst>
          </p:nvPr>
        </p:nvGraphicFramePr>
        <p:xfrm>
          <a:off x="500063" y="2555875"/>
          <a:ext cx="64976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7" imgW="3035160" imgH="482400" progId="Equation.DSMT4">
                  <p:embed/>
                </p:oleObj>
              </mc:Choice>
              <mc:Fallback>
                <p:oleObj name="Equation" r:id="rId7" imgW="303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555875"/>
                        <a:ext cx="64976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17714"/>
              </p:ext>
            </p:extLst>
          </p:nvPr>
        </p:nvGraphicFramePr>
        <p:xfrm>
          <a:off x="82550" y="3924300"/>
          <a:ext cx="82375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9" imgW="3848040" imgH="863280" progId="Equation.DSMT4">
                  <p:embed/>
                </p:oleObj>
              </mc:Choice>
              <mc:Fallback>
                <p:oleObj name="Equation" r:id="rId9" imgW="3848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3924300"/>
                        <a:ext cx="82375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5143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5C98-0B63-4381-8F74-11B9D548102F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852587" y="2670024"/>
          <a:ext cx="6420052" cy="16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3" imgW="3238817" imgH="838517" progId="Equation.3">
                  <p:embed/>
                </p:oleObj>
              </mc:Choice>
              <mc:Fallback>
                <p:oleObj r:id="rId3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87" y="2670024"/>
                        <a:ext cx="6420052" cy="16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49325" y="417286"/>
            <a:ext cx="1273024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107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2262" y="1322413"/>
          <a:ext cx="3155849" cy="48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r:id="rId5" imgW="1498917" imgH="228917" progId="Equation.3">
                  <p:embed/>
                </p:oleObj>
              </mc:Choice>
              <mc:Fallback>
                <p:oleObj r:id="rId5" imgW="1498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262" y="1322413"/>
                        <a:ext cx="3155849" cy="48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45445" y="2216452"/>
          <a:ext cx="2103563" cy="48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7" imgW="990917" imgH="228917" progId="Equation.3">
                  <p:embed/>
                </p:oleObj>
              </mc:Choice>
              <mc:Fallback>
                <p:oleObj r:id="rId7" imgW="990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45" y="2216452"/>
                        <a:ext cx="2103563" cy="48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73663" y="4436937"/>
          <a:ext cx="3884587" cy="5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r:id="rId9" imgW="1651317" imgH="228917" progId="Equation.3">
                  <p:embed/>
                </p:oleObj>
              </mc:Choice>
              <mc:Fallback>
                <p:oleObj r:id="rId9" imgW="1651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63" y="4436937"/>
                        <a:ext cx="3884587" cy="5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762" y="5408588"/>
          <a:ext cx="3961190" cy="7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11" imgW="1308985" imgH="229016" progId="Equation.3">
                  <p:embed/>
                </p:oleObj>
              </mc:Choice>
              <mc:Fallback>
                <p:oleObj r:id="rId11" imgW="130898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62" y="5408588"/>
                        <a:ext cx="3961190" cy="711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893913" y="4462639"/>
          <a:ext cx="2495651" cy="56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r:id="rId13" imgW="1067117" imgH="241617" progId="Equation.3">
                  <p:embed/>
                </p:oleObj>
              </mc:Choice>
              <mc:Fallback>
                <p:oleObj r:id="rId13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913" y="4462639"/>
                        <a:ext cx="2495651" cy="56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3833687" y="155726"/>
          <a:ext cx="5167690" cy="138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r:id="rId15" imgW="3250107" imgH="863542" progId="Equation.3">
                  <p:embed/>
                </p:oleObj>
              </mc:Choice>
              <mc:Fallback>
                <p:oleObj r:id="rId15" imgW="3250107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687" y="155726"/>
                        <a:ext cx="5167690" cy="138087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2235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C0A7-F3DE-4206-A71F-DB0262D9808B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351139" y="1131913"/>
          <a:ext cx="7570611" cy="19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3" imgW="3238817" imgH="838517" progId="Equation.3">
                  <p:embed/>
                </p:oleObj>
              </mc:Choice>
              <mc:Fallback>
                <p:oleObj r:id="rId3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139" y="1131913"/>
                        <a:ext cx="7570611" cy="197354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60727" y="5167187"/>
          <a:ext cx="3960686" cy="67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5" imgW="1385218" imgH="229016" progId="Equation.3">
                  <p:embed/>
                </p:oleObj>
              </mc:Choice>
              <mc:Fallback>
                <p:oleObj r:id="rId5" imgW="138521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727" y="5167187"/>
                        <a:ext cx="3960686" cy="671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369786" y="415774"/>
          <a:ext cx="2495651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7" imgW="1067117" imgH="241617" progId="Equation.3">
                  <p:embed/>
                </p:oleObj>
              </mc:Choice>
              <mc:Fallback>
                <p:oleObj r:id="rId7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786" y="415774"/>
                        <a:ext cx="2495651" cy="56847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88774" y="3260675"/>
          <a:ext cx="8334627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9" imgW="3808664" imgH="444624" progId="Equation.3">
                  <p:embed/>
                </p:oleObj>
              </mc:Choice>
              <mc:Fallback>
                <p:oleObj r:id="rId9" imgW="380866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74" y="3260675"/>
                        <a:ext cx="8334627" cy="97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77687" y="4300361"/>
          <a:ext cx="3327702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11" imgW="1422717" imgH="241617" progId="Equation.3">
                  <p:embed/>
                </p:oleObj>
              </mc:Choice>
              <mc:Fallback>
                <p:oleObj r:id="rId11" imgW="14227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87" y="4300361"/>
                        <a:ext cx="3327702" cy="56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9963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9729-86E9-409A-B55B-747F43D329CF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282600" y="238377"/>
          <a:ext cx="6420051" cy="16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r:id="rId3" imgW="3238817" imgH="838517" progId="Equation.3">
                  <p:embed/>
                </p:oleObj>
              </mc:Choice>
              <mc:Fallback>
                <p:oleObj r:id="rId3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600" y="238377"/>
                        <a:ext cx="6420051" cy="1673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6203849" y="1946325"/>
          <a:ext cx="2495651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r:id="rId5" imgW="1067117" imgH="241617" progId="Equation.3">
                  <p:embed/>
                </p:oleObj>
              </mc:Choice>
              <mc:Fallback>
                <p:oleObj r:id="rId5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849" y="1946325"/>
                        <a:ext cx="2495651" cy="56847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7214" y="5289651"/>
          <a:ext cx="6124222" cy="618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r:id="rId7" imgW="2450354" imgH="241512" progId="Equation.3">
                  <p:embed/>
                </p:oleObj>
              </mc:Choice>
              <mc:Fallback>
                <p:oleObj r:id="rId7" imgW="245035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214" y="5289651"/>
                        <a:ext cx="6124222" cy="618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467683" y="2621139"/>
          <a:ext cx="8283726" cy="178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9" imgW="4165917" imgH="889317" progId="Equation.3">
                  <p:embed/>
                </p:oleObj>
              </mc:Choice>
              <mc:Fallback>
                <p:oleObj r:id="rId9" imgW="41659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3" y="2621139"/>
                        <a:ext cx="8283726" cy="1781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560413" y="4487837"/>
          <a:ext cx="5853087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11" imgW="2945439" imgH="241512" progId="Equation.3">
                  <p:embed/>
                </p:oleObj>
              </mc:Choice>
              <mc:Fallback>
                <p:oleObj r:id="rId11" imgW="2945439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13" y="4487837"/>
                        <a:ext cx="5853087" cy="48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7060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11-67FE-4417-9B08-2D1F713EAEB5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692452" y="1848052"/>
          <a:ext cx="703539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r:id="rId3" imgW="3008911" imgH="431930" progId="Equation.3">
                  <p:embed/>
                </p:oleObj>
              </mc:Choice>
              <mc:Fallback>
                <p:oleObj r:id="rId3" imgW="3008911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52" y="1848052"/>
                        <a:ext cx="703539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29732572"/>
              </p:ext>
            </p:extLst>
          </p:nvPr>
        </p:nvGraphicFramePr>
        <p:xfrm>
          <a:off x="582588" y="3260675"/>
          <a:ext cx="7940310" cy="5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r:id="rId5" imgW="3518217" imgH="228917" progId="Equation.3">
                  <p:embed/>
                </p:oleObj>
              </mc:Choice>
              <mc:Fallback>
                <p:oleObj r:id="rId5" imgW="3518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88" y="3260675"/>
                        <a:ext cx="7940310" cy="51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685901" y="1030111"/>
          <a:ext cx="7248575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7" imgW="3099117" imgH="228917" progId="Equation.3">
                  <p:embed/>
                </p:oleObj>
              </mc:Choice>
              <mc:Fallback>
                <p:oleObj r:id="rId7" imgW="3099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01" y="1030111"/>
                        <a:ext cx="7248575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2826" y="4267099"/>
          <a:ext cx="7522230" cy="10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9" imgW="3313579" imgH="431930" progId="Equation.3">
                  <p:embed/>
                </p:oleObj>
              </mc:Choice>
              <mc:Fallback>
                <p:oleObj r:id="rId9" imgW="3313579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26" y="4267099"/>
                        <a:ext cx="7522230" cy="10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630968" y="5475111"/>
            <a:ext cx="1273024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……….</a:t>
            </a:r>
          </a:p>
        </p:txBody>
      </p:sp>
      <p:graphicFrame>
        <p:nvGraphicFramePr>
          <p:cNvPr id="13415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152123"/>
              </p:ext>
            </p:extLst>
          </p:nvPr>
        </p:nvGraphicFramePr>
        <p:xfrm>
          <a:off x="4647713" y="371167"/>
          <a:ext cx="3678851" cy="34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11" imgW="2564604" imgH="241512" progId="Equation.3">
                  <p:embed/>
                </p:oleObj>
              </mc:Choice>
              <mc:Fallback>
                <p:oleObj r:id="rId11" imgW="256460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713" y="371167"/>
                        <a:ext cx="3678851" cy="34019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819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309-C0D0-4E8D-9233-DA6A327CC7DE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663726" y="1792111"/>
          <a:ext cx="6917972" cy="11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r:id="rId3" imgW="2959417" imgH="470217" progId="Equation.3">
                  <p:embed/>
                </p:oleObj>
              </mc:Choice>
              <mc:Fallback>
                <p:oleObj r:id="rId3" imgW="2959417" imgH="470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26" y="1792111"/>
                        <a:ext cx="6917972" cy="1105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517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70643" y="4337655"/>
          <a:ext cx="7435044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r:id="rId5" imgW="3530917" imgH="457517" progId="Equation.3">
                  <p:embed/>
                </p:oleObj>
              </mc:Choice>
              <mc:Fallback>
                <p:oleObj r:id="rId5" imgW="35309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643" y="4337655"/>
                        <a:ext cx="7435044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42075" y="2949727"/>
          <a:ext cx="2785937" cy="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r:id="rId7" imgW="1156519" imgH="229016" progId="Equation.3">
                  <p:embed/>
                </p:oleObj>
              </mc:Choice>
              <mc:Fallback>
                <p:oleObj r:id="rId7" imgW="1156519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75" y="2949727"/>
                        <a:ext cx="2785937" cy="56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056691" y="5549195"/>
          <a:ext cx="2062238" cy="44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9" imgW="1067580" imgH="229016" progId="Equation.3">
                  <p:embed/>
                </p:oleObj>
              </mc:Choice>
              <mc:Fallback>
                <p:oleObj r:id="rId9" imgW="106758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691" y="5549195"/>
                        <a:ext cx="2062238" cy="442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701524" y="1028599"/>
          <a:ext cx="4633988" cy="4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11" imgW="1979799" imgH="203341" progId="Equation.3">
                  <p:embed/>
                </p:oleObj>
              </mc:Choice>
              <mc:Fallback>
                <p:oleObj r:id="rId11" imgW="1979799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24" y="1028599"/>
                        <a:ext cx="4633988" cy="47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61849" y="3108476"/>
            <a:ext cx="3586238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综上所述，我们得到</a:t>
            </a:r>
          </a:p>
        </p:txBody>
      </p:sp>
      <p:graphicFrame>
        <p:nvGraphicFramePr>
          <p:cNvPr id="13517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60750" y="291294"/>
          <a:ext cx="4876901" cy="46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13" imgW="2564604" imgH="241512" progId="Equation.3">
                  <p:embed/>
                </p:oleObj>
              </mc:Choice>
              <mc:Fallback>
                <p:oleObj r:id="rId13" imgW="256460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91294"/>
                        <a:ext cx="4876901" cy="46012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7859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3334-5FAA-4D75-A314-CB571769628E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292175" y="4375452"/>
          <a:ext cx="6935611" cy="157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3" imgW="3035617" imgH="686117" progId="Equation.3">
                  <p:embed/>
                </p:oleObj>
              </mc:Choice>
              <mc:Fallback>
                <p:oleObj r:id="rId3" imgW="30356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75" y="4375452"/>
                        <a:ext cx="6935611" cy="1575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45381" y="445004"/>
          <a:ext cx="2171599" cy="69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5" imgW="1436040" imgH="457716" progId="Equation.3">
                  <p:embed/>
                </p:oleObj>
              </mc:Choice>
              <mc:Fallback>
                <p:oleObj r:id="rId5" imgW="1436040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381" y="445004"/>
                        <a:ext cx="2171599" cy="69598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3762" y="3525762"/>
          <a:ext cx="7934476" cy="56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r:id="rId7" imgW="3351662" imgH="241512" progId="Equation.3">
                  <p:embed/>
                </p:oleObj>
              </mc:Choice>
              <mc:Fallback>
                <p:oleObj r:id="rId7" imgW="3351662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2" y="3525762"/>
                        <a:ext cx="7934476" cy="566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56302" y="427869"/>
          <a:ext cx="2364115" cy="50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r:id="rId9" imgW="1067580" imgH="229016" progId="Equation.3">
                  <p:embed/>
                </p:oleObj>
              </mc:Choice>
              <mc:Fallback>
                <p:oleObj r:id="rId9" imgW="106758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02" y="427869"/>
                        <a:ext cx="2364115" cy="50144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516818" y="1406576"/>
          <a:ext cx="6475992" cy="167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11" imgW="3238817" imgH="838517" progId="Equation.3">
                  <p:embed/>
                </p:oleObj>
              </mc:Choice>
              <mc:Fallback>
                <p:oleObj r:id="rId11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18" y="1406576"/>
                        <a:ext cx="6475992" cy="167619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212675" y="1506361"/>
          <a:ext cx="2134306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13" imgW="1067117" imgH="241617" progId="Equation.3">
                  <p:embed/>
                </p:oleObj>
              </mc:Choice>
              <mc:Fallback>
                <p:oleObj r:id="rId13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75" y="1506361"/>
                        <a:ext cx="2134306" cy="48280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1783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4BE-FCC7-4A87-98E5-01DA8801C71B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证明：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92024" y="4580063"/>
          <a:ext cx="6374190" cy="173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3" imgW="3199329" imgH="863542" progId="Equation.3">
                  <p:embed/>
                </p:oleObj>
              </mc:Choice>
              <mc:Fallback>
                <p:oleObj r:id="rId3" imgW="3199329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024" y="4580063"/>
                        <a:ext cx="6374190" cy="173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29532" y="2896809"/>
          <a:ext cx="7315603" cy="1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5" imgW="4011776" imgH="863542" progId="Equation.3">
                  <p:embed/>
                </p:oleObj>
              </mc:Choice>
              <mc:Fallback>
                <p:oleObj r:id="rId5" imgW="4011776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32" y="2896809"/>
                        <a:ext cx="7315603" cy="1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7024" y="2196798"/>
          <a:ext cx="4633988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r:id="rId7" imgW="1943417" imgH="228917" progId="Equation.3">
                  <p:embed/>
                </p:oleObj>
              </mc:Choice>
              <mc:Fallback>
                <p:oleObj r:id="rId7" imgW="1943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024" y="2196798"/>
                        <a:ext cx="4633988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325" y="432405"/>
          <a:ext cx="2600476" cy="61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r:id="rId9" imgW="1866407" imgH="444624" progId="Equation.3">
                  <p:embed/>
                </p:oleObj>
              </mc:Choice>
              <mc:Fallback>
                <p:oleObj r:id="rId9" imgW="186640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325" y="432405"/>
                        <a:ext cx="2600476" cy="61534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324429" y="1203476"/>
          <a:ext cx="7638647" cy="6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r:id="rId11" imgW="4661217" imgH="419417" progId="Equation.3">
                  <p:embed/>
                </p:oleObj>
              </mc:Choice>
              <mc:Fallback>
                <p:oleObj r:id="rId11" imgW="4661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429" y="1203476"/>
                        <a:ext cx="7638647" cy="68590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434793" y="449540"/>
          <a:ext cx="2135314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r:id="rId13" imgW="1067580" imgH="229016" progId="Equation.3">
                  <p:embed/>
                </p:oleObj>
              </mc:Choice>
              <mc:Fallback>
                <p:oleObj r:id="rId13" imgW="106758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793" y="449540"/>
                        <a:ext cx="2135314" cy="45709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451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5E6-8196-494B-BF2D-E4DC087EDCB9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695476" y="686405"/>
            <a:ext cx="6278437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20975" indent="-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例11.</a:t>
            </a:r>
            <a:r>
              <a:rPr lang="zh-CN" altLang="zh-CN" sz="2794" b="1">
                <a:solidFill>
                  <a:srgbClr val="000000"/>
                </a:solidFill>
              </a:rPr>
              <a:t> </a:t>
            </a:r>
            <a:r>
              <a:rPr lang="zh-CN" altLang="zh-CN" sz="2794" b="1" i="1">
                <a:solidFill>
                  <a:srgbClr val="000000"/>
                </a:solidFill>
              </a:rPr>
              <a:t>y=e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带拉格朗日余项的泰勒公式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727226" y="166057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解</a:t>
            </a:r>
            <a:r>
              <a:rPr lang="zh-CN" altLang="zh-CN" sz="2794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506865" y="1547687"/>
          <a:ext cx="6717897" cy="9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3" imgW="2843883" imgH="444624" progId="Equation.3">
                  <p:embed/>
                </p:oleObj>
              </mc:Choice>
              <mc:Fallback>
                <p:oleObj r:id="rId3" imgW="2843883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865" y="1547687"/>
                        <a:ext cx="6717897" cy="99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435302" y="3456214"/>
          <a:ext cx="5656036" cy="118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5" imgW="2539215" imgH="533486" progId="Equation.3">
                  <p:embed/>
                </p:oleObj>
              </mc:Choice>
              <mc:Fallback>
                <p:oleObj r:id="rId5" imgW="2539215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02" y="3456214"/>
                        <a:ext cx="5656036" cy="1182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638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244</Words>
  <Application>Microsoft Office PowerPoint</Application>
  <PresentationFormat>全屏显示(4:3)</PresentationFormat>
  <Paragraphs>55</Paragraphs>
  <Slides>15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古瓶荷花</vt:lpstr>
      <vt:lpstr>Microsoft 公式 3.0</vt:lpstr>
      <vt:lpstr>Equation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Lingli Xie</cp:lastModifiedBy>
  <cp:revision>7</cp:revision>
  <dcterms:created xsi:type="dcterms:W3CDTF">2017-11-27T02:34:16Z</dcterms:created>
  <dcterms:modified xsi:type="dcterms:W3CDTF">2017-11-28T10:16:14Z</dcterms:modified>
</cp:coreProperties>
</file>