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  <p:sldMasterId id="2147483700" r:id="rId3"/>
    <p:sldMasterId id="214748371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9" r:id="rId18"/>
    <p:sldId id="301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2" r:id="rId37"/>
    <p:sldId id="303" r:id="rId38"/>
    <p:sldId id="304" r:id="rId39"/>
    <p:sldId id="294" r:id="rId40"/>
    <p:sldId id="295" r:id="rId41"/>
    <p:sldId id="296" r:id="rId42"/>
    <p:sldId id="297" r:id="rId43"/>
    <p:sldId id="298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18" Type="http://schemas.openxmlformats.org/officeDocument/2006/relationships/image" Target="../media/image11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17" Type="http://schemas.openxmlformats.org/officeDocument/2006/relationships/image" Target="../media/image114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20" Type="http://schemas.openxmlformats.org/officeDocument/2006/relationships/image" Target="../media/image117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19" Type="http://schemas.openxmlformats.org/officeDocument/2006/relationships/image" Target="../media/image116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18" Type="http://schemas.openxmlformats.org/officeDocument/2006/relationships/image" Target="../media/image151.emf"/><Relationship Id="rId26" Type="http://schemas.openxmlformats.org/officeDocument/2006/relationships/image" Target="../media/image159.emf"/><Relationship Id="rId3" Type="http://schemas.openxmlformats.org/officeDocument/2006/relationships/image" Target="../media/image136.emf"/><Relationship Id="rId21" Type="http://schemas.openxmlformats.org/officeDocument/2006/relationships/image" Target="../media/image154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17" Type="http://schemas.openxmlformats.org/officeDocument/2006/relationships/image" Target="../media/image150.emf"/><Relationship Id="rId25" Type="http://schemas.openxmlformats.org/officeDocument/2006/relationships/image" Target="../media/image158.emf"/><Relationship Id="rId2" Type="http://schemas.openxmlformats.org/officeDocument/2006/relationships/image" Target="../media/image135.emf"/><Relationship Id="rId16" Type="http://schemas.openxmlformats.org/officeDocument/2006/relationships/image" Target="../media/image149.emf"/><Relationship Id="rId20" Type="http://schemas.openxmlformats.org/officeDocument/2006/relationships/image" Target="../media/image153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24" Type="http://schemas.openxmlformats.org/officeDocument/2006/relationships/image" Target="../media/image157.emf"/><Relationship Id="rId5" Type="http://schemas.openxmlformats.org/officeDocument/2006/relationships/image" Target="../media/image138.emf"/><Relationship Id="rId15" Type="http://schemas.openxmlformats.org/officeDocument/2006/relationships/image" Target="../media/image148.emf"/><Relationship Id="rId23" Type="http://schemas.openxmlformats.org/officeDocument/2006/relationships/image" Target="../media/image156.emf"/><Relationship Id="rId10" Type="http://schemas.openxmlformats.org/officeDocument/2006/relationships/image" Target="../media/image143.emf"/><Relationship Id="rId19" Type="http://schemas.openxmlformats.org/officeDocument/2006/relationships/image" Target="../media/image152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Relationship Id="rId22" Type="http://schemas.openxmlformats.org/officeDocument/2006/relationships/image" Target="../media/image1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e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2" Type="http://schemas.openxmlformats.org/officeDocument/2006/relationships/image" Target="../media/image171.wmf"/><Relationship Id="rId1" Type="http://schemas.openxmlformats.org/officeDocument/2006/relationships/image" Target="../media/image170.e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21" Type="http://schemas.openxmlformats.org/officeDocument/2006/relationships/image" Target="../media/image32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26" Type="http://schemas.openxmlformats.org/officeDocument/2006/relationships/image" Target="../media/image59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5" Type="http://schemas.openxmlformats.org/officeDocument/2006/relationships/image" Target="../media/image58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57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/>
            </a:lvl1pPr>
          </a:lstStyle>
          <a:p>
            <a:fld id="{CAA1D03A-0DFD-4F13-8CA2-E97BD7669D2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14F-30CB-45CB-8559-89060D08987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C590-45EF-49CE-B41F-A8C2906744B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D5A00BA0-6BA2-491E-99CE-5A989169717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2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6A6C67FD-61C6-4D7E-B58C-BAD45ADBAB2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39123F30-D4C5-454D-AC9C-785A383BD71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5039FD6-32B9-44AE-9CDB-44879D476ECB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3001CF5-1697-45BE-A154-739EF5CD7FF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14043-659E-4969-B05D-71CDB1449D4F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C59F3-F060-4A4A-9AE7-98891523A21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3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F3DAC-90FF-4DEE-997C-3F8A6F683410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84FE2-8D40-4E14-892E-8F27C9112F3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08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0C97C-D7BB-411E-ACAC-C2ED21036F80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646B2-E068-471B-851F-91B2C232325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69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213E0-1E19-4808-9F29-DCAC43627028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698ED-9651-46BA-BF4C-1B8418CA6DF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41031-9546-4AA1-A01E-19A0348DF8F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62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67E39-A07D-4F48-A3A6-EA85F6646DF4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0FFC-CD18-459F-B763-038951E2A4F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5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54B7D3-97BC-42E7-8444-C8C0A8963CD8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29C64-0C3C-4DC3-B45E-2B4A2F6311D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52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AF82-8C9E-448C-9A07-E893A5D8119C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C27D2-DAB3-4B6B-9D3E-2065CCB0C03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8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8FB8-A121-4B5E-80F5-4CC5915AA0E5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5CF17-5050-4D32-A90E-6C7C0CC266C9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27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2A0D0-46E6-490B-858E-C269737474DE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980B-AB5D-4B68-A5AD-D6FDE3B0825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95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9D0C9-E283-4747-B768-7D9D06FA741B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2E95-D2B3-40BC-9B95-7C9A9A1F4A1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15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9DBEDD-9F2A-4867-95CC-991D546B0F57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6D59C3-4564-43D6-9D85-A170DFF9A2D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39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5039FD6-32B9-44AE-9CDB-44879D476ECB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3001CF5-1697-45BE-A154-739EF5CD7FF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51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14043-659E-4969-B05D-71CDB1449D4F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C59F3-F060-4A4A-9AE7-98891523A21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27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F3DAC-90FF-4DEE-997C-3F8A6F683410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84FE2-8D40-4E14-892E-8F27C9112F3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2A149-6197-4D64-91E7-43586BF75FB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94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0C97C-D7BB-411E-ACAC-C2ED21036F80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646B2-E068-471B-851F-91B2C232325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213E0-1E19-4808-9F29-DCAC43627028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698ED-9651-46BA-BF4C-1B8418CA6DF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67E39-A07D-4F48-A3A6-EA85F6646DF4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0FFC-CD18-459F-B763-038951E2A4F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64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54B7D3-97BC-42E7-8444-C8C0A8963CD8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29C64-0C3C-4DC3-B45E-2B4A2F6311D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8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AF82-8C9E-448C-9A07-E893A5D8119C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C27D2-DAB3-4B6B-9D3E-2065CCB0C03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53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8FB8-A121-4B5E-80F5-4CC5915AA0E5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5CF17-5050-4D32-A90E-6C7C0CC266C9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10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2A0D0-46E6-490B-858E-C269737474DE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980B-AB5D-4B68-A5AD-D6FDE3B0825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05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9D0C9-E283-4747-B768-7D9D06FA741B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2E95-D2B3-40BC-9B95-7C9A9A1F4A1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15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9DBEDD-9F2A-4867-95CC-991D546B0F57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6D59C3-4564-43D6-9D85-A170DFF9A2D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42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/>
            </a:lvl1pPr>
          </a:lstStyle>
          <a:p>
            <a:fld id="{CAA1D03A-0DFD-4F13-8CA2-E97BD7669D2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89550-4E65-4157-97BA-F542BA376B6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0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41031-9546-4AA1-A01E-19A0348DF8F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561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2A149-6197-4D64-91E7-43586BF75FB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163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89550-4E65-4157-97BA-F542BA376B6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02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7FEF-36CE-4F25-BE8A-B083F9BE70CC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40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9C6C-24CC-4228-8DAA-17740CD1609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930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B939-0CA5-47C9-8C1E-1BD8A49948E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4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EA25-3090-47FF-BAB6-D327457B612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60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8609E-36F2-47E4-8A03-D6E586A5760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59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14F-30CB-45CB-8559-89060D08987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626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C590-45EF-49CE-B41F-A8C2906744B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4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7FEF-36CE-4F25-BE8A-B083F9BE70CC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924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D5A00BA0-6BA2-491E-99CE-5A989169717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2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6A6C67FD-61C6-4D7E-B58C-BAD45ADBAB2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64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39123F30-D4C5-454D-AC9C-785A383BD71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8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9C6C-24CC-4228-8DAA-17740CD1609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B939-0CA5-47C9-8C1E-1BD8A49948E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EA25-3090-47FF-BAB6-D327457B612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8609E-36F2-47E4-8A03-D6E586A5760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5E0EA-2661-413E-8A0E-D148724EE6C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F38755-CD99-4297-AB3D-FED09C289B3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AFF33C-C546-4E22-B73A-90ACB756B1B2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F38755-CD99-4297-AB3D-FED09C289B3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AFF33C-C546-4E22-B73A-90ACB756B1B2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5E0EA-2661-413E-8A0E-D148724EE6C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9" Type="http://schemas.openxmlformats.org/officeDocument/2006/relationships/oleObject" Target="../embeddings/oleObject29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7.emf"/><Relationship Id="rId42" Type="http://schemas.openxmlformats.org/officeDocument/2006/relationships/image" Target="../media/image31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9.emf"/><Relationship Id="rId46" Type="http://schemas.openxmlformats.org/officeDocument/2006/relationships/image" Target="../media/image33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4.bin"/><Relationship Id="rId41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30.emf"/><Relationship Id="rId45" Type="http://schemas.openxmlformats.org/officeDocument/2006/relationships/oleObject" Target="../embeddings/oleObject3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2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9" Type="http://schemas.openxmlformats.org/officeDocument/2006/relationships/oleObject" Target="../embeddings/oleObject51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9.emf"/><Relationship Id="rId42" Type="http://schemas.openxmlformats.org/officeDocument/2006/relationships/image" Target="../media/image53.emf"/><Relationship Id="rId47" Type="http://schemas.openxmlformats.org/officeDocument/2006/relationships/oleObject" Target="../embeddings/oleObject55.bin"/><Relationship Id="rId50" Type="http://schemas.openxmlformats.org/officeDocument/2006/relationships/image" Target="../media/image57.e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38" Type="http://schemas.openxmlformats.org/officeDocument/2006/relationships/image" Target="../media/image51.emf"/><Relationship Id="rId46" Type="http://schemas.openxmlformats.org/officeDocument/2006/relationships/image" Target="../media/image55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6.bin"/><Relationship Id="rId41" Type="http://schemas.openxmlformats.org/officeDocument/2006/relationships/oleObject" Target="../embeddings/oleObject52.bin"/><Relationship Id="rId54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37" Type="http://schemas.openxmlformats.org/officeDocument/2006/relationships/oleObject" Target="../embeddings/oleObject50.bin"/><Relationship Id="rId40" Type="http://schemas.openxmlformats.org/officeDocument/2006/relationships/image" Target="../media/image52.emf"/><Relationship Id="rId45" Type="http://schemas.openxmlformats.org/officeDocument/2006/relationships/oleObject" Target="../embeddings/oleObject54.bin"/><Relationship Id="rId53" Type="http://schemas.openxmlformats.org/officeDocument/2006/relationships/oleObject" Target="../embeddings/oleObject58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49" Type="http://schemas.openxmlformats.org/officeDocument/2006/relationships/oleObject" Target="../embeddings/oleObject56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4" Type="http://schemas.openxmlformats.org/officeDocument/2006/relationships/image" Target="../media/image54.emf"/><Relationship Id="rId52" Type="http://schemas.openxmlformats.org/officeDocument/2006/relationships/image" Target="../media/image58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49.bin"/><Relationship Id="rId43" Type="http://schemas.openxmlformats.org/officeDocument/2006/relationships/oleObject" Target="../embeddings/oleObject53.bin"/><Relationship Id="rId48" Type="http://schemas.openxmlformats.org/officeDocument/2006/relationships/image" Target="../media/image56.emf"/><Relationship Id="rId8" Type="http://schemas.openxmlformats.org/officeDocument/2006/relationships/image" Target="../media/image36.emf"/><Relationship Id="rId51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9" Type="http://schemas.openxmlformats.org/officeDocument/2006/relationships/oleObject" Target="../embeddings/oleObject115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3.emf"/><Relationship Id="rId42" Type="http://schemas.openxmlformats.org/officeDocument/2006/relationships/image" Target="../media/image117.e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115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10.bin"/><Relationship Id="rId41" Type="http://schemas.openxmlformats.org/officeDocument/2006/relationships/oleObject" Target="../embeddings/oleObject11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37" Type="http://schemas.openxmlformats.org/officeDocument/2006/relationships/oleObject" Target="../embeddings/oleObject114.bin"/><Relationship Id="rId40" Type="http://schemas.openxmlformats.org/officeDocument/2006/relationships/image" Target="../media/image116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0.emf"/><Relationship Id="rId36" Type="http://schemas.openxmlformats.org/officeDocument/2006/relationships/image" Target="../media/image114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1.emf"/><Relationship Id="rId35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33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8.emf"/><Relationship Id="rId32" Type="http://schemas.openxmlformats.org/officeDocument/2006/relationships/image" Target="../media/image132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0.e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1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9" Type="http://schemas.openxmlformats.org/officeDocument/2006/relationships/oleObject" Target="../embeddings/oleObject151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49.emf"/><Relationship Id="rId42" Type="http://schemas.openxmlformats.org/officeDocument/2006/relationships/image" Target="../media/image153.emf"/><Relationship Id="rId47" Type="http://schemas.openxmlformats.org/officeDocument/2006/relationships/oleObject" Target="../embeddings/oleObject155.bin"/><Relationship Id="rId50" Type="http://schemas.openxmlformats.org/officeDocument/2006/relationships/image" Target="../media/image157.e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51.emf"/><Relationship Id="rId46" Type="http://schemas.openxmlformats.org/officeDocument/2006/relationships/image" Target="../media/image155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54" Type="http://schemas.openxmlformats.org/officeDocument/2006/relationships/image" Target="../media/image159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4.emf"/><Relationship Id="rId32" Type="http://schemas.openxmlformats.org/officeDocument/2006/relationships/image" Target="../media/image148.e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52.emf"/><Relationship Id="rId45" Type="http://schemas.openxmlformats.org/officeDocument/2006/relationships/oleObject" Target="../embeddings/oleObject154.bin"/><Relationship Id="rId53" Type="http://schemas.openxmlformats.org/officeDocument/2006/relationships/oleObject" Target="../embeddings/oleObject158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6.emf"/><Relationship Id="rId36" Type="http://schemas.openxmlformats.org/officeDocument/2006/relationships/image" Target="../media/image150.emf"/><Relationship Id="rId49" Type="http://schemas.openxmlformats.org/officeDocument/2006/relationships/oleObject" Target="../embeddings/oleObject156.bin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4" Type="http://schemas.openxmlformats.org/officeDocument/2006/relationships/image" Target="../media/image154.emf"/><Relationship Id="rId52" Type="http://schemas.openxmlformats.org/officeDocument/2006/relationships/image" Target="../media/image158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7.emf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3.bin"/><Relationship Id="rId48" Type="http://schemas.openxmlformats.org/officeDocument/2006/relationships/image" Target="../media/image156.emf"/><Relationship Id="rId8" Type="http://schemas.openxmlformats.org/officeDocument/2006/relationships/image" Target="../media/image136.emf"/><Relationship Id="rId51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6.w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oleObject" Target="../embeddings/oleObject169.bin"/><Relationship Id="rId21" Type="http://schemas.openxmlformats.org/officeDocument/2006/relationships/image" Target="../media/image178.wmf"/><Relationship Id="rId34" Type="http://schemas.openxmlformats.org/officeDocument/2006/relationships/image" Target="../media/image184.wmf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6.wmf"/><Relationship Id="rId25" Type="http://schemas.openxmlformats.org/officeDocument/2006/relationships/image" Target="../media/image180.wmf"/><Relationship Id="rId3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82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3.wmf"/><Relationship Id="rId24" Type="http://schemas.openxmlformats.org/officeDocument/2006/relationships/oleObject" Target="../embeddings/oleObject179.bin"/><Relationship Id="rId32" Type="http://schemas.openxmlformats.org/officeDocument/2006/relationships/image" Target="../media/image183.wmf"/><Relationship Id="rId5" Type="http://schemas.openxmlformats.org/officeDocument/2006/relationships/image" Target="../media/image185.png"/><Relationship Id="rId15" Type="http://schemas.openxmlformats.org/officeDocument/2006/relationships/image" Target="../media/image175.wmf"/><Relationship Id="rId23" Type="http://schemas.openxmlformats.org/officeDocument/2006/relationships/image" Target="../media/image179.w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7.wmf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70.emf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1.wmf"/><Relationship Id="rId30" Type="http://schemas.openxmlformats.org/officeDocument/2006/relationships/oleObject" Target="../embeddings/oleObject18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8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8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8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6092-BCA4-4202-86C8-80CF3802CD9E}" type="slidenum">
              <a:rPr lang="zh-CN" altLang="zh-CN">
                <a:solidFill>
                  <a:srgbClr val="0033CC"/>
                </a:solidFill>
              </a:rPr>
              <a:pPr/>
              <a:t>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802" y="1276552"/>
            <a:ext cx="4249460" cy="585866"/>
          </a:xfrm>
          <a:prstGeom prst="rect">
            <a:avLst/>
          </a:prstGeom>
          <a:solidFill>
            <a:srgbClr val="A60000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§2   向量的空间坐标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43214" y="2421064"/>
            <a:ext cx="7276798" cy="254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6600CC"/>
                </a:solidFill>
                <a:latin typeface="Times New Roman" panose="02020603050405020304" pitchFamily="18" charset="0"/>
              </a:rPr>
              <a:t>        将介绍三维空间以及三维空间中直线、曲线、平面、曲面的解析关系. 对于二维向量空间, 我们已很熟悉, 本节着重介绍三维向量空间中的一些基本概念.</a:t>
            </a:r>
          </a:p>
        </p:txBody>
      </p:sp>
    </p:spTree>
    <p:extLst>
      <p:ext uri="{BB962C8B-B14F-4D97-AF65-F5344CB8AC3E}">
        <p14:creationId xmlns:p14="http://schemas.microsoft.com/office/powerpoint/2010/main" val="23740637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6D28-A6AC-4121-88BD-658C32458D3D}" type="slidenum">
              <a:rPr lang="zh-CN" altLang="zh-CN">
                <a:solidFill>
                  <a:srgbClr val="0033CC"/>
                </a:solidFill>
              </a:rPr>
              <a:pPr/>
              <a:t>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30036" y="1039687"/>
            <a:ext cx="366435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7. 数乘的几何意义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1182814" y="2325814"/>
            <a:ext cx="706563" cy="7065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23849" y="2292552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3300992" y="1848052"/>
            <a:ext cx="1199444" cy="11999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064000" y="2308175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70175" y="3173992"/>
            <a:ext cx="104387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1)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6256262" y="1848052"/>
            <a:ext cx="1200452" cy="11999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954762" y="2308175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242151" y="3039937"/>
            <a:ext cx="121379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1)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219476" y="4408715"/>
            <a:ext cx="458611" cy="45861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520849" y="4406699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892401" y="5108727"/>
            <a:ext cx="15279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 &lt;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1)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5303762" y="4421314"/>
            <a:ext cx="439964" cy="43946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98786" y="5041699"/>
            <a:ext cx="169790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(1 &lt;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0)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564314" y="4441977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3564063" y="1125361"/>
          <a:ext cx="4802314" cy="40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2119378" imgH="203341" progId="Equation.3">
                  <p:embed/>
                </p:oleObj>
              </mc:Choice>
              <mc:Fallback>
                <p:oleObj r:id="rId3" imgW="211937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63" y="1125361"/>
                        <a:ext cx="4802314" cy="40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881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nimBg="1"/>
      <p:bldP spid="41988" grpId="0" autoUpdateAnimBg="0"/>
      <p:bldP spid="41989" grpId="0" animBg="1"/>
      <p:bldP spid="41990" grpId="0" autoUpdateAnimBg="0"/>
      <p:bldP spid="41991" grpId="0" autoUpdateAnimBg="0"/>
      <p:bldP spid="41992" grpId="0" animBg="1"/>
      <p:bldP spid="41993" grpId="0" autoUpdateAnimBg="0"/>
      <p:bldP spid="41994" grpId="0" autoUpdateAnimBg="0"/>
      <p:bldP spid="41995" grpId="0" animBg="1"/>
      <p:bldP spid="41996" grpId="0" autoUpdateAnimBg="0"/>
      <p:bldP spid="41997" grpId="0" autoUpdateAnimBg="0"/>
      <p:bldP spid="41998" grpId="0" animBg="1"/>
      <p:bldP spid="41999" grpId="0" autoUpdateAnimBg="0"/>
      <p:bldP spid="420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6AE-AFA6-460E-BE27-9ED425424706}" type="slidenum">
              <a:rPr lang="zh-CN" altLang="zh-CN">
                <a:solidFill>
                  <a:srgbClr val="0033CC"/>
                </a:solidFill>
              </a:rPr>
              <a:pPr/>
              <a:t>11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65452" y="720675"/>
            <a:ext cx="5878286" cy="585866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  </a:t>
            </a:r>
            <a:r>
              <a:rPr lang="en-US" altLang="zh-CN" sz="3207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a.</a:t>
            </a:r>
            <a:r>
              <a:rPr lang="zh-CN" altLang="zh-CN" sz="3207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数量</a:t>
            </a:r>
            <a:r>
              <a:rPr lang="zh-CN" altLang="zh-CN" sz="3207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积(内积)的坐标表示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24139" y="1619251"/>
            <a:ext cx="201335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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843389" y="1557262"/>
            <a:ext cx="2286203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),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08024" y="2349500"/>
          <a:ext cx="3600853" cy="113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1206817" imgH="432117" progId="Equation.3">
                  <p:embed/>
                </p:oleObj>
              </mc:Choice>
              <mc:Fallback>
                <p:oleObj r:id="rId3" imgW="12068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4" y="2349500"/>
                        <a:ext cx="3600853" cy="1138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040187" y="1557262"/>
            <a:ext cx="2183611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55952" y="4005540"/>
          <a:ext cx="6768798" cy="11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2438717" imgH="457517" progId="Equation.3">
                  <p:embed/>
                </p:oleObj>
              </mc:Choice>
              <mc:Fallback>
                <p:oleObj r:id="rId5" imgW="24387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2" y="4005540"/>
                        <a:ext cx="6768798" cy="11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31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utoUpdateAnimBg="0"/>
      <p:bldP spid="43012" grpId="0" autoUpdateAnimBg="0"/>
      <p:bldP spid="430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EA0F-CB30-454A-83DE-060377DD7D20}" type="slidenum">
              <a:rPr lang="zh-CN" altLang="zh-CN">
                <a:solidFill>
                  <a:srgbClr val="0033CC"/>
                </a:solidFill>
              </a:rPr>
              <a:pPr/>
              <a:t>12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187349" y="2204862"/>
          <a:ext cx="6985000" cy="10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776775" imgH="304853" progId="Equation.3">
                  <p:embed/>
                </p:oleObj>
              </mc:Choice>
              <mc:Fallback>
                <p:oleObj r:id="rId3" imgW="1776775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49" y="2204862"/>
                        <a:ext cx="6985000" cy="10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7" y="908151"/>
          <a:ext cx="6192762" cy="6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2121217" imgH="228917" progId="Equation.3">
                  <p:embed/>
                </p:oleObj>
              </mc:Choice>
              <mc:Fallback>
                <p:oleObj r:id="rId5" imgW="2121217" imgH="228917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7" y="908151"/>
                        <a:ext cx="6192762" cy="6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36953" y="3798913"/>
          <a:ext cx="6502198" cy="1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2082213" imgH="495402" progId="Equation.3">
                  <p:embed/>
                </p:oleObj>
              </mc:Choice>
              <mc:Fallback>
                <p:oleObj r:id="rId7" imgW="2082213" imgH="495402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953" y="3798913"/>
                        <a:ext cx="6502198" cy="1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232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F5B8-EA9E-4FE1-B2A7-151B74F9187C}" type="slidenum">
              <a:rPr lang="zh-CN" altLang="zh-CN">
                <a:solidFill>
                  <a:srgbClr val="0033CC"/>
                </a:solidFill>
              </a:rPr>
              <a:pPr/>
              <a:t>13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450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7" y="1196925"/>
          <a:ext cx="6192762" cy="6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2029675" imgH="215936" progId="Equation.3">
                  <p:embed/>
                </p:oleObj>
              </mc:Choice>
              <mc:Fallback>
                <p:oleObj r:id="rId3" imgW="2029675" imgH="215936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7" y="1196925"/>
                        <a:ext cx="6192762" cy="6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539623" y="2276425"/>
          <a:ext cx="5828393" cy="2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2159317" imgH="914717" progId="Equation.3">
                  <p:embed/>
                </p:oleObj>
              </mc:Choice>
              <mc:Fallback>
                <p:oleObj r:id="rId5" imgW="21593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23" y="2276425"/>
                        <a:ext cx="5828393" cy="2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31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36FA-C04F-4A53-8EF0-E7775BEA7CDC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E404-26CF-4CF2-8D3C-52FB6CE4BEED}" type="slidenum">
              <a:rPr lang="en-US" altLang="zh-CN">
                <a:solidFill>
                  <a:srgbClr val="0033CC"/>
                </a:solidFill>
              </a:rPr>
              <a:pPr/>
              <a:t>14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286500" y="1447800"/>
            <a:ext cx="2400300" cy="1828800"/>
            <a:chOff x="3960" y="912"/>
            <a:chExt cx="1512" cy="1152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3960" y="912"/>
              <a:ext cx="1512" cy="1152"/>
              <a:chOff x="3960" y="912"/>
              <a:chExt cx="1512" cy="1152"/>
            </a:xfrm>
          </p:grpSpPr>
          <p:graphicFrame>
            <p:nvGraphicFramePr>
              <p:cNvPr id="8196" name="Object 4"/>
              <p:cNvGraphicFramePr>
                <a:graphicFrameLocks noChangeAspect="1"/>
              </p:cNvGraphicFramePr>
              <p:nvPr/>
            </p:nvGraphicFramePr>
            <p:xfrm>
              <a:off x="4488" y="91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4" name="Equation" r:id="rId3" imgW="279360" imgH="304560" progId="Equation.3">
                      <p:embed/>
                    </p:oleObj>
                  </mc:Choice>
                  <mc:Fallback>
                    <p:oleObj name="Equation" r:id="rId3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91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7" name="Object 5"/>
              <p:cNvGraphicFramePr>
                <a:graphicFrameLocks noChangeAspect="1"/>
              </p:cNvGraphicFramePr>
              <p:nvPr/>
            </p:nvGraphicFramePr>
            <p:xfrm>
              <a:off x="3960" y="18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5" name="Equation" r:id="rId5" imgW="279360" imgH="304560" progId="Equation.3">
                      <p:embed/>
                    </p:oleObj>
                  </mc:Choice>
                  <mc:Fallback>
                    <p:oleObj name="Equation" r:id="rId5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18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" name="Object 6"/>
              <p:cNvGraphicFramePr>
                <a:graphicFrameLocks noChangeAspect="1"/>
              </p:cNvGraphicFramePr>
              <p:nvPr/>
            </p:nvGraphicFramePr>
            <p:xfrm>
              <a:off x="5288" y="153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name="Equation" r:id="rId7" imgW="291960" imgH="317160" progId="Equation.3">
                      <p:embed/>
                    </p:oleObj>
                  </mc:Choice>
                  <mc:Fallback>
                    <p:oleObj name="Equation" r:id="rId7" imgW="2919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53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9" name="Line 7"/>
              <p:cNvSpPr>
                <a:spLocks noChangeShapeType="1"/>
              </p:cNvSpPr>
              <p:nvPr/>
            </p:nvSpPr>
            <p:spPr bwMode="auto">
              <a:xfrm flipH="1">
                <a:off x="4000" y="1112"/>
                <a:ext cx="561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 flipV="1">
                <a:off x="3994" y="1488"/>
                <a:ext cx="139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4554" y="1118"/>
                <a:ext cx="830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8202" name="Object 10"/>
              <p:cNvGraphicFramePr>
                <a:graphicFrameLocks noChangeAspect="1"/>
              </p:cNvGraphicFramePr>
              <p:nvPr/>
            </p:nvGraphicFramePr>
            <p:xfrm>
              <a:off x="4992" y="13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7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3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3" name="Object 11"/>
              <p:cNvGraphicFramePr>
                <a:graphicFrameLocks noChangeAspect="1"/>
              </p:cNvGraphicFramePr>
              <p:nvPr/>
            </p:nvGraphicFramePr>
            <p:xfrm>
              <a:off x="4568" y="1815"/>
              <a:ext cx="14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8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815"/>
                            <a:ext cx="144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Object 12"/>
              <p:cNvGraphicFramePr>
                <a:graphicFrameLocks noChangeAspect="1"/>
              </p:cNvGraphicFramePr>
              <p:nvPr/>
            </p:nvGraphicFramePr>
            <p:xfrm>
              <a:off x="4972" y="1063"/>
              <a:ext cx="13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" name="Equation" r:id="rId13" imgW="215640" imgH="330120" progId="Equation.3">
                      <p:embed/>
                    </p:oleObj>
                  </mc:Choice>
                  <mc:Fallback>
                    <p:oleObj name="Equation" r:id="rId13" imgW="21564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063"/>
                            <a:ext cx="13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3"/>
              <p:cNvGraphicFramePr>
                <a:graphicFrameLocks noChangeAspect="1"/>
              </p:cNvGraphicFramePr>
              <p:nvPr/>
            </p:nvGraphicFramePr>
            <p:xfrm>
              <a:off x="4176" y="1314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0" name="Equation" r:id="rId15" imgW="203040" imgH="241200" progId="Equation.3">
                      <p:embed/>
                    </p:oleObj>
                  </mc:Choice>
                  <mc:Fallback>
                    <p:oleObj name="Equation" r:id="rId15" imgW="2030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314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6" name="Arc 14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G0" fmla="+- 21600 0 0"/>
                <a:gd name="G1" fmla="+- 9891 0 0"/>
                <a:gd name="G2" fmla="+- 21600 0 0"/>
                <a:gd name="T0" fmla="*/ 2696 w 21600"/>
                <a:gd name="T1" fmla="*/ 20342 h 20342"/>
                <a:gd name="T2" fmla="*/ 2398 w 21600"/>
                <a:gd name="T3" fmla="*/ 0 h 20342"/>
                <a:gd name="T4" fmla="*/ 21600 w 21600"/>
                <a:gd name="T5" fmla="*/ 9891 h 20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0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0" y="6450"/>
                    <a:pt x="822" y="3058"/>
                    <a:pt x="2397" y="-1"/>
                  </a:cubicBezTo>
                  <a:lnTo>
                    <a:pt x="21600" y="989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345238" y="1793875"/>
            <a:ext cx="890587" cy="116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6338888" y="2362200"/>
            <a:ext cx="2208212" cy="5810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239000" y="1752600"/>
            <a:ext cx="1317625" cy="5873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981200" y="990600"/>
          <a:ext cx="3527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7" imgW="3543120" imgH="444240" progId="Equation.3">
                  <p:embed/>
                </p:oleObj>
              </mc:Choice>
              <mc:Fallback>
                <p:oleObj name="Equation" r:id="rId17" imgW="354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527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15950" y="1520825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09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sp>
        <p:nvSpPr>
          <p:cNvPr id="8213" name="Freeform 21"/>
          <p:cNvSpPr>
            <a:spLocks/>
          </p:cNvSpPr>
          <p:nvPr/>
        </p:nvSpPr>
        <p:spPr bwMode="auto">
          <a:xfrm>
            <a:off x="2667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4" name="Freeform 22"/>
          <p:cNvSpPr>
            <a:spLocks/>
          </p:cNvSpPr>
          <p:nvPr/>
        </p:nvSpPr>
        <p:spPr bwMode="auto">
          <a:xfrm>
            <a:off x="3200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2743200" y="3200400"/>
            <a:ext cx="1828800" cy="246063"/>
          </a:xfrm>
          <a:custGeom>
            <a:avLst/>
            <a:gdLst>
              <a:gd name="T0" fmla="*/ 0 w 1248"/>
              <a:gd name="T1" fmla="*/ 104 h 152"/>
              <a:gd name="T2" fmla="*/ 720 w 1248"/>
              <a:gd name="T3" fmla="*/ 8 h 152"/>
              <a:gd name="T4" fmla="*/ 1248 w 1248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3352800" y="3294063"/>
            <a:ext cx="685800" cy="152400"/>
          </a:xfrm>
          <a:custGeom>
            <a:avLst/>
            <a:gdLst>
              <a:gd name="T0" fmla="*/ 0 w 432"/>
              <a:gd name="T1" fmla="*/ 96 h 96"/>
              <a:gd name="T2" fmla="*/ 144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362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792288" y="5575300"/>
          <a:ext cx="3541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9" imgW="3543120" imgH="444240" progId="Equation.3">
                  <p:embed/>
                </p:oleObj>
              </mc:Choice>
              <mc:Fallback>
                <p:oleObj name="Equation" r:id="rId19" imgW="354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575300"/>
                        <a:ext cx="3541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143000" y="1538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如图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.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1587500" y="2209800"/>
            <a:ext cx="1231900" cy="457200"/>
            <a:chOff x="1000" y="1392"/>
            <a:chExt cx="776" cy="288"/>
          </a:xfrm>
        </p:grpSpPr>
        <p:graphicFrame>
          <p:nvGraphicFramePr>
            <p:cNvPr id="8221" name="Object 29"/>
            <p:cNvGraphicFramePr>
              <a:graphicFrameLocks noChangeAspect="1"/>
            </p:cNvGraphicFramePr>
            <p:nvPr/>
          </p:nvGraphicFramePr>
          <p:xfrm>
            <a:off x="1000" y="1431"/>
            <a:ext cx="7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21" imgW="1231560" imgH="393480" progId="Equation.3">
                    <p:embed/>
                  </p:oleObj>
                </mc:Choice>
                <mc:Fallback>
                  <p:oleObj name="Equation" r:id="rId21" imgW="1231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431"/>
                          <a:ext cx="7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3124200" y="2193925"/>
            <a:ext cx="1219200" cy="473075"/>
            <a:chOff x="1968" y="1382"/>
            <a:chExt cx="768" cy="298"/>
          </a:xfrm>
        </p:grpSpPr>
        <p:graphicFrame>
          <p:nvGraphicFramePr>
            <p:cNvPr id="8225" name="Object 33"/>
            <p:cNvGraphicFramePr>
              <a:graphicFrameLocks noChangeAspect="1"/>
            </p:cNvGraphicFramePr>
            <p:nvPr/>
          </p:nvGraphicFramePr>
          <p:xfrm>
            <a:off x="1968" y="1422"/>
            <a:ext cx="7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23" imgW="1218960" imgH="406080" progId="Equation.3">
                    <p:embed/>
                  </p:oleObj>
                </mc:Choice>
                <mc:Fallback>
                  <p:oleObj name="Equation" r:id="rId23" imgW="1218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422"/>
                          <a:ext cx="7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4572000" y="2209800"/>
            <a:ext cx="1068388" cy="457200"/>
            <a:chOff x="2880" y="1392"/>
            <a:chExt cx="673" cy="288"/>
          </a:xfrm>
        </p:grpSpPr>
        <p:graphicFrame>
          <p:nvGraphicFramePr>
            <p:cNvPr id="8229" name="Object 37"/>
            <p:cNvGraphicFramePr>
              <a:graphicFrameLocks noChangeAspect="1"/>
            </p:cNvGraphicFramePr>
            <p:nvPr/>
          </p:nvGraphicFramePr>
          <p:xfrm>
            <a:off x="2880" y="1431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25" imgW="1066680" imgH="393480" progId="Equation.3">
                    <p:embed/>
                  </p:oleObj>
                </mc:Choice>
                <mc:Fallback>
                  <p:oleObj name="Equation" r:id="rId25" imgW="1066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1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7251700" y="28194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864475" y="16351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6597650" y="19812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35" name="Group 43"/>
          <p:cNvGrpSpPr>
            <a:grpSpLocks/>
          </p:cNvGrpSpPr>
          <p:nvPr/>
        </p:nvGrpSpPr>
        <p:grpSpPr bwMode="auto">
          <a:xfrm>
            <a:off x="2133600" y="2852738"/>
            <a:ext cx="1295400" cy="373062"/>
            <a:chOff x="1344" y="1797"/>
            <a:chExt cx="816" cy="235"/>
          </a:xfrm>
        </p:grpSpPr>
        <p:graphicFrame>
          <p:nvGraphicFramePr>
            <p:cNvPr id="8236" name="Object 44"/>
            <p:cNvGraphicFramePr>
              <a:graphicFrameLocks noChangeAspect="1"/>
            </p:cNvGraphicFramePr>
            <p:nvPr/>
          </p:nvGraphicFramePr>
          <p:xfrm>
            <a:off x="1344" y="1824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27" imgW="1282680" imgH="330120" progId="Equation.3">
                    <p:embed/>
                  </p:oleObj>
                </mc:Choice>
                <mc:Fallback>
                  <p:oleObj name="Equation" r:id="rId27" imgW="12826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8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0" name="Group 48"/>
          <p:cNvGrpSpPr>
            <a:grpSpLocks/>
          </p:cNvGrpSpPr>
          <p:nvPr/>
        </p:nvGrpSpPr>
        <p:grpSpPr bwMode="auto">
          <a:xfrm>
            <a:off x="1600200" y="3446463"/>
            <a:ext cx="889000" cy="558800"/>
            <a:chOff x="384" y="2171"/>
            <a:chExt cx="560" cy="352"/>
          </a:xfrm>
        </p:grpSpPr>
        <p:graphicFrame>
          <p:nvGraphicFramePr>
            <p:cNvPr id="8241" name="Object 49"/>
            <p:cNvGraphicFramePr>
              <a:graphicFrameLocks noChangeAspect="1"/>
            </p:cNvGraphicFramePr>
            <p:nvPr/>
          </p:nvGraphicFramePr>
          <p:xfrm>
            <a:off x="384" y="2171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quation" r:id="rId29" imgW="888840" imgH="558720" progId="Equation.3">
                    <p:embed/>
                  </p:oleObj>
                </mc:Choice>
                <mc:Fallback>
                  <p:oleObj name="Equation" r:id="rId29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71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3" name="Group 51"/>
          <p:cNvGrpSpPr>
            <a:grpSpLocks/>
          </p:cNvGrpSpPr>
          <p:nvPr/>
        </p:nvGrpSpPr>
        <p:grpSpPr bwMode="auto">
          <a:xfrm>
            <a:off x="2501900" y="3505200"/>
            <a:ext cx="2298700" cy="457200"/>
            <a:chOff x="952" y="2208"/>
            <a:chExt cx="1448" cy="288"/>
          </a:xfrm>
        </p:grpSpPr>
        <p:graphicFrame>
          <p:nvGraphicFramePr>
            <p:cNvPr id="8244" name="Object 52"/>
            <p:cNvGraphicFramePr>
              <a:graphicFrameLocks noChangeAspect="1"/>
            </p:cNvGraphicFramePr>
            <p:nvPr/>
          </p:nvGraphicFramePr>
          <p:xfrm>
            <a:off x="952" y="2240"/>
            <a:ext cx="1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quation" r:id="rId31" imgW="2298600" imgH="406080" progId="Equation.3">
                    <p:embed/>
                  </p:oleObj>
                </mc:Choice>
                <mc:Fallback>
                  <p:oleObj name="Equation" r:id="rId31" imgW="2298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240"/>
                          <a:ext cx="1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9" name="Group 57"/>
          <p:cNvGrpSpPr>
            <a:grpSpLocks/>
          </p:cNvGrpSpPr>
          <p:nvPr/>
        </p:nvGrpSpPr>
        <p:grpSpPr bwMode="auto">
          <a:xfrm>
            <a:off x="4800600" y="3581400"/>
            <a:ext cx="914400" cy="304800"/>
            <a:chOff x="2400" y="2256"/>
            <a:chExt cx="576" cy="192"/>
          </a:xfrm>
        </p:grpSpPr>
        <p:graphicFrame>
          <p:nvGraphicFramePr>
            <p:cNvPr id="8250" name="Object 58"/>
            <p:cNvGraphicFramePr>
              <a:graphicFrameLocks noChangeAspect="1"/>
            </p:cNvGraphicFramePr>
            <p:nvPr/>
          </p:nvGraphicFramePr>
          <p:xfrm>
            <a:off x="2400" y="2296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33" imgW="901440" imgH="241200" progId="Equation.3">
                    <p:embed/>
                  </p:oleObj>
                </mc:Choice>
                <mc:Fallback>
                  <p:oleObj name="Equation" r:id="rId33" imgW="901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96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53" name="Group 61"/>
          <p:cNvGrpSpPr>
            <a:grpSpLocks/>
          </p:cNvGrpSpPr>
          <p:nvPr/>
        </p:nvGrpSpPr>
        <p:grpSpPr bwMode="auto">
          <a:xfrm>
            <a:off x="5867400" y="3505200"/>
            <a:ext cx="850900" cy="406400"/>
            <a:chOff x="3072" y="2208"/>
            <a:chExt cx="536" cy="256"/>
          </a:xfrm>
        </p:grpSpPr>
        <p:graphicFrame>
          <p:nvGraphicFramePr>
            <p:cNvPr id="8254" name="Object 62"/>
            <p:cNvGraphicFramePr>
              <a:graphicFrameLocks noChangeAspect="1"/>
            </p:cNvGraphicFramePr>
            <p:nvPr/>
          </p:nvGraphicFramePr>
          <p:xfrm>
            <a:off x="3072" y="2256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Equation" r:id="rId35" imgW="850680" imgH="330120" progId="Equation.3">
                    <p:embed/>
                  </p:oleObj>
                </mc:Choice>
                <mc:Fallback>
                  <p:oleObj name="Equation" r:id="rId35" imgW="8506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56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57" name="Group 65"/>
          <p:cNvGrpSpPr>
            <a:grpSpLocks/>
          </p:cNvGrpSpPr>
          <p:nvPr/>
        </p:nvGrpSpPr>
        <p:grpSpPr bwMode="auto">
          <a:xfrm>
            <a:off x="6756400" y="3505200"/>
            <a:ext cx="1092200" cy="457200"/>
            <a:chOff x="3632" y="2208"/>
            <a:chExt cx="688" cy="288"/>
          </a:xfrm>
        </p:grpSpPr>
        <p:graphicFrame>
          <p:nvGraphicFramePr>
            <p:cNvPr id="8258" name="Object 66"/>
            <p:cNvGraphicFramePr>
              <a:graphicFrameLocks noChangeAspect="1"/>
            </p:cNvGraphicFramePr>
            <p:nvPr/>
          </p:nvGraphicFramePr>
          <p:xfrm>
            <a:off x="3632" y="2240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37" imgW="1091880" imgH="406080" progId="Equation.3">
                    <p:embed/>
                  </p:oleObj>
                </mc:Choice>
                <mc:Fallback>
                  <p:oleObj name="Equation" r:id="rId37" imgW="10918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240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9" name="Line 67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60" name="Line 68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1" name="Group 69"/>
          <p:cNvGrpSpPr>
            <a:grpSpLocks/>
          </p:cNvGrpSpPr>
          <p:nvPr/>
        </p:nvGrpSpPr>
        <p:grpSpPr bwMode="auto">
          <a:xfrm>
            <a:off x="2265363" y="4210050"/>
            <a:ext cx="889000" cy="558800"/>
            <a:chOff x="911" y="2700"/>
            <a:chExt cx="560" cy="352"/>
          </a:xfrm>
        </p:grpSpPr>
        <p:graphicFrame>
          <p:nvGraphicFramePr>
            <p:cNvPr id="8262" name="Object 70"/>
            <p:cNvGraphicFramePr>
              <a:graphicFrameLocks noChangeAspect="1"/>
            </p:cNvGraphicFramePr>
            <p:nvPr/>
          </p:nvGraphicFramePr>
          <p:xfrm>
            <a:off x="911" y="270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39" imgW="888840" imgH="558720" progId="Equation.3">
                    <p:embed/>
                  </p:oleObj>
                </mc:Choice>
                <mc:Fallback>
                  <p:oleObj name="Equation" r:id="rId39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70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4" name="Group 72"/>
          <p:cNvGrpSpPr>
            <a:grpSpLocks/>
          </p:cNvGrpSpPr>
          <p:nvPr/>
        </p:nvGrpSpPr>
        <p:grpSpPr bwMode="auto">
          <a:xfrm>
            <a:off x="3148013" y="4191000"/>
            <a:ext cx="890587" cy="558800"/>
            <a:chOff x="1467" y="2688"/>
            <a:chExt cx="561" cy="352"/>
          </a:xfrm>
        </p:grpSpPr>
        <p:graphicFrame>
          <p:nvGraphicFramePr>
            <p:cNvPr id="8265" name="Object 73"/>
            <p:cNvGraphicFramePr>
              <a:graphicFrameLocks noChangeAspect="1"/>
            </p:cNvGraphicFramePr>
            <p:nvPr/>
          </p:nvGraphicFramePr>
          <p:xfrm>
            <a:off x="1467" y="2688"/>
            <a:ext cx="5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41" imgW="888840" imgH="558720" progId="Equation.3">
                    <p:embed/>
                  </p:oleObj>
                </mc:Choice>
                <mc:Fallback>
                  <p:oleObj name="Equation" r:id="rId41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688"/>
                          <a:ext cx="5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7" name="Group 75"/>
          <p:cNvGrpSpPr>
            <a:grpSpLocks/>
          </p:cNvGrpSpPr>
          <p:nvPr/>
        </p:nvGrpSpPr>
        <p:grpSpPr bwMode="auto">
          <a:xfrm>
            <a:off x="4114800" y="4241800"/>
            <a:ext cx="2209800" cy="495300"/>
            <a:chOff x="2076" y="2720"/>
            <a:chExt cx="1392" cy="312"/>
          </a:xfrm>
        </p:grpSpPr>
        <p:graphicFrame>
          <p:nvGraphicFramePr>
            <p:cNvPr id="8268" name="Object 76"/>
            <p:cNvGraphicFramePr>
              <a:graphicFrameLocks noChangeAspect="1"/>
            </p:cNvGraphicFramePr>
            <p:nvPr/>
          </p:nvGraphicFramePr>
          <p:xfrm>
            <a:off x="2076" y="2736"/>
            <a:ext cx="1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43" imgW="2209680" imgH="469800" progId="Equation.3">
                    <p:embed/>
                  </p:oleObj>
                </mc:Choice>
                <mc:Fallback>
                  <p:oleObj name="Equation" r:id="rId43" imgW="22096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736"/>
                          <a:ext cx="1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71" name="Group 79"/>
          <p:cNvGrpSpPr>
            <a:grpSpLocks/>
          </p:cNvGrpSpPr>
          <p:nvPr/>
        </p:nvGrpSpPr>
        <p:grpSpPr bwMode="auto">
          <a:xfrm>
            <a:off x="2514600" y="4876800"/>
            <a:ext cx="3403600" cy="479425"/>
            <a:chOff x="1858" y="3106"/>
            <a:chExt cx="2144" cy="302"/>
          </a:xfrm>
        </p:grpSpPr>
        <p:graphicFrame>
          <p:nvGraphicFramePr>
            <p:cNvPr id="8272" name="Object 80"/>
            <p:cNvGraphicFramePr>
              <a:graphicFrameLocks noChangeAspect="1"/>
            </p:cNvGraphicFramePr>
            <p:nvPr/>
          </p:nvGraphicFramePr>
          <p:xfrm>
            <a:off x="1858" y="3112"/>
            <a:ext cx="2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45" imgW="3403440" imgH="469800" progId="Equation.3">
                    <p:embed/>
                  </p:oleObj>
                </mc:Choice>
                <mc:Fallback>
                  <p:oleObj name="Equation" r:id="rId45" imgW="34034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3112"/>
                          <a:ext cx="2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76" name="Rectangle 84"/>
          <p:cNvSpPr>
            <a:spLocks noChangeArrowheads="1"/>
          </p:cNvSpPr>
          <p:nvPr/>
        </p:nvSpPr>
        <p:spPr bwMode="auto">
          <a:xfrm>
            <a:off x="609600" y="395288"/>
            <a:ext cx="5546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7572"/>
                </a:solidFill>
              </a:rPr>
              <a:t>例</a:t>
            </a:r>
            <a:r>
              <a:rPr lang="en-US" altLang="zh-CN" sz="2800">
                <a:solidFill>
                  <a:srgbClr val="007572"/>
                </a:solidFill>
              </a:rPr>
              <a:t>1    </a:t>
            </a:r>
            <a:r>
              <a:rPr lang="zh-CN" altLang="en-US" sz="2800">
                <a:solidFill>
                  <a:srgbClr val="0033CC"/>
                </a:solidFill>
              </a:rPr>
              <a:t>证明三角形余弦定理</a:t>
            </a:r>
            <a:endParaRPr lang="zh-CN" altLang="en-US" sz="280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65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  <p:bldP spid="8208" grpId="0" animBg="1"/>
      <p:bldP spid="8209" grpId="0" animBg="1"/>
      <p:bldP spid="8211" grpId="0" autoUpdateAnimBg="0"/>
      <p:bldP spid="8212" grpId="0" autoUpdateAnimBg="0"/>
      <p:bldP spid="8213" grpId="0" animBg="1"/>
      <p:bldP spid="8214" grpId="0" animBg="1"/>
      <p:bldP spid="8215" grpId="0" animBg="1"/>
      <p:bldP spid="8216" grpId="0" animBg="1"/>
      <p:bldP spid="8217" grpId="0" animBg="1"/>
      <p:bldP spid="8219" grpId="0" autoUpdateAnimBg="0"/>
      <p:bldP spid="8232" grpId="0" animBg="1"/>
      <p:bldP spid="8233" grpId="0" animBg="1"/>
      <p:bldP spid="82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89A-0D79-43FE-91B7-67C7629846DA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CF2-BF2F-4DA4-91B9-C0EE6DDA849A}" type="slidenum">
              <a:rPr lang="en-US" altLang="zh-CN">
                <a:solidFill>
                  <a:srgbClr val="0033CC"/>
                </a:solidFill>
              </a:rPr>
              <a:pPr/>
              <a:t>15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962400" y="1685925"/>
            <a:ext cx="2286000" cy="468313"/>
            <a:chOff x="2688" y="1056"/>
            <a:chExt cx="1440" cy="295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2688" y="1095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3" imgW="2286000" imgH="406080" progId="Equation.3">
                    <p:embed/>
                  </p:oleObj>
                </mc:Choice>
                <mc:Fallback>
                  <p:oleObj name="Equation" r:id="rId3" imgW="22860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095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346200" y="1636713"/>
            <a:ext cx="2387600" cy="468312"/>
            <a:chOff x="944" y="1065"/>
            <a:chExt cx="1504" cy="295"/>
          </a:xfrm>
        </p:grpSpPr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944" y="1104"/>
            <a:ext cx="1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5" imgW="2387520" imgH="406080" progId="Equation.3">
                    <p:embed/>
                  </p:oleObj>
                </mc:Choice>
                <mc:Fallback>
                  <p:oleObj name="Equation" r:id="rId5" imgW="23875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104"/>
                          <a:ext cx="15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960" y="106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200400" y="3514725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7" imgW="1930320" imgH="927000" progId="Equation.3">
                  <p:embed/>
                </p:oleObj>
              </mc:Choice>
              <mc:Fallback>
                <p:oleObj name="Equation" r:id="rId7" imgW="1930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14725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8518525" y="223202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9" imgW="279360" imgH="304560" progId="Equation.3">
                  <p:embed/>
                </p:oleObj>
              </mc:Choice>
              <mc:Fallback>
                <p:oleObj name="Equation" r:id="rId9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223202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7391400" y="21558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7221538" y="2613025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613025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700338" y="568325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13" imgW="4724280" imgH="406080" progId="Equation.3">
                  <p:embed/>
                </p:oleObj>
              </mc:Choice>
              <mc:Fallback>
                <p:oleObj name="Equation" r:id="rId13" imgW="4724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8325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667625" y="476250"/>
            <a:ext cx="221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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AMB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 .   </a:t>
            </a:r>
            <a:endParaRPr kumimoji="1" lang="en-US" altLang="zh-CN" sz="2400">
              <a:solidFill>
                <a:srgbClr val="3399FF"/>
              </a:solidFill>
              <a:latin typeface="Times New Roman" panose="02020603050405020304" pitchFamily="18" charset="0"/>
              <a:ea typeface="仿宋_GB2312" pitchFamily="1" charset="-122"/>
              <a:sym typeface="Symbol" panose="05050102010706020507" pitchFamily="18" charset="2"/>
            </a:endParaRP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7696200" y="1546225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8545513" y="2117725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7451725" y="11969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1969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7391400" y="1622425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7359650" y="2495550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09600" y="1611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7391400" y="2154238"/>
            <a:ext cx="12192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7391400" y="1620838"/>
            <a:ext cx="304800" cy="914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438400" y="1712913"/>
          <a:ext cx="277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7" imgW="279360" imgH="393480" progId="Equation.3">
                  <p:embed/>
                </p:oleObj>
              </mc:Choice>
              <mc:Fallback>
                <p:oleObj name="Equation" r:id="rId17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12913"/>
                        <a:ext cx="277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819400" y="1722438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9" imgW="279360" imgH="393480" progId="Equation.3">
                  <p:embed/>
                </p:oleObj>
              </mc:Choice>
              <mc:Fallback>
                <p:oleObj name="Equation" r:id="rId19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2438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3201988" y="173037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73037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105400" y="1762125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23" imgW="279360" imgH="393480" progId="Equation.3">
                  <p:embed/>
                </p:oleObj>
              </mc:Choice>
              <mc:Fallback>
                <p:oleObj name="Equation" r:id="rId23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62125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5480050" y="1763713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763713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5911850" y="1762125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27" imgW="215640" imgH="393480" progId="Equation.3">
                  <p:embed/>
                </p:oleObj>
              </mc:Choice>
              <mc:Fallback>
                <p:oleObj name="Equation" r:id="rId27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762125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09600" y="25511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1511300" y="2676525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29" imgW="1917360" imgH="393480" progId="Equation.3">
                  <p:embed/>
                </p:oleObj>
              </mc:Choice>
              <mc:Fallback>
                <p:oleObj name="Equation" r:id="rId29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676525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3505200" y="28781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3730625" y="357028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1" imgW="419040" imgH="304560" progId="Equation.3">
                  <p:embed/>
                </p:oleObj>
              </mc:Choice>
              <mc:Fallback>
                <p:oleObj name="Equation" r:id="rId31" imgW="419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57028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4179888" y="35782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3" imgW="482400" imgH="317160" progId="Equation.3">
                  <p:embed/>
                </p:oleObj>
              </mc:Choice>
              <mc:Fallback>
                <p:oleObj name="Equation" r:id="rId33" imgW="482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578225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4660900" y="35734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57346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3784600" y="398462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37" imgW="482400" imgH="380880" progId="Equation.3">
                  <p:embed/>
                </p:oleObj>
              </mc:Choice>
              <mc:Fallback>
                <p:oleObj name="Equation" r:id="rId37" imgW="482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984625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4318000" y="398462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39" imgW="482400" imgH="380880" progId="Equation.3">
                  <p:embed/>
                </p:oleObj>
              </mc:Choice>
              <mc:Fallback>
                <p:oleObj name="Equation" r:id="rId39" imgW="482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984625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5257800" y="35337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41" imgW="533160" imgH="850680" progId="Equation.3">
                  <p:embed/>
                </p:oleObj>
              </mc:Choice>
              <mc:Fallback>
                <p:oleObj name="Equation" r:id="rId41" imgW="533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3377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3517900" y="4429125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43" imgW="291960" imgH="850680" progId="Equation.3">
                  <p:embed/>
                </p:oleObj>
              </mc:Choice>
              <mc:Fallback>
                <p:oleObj name="Equation" r:id="rId43" imgW="2919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429125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Arc 38"/>
          <p:cNvSpPr>
            <a:spLocks/>
          </p:cNvSpPr>
          <p:nvPr/>
        </p:nvSpPr>
        <p:spPr bwMode="auto">
          <a:xfrm>
            <a:off x="7391400" y="2195513"/>
            <a:ext cx="341313" cy="341312"/>
          </a:xfrm>
          <a:custGeom>
            <a:avLst/>
            <a:gdLst>
              <a:gd name="G0" fmla="+- 0 0 0"/>
              <a:gd name="G1" fmla="+- 20198 0 0"/>
              <a:gd name="G2" fmla="+- 21600 0 0"/>
              <a:gd name="T0" fmla="*/ 7656 w 20167"/>
              <a:gd name="T1" fmla="*/ 0 h 20198"/>
              <a:gd name="T2" fmla="*/ 20167 w 20167"/>
              <a:gd name="T3" fmla="*/ 12460 h 20198"/>
              <a:gd name="T4" fmla="*/ 0 w 20167"/>
              <a:gd name="T5" fmla="*/ 20198 h 20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2101850" y="4659313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45" imgW="1358640" imgH="393480" progId="Equation.3">
                  <p:embed/>
                </p:oleObj>
              </mc:Choice>
              <mc:Fallback>
                <p:oleObj name="Equation" r:id="rId45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659313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345363" y="461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733800" y="2447925"/>
            <a:ext cx="1320800" cy="469900"/>
            <a:chOff x="2304" y="1680"/>
            <a:chExt cx="832" cy="296"/>
          </a:xfrm>
        </p:grpSpPr>
        <p:graphicFrame>
          <p:nvGraphicFramePr>
            <p:cNvPr id="10282" name="Object 42"/>
            <p:cNvGraphicFramePr>
              <a:graphicFrameLocks noChangeAspect="1"/>
            </p:cNvGraphicFramePr>
            <p:nvPr/>
          </p:nvGraphicFramePr>
          <p:xfrm>
            <a:off x="2304" y="1728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name="Equation" r:id="rId47" imgW="1320480" imgH="393480" progId="Equation.3">
                    <p:embed/>
                  </p:oleObj>
                </mc:Choice>
                <mc:Fallback>
                  <p:oleObj name="Equation" r:id="rId47" imgW="1320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3733800" y="2981325"/>
            <a:ext cx="1441450" cy="469900"/>
            <a:chOff x="2400" y="2064"/>
            <a:chExt cx="908" cy="296"/>
          </a:xfrm>
        </p:grpSpPr>
        <p:graphicFrame>
          <p:nvGraphicFramePr>
            <p:cNvPr id="10286" name="Object 46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9" name="Equation" r:id="rId49" imgW="1434960" imgH="469800" progId="Equation.3">
                    <p:embed/>
                  </p:oleObj>
                </mc:Choice>
                <mc:Fallback>
                  <p:oleObj name="Equation" r:id="rId49" imgW="14349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47"/>
            <p:cNvGraphicFramePr>
              <a:graphicFrameLocks noChangeAspect="1"/>
            </p:cNvGraphicFramePr>
            <p:nvPr/>
          </p:nvGraphicFramePr>
          <p:xfrm>
            <a:off x="2448" y="211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Equation" r:id="rId51" imgW="558720" imgH="304560" progId="Equation.3">
                    <p:embed/>
                  </p:oleObj>
                </mc:Choice>
                <mc:Fallback>
                  <p:oleObj name="Equation" r:id="rId51" imgW="5587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48"/>
            <p:cNvGraphicFramePr>
              <a:graphicFrameLocks noChangeAspect="1"/>
            </p:cNvGraphicFramePr>
            <p:nvPr/>
          </p:nvGraphicFramePr>
          <p:xfrm>
            <a:off x="2910" y="2112"/>
            <a:ext cx="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53" imgW="583920" imgH="304560" progId="Equation.3">
                    <p:embed/>
                  </p:oleObj>
                </mc:Choice>
                <mc:Fallback>
                  <p:oleObj name="Equation" r:id="rId53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112"/>
                          <a:ext cx="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03250" y="45323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故</a:t>
            </a: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395288" y="476250"/>
            <a:ext cx="240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2   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已知三点</a:t>
            </a:r>
          </a:p>
        </p:txBody>
      </p:sp>
    </p:spTree>
    <p:extLst>
      <p:ext uri="{BB962C8B-B14F-4D97-AF65-F5344CB8AC3E}">
        <p14:creationId xmlns:p14="http://schemas.microsoft.com/office/powerpoint/2010/main" val="358260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 autoUpdateAnimBg="0"/>
      <p:bldP spid="10260" grpId="0" animBg="1"/>
      <p:bldP spid="10261" grpId="0" animBg="1"/>
      <p:bldP spid="10268" grpId="0" autoUpdateAnimBg="0"/>
      <p:bldP spid="10270" grpId="0" animBg="1"/>
      <p:bldP spid="102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35F-E503-4ACE-86F4-54638143E363}" type="slidenum">
              <a:rPr lang="zh-CN" altLang="zh-CN">
                <a:solidFill>
                  <a:srgbClr val="0033CC"/>
                </a:solidFill>
              </a:rPr>
              <a:pPr/>
              <a:t>16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95187" y="836588"/>
            <a:ext cx="535466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33CC"/>
                </a:solidFill>
                <a:latin typeface="Times New Roman" panose="02020603050405020304" pitchFamily="18" charset="0"/>
              </a:rPr>
              <a:t>下面分析cos&lt;</a:t>
            </a:r>
            <a:r>
              <a:rPr lang="zh-CN" altLang="en-US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</a:t>
            </a:r>
            <a:r>
              <a:rPr lang="zh-CN" altLang="en-US" sz="2413" b="1">
                <a:solidFill>
                  <a:srgbClr val="0033CC"/>
                </a:solidFill>
                <a:latin typeface="Times New Roman" panose="02020603050405020304" pitchFamily="18" charset="0"/>
              </a:rPr>
              <a:t>的几何含义.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55952" y="1413127"/>
            <a:ext cx="7733897" cy="169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都不为0向量, 且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不平行(即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线性无关), 则在空间直角坐标系中, 由原点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的终点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和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可确定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所在平面上的一个三角形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OAB.</a:t>
            </a:r>
            <a:endParaRPr lang="zh-CN" altLang="en-US" sz="2413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3662337" y="5565825"/>
            <a:ext cx="192012" cy="180925"/>
          </a:xfrm>
          <a:custGeom>
            <a:avLst/>
            <a:gdLst>
              <a:gd name="T0" fmla="*/ 0 w 121"/>
              <a:gd name="T1" fmla="*/ 0 h 114"/>
              <a:gd name="T2" fmla="*/ 104 w 121"/>
              <a:gd name="T3" fmla="*/ 21 h 114"/>
              <a:gd name="T4" fmla="*/ 104 w 121"/>
              <a:gd name="T5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14">
                <a:moveTo>
                  <a:pt x="0" y="0"/>
                </a:moveTo>
                <a:cubicBezTo>
                  <a:pt x="43" y="1"/>
                  <a:pt x="87" y="2"/>
                  <a:pt x="104" y="21"/>
                </a:cubicBezTo>
                <a:cubicBezTo>
                  <a:pt x="121" y="40"/>
                  <a:pt x="112" y="77"/>
                  <a:pt x="104" y="114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2556127" y="3357437"/>
            <a:ext cx="4152698" cy="2762250"/>
            <a:chOff x="0" y="0"/>
            <a:chExt cx="2616" cy="1740"/>
          </a:xfrm>
        </p:grpSpPr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0" y="0"/>
              <a:ext cx="2616" cy="1740"/>
              <a:chOff x="0" y="0"/>
              <a:chExt cx="2616" cy="1740"/>
            </a:xfrm>
          </p:grpSpPr>
          <p:sp>
            <p:nvSpPr>
              <p:cNvPr id="46087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6" cy="1740"/>
              </a:xfrm>
              <a:prstGeom prst="roundRect">
                <a:avLst>
                  <a:gd name="adj" fmla="val 16667"/>
                </a:avLst>
              </a:prstGeom>
              <a:solidFill>
                <a:srgbClr val="B5B5FF"/>
              </a:solidFill>
              <a:ln w="28575" cmpd="sng">
                <a:solidFill>
                  <a:srgbClr val="9933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46088" name="Freeform 8"/>
              <p:cNvSpPr>
                <a:spLocks/>
              </p:cNvSpPr>
              <p:nvPr/>
            </p:nvSpPr>
            <p:spPr bwMode="auto">
              <a:xfrm>
                <a:off x="680" y="360"/>
                <a:ext cx="1344" cy="1128"/>
              </a:xfrm>
              <a:custGeom>
                <a:avLst/>
                <a:gdLst>
                  <a:gd name="T0" fmla="*/ 292 w 1344"/>
                  <a:gd name="T1" fmla="*/ 0 h 1128"/>
                  <a:gd name="T2" fmla="*/ 0 w 1344"/>
                  <a:gd name="T3" fmla="*/ 1128 h 1128"/>
                  <a:gd name="T4" fmla="*/ 1344 w 1344"/>
                  <a:gd name="T5" fmla="*/ 868 h 1128"/>
                  <a:gd name="T6" fmla="*/ 292 w 1344"/>
                  <a:gd name="T7" fmla="*/ 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4" h="1128">
                    <a:moveTo>
                      <a:pt x="292" y="0"/>
                    </a:moveTo>
                    <a:lnTo>
                      <a:pt x="0" y="1128"/>
                    </a:lnTo>
                    <a:lnTo>
                      <a:pt x="1344" y="868"/>
                    </a:lnTo>
                    <a:lnTo>
                      <a:pt x="29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CC">
                      <a:gamma/>
                      <a:shade val="4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V="1">
              <a:off x="684" y="1214"/>
              <a:ext cx="1355" cy="26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 flipV="1">
              <a:off x="956" y="351"/>
              <a:ext cx="1077" cy="8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pSp>
          <p:nvGrpSpPr>
            <p:cNvPr id="46091" name="Group 11"/>
            <p:cNvGrpSpPr>
              <a:grpSpLocks/>
            </p:cNvGrpSpPr>
            <p:nvPr/>
          </p:nvGrpSpPr>
          <p:grpSpPr bwMode="auto">
            <a:xfrm>
              <a:off x="356" y="181"/>
              <a:ext cx="1910" cy="1528"/>
              <a:chOff x="0" y="0"/>
              <a:chExt cx="1910" cy="1528"/>
            </a:xfrm>
          </p:grpSpPr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 flipV="1">
                <a:off x="286" y="201"/>
                <a:ext cx="299" cy="113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grpSp>
            <p:nvGrpSpPr>
              <p:cNvPr id="46093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910" cy="1528"/>
                <a:chOff x="0" y="0"/>
                <a:chExt cx="1910" cy="1528"/>
              </a:xfrm>
            </p:grpSpPr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845" y="1173"/>
                  <a:ext cx="24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</a:t>
                  </a:r>
                </a:p>
              </p:txBody>
            </p:sp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9" y="595"/>
                  <a:ext cx="223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</a:t>
                  </a:r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1092" y="424"/>
                  <a:ext cx="30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</a:t>
                  </a:r>
                </a:p>
              </p:txBody>
            </p:sp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601" y="983"/>
                  <a:ext cx="30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A</a:t>
                  </a:r>
                </a:p>
              </p:txBody>
            </p:sp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452" y="0"/>
                  <a:ext cx="30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</a:p>
              </p:txBody>
            </p:sp>
            <p:sp>
              <p:nvSpPr>
                <p:cNvPr id="46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236"/>
                  <a:ext cx="30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O</a:t>
                  </a:r>
                </a:p>
              </p:txBody>
            </p:sp>
            <p:sp>
              <p:nvSpPr>
                <p:cNvPr id="46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424" y="938"/>
                  <a:ext cx="312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33CC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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253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DE49-4427-498D-8724-8CF40C4B51BA}" type="slidenum">
              <a:rPr lang="zh-CN" altLang="zh-CN">
                <a:solidFill>
                  <a:srgbClr val="0033CC"/>
                </a:solidFill>
              </a:rPr>
              <a:pPr/>
              <a:t>17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87199" y="705052"/>
            <a:ext cx="788861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809750" indent="-18097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209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3210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例3.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求空间任意点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)与三个坐标轴之间的夹角.</a:t>
            </a:r>
            <a:endParaRPr lang="zh-CN" altLang="en-US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25286" y="1482675"/>
            <a:ext cx="595992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在坐标轴上分别取三个单位向量</a:t>
            </a:r>
            <a:endParaRPr lang="zh-CN" altLang="zh-CN" sz="2413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00100" y="2106588"/>
            <a:ext cx="48045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(1, 0, 0),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(0, 1, 0),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(0, 0, 1)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09663" y="3017762"/>
            <a:ext cx="49404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549199" y="2924024"/>
          <a:ext cx="2654401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296279" imgH="419599" progId="Equation.3">
                  <p:embed/>
                </p:oleObj>
              </mc:Choice>
              <mc:Fallback>
                <p:oleObj r:id="rId3" imgW="1296279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99" y="2924024"/>
                        <a:ext cx="2654401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477635" y="4076599"/>
          <a:ext cx="2862036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5" imgW="1397924" imgH="419599" progId="Equation.3">
                  <p:embed/>
                </p:oleObj>
              </mc:Choice>
              <mc:Fallback>
                <p:oleObj r:id="rId5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635" y="4076599"/>
                        <a:ext cx="2862036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548190" y="5300738"/>
          <a:ext cx="2863044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7" imgW="1397924" imgH="419599" progId="Equation.3">
                  <p:embed/>
                </p:oleObj>
              </mc:Choice>
              <mc:Fallback>
                <p:oleObj r:id="rId7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90" y="5300738"/>
                        <a:ext cx="2863044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343703" y="2870099"/>
          <a:ext cx="2362099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9" imgW="1181417" imgH="508317" progId="Equation.3">
                  <p:embed/>
                </p:oleObj>
              </mc:Choice>
              <mc:Fallback>
                <p:oleObj r:id="rId9" imgW="11814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03" y="2870099"/>
                        <a:ext cx="2362099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382508" y="4057953"/>
          <a:ext cx="2322286" cy="99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1" imgW="1181417" imgH="508317" progId="Equation.3">
                  <p:embed/>
                </p:oleObj>
              </mc:Choice>
              <mc:Fallback>
                <p:oleObj r:id="rId11" imgW="11814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508" y="4057953"/>
                        <a:ext cx="2322286" cy="99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4389563" y="5289651"/>
          <a:ext cx="2290032" cy="9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3" imgW="1169224" imgH="508538" progId="Equation.3">
                  <p:embed/>
                </p:oleObj>
              </mc:Choice>
              <mc:Fallback>
                <p:oleObj r:id="rId13" imgW="1169224" imgH="50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563" y="5289651"/>
                        <a:ext cx="2290032" cy="995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00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839B-BCF1-4304-A42A-4D889E38068C}" type="slidenum">
              <a:rPr lang="zh-CN" altLang="zh-CN">
                <a:solidFill>
                  <a:srgbClr val="0033CC"/>
                </a:solidFill>
              </a:rPr>
              <a:pPr/>
              <a:t>18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23698" y="560413"/>
            <a:ext cx="532644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如果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是单位的, 即||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||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则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332492" y="1354163"/>
            <a:ext cx="17828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8365" y="1341564"/>
            <a:ext cx="17828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219599" y="1341564"/>
            <a:ext cx="18165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55953" y="1989163"/>
            <a:ext cx="753533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如果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不是单位的,  可进行单位化.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501826" y="2686151"/>
          <a:ext cx="692452" cy="8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343366" imgH="419599" progId="Equation.3">
                  <p:embed/>
                </p:oleObj>
              </mc:Choice>
              <mc:Fallback>
                <p:oleObj r:id="rId3" imgW="343366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826" y="2686151"/>
                        <a:ext cx="692452" cy="8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65453" y="2847925"/>
            <a:ext cx="83227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 =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128762" y="2436687"/>
          <a:ext cx="6787444" cy="13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5" imgW="3313579" imgH="635042" progId="Equation.3">
                  <p:embed/>
                </p:oleObj>
              </mc:Choice>
              <mc:Fallback>
                <p:oleObj r:id="rId5" imgW="3313579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762" y="2436687"/>
                        <a:ext cx="6787444" cy="13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835452" y="3702151"/>
            <a:ext cx="4473217" cy="717448"/>
            <a:chOff x="0" y="0"/>
            <a:chExt cx="2818" cy="452"/>
          </a:xfrm>
        </p:grpSpPr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0" y="160"/>
              <a:ext cx="281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(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j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).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71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147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283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1043214" y="4436937"/>
            <a:ext cx="5822567" cy="701827"/>
            <a:chOff x="0" y="0"/>
            <a:chExt cx="3668" cy="442"/>
          </a:xfrm>
        </p:grpSpPr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0" y="127"/>
              <a:ext cx="5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易知</a:t>
              </a:r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489" y="150"/>
              <a:ext cx="3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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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1. </a:t>
              </a:r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994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1904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2836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727476" y="5140476"/>
            <a:ext cx="0" cy="42686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760611" y="5124349"/>
            <a:ext cx="394103" cy="3941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4565952" y="5140476"/>
            <a:ext cx="886984" cy="42686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1779512" y="5597576"/>
            <a:ext cx="42973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sz="2413" u="sng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方向余弦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方向角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3794377" y="6149925"/>
            <a:ext cx="33185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与坐标轴夹角的余弦 </a:t>
            </a:r>
          </a:p>
        </p:txBody>
      </p:sp>
      <p:sp>
        <p:nvSpPr>
          <p:cNvPr id="53274" name="Freeform 26"/>
          <p:cNvSpPr>
            <a:spLocks/>
          </p:cNvSpPr>
          <p:nvPr/>
        </p:nvSpPr>
        <p:spPr bwMode="auto">
          <a:xfrm>
            <a:off x="3028849" y="5981600"/>
            <a:ext cx="895552" cy="438452"/>
          </a:xfrm>
          <a:custGeom>
            <a:avLst/>
            <a:gdLst>
              <a:gd name="T0" fmla="*/ 0 w 564"/>
              <a:gd name="T1" fmla="*/ 0 h 276"/>
              <a:gd name="T2" fmla="*/ 132 w 564"/>
              <a:gd name="T3" fmla="*/ 216 h 276"/>
              <a:gd name="T4" fmla="*/ 564 w 564"/>
              <a:gd name="T5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4" h="276">
                <a:moveTo>
                  <a:pt x="0" y="0"/>
                </a:moveTo>
                <a:cubicBezTo>
                  <a:pt x="19" y="85"/>
                  <a:pt x="38" y="170"/>
                  <a:pt x="132" y="216"/>
                </a:cubicBezTo>
                <a:cubicBezTo>
                  <a:pt x="226" y="262"/>
                  <a:pt x="395" y="269"/>
                  <a:pt x="564" y="276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4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  <p:bldP spid="53253" grpId="0" autoUpdateAnimBg="0"/>
      <p:bldP spid="53254" grpId="0" autoUpdateAnimBg="0"/>
      <p:bldP spid="53256" grpId="0" autoUpdateAnimBg="0"/>
      <p:bldP spid="53269" grpId="0" animBg="1"/>
      <p:bldP spid="53270" grpId="0" animBg="1"/>
      <p:bldP spid="53271" grpId="0" animBg="1"/>
      <p:bldP spid="53272" grpId="0" autoUpdateAnimBg="0"/>
      <p:bldP spid="53273" grpId="0" autoUpdateAnimBg="0"/>
      <p:bldP spid="53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6A6-DAF2-4A2B-8653-39D20385D96B}" type="slidenum">
              <a:rPr lang="zh-CN" altLang="zh-CN">
                <a:solidFill>
                  <a:srgbClr val="0033CC"/>
                </a:solidFill>
              </a:rPr>
              <a:pPr/>
              <a:t>19</a:t>
            </a:fld>
            <a:endParaRPr lang="zh-CN" altLang="zh-CN">
              <a:solidFill>
                <a:srgbClr val="0033CC"/>
              </a:solidFill>
            </a:endParaRP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695477" y="611314"/>
            <a:ext cx="7741960" cy="1057070"/>
            <a:chOff x="0" y="0"/>
            <a:chExt cx="4877" cy="666"/>
          </a:xfrm>
        </p:grpSpPr>
        <p:sp>
          <p:nvSpPr>
            <p:cNvPr id="54275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877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marL="2379663" indent="-23796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9797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57981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例4.</a:t>
              </a:r>
              <a:r>
                <a:rPr lang="zh-CN" altLang="en-US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设两点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(2, 2,     ),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(1, 3, 0). 求向量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的方向余弦及与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反方向的单位向量.</a:t>
              </a:r>
              <a:endPara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3586" y="70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1302" y="380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1653" y="51"/>
            <a:ext cx="31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r:id="rId3" imgW="241617" imgH="216217" progId="Equation.3">
                    <p:embed/>
                  </p:oleObj>
                </mc:Choice>
                <mc:Fallback>
                  <p:oleObj r:id="rId3" imgW="241617" imgH="2162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51"/>
                          <a:ext cx="31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711099" y="1877786"/>
            <a:ext cx="2272144" cy="497220"/>
            <a:chOff x="0" y="0"/>
            <a:chExt cx="1431" cy="313"/>
          </a:xfrm>
        </p:grpSpPr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2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解: 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460" y="21"/>
              <a:ext cx="97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888" y="57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916968" y="1916088"/>
          <a:ext cx="2864556" cy="46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5" imgW="1460183" imgH="241512" progId="Equation.3">
                  <p:embed/>
                </p:oleObj>
              </mc:Choice>
              <mc:Fallback>
                <p:oleObj r:id="rId5" imgW="146018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968" y="1916088"/>
                        <a:ext cx="2864556" cy="46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867199" y="1916087"/>
          <a:ext cx="2125738" cy="5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7" imgW="1016317" imgH="241617" progId="Equation.3">
                  <p:embed/>
                </p:oleObj>
              </mc:Choice>
              <mc:Fallback>
                <p:oleObj r:id="rId7" imgW="10163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199" y="1916087"/>
                        <a:ext cx="2125738" cy="50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668639" y="2660953"/>
          <a:ext cx="5180290" cy="64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9" imgW="2423913" imgH="304853" progId="Equation.3">
                  <p:embed/>
                </p:oleObj>
              </mc:Choice>
              <mc:Fallback>
                <p:oleObj r:id="rId9" imgW="2423913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639" y="2660953"/>
                        <a:ext cx="5180290" cy="64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1655536" y="3476877"/>
            <a:ext cx="1959932" cy="883960"/>
            <a:chOff x="0" y="0"/>
            <a:chExt cx="1234" cy="557"/>
          </a:xfrm>
        </p:grpSpPr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0" y="42"/>
            <a:ext cx="123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r:id="rId11" imgW="940117" imgH="394017" progId="Equation.3">
                    <p:embed/>
                  </p:oleObj>
                </mc:Choice>
                <mc:Fallback>
                  <p:oleObj r:id="rId11" imgW="9401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1234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90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1655536" y="4429377"/>
            <a:ext cx="1853091" cy="847675"/>
            <a:chOff x="0" y="0"/>
            <a:chExt cx="1167" cy="534"/>
          </a:xfrm>
        </p:grpSpPr>
        <p:graphicFrame>
          <p:nvGraphicFramePr>
            <p:cNvPr id="54290" name="Object 18"/>
            <p:cNvGraphicFramePr>
              <a:graphicFrameLocks noChangeAspect="1"/>
            </p:cNvGraphicFramePr>
            <p:nvPr/>
          </p:nvGraphicFramePr>
          <p:xfrm>
            <a:off x="0" y="19"/>
            <a:ext cx="1167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r:id="rId13" imgW="889317" imgH="394017" progId="Equation.3">
                    <p:embed/>
                  </p:oleObj>
                </mc:Choice>
                <mc:Fallback>
                  <p:oleObj r:id="rId13" imgW="8893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"/>
                          <a:ext cx="1167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432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1619250" y="5373814"/>
            <a:ext cx="2356051" cy="897063"/>
            <a:chOff x="0" y="0"/>
            <a:chExt cx="1484" cy="565"/>
          </a:xfrm>
        </p:grpSpPr>
        <p:graphicFrame>
          <p:nvGraphicFramePr>
            <p:cNvPr id="54293" name="Object 21"/>
            <p:cNvGraphicFramePr>
              <a:graphicFrameLocks noChangeAspect="1"/>
            </p:cNvGraphicFramePr>
            <p:nvPr/>
          </p:nvGraphicFramePr>
          <p:xfrm>
            <a:off x="0" y="0"/>
            <a:ext cx="148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r:id="rId15" imgW="1130617" imgH="432117" progId="Equation.3">
                    <p:embed/>
                  </p:oleObj>
                </mc:Choice>
                <mc:Fallback>
                  <p:oleObj r:id="rId15" imgW="1130617" imgH="4321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8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451" y="15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653139" y="5596064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4653139" y="3724326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5272012" y="3476877"/>
            <a:ext cx="1625802" cy="936373"/>
            <a:chOff x="0" y="0"/>
            <a:chExt cx="1024" cy="590"/>
          </a:xfrm>
        </p:grpSpPr>
        <p:graphicFrame>
          <p:nvGraphicFramePr>
            <p:cNvPr id="54298" name="Object 26"/>
            <p:cNvGraphicFramePr>
              <a:graphicFrameLocks noChangeAspect="1"/>
            </p:cNvGraphicFramePr>
            <p:nvPr/>
          </p:nvGraphicFramePr>
          <p:xfrm>
            <a:off x="0" y="63"/>
            <a:ext cx="102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r:id="rId17" imgW="762317" imgH="394017" progId="Equation.3">
                    <p:embed/>
                  </p:oleObj>
                </mc:Choice>
                <mc:Fallback>
                  <p:oleObj r:id="rId17" imgW="7623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"/>
                          <a:ext cx="1024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18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4653139" y="4640540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01" name="Group 29"/>
          <p:cNvGrpSpPr>
            <a:grpSpLocks/>
          </p:cNvGrpSpPr>
          <p:nvPr/>
        </p:nvGrpSpPr>
        <p:grpSpPr bwMode="auto">
          <a:xfrm>
            <a:off x="5261429" y="4496405"/>
            <a:ext cx="1540127" cy="902607"/>
            <a:chOff x="0" y="0"/>
            <a:chExt cx="970" cy="569"/>
          </a:xfrm>
        </p:grpSpPr>
        <p:graphicFrame>
          <p:nvGraphicFramePr>
            <p:cNvPr id="54302" name="Object 30"/>
            <p:cNvGraphicFramePr>
              <a:graphicFrameLocks noChangeAspect="1"/>
            </p:cNvGraphicFramePr>
            <p:nvPr/>
          </p:nvGraphicFramePr>
          <p:xfrm>
            <a:off x="0" y="42"/>
            <a:ext cx="97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r:id="rId19" imgW="724217" imgH="394017" progId="Equation.3">
                    <p:embed/>
                  </p:oleObj>
                </mc:Choice>
                <mc:Fallback>
                  <p:oleObj r:id="rId19" imgW="7242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970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188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04" name="Group 32"/>
          <p:cNvGrpSpPr>
            <a:grpSpLocks/>
          </p:cNvGrpSpPr>
          <p:nvPr/>
        </p:nvGrpSpPr>
        <p:grpSpPr bwMode="auto">
          <a:xfrm>
            <a:off x="5286627" y="5432274"/>
            <a:ext cx="1679222" cy="952500"/>
            <a:chOff x="0" y="0"/>
            <a:chExt cx="1058" cy="600"/>
          </a:xfrm>
        </p:grpSpPr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0" y="73"/>
            <a:ext cx="105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r:id="rId21" imgW="787717" imgH="394017" progId="Equation.3">
                    <p:embed/>
                  </p:oleObj>
                </mc:Choice>
                <mc:Fallback>
                  <p:oleObj r:id="rId21" imgW="7877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3"/>
                          <a:ext cx="105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172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194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 autoUpdateAnimBg="0"/>
      <p:bldP spid="54296" grpId="0" autoUpdateAnimBg="0"/>
      <p:bldP spid="543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0D80-9FE9-4287-954F-066240FA44C4}" type="slidenum">
              <a:rPr lang="zh-CN" altLang="zh-CN">
                <a:solidFill>
                  <a:srgbClr val="0033CC"/>
                </a:solidFill>
              </a:rPr>
              <a:pPr/>
              <a:t>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42849" y="925286"/>
            <a:ext cx="3165425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一、空间直角坐标系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43302" y="1781024"/>
            <a:ext cx="21948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对于二维空间,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81349" y="1783040"/>
            <a:ext cx="35878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我们引入相应直角坐标系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57401" y="2395362"/>
            <a:ext cx="35878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的途径是通过平面一定点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686401" y="2395362"/>
            <a:ext cx="26597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作两条互相垂直的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57401" y="2965350"/>
            <a:ext cx="157607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数轴而成. 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33599" y="2965350"/>
            <a:ext cx="46698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对于三维空间, 我们可类似地建立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257401" y="3517699"/>
            <a:ext cx="34323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相应的空间直角坐标系, 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572000" y="3536850"/>
            <a:ext cx="303640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即过空间中一定点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257401" y="4108350"/>
            <a:ext cx="34323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作三条互相垂直的数轴, 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648099" y="4127500"/>
            <a:ext cx="28825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它们以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为公共原点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257401" y="4660699"/>
            <a:ext cx="335540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且具有相同的单位长度,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48099" y="4673802"/>
            <a:ext cx="296908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这三条数轴分别称为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333500" y="5175251"/>
            <a:ext cx="8627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324302" y="5175251"/>
            <a:ext cx="8627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238500" y="5175251"/>
            <a:ext cx="845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944056" y="5175251"/>
            <a:ext cx="211788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都统称为数轴.</a:t>
            </a:r>
          </a:p>
        </p:txBody>
      </p:sp>
    </p:spTree>
    <p:extLst>
      <p:ext uri="{BB962C8B-B14F-4D97-AF65-F5344CB8AC3E}">
        <p14:creationId xmlns:p14="http://schemas.microsoft.com/office/powerpoint/2010/main" val="4065594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utoUpdateAnimBg="0"/>
      <p:bldP spid="33796" grpId="0" autoUpdateAnimBg="0"/>
      <p:bldP spid="33797" grpId="0" autoUpdateAnimBg="0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  <p:bldP spid="33808" grpId="0" autoUpdateAnimBg="0"/>
      <p:bldP spid="33809" grpId="0" autoUpdateAnimBg="0"/>
      <p:bldP spid="338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E12C-77A5-4C52-ACD3-269D41431AF1}" type="slidenum">
              <a:rPr lang="zh-CN" altLang="zh-CN">
                <a:solidFill>
                  <a:srgbClr val="0033CC"/>
                </a:solidFill>
              </a:rPr>
              <a:pPr/>
              <a:t>20</a:t>
            </a:fld>
            <a:endParaRPr lang="zh-CN" altLang="zh-CN">
              <a:solidFill>
                <a:srgbClr val="0033CC"/>
              </a:solidFill>
            </a:endParaRPr>
          </a:p>
        </p:txBody>
      </p:sp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246314" y="1327452"/>
            <a:ext cx="3660569" cy="522262"/>
            <a:chOff x="0" y="0"/>
            <a:chExt cx="2306" cy="329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30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与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反方向的向量为</a:t>
              </a:r>
            </a:p>
          </p:txBody>
        </p:sp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283" y="52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976563" y="2243163"/>
          <a:ext cx="371777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3" imgW="1738708" imgH="254097" progId="Equation.3">
                  <p:embed/>
                </p:oleObj>
              </mc:Choice>
              <mc:Fallback>
                <p:oleObj r:id="rId3" imgW="1738708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63" y="2243163"/>
                        <a:ext cx="371777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73024" y="3155850"/>
            <a:ext cx="4794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将其单位化, 得单位化向量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927679" y="4097262"/>
          <a:ext cx="5300738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5" imgW="2692717" imgH="457517" progId="Equation.3">
                  <p:embed/>
                </p:oleObj>
              </mc:Choice>
              <mc:Fallback>
                <p:oleObj r:id="rId5" imgW="26927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679" y="4097262"/>
                        <a:ext cx="5300738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051151" y="404687"/>
          <a:ext cx="353382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7" imgW="1687952" imgH="254097" progId="Equation.3">
                  <p:embed/>
                </p:oleObj>
              </mc:Choice>
              <mc:Fallback>
                <p:oleObj r:id="rId7" imgW="1687952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51" y="404687"/>
                        <a:ext cx="3533825" cy="5271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40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189B-D61A-47F7-8957-BEE16B599A4C}" type="slidenum">
              <a:rPr lang="zh-CN" altLang="zh-CN">
                <a:solidFill>
                  <a:srgbClr val="0033CC"/>
                </a:solidFill>
              </a:rPr>
              <a:pPr/>
              <a:t>21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4743349" y="1524000"/>
            <a:ext cx="3886603" cy="2857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533199" y="1524000"/>
            <a:ext cx="3486452" cy="2857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8075" y="679350"/>
            <a:ext cx="26597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向量在轴上的投影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765024" y="3630587"/>
            <a:ext cx="2873627" cy="34471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 flipV="1">
            <a:off x="1465036" y="1873250"/>
            <a:ext cx="263575" cy="198613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 rot="2313126">
            <a:off x="1668639" y="3595814"/>
            <a:ext cx="295829" cy="295325"/>
          </a:xfrm>
          <a:prstGeom prst="diamond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463524" y="1631849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660576" y="386392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51175" y="360186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44865" y="4813905"/>
            <a:ext cx="39763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点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为点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在轴上的投影.</a:t>
            </a: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015492" y="3956151"/>
            <a:ext cx="321884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V="1">
            <a:off x="5408587" y="1936750"/>
            <a:ext cx="2117675" cy="4762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08587" y="2413000"/>
            <a:ext cx="0" cy="1543151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7510639" y="1921127"/>
            <a:ext cx="0" cy="2035024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5408587" y="3824111"/>
            <a:ext cx="132040" cy="13204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7510639" y="3824111"/>
            <a:ext cx="131536" cy="13204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186338" y="1975052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302500" y="1563814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5267476" y="3880052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7320139" y="3898698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8108849" y="391180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6177139" y="1812774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4932338" y="4681362"/>
            <a:ext cx="3916337" cy="1214666"/>
            <a:chOff x="0" y="0"/>
            <a:chExt cx="2467" cy="765"/>
          </a:xfrm>
        </p:grpSpPr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2467" cy="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为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在轴上的投影, 记为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Proj</a:t>
              </a:r>
              <a:r>
                <a:rPr lang="zh-CN" altLang="en-US" sz="2413" i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en-US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= 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745" y="87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343076" y="1762377"/>
            <a:ext cx="371424" cy="24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016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016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6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24" grpId="0" autoUpdateAnimBg="0"/>
      <p:bldP spid="56325" grpId="0" animBg="1"/>
      <p:bldP spid="56326" grpId="0" animBg="1"/>
      <p:bldP spid="56327" grpId="0" animBg="1"/>
      <p:bldP spid="56328" grpId="0" autoUpdateAnimBg="0"/>
      <p:bldP spid="56329" grpId="0" autoUpdateAnimBg="0"/>
      <p:bldP spid="56330" grpId="0" autoUpdateAnimBg="0"/>
      <p:bldP spid="56331" grpId="0" autoUpdateAnimBg="0"/>
      <p:bldP spid="56332" grpId="0" animBg="1"/>
      <p:bldP spid="56333" grpId="0" animBg="1"/>
      <p:bldP spid="56334" grpId="0" animBg="1"/>
      <p:bldP spid="56335" grpId="0" animBg="1"/>
      <p:bldP spid="56336" grpId="0" animBg="1"/>
      <p:bldP spid="56337" grpId="0" animBg="1"/>
      <p:bldP spid="56338" grpId="0" autoUpdateAnimBg="0"/>
      <p:bldP spid="56339" grpId="0" autoUpdateAnimBg="0"/>
      <p:bldP spid="56340" grpId="0" autoUpdateAnimBg="0"/>
      <p:bldP spid="56341" grpId="0" autoUpdateAnimBg="0"/>
      <p:bldP spid="56342" grpId="0" autoUpdateAnimBg="0"/>
      <p:bldP spid="56343" grpId="0" autoUpdateAnimBg="0"/>
      <p:bldP spid="563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774-C374-42A4-BAAE-6F94B158387A}" type="slidenum">
              <a:rPr lang="zh-CN" altLang="zh-CN">
                <a:solidFill>
                  <a:srgbClr val="0033CC"/>
                </a:solidFill>
              </a:rPr>
              <a:pPr/>
              <a:t>22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228802" y="533199"/>
            <a:ext cx="8572500" cy="3676952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7" name="Freeform 3"/>
          <p:cNvSpPr>
            <a:spLocks/>
          </p:cNvSpPr>
          <p:nvPr/>
        </p:nvSpPr>
        <p:spPr bwMode="auto">
          <a:xfrm>
            <a:off x="5695849" y="819453"/>
            <a:ext cx="996849" cy="2743099"/>
          </a:xfrm>
          <a:custGeom>
            <a:avLst/>
            <a:gdLst>
              <a:gd name="T0" fmla="*/ 444 w 624"/>
              <a:gd name="T1" fmla="*/ 0 h 1728"/>
              <a:gd name="T2" fmla="*/ 0 w 624"/>
              <a:gd name="T3" fmla="*/ 1728 h 1728"/>
              <a:gd name="T4" fmla="*/ 624 w 624"/>
              <a:gd name="T5" fmla="*/ 864 h 1728"/>
              <a:gd name="T6" fmla="*/ 444 w 624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1728">
                <a:moveTo>
                  <a:pt x="444" y="0"/>
                </a:moveTo>
                <a:lnTo>
                  <a:pt x="0" y="1728"/>
                </a:lnTo>
                <a:lnTo>
                  <a:pt x="624" y="864"/>
                </a:lnTo>
                <a:lnTo>
                  <a:pt x="444" y="0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2819199" y="1111250"/>
            <a:ext cx="299357" cy="2051655"/>
          </a:xfrm>
          <a:custGeom>
            <a:avLst/>
            <a:gdLst>
              <a:gd name="T0" fmla="*/ 144 w 188"/>
              <a:gd name="T1" fmla="*/ 0 h 1292"/>
              <a:gd name="T2" fmla="*/ 116 w 188"/>
              <a:gd name="T3" fmla="*/ 104 h 1292"/>
              <a:gd name="T4" fmla="*/ 0 w 188"/>
              <a:gd name="T5" fmla="*/ 1292 h 1292"/>
              <a:gd name="T6" fmla="*/ 188 w 188"/>
              <a:gd name="T7" fmla="*/ 824 h 1292"/>
              <a:gd name="T8" fmla="*/ 156 w 188"/>
              <a:gd name="T9" fmla="*/ 28 h 1292"/>
              <a:gd name="T10" fmla="*/ 144 w 188"/>
              <a:gd name="T11" fmla="*/ 0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292">
                <a:moveTo>
                  <a:pt x="144" y="0"/>
                </a:moveTo>
                <a:lnTo>
                  <a:pt x="116" y="104"/>
                </a:lnTo>
                <a:lnTo>
                  <a:pt x="0" y="1292"/>
                </a:lnTo>
                <a:lnTo>
                  <a:pt x="188" y="824"/>
                </a:lnTo>
                <a:lnTo>
                  <a:pt x="156" y="28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H="1">
            <a:off x="671286" y="2584349"/>
            <a:ext cx="295325" cy="7116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801" y="2000250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600099" y="2000251"/>
            <a:ext cx="54982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28802" y="3219350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78556" y="3219349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600100" y="1390953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590901" y="3067151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733901" y="2914953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571750" y="3638651"/>
            <a:ext cx="304901" cy="70454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602492" y="4352774"/>
          <a:ext cx="1653520" cy="7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3" imgW="990917" imgH="432117" progId="Equation.3">
                  <p:embed/>
                </p:oleObj>
              </mc:Choice>
              <mc:Fallback>
                <p:oleObj r:id="rId3" imgW="9909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92" y="4352774"/>
                        <a:ext cx="1653520" cy="71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1181302" y="5202464"/>
          <a:ext cx="2303135" cy="44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5" imgW="2208200" imgH="406365" progId="Equation.3">
                  <p:embed/>
                </p:oleObj>
              </mc:Choice>
              <mc:Fallback>
                <p:oleObj r:id="rId5" imgW="2208200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02" y="5202464"/>
                        <a:ext cx="2303135" cy="440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163663" y="5772452"/>
          <a:ext cx="4573512" cy="57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7" imgW="1940890" imgH="266670" progId="Equation.3">
                  <p:embed/>
                </p:oleObj>
              </mc:Choice>
              <mc:Fallback>
                <p:oleObj r:id="rId7" imgW="1940890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63" y="5772452"/>
                        <a:ext cx="4573512" cy="57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5981599" y="5129389"/>
          <a:ext cx="1127377" cy="5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9" imgW="558632" imgH="266786" progId="Equation.3">
                  <p:embed/>
                </p:oleObj>
              </mc:Choice>
              <mc:Fallback>
                <p:oleObj r:id="rId9" imgW="558632" imgH="2667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599" y="5129389"/>
                        <a:ext cx="1127377" cy="5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Line 18"/>
          <p:cNvSpPr>
            <a:spLocks noChangeShapeType="1"/>
          </p:cNvSpPr>
          <p:nvPr/>
        </p:nvSpPr>
        <p:spPr bwMode="auto">
          <a:xfrm rot="21162162">
            <a:off x="5029099" y="3372052"/>
            <a:ext cx="3276802" cy="15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rot="21339430">
            <a:off x="304901" y="3181552"/>
            <a:ext cx="3962198" cy="15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V="1">
            <a:off x="2819198" y="1047750"/>
            <a:ext cx="211667" cy="2095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965099" y="1123849"/>
            <a:ext cx="2082901" cy="146755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3068663" y="1123849"/>
            <a:ext cx="49893" cy="125084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1517953" y="2203349"/>
            <a:ext cx="152198" cy="317500"/>
          </a:xfrm>
          <a:custGeom>
            <a:avLst/>
            <a:gdLst>
              <a:gd name="T0" fmla="*/ 0 w 96"/>
              <a:gd name="T1" fmla="*/ 0 h 212"/>
              <a:gd name="T2" fmla="*/ 84 w 96"/>
              <a:gd name="T3" fmla="*/ 100 h 212"/>
              <a:gd name="T4" fmla="*/ 96 w 96"/>
              <a:gd name="T5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12">
                <a:moveTo>
                  <a:pt x="0" y="0"/>
                </a:moveTo>
                <a:lnTo>
                  <a:pt x="84" y="100"/>
                </a:lnTo>
                <a:lnTo>
                  <a:pt x="96" y="21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5715000" y="781151"/>
            <a:ext cx="685901" cy="274309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6400901" y="781151"/>
            <a:ext cx="282726" cy="141615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H="1">
            <a:off x="6629199" y="2076349"/>
            <a:ext cx="934357" cy="12957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 flipV="1">
            <a:off x="6400901" y="800302"/>
            <a:ext cx="1180797" cy="12568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 flipH="1">
            <a:off x="5715000" y="2203349"/>
            <a:ext cx="965099" cy="132090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5010453" y="3429000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496151" y="3295953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5543651" y="3409849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8058453" y="3105453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705301" y="628953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886349" y="495905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7467801" y="2000250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7543901" y="1467052"/>
            <a:ext cx="54932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1" name="Freeform 37"/>
          <p:cNvSpPr>
            <a:spLocks/>
          </p:cNvSpPr>
          <p:nvPr/>
        </p:nvSpPr>
        <p:spPr bwMode="auto">
          <a:xfrm>
            <a:off x="7448651" y="1885849"/>
            <a:ext cx="457099" cy="152703"/>
          </a:xfrm>
          <a:custGeom>
            <a:avLst/>
            <a:gdLst>
              <a:gd name="T0" fmla="*/ 0 w 288"/>
              <a:gd name="T1" fmla="*/ 0 h 96"/>
              <a:gd name="T2" fmla="*/ 144 w 288"/>
              <a:gd name="T3" fmla="*/ 0 h 96"/>
              <a:gd name="T4" fmla="*/ 288 w 288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lnTo>
                  <a:pt x="144" y="0"/>
                </a:lnTo>
                <a:lnTo>
                  <a:pt x="288" y="96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7010199" y="1086052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7383" name="Freeform 39"/>
          <p:cNvSpPr>
            <a:spLocks/>
          </p:cNvSpPr>
          <p:nvPr/>
        </p:nvSpPr>
        <p:spPr bwMode="auto">
          <a:xfrm>
            <a:off x="4286250" y="3810000"/>
            <a:ext cx="2362099" cy="933349"/>
          </a:xfrm>
          <a:custGeom>
            <a:avLst/>
            <a:gdLst>
              <a:gd name="T0" fmla="*/ 2340 w 2340"/>
              <a:gd name="T1" fmla="*/ 0 h 444"/>
              <a:gd name="T2" fmla="*/ 1764 w 2340"/>
              <a:gd name="T3" fmla="*/ 228 h 444"/>
              <a:gd name="T4" fmla="*/ 900 w 2340"/>
              <a:gd name="T5" fmla="*/ 432 h 444"/>
              <a:gd name="T6" fmla="*/ 0 w 2340"/>
              <a:gd name="T7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0" h="444">
                <a:moveTo>
                  <a:pt x="2340" y="0"/>
                </a:moveTo>
                <a:lnTo>
                  <a:pt x="1764" y="228"/>
                </a:lnTo>
                <a:lnTo>
                  <a:pt x="900" y="432"/>
                </a:lnTo>
                <a:lnTo>
                  <a:pt x="0" y="444"/>
                </a:lnTo>
              </a:path>
            </a:pathLst>
          </a:cu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rot="21339431" flipV="1">
            <a:off x="301877" y="2419552"/>
            <a:ext cx="3966734" cy="74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>
            <a:off x="2830286" y="2368651"/>
            <a:ext cx="285750" cy="77459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rot="21162162">
            <a:off x="5029099" y="2210405"/>
            <a:ext cx="3276802" cy="100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7387" name="Object 43"/>
          <p:cNvGraphicFramePr>
            <a:graphicFrameLocks noChangeAspect="1"/>
          </p:cNvGraphicFramePr>
          <p:nvPr/>
        </p:nvGraphicFramePr>
        <p:xfrm>
          <a:off x="3532314" y="5205992"/>
          <a:ext cx="2406448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11" imgW="1194635" imgH="229016" progId="Equation.3">
                  <p:embed/>
                </p:oleObj>
              </mc:Choice>
              <mc:Fallback>
                <p:oleObj r:id="rId11" imgW="119463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314" y="5205992"/>
                        <a:ext cx="2406448" cy="483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05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8" grpId="0" animBg="1"/>
      <p:bldP spid="57349" grpId="0" animBg="1"/>
      <p:bldP spid="57350" grpId="0" autoUpdateAnimBg="0"/>
      <p:bldP spid="57351" grpId="0" autoUpdateAnimBg="0"/>
      <p:bldP spid="57352" grpId="0" autoUpdateAnimBg="0"/>
      <p:bldP spid="57353" grpId="0" autoUpdateAnimBg="0"/>
      <p:bldP spid="57354" grpId="0" autoUpdateAnimBg="0"/>
      <p:bldP spid="57355" grpId="0" autoUpdateAnimBg="0"/>
      <p:bldP spid="57356" grpId="0" autoUpdateAnimBg="0"/>
      <p:bldP spid="57357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utoUpdateAnimBg="0"/>
      <p:bldP spid="57374" grpId="0" autoUpdateAnimBg="0"/>
      <p:bldP spid="57375" grpId="0" autoUpdateAnimBg="0"/>
      <p:bldP spid="57376" grpId="0" autoUpdateAnimBg="0"/>
      <p:bldP spid="57377" grpId="0" autoUpdateAnimBg="0"/>
      <p:bldP spid="57378" grpId="0" autoUpdateAnimBg="0"/>
      <p:bldP spid="57379" grpId="0" autoUpdateAnimBg="0"/>
      <p:bldP spid="57380" grpId="0" autoUpdateAnimBg="0"/>
      <p:bldP spid="57381" grpId="0" animBg="1"/>
      <p:bldP spid="57382" grpId="0" autoUpdateAnimBg="0"/>
      <p:bldP spid="57383" grpId="0" animBg="1"/>
      <p:bldP spid="57384" grpId="0" animBg="1"/>
      <p:bldP spid="57385" grpId="0" animBg="1"/>
      <p:bldP spid="573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BE2F-3411-45AE-8D5C-868284D6A024}" type="slidenum">
              <a:rPr lang="zh-CN" altLang="zh-CN">
                <a:solidFill>
                  <a:srgbClr val="0033CC"/>
                </a:solidFill>
              </a:rPr>
              <a:pPr/>
              <a:t>23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70429" y="1487715"/>
            <a:ext cx="143479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性质：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22928" y="2628698"/>
            <a:ext cx="6035524" cy="21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220788" indent="-12207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20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2)  设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), 则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·i=x，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·j=y,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·k=z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zh-CN" sz="2413" i="1" baseline="3000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22928" y="4972151"/>
            <a:ext cx="6035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220788" indent="-12207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20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3)  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+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</a:t>
            </a:r>
            <a:r>
              <a:rPr lang="zh-CN" altLang="zh-CN" sz="2413" i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+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</a:t>
            </a:r>
            <a:r>
              <a:rPr lang="zh-CN" altLang="zh-CN" sz="2413" i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2022928" y="1349627"/>
            <a:ext cx="6035524" cy="1206398"/>
            <a:chOff x="0" y="0"/>
            <a:chExt cx="3802" cy="760"/>
          </a:xfrm>
        </p:grpSpPr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3802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marL="1220788" indent="-122078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0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1)  Proj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= ·u</a:t>
              </a:r>
              <a:r>
                <a:rPr lang="zh-CN" altLang="zh-CN" sz="2413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zh-CN" altLang="zh-CN" sz="2413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/>
              </a:r>
              <a:br>
                <a:rPr lang="zh-CN" altLang="zh-CN" sz="2413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其中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zh-CN" altLang="zh-CN" sz="2413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为与u轴同向的单位向量;</a:t>
              </a:r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1282" y="98"/>
              <a:ext cx="13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730" y="446"/>
              <a:ext cx="1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3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257-5447-4CB5-9775-031549B6D1D3}" type="slidenum">
              <a:rPr lang="zh-CN" altLang="zh-CN">
                <a:solidFill>
                  <a:srgbClr val="0033CC"/>
                </a:solidFill>
              </a:rPr>
              <a:pPr/>
              <a:t>24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2420056" y="1257905"/>
            <a:ext cx="4056944" cy="278089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219099" y="609802"/>
            <a:ext cx="6934099" cy="463959"/>
            <a:chOff x="0" y="0"/>
            <a:chExt cx="4368" cy="292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36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例5.  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设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(2, 1, 0),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=(1, 1, 0)求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OM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在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上的投影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2844" y="24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22627" y="1239762"/>
            <a:ext cx="80663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467302" y="3200198"/>
            <a:ext cx="182839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3467302" y="1524000"/>
            <a:ext cx="0" cy="1676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2819199" y="3219349"/>
            <a:ext cx="628952" cy="62895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3467302" y="1676198"/>
            <a:ext cx="152400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067401" y="1371802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819953" y="2381251"/>
            <a:ext cx="44275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162401" y="1371802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295699" y="3124100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667000" y="3314600"/>
            <a:ext cx="30489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086302" y="2895802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10302" y="2362099"/>
            <a:ext cx="293670" cy="35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4286250" y="2362099"/>
            <a:ext cx="476250" cy="15270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576536" y="4356302"/>
          <a:ext cx="2783417" cy="97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1270317" imgH="470217" progId="Equation.3">
                  <p:embed/>
                </p:oleObj>
              </mc:Choice>
              <mc:Fallback>
                <p:oleObj r:id="rId3" imgW="12703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536" y="4356302"/>
                        <a:ext cx="2783417" cy="977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020786" y="5495774"/>
          <a:ext cx="1924151" cy="9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876998" imgH="457716" progId="Equation.3">
                  <p:embed/>
                </p:oleObj>
              </mc:Choice>
              <mc:Fallback>
                <p:oleObj r:id="rId5" imgW="876998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86" y="5495774"/>
                        <a:ext cx="1924151" cy="9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1354163" y="4173361"/>
            <a:ext cx="3121075" cy="1138464"/>
            <a:chOff x="0" y="0"/>
            <a:chExt cx="1966" cy="717"/>
          </a:xfrm>
        </p:grpSpPr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0" y="0"/>
            <a:ext cx="1966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r:id="rId7" imgW="1283017" imgH="495617" progId="Equation.3">
                    <p:embed/>
                  </p:oleObj>
                </mc:Choice>
                <mc:Fallback>
                  <p:oleObj r:id="rId7" imgW="1283017" imgH="495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66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611" y="227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9416" name="Freeform 24"/>
          <p:cNvSpPr>
            <a:spLocks/>
          </p:cNvSpPr>
          <p:nvPr/>
        </p:nvSpPr>
        <p:spPr bwMode="auto">
          <a:xfrm>
            <a:off x="4238877" y="2429127"/>
            <a:ext cx="237873" cy="74587"/>
          </a:xfrm>
          <a:custGeom>
            <a:avLst/>
            <a:gdLst>
              <a:gd name="T0" fmla="*/ 0 w 228"/>
              <a:gd name="T1" fmla="*/ 12 h 72"/>
              <a:gd name="T2" fmla="*/ 144 w 228"/>
              <a:gd name="T3" fmla="*/ 72 h 72"/>
              <a:gd name="T4" fmla="*/ 228 w 228"/>
              <a:gd name="T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72">
                <a:moveTo>
                  <a:pt x="0" y="12"/>
                </a:moveTo>
                <a:lnTo>
                  <a:pt x="144" y="72"/>
                </a:lnTo>
                <a:lnTo>
                  <a:pt x="228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8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8" grpId="0" autoUpdateAnimBg="0"/>
      <p:bldP spid="59399" grpId="0" animBg="1"/>
      <p:bldP spid="59400" grpId="0" animBg="1"/>
      <p:bldP spid="59401" grpId="0" animBg="1"/>
      <p:bldP spid="59402" grpId="0" animBg="1"/>
      <p:bldP spid="59403" grpId="0" autoUpdateAnimBg="0"/>
      <p:bldP spid="59404" grpId="0" autoUpdateAnimBg="0"/>
      <p:bldP spid="59405" grpId="0" autoUpdateAnimBg="0"/>
      <p:bldP spid="59406" grpId="0" autoUpdateAnimBg="0"/>
      <p:bldP spid="59407" grpId="0" autoUpdateAnimBg="0"/>
      <p:bldP spid="59408" grpId="0" autoUpdateAnimBg="0"/>
      <p:bldP spid="59409" grpId="0" autoUpdateAnimBg="0"/>
      <p:bldP spid="59410" grpId="0" animBg="1"/>
      <p:bldP spid="594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DD8-8F05-49B1-94CE-CB8D961C908A}" type="slidenum">
              <a:rPr lang="zh-CN" altLang="zh-CN">
                <a:solidFill>
                  <a:srgbClr val="0033CC"/>
                </a:solidFill>
              </a:rPr>
              <a:pPr/>
              <a:t>25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3524250" y="3390699"/>
            <a:ext cx="4896051" cy="3315103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06563" y="498425"/>
            <a:ext cx="3530802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三、空间两点间的距离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236611" y="2331861"/>
            <a:ext cx="2879904" cy="463959"/>
            <a:chOff x="0" y="0"/>
            <a:chExt cx="1814" cy="292"/>
          </a:xfrm>
        </p:grpSpPr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.</a:t>
              </a:r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96" y="36"/>
              <a:ext cx="3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727" y="36"/>
              <a:ext cx="32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1329" y="48"/>
              <a:ext cx="2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63801" y="2879675"/>
            <a:ext cx="450956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现求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两点间的距离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971651" y="908151"/>
            <a:ext cx="7160885" cy="1354138"/>
            <a:chOff x="0" y="0"/>
            <a:chExt cx="4511" cy="853"/>
          </a:xfrm>
        </p:grpSpPr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4511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7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设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),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), 为空间两点, 连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得向量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由三角形法则</a:t>
              </a:r>
              <a:endPara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706" y="542"/>
              <a:ext cx="39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76250" y="3924905"/>
            <a:ext cx="2857500" cy="217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   由图知,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为以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QNP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为底,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为高的长方体的一条对角线的长度.</a:t>
            </a:r>
          </a:p>
        </p:txBody>
      </p:sp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862413" y="3454198"/>
            <a:ext cx="4616425" cy="3254426"/>
            <a:chOff x="0" y="0"/>
            <a:chExt cx="2908" cy="2050"/>
          </a:xfrm>
        </p:grpSpPr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643" y="1365"/>
              <a:ext cx="20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V="1">
              <a:off x="643" y="43"/>
              <a:ext cx="0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H="1">
              <a:off x="100" y="1364"/>
              <a:ext cx="543" cy="54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1382" y="430"/>
              <a:ext cx="961" cy="518"/>
            </a:xfrm>
            <a:prstGeom prst="cube">
              <a:avLst>
                <a:gd name="adj" fmla="val 38611"/>
              </a:avLst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385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2139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451" y="746"/>
              <a:ext cx="18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581" y="42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9" name="Line 23"/>
            <p:cNvSpPr>
              <a:spLocks noChangeShapeType="1"/>
            </p:cNvSpPr>
            <p:nvPr/>
          </p:nvSpPr>
          <p:spPr bwMode="auto">
            <a:xfrm>
              <a:off x="237" y="176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2343" y="728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1" name="Line 25"/>
            <p:cNvSpPr>
              <a:spLocks noChangeShapeType="1"/>
            </p:cNvSpPr>
            <p:nvPr/>
          </p:nvSpPr>
          <p:spPr bwMode="auto">
            <a:xfrm flipV="1">
              <a:off x="2139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 flipV="1">
              <a:off x="1383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1583" y="742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>
              <a:off x="447" y="155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239" y="628"/>
              <a:ext cx="0" cy="11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H="1">
              <a:off x="237" y="632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 flipH="1">
              <a:off x="453" y="428"/>
              <a:ext cx="11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455" y="430"/>
              <a:ext cx="0" cy="11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 flipH="1">
              <a:off x="231" y="950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 flipV="1">
              <a:off x="243" y="230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1581" y="746"/>
              <a:ext cx="564" cy="19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1581" y="638"/>
              <a:ext cx="564" cy="10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1581" y="428"/>
              <a:ext cx="564" cy="19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 flipV="1">
              <a:off x="645" y="236"/>
              <a:ext cx="0" cy="3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 flipH="1">
              <a:off x="1389" y="746"/>
              <a:ext cx="192" cy="19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 flipH="1">
              <a:off x="243" y="1556"/>
              <a:ext cx="210" cy="21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1785" y="1364"/>
              <a:ext cx="768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8" name="Text Box 42"/>
            <p:cNvSpPr txBox="1">
              <a:spLocks noChangeArrowheads="1"/>
            </p:cNvSpPr>
            <p:nvPr/>
          </p:nvSpPr>
          <p:spPr bwMode="auto">
            <a:xfrm>
              <a:off x="1175" y="918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587" y="13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0460" name="Rectangle 44"/>
            <p:cNvSpPr>
              <a:spLocks noChangeArrowheads="1"/>
            </p:cNvSpPr>
            <p:nvPr/>
          </p:nvSpPr>
          <p:spPr bwMode="auto">
            <a:xfrm>
              <a:off x="179" y="175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>
              <a:off x="2720" y="1212"/>
              <a:ext cx="1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0462" name="Rectangle 46"/>
            <p:cNvSpPr>
              <a:spLocks noChangeArrowheads="1"/>
            </p:cNvSpPr>
            <p:nvPr/>
          </p:nvSpPr>
          <p:spPr bwMode="auto">
            <a:xfrm>
              <a:off x="468" y="0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1452" y="201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0464" name="Rectangle 48"/>
            <p:cNvSpPr>
              <a:spLocks noChangeArrowheads="1"/>
            </p:cNvSpPr>
            <p:nvPr/>
          </p:nvSpPr>
          <p:spPr bwMode="auto">
            <a:xfrm>
              <a:off x="2354" y="601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0465" name="Rectangle 49"/>
            <p:cNvSpPr>
              <a:spLocks noChangeArrowheads="1"/>
            </p:cNvSpPr>
            <p:nvPr/>
          </p:nvSpPr>
          <p:spPr bwMode="auto">
            <a:xfrm>
              <a:off x="625" y="3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 flipV="1">
              <a:off x="242" y="558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643" y="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0" y="1534"/>
              <a:ext cx="2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228" y="131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>
              <a:off x="1650" y="1114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1" name="Rectangle 55"/>
            <p:cNvSpPr>
              <a:spLocks noChangeArrowheads="1"/>
            </p:cNvSpPr>
            <p:nvPr/>
          </p:nvSpPr>
          <p:spPr bwMode="auto">
            <a:xfrm>
              <a:off x="2376" y="107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2" name="Rectangle 56"/>
            <p:cNvSpPr>
              <a:spLocks noChangeArrowheads="1"/>
            </p:cNvSpPr>
            <p:nvPr/>
          </p:nvSpPr>
          <p:spPr bwMode="auto">
            <a:xfrm>
              <a:off x="2094" y="50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3" name="Rectangle 57"/>
            <p:cNvSpPr>
              <a:spLocks noChangeArrowheads="1"/>
            </p:cNvSpPr>
            <p:nvPr/>
          </p:nvSpPr>
          <p:spPr bwMode="auto">
            <a:xfrm>
              <a:off x="1332" y="54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4" name="Rectangle 58"/>
            <p:cNvSpPr>
              <a:spLocks noChangeArrowheads="1"/>
            </p:cNvSpPr>
            <p:nvPr/>
          </p:nvSpPr>
          <p:spPr bwMode="auto">
            <a:xfrm>
              <a:off x="2108" y="901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475" name="Oval 59"/>
            <p:cNvSpPr>
              <a:spLocks noChangeArrowheads="1"/>
            </p:cNvSpPr>
            <p:nvPr/>
          </p:nvSpPr>
          <p:spPr bwMode="auto">
            <a:xfrm>
              <a:off x="1545" y="72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2139" y="629"/>
              <a:ext cx="0" cy="304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>
              <a:off x="1379" y="949"/>
              <a:ext cx="752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8" name="Oval 62"/>
            <p:cNvSpPr>
              <a:spLocks noChangeArrowheads="1"/>
            </p:cNvSpPr>
            <p:nvPr/>
          </p:nvSpPr>
          <p:spPr bwMode="auto">
            <a:xfrm>
              <a:off x="2113" y="60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95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 animBg="1" autoUpdateAnimBg="0"/>
      <p:bldP spid="60425" grpId="0" autoUpdateAnimBg="0"/>
      <p:bldP spid="6042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2E2-68D0-4905-91B1-5D68448F9705}" type="slidenum">
              <a:rPr lang="zh-CN" altLang="zh-CN">
                <a:solidFill>
                  <a:srgbClr val="0033CC"/>
                </a:solidFill>
              </a:rPr>
              <a:pPr/>
              <a:t>26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4381500" y="19151"/>
            <a:ext cx="4762500" cy="3200198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00302" y="5200953"/>
            <a:ext cx="6800548" cy="1200452"/>
          </a:xfrm>
          <a:prstGeom prst="rect">
            <a:avLst/>
          </a:prstGeom>
          <a:solidFill>
            <a:srgbClr val="99CCFF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50837" y="955524"/>
            <a:ext cx="2353028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由勾股定理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97845" y="1732139"/>
          <a:ext cx="2077861" cy="55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1002747" imgH="266786" progId="Equation.3">
                  <p:embed/>
                </p:oleObj>
              </mc:Choice>
              <mc:Fallback>
                <p:oleObj r:id="rId3" imgW="1002747" imgH="2667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45" y="1732139"/>
                        <a:ext cx="2077861" cy="552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638024" y="3149802"/>
          <a:ext cx="4310944" cy="59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5" imgW="2156509" imgH="266670" progId="Equation.3">
                  <p:embed/>
                </p:oleObj>
              </mc:Choice>
              <mc:Fallback>
                <p:oleObj r:id="rId5" imgW="2156509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24" y="3149802"/>
                        <a:ext cx="4310944" cy="59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38024" y="3872492"/>
          <a:ext cx="6609040" cy="59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7" imgW="3285340" imgH="266670" progId="Equation.3">
                  <p:embed/>
                </p:oleObj>
              </mc:Choice>
              <mc:Fallback>
                <p:oleObj r:id="rId7" imgW="3285340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24" y="3872492"/>
                        <a:ext cx="6609040" cy="59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600227" y="4538738"/>
          <a:ext cx="5405059" cy="58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9" imgW="2435546" imgH="266670" progId="Equation.3">
                  <p:embed/>
                </p:oleObj>
              </mc:Choice>
              <mc:Fallback>
                <p:oleObj r:id="rId9" imgW="2435546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27" y="4538738"/>
                        <a:ext cx="5405059" cy="58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635377" y="5472087"/>
          <a:ext cx="5240262" cy="60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11" imgW="2413317" imgH="279717" progId="Equation.3">
                  <p:embed/>
                </p:oleObj>
              </mc:Choice>
              <mc:Fallback>
                <p:oleObj r:id="rId11" imgW="24133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377" y="5472087"/>
                        <a:ext cx="5240262" cy="60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990802" y="5435802"/>
            <a:ext cx="345722" cy="527151"/>
            <a:chOff x="0" y="0"/>
            <a:chExt cx="194" cy="596"/>
          </a:xfrm>
        </p:grpSpPr>
        <p:sp>
          <p:nvSpPr>
            <p:cNvPr id="61451" name="Freeform 11"/>
            <p:cNvSpPr>
              <a:spLocks/>
            </p:cNvSpPr>
            <p:nvPr/>
          </p:nvSpPr>
          <p:spPr bwMode="auto">
            <a:xfrm>
              <a:off x="44" y="0"/>
              <a:ext cx="150" cy="406"/>
            </a:xfrm>
            <a:custGeom>
              <a:avLst/>
              <a:gdLst>
                <a:gd name="T0" fmla="*/ 28 w 150"/>
                <a:gd name="T1" fmla="*/ 68 h 406"/>
                <a:gd name="T2" fmla="*/ 148 w 150"/>
                <a:gd name="T3" fmla="*/ 56 h 406"/>
                <a:gd name="T4" fmla="*/ 16 w 150"/>
                <a:gd name="T5" fmla="*/ 404 h 406"/>
                <a:gd name="T6" fmla="*/ 28 w 150"/>
                <a:gd name="T7" fmla="*/ 6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406">
                  <a:moveTo>
                    <a:pt x="28" y="68"/>
                  </a:moveTo>
                  <a:cubicBezTo>
                    <a:pt x="50" y="10"/>
                    <a:pt x="150" y="0"/>
                    <a:pt x="148" y="56"/>
                  </a:cubicBezTo>
                  <a:cubicBezTo>
                    <a:pt x="146" y="112"/>
                    <a:pt x="32" y="402"/>
                    <a:pt x="16" y="404"/>
                  </a:cubicBezTo>
                  <a:cubicBezTo>
                    <a:pt x="0" y="406"/>
                    <a:pt x="6" y="126"/>
                    <a:pt x="28" y="68"/>
                  </a:cubicBezTo>
                  <a:close/>
                </a:path>
              </a:pathLst>
            </a:custGeom>
            <a:solidFill>
              <a:srgbClr val="FF0066"/>
            </a:solidFill>
            <a:ln w="9525" cmpd="sng">
              <a:solidFill>
                <a:srgbClr val="FF8B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>
              <a:off x="0" y="476"/>
              <a:ext cx="72" cy="120"/>
            </a:xfrm>
            <a:prstGeom prst="ellipse">
              <a:avLst/>
            </a:prstGeom>
            <a:solidFill>
              <a:srgbClr val="FF0066"/>
            </a:solidFill>
            <a:ln w="9525" cmpd="sng">
              <a:solidFill>
                <a:srgbClr val="FF8B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638024" y="2438198"/>
          <a:ext cx="3270250" cy="62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3" imgW="1383416" imgH="266786" progId="Equation.3">
                  <p:embed/>
                </p:oleObj>
              </mc:Choice>
              <mc:Fallback>
                <p:oleObj r:id="rId13" imgW="1383416" imgH="2667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24" y="2438198"/>
                        <a:ext cx="3270250" cy="62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4610302" y="44349"/>
            <a:ext cx="4616425" cy="3254426"/>
            <a:chOff x="0" y="0"/>
            <a:chExt cx="2908" cy="2050"/>
          </a:xfrm>
        </p:grpSpPr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643" y="1365"/>
              <a:ext cx="20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V="1">
              <a:off x="643" y="43"/>
              <a:ext cx="0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H="1">
              <a:off x="100" y="1364"/>
              <a:ext cx="543" cy="54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58" name="AutoShape 18"/>
            <p:cNvSpPr>
              <a:spLocks noChangeArrowheads="1"/>
            </p:cNvSpPr>
            <p:nvPr/>
          </p:nvSpPr>
          <p:spPr bwMode="auto">
            <a:xfrm>
              <a:off x="1382" y="430"/>
              <a:ext cx="961" cy="518"/>
            </a:xfrm>
            <a:prstGeom prst="cube">
              <a:avLst>
                <a:gd name="adj" fmla="val 38611"/>
              </a:avLst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1385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2139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451" y="746"/>
              <a:ext cx="18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1581" y="42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237" y="176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2343" y="728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V="1">
              <a:off x="2139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 flipV="1">
              <a:off x="1383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1583" y="742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447" y="155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239" y="628"/>
              <a:ext cx="0" cy="11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237" y="632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 flipH="1">
              <a:off x="453" y="428"/>
              <a:ext cx="11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455" y="430"/>
              <a:ext cx="0" cy="11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 flipH="1">
              <a:off x="231" y="950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 flipV="1">
              <a:off x="243" y="230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1581" y="746"/>
              <a:ext cx="564" cy="19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 flipV="1">
              <a:off x="1581" y="638"/>
              <a:ext cx="564" cy="10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1581" y="428"/>
              <a:ext cx="564" cy="19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 flipV="1">
              <a:off x="645" y="236"/>
              <a:ext cx="0" cy="3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 flipH="1">
              <a:off x="1389" y="746"/>
              <a:ext cx="192" cy="19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 flipH="1">
              <a:off x="243" y="1556"/>
              <a:ext cx="210" cy="21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1785" y="1364"/>
              <a:ext cx="768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82" name="Text Box 42"/>
            <p:cNvSpPr txBox="1">
              <a:spLocks noChangeArrowheads="1"/>
            </p:cNvSpPr>
            <p:nvPr/>
          </p:nvSpPr>
          <p:spPr bwMode="auto">
            <a:xfrm>
              <a:off x="1175" y="918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587" y="13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179" y="175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2720" y="1212"/>
              <a:ext cx="1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468" y="0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1452" y="201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1488" name="Rectangle 48"/>
            <p:cNvSpPr>
              <a:spLocks noChangeArrowheads="1"/>
            </p:cNvSpPr>
            <p:nvPr/>
          </p:nvSpPr>
          <p:spPr bwMode="auto">
            <a:xfrm>
              <a:off x="2354" y="601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1489" name="Rectangle 49"/>
            <p:cNvSpPr>
              <a:spLocks noChangeArrowheads="1"/>
            </p:cNvSpPr>
            <p:nvPr/>
          </p:nvSpPr>
          <p:spPr bwMode="auto">
            <a:xfrm>
              <a:off x="625" y="3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V="1">
              <a:off x="242" y="558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491" name="Rectangle 51"/>
            <p:cNvSpPr>
              <a:spLocks noChangeArrowheads="1"/>
            </p:cNvSpPr>
            <p:nvPr/>
          </p:nvSpPr>
          <p:spPr bwMode="auto">
            <a:xfrm>
              <a:off x="643" y="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2" name="Rectangle 52"/>
            <p:cNvSpPr>
              <a:spLocks noChangeArrowheads="1"/>
            </p:cNvSpPr>
            <p:nvPr/>
          </p:nvSpPr>
          <p:spPr bwMode="auto">
            <a:xfrm>
              <a:off x="0" y="1534"/>
              <a:ext cx="2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3" name="Rectangle 53"/>
            <p:cNvSpPr>
              <a:spLocks noChangeArrowheads="1"/>
            </p:cNvSpPr>
            <p:nvPr/>
          </p:nvSpPr>
          <p:spPr bwMode="auto">
            <a:xfrm>
              <a:off x="228" y="131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4" name="Rectangle 54"/>
            <p:cNvSpPr>
              <a:spLocks noChangeArrowheads="1"/>
            </p:cNvSpPr>
            <p:nvPr/>
          </p:nvSpPr>
          <p:spPr bwMode="auto">
            <a:xfrm>
              <a:off x="1650" y="1114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5" name="Rectangle 55"/>
            <p:cNvSpPr>
              <a:spLocks noChangeArrowheads="1"/>
            </p:cNvSpPr>
            <p:nvPr/>
          </p:nvSpPr>
          <p:spPr bwMode="auto">
            <a:xfrm>
              <a:off x="2376" y="107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2094" y="50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1332" y="54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2108" y="901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1499" name="Oval 59"/>
            <p:cNvSpPr>
              <a:spLocks noChangeArrowheads="1"/>
            </p:cNvSpPr>
            <p:nvPr/>
          </p:nvSpPr>
          <p:spPr bwMode="auto">
            <a:xfrm>
              <a:off x="1545" y="72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2139" y="629"/>
              <a:ext cx="0" cy="304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1379" y="949"/>
              <a:ext cx="752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2113" y="60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554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1DA7-4F88-49FE-9904-936ADDC3A780}" type="slidenum">
              <a:rPr lang="zh-CN" altLang="zh-CN">
                <a:solidFill>
                  <a:srgbClr val="0033CC"/>
                </a:solidFill>
              </a:rPr>
              <a:pPr/>
              <a:t>27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4300865" y="19151"/>
            <a:ext cx="4762500" cy="3200198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4529163" y="44349"/>
            <a:ext cx="4616424" cy="3254426"/>
            <a:chOff x="0" y="0"/>
            <a:chExt cx="2908" cy="2050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643" y="1365"/>
              <a:ext cx="20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643" y="43"/>
              <a:ext cx="0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flipH="1">
              <a:off x="100" y="1364"/>
              <a:ext cx="543" cy="54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382" y="430"/>
              <a:ext cx="961" cy="518"/>
            </a:xfrm>
            <a:prstGeom prst="cube">
              <a:avLst>
                <a:gd name="adj" fmla="val 38611"/>
              </a:avLst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385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139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451" y="746"/>
              <a:ext cx="18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1581" y="42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37" y="176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2343" y="728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V="1">
              <a:off x="2139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V="1">
              <a:off x="1383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583" y="742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447" y="155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239" y="628"/>
              <a:ext cx="0" cy="11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 flipH="1">
              <a:off x="237" y="632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453" y="428"/>
              <a:ext cx="11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455" y="430"/>
              <a:ext cx="0" cy="11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>
              <a:off x="231" y="950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V="1">
              <a:off x="243" y="230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1581" y="746"/>
              <a:ext cx="564" cy="19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V="1">
              <a:off x="1581" y="638"/>
              <a:ext cx="564" cy="10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1581" y="428"/>
              <a:ext cx="564" cy="19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V="1">
              <a:off x="645" y="236"/>
              <a:ext cx="0" cy="3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 flipH="1">
              <a:off x="1389" y="746"/>
              <a:ext cx="192" cy="19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H="1">
              <a:off x="243" y="1556"/>
              <a:ext cx="210" cy="21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1785" y="1364"/>
              <a:ext cx="768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1175" y="918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587" y="13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179" y="175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8" name="Rectangle 34"/>
            <p:cNvSpPr>
              <a:spLocks noChangeArrowheads="1"/>
            </p:cNvSpPr>
            <p:nvPr/>
          </p:nvSpPr>
          <p:spPr bwMode="auto">
            <a:xfrm>
              <a:off x="2720" y="1212"/>
              <a:ext cx="1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468" y="0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452" y="201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501" name="Rectangle 37"/>
            <p:cNvSpPr>
              <a:spLocks noChangeArrowheads="1"/>
            </p:cNvSpPr>
            <p:nvPr/>
          </p:nvSpPr>
          <p:spPr bwMode="auto">
            <a:xfrm>
              <a:off x="2354" y="601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625" y="3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V="1">
              <a:off x="242" y="558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643" y="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0" y="1534"/>
              <a:ext cx="2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228" y="131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1650" y="1114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2376" y="107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2094" y="50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1332" y="54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2108" y="901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2512" name="Oval 48"/>
            <p:cNvSpPr>
              <a:spLocks noChangeArrowheads="1"/>
            </p:cNvSpPr>
            <p:nvPr/>
          </p:nvSpPr>
          <p:spPr bwMode="auto">
            <a:xfrm>
              <a:off x="1545" y="72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>
              <a:off x="2139" y="629"/>
              <a:ext cx="0" cy="304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>
              <a:off x="1379" y="949"/>
              <a:ext cx="752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5" name="Oval 51"/>
            <p:cNvSpPr>
              <a:spLocks noChangeArrowheads="1"/>
            </p:cNvSpPr>
            <p:nvPr/>
          </p:nvSpPr>
          <p:spPr bwMode="auto">
            <a:xfrm>
              <a:off x="2113" y="60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857251" y="4781651"/>
            <a:ext cx="6991551" cy="1714500"/>
          </a:xfrm>
          <a:prstGeom prst="rect">
            <a:avLst/>
          </a:prstGeom>
          <a:solidFill>
            <a:srgbClr val="99CCFF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371929" y="516064"/>
            <a:ext cx="397416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下面利用向量运算推导上式.</a:t>
            </a:r>
          </a:p>
        </p:txBody>
      </p:sp>
      <p:grpSp>
        <p:nvGrpSpPr>
          <p:cNvPr id="62518" name="Group 54"/>
          <p:cNvGrpSpPr>
            <a:grpSpLocks/>
          </p:cNvGrpSpPr>
          <p:nvPr/>
        </p:nvGrpSpPr>
        <p:grpSpPr bwMode="auto">
          <a:xfrm>
            <a:off x="812901" y="1148040"/>
            <a:ext cx="2750961" cy="488645"/>
            <a:chOff x="0" y="0"/>
            <a:chExt cx="1733" cy="308"/>
          </a:xfrm>
        </p:grpSpPr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133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>
              <a:off x="48" y="0"/>
              <a:ext cx="4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823" y="0"/>
              <a:ext cx="26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auto">
            <a:xfrm>
              <a:off x="1353" y="0"/>
              <a:ext cx="3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1238" y="16"/>
              <a:ext cx="4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542774" y="1679727"/>
            <a:ext cx="360707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542774" y="2230564"/>
            <a:ext cx="402821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542774" y="2744611"/>
            <a:ext cx="100491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71576" y="3318127"/>
            <a:ext cx="462290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由向量模的定义, 知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395111" y="4076600"/>
            <a:ext cx="120577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||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||</a:t>
            </a:r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1616227" y="4119437"/>
            <a:ext cx="1408215" cy="463959"/>
            <a:chOff x="0" y="0"/>
            <a:chExt cx="887" cy="292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8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 ||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</a:t>
              </a:r>
              <a:endPara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313" y="8"/>
              <a:ext cx="4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62532" name="Object 68"/>
          <p:cNvGraphicFramePr>
            <a:graphicFrameLocks noChangeAspect="1"/>
          </p:cNvGraphicFramePr>
          <p:nvPr/>
        </p:nvGraphicFramePr>
        <p:xfrm>
          <a:off x="2916968" y="4076599"/>
          <a:ext cx="4895044" cy="44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3" imgW="2819717" imgH="279717" progId="Equation.3">
                  <p:embed/>
                </p:oleObj>
              </mc:Choice>
              <mc:Fallback>
                <p:oleObj r:id="rId3" imgW="28197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968" y="4076599"/>
                        <a:ext cx="4895044" cy="44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1017512" y="5021540"/>
            <a:ext cx="647448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特例: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空间任一点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)到原点的距离为</a:t>
            </a:r>
          </a:p>
        </p:txBody>
      </p:sp>
      <p:graphicFrame>
        <p:nvGraphicFramePr>
          <p:cNvPr id="62534" name="Object 70"/>
          <p:cNvGraphicFramePr>
            <a:graphicFrameLocks noChangeAspect="1"/>
          </p:cNvGraphicFramePr>
          <p:nvPr/>
        </p:nvGraphicFramePr>
        <p:xfrm>
          <a:off x="1835452" y="5589512"/>
          <a:ext cx="4003524" cy="6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5" imgW="1789464" imgH="304853" progId="Equation.3">
                  <p:embed/>
                </p:oleObj>
              </mc:Choice>
              <mc:Fallback>
                <p:oleObj r:id="rId5" imgW="1789464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52" y="5589512"/>
                        <a:ext cx="4003524" cy="6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0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6" grpId="0" animBg="1"/>
      <p:bldP spid="62517" grpId="0" autoUpdateAnimBg="0"/>
      <p:bldP spid="62524" grpId="0" autoUpdateAnimBg="0"/>
      <p:bldP spid="62525" grpId="0" autoUpdateAnimBg="0"/>
      <p:bldP spid="62526" grpId="0" autoUpdateAnimBg="0"/>
      <p:bldP spid="62527" grpId="0" autoUpdateAnimBg="0"/>
      <p:bldP spid="62528" grpId="0" autoUpdateAnimBg="0"/>
      <p:bldP spid="625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E77-5A4E-4168-B6C4-86C8E79DA823}" type="slidenum">
              <a:rPr lang="zh-CN" altLang="zh-CN">
                <a:solidFill>
                  <a:srgbClr val="0033CC"/>
                </a:solidFill>
              </a:rPr>
              <a:pPr/>
              <a:t>28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68262" y="1187349"/>
            <a:ext cx="8124976" cy="57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9797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7981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例1.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求在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轴上与两点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4, 1, 7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)和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3, 5, 2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)等距的点.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28738" y="2028977"/>
            <a:ext cx="51339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设所求点为(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0, 0,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), 则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268992" y="2778377"/>
            <a:ext cx="116089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40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38738" y="3463774"/>
            <a:ext cx="27083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34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71056" y="4127500"/>
            <a:ext cx="211213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18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28,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11325" y="4834064"/>
          <a:ext cx="3020786" cy="7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3" imgW="1448117" imgH="394017" progId="Equation.3">
                  <p:embed/>
                </p:oleObj>
              </mc:Choice>
              <mc:Fallback>
                <p:oleObj r:id="rId3" imgW="1448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325" y="4834064"/>
                        <a:ext cx="3020786" cy="7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251226" y="2778377"/>
            <a:ext cx="145905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564064" y="2781905"/>
            <a:ext cx="103265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556377" y="2778377"/>
            <a:ext cx="124264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699377" y="2778377"/>
            <a:ext cx="123783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861024" y="2778377"/>
            <a:ext cx="150874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117675" y="3463774"/>
            <a:ext cx="24497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17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49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14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7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2" grpId="0" autoUpdateAnimBg="0"/>
      <p:bldP spid="63493" grpId="0" autoUpdateAnimBg="0"/>
      <p:bldP spid="63494" grpId="0" autoUpdateAnimBg="0"/>
      <p:bldP spid="63496" grpId="0" autoUpdateAnimBg="0"/>
      <p:bldP spid="63497" grpId="0" autoUpdateAnimBg="0"/>
      <p:bldP spid="63498" grpId="0" autoUpdateAnimBg="0"/>
      <p:bldP spid="63499" grpId="0" autoUpdateAnimBg="0"/>
      <p:bldP spid="63500" grpId="0" autoUpdateAnimBg="0"/>
      <p:bldP spid="6350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B0C6-33D0-48F0-BD40-8961BD9674BA}" type="slidenum">
              <a:rPr lang="zh-CN" altLang="zh-CN">
                <a:solidFill>
                  <a:srgbClr val="0033CC"/>
                </a:solidFill>
              </a:rPr>
              <a:pPr/>
              <a:t>29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15786" y="1989163"/>
            <a:ext cx="7201706" cy="324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indent="17795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796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9797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在前面介绍的向量加法与减法时我们知道，两向量之和或差仍然是一个向量，但在介绍向量的数量积时却发现，</a:t>
            </a:r>
            <a:r>
              <a:rPr lang="zh-CN" altLang="zh-CN" sz="2413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  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不再是一个向量而是一个数了，因此，我们仍希望引入向量的某种“积”运算，使之结果仍为一个向量.</a:t>
            </a:r>
            <a:endParaRPr lang="zh-CN" altLang="zh-CN" sz="2413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115786" y="1268992"/>
            <a:ext cx="2978452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四.  叉乘的坐标表示</a:t>
            </a:r>
          </a:p>
        </p:txBody>
      </p:sp>
    </p:spTree>
    <p:extLst>
      <p:ext uri="{BB962C8B-B14F-4D97-AF65-F5344CB8AC3E}">
        <p14:creationId xmlns:p14="http://schemas.microsoft.com/office/powerpoint/2010/main" val="368853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994-0AD9-409B-AD95-36B949CB2BDF}" type="slidenum">
              <a:rPr lang="zh-CN" altLang="zh-CN">
                <a:solidFill>
                  <a:srgbClr val="0033CC"/>
                </a:solidFill>
              </a:rPr>
              <a:pPr/>
              <a:t>3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901" y="571500"/>
            <a:ext cx="7239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数轴正向不同, 可建立不同的直角坐标系. 如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838099" y="990802"/>
            <a:ext cx="2438702" cy="2292350"/>
            <a:chOff x="0" y="0"/>
            <a:chExt cx="1536" cy="1444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296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28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0" y="1152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771699" y="971651"/>
            <a:ext cx="2455988" cy="2292350"/>
            <a:chOff x="0" y="0"/>
            <a:chExt cx="1547" cy="1444"/>
          </a:xfrm>
        </p:grpSpPr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528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1344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0" y="1152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838099" y="3353405"/>
            <a:ext cx="2438702" cy="2292350"/>
            <a:chOff x="0" y="0"/>
            <a:chExt cx="1536" cy="1444"/>
          </a:xfrm>
        </p:grpSpPr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1296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528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0" y="11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3790850" y="3333750"/>
            <a:ext cx="2685295" cy="1816100"/>
            <a:chOff x="0" y="0"/>
            <a:chExt cx="1691" cy="1144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528" y="288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528" y="288"/>
              <a:ext cx="0" cy="8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6" name="Text Box 30"/>
            <p:cNvSpPr txBox="1">
              <a:spLocks noChangeArrowheads="1"/>
            </p:cNvSpPr>
            <p:nvPr/>
          </p:nvSpPr>
          <p:spPr bwMode="auto">
            <a:xfrm>
              <a:off x="528" y="0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144" y="288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540" y="8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9" name="Text Box 33"/>
            <p:cNvSpPr txBox="1">
              <a:spLocks noChangeArrowheads="1"/>
            </p:cNvSpPr>
            <p:nvPr/>
          </p:nvSpPr>
          <p:spPr bwMode="auto">
            <a:xfrm>
              <a:off x="1488" y="19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0" name="Text Box 34"/>
            <p:cNvSpPr txBox="1">
              <a:spLocks noChangeArrowheads="1"/>
            </p:cNvSpPr>
            <p:nvPr/>
          </p:nvSpPr>
          <p:spPr bwMode="auto">
            <a:xfrm>
              <a:off x="0" y="576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33198" y="5867199"/>
            <a:ext cx="7239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为统一起见, 我们用右手法则确定其正向.</a:t>
            </a:r>
          </a:p>
        </p:txBody>
      </p:sp>
      <p:grpSp>
        <p:nvGrpSpPr>
          <p:cNvPr id="34852" name="Group 36"/>
          <p:cNvGrpSpPr>
            <a:grpSpLocks/>
          </p:cNvGrpSpPr>
          <p:nvPr/>
        </p:nvGrpSpPr>
        <p:grpSpPr bwMode="auto">
          <a:xfrm>
            <a:off x="6300611" y="3068663"/>
            <a:ext cx="2367139" cy="2289327"/>
            <a:chOff x="0" y="0"/>
            <a:chExt cx="1491" cy="1442"/>
          </a:xfrm>
        </p:grpSpPr>
        <p:pic>
          <p:nvPicPr>
            <p:cNvPr id="34853" name="Picture 37" descr="ss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" y="385"/>
              <a:ext cx="522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V="1">
              <a:off x="776" y="8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 rot="7200000" flipV="1">
              <a:off x="1098" y="65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 rot="14400000" flipV="1">
              <a:off x="446" y="65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7" name="Text Box 41"/>
            <p:cNvSpPr txBox="1">
              <a:spLocks noChangeArrowheads="1"/>
            </p:cNvSpPr>
            <p:nvPr/>
          </p:nvSpPr>
          <p:spPr bwMode="auto">
            <a:xfrm>
              <a:off x="548" y="662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0" y="115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4859" name="Text Box 43"/>
            <p:cNvSpPr txBox="1">
              <a:spLocks noChangeArrowheads="1"/>
            </p:cNvSpPr>
            <p:nvPr/>
          </p:nvSpPr>
          <p:spPr bwMode="auto">
            <a:xfrm>
              <a:off x="1283" y="115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588" y="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088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5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267-CC5B-475E-9130-1B370F688DA8}" type="slidenum">
              <a:rPr lang="zh-CN" altLang="zh-CN">
                <a:solidFill>
                  <a:srgbClr val="0033CC"/>
                </a:solidFill>
              </a:rPr>
              <a:pPr/>
              <a:t>30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381000" y="2381250"/>
            <a:ext cx="3619500" cy="384830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V="1">
            <a:off x="2457349" y="2628698"/>
            <a:ext cx="0" cy="34673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1009952" y="3467302"/>
            <a:ext cx="2743603" cy="1447397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2457349" y="2991052"/>
            <a:ext cx="0" cy="1161647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819452" y="4134052"/>
            <a:ext cx="195540" cy="914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076350" y="4914699"/>
            <a:ext cx="54932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Freeform 8"/>
          <p:cNvSpPr>
            <a:spLocks/>
          </p:cNvSpPr>
          <p:nvPr/>
        </p:nvSpPr>
        <p:spPr bwMode="auto">
          <a:xfrm>
            <a:off x="2305151" y="5372302"/>
            <a:ext cx="152198" cy="76603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48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28953" y="3848302"/>
            <a:ext cx="44275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420056" y="3943552"/>
            <a:ext cx="37382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1086555" y="4134052"/>
            <a:ext cx="1370794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1009952" y="4134052"/>
            <a:ext cx="1447397" cy="1466548"/>
            <a:chOff x="0" y="0"/>
            <a:chExt cx="912" cy="924"/>
          </a:xfrm>
        </p:grpSpPr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28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288" y="300"/>
              <a:ext cx="624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457349" y="2476500"/>
            <a:ext cx="27122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2457349" y="2927552"/>
            <a:ext cx="622401" cy="463448"/>
            <a:chOff x="0" y="0"/>
            <a:chExt cx="392" cy="292"/>
          </a:xfrm>
        </p:grpSpPr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108" y="88"/>
              <a:ext cx="15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3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</p:grp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4419802" y="2694214"/>
            <a:ext cx="4552849" cy="612776"/>
            <a:chOff x="0" y="0"/>
            <a:chExt cx="2868" cy="386"/>
          </a:xfrm>
        </p:grpSpPr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6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||=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称为角速度向量. </a:t>
              </a: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144" y="127"/>
              <a:ext cx="2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816" y="16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223127" y="4073576"/>
            <a:ext cx="2715885" cy="463448"/>
            <a:chOff x="0" y="0"/>
            <a:chExt cx="1711" cy="292"/>
          </a:xfrm>
        </p:grpSpPr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274" y="26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7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= 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||sin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  </a:t>
              </a:r>
            </a:p>
          </p:txBody>
        </p:sp>
      </p:grpSp>
      <p:grpSp>
        <p:nvGrpSpPr>
          <p:cNvPr id="65562" name="Group 26"/>
          <p:cNvGrpSpPr>
            <a:grpSpLocks/>
          </p:cNvGrpSpPr>
          <p:nvPr/>
        </p:nvGrpSpPr>
        <p:grpSpPr bwMode="auto">
          <a:xfrm>
            <a:off x="5230687" y="4450040"/>
            <a:ext cx="2368931" cy="612263"/>
            <a:chOff x="0" y="0"/>
            <a:chExt cx="1492" cy="386"/>
          </a:xfrm>
        </p:grpSpPr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49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=|| ||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 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r||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sin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317" y="137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797" y="137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66" name="Group 30"/>
          <p:cNvGrpSpPr>
            <a:grpSpLocks/>
          </p:cNvGrpSpPr>
          <p:nvPr/>
        </p:nvGrpSpPr>
        <p:grpSpPr bwMode="auto">
          <a:xfrm>
            <a:off x="819452" y="495905"/>
            <a:ext cx="7102425" cy="2172211"/>
            <a:chOff x="0" y="0"/>
            <a:chExt cx="4474" cy="1369"/>
          </a:xfrm>
        </p:grpSpPr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4474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indent="177958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796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9797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考察一个刚体绕一轴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作旋转，刚体上任意一点就产生线速度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，它的大小等于点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到旋转轴的距离乘旋转角速度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.   方向垂直于过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及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  的平面.</a:t>
              </a:r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1236" y="468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628952" y="4343199"/>
            <a:ext cx="304397" cy="463959"/>
            <a:chOff x="0" y="0"/>
            <a:chExt cx="192" cy="292"/>
          </a:xfrm>
        </p:grpSpPr>
        <p:sp>
          <p:nvSpPr>
            <p:cNvPr id="65570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1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48" y="72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1543151" y="4953000"/>
            <a:ext cx="305405" cy="463448"/>
            <a:chOff x="0" y="0"/>
            <a:chExt cx="192" cy="292"/>
          </a:xfrm>
        </p:grpSpPr>
        <p:sp>
          <p:nvSpPr>
            <p:cNvPr id="65573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1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>
              <a:off x="24" y="72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75" name="Group 39"/>
          <p:cNvGrpSpPr>
            <a:grpSpLocks/>
          </p:cNvGrpSpPr>
          <p:nvPr/>
        </p:nvGrpSpPr>
        <p:grpSpPr bwMode="auto">
          <a:xfrm>
            <a:off x="4515556" y="5766405"/>
            <a:ext cx="3436222" cy="462936"/>
            <a:chOff x="0" y="0"/>
            <a:chExt cx="2165" cy="292"/>
          </a:xfrm>
        </p:grpSpPr>
        <p:sp>
          <p:nvSpPr>
            <p:cNvPr id="65576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1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的方向与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 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都垂直.</a:t>
              </a:r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984" y="64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1224" y="64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48" y="64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65580" name="Group 44"/>
          <p:cNvGrpSpPr>
            <a:grpSpLocks/>
          </p:cNvGrpSpPr>
          <p:nvPr/>
        </p:nvGrpSpPr>
        <p:grpSpPr bwMode="auto">
          <a:xfrm>
            <a:off x="5241774" y="4819953"/>
            <a:ext cx="3226410" cy="783971"/>
            <a:chOff x="0" y="0"/>
            <a:chExt cx="2032" cy="494"/>
          </a:xfrm>
        </p:grpSpPr>
        <p:grpSp>
          <p:nvGrpSpPr>
            <p:cNvPr id="65581" name="Group 45"/>
            <p:cNvGrpSpPr>
              <a:grpSpLocks/>
            </p:cNvGrpSpPr>
            <p:nvPr/>
          </p:nvGrpSpPr>
          <p:grpSpPr bwMode="auto">
            <a:xfrm>
              <a:off x="0" y="202"/>
              <a:ext cx="2032" cy="292"/>
              <a:chOff x="0" y="0"/>
              <a:chExt cx="2032" cy="292"/>
            </a:xfrm>
          </p:grpSpPr>
          <p:sp>
            <p:nvSpPr>
              <p:cNvPr id="65582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3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defTabSz="28797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defTabSz="28797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defTabSz="28797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defTabSz="28797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=|| || </a:t>
                </a: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zh-CN" altLang="zh-CN" sz="2413" i="1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|| r ||</a:t>
                </a: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sin(</a:t>
                </a:r>
                <a:r>
                  <a:rPr lang="zh-CN" altLang="zh-CN" sz="2413" i="1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  </a:t>
                </a:r>
                <a:r>
                  <a:rPr lang="zh-CN" altLang="zh-CN" sz="2413" i="1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</p:txBody>
          </p:sp>
          <p:sp>
            <p:nvSpPr>
              <p:cNvPr id="65583" name="Line 47"/>
              <p:cNvSpPr>
                <a:spLocks noChangeShapeType="1"/>
              </p:cNvSpPr>
              <p:nvPr/>
            </p:nvSpPr>
            <p:spPr bwMode="auto">
              <a:xfrm>
                <a:off x="322" y="50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65584" name="Line 48"/>
              <p:cNvSpPr>
                <a:spLocks noChangeShapeType="1"/>
              </p:cNvSpPr>
              <p:nvPr/>
            </p:nvSpPr>
            <p:spPr bwMode="auto">
              <a:xfrm>
                <a:off x="850" y="50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65585" name="Line 49"/>
              <p:cNvSpPr>
                <a:spLocks noChangeShapeType="1"/>
              </p:cNvSpPr>
              <p:nvPr/>
            </p:nvSpPr>
            <p:spPr bwMode="auto">
              <a:xfrm>
                <a:off x="1426" y="74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65586" name="Line 50"/>
              <p:cNvSpPr>
                <a:spLocks noChangeShapeType="1"/>
              </p:cNvSpPr>
              <p:nvPr/>
            </p:nvSpPr>
            <p:spPr bwMode="auto">
              <a:xfrm>
                <a:off x="1654" y="86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65587" name="Text Box 51"/>
            <p:cNvSpPr txBox="1">
              <a:spLocks noChangeArrowheads="1"/>
            </p:cNvSpPr>
            <p:nvPr/>
          </p:nvSpPr>
          <p:spPr bwMode="auto">
            <a:xfrm>
              <a:off x="1522" y="0"/>
              <a:ext cx="33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4343198" y="2229052"/>
            <a:ext cx="2819703" cy="463448"/>
            <a:chOff x="0" y="0"/>
            <a:chExt cx="1776" cy="292"/>
          </a:xfrm>
        </p:grpSpPr>
        <p:sp>
          <p:nvSpPr>
            <p:cNvPr id="6558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177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//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轴，满足</a:t>
              </a:r>
              <a:endPara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90" name="Line 54"/>
            <p:cNvSpPr>
              <a:spLocks noChangeShapeType="1"/>
            </p:cNvSpPr>
            <p:nvPr/>
          </p:nvSpPr>
          <p:spPr bwMode="auto">
            <a:xfrm>
              <a:off x="108" y="60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2457349" y="5314850"/>
            <a:ext cx="37382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896056" y="3962198"/>
            <a:ext cx="469195" cy="37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4156226" y="3314599"/>
            <a:ext cx="3200702" cy="659067"/>
            <a:chOff x="0" y="0"/>
            <a:chExt cx="2016" cy="415"/>
          </a:xfrm>
        </p:grpSpPr>
        <p:sp>
          <p:nvSpPr>
            <p:cNvPr id="65594" name="Line 58"/>
            <p:cNvSpPr>
              <a:spLocks noChangeShapeType="1"/>
            </p:cNvSpPr>
            <p:nvPr/>
          </p:nvSpPr>
          <p:spPr bwMode="auto">
            <a:xfrm>
              <a:off x="994" y="96"/>
              <a:ext cx="27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324" y="0"/>
              <a:ext cx="169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 |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|= 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MB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　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　</a:t>
              </a:r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0" y="30"/>
              <a:ext cx="311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  <p:sp>
          <p:nvSpPr>
            <p:cNvPr id="65597" name="Line 61"/>
            <p:cNvSpPr>
              <a:spLocks noChangeShapeType="1"/>
            </p:cNvSpPr>
            <p:nvPr/>
          </p:nvSpPr>
          <p:spPr bwMode="auto">
            <a:xfrm>
              <a:off x="466" y="132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78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39" grpId="0" animBg="1"/>
      <p:bldP spid="65540" grpId="0" animBg="1"/>
      <p:bldP spid="65541" grpId="0" animBg="1"/>
      <p:bldP spid="65542" grpId="0" animBg="1"/>
      <p:bldP spid="65543" grpId="0" autoUpdateAnimBg="0"/>
      <p:bldP spid="65544" grpId="0" animBg="1"/>
      <p:bldP spid="65545" grpId="0" autoUpdateAnimBg="0"/>
      <p:bldP spid="65546" grpId="0" autoUpdateAnimBg="0"/>
      <p:bldP spid="65547" grpId="0" animBg="1"/>
      <p:bldP spid="65551" grpId="0" autoUpdateAnimBg="0"/>
      <p:bldP spid="65591" grpId="0" autoUpdateAnimBg="0"/>
      <p:bldP spid="655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3817-993D-491C-A33B-8C8D942A09E8}" type="slidenum">
              <a:rPr lang="zh-CN" altLang="zh-CN">
                <a:solidFill>
                  <a:srgbClr val="0033CC"/>
                </a:solidFill>
              </a:rPr>
              <a:pPr/>
              <a:t>31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11314" y="836588"/>
            <a:ext cx="7944051" cy="3200198"/>
          </a:xfrm>
          <a:prstGeom prst="rect">
            <a:avLst/>
          </a:prstGeom>
          <a:solidFill>
            <a:srgbClr val="CCCCFF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79714" y="990802"/>
            <a:ext cx="650068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794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，定义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413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endParaRPr lang="zh-CN" altLang="zh-CN" sz="2413" b="1" baseline="3000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951365" y="2204861"/>
            <a:ext cx="6493127" cy="113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220788" indent="-12207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20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ii)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的指向按右手法则从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  转到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  确定且与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所在平面垂直.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115786" y="3357437"/>
            <a:ext cx="5111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为向量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  的向量积（叉乘）.</a:t>
            </a:r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1979587" y="1413127"/>
            <a:ext cx="5505349" cy="707872"/>
            <a:chOff x="0" y="0"/>
            <a:chExt cx="3468" cy="446"/>
          </a:xfrm>
        </p:grpSpPr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0" y="154"/>
              <a:ext cx="346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i)  || 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|| = ||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||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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|| 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 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|| sin(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b="1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  </a:t>
              </a: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)，</a:t>
              </a: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2184" y="0"/>
              <a:ext cx="3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14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  <p:bldP spid="66563" grpId="0" autoUpdateAnimBg="0"/>
      <p:bldP spid="66564" grpId="0" autoUpdateAnimBg="0"/>
      <p:bldP spid="6656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A5D3-AA58-4826-93A5-3A8C2AB36D2E}" type="slidenum">
              <a:rPr lang="zh-CN" altLang="zh-CN">
                <a:solidFill>
                  <a:srgbClr val="0033CC"/>
                </a:solidFill>
              </a:rPr>
              <a:pPr/>
              <a:t>32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96774" y="984251"/>
            <a:ext cx="80663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性质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95349" y="987274"/>
            <a:ext cx="428977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i)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695349" y="1579437"/>
            <a:ext cx="61438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ii)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特别有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=0,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95349" y="2171600"/>
            <a:ext cx="67330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iii)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13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为非零向量，则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//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=0.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96774" y="3197175"/>
            <a:ext cx="490109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运算规律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，设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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13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, 则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638401" y="3859389"/>
            <a:ext cx="435087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i)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–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(–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;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638401" y="4457600"/>
            <a:ext cx="492931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ii) (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+ 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638401" y="5049762"/>
            <a:ext cx="553306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iii) 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164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7" grpId="0" autoUpdateAnimBg="0"/>
      <p:bldP spid="67588" grpId="0" autoUpdateAnimBg="0"/>
      <p:bldP spid="67589" grpId="0" autoUpdateAnimBg="0"/>
      <p:bldP spid="67590" grpId="0" autoUpdateAnimBg="0"/>
      <p:bldP spid="67591" grpId="0" autoUpdateAnimBg="0"/>
      <p:bldP spid="67592" grpId="0" autoUpdateAnimBg="0"/>
      <p:bldP spid="6759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64D3-BE11-40F9-8446-EE1E3BE19BD8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1A05-53B1-4A2E-8387-B390D5F5B9ED}" type="slidenum">
              <a:rPr lang="en-US" altLang="zh-CN">
                <a:solidFill>
                  <a:srgbClr val="0033CC"/>
                </a:solidFill>
              </a:rPr>
              <a:pPr/>
              <a:t>33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790700" y="1924050"/>
            <a:ext cx="3111500" cy="501650"/>
            <a:chOff x="1256" y="1152"/>
            <a:chExt cx="1960" cy="316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1256" y="1156"/>
            <a:ext cx="1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2" name="Equation" r:id="rId3" imgW="3111480" imgH="495000" progId="Equation.3">
                    <p:embed/>
                  </p:oleObj>
                </mc:Choice>
                <mc:Fallback>
                  <p:oleObj name="Equation" r:id="rId3" imgW="31114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156"/>
                          <a:ext cx="19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5003800" y="1879600"/>
            <a:ext cx="2794000" cy="501650"/>
            <a:chOff x="3264" y="1008"/>
            <a:chExt cx="1760" cy="316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Equation" r:id="rId5" imgW="2793960" imgH="495000" progId="Equation.3">
                    <p:embed/>
                  </p:oleObj>
                </mc:Choice>
                <mc:Fallback>
                  <p:oleObj name="Equation" r:id="rId5" imgW="27939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914400" y="11620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924800" y="11620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1447800" y="1222375"/>
            <a:ext cx="3200400" cy="534988"/>
            <a:chOff x="624" y="623"/>
            <a:chExt cx="2016" cy="337"/>
          </a:xfrm>
        </p:grpSpPr>
        <p:grpSp>
          <p:nvGrpSpPr>
            <p:cNvPr id="14351" name="Group 15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14352" name="Object 16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4" name="Equation" r:id="rId7" imgW="3200400" imgH="495000" progId="Equation.3">
                      <p:embed/>
                    </p:oleObj>
                  </mc:Choice>
                  <mc:Fallback>
                    <p:oleObj name="Equation" r:id="rId7" imgW="3200400" imgH="495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3" name="Line 1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4" name="Line 18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4787900" y="1222375"/>
            <a:ext cx="3136900" cy="534988"/>
            <a:chOff x="2688" y="623"/>
            <a:chExt cx="1976" cy="337"/>
          </a:xfrm>
        </p:grpSpPr>
        <p:graphicFrame>
          <p:nvGraphicFramePr>
            <p:cNvPr id="14358" name="Object 22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Equation" r:id="rId9" imgW="3136680" imgH="495000" progId="Equation.3">
                    <p:embed/>
                  </p:oleObj>
                </mc:Choice>
                <mc:Fallback>
                  <p:oleObj name="Equation" r:id="rId9" imgW="31366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762000" y="1879600"/>
            <a:ext cx="990600" cy="406400"/>
            <a:chOff x="608" y="1124"/>
            <a:chExt cx="624" cy="256"/>
          </a:xfrm>
        </p:grpSpPr>
        <p:graphicFrame>
          <p:nvGraphicFramePr>
            <p:cNvPr id="14364" name="Object 28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Equation" r:id="rId11" imgW="990360" imgH="330120" progId="Equation.3">
                    <p:embed/>
                  </p:oleObj>
                </mc:Choice>
                <mc:Fallback>
                  <p:oleObj name="Equation" r:id="rId11" imgW="990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752600" y="2614613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4356100" y="3429000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6629400" y="4133850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1511300" y="2643188"/>
            <a:ext cx="1917700" cy="468312"/>
            <a:chOff x="888" y="1605"/>
            <a:chExt cx="1208" cy="295"/>
          </a:xfrm>
        </p:grpSpPr>
        <p:graphicFrame>
          <p:nvGraphicFramePr>
            <p:cNvPr id="14377" name="Object 41"/>
            <p:cNvGraphicFramePr>
              <a:graphicFrameLocks noChangeAspect="1"/>
            </p:cNvGraphicFramePr>
            <p:nvPr/>
          </p:nvGraphicFramePr>
          <p:xfrm>
            <a:off x="888" y="1620"/>
            <a:ext cx="1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13" imgW="1917360" imgH="444240" progId="Equation.3">
                    <p:embed/>
                  </p:oleObj>
                </mc:Choice>
                <mc:Fallback>
                  <p:oleObj name="Equation" r:id="rId13" imgW="1917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620"/>
                          <a:ext cx="1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3479800" y="2643188"/>
            <a:ext cx="2006600" cy="495300"/>
            <a:chOff x="2120" y="1605"/>
            <a:chExt cx="1264" cy="312"/>
          </a:xfrm>
        </p:grpSpPr>
        <p:graphicFrame>
          <p:nvGraphicFramePr>
            <p:cNvPr id="14381" name="Object 45"/>
            <p:cNvGraphicFramePr>
              <a:graphicFrameLocks noChangeAspect="1"/>
            </p:cNvGraphicFramePr>
            <p:nvPr/>
          </p:nvGraphicFramePr>
          <p:xfrm>
            <a:off x="2120" y="1605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15" imgW="2006280" imgH="495000" progId="Equation.3">
                    <p:embed/>
                  </p:oleObj>
                </mc:Choice>
                <mc:Fallback>
                  <p:oleObj name="Equation" r:id="rId15" imgW="20062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605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4" name="Group 48"/>
          <p:cNvGrpSpPr>
            <a:grpSpLocks/>
          </p:cNvGrpSpPr>
          <p:nvPr/>
        </p:nvGrpSpPr>
        <p:grpSpPr bwMode="auto">
          <a:xfrm>
            <a:off x="5549900" y="2643188"/>
            <a:ext cx="1993900" cy="444500"/>
            <a:chOff x="3400" y="1605"/>
            <a:chExt cx="1256" cy="280"/>
          </a:xfrm>
        </p:grpSpPr>
        <p:graphicFrame>
          <p:nvGraphicFramePr>
            <p:cNvPr id="14385" name="Object 49"/>
            <p:cNvGraphicFramePr>
              <a:graphicFrameLocks noChangeAspect="1"/>
            </p:cNvGraphicFramePr>
            <p:nvPr/>
          </p:nvGraphicFramePr>
          <p:xfrm>
            <a:off x="3400" y="1605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name="Equation" r:id="rId17" imgW="1993680" imgH="444240" progId="Equation.3">
                    <p:embed/>
                  </p:oleObj>
                </mc:Choice>
                <mc:Fallback>
                  <p:oleObj name="Equation" r:id="rId17" imgW="1993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05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2012950" y="3371850"/>
            <a:ext cx="2006600" cy="514350"/>
            <a:chOff x="1220" y="2064"/>
            <a:chExt cx="1264" cy="324"/>
          </a:xfrm>
        </p:grpSpPr>
        <p:graphicFrame>
          <p:nvGraphicFramePr>
            <p:cNvPr id="14389" name="Object 53"/>
            <p:cNvGraphicFramePr>
              <a:graphicFrameLocks noChangeAspect="1"/>
            </p:cNvGraphicFramePr>
            <p:nvPr/>
          </p:nvGraphicFramePr>
          <p:xfrm>
            <a:off x="1220" y="2076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name="Equation" r:id="rId19" imgW="2006280" imgH="495000" progId="Equation.3">
                    <p:embed/>
                  </p:oleObj>
                </mc:Choice>
                <mc:Fallback>
                  <p:oleObj name="Equation" r:id="rId19" imgW="20062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076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6210300" y="3371850"/>
            <a:ext cx="2095500" cy="496888"/>
            <a:chOff x="3864" y="2064"/>
            <a:chExt cx="1320" cy="313"/>
          </a:xfrm>
        </p:grpSpPr>
        <p:graphicFrame>
          <p:nvGraphicFramePr>
            <p:cNvPr id="14393" name="Object 57"/>
            <p:cNvGraphicFramePr>
              <a:graphicFrameLocks noChangeAspect="1"/>
            </p:cNvGraphicFramePr>
            <p:nvPr/>
          </p:nvGraphicFramePr>
          <p:xfrm>
            <a:off x="3864" y="206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1" name="Equation" r:id="rId21" imgW="2095200" imgH="495000" progId="Equation.3">
                    <p:embed/>
                  </p:oleObj>
                </mc:Choice>
                <mc:Fallback>
                  <p:oleObj name="Equation" r:id="rId21" imgW="20952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206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2044700" y="4133850"/>
            <a:ext cx="1993900" cy="471488"/>
            <a:chOff x="1230" y="2544"/>
            <a:chExt cx="1256" cy="297"/>
          </a:xfrm>
        </p:grpSpPr>
        <p:graphicFrame>
          <p:nvGraphicFramePr>
            <p:cNvPr id="14397" name="Object 61"/>
            <p:cNvGraphicFramePr>
              <a:graphicFrameLocks noChangeAspect="1"/>
            </p:cNvGraphicFramePr>
            <p:nvPr/>
          </p:nvGraphicFramePr>
          <p:xfrm>
            <a:off x="1230" y="2561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2" name="Equation" r:id="rId23" imgW="1993680" imgH="444240" progId="Equation.3">
                    <p:embed/>
                  </p:oleObj>
                </mc:Choice>
                <mc:Fallback>
                  <p:oleObj name="Equation" r:id="rId23" imgW="1993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561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0" name="Group 64"/>
          <p:cNvGrpSpPr>
            <a:grpSpLocks/>
          </p:cNvGrpSpPr>
          <p:nvPr/>
        </p:nvGrpSpPr>
        <p:grpSpPr bwMode="auto">
          <a:xfrm>
            <a:off x="4095750" y="4133850"/>
            <a:ext cx="2095500" cy="496888"/>
            <a:chOff x="2532" y="2544"/>
            <a:chExt cx="1320" cy="313"/>
          </a:xfrm>
        </p:grpSpPr>
        <p:graphicFrame>
          <p:nvGraphicFramePr>
            <p:cNvPr id="14401" name="Object 65"/>
            <p:cNvGraphicFramePr>
              <a:graphicFrameLocks noChangeAspect="1"/>
            </p:cNvGraphicFramePr>
            <p:nvPr/>
          </p:nvGraphicFramePr>
          <p:xfrm>
            <a:off x="2532" y="254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3" name="Equation" r:id="rId25" imgW="2095200" imgH="495000" progId="Equation.3">
                    <p:embed/>
                  </p:oleObj>
                </mc:Choice>
                <mc:Fallback>
                  <p:oleObj name="Equation" r:id="rId25" imgW="20952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54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4" name="Group 68"/>
          <p:cNvGrpSpPr>
            <a:grpSpLocks/>
          </p:cNvGrpSpPr>
          <p:nvPr/>
        </p:nvGrpSpPr>
        <p:grpSpPr bwMode="auto">
          <a:xfrm>
            <a:off x="1524000" y="4895850"/>
            <a:ext cx="2506663" cy="514350"/>
            <a:chOff x="1061" y="3120"/>
            <a:chExt cx="1579" cy="324"/>
          </a:xfrm>
        </p:grpSpPr>
        <p:graphicFrame>
          <p:nvGraphicFramePr>
            <p:cNvPr id="14405" name="Object 69"/>
            <p:cNvGraphicFramePr>
              <a:graphicFrameLocks noChangeAspect="1"/>
            </p:cNvGraphicFramePr>
            <p:nvPr/>
          </p:nvGraphicFramePr>
          <p:xfrm>
            <a:off x="1061" y="3132"/>
            <a:ext cx="1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name="Equation" r:id="rId27" imgW="2476440" imgH="495000" progId="Equation.3">
                    <p:embed/>
                  </p:oleObj>
                </mc:Choice>
                <mc:Fallback>
                  <p:oleObj name="Equation" r:id="rId27" imgW="24764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3132"/>
                          <a:ext cx="1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7" name="Group 71"/>
          <p:cNvGrpSpPr>
            <a:grpSpLocks/>
          </p:cNvGrpSpPr>
          <p:nvPr/>
        </p:nvGrpSpPr>
        <p:grpSpPr bwMode="auto">
          <a:xfrm>
            <a:off x="4038600" y="4876800"/>
            <a:ext cx="2533650" cy="482600"/>
            <a:chOff x="2724" y="3120"/>
            <a:chExt cx="1596" cy="304"/>
          </a:xfrm>
        </p:grpSpPr>
        <p:graphicFrame>
          <p:nvGraphicFramePr>
            <p:cNvPr id="14408" name="Object 72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5" name="Equation" r:id="rId29" imgW="2514600" imgH="444240" progId="Equation.3">
                    <p:embed/>
                  </p:oleObj>
                </mc:Choice>
                <mc:Fallback>
                  <p:oleObj name="Equation" r:id="rId29" imgW="2514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10" name="Group 74"/>
          <p:cNvGrpSpPr>
            <a:grpSpLocks/>
          </p:cNvGrpSpPr>
          <p:nvPr/>
        </p:nvGrpSpPr>
        <p:grpSpPr bwMode="auto">
          <a:xfrm>
            <a:off x="2006600" y="5638800"/>
            <a:ext cx="2565400" cy="514350"/>
            <a:chOff x="2752" y="3552"/>
            <a:chExt cx="1616" cy="324"/>
          </a:xfrm>
        </p:grpSpPr>
        <p:graphicFrame>
          <p:nvGraphicFramePr>
            <p:cNvPr id="14411" name="Object 75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name="Equation" r:id="rId31" imgW="2565360" imgH="495000" progId="Equation.3">
                    <p:embed/>
                  </p:oleObj>
                </mc:Choice>
                <mc:Fallback>
                  <p:oleObj name="Equation" r:id="rId31" imgW="25653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13" name="Group 77"/>
          <p:cNvGrpSpPr>
            <a:grpSpLocks/>
          </p:cNvGrpSpPr>
          <p:nvPr/>
        </p:nvGrpSpPr>
        <p:grpSpPr bwMode="auto">
          <a:xfrm>
            <a:off x="4038600" y="3371850"/>
            <a:ext cx="2108200" cy="514350"/>
            <a:chOff x="2496" y="2064"/>
            <a:chExt cx="1328" cy="324"/>
          </a:xfrm>
        </p:grpSpPr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14415" name="Group 79"/>
            <p:cNvGrpSpPr>
              <a:grpSpLocks/>
            </p:cNvGrpSpPr>
            <p:nvPr/>
          </p:nvGrpSpPr>
          <p:grpSpPr bwMode="auto">
            <a:xfrm>
              <a:off x="2496" y="2064"/>
              <a:ext cx="1328" cy="324"/>
              <a:chOff x="2496" y="2064"/>
              <a:chExt cx="1328" cy="324"/>
            </a:xfrm>
          </p:grpSpPr>
          <p:graphicFrame>
            <p:nvGraphicFramePr>
              <p:cNvPr id="14416" name="Object 80"/>
              <p:cNvGraphicFramePr>
                <a:graphicFrameLocks noChangeAspect="1"/>
              </p:cNvGraphicFramePr>
              <p:nvPr/>
            </p:nvGraphicFramePr>
            <p:xfrm>
              <a:off x="2496" y="2076"/>
              <a:ext cx="132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7" name="Equation" r:id="rId33" imgW="2108160" imgH="495000" progId="Equation.3">
                      <p:embed/>
                    </p:oleObj>
                  </mc:Choice>
                  <mc:Fallback>
                    <p:oleObj name="Equation" r:id="rId33" imgW="2108160" imgH="495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lum bright="-84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076"/>
                            <a:ext cx="132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17" name="Line 81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14418" name="Group 82"/>
          <p:cNvGrpSpPr>
            <a:grpSpLocks/>
          </p:cNvGrpSpPr>
          <p:nvPr/>
        </p:nvGrpSpPr>
        <p:grpSpPr bwMode="auto">
          <a:xfrm>
            <a:off x="6248400" y="4133850"/>
            <a:ext cx="2070100" cy="454025"/>
            <a:chOff x="3888" y="2544"/>
            <a:chExt cx="1304" cy="286"/>
          </a:xfrm>
        </p:grpSpPr>
        <p:graphicFrame>
          <p:nvGraphicFramePr>
            <p:cNvPr id="14419" name="Object 83"/>
            <p:cNvGraphicFramePr>
              <a:graphicFrameLocks noChangeAspect="1"/>
            </p:cNvGraphicFramePr>
            <p:nvPr/>
          </p:nvGraphicFramePr>
          <p:xfrm>
            <a:off x="3888" y="2550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Equation" r:id="rId35" imgW="2070000" imgH="444240" progId="Equation.3">
                    <p:embed/>
                  </p:oleObj>
                </mc:Choice>
                <mc:Fallback>
                  <p:oleObj name="Equation" r:id="rId35" imgW="2070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50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0" name="Line 84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21" name="Line 85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22" name="Group 86"/>
          <p:cNvGrpSpPr>
            <a:grpSpLocks/>
          </p:cNvGrpSpPr>
          <p:nvPr/>
        </p:nvGrpSpPr>
        <p:grpSpPr bwMode="auto">
          <a:xfrm>
            <a:off x="7543800" y="4876800"/>
            <a:ext cx="1219200" cy="1295400"/>
            <a:chOff x="4752" y="3072"/>
            <a:chExt cx="768" cy="816"/>
          </a:xfrm>
        </p:grpSpPr>
        <p:grpSp>
          <p:nvGrpSpPr>
            <p:cNvPr id="14423" name="Group 87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4424" name="Line 88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425" name="Line 89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426" name="Line 90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aphicFrame>
          <p:nvGraphicFramePr>
            <p:cNvPr id="14427" name="Object 91"/>
            <p:cNvGraphicFramePr>
              <a:graphicFrameLocks noChangeAspect="1"/>
            </p:cNvGraphicFramePr>
            <p:nvPr/>
          </p:nvGraphicFramePr>
          <p:xfrm>
            <a:off x="4931" y="3696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Equation" r:id="rId37" imgW="139680" imgH="304560" progId="Equation.3">
                    <p:embed/>
                  </p:oleObj>
                </mc:Choice>
                <mc:Fallback>
                  <p:oleObj name="Equation" r:id="rId37" imgW="1396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3696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8" name="Object 92"/>
            <p:cNvGraphicFramePr>
              <a:graphicFrameLocks noChangeAspect="1"/>
            </p:cNvGraphicFramePr>
            <p:nvPr/>
          </p:nvGraphicFramePr>
          <p:xfrm>
            <a:off x="5328" y="3600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Equation" r:id="rId39" imgW="228600" imgH="380880" progId="Equation.3">
                    <p:embed/>
                  </p:oleObj>
                </mc:Choice>
                <mc:Fallback>
                  <p:oleObj name="Equation" r:id="rId39" imgW="2286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00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14431" name="Group 95"/>
            <p:cNvGrpSpPr>
              <a:grpSpLocks/>
            </p:cNvGrpSpPr>
            <p:nvPr/>
          </p:nvGrpSpPr>
          <p:grpSpPr bwMode="auto">
            <a:xfrm>
              <a:off x="4848" y="3072"/>
              <a:ext cx="157" cy="232"/>
              <a:chOff x="4848" y="3072"/>
              <a:chExt cx="157" cy="232"/>
            </a:xfrm>
          </p:grpSpPr>
          <p:graphicFrame>
            <p:nvGraphicFramePr>
              <p:cNvPr id="14432" name="Object 96"/>
              <p:cNvGraphicFramePr>
                <a:graphicFrameLocks noChangeAspect="1"/>
              </p:cNvGraphicFramePr>
              <p:nvPr/>
            </p:nvGraphicFramePr>
            <p:xfrm>
              <a:off x="4861" y="309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1" name="Equation" r:id="rId41" imgW="228600" imgH="330120" progId="Equation.3">
                      <p:embed/>
                    </p:oleObj>
                  </mc:Choice>
                  <mc:Fallback>
                    <p:oleObj name="Equation" r:id="rId41" imgW="2286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1" y="309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615950" y="454025"/>
            <a:ext cx="4892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1" charset="-122"/>
              </a:rPr>
              <a:t>向量积的坐标表示式</a:t>
            </a:r>
          </a:p>
        </p:txBody>
      </p:sp>
    </p:spTree>
    <p:extLst>
      <p:ext uri="{BB962C8B-B14F-4D97-AF65-F5344CB8AC3E}">
        <p14:creationId xmlns:p14="http://schemas.microsoft.com/office/powerpoint/2010/main" val="2210138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49" grpId="0" build="p" autoUpdateAnimBg="0"/>
      <p:bldP spid="14367" grpId="0" animBg="1"/>
      <p:bldP spid="14368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4" grpId="0" animBg="1"/>
      <p:bldP spid="143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B979-D5A1-4032-8B89-40EF5403D4F1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2398-B1AE-4E4C-861D-09B29F1DB049}" type="slidenum">
              <a:rPr lang="en-US" altLang="zh-CN">
                <a:solidFill>
                  <a:srgbClr val="0033CC"/>
                </a:solidFill>
              </a:rPr>
              <a:pPr/>
              <a:t>34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968500" y="2490788"/>
            <a:ext cx="2451100" cy="1589087"/>
            <a:chOff x="528" y="1152"/>
            <a:chExt cx="1544" cy="1001"/>
          </a:xfrm>
        </p:grpSpPr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528" y="1161"/>
            <a:ext cx="154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8" name="Equation" r:id="rId3" imgW="2450880" imgH="1574640" progId="Equation.3">
                    <p:embed/>
                  </p:oleObj>
                </mc:Choice>
                <mc:Fallback>
                  <p:oleObj name="Equation" r:id="rId3" imgW="2450880" imgH="1574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61"/>
                          <a:ext cx="154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2451100" y="3024188"/>
            <a:ext cx="1778000" cy="495300"/>
            <a:chOff x="1496" y="1848"/>
            <a:chExt cx="1120" cy="312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1496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9" name="Equation" r:id="rId5" imgW="355320" imgH="444240" progId="Equation.3">
                    <p:embed/>
                  </p:oleObj>
                </mc:Choice>
                <mc:Fallback>
                  <p:oleObj name="Equation" r:id="rId5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1912" y="1848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0" name="Equation" r:id="rId7" imgW="380880" imgH="495000" progId="Equation.3">
                    <p:embed/>
                  </p:oleObj>
                </mc:Choice>
                <mc:Fallback>
                  <p:oleObj name="Equation" r:id="rId7" imgW="3808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48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2392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1" name="Equation" r:id="rId9" imgW="355320" imgH="444240" progId="Equation.3">
                    <p:embed/>
                  </p:oleObj>
                </mc:Choice>
                <mc:Fallback>
                  <p:oleObj name="Equation" r:id="rId9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455863" y="3633788"/>
            <a:ext cx="1747837" cy="495300"/>
            <a:chOff x="1499" y="2232"/>
            <a:chExt cx="1101" cy="312"/>
          </a:xfrm>
        </p:grpSpPr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1499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2" name="Equation" r:id="rId11" imgW="330120" imgH="444240" progId="Equation.3">
                    <p:embed/>
                  </p:oleObj>
                </mc:Choice>
                <mc:Fallback>
                  <p:oleObj name="Equation" r:id="rId11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960" y="2232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Equation" r:id="rId13" imgW="342720" imgH="495000" progId="Equation.3">
                    <p:embed/>
                  </p:oleObj>
                </mc:Choice>
                <mc:Fallback>
                  <p:oleObj name="Equation" r:id="rId13" imgW="3427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32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392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Equation" r:id="rId15" imgW="330120" imgH="444240" progId="Equation.3">
                    <p:embed/>
                  </p:oleObj>
                </mc:Choice>
                <mc:Fallback>
                  <p:oleObj name="Equation" r:id="rId15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257800" y="2365375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006600" y="4433888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7" imgW="2031840" imgH="1066680" progId="Equation.3">
                  <p:embed/>
                </p:oleObj>
              </mc:Choice>
              <mc:Fallback>
                <p:oleObj name="Equation" r:id="rId17" imgW="20318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433888"/>
                        <a:ext cx="203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114800" y="4433888"/>
          <a:ext cx="175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9" imgW="1752480" imgH="1015920" progId="Equation.3">
                  <p:embed/>
                </p:oleObj>
              </mc:Choice>
              <mc:Fallback>
                <p:oleObj name="Equation" r:id="rId19" imgW="17524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33888"/>
                        <a:ext cx="175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032500" y="44338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21" imgW="1587240" imgH="1066680" progId="Equation.3">
                  <p:embed/>
                </p:oleObj>
              </mc:Choice>
              <mc:Fallback>
                <p:oleObj name="Equation" r:id="rId21" imgW="15872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338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1200150" y="1176338"/>
            <a:ext cx="990600" cy="406400"/>
            <a:chOff x="608" y="1124"/>
            <a:chExt cx="624" cy="256"/>
          </a:xfrm>
        </p:grpSpPr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Equation" r:id="rId23" imgW="990360" imgH="330120" progId="Equation.3">
                    <p:embed/>
                  </p:oleObj>
                </mc:Choice>
                <mc:Fallback>
                  <p:oleObj name="Equation" r:id="rId23" imgW="990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287588" y="1176338"/>
            <a:ext cx="2208212" cy="514350"/>
            <a:chOff x="1393" y="624"/>
            <a:chExt cx="1391" cy="324"/>
          </a:xfrm>
        </p:grpSpPr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1393" y="636"/>
            <a:ext cx="13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25" imgW="2184120" imgH="495000" progId="Equation.3">
                    <p:embed/>
                  </p:oleObj>
                </mc:Choice>
                <mc:Fallback>
                  <p:oleObj name="Equation" r:id="rId25" imgW="21841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636"/>
                          <a:ext cx="13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4552950" y="1150938"/>
            <a:ext cx="2533650" cy="482600"/>
            <a:chOff x="2724" y="3120"/>
            <a:chExt cx="1596" cy="304"/>
          </a:xfrm>
        </p:grpSpPr>
        <p:graphicFrame>
          <p:nvGraphicFramePr>
            <p:cNvPr id="15387" name="Object 27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27" imgW="2514600" imgH="444240" progId="Equation.3">
                    <p:embed/>
                  </p:oleObj>
                </mc:Choice>
                <mc:Fallback>
                  <p:oleObj name="Equation" r:id="rId27" imgW="2514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2286000" y="1766888"/>
            <a:ext cx="2565400" cy="514350"/>
            <a:chOff x="2752" y="3552"/>
            <a:chExt cx="1616" cy="324"/>
          </a:xfrm>
        </p:grpSpPr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29" imgW="2565360" imgH="495000" progId="Equation.3">
                    <p:embed/>
                  </p:oleObj>
                </mc:Choice>
                <mc:Fallback>
                  <p:oleObj name="Equation" r:id="rId29" imgW="25653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5410200" y="2528888"/>
            <a:ext cx="3074988" cy="520700"/>
            <a:chOff x="3408" y="1593"/>
            <a:chExt cx="1937" cy="328"/>
          </a:xfrm>
        </p:grpSpPr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3408" y="1609"/>
            <a:ext cx="1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31" imgW="3073320" imgH="495000" progId="Equation.3">
                    <p:embed/>
                  </p:oleObj>
                </mc:Choice>
                <mc:Fallback>
                  <p:oleObj name="Equation" r:id="rId31" imgW="30733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09"/>
                          <a:ext cx="1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5473700" y="3214688"/>
            <a:ext cx="3048000" cy="519112"/>
            <a:chOff x="3448" y="2025"/>
            <a:chExt cx="1920" cy="327"/>
          </a:xfrm>
        </p:grpSpPr>
        <p:graphicFrame>
          <p:nvGraphicFramePr>
            <p:cNvPr id="15399" name="Object 39"/>
            <p:cNvGraphicFramePr>
              <a:graphicFrameLocks noChangeAspect="1"/>
            </p:cNvGraphicFramePr>
            <p:nvPr/>
          </p:nvGraphicFramePr>
          <p:xfrm>
            <a:off x="3456" y="2040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33" imgW="3009600" imgH="495000" progId="Equation.3">
                    <p:embed/>
                  </p:oleObj>
                </mc:Choice>
                <mc:Fallback>
                  <p:oleObj name="Equation" r:id="rId33" imgW="30096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40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5950" y="404813"/>
            <a:ext cx="597217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100">
                <a:solidFill>
                  <a:srgbClr val="A50021"/>
                </a:solidFill>
              </a:rPr>
              <a:t>向量积的行列式计算法</a:t>
            </a:r>
          </a:p>
        </p:txBody>
      </p:sp>
    </p:spTree>
    <p:extLst>
      <p:ext uri="{BB962C8B-B14F-4D97-AF65-F5344CB8AC3E}">
        <p14:creationId xmlns:p14="http://schemas.microsoft.com/office/powerpoint/2010/main" val="2623092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8D0-6263-49CA-B0F3-804DB1C7DD86}" type="datetime1">
              <a:rPr lang="zh-CN" altLang="en-US">
                <a:solidFill>
                  <a:srgbClr val="0033CC"/>
                </a:solidFill>
              </a:rPr>
              <a:pPr/>
              <a:t>2017/12/11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4B3-9848-48C2-BB7B-D3FCECE550E0}" type="slidenum">
              <a:rPr lang="en-US" altLang="zh-CN">
                <a:solidFill>
                  <a:srgbClr val="0033CC"/>
                </a:solidFill>
              </a:rPr>
              <a:pPr/>
              <a:t>35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830513" y="455613"/>
          <a:ext cx="482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4825800" imgH="406080" progId="Equation.3">
                  <p:embed/>
                </p:oleObj>
              </mc:Choice>
              <mc:Fallback>
                <p:oleObj name="Equation" r:id="rId3" imgW="4825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55613"/>
                        <a:ext cx="48212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7950" y="895350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角形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ABC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的面积。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8950" y="1487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如图所示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00113" y="2155825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55825"/>
                        <a:ext cx="124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6789738" y="1117600"/>
            <a:ext cx="1878012" cy="1976438"/>
            <a:chOff x="4128" y="480"/>
            <a:chExt cx="1314" cy="1383"/>
          </a:xfrm>
        </p:grpSpPr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5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6" name="Equation" r:id="rId11" imgW="152280" imgH="177480" progId="Equation.3">
                    <p:embed/>
                  </p:oleObj>
                </mc:Choice>
                <mc:Fallback>
                  <p:oleObj name="Equation" r:id="rId11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6804025" y="2284413"/>
            <a:ext cx="549275" cy="479425"/>
            <a:chOff x="4128" y="1296"/>
            <a:chExt cx="384" cy="336"/>
          </a:xfrm>
        </p:grpSpPr>
        <p:sp>
          <p:nvSpPr>
            <p:cNvPr id="16398" name="Arc 14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G0" fmla="+- 0 0 0"/>
                <a:gd name="G1" fmla="+- 18305 0 0"/>
                <a:gd name="G2" fmla="+- 21600 0 0"/>
                <a:gd name="T0" fmla="*/ 11466 w 21534"/>
                <a:gd name="T1" fmla="*/ 0 h 18305"/>
                <a:gd name="T2" fmla="*/ 21534 w 21534"/>
                <a:gd name="T3" fmla="*/ 16623 h 18305"/>
                <a:gd name="T4" fmla="*/ 0 w 21534"/>
                <a:gd name="T5" fmla="*/ 18305 h 18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7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7285038" y="2009775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6804025" y="2627313"/>
            <a:ext cx="1509713" cy="136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6789738" y="1323975"/>
            <a:ext cx="874712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6403" name="Group 19"/>
          <p:cNvGrpSpPr>
            <a:grpSpLocks/>
          </p:cNvGrpSpPr>
          <p:nvPr/>
        </p:nvGrpSpPr>
        <p:grpSpPr bwMode="auto">
          <a:xfrm>
            <a:off x="7215188" y="2070100"/>
            <a:ext cx="187325" cy="131763"/>
            <a:chOff x="4416" y="1146"/>
            <a:chExt cx="144" cy="102"/>
          </a:xfrm>
        </p:grpSpPr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916113" y="3994150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15" imgW="698400" imgH="1002960" progId="Equation.3">
                  <p:embed/>
                </p:oleObj>
              </mc:Choice>
              <mc:Fallback>
                <p:oleObj name="Equation" r:id="rId15" imgW="6984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994150"/>
                        <a:ext cx="69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2589213" y="3762375"/>
            <a:ext cx="2120900" cy="1600200"/>
            <a:chOff x="1496" y="2352"/>
            <a:chExt cx="1336" cy="1008"/>
          </a:xfrm>
        </p:grpSpPr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1496" y="2368"/>
            <a:ext cx="133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" name="Equation" r:id="rId17" imgW="2120760" imgH="1574640" progId="Equation.3">
                    <p:embed/>
                  </p:oleObj>
                </mc:Choice>
                <mc:Fallback>
                  <p:oleObj name="Equation" r:id="rId17" imgW="2120760" imgH="1574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8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368"/>
                          <a:ext cx="133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2800350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9" imgW="215640" imgH="304560" progId="Equation.3">
                  <p:embed/>
                </p:oleObj>
              </mc:Choice>
              <mc:Fallback>
                <p:oleObj name="Equation" r:id="rId1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490913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21" imgW="215640" imgH="304560" progId="Equation.3">
                  <p:embed/>
                </p:oleObj>
              </mc:Choice>
              <mc:Fallback>
                <p:oleObj name="Equation" r:id="rId21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4252913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23" imgW="215640" imgH="304560" progId="Equation.3">
                  <p:embed/>
                </p:oleObj>
              </mc:Choice>
              <mc:Fallback>
                <p:oleObj name="Equation" r:id="rId23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2863850" y="48355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25" imgW="152280" imgH="304560" progId="Equation.3">
                  <p:embed/>
                </p:oleObj>
              </mc:Choice>
              <mc:Fallback>
                <p:oleObj name="Equation" r:id="rId25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3552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3490913" y="48291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8291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252913" y="48291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8291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710113" y="3914775"/>
          <a:ext cx="3794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31" imgW="139680" imgH="431640" progId="Equation.3">
                  <p:embed/>
                </p:oleObj>
              </mc:Choice>
              <mc:Fallback>
                <p:oleObj name="Equation" r:id="rId31" imgW="13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3914775"/>
                        <a:ext cx="3794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4964113" y="4067175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33" imgW="2489040" imgH="850680" progId="Equation.3">
                  <p:embed/>
                </p:oleObj>
              </mc:Choice>
              <mc:Fallback>
                <p:oleObj name="Equation" r:id="rId33" imgW="2489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4067175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5802313" y="4371975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5" imgW="342720" imgH="393480" progId="Equation.3">
                  <p:embed/>
                </p:oleObj>
              </mc:Choice>
              <mc:Fallback>
                <p:oleObj name="Equation" r:id="rId35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4371975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2652713" y="429577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6183313" y="4371975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37" imgW="609480" imgH="393480" progId="Equation.3">
                  <p:embed/>
                </p:oleObj>
              </mc:Choice>
              <mc:Fallback>
                <p:oleObj name="Equation" r:id="rId37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371975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6945313" y="43719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43719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4100513" y="429577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1916113" y="5349875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41" imgW="3085920" imgH="850680" progId="Equation.3">
                  <p:embed/>
                </p:oleObj>
              </mc:Choice>
              <mc:Fallback>
                <p:oleObj name="Equation" r:id="rId41" imgW="30859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349875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5091113" y="5502275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43" imgW="914400" imgH="380880" progId="Equation.3">
                  <p:embed/>
                </p:oleObj>
              </mc:Choice>
              <mc:Fallback>
                <p:oleObj name="Equation" r:id="rId43" imgW="914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502275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4100513" y="4295775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652713" y="4295775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2652713" y="3648075"/>
            <a:ext cx="457200" cy="5715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3414713" y="3646488"/>
            <a:ext cx="457200" cy="5730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4100513" y="3668713"/>
            <a:ext cx="457200" cy="5715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2195513" y="1916113"/>
            <a:ext cx="2489200" cy="850900"/>
            <a:chOff x="1248" y="1152"/>
            <a:chExt cx="1568" cy="536"/>
          </a:xfrm>
        </p:grpSpPr>
        <p:graphicFrame>
          <p:nvGraphicFramePr>
            <p:cNvPr id="16433" name="Object 49"/>
            <p:cNvGraphicFramePr>
              <a:graphicFrameLocks noChangeAspect="1"/>
            </p:cNvGraphicFramePr>
            <p:nvPr/>
          </p:nvGraphicFramePr>
          <p:xfrm>
            <a:off x="1248" y="1152"/>
            <a:ext cx="1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name="Equation" r:id="rId45" imgW="2489040" imgH="850680" progId="Equation.3">
                    <p:embed/>
                  </p:oleObj>
                </mc:Choice>
                <mc:Fallback>
                  <p:oleObj name="Equation" r:id="rId45" imgW="248904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1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50"/>
            <p:cNvGraphicFramePr>
              <a:graphicFrameLocks noChangeAspect="1"/>
            </p:cNvGraphicFramePr>
            <p:nvPr/>
          </p:nvGraphicFramePr>
          <p:xfrm>
            <a:off x="1462" y="1344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4" name="Equation" r:id="rId47" imgW="520560" imgH="304560" progId="Equation.3">
                    <p:embed/>
                  </p:oleObj>
                </mc:Choice>
                <mc:Fallback>
                  <p:oleObj name="Equation" r:id="rId47" imgW="5205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344"/>
                          <a:ext cx="3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1920" y="1344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5" name="Equation" r:id="rId49" imgW="558720" imgH="317160" progId="Equation.3">
                    <p:embed/>
                  </p:oleObj>
                </mc:Choice>
                <mc:Fallback>
                  <p:oleObj name="Equation" r:id="rId49" imgW="5587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44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1916113" y="2847975"/>
            <a:ext cx="2108200" cy="850900"/>
            <a:chOff x="1056" y="1728"/>
            <a:chExt cx="1328" cy="536"/>
          </a:xfrm>
        </p:grpSpPr>
        <p:graphicFrame>
          <p:nvGraphicFramePr>
            <p:cNvPr id="16439" name="Object 55"/>
            <p:cNvGraphicFramePr>
              <a:graphicFrameLocks noChangeAspect="1"/>
            </p:cNvGraphicFramePr>
            <p:nvPr/>
          </p:nvGraphicFramePr>
          <p:xfrm>
            <a:off x="1056" y="1728"/>
            <a:ext cx="13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6" name="Equation" r:id="rId51" imgW="2108160" imgH="850680" progId="Equation.3">
                    <p:embed/>
                  </p:oleObj>
                </mc:Choice>
                <mc:Fallback>
                  <p:oleObj name="Equation" r:id="rId51" imgW="210816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28"/>
                          <a:ext cx="13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56"/>
            <p:cNvGraphicFramePr>
              <a:graphicFrameLocks noChangeAspect="1"/>
            </p:cNvGraphicFramePr>
            <p:nvPr/>
          </p:nvGraphicFramePr>
          <p:xfrm>
            <a:off x="1463" y="1913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" name="Equation" r:id="rId53" imgW="1346040" imgH="317160" progId="Equation.3">
                    <p:embed/>
                  </p:oleObj>
                </mc:Choice>
                <mc:Fallback>
                  <p:oleObj name="Equation" r:id="rId53" imgW="1346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913"/>
                          <a:ext cx="8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7651750" y="3476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求三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495300" y="333375"/>
            <a:ext cx="271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7572"/>
                </a:solidFill>
              </a:rPr>
              <a:t>例</a:t>
            </a:r>
            <a:r>
              <a:rPr lang="en-US" altLang="zh-CN" sz="2800">
                <a:solidFill>
                  <a:srgbClr val="007572"/>
                </a:solidFill>
              </a:rPr>
              <a:t>3   </a:t>
            </a:r>
            <a:r>
              <a:rPr lang="zh-CN" altLang="en-US" sz="2800">
                <a:solidFill>
                  <a:srgbClr val="0033CC"/>
                </a:solidFill>
              </a:rPr>
              <a:t>已知三点</a:t>
            </a:r>
            <a:endParaRPr lang="zh-CN" altLang="en-US" sz="2800">
              <a:solidFill>
                <a:srgbClr val="0075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  <p:bldP spid="16400" grpId="0" animBg="1"/>
      <p:bldP spid="16401" grpId="0" animBg="1"/>
      <p:bldP spid="16402" grpId="0" animBg="1"/>
      <p:bldP spid="16421" grpId="0" animBg="1"/>
      <p:bldP spid="16424" grpId="0" animBg="1"/>
      <p:bldP spid="16427" grpId="0" animBg="1"/>
      <p:bldP spid="16428" grpId="0" animBg="1"/>
      <p:bldP spid="16429" grpId="0" animBg="1"/>
      <p:bldP spid="16430" grpId="0" animBg="1"/>
      <p:bldP spid="164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EAEE-C69B-4589-BA24-3761F6D2AF7D}" type="slidenum">
              <a:rPr lang="zh-CN" altLang="zh-CN">
                <a:solidFill>
                  <a:srgbClr val="0033CC"/>
                </a:solidFill>
              </a:rPr>
              <a:pPr/>
              <a:t>36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2000250" y="1866699"/>
            <a:ext cx="3733901" cy="2400401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08075" y="609802"/>
            <a:ext cx="7575651" cy="9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400300" indent="-240030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例6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　求以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(2, 1, –1),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–1, 2)为两边的平等四边形的面积.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03326" y="1866699"/>
            <a:ext cx="80663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2324302" y="1997226"/>
            <a:ext cx="2819198" cy="2161821"/>
            <a:chOff x="0" y="0"/>
            <a:chExt cx="1776" cy="1362"/>
          </a:xfrm>
        </p:grpSpPr>
        <p:sp>
          <p:nvSpPr>
            <p:cNvPr id="70662" name="Freeform 6"/>
            <p:cNvSpPr>
              <a:spLocks/>
            </p:cNvSpPr>
            <p:nvPr/>
          </p:nvSpPr>
          <p:spPr bwMode="auto">
            <a:xfrm>
              <a:off x="108" y="14"/>
              <a:ext cx="1668" cy="1260"/>
            </a:xfrm>
            <a:custGeom>
              <a:avLst/>
              <a:gdLst>
                <a:gd name="T0" fmla="*/ 228 w 1668"/>
                <a:gd name="T1" fmla="*/ 372 h 1260"/>
                <a:gd name="T2" fmla="*/ 0 w 1668"/>
                <a:gd name="T3" fmla="*/ 1260 h 1260"/>
                <a:gd name="T4" fmla="*/ 1428 w 1668"/>
                <a:gd name="T5" fmla="*/ 876 h 1260"/>
                <a:gd name="T6" fmla="*/ 1668 w 1668"/>
                <a:gd name="T7" fmla="*/ 0 h 1260"/>
                <a:gd name="T8" fmla="*/ 228 w 1668"/>
                <a:gd name="T9" fmla="*/ 372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8" h="1260">
                  <a:moveTo>
                    <a:pt x="228" y="372"/>
                  </a:moveTo>
                  <a:lnTo>
                    <a:pt x="0" y="1260"/>
                  </a:lnTo>
                  <a:lnTo>
                    <a:pt x="1428" y="876"/>
                  </a:lnTo>
                  <a:lnTo>
                    <a:pt x="1668" y="0"/>
                  </a:lnTo>
                  <a:lnTo>
                    <a:pt x="228" y="372"/>
                  </a:lnTo>
                  <a:close/>
                </a:path>
              </a:pathLst>
            </a:cu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96" y="350"/>
              <a:ext cx="244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V="1">
              <a:off x="96" y="876"/>
              <a:ext cx="1440" cy="3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flipV="1">
              <a:off x="336" y="0"/>
              <a:ext cx="1440" cy="3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H="1">
              <a:off x="1531" y="14"/>
              <a:ext cx="245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710" y="472"/>
              <a:ext cx="2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720" y="1070"/>
              <a:ext cx="2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0" y="590"/>
              <a:ext cx="2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</p:grp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981099" y="5448905"/>
            <a:ext cx="289580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=||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||.</a:t>
            </a:r>
          </a:p>
        </p:txBody>
      </p:sp>
      <p:grpSp>
        <p:nvGrpSpPr>
          <p:cNvPr id="70671" name="Group 15"/>
          <p:cNvGrpSpPr>
            <a:grpSpLocks/>
          </p:cNvGrpSpPr>
          <p:nvPr/>
        </p:nvGrpSpPr>
        <p:grpSpPr bwMode="auto">
          <a:xfrm>
            <a:off x="1828901" y="4419802"/>
            <a:ext cx="5334000" cy="730046"/>
            <a:chOff x="0" y="0"/>
            <a:chExt cx="3360" cy="460"/>
          </a:xfrm>
        </p:grpSpPr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0" y="168"/>
              <a:ext cx="336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=||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||·||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 ||· sin(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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1680" y="0"/>
              <a:ext cx="2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037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9" grpId="0" autoUpdateAnimBg="0"/>
      <p:bldP spid="70660" grpId="0" autoUpdateAnimBg="0"/>
      <p:bldP spid="7067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403B-CCC1-40B2-A934-8799E1D43132}" type="slidenum">
              <a:rPr lang="zh-CN" altLang="zh-CN">
                <a:solidFill>
                  <a:srgbClr val="0033CC"/>
                </a:solidFill>
              </a:rPr>
              <a:pPr/>
              <a:t>37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68187" y="2708326"/>
            <a:ext cx="49404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400024" y="4826000"/>
            <a:ext cx="205770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=||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||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319893" y="2276425"/>
          <a:ext cx="2285496" cy="13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3" imgW="1181417" imgH="711517" progId="Equation.3">
                  <p:embed/>
                </p:oleObj>
              </mc:Choice>
              <mc:Fallback>
                <p:oleObj r:id="rId3" imgW="1181417" imgH="711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893" y="2276425"/>
                        <a:ext cx="2285496" cy="13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635627" y="2492627"/>
          <a:ext cx="4908147" cy="91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5" imgW="3556317" imgH="838517" progId="Equation.3">
                  <p:embed/>
                </p:oleObj>
              </mc:Choice>
              <mc:Fallback>
                <p:oleObj r:id="rId5" imgW="35563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627" y="2492627"/>
                        <a:ext cx="4908147" cy="91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09825" y="3895675"/>
            <a:ext cx="144623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–5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–3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3419929" y="3861405"/>
            <a:ext cx="180369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(1, –5, –3),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203726" y="4724198"/>
          <a:ext cx="3646210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7" imgW="1878287" imgH="304853" progId="Equation.3">
                  <p:embed/>
                </p:oleObj>
              </mc:Choice>
              <mc:Fallback>
                <p:oleObj r:id="rId7" imgW="1878287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26" y="4724198"/>
                        <a:ext cx="3646210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84389" y="620889"/>
            <a:ext cx="7575147" cy="9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400300" indent="-240030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3399FF"/>
                </a:solidFill>
                <a:latin typeface="Times New Roman" panose="02020603050405020304" pitchFamily="18" charset="0"/>
              </a:rPr>
              <a:t>例6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</a:rPr>
              <a:t>　求以</a:t>
            </a:r>
            <a:r>
              <a:rPr lang="zh-CN" altLang="zh-CN" sz="2413" b="1" i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(2, 1, –1), </a:t>
            </a:r>
            <a:r>
              <a:rPr lang="zh-CN" altLang="zh-CN" sz="2413" b="1" i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–1, 2)为两边的平等四边形的面积.</a:t>
            </a:r>
            <a:endParaRPr lang="zh-CN" altLang="zh-CN" sz="2413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67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6" grpId="0" autoUpdateAnimBg="0"/>
      <p:bldP spid="71687" grpId="0" autoUpdateAnimBg="0"/>
      <p:bldP spid="7168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F69-A3B6-4FFF-B2F7-91A7EE196EEC}" type="slidenum">
              <a:rPr lang="zh-CN" altLang="zh-CN">
                <a:solidFill>
                  <a:srgbClr val="0033CC"/>
                </a:solidFill>
              </a:rPr>
              <a:pPr/>
              <a:t>38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198" y="819453"/>
          <a:ext cx="7525254" cy="12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3" imgW="7384097" imgH="1196657" progId="Word.Document.8">
                  <p:embed/>
                </p:oleObj>
              </mc:Choice>
              <mc:Fallback>
                <p:oleObj r:id="rId3" imgW="7384097" imgH="1196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98" y="819453"/>
                        <a:ext cx="7525254" cy="121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50699" y="2133802"/>
            <a:ext cx="11304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043214" y="2133802"/>
          <a:ext cx="3619500" cy="172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5" imgW="3619817" imgH="1727517" progId="Equation.3">
                  <p:embed/>
                </p:oleObj>
              </mc:Choice>
              <mc:Fallback>
                <p:oleObj r:id="rId5" imgW="3619817" imgH="172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214" y="2133802"/>
                        <a:ext cx="3619500" cy="172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643563" y="2204861"/>
          <a:ext cx="2286000" cy="170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7" imgW="2286317" imgH="1702117" progId="Equation.3">
                  <p:embed/>
                </p:oleObj>
              </mc:Choice>
              <mc:Fallback>
                <p:oleObj r:id="rId7" imgW="22863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563" y="2204861"/>
                        <a:ext cx="2286000" cy="170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959802" y="2843389"/>
          <a:ext cx="1688798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9" imgW="1689417" imgH="457517" progId="Equation.3">
                  <p:embed/>
                </p:oleObj>
              </mc:Choice>
              <mc:Fallback>
                <p:oleObj r:id="rId9" imgW="16894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02" y="2843389"/>
                        <a:ext cx="1688798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047750" y="4152698"/>
          <a:ext cx="3531305" cy="49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11" imgW="3529385" imgH="495402" progId="Equation.3">
                  <p:embed/>
                </p:oleObj>
              </mc:Choice>
              <mc:Fallback>
                <p:oleObj r:id="rId11" imgW="3529385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152698"/>
                        <a:ext cx="3531305" cy="49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990802" y="4826000"/>
            <a:ext cx="1828397" cy="965099"/>
            <a:chOff x="0" y="0"/>
            <a:chExt cx="1152" cy="608"/>
          </a:xfrm>
        </p:grpSpPr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0" y="0"/>
            <a:ext cx="115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9" r:id="rId13" imgW="1829117" imgH="965517" progId="Equation.3">
                    <p:embed/>
                  </p:oleObj>
                </mc:Choice>
                <mc:Fallback>
                  <p:oleObj r:id="rId13" imgW="1829117" imgH="9655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5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192" y="9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965349" y="4857750"/>
          <a:ext cx="2717901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15" imgW="2716938" imgH="901626" progId="Equation.3">
                  <p:embed/>
                </p:oleObj>
              </mc:Choice>
              <mc:Fallback>
                <p:oleObj r:id="rId15" imgW="2716938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349" y="4857750"/>
                        <a:ext cx="2717901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84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16E6-B07A-4A9D-8FE4-0AF585A8EAB0}" type="slidenum">
              <a:rPr lang="zh-CN" altLang="zh-CN">
                <a:solidFill>
                  <a:srgbClr val="0033CC"/>
                </a:solidFill>
              </a:rPr>
              <a:pPr/>
              <a:t>39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198" y="742849"/>
          <a:ext cx="7086802" cy="1314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3" imgW="6955853" imgH="1304861" progId="Word.Document.8">
                  <p:embed/>
                </p:oleObj>
              </mc:Choice>
              <mc:Fallback>
                <p:oleObj r:id="rId3" imgW="6955853" imgH="1304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98" y="742849"/>
                        <a:ext cx="7086802" cy="1314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5334000" y="1981099"/>
            <a:ext cx="2641802" cy="1464028"/>
            <a:chOff x="0" y="0"/>
            <a:chExt cx="1664" cy="922"/>
          </a:xfrm>
        </p:grpSpPr>
        <p:sp>
          <p:nvSpPr>
            <p:cNvPr id="73732" name="AutoShape 4" descr="30%"/>
            <p:cNvSpPr>
              <a:spLocks noChangeArrowheads="1"/>
            </p:cNvSpPr>
            <p:nvPr/>
          </p:nvSpPr>
          <p:spPr bwMode="auto">
            <a:xfrm>
              <a:off x="148" y="144"/>
              <a:ext cx="1344" cy="672"/>
            </a:xfrm>
            <a:prstGeom prst="triangle">
              <a:avLst>
                <a:gd name="adj" fmla="val 82736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aphicFrame>
          <p:nvGraphicFramePr>
            <p:cNvPr id="73733" name="Object 5"/>
            <p:cNvGraphicFramePr>
              <a:graphicFrameLocks noChangeAspect="1"/>
            </p:cNvGraphicFramePr>
            <p:nvPr/>
          </p:nvGraphicFramePr>
          <p:xfrm>
            <a:off x="0" y="764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r:id="rId6" imgW="317817" imgH="317817" progId="Equation.3">
                    <p:embed/>
                  </p:oleObj>
                </mc:Choice>
                <mc:Fallback>
                  <p:oleObj r:id="rId6" imgW="317817" imgH="3178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64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1156" y="0"/>
            <a:ext cx="14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8" r:id="rId8" imgW="317817" imgH="317817" progId="Equation.3">
                    <p:embed/>
                  </p:oleObj>
                </mc:Choice>
                <mc:Fallback>
                  <p:oleObj r:id="rId8" imgW="317817" imgH="3178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0"/>
                          <a:ext cx="14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1516" y="768"/>
            <a:ext cx="14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9" r:id="rId10" imgW="317817" imgH="330517" progId="Equation.3">
                    <p:embed/>
                  </p:oleObj>
                </mc:Choice>
                <mc:Fallback>
                  <p:oleObj r:id="rId10" imgW="317817" imgH="3305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768"/>
                          <a:ext cx="14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850698" y="1975052"/>
            <a:ext cx="10543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H="1">
            <a:off x="7302500" y="2210405"/>
            <a:ext cx="0" cy="1066397"/>
          </a:xfrm>
          <a:prstGeom prst="line">
            <a:avLst/>
          </a:prstGeom>
          <a:noFill/>
          <a:ln w="28575" cmpd="sng">
            <a:solidFill>
              <a:srgbClr val="930FD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7226905" y="3321151"/>
          <a:ext cx="246441" cy="22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12" imgW="343217" imgH="317817" progId="Equation.3">
                  <p:embed/>
                </p:oleObj>
              </mc:Choice>
              <mc:Fallback>
                <p:oleObj r:id="rId12" imgW="343217" imgH="317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905" y="3321151"/>
                        <a:ext cx="246441" cy="22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1790600" y="2077861"/>
            <a:ext cx="2248202" cy="436940"/>
            <a:chOff x="0" y="0"/>
            <a:chExt cx="1416" cy="275"/>
          </a:xfrm>
        </p:grpSpPr>
        <p:graphicFrame>
          <p:nvGraphicFramePr>
            <p:cNvPr id="73740" name="Object 12"/>
            <p:cNvGraphicFramePr>
              <a:graphicFrameLocks noChangeAspect="1"/>
            </p:cNvGraphicFramePr>
            <p:nvPr/>
          </p:nvGraphicFramePr>
          <p:xfrm>
            <a:off x="0" y="20"/>
            <a:ext cx="14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r:id="rId14" imgW="2246267" imgH="406365" progId="Equation.3">
                    <p:embed/>
                  </p:oleObj>
                </mc:Choice>
                <mc:Fallback>
                  <p:oleObj r:id="rId14" imgW="2246267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14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24" y="0"/>
              <a:ext cx="3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73742" name="Group 14"/>
          <p:cNvGrpSpPr>
            <a:grpSpLocks/>
          </p:cNvGrpSpPr>
          <p:nvPr/>
        </p:nvGrpSpPr>
        <p:grpSpPr bwMode="auto">
          <a:xfrm>
            <a:off x="1816302" y="2611563"/>
            <a:ext cx="2222500" cy="436437"/>
            <a:chOff x="0" y="0"/>
            <a:chExt cx="1400" cy="275"/>
          </a:xfrm>
        </p:grpSpPr>
        <p:graphicFrame>
          <p:nvGraphicFramePr>
            <p:cNvPr id="73743" name="Object 15"/>
            <p:cNvGraphicFramePr>
              <a:graphicFrameLocks noChangeAspect="1"/>
            </p:cNvGraphicFramePr>
            <p:nvPr/>
          </p:nvGraphicFramePr>
          <p:xfrm>
            <a:off x="0" y="20"/>
            <a:ext cx="1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r:id="rId16" imgW="2220889" imgH="406365" progId="Equation.3">
                    <p:embed/>
                  </p:oleObj>
                </mc:Choice>
                <mc:Fallback>
                  <p:oleObj r:id="rId16" imgW="2220889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1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16" y="0"/>
              <a:ext cx="3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447901" y="3062111"/>
            <a:ext cx="388609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三角形</a:t>
            </a: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ABC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的面积为</a:t>
            </a:r>
          </a:p>
        </p:txBody>
      </p:sp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1524000" y="3683000"/>
            <a:ext cx="2679599" cy="889000"/>
            <a:chOff x="0" y="0"/>
            <a:chExt cx="1688" cy="560"/>
          </a:xfrm>
        </p:grpSpPr>
        <p:graphicFrame>
          <p:nvGraphicFramePr>
            <p:cNvPr id="73747" name="Object 19"/>
            <p:cNvGraphicFramePr>
              <a:graphicFrameLocks noChangeAspect="1"/>
            </p:cNvGraphicFramePr>
            <p:nvPr/>
          </p:nvGraphicFramePr>
          <p:xfrm>
            <a:off x="0" y="0"/>
            <a:ext cx="16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r:id="rId18" imgW="2680017" imgH="889317" progId="Equation.3">
                    <p:embed/>
                  </p:oleObj>
                </mc:Choice>
                <mc:Fallback>
                  <p:oleObj r:id="rId18" imgW="2680017" imgH="8893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720" y="12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1296" y="12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4191000" y="3689552"/>
          <a:ext cx="313669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r:id="rId20" imgW="3137217" imgH="889317" progId="Equation.3">
                  <p:embed/>
                </p:oleObj>
              </mc:Choice>
              <mc:Fallback>
                <p:oleObj r:id="rId20" imgW="31372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89552"/>
                        <a:ext cx="313669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/>
          <p:cNvGraphicFramePr>
            <a:graphicFrameLocks noChangeAspect="1"/>
          </p:cNvGraphicFramePr>
          <p:nvPr/>
        </p:nvGraphicFramePr>
        <p:xfrm>
          <a:off x="7264199" y="3689552"/>
          <a:ext cx="87640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r:id="rId22" imgW="876998" imgH="889703" progId="Equation.3">
                  <p:embed/>
                </p:oleObj>
              </mc:Choice>
              <mc:Fallback>
                <p:oleObj r:id="rId22" imgW="876998" imgH="8897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199" y="3689552"/>
                        <a:ext cx="876401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1524000" y="4794250"/>
            <a:ext cx="861786" cy="436437"/>
            <a:chOff x="0" y="0"/>
            <a:chExt cx="543" cy="275"/>
          </a:xfrm>
        </p:grpSpPr>
        <p:graphicFrame>
          <p:nvGraphicFramePr>
            <p:cNvPr id="73753" name="Object 25"/>
            <p:cNvGraphicFramePr>
              <a:graphicFrameLocks noChangeAspect="1"/>
            </p:cNvGraphicFramePr>
            <p:nvPr/>
          </p:nvGraphicFramePr>
          <p:xfrm>
            <a:off x="0" y="20"/>
            <a:ext cx="54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r:id="rId24" imgW="863542" imgH="406541" progId="Equation.3">
                    <p:embed/>
                  </p:oleObj>
                </mc:Choice>
                <mc:Fallback>
                  <p:oleObj r:id="rId24" imgW="863542" imgH="4065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54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115" y="0"/>
              <a:ext cx="3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2420056" y="4705552"/>
          <a:ext cx="2806095" cy="53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r:id="rId26" imgW="2805799" imgH="533486" progId="Equation.3">
                  <p:embed/>
                </p:oleObj>
              </mc:Choice>
              <mc:Fallback>
                <p:oleObj r:id="rId26" imgW="2805799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56" y="4705552"/>
                        <a:ext cx="2806095" cy="53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6" name="Group 28"/>
          <p:cNvGrpSpPr>
            <a:grpSpLocks/>
          </p:cNvGrpSpPr>
          <p:nvPr/>
        </p:nvGrpSpPr>
        <p:grpSpPr bwMode="auto">
          <a:xfrm>
            <a:off x="5600599" y="4522611"/>
            <a:ext cx="2705302" cy="889000"/>
            <a:chOff x="0" y="0"/>
            <a:chExt cx="1704" cy="560"/>
          </a:xfrm>
        </p:grpSpPr>
        <p:graphicFrame>
          <p:nvGraphicFramePr>
            <p:cNvPr id="73757" name="Object 29"/>
            <p:cNvGraphicFramePr>
              <a:graphicFrameLocks noChangeAspect="1"/>
            </p:cNvGraphicFramePr>
            <p:nvPr/>
          </p:nvGraphicFramePr>
          <p:xfrm>
            <a:off x="0" y="0"/>
            <a:ext cx="170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r:id="rId28" imgW="2705417" imgH="889317" progId="Equation.3">
                    <p:embed/>
                  </p:oleObj>
                </mc:Choice>
                <mc:Fallback>
                  <p:oleObj r:id="rId28" imgW="2705417" imgH="8893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0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58" name="Group 30"/>
            <p:cNvGrpSpPr>
              <a:grpSpLocks/>
            </p:cNvGrpSpPr>
            <p:nvPr/>
          </p:nvGrpSpPr>
          <p:grpSpPr bwMode="auto">
            <a:xfrm>
              <a:off x="560" y="156"/>
              <a:ext cx="543" cy="275"/>
              <a:chOff x="0" y="0"/>
              <a:chExt cx="543" cy="275"/>
            </a:xfrm>
          </p:grpSpPr>
          <p:graphicFrame>
            <p:nvGraphicFramePr>
              <p:cNvPr id="73759" name="Object 31"/>
              <p:cNvGraphicFramePr>
                <a:graphicFrameLocks noChangeAspect="1"/>
              </p:cNvGraphicFramePr>
              <p:nvPr/>
            </p:nvGraphicFramePr>
            <p:xfrm>
              <a:off x="0" y="20"/>
              <a:ext cx="54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9" r:id="rId30" imgW="863542" imgH="406541" progId="Equation.3">
                      <p:embed/>
                    </p:oleObj>
                  </mc:Choice>
                  <mc:Fallback>
                    <p:oleObj r:id="rId30" imgW="863542" imgH="4065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0"/>
                            <a:ext cx="543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60" name="Line 32"/>
              <p:cNvSpPr>
                <a:spLocks noChangeShapeType="1"/>
              </p:cNvSpPr>
              <p:nvPr/>
            </p:nvSpPr>
            <p:spPr bwMode="auto">
              <a:xfrm>
                <a:off x="115" y="0"/>
                <a:ext cx="33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</p:grpSp>
      </p:grpSp>
      <p:graphicFrame>
        <p:nvGraphicFramePr>
          <p:cNvPr id="73761" name="Object 33"/>
          <p:cNvGraphicFramePr>
            <a:graphicFrameLocks noChangeAspect="1"/>
          </p:cNvGraphicFramePr>
          <p:nvPr/>
        </p:nvGraphicFramePr>
        <p:xfrm>
          <a:off x="1600099" y="5283099"/>
          <a:ext cx="240040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r:id="rId31" imgW="2400617" imgH="889317" progId="Equation.3">
                  <p:embed/>
                </p:oleObj>
              </mc:Choice>
              <mc:Fallback>
                <p:oleObj r:id="rId31" imgW="24006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099" y="5283099"/>
                        <a:ext cx="2400401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2" name="Object 34"/>
          <p:cNvGraphicFramePr>
            <a:graphicFrameLocks noChangeAspect="1"/>
          </p:cNvGraphicFramePr>
          <p:nvPr/>
        </p:nvGraphicFramePr>
        <p:xfrm>
          <a:off x="5060849" y="5575905"/>
          <a:ext cx="1664103" cy="40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r:id="rId33" imgW="1662574" imgH="406365" progId="Equation.3">
                  <p:embed/>
                </p:oleObj>
              </mc:Choice>
              <mc:Fallback>
                <p:oleObj r:id="rId33" imgW="1662574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849" y="5575905"/>
                        <a:ext cx="1664103" cy="404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376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  <p:bldP spid="737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FD85-4496-4305-BD7A-2E165C7A5AA4}" type="slidenum">
              <a:rPr lang="zh-CN" altLang="zh-CN">
                <a:solidFill>
                  <a:srgbClr val="0033CC"/>
                </a:solidFill>
              </a:rPr>
              <a:pPr/>
              <a:t>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62151" y="1441349"/>
            <a:ext cx="3215317" cy="649345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主要名称与记号: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19099" y="2603500"/>
            <a:ext cx="18405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1. 坐标平面: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219349" y="2419552"/>
            <a:ext cx="4400651" cy="128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三个坐标轴中任意两条坐标轴所确定的平面.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505099" y="4203600"/>
            <a:ext cx="123303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53000" y="4203600"/>
            <a:ext cx="121539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400901" y="4203600"/>
            <a:ext cx="121539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平面.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4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558-F535-4F20-B09C-10E211AF7507}" type="slidenum">
              <a:rPr lang="zh-CN" altLang="zh-CN">
                <a:solidFill>
                  <a:srgbClr val="0033CC"/>
                </a:solidFill>
              </a:rPr>
              <a:pPr/>
              <a:t>40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43215" y="908151"/>
            <a:ext cx="5472087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五.  混合积的坐标表示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755953" y="2133802"/>
          <a:ext cx="8064500" cy="310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3" imgW="2438717" imgH="940117" progId="Equation.3">
                  <p:embed/>
                </p:oleObj>
              </mc:Choice>
              <mc:Fallback>
                <p:oleObj r:id="rId3" imgW="24387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3" y="2133802"/>
                        <a:ext cx="8064500" cy="310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586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0C21-2655-445B-B314-5F8D43D6DC8E}" type="slidenum">
              <a:rPr lang="zh-CN" altLang="zh-CN">
                <a:solidFill>
                  <a:srgbClr val="0033CC"/>
                </a:solidFill>
              </a:rPr>
              <a:pPr/>
              <a:t>41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71651" y="620889"/>
            <a:ext cx="4032250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六.  方向余弦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9968" y="1916088"/>
          <a:ext cx="8785679" cy="11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3" imgW="3619817" imgH="457517" progId="Equation.3">
                  <p:embed/>
                </p:oleObj>
              </mc:Choice>
              <mc:Fallback>
                <p:oleObj r:id="rId3" imgW="36198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8" y="1916088"/>
                        <a:ext cx="8785679" cy="11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50473" y="3429000"/>
          <a:ext cx="8662710" cy="234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5" imgW="3569017" imgH="965517" progId="Equation.3">
                  <p:embed/>
                </p:oleObj>
              </mc:Choice>
              <mc:Fallback>
                <p:oleObj r:id="rId5" imgW="35690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3" y="3429000"/>
                        <a:ext cx="8662710" cy="2343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32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1ADF-B80F-422F-B362-1632F1FD95D8}" type="slidenum">
              <a:rPr lang="zh-CN" altLang="zh-CN">
                <a:solidFill>
                  <a:srgbClr val="0033CC"/>
                </a:solidFill>
              </a:rPr>
              <a:pPr/>
              <a:t>42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68187" y="836587"/>
            <a:ext cx="4032250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六.  方向余弦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25060" y="2421063"/>
          <a:ext cx="8278183" cy="2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3" imgW="3149917" imgH="927417" progId="Equation.3">
                  <p:embed/>
                </p:oleObj>
              </mc:Choice>
              <mc:Fallback>
                <p:oleObj r:id="rId3" imgW="3149917" imgH="92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60" y="2421063"/>
                        <a:ext cx="8278183" cy="2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82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P229</a:t>
            </a:r>
          </a:p>
          <a:p>
            <a:r>
              <a:rPr lang="en-US" altLang="zh-CN" dirty="0" smtClean="0"/>
              <a:t>3.6.9.(1)(3)(4)</a:t>
            </a:r>
          </a:p>
          <a:p>
            <a:r>
              <a:rPr lang="en-US" altLang="zh-CN" dirty="0" smtClean="0"/>
              <a:t>12.13.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B939-0CA5-47C9-8C1E-1BD8A49948E5}" type="slidenum">
              <a:rPr lang="zh-CN" altLang="zh-CN" smtClean="0">
                <a:solidFill>
                  <a:srgbClr val="0033CC"/>
                </a:solidFill>
              </a:rPr>
              <a:pPr/>
              <a:t>43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D99-ED62-4A3E-9DA7-227A8F92B892}" type="slidenum">
              <a:rPr lang="zh-CN" altLang="zh-CN">
                <a:solidFill>
                  <a:srgbClr val="0033CC"/>
                </a:solidFill>
              </a:rPr>
              <a:pPr/>
              <a:t>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781151" y="2076349"/>
            <a:ext cx="5238750" cy="457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198" y="813405"/>
            <a:ext cx="129554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2. 卦限: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57198" y="800302"/>
            <a:ext cx="4191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三个坐标平面将空间分为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448401" y="819453"/>
            <a:ext cx="1905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八个部分,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057198" y="1524000"/>
            <a:ext cx="4191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每一部分叫做一个卦限.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009953" y="4381500"/>
            <a:ext cx="434319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143250" y="2171599"/>
            <a:ext cx="0" cy="434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1355675" y="3067151"/>
            <a:ext cx="3362476" cy="28000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77056" y="3581199"/>
            <a:ext cx="58964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IV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384524" y="4708576"/>
            <a:ext cx="51007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565576" y="5622774"/>
            <a:ext cx="4074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574774" y="5146524"/>
            <a:ext cx="6126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VII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1086555" y="3607405"/>
            <a:ext cx="4088695" cy="1574397"/>
            <a:chOff x="0" y="0"/>
            <a:chExt cx="2576" cy="992"/>
          </a:xfrm>
        </p:grpSpPr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468" y="0"/>
              <a:ext cx="1632" cy="492"/>
            </a:xfrm>
            <a:custGeom>
              <a:avLst/>
              <a:gdLst>
                <a:gd name="T0" fmla="*/ 0 w 1632"/>
                <a:gd name="T1" fmla="*/ 492 h 492"/>
                <a:gd name="T2" fmla="*/ 480 w 1632"/>
                <a:gd name="T3" fmla="*/ 0 h 492"/>
                <a:gd name="T4" fmla="*/ 1436 w 1632"/>
                <a:gd name="T5" fmla="*/ 0 h 492"/>
                <a:gd name="T6" fmla="*/ 1632 w 1632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492">
                  <a:moveTo>
                    <a:pt x="0" y="492"/>
                  </a:moveTo>
                  <a:lnTo>
                    <a:pt x="480" y="0"/>
                  </a:lnTo>
                  <a:lnTo>
                    <a:pt x="1436" y="0"/>
                  </a:lnTo>
                  <a:lnTo>
                    <a:pt x="16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0" y="0"/>
              <a:ext cx="2576" cy="992"/>
            </a:xfrm>
            <a:custGeom>
              <a:avLst/>
              <a:gdLst>
                <a:gd name="T0" fmla="*/ 472 w 2576"/>
                <a:gd name="T1" fmla="*/ 488 h 992"/>
                <a:gd name="T2" fmla="*/ 0 w 2576"/>
                <a:gd name="T3" fmla="*/ 992 h 992"/>
                <a:gd name="T4" fmla="*/ 1640 w 2576"/>
                <a:gd name="T5" fmla="*/ 992 h 992"/>
                <a:gd name="T6" fmla="*/ 2576 w 2576"/>
                <a:gd name="T7" fmla="*/ 0 h 992"/>
                <a:gd name="T8" fmla="*/ 2464 w 2576"/>
                <a:gd name="T9" fmla="*/ 0 h 992"/>
                <a:gd name="T10" fmla="*/ 2352 w 2576"/>
                <a:gd name="T11" fmla="*/ 0 h 992"/>
                <a:gd name="T12" fmla="*/ 2112 w 2576"/>
                <a:gd name="T1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6" h="992">
                  <a:moveTo>
                    <a:pt x="472" y="488"/>
                  </a:moveTo>
                  <a:lnTo>
                    <a:pt x="0" y="992"/>
                  </a:lnTo>
                  <a:lnTo>
                    <a:pt x="1640" y="992"/>
                  </a:lnTo>
                  <a:lnTo>
                    <a:pt x="2576" y="0"/>
                  </a:lnTo>
                  <a:lnTo>
                    <a:pt x="2464" y="0"/>
                  </a:lnTo>
                  <a:lnTo>
                    <a:pt x="2352" y="0"/>
                  </a:lnTo>
                  <a:lnTo>
                    <a:pt x="2112" y="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2181175" y="2600476"/>
            <a:ext cx="1905000" cy="3638651"/>
            <a:chOff x="0" y="0"/>
            <a:chExt cx="1200" cy="2292"/>
          </a:xfrm>
        </p:grpSpPr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600" y="348"/>
              <a:ext cx="600" cy="1554"/>
            </a:xfrm>
            <a:custGeom>
              <a:avLst/>
              <a:gdLst>
                <a:gd name="T0" fmla="*/ 600 w 600"/>
                <a:gd name="T1" fmla="*/ 0 h 1530"/>
                <a:gd name="T2" fmla="*/ 600 w 600"/>
                <a:gd name="T3" fmla="*/ 762 h 1530"/>
                <a:gd name="T4" fmla="*/ 600 w 600"/>
                <a:gd name="T5" fmla="*/ 1152 h 1530"/>
                <a:gd name="T6" fmla="*/ 324 w 600"/>
                <a:gd name="T7" fmla="*/ 1320 h 1530"/>
                <a:gd name="T8" fmla="*/ 0 w 600"/>
                <a:gd name="T9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530">
                  <a:moveTo>
                    <a:pt x="600" y="0"/>
                  </a:moveTo>
                  <a:lnTo>
                    <a:pt x="600" y="762"/>
                  </a:lnTo>
                  <a:lnTo>
                    <a:pt x="600" y="1152"/>
                  </a:lnTo>
                  <a:lnTo>
                    <a:pt x="324" y="1320"/>
                  </a:lnTo>
                  <a:lnTo>
                    <a:pt x="0" y="153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0" y="0"/>
              <a:ext cx="1200" cy="2292"/>
            </a:xfrm>
            <a:custGeom>
              <a:avLst/>
              <a:gdLst>
                <a:gd name="T0" fmla="*/ 1200 w 1200"/>
                <a:gd name="T1" fmla="*/ 372 h 2292"/>
                <a:gd name="T2" fmla="*/ 1200 w 1200"/>
                <a:gd name="T3" fmla="*/ 0 h 2292"/>
                <a:gd name="T4" fmla="*/ 612 w 1200"/>
                <a:gd name="T5" fmla="*/ 372 h 2292"/>
                <a:gd name="T6" fmla="*/ 0 w 1200"/>
                <a:gd name="T7" fmla="*/ 762 h 2292"/>
                <a:gd name="T8" fmla="*/ 0 w 1200"/>
                <a:gd name="T9" fmla="*/ 2292 h 2292"/>
                <a:gd name="T10" fmla="*/ 618 w 1200"/>
                <a:gd name="T11" fmla="*/ 188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92">
                  <a:moveTo>
                    <a:pt x="1200" y="372"/>
                  </a:moveTo>
                  <a:lnTo>
                    <a:pt x="1200" y="0"/>
                  </a:lnTo>
                  <a:lnTo>
                    <a:pt x="612" y="372"/>
                  </a:lnTo>
                  <a:lnTo>
                    <a:pt x="0" y="762"/>
                  </a:lnTo>
                  <a:lnTo>
                    <a:pt x="0" y="2292"/>
                  </a:lnTo>
                  <a:lnTo>
                    <a:pt x="618" y="1884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108476" y="4270627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470076" y="560412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089576" y="4337151"/>
            <a:ext cx="322524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431774" y="5985127"/>
            <a:ext cx="7152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VIII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175377" y="2574774"/>
            <a:ext cx="3898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117674" y="2613076"/>
            <a:ext cx="49244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432024" y="3584727"/>
            <a:ext cx="2872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3184576" y="1993698"/>
            <a:ext cx="304892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1816302" y="3181552"/>
            <a:ext cx="2628698" cy="2425599"/>
            <a:chOff x="0" y="0"/>
            <a:chExt cx="1656" cy="1528"/>
          </a:xfrm>
        </p:grpSpPr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12" y="1260"/>
              <a:ext cx="216" cy="264"/>
            </a:xfrm>
            <a:custGeom>
              <a:avLst/>
              <a:gdLst>
                <a:gd name="T0" fmla="*/ 0 w 216"/>
                <a:gd name="T1" fmla="*/ 0 h 264"/>
                <a:gd name="T2" fmla="*/ 0 w 216"/>
                <a:gd name="T3" fmla="*/ 264 h 264"/>
                <a:gd name="T4" fmla="*/ 216 w 216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264">
                  <a:moveTo>
                    <a:pt x="0" y="0"/>
                  </a:moveTo>
                  <a:lnTo>
                    <a:pt x="0" y="264"/>
                  </a:lnTo>
                  <a:lnTo>
                    <a:pt x="216" y="264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4" name="Freeform 30"/>
            <p:cNvSpPr>
              <a:spLocks/>
            </p:cNvSpPr>
            <p:nvPr/>
          </p:nvSpPr>
          <p:spPr bwMode="auto">
            <a:xfrm>
              <a:off x="0" y="0"/>
              <a:ext cx="1656" cy="1528"/>
            </a:xfrm>
            <a:custGeom>
              <a:avLst/>
              <a:gdLst>
                <a:gd name="T0" fmla="*/ 0 w 1640"/>
                <a:gd name="T1" fmla="*/ 752 h 1520"/>
                <a:gd name="T2" fmla="*/ 0 w 1640"/>
                <a:gd name="T3" fmla="*/ 0 h 1520"/>
                <a:gd name="T4" fmla="*/ 824 w 1640"/>
                <a:gd name="T5" fmla="*/ 0 h 1520"/>
                <a:gd name="T6" fmla="*/ 1640 w 1640"/>
                <a:gd name="T7" fmla="*/ 0 h 1520"/>
                <a:gd name="T8" fmla="*/ 1640 w 1640"/>
                <a:gd name="T9" fmla="*/ 752 h 1520"/>
                <a:gd name="T10" fmla="*/ 1640 w 1640"/>
                <a:gd name="T11" fmla="*/ 1520 h 1520"/>
                <a:gd name="T12" fmla="*/ 824 w 1640"/>
                <a:gd name="T13" fmla="*/ 1520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0" h="1520">
                  <a:moveTo>
                    <a:pt x="0" y="752"/>
                  </a:moveTo>
                  <a:lnTo>
                    <a:pt x="0" y="0"/>
                  </a:lnTo>
                  <a:lnTo>
                    <a:pt x="824" y="0"/>
                  </a:lnTo>
                  <a:lnTo>
                    <a:pt x="1640" y="0"/>
                  </a:lnTo>
                  <a:lnTo>
                    <a:pt x="1640" y="752"/>
                  </a:lnTo>
                  <a:lnTo>
                    <a:pt x="1640" y="1520"/>
                  </a:lnTo>
                  <a:lnTo>
                    <a:pt x="824" y="152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228" y="1524"/>
              <a:ext cx="6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8" y="768"/>
              <a:ext cx="0" cy="4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028849" y="4184952"/>
            <a:ext cx="40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6153453" y="1581452"/>
            <a:ext cx="2114147" cy="90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  点在各卦限中坐标的符号：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381750" y="2613076"/>
            <a:ext cx="74284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6305651" y="3068663"/>
            <a:ext cx="6475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899325" y="3067151"/>
            <a:ext cx="1217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+, +)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899325" y="2613076"/>
            <a:ext cx="122180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+, +)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6248199" y="3522738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899326" y="3521227"/>
            <a:ext cx="121219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+)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6248199" y="3976814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IV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6899325" y="3975302"/>
            <a:ext cx="1217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+)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267349" y="4432905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899326" y="4427362"/>
            <a:ext cx="12014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267349" y="4886477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6899326" y="4881437"/>
            <a:ext cx="12014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210401" y="5340552"/>
            <a:ext cx="6475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VII</a:t>
            </a: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899326" y="5335512"/>
            <a:ext cx="14872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210401" y="5794627"/>
            <a:ext cx="857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VIII</a:t>
            </a: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6899326" y="5788076"/>
            <a:ext cx="14872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840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utoUpdateAnimBg="0"/>
      <p:bldP spid="36868" grpId="0" autoUpdateAnimBg="0"/>
      <p:bldP spid="36869" grpId="0" autoUpdateAnimBg="0"/>
      <p:bldP spid="36870" grpId="0" autoUpdateAnimBg="0"/>
      <p:bldP spid="36871" grpId="0" animBg="1"/>
      <p:bldP spid="36872" grpId="0" animBg="1"/>
      <p:bldP spid="36873" grpId="0" animBg="1"/>
      <p:bldP spid="36874" grpId="0" autoUpdateAnimBg="0"/>
      <p:bldP spid="36875" grpId="0" autoUpdateAnimBg="0"/>
      <p:bldP spid="36876" grpId="0" autoUpdateAnimBg="0"/>
      <p:bldP spid="36877" grpId="0" autoUpdateAnimBg="0"/>
      <p:bldP spid="36884" grpId="0" autoUpdateAnimBg="0"/>
      <p:bldP spid="36885" grpId="0" autoUpdateAnimBg="0"/>
      <p:bldP spid="36886" grpId="0" autoUpdateAnimBg="0"/>
      <p:bldP spid="36887" grpId="0" autoUpdateAnimBg="0"/>
      <p:bldP spid="36888" grpId="0" autoUpdateAnimBg="0"/>
      <p:bldP spid="36889" grpId="0" autoUpdateAnimBg="0"/>
      <p:bldP spid="36890" grpId="0" autoUpdateAnimBg="0"/>
      <p:bldP spid="36891" grpId="0" autoUpdateAnimBg="0"/>
      <p:bldP spid="36897" grpId="0" autoUpdateAnimBg="0"/>
      <p:bldP spid="36898" grpId="0" autoUpdateAnimBg="0"/>
      <p:bldP spid="36899" grpId="0" autoUpdateAnimBg="0"/>
      <p:bldP spid="36900" grpId="0" autoUpdateAnimBg="0"/>
      <p:bldP spid="36901" grpId="0" autoUpdateAnimBg="0"/>
      <p:bldP spid="36902" grpId="0" autoUpdateAnimBg="0"/>
      <p:bldP spid="36903" grpId="0" autoUpdateAnimBg="0"/>
      <p:bldP spid="36904" grpId="0" autoUpdateAnimBg="0"/>
      <p:bldP spid="36905" grpId="0" autoUpdateAnimBg="0"/>
      <p:bldP spid="36906" grpId="0" autoUpdateAnimBg="0"/>
      <p:bldP spid="36907" grpId="0" autoUpdateAnimBg="0"/>
      <p:bldP spid="36908" grpId="0" autoUpdateAnimBg="0"/>
      <p:bldP spid="36909" grpId="0" autoUpdateAnimBg="0"/>
      <p:bldP spid="36910" grpId="0" autoUpdateAnimBg="0"/>
      <p:bldP spid="36911" grpId="0" autoUpdateAnimBg="0"/>
      <p:bldP spid="36912" grpId="0" autoUpdateAnimBg="0"/>
      <p:bldP spid="36913" grpId="0" autoUpdateAnimBg="0"/>
      <p:bldP spid="369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6345-10B9-44A4-AE87-6D35649D27C0}" type="slidenum">
              <a:rPr lang="zh-CN" altLang="zh-CN">
                <a:solidFill>
                  <a:srgbClr val="0033CC"/>
                </a:solidFill>
              </a:rPr>
              <a:pPr/>
              <a:t>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611314" y="1989163"/>
            <a:ext cx="4171849" cy="308630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100" y="813405"/>
            <a:ext cx="60582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3. 空间点在空间直角坐标系中的表示法.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67492" y="2295576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86314" y="3705175"/>
            <a:ext cx="4074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244802" y="4287762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971651" y="1916088"/>
            <a:ext cx="3806624" cy="3091140"/>
            <a:chOff x="0" y="0"/>
            <a:chExt cx="2398" cy="1947"/>
          </a:xfrm>
        </p:grpSpPr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638" y="1146"/>
              <a:ext cx="155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V="1">
              <a:off x="631" y="103"/>
              <a:ext cx="0" cy="104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0" y="1141"/>
              <a:ext cx="636" cy="63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86" y="969"/>
              <a:ext cx="35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50" y="165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195" y="977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16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382889" y="3284361"/>
            <a:ext cx="2011337" cy="1076476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rot="16200000" flipH="1">
            <a:off x="2838854" y="3229429"/>
            <a:ext cx="1666119" cy="599722"/>
          </a:xfrm>
          <a:prstGeom prst="parallelogram">
            <a:avLst>
              <a:gd name="adj" fmla="val 102393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422199" y="2708326"/>
            <a:ext cx="2600476" cy="581579"/>
          </a:xfrm>
          <a:prstGeom prst="parallelogram">
            <a:avLst>
              <a:gd name="adj" fmla="val 100193"/>
            </a:avLst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1336524" y="2705302"/>
            <a:ext cx="2610052" cy="1675190"/>
            <a:chOff x="0" y="0"/>
            <a:chExt cx="1644" cy="1055"/>
          </a:xfrm>
        </p:grpSpPr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 flipH="1">
              <a:off x="389" y="666"/>
              <a:ext cx="12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H="1">
              <a:off x="0" y="666"/>
              <a:ext cx="389" cy="389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389" y="0"/>
              <a:ext cx="0" cy="66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333750" y="3143250"/>
            <a:ext cx="469925" cy="463448"/>
            <a:chOff x="0" y="0"/>
            <a:chExt cx="296" cy="292"/>
          </a:xfrm>
        </p:grpSpPr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17" y="0"/>
              <a:ext cx="2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912" name="Oval 24"/>
            <p:cNvSpPr>
              <a:spLocks noChangeArrowheads="1"/>
            </p:cNvSpPr>
            <p:nvPr/>
          </p:nvSpPr>
          <p:spPr bwMode="auto">
            <a:xfrm>
              <a:off x="0" y="69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971651" y="2349500"/>
            <a:ext cx="3325838" cy="2184501"/>
            <a:chOff x="0" y="0"/>
            <a:chExt cx="2095" cy="1376"/>
          </a:xfrm>
        </p:grpSpPr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0" y="1084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1892" y="61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452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5087056" y="2241651"/>
            <a:ext cx="16097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如此, 记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838849" y="2241651"/>
            <a:ext cx="4844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7373056" y="2241651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7605889" y="2241651"/>
            <a:ext cx="1172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轴, 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162651" y="2860524"/>
            <a:ext cx="87438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轴,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962952" y="2876651"/>
            <a:ext cx="2286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轴上的坐标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100663" y="3513163"/>
            <a:ext cx="140455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依次为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396365" y="3462262"/>
            <a:ext cx="87438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6777365" y="3513163"/>
            <a:ext cx="3818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7081762" y="3513163"/>
            <a:ext cx="160172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因此, 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5105198" y="4033762"/>
            <a:ext cx="17315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一一对应于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6686651" y="4033762"/>
            <a:ext cx="14221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有序数组</a:t>
            </a: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5087056" y="4572000"/>
            <a:ext cx="17185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624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utoUpdateAnimBg="0"/>
      <p:bldP spid="37892" grpId="0" autoUpdateAnimBg="0"/>
      <p:bldP spid="37893" grpId="0" autoUpdateAnimBg="0"/>
      <p:bldP spid="37894" grpId="0" autoUpdateAnimBg="0"/>
      <p:bldP spid="37903" grpId="0" animBg="1"/>
      <p:bldP spid="37904" grpId="0" animBg="1"/>
      <p:bldP spid="37905" grpId="0" animBg="1"/>
      <p:bldP spid="37917" grpId="0" autoUpdateAnimBg="0"/>
      <p:bldP spid="37918" grpId="0" autoUpdateAnimBg="0"/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7924" grpId="0" autoUpdateAnimBg="0"/>
      <p:bldP spid="37925" grpId="0" autoUpdateAnimBg="0"/>
      <p:bldP spid="37926" grpId="0" autoUpdateAnimBg="0"/>
      <p:bldP spid="37927" grpId="0" autoUpdateAnimBg="0"/>
      <p:bldP spid="37928" grpId="0" autoUpdateAnimBg="0"/>
      <p:bldP spid="379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374E-8623-4718-9043-2A28FB6D5C00}" type="slidenum">
              <a:rPr lang="zh-CN" altLang="zh-CN">
                <a:solidFill>
                  <a:srgbClr val="0033CC"/>
                </a:solidFill>
              </a:rPr>
              <a:pPr/>
              <a:t>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355675" y="936877"/>
            <a:ext cx="263373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4. 点</a:t>
            </a:r>
            <a:r>
              <a:rPr lang="zh-CN" altLang="en-US" sz="2413" b="1" i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 的坐标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817687" y="1727100"/>
            <a:ext cx="75212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11802" y="1727100"/>
            <a:ext cx="50687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724198" y="1727100"/>
            <a:ext cx="109356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819199" y="2413000"/>
            <a:ext cx="204735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记为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895802" y="3022802"/>
            <a:ext cx="3994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352901" y="3022802"/>
            <a:ext cx="3994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810000" y="302280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114901" y="3022802"/>
            <a:ext cx="21435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的坐标.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048000" y="3429000"/>
            <a:ext cx="0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743099" y="4038802"/>
            <a:ext cx="5337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横坐标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505099" y="3429000"/>
            <a:ext cx="304901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505099" y="4038802"/>
            <a:ext cx="5337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纵坐标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962198" y="3429000"/>
            <a:ext cx="914703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4572000" y="4038802"/>
            <a:ext cx="5331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竖坐标</a:t>
            </a:r>
          </a:p>
        </p:txBody>
      </p:sp>
    </p:spTree>
    <p:extLst>
      <p:ext uri="{BB962C8B-B14F-4D97-AF65-F5344CB8AC3E}">
        <p14:creationId xmlns:p14="http://schemas.microsoft.com/office/powerpoint/2010/main" val="221967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utoUpdateAnimBg="0"/>
      <p:bldP spid="38923" grpId="0" animBg="1"/>
      <p:bldP spid="38924" grpId="0" autoUpdateAnimBg="0"/>
      <p:bldP spid="38925" grpId="0" animBg="1"/>
      <p:bldP spid="38926" grpId="0" autoUpdateAnimBg="0"/>
      <p:bldP spid="38927" grpId="0" animBg="1"/>
      <p:bldP spid="389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476-54E5-48FA-B552-DA111DBF170C}" type="slidenum">
              <a:rPr lang="zh-CN" altLang="zh-CN">
                <a:solidFill>
                  <a:srgbClr val="0033CC"/>
                </a:solidFill>
              </a:rPr>
              <a:pPr/>
              <a:t>8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099" y="984251"/>
            <a:ext cx="6318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5. 三维向量与空间点的一一对应关系.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9750" y="2060727"/>
            <a:ext cx="82907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476627" y="2349500"/>
            <a:ext cx="175280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89012" y="1833437"/>
            <a:ext cx="14221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一一对应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359452" y="2051151"/>
            <a:ext cx="109356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295825" y="1978076"/>
          <a:ext cx="776111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05117" imgH="190817" progId="Equation.3">
                  <p:embed/>
                </p:oleObj>
              </mc:Choice>
              <mc:Fallback>
                <p:oleObj r:id="rId3" imgW="305117" imgH="190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25" y="1978076"/>
                        <a:ext cx="776111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1979588" y="2492627"/>
            <a:ext cx="71563" cy="12029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195286" y="4103814"/>
            <a:ext cx="838603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900087" y="4130524"/>
            <a:ext cx="762000" cy="5337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27365" y="4819953"/>
            <a:ext cx="8034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始点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692199" y="4819953"/>
            <a:ext cx="8034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终点</a:t>
            </a:r>
          </a:p>
        </p:txBody>
      </p: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620762" y="3716262"/>
            <a:ext cx="827012" cy="463448"/>
            <a:chOff x="0" y="0"/>
            <a:chExt cx="521" cy="292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 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16" y="37"/>
              <a:ext cx="2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2268865" y="3644699"/>
            <a:ext cx="15007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+y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+z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endParaRPr lang="zh-CN" altLang="zh-CN" sz="2413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5651500" y="4078111"/>
            <a:ext cx="0" cy="685901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5148036" y="4797274"/>
            <a:ext cx="489353" cy="304901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651500" y="4797274"/>
            <a:ext cx="685901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651500" y="4797274"/>
            <a:ext cx="2449286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3996468" y="4797274"/>
            <a:ext cx="1655032" cy="10795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5651500" y="2636762"/>
            <a:ext cx="0" cy="216051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5651500" y="3429000"/>
            <a:ext cx="1658056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7309556" y="342900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4787698" y="3429000"/>
            <a:ext cx="863802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4787698" y="400554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6443738" y="4797274"/>
            <a:ext cx="863298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787698" y="5373814"/>
            <a:ext cx="165755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787698" y="4005540"/>
            <a:ext cx="165755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>
            <a:off x="6443738" y="3429000"/>
            <a:ext cx="863298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6443738" y="400554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5651500" y="4797274"/>
            <a:ext cx="792238" cy="576540"/>
          </a:xfrm>
          <a:prstGeom prst="line">
            <a:avLst/>
          </a:prstGeom>
          <a:noFill/>
          <a:ln w="28575" cmpd="sng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651500" y="3429000"/>
            <a:ext cx="792238" cy="576540"/>
          </a:xfrm>
          <a:prstGeom prst="line">
            <a:avLst/>
          </a:prstGeom>
          <a:noFill/>
          <a:ln w="28575" cmpd="sng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4787698" y="4797274"/>
            <a:ext cx="863802" cy="576540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651500" y="4797274"/>
            <a:ext cx="1658056" cy="0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5651500" y="3429000"/>
            <a:ext cx="0" cy="1368274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5724576" y="2421064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4572000" y="5300738"/>
            <a:ext cx="4267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xi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516814" y="3861405"/>
            <a:ext cx="4603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8100786" y="4581576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924401" y="5876774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5651500" y="2924024"/>
            <a:ext cx="4603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zk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7309556" y="4292802"/>
            <a:ext cx="40908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yj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5940274" y="4365877"/>
            <a:ext cx="2712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5292675" y="4149675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292675" y="4508500"/>
            <a:ext cx="2712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6300611" y="5445377"/>
            <a:ext cx="82747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3399FF"/>
                </a:solidFill>
                <a:latin typeface="Times New Roman" panose="02020603050405020304" pitchFamily="18" charset="0"/>
              </a:rPr>
              <a:t>xi+yj</a:t>
            </a:r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5651500" y="4005540"/>
            <a:ext cx="792238" cy="791734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5508877" y="4724199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16737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nimBg="1"/>
      <p:bldP spid="39941" grpId="0" autoUpdateAnimBg="0"/>
      <p:bldP spid="39942" grpId="0" autoUpdateAnimBg="0"/>
      <p:bldP spid="39944" grpId="0" animBg="1"/>
      <p:bldP spid="39945" grpId="0" animBg="1"/>
      <p:bldP spid="39946" grpId="0" animBg="1"/>
      <p:bldP spid="39947" grpId="0" autoUpdateAnimBg="0"/>
      <p:bldP spid="39948" grpId="0" autoUpdateAnimBg="0"/>
      <p:bldP spid="39952" grpId="0" autoUpdateAnimBg="0"/>
      <p:bldP spid="39953" grpId="0" animBg="1"/>
      <p:bldP spid="39954" grpId="0" animBg="1"/>
      <p:bldP spid="39955" grpId="0" animBg="1"/>
      <p:bldP spid="39973" grpId="0" autoUpdateAnimBg="0"/>
      <p:bldP spid="39974" grpId="0" autoUpdateAnimBg="0"/>
      <p:bldP spid="39975" grpId="0" autoUpdateAnimBg="0"/>
      <p:bldP spid="39976" grpId="0" autoUpdateAnimBg="0"/>
      <p:bldP spid="39977" grpId="0" autoUpdateAnimBg="0"/>
      <p:bldP spid="39978" grpId="0" autoUpdateAnimBg="0"/>
      <p:bldP spid="39979" grpId="0" autoUpdateAnimBg="0"/>
      <p:bldP spid="39980" grpId="0" autoUpdateAnimBg="0"/>
      <p:bldP spid="39981" grpId="0" autoUpdateAnimBg="0"/>
      <p:bldP spid="39982" grpId="0" autoUpdateAnimBg="0"/>
      <p:bldP spid="39983" grpId="0" autoUpdateAnimBg="0"/>
      <p:bldP spid="399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CA0B-AFED-421B-9D71-5C06A62CA504}" type="slidenum">
              <a:rPr lang="zh-CN" altLang="zh-CN">
                <a:solidFill>
                  <a:srgbClr val="0033CC"/>
                </a:solidFill>
              </a:rPr>
              <a:pPr/>
              <a:t>9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571500" y="2266849"/>
            <a:ext cx="3714750" cy="2686151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1352651" y="3228925"/>
            <a:ext cx="1552726" cy="819452"/>
          </a:xfrm>
          <a:custGeom>
            <a:avLst/>
            <a:gdLst>
              <a:gd name="T0" fmla="*/ 240 w 978"/>
              <a:gd name="T1" fmla="*/ 186 h 516"/>
              <a:gd name="T2" fmla="*/ 0 w 978"/>
              <a:gd name="T3" fmla="*/ 516 h 516"/>
              <a:gd name="T4" fmla="*/ 738 w 978"/>
              <a:gd name="T5" fmla="*/ 324 h 516"/>
              <a:gd name="T6" fmla="*/ 978 w 978"/>
              <a:gd name="T7" fmla="*/ 0 h 516"/>
              <a:gd name="T8" fmla="*/ 240 w 978"/>
              <a:gd name="T9" fmla="*/ 18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8" h="516">
                <a:moveTo>
                  <a:pt x="240" y="186"/>
                </a:moveTo>
                <a:lnTo>
                  <a:pt x="0" y="516"/>
                </a:lnTo>
                <a:lnTo>
                  <a:pt x="738" y="324"/>
                </a:lnTo>
                <a:lnTo>
                  <a:pt x="978" y="0"/>
                </a:lnTo>
                <a:lnTo>
                  <a:pt x="240" y="186"/>
                </a:lnTo>
                <a:close/>
              </a:path>
            </a:pathLst>
          </a:cu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4953000" y="2210405"/>
            <a:ext cx="3657802" cy="268564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rgbClr val="B5B5FF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55952" y="692453"/>
            <a:ext cx="45462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6. 三维向量加法的几何意义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362226" y="2714877"/>
            <a:ext cx="0" cy="132392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890512" y="4036786"/>
            <a:ext cx="460627" cy="4606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990802" y="272949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endParaRPr lang="zh-CN" altLang="zh-CN" sz="2413" baseline="-25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062365" y="4208639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232453" y="3786314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025576" y="3663850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1352651" y="4038802"/>
            <a:ext cx="179866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6010325" y="2714877"/>
            <a:ext cx="0" cy="132392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5538611" y="4036786"/>
            <a:ext cx="460627" cy="4606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38901" y="272949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endParaRPr lang="zh-CN" altLang="zh-CN" sz="2413" baseline="-25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5710968" y="4208639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7881056" y="3786314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5673675" y="3663850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6000750" y="4038802"/>
            <a:ext cx="179866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1352651" y="3240012"/>
            <a:ext cx="1522488" cy="79879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1352651" y="3505099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1352651" y="3734405"/>
            <a:ext cx="1219099" cy="304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2533952" y="3209774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5999238" y="3222877"/>
            <a:ext cx="1538111" cy="81592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5999238" y="3505099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6380238" y="3216325"/>
            <a:ext cx="1219099" cy="30490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860524" y="2960814"/>
            <a:ext cx="9140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zh-CN" altLang="zh-CN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1482675" y="3144762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2189238" y="3652762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556627" y="3420937"/>
            <a:ext cx="9140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zh-CN" altLang="zh-CN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5935738" y="3357437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623151" y="2981477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1306286" y="5212040"/>
            <a:ext cx="23503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平行四边形法则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872238" y="5212040"/>
            <a:ext cx="17315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三角形法则</a:t>
            </a:r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6000750" y="3257651"/>
            <a:ext cx="1476627" cy="781151"/>
          </a:xfrm>
          <a:custGeom>
            <a:avLst/>
            <a:gdLst>
              <a:gd name="T0" fmla="*/ 0 w 930"/>
              <a:gd name="T1" fmla="*/ 492 h 492"/>
              <a:gd name="T2" fmla="*/ 234 w 930"/>
              <a:gd name="T3" fmla="*/ 162 h 492"/>
              <a:gd name="T4" fmla="*/ 930 w 930"/>
              <a:gd name="T5" fmla="*/ 0 h 492"/>
              <a:gd name="T6" fmla="*/ 0 w 930"/>
              <a:gd name="T7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0" h="492">
                <a:moveTo>
                  <a:pt x="0" y="492"/>
                </a:moveTo>
                <a:lnTo>
                  <a:pt x="234" y="162"/>
                </a:lnTo>
                <a:lnTo>
                  <a:pt x="930" y="0"/>
                </a:lnTo>
                <a:lnTo>
                  <a:pt x="0" y="492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40996" name="Object 36"/>
          <p:cNvGraphicFramePr>
            <a:graphicFrameLocks noChangeAspect="1"/>
          </p:cNvGraphicFramePr>
          <p:nvPr/>
        </p:nvGraphicFramePr>
        <p:xfrm>
          <a:off x="1515936" y="1171727"/>
          <a:ext cx="5722056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2527617" imgH="457517" progId="Equation.3">
                  <p:embed/>
                </p:oleObj>
              </mc:Choice>
              <mc:Fallback>
                <p:oleObj r:id="rId3" imgW="25276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936" y="1171727"/>
                        <a:ext cx="5722056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3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40964" grpId="0" animBg="1"/>
      <p:bldP spid="40965" grpId="0" autoUpdateAnimBg="0"/>
      <p:bldP spid="40966" grpId="0" animBg="1"/>
      <p:bldP spid="40967" grpId="0" animBg="1"/>
      <p:bldP spid="40968" grpId="0" autoUpdateAnimBg="0"/>
      <p:bldP spid="40969" grpId="0" autoUpdateAnimBg="0"/>
      <p:bldP spid="40970" grpId="0" autoUpdateAnimBg="0"/>
      <p:bldP spid="40971" grpId="0" autoUpdateAnimBg="0"/>
      <p:bldP spid="40972" grpId="0" animBg="1"/>
      <p:bldP spid="40973" grpId="0" animBg="1"/>
      <p:bldP spid="40974" grpId="0" animBg="1"/>
      <p:bldP spid="40975" grpId="0" autoUpdateAnimBg="0"/>
      <p:bldP spid="40976" grpId="0" autoUpdateAnimBg="0"/>
      <p:bldP spid="40977" grpId="0" autoUpdateAnimBg="0"/>
      <p:bldP spid="40978" grpId="0" autoUpdateAnimBg="0"/>
      <p:bldP spid="40979" grpId="0" animBg="1"/>
      <p:bldP spid="40980" grpId="0" animBg="1"/>
      <p:bldP spid="40981" grpId="0" animBg="1"/>
      <p:bldP spid="40982" grpId="0" animBg="1"/>
      <p:bldP spid="40983" grpId="0" animBg="1"/>
      <p:bldP spid="40984" grpId="0" animBg="1"/>
      <p:bldP spid="40985" grpId="0" animBg="1"/>
      <p:bldP spid="40986" grpId="0" animBg="1"/>
      <p:bldP spid="40987" grpId="0" autoUpdateAnimBg="0"/>
      <p:bldP spid="40988" grpId="0" autoUpdateAnimBg="0"/>
      <p:bldP spid="40989" grpId="0" autoUpdateAnimBg="0"/>
      <p:bldP spid="40990" grpId="0" autoUpdateAnimBg="0"/>
      <p:bldP spid="40991" grpId="0" autoUpdateAnimBg="0"/>
      <p:bldP spid="40992" grpId="0" autoUpdateAnimBg="0"/>
      <p:bldP spid="40993" grpId="0" autoUpdateAnimBg="0"/>
      <p:bldP spid="40994" grpId="0" autoUpdateAnimBg="0"/>
      <p:bldP spid="40995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2046</Words>
  <Application>Microsoft Office PowerPoint</Application>
  <PresentationFormat>全屏显示(4:3)</PresentationFormat>
  <Paragraphs>440</Paragraphs>
  <Slides>43</Slides>
  <Notes>0</Notes>
  <HiddenSlides>10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仿宋_GB2312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古瓶荷花</vt:lpstr>
      <vt:lpstr>1_古瓶荷花</vt:lpstr>
      <vt:lpstr>2_古瓶荷花</vt:lpstr>
      <vt:lpstr>3_古瓶荷花</vt:lpstr>
      <vt:lpstr>Microsoft 公式 3.0</vt:lpstr>
      <vt:lpstr>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4</cp:revision>
  <dcterms:created xsi:type="dcterms:W3CDTF">2017-12-03T12:22:06Z</dcterms:created>
  <dcterms:modified xsi:type="dcterms:W3CDTF">2017-12-11T04:08:10Z</dcterms:modified>
</cp:coreProperties>
</file>