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87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7" Type="http://schemas.openxmlformats.org/officeDocument/2006/relationships/image" Target="../media/image44.e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3.emf"/><Relationship Id="rId5" Type="http://schemas.openxmlformats.org/officeDocument/2006/relationships/image" Target="../media/image42.emf"/><Relationship Id="rId4" Type="http://schemas.openxmlformats.org/officeDocument/2006/relationships/image" Target="../media/image41.png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7" Type="http://schemas.openxmlformats.org/officeDocument/2006/relationships/image" Target="../media/image48.emf"/><Relationship Id="rId2" Type="http://schemas.openxmlformats.org/officeDocument/2006/relationships/image" Target="../media/image26.wmf"/><Relationship Id="rId1" Type="http://schemas.openxmlformats.org/officeDocument/2006/relationships/image" Target="../media/image45.wmf"/><Relationship Id="rId6" Type="http://schemas.openxmlformats.org/officeDocument/2006/relationships/image" Target="../media/image47.emf"/><Relationship Id="rId5" Type="http://schemas.openxmlformats.org/officeDocument/2006/relationships/image" Target="../media/image46.emf"/><Relationship Id="rId4" Type="http://schemas.openxmlformats.org/officeDocument/2006/relationships/image" Target="../media/image41.png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13.emf"/><Relationship Id="rId7" Type="http://schemas.openxmlformats.org/officeDocument/2006/relationships/image" Target="../media/image17.png"/><Relationship Id="rId2" Type="http://schemas.openxmlformats.org/officeDocument/2006/relationships/image" Target="../media/image12.emf"/><Relationship Id="rId1" Type="http://schemas.openxmlformats.org/officeDocument/2006/relationships/image" Target="../media/image11.emf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5" Type="http://schemas.openxmlformats.org/officeDocument/2006/relationships/image" Target="../media/image22.wmf"/><Relationship Id="rId4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26.wmf"/><Relationship Id="rId1" Type="http://schemas.openxmlformats.org/officeDocument/2006/relationships/image" Target="../media/image33.wmf"/><Relationship Id="rId5" Type="http://schemas.openxmlformats.org/officeDocument/2006/relationships/image" Target="../media/image30.wmf"/><Relationship Id="rId4" Type="http://schemas.openxmlformats.org/officeDocument/2006/relationships/image" Target="../media/image3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199" y="1067405"/>
            <a:ext cx="4648603" cy="198059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zh-CN" noProof="0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198" y="3657802"/>
            <a:ext cx="4572000" cy="1676198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zh-CN" noProof="0" smtClean="0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877" y="6076849"/>
            <a:ext cx="2289024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099" y="6076849"/>
            <a:ext cx="2895802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099" y="6076849"/>
            <a:ext cx="2289528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94F0DA3-484F-49B8-BF96-45E612F7516A}" type="slidenum">
              <a:rPr lang="zh-CN" altLang="zh-CN">
                <a:solidFill>
                  <a:srgbClr val="0033C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873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BA1BC10-F2BF-46C3-93BE-C78C3317A82F}" type="slidenum">
              <a:rPr lang="zh-CN" altLang="zh-CN">
                <a:solidFill>
                  <a:srgbClr val="0033C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895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9834" y="686405"/>
            <a:ext cx="2135817" cy="518079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877" y="686405"/>
            <a:ext cx="6359575" cy="518079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27BBC0A-1A36-4C8A-95AE-CAC02B19A4B2}" type="slidenum">
              <a:rPr lang="zh-CN" altLang="zh-CN">
                <a:solidFill>
                  <a:srgbClr val="0033C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940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01877" y="686405"/>
            <a:ext cx="8543774" cy="518079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975D948-D9F4-4DDB-8990-3A421D6B4B17}" type="slidenum">
              <a:rPr lang="zh-CN" altLang="zh-CN">
                <a:solidFill>
                  <a:srgbClr val="0033C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1216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877" y="686405"/>
            <a:ext cx="854075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901" y="1981099"/>
            <a:ext cx="4245932" cy="388609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99214" y="1981099"/>
            <a:ext cx="4246437" cy="19186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99214" y="3948087"/>
            <a:ext cx="4246437" cy="19191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4380956-662B-4F4E-BB7C-A8A750C8927D}" type="slidenum">
              <a:rPr lang="zh-CN" altLang="zh-CN">
                <a:solidFill>
                  <a:srgbClr val="0033C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4583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301877" y="686405"/>
            <a:ext cx="854075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04901" y="1981099"/>
            <a:ext cx="4245932" cy="19186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99214" y="1981099"/>
            <a:ext cx="4246437" cy="19186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304901" y="3948087"/>
            <a:ext cx="4245932" cy="19191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99214" y="3948087"/>
            <a:ext cx="4246437" cy="19191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B6D3D73-9920-4C9B-B462-BE3F912BF281}" type="slidenum">
              <a:rPr lang="zh-CN" altLang="zh-CN">
                <a:solidFill>
                  <a:srgbClr val="0033C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059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8487C2B-5BC2-456D-A160-495C2F140DBC}" type="slidenum">
              <a:rPr lang="zh-CN" altLang="zh-CN">
                <a:solidFill>
                  <a:srgbClr val="0033C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459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913" y="1709965"/>
            <a:ext cx="7886599" cy="2852460"/>
          </a:xfrm>
        </p:spPr>
        <p:txBody>
          <a:bodyPr anchor="b"/>
          <a:lstStyle>
            <a:lvl1pPr>
              <a:defRPr sz="190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913" y="4589639"/>
            <a:ext cx="7886599" cy="1499810"/>
          </a:xfrm>
        </p:spPr>
        <p:txBody>
          <a:bodyPr/>
          <a:lstStyle>
            <a:lvl1pPr marL="0" indent="0">
              <a:buNone/>
              <a:defRPr sz="762"/>
            </a:lvl1pPr>
            <a:lvl2pPr marL="145161" indent="0">
              <a:buNone/>
              <a:defRPr sz="635"/>
            </a:lvl2pPr>
            <a:lvl3pPr marL="290322" indent="0">
              <a:buNone/>
              <a:defRPr sz="572"/>
            </a:lvl3pPr>
            <a:lvl4pPr marL="435483" indent="0">
              <a:buNone/>
              <a:defRPr sz="508"/>
            </a:lvl4pPr>
            <a:lvl5pPr marL="580644" indent="0">
              <a:buNone/>
              <a:defRPr sz="508"/>
            </a:lvl5pPr>
            <a:lvl6pPr marL="725805" indent="0">
              <a:buNone/>
              <a:defRPr sz="508"/>
            </a:lvl6pPr>
            <a:lvl7pPr marL="870966" indent="0">
              <a:buNone/>
              <a:defRPr sz="508"/>
            </a:lvl7pPr>
            <a:lvl8pPr marL="1016127" indent="0">
              <a:buNone/>
              <a:defRPr sz="508"/>
            </a:lvl8pPr>
            <a:lvl9pPr marL="1161288" indent="0">
              <a:buNone/>
              <a:defRPr sz="50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87A8246-2A72-4D49-AA12-30A5E1C1ED12}" type="slidenum">
              <a:rPr lang="zh-CN" altLang="zh-CN">
                <a:solidFill>
                  <a:srgbClr val="0033C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104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901" y="1981099"/>
            <a:ext cx="4245932" cy="388609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99214" y="1981099"/>
            <a:ext cx="4246437" cy="388609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53461EC-A1E3-42DF-83FB-6C0CA9561A31}" type="slidenum">
              <a:rPr lang="zh-CN" altLang="zh-CN">
                <a:solidFill>
                  <a:srgbClr val="0033C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131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961" y="365377"/>
            <a:ext cx="7886599" cy="13254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960" y="1681238"/>
            <a:ext cx="3868460" cy="823988"/>
          </a:xfrm>
        </p:spPr>
        <p:txBody>
          <a:bodyPr anchor="b"/>
          <a:lstStyle>
            <a:lvl1pPr marL="0" indent="0">
              <a:buNone/>
              <a:defRPr sz="762" b="1"/>
            </a:lvl1pPr>
            <a:lvl2pPr marL="145161" indent="0">
              <a:buNone/>
              <a:defRPr sz="635" b="1"/>
            </a:lvl2pPr>
            <a:lvl3pPr marL="290322" indent="0">
              <a:buNone/>
              <a:defRPr sz="572" b="1"/>
            </a:lvl3pPr>
            <a:lvl4pPr marL="435483" indent="0">
              <a:buNone/>
              <a:defRPr sz="508" b="1"/>
            </a:lvl4pPr>
            <a:lvl5pPr marL="580644" indent="0">
              <a:buNone/>
              <a:defRPr sz="508" b="1"/>
            </a:lvl5pPr>
            <a:lvl6pPr marL="725805" indent="0">
              <a:buNone/>
              <a:defRPr sz="508" b="1"/>
            </a:lvl6pPr>
            <a:lvl7pPr marL="870966" indent="0">
              <a:buNone/>
              <a:defRPr sz="508" b="1"/>
            </a:lvl7pPr>
            <a:lvl8pPr marL="1016127" indent="0">
              <a:buNone/>
              <a:defRPr sz="508" b="1"/>
            </a:lvl8pPr>
            <a:lvl9pPr marL="1161288" indent="0">
              <a:buNone/>
              <a:defRPr sz="508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960" y="2505226"/>
            <a:ext cx="3868460" cy="36845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8949" y="1681238"/>
            <a:ext cx="3887611" cy="823988"/>
          </a:xfrm>
        </p:spPr>
        <p:txBody>
          <a:bodyPr anchor="b"/>
          <a:lstStyle>
            <a:lvl1pPr marL="0" indent="0">
              <a:buNone/>
              <a:defRPr sz="762" b="1"/>
            </a:lvl1pPr>
            <a:lvl2pPr marL="145161" indent="0">
              <a:buNone/>
              <a:defRPr sz="635" b="1"/>
            </a:lvl2pPr>
            <a:lvl3pPr marL="290322" indent="0">
              <a:buNone/>
              <a:defRPr sz="572" b="1"/>
            </a:lvl3pPr>
            <a:lvl4pPr marL="435483" indent="0">
              <a:buNone/>
              <a:defRPr sz="508" b="1"/>
            </a:lvl4pPr>
            <a:lvl5pPr marL="580644" indent="0">
              <a:buNone/>
              <a:defRPr sz="508" b="1"/>
            </a:lvl5pPr>
            <a:lvl6pPr marL="725805" indent="0">
              <a:buNone/>
              <a:defRPr sz="508" b="1"/>
            </a:lvl6pPr>
            <a:lvl7pPr marL="870966" indent="0">
              <a:buNone/>
              <a:defRPr sz="508" b="1"/>
            </a:lvl7pPr>
            <a:lvl8pPr marL="1016127" indent="0">
              <a:buNone/>
              <a:defRPr sz="508" b="1"/>
            </a:lvl8pPr>
            <a:lvl9pPr marL="1161288" indent="0">
              <a:buNone/>
              <a:defRPr sz="508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8949" y="2505226"/>
            <a:ext cx="3887611" cy="36845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A8205B7-BD16-4746-8BDD-57B417EAC04D}" type="slidenum">
              <a:rPr lang="zh-CN" altLang="zh-CN">
                <a:solidFill>
                  <a:srgbClr val="0033C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513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3167924-C3B9-4B4C-B6C5-DD753AA4C46D}" type="slidenum">
              <a:rPr lang="zh-CN" altLang="zh-CN">
                <a:solidFill>
                  <a:srgbClr val="0033C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929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F782FA2-46C7-4312-96FA-6196B7D06741}" type="slidenum">
              <a:rPr lang="zh-CN" altLang="zh-CN">
                <a:solidFill>
                  <a:srgbClr val="0033C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788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960" y="457099"/>
            <a:ext cx="2949222" cy="1600099"/>
          </a:xfrm>
        </p:spPr>
        <p:txBody>
          <a:bodyPr anchor="b"/>
          <a:lstStyle>
            <a:lvl1pPr>
              <a:defRPr sz="1016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611" y="987274"/>
            <a:ext cx="4628949" cy="4873877"/>
          </a:xfrm>
        </p:spPr>
        <p:txBody>
          <a:bodyPr/>
          <a:lstStyle>
            <a:lvl1pPr>
              <a:defRPr sz="1016"/>
            </a:lvl1pPr>
            <a:lvl2pPr>
              <a:defRPr sz="889"/>
            </a:lvl2pPr>
            <a:lvl3pPr>
              <a:defRPr sz="762"/>
            </a:lvl3pPr>
            <a:lvl4pPr>
              <a:defRPr sz="635"/>
            </a:lvl4pPr>
            <a:lvl5pPr>
              <a:defRPr sz="635"/>
            </a:lvl5pPr>
            <a:lvl6pPr>
              <a:defRPr sz="635"/>
            </a:lvl6pPr>
            <a:lvl7pPr>
              <a:defRPr sz="635"/>
            </a:lvl7pPr>
            <a:lvl8pPr>
              <a:defRPr sz="635"/>
            </a:lvl8pPr>
            <a:lvl9pPr>
              <a:defRPr sz="63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960" y="2057198"/>
            <a:ext cx="2949222" cy="3812016"/>
          </a:xfrm>
        </p:spPr>
        <p:txBody>
          <a:bodyPr/>
          <a:lstStyle>
            <a:lvl1pPr marL="0" indent="0">
              <a:buNone/>
              <a:defRPr sz="508"/>
            </a:lvl1pPr>
            <a:lvl2pPr marL="145161" indent="0">
              <a:buNone/>
              <a:defRPr sz="445"/>
            </a:lvl2pPr>
            <a:lvl3pPr marL="290322" indent="0">
              <a:buNone/>
              <a:defRPr sz="381"/>
            </a:lvl3pPr>
            <a:lvl4pPr marL="435483" indent="0">
              <a:buNone/>
              <a:defRPr sz="318"/>
            </a:lvl4pPr>
            <a:lvl5pPr marL="580644" indent="0">
              <a:buNone/>
              <a:defRPr sz="318"/>
            </a:lvl5pPr>
            <a:lvl6pPr marL="725805" indent="0">
              <a:buNone/>
              <a:defRPr sz="318"/>
            </a:lvl6pPr>
            <a:lvl7pPr marL="870966" indent="0">
              <a:buNone/>
              <a:defRPr sz="318"/>
            </a:lvl7pPr>
            <a:lvl8pPr marL="1016127" indent="0">
              <a:buNone/>
              <a:defRPr sz="318"/>
            </a:lvl8pPr>
            <a:lvl9pPr marL="1161288" indent="0">
              <a:buNone/>
              <a:defRPr sz="31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54B2D0C-FDD6-4A51-AA06-4C2FB90F2E41}" type="slidenum">
              <a:rPr lang="zh-CN" altLang="zh-CN">
                <a:solidFill>
                  <a:srgbClr val="0033C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060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960" y="457099"/>
            <a:ext cx="2949222" cy="1600099"/>
          </a:xfrm>
        </p:spPr>
        <p:txBody>
          <a:bodyPr anchor="b"/>
          <a:lstStyle>
            <a:lvl1pPr>
              <a:defRPr sz="1016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611" y="987274"/>
            <a:ext cx="4628949" cy="4873877"/>
          </a:xfrm>
        </p:spPr>
        <p:txBody>
          <a:bodyPr/>
          <a:lstStyle>
            <a:lvl1pPr marL="0" indent="0">
              <a:buNone/>
              <a:defRPr sz="1016"/>
            </a:lvl1pPr>
            <a:lvl2pPr marL="145161" indent="0">
              <a:buNone/>
              <a:defRPr sz="889"/>
            </a:lvl2pPr>
            <a:lvl3pPr marL="290322" indent="0">
              <a:buNone/>
              <a:defRPr sz="762"/>
            </a:lvl3pPr>
            <a:lvl4pPr marL="435483" indent="0">
              <a:buNone/>
              <a:defRPr sz="635"/>
            </a:lvl4pPr>
            <a:lvl5pPr marL="580644" indent="0">
              <a:buNone/>
              <a:defRPr sz="635"/>
            </a:lvl5pPr>
            <a:lvl6pPr marL="725805" indent="0">
              <a:buNone/>
              <a:defRPr sz="635"/>
            </a:lvl6pPr>
            <a:lvl7pPr marL="870966" indent="0">
              <a:buNone/>
              <a:defRPr sz="635"/>
            </a:lvl7pPr>
            <a:lvl8pPr marL="1016127" indent="0">
              <a:buNone/>
              <a:defRPr sz="635"/>
            </a:lvl8pPr>
            <a:lvl9pPr marL="1161288" indent="0">
              <a:buNone/>
              <a:defRPr sz="635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960" y="2057198"/>
            <a:ext cx="2949222" cy="3812016"/>
          </a:xfrm>
        </p:spPr>
        <p:txBody>
          <a:bodyPr/>
          <a:lstStyle>
            <a:lvl1pPr marL="0" indent="0">
              <a:buNone/>
              <a:defRPr sz="508"/>
            </a:lvl1pPr>
            <a:lvl2pPr marL="145161" indent="0">
              <a:buNone/>
              <a:defRPr sz="445"/>
            </a:lvl2pPr>
            <a:lvl3pPr marL="290322" indent="0">
              <a:buNone/>
              <a:defRPr sz="381"/>
            </a:lvl3pPr>
            <a:lvl4pPr marL="435483" indent="0">
              <a:buNone/>
              <a:defRPr sz="318"/>
            </a:lvl4pPr>
            <a:lvl5pPr marL="580644" indent="0">
              <a:buNone/>
              <a:defRPr sz="318"/>
            </a:lvl5pPr>
            <a:lvl6pPr marL="725805" indent="0">
              <a:buNone/>
              <a:defRPr sz="318"/>
            </a:lvl6pPr>
            <a:lvl7pPr marL="870966" indent="0">
              <a:buNone/>
              <a:defRPr sz="318"/>
            </a:lvl7pPr>
            <a:lvl8pPr marL="1016127" indent="0">
              <a:buNone/>
              <a:defRPr sz="318"/>
            </a:lvl8pPr>
            <a:lvl9pPr marL="1161288" indent="0">
              <a:buNone/>
              <a:defRPr sz="31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72734F6-EF53-4279-BE6D-D111066D4EF6}" type="slidenum">
              <a:rPr lang="zh-CN" altLang="zh-CN">
                <a:solidFill>
                  <a:srgbClr val="0033C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617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877" y="686405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901" y="1981099"/>
            <a:ext cx="8540750" cy="3886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877" y="6020405"/>
            <a:ext cx="2289024" cy="475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>
            <a:lvl1pPr defTabSz="914313" eaLnBrk="1" hangingPunct="1">
              <a:buFont typeface="Arial" panose="020B0604020202020204" pitchFamily="34" charset="0"/>
              <a:buNone/>
              <a:defRPr sz="1397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099" y="6020405"/>
            <a:ext cx="2895802" cy="475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>
            <a:lvl1pPr algn="ctr" defTabSz="914313" eaLnBrk="1" hangingPunct="1">
              <a:buFont typeface="Arial" panose="020B0604020202020204" pitchFamily="34" charset="0"/>
              <a:buNone/>
              <a:defRPr sz="1397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099" y="6020405"/>
            <a:ext cx="2289528" cy="475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>
            <a:lvl1pPr algn="r" defTabSz="914313" eaLnBrk="1" hangingPunct="1">
              <a:buFont typeface="Arial" panose="020B0604020202020204" pitchFamily="34" charset="0"/>
              <a:buNone/>
              <a:defRPr sz="1397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1D3CA9-2988-42DB-BEF8-5D945E956A80}" type="slidenum">
              <a:rPr lang="zh-CN" altLang="zh-CN">
                <a:solidFill>
                  <a:srgbClr val="0033C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301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hf hdr="0" ftr="0" dt="0"/>
  <p:txStyles>
    <p:titleStyle>
      <a:lvl1pPr algn="ctr" defTabSz="914313" rtl="0" eaLnBrk="0" fontAlgn="base" hangingPunct="0">
        <a:spcBef>
          <a:spcPct val="0"/>
        </a:spcBef>
        <a:spcAft>
          <a:spcPct val="0"/>
        </a:spcAft>
        <a:defRPr sz="4413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14313" rtl="0" eaLnBrk="0" fontAlgn="base" hangingPunct="0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defTabSz="914313" rtl="0" eaLnBrk="0" fontAlgn="base" hangingPunct="0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defTabSz="914313" rtl="0" eaLnBrk="0" fontAlgn="base" hangingPunct="0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defTabSz="914313" rtl="0" eaLnBrk="0" fontAlgn="base" hangingPunct="0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145161"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290322"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435483"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580644"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741" indent="-342741" algn="l" defTabSz="914313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3207" kern="1200">
          <a:solidFill>
            <a:schemeClr val="tx1"/>
          </a:solidFill>
          <a:latin typeface="+mn-lt"/>
          <a:ea typeface="+mn-ea"/>
          <a:cs typeface="+mn-cs"/>
        </a:defRPr>
      </a:lvl1pPr>
      <a:lvl2pPr marL="742942" indent="-285786" algn="l" defTabSz="914313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"/>
        <a:defRPr sz="2794" kern="1200">
          <a:solidFill>
            <a:schemeClr val="tx1"/>
          </a:solidFill>
          <a:latin typeface="+mn-lt"/>
          <a:ea typeface="+mn-ea"/>
          <a:cs typeface="+mn-cs"/>
        </a:defRPr>
      </a:lvl2pPr>
      <a:lvl3pPr marL="1143143" indent="-228830" algn="l" defTabSz="914313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413" kern="1200">
          <a:solidFill>
            <a:schemeClr val="tx1"/>
          </a:solidFill>
          <a:latin typeface="+mn-lt"/>
          <a:ea typeface="+mn-ea"/>
          <a:cs typeface="+mn-cs"/>
        </a:defRPr>
      </a:lvl3pPr>
      <a:lvl4pPr marL="1600299" indent="-228326" algn="l" defTabSz="914313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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6" indent="-228326" algn="l" defTabSz="914313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798386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6pPr>
      <a:lvl7pPr marL="943547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7pPr>
      <a:lvl8pPr marL="1088708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8pPr>
      <a:lvl9pPr marL="1233869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1pPr>
      <a:lvl2pPr marL="145161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2pPr>
      <a:lvl3pPr marL="290322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3pPr>
      <a:lvl4pPr marL="435483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4pPr>
      <a:lvl5pPr marL="580644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5pPr>
      <a:lvl6pPr marL="725805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6pPr>
      <a:lvl7pPr marL="870966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7pPr>
      <a:lvl8pPr marL="1016127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8pPr>
      <a:lvl9pPr marL="1161288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image" Target="../media/image30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12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6.wmf"/><Relationship Id="rId11" Type="http://schemas.openxmlformats.org/officeDocument/2006/relationships/image" Target="../media/image32.png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35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36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6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37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46.bin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42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4.e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2.bin"/><Relationship Id="rId15" Type="http://schemas.openxmlformats.org/officeDocument/2006/relationships/oleObject" Target="../embeddings/oleObject47.bin"/><Relationship Id="rId10" Type="http://schemas.openxmlformats.org/officeDocument/2006/relationships/image" Target="../media/image41.png"/><Relationship Id="rId4" Type="http://schemas.openxmlformats.org/officeDocument/2006/relationships/image" Target="../media/image39.wmf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43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oleObject" Target="../embeddings/oleObject53.bin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46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8.e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5" Type="http://schemas.openxmlformats.org/officeDocument/2006/relationships/oleObject" Target="../embeddings/oleObject54.bin"/><Relationship Id="rId10" Type="http://schemas.openxmlformats.org/officeDocument/2006/relationships/image" Target="../media/image41.png"/><Relationship Id="rId4" Type="http://schemas.openxmlformats.org/officeDocument/2006/relationships/image" Target="../media/image45.wmf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47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3" Type="http://schemas.openxmlformats.org/officeDocument/2006/relationships/oleObject" Target="../embeddings/oleObject55.bin"/><Relationship Id="rId7" Type="http://schemas.openxmlformats.org/officeDocument/2006/relationships/image" Target="../media/image5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49.wmf"/><Relationship Id="rId9" Type="http://schemas.openxmlformats.org/officeDocument/2006/relationships/image" Target="../media/image40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53.png"/><Relationship Id="rId4" Type="http://schemas.openxmlformats.org/officeDocument/2006/relationships/image" Target="../media/image52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54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e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9.emf"/><Relationship Id="rId4" Type="http://schemas.openxmlformats.org/officeDocument/2006/relationships/image" Target="../media/image6.emf"/><Relationship Id="rId9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oleObject" Target="../embeddings/oleObject16.bin"/><Relationship Id="rId18" Type="http://schemas.openxmlformats.org/officeDocument/2006/relationships/image" Target="../media/image18.e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5.emf"/><Relationship Id="rId17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.png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e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5" Type="http://schemas.openxmlformats.org/officeDocument/2006/relationships/oleObject" Target="../embeddings/oleObject17.bin"/><Relationship Id="rId10" Type="http://schemas.openxmlformats.org/officeDocument/2006/relationships/image" Target="../media/image14.emf"/><Relationship Id="rId4" Type="http://schemas.openxmlformats.org/officeDocument/2006/relationships/image" Target="../media/image11.e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16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9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2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image" Target="../media/image22.wmf"/><Relationship Id="rId3" Type="http://schemas.openxmlformats.org/officeDocument/2006/relationships/oleObject" Target="../embeddings/oleObject25.bin"/><Relationship Id="rId7" Type="http://schemas.openxmlformats.org/officeDocument/2006/relationships/image" Target="../media/image29.png"/><Relationship Id="rId12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6.wmf"/><Relationship Id="rId11" Type="http://schemas.openxmlformats.org/officeDocument/2006/relationships/image" Target="../media/image28.wmf"/><Relationship Id="rId5" Type="http://schemas.openxmlformats.org/officeDocument/2006/relationships/oleObject" Target="../embeddings/oleObject26.bin"/><Relationship Id="rId10" Type="http://schemas.openxmlformats.org/officeDocument/2006/relationships/oleObject" Target="../embeddings/oleObject28.bin"/><Relationship Id="rId4" Type="http://schemas.openxmlformats.org/officeDocument/2006/relationships/image" Target="../media/image25.wmf"/><Relationship Id="rId9" Type="http://schemas.openxmlformats.org/officeDocument/2006/relationships/image" Target="../media/image27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0.wmf"/><Relationship Id="rId9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5887" indent="-90726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2903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8064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53225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798386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43547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088708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233869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3D1A084-0629-41C3-9989-A7E235DC5D62}" type="slidenum">
              <a:rPr lang="zh-CN" altLang="zh-CN" sz="1397">
                <a:solidFill>
                  <a:srgbClr val="0033CC"/>
                </a:solidFill>
              </a:rPr>
              <a:pPr/>
              <a:t>1</a:t>
            </a:fld>
            <a:endParaRPr lang="zh-CN" altLang="zh-CN" sz="1397">
              <a:solidFill>
                <a:srgbClr val="0033CC"/>
              </a:solidFill>
            </a:endParaRPr>
          </a:p>
        </p:txBody>
      </p:sp>
      <p:sp>
        <p:nvSpPr>
          <p:cNvPr id="141314" name="Text Box 2"/>
          <p:cNvSpPr txBox="1">
            <a:spLocks noChangeArrowheads="1"/>
          </p:cNvSpPr>
          <p:nvPr/>
        </p:nvSpPr>
        <p:spPr bwMode="auto">
          <a:xfrm>
            <a:off x="-539347" y="1646675"/>
            <a:ext cx="9298718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40" tIns="45720" rIns="91440" bIns="45720">
            <a:spAutoFit/>
          </a:bodyPr>
          <a:lstStyle>
            <a:lvl1pPr indent="1800225"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000375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下面接着介绍空间二次曲面的典型类型.</a:t>
            </a:r>
          </a:p>
        </p:txBody>
      </p:sp>
      <p:sp>
        <p:nvSpPr>
          <p:cNvPr id="141315" name="Text Box 3"/>
          <p:cNvSpPr txBox="1">
            <a:spLocks noChangeArrowheads="1"/>
          </p:cNvSpPr>
          <p:nvPr/>
        </p:nvSpPr>
        <p:spPr bwMode="auto">
          <a:xfrm>
            <a:off x="856443" y="2412033"/>
            <a:ext cx="5529843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一般地，</a:t>
            </a:r>
            <a:r>
              <a:rPr lang="zh-CN" altLang="zh-CN" sz="2794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称</a:t>
            </a:r>
            <a:r>
              <a:rPr lang="zh-CN" altLang="en-US" sz="2794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以下三元二次方程</a:t>
            </a:r>
            <a:endParaRPr lang="zh-CN" altLang="zh-CN" sz="2794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1316" name="Text Box 4"/>
          <p:cNvSpPr txBox="1">
            <a:spLocks noChangeArrowheads="1"/>
          </p:cNvSpPr>
          <p:nvPr/>
        </p:nvSpPr>
        <p:spPr bwMode="auto">
          <a:xfrm>
            <a:off x="933349" y="3110492"/>
            <a:ext cx="7381119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794" b="1" i="1">
                <a:solidFill>
                  <a:srgbClr val="0033CC"/>
                </a:solidFill>
                <a:latin typeface="Times New Roman" panose="02020603050405020304" pitchFamily="18" charset="0"/>
              </a:rPr>
              <a:t>Ax</a:t>
            </a:r>
            <a:r>
              <a:rPr lang="zh-CN" altLang="en-US" sz="2794" b="1" baseline="30000">
                <a:solidFill>
                  <a:srgbClr val="0033CC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794" b="1">
                <a:solidFill>
                  <a:srgbClr val="0033CC"/>
                </a:solidFill>
                <a:latin typeface="Times New Roman" panose="02020603050405020304" pitchFamily="18" charset="0"/>
              </a:rPr>
              <a:t>+</a:t>
            </a:r>
            <a:r>
              <a:rPr lang="zh-CN" altLang="en-US" sz="2794" b="1" i="1">
                <a:solidFill>
                  <a:srgbClr val="0033CC"/>
                </a:solidFill>
                <a:latin typeface="Times New Roman" panose="02020603050405020304" pitchFamily="18" charset="0"/>
              </a:rPr>
              <a:t>By</a:t>
            </a:r>
            <a:r>
              <a:rPr lang="zh-CN" altLang="en-US" sz="2794" b="1" baseline="30000">
                <a:solidFill>
                  <a:srgbClr val="0033CC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794" b="1">
                <a:solidFill>
                  <a:srgbClr val="0033CC"/>
                </a:solidFill>
                <a:latin typeface="Times New Roman" panose="02020603050405020304" pitchFamily="18" charset="0"/>
              </a:rPr>
              <a:t>+</a:t>
            </a:r>
            <a:r>
              <a:rPr lang="zh-CN" altLang="en-US" sz="2794" b="1" i="1">
                <a:solidFill>
                  <a:srgbClr val="0033CC"/>
                </a:solidFill>
                <a:latin typeface="Times New Roman" panose="02020603050405020304" pitchFamily="18" charset="0"/>
              </a:rPr>
              <a:t>Cz</a:t>
            </a:r>
            <a:r>
              <a:rPr lang="zh-CN" altLang="en-US" sz="2794" b="1" baseline="30000">
                <a:solidFill>
                  <a:srgbClr val="0033CC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794" b="1" i="1">
                <a:solidFill>
                  <a:srgbClr val="0033CC"/>
                </a:solidFill>
                <a:latin typeface="Times New Roman" panose="02020603050405020304" pitchFamily="18" charset="0"/>
              </a:rPr>
              <a:t>+Dxy</a:t>
            </a:r>
            <a:r>
              <a:rPr lang="zh-CN" altLang="en-US" sz="2794" b="1">
                <a:solidFill>
                  <a:srgbClr val="0033CC"/>
                </a:solidFill>
                <a:latin typeface="Times New Roman" panose="02020603050405020304" pitchFamily="18" charset="0"/>
              </a:rPr>
              <a:t>+</a:t>
            </a:r>
            <a:r>
              <a:rPr lang="zh-CN" altLang="en-US" sz="2794" b="1" i="1">
                <a:solidFill>
                  <a:srgbClr val="0033CC"/>
                </a:solidFill>
                <a:latin typeface="Times New Roman" panose="02020603050405020304" pitchFamily="18" charset="0"/>
              </a:rPr>
              <a:t>Eyz</a:t>
            </a:r>
            <a:r>
              <a:rPr lang="zh-CN" altLang="en-US" sz="2794" b="1">
                <a:solidFill>
                  <a:srgbClr val="0033CC"/>
                </a:solidFill>
                <a:latin typeface="Times New Roman" panose="02020603050405020304" pitchFamily="18" charset="0"/>
              </a:rPr>
              <a:t>+</a:t>
            </a:r>
            <a:r>
              <a:rPr lang="zh-CN" altLang="en-US" sz="2794" b="1" i="1">
                <a:solidFill>
                  <a:srgbClr val="0033CC"/>
                </a:solidFill>
                <a:latin typeface="Times New Roman" panose="02020603050405020304" pitchFamily="18" charset="0"/>
              </a:rPr>
              <a:t>Fzx</a:t>
            </a:r>
            <a:r>
              <a:rPr lang="zh-CN" altLang="en-US" sz="2794" b="1">
                <a:solidFill>
                  <a:srgbClr val="0033CC"/>
                </a:solidFill>
                <a:latin typeface="Times New Roman" panose="02020603050405020304" pitchFamily="18" charset="0"/>
              </a:rPr>
              <a:t>+</a:t>
            </a:r>
            <a:r>
              <a:rPr lang="zh-CN" altLang="en-US" sz="2794" b="1" i="1">
                <a:solidFill>
                  <a:srgbClr val="0033CC"/>
                </a:solidFill>
                <a:latin typeface="Times New Roman" panose="02020603050405020304" pitchFamily="18" charset="0"/>
              </a:rPr>
              <a:t>Gx+Hy+Iz+J</a:t>
            </a:r>
            <a:r>
              <a:rPr lang="zh-CN" altLang="en-US" sz="2794" b="1">
                <a:solidFill>
                  <a:srgbClr val="0033CC"/>
                </a:solidFill>
                <a:latin typeface="Times New Roman" panose="02020603050405020304" pitchFamily="18" charset="0"/>
              </a:rPr>
              <a:t>=0</a:t>
            </a:r>
          </a:p>
        </p:txBody>
      </p:sp>
      <p:sp>
        <p:nvSpPr>
          <p:cNvPr id="141317" name="Text Box 5"/>
          <p:cNvSpPr txBox="1">
            <a:spLocks noChangeArrowheads="1"/>
          </p:cNvSpPr>
          <p:nvPr/>
        </p:nvSpPr>
        <p:spPr bwMode="auto">
          <a:xfrm>
            <a:off x="933349" y="5133996"/>
            <a:ext cx="7410853" cy="1074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为三维空间</a:t>
            </a:r>
            <a:r>
              <a:rPr lang="zh-CN" altLang="en-US" sz="2794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2794" b="1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中的二次曲面方程. 我们仅讨论几类典型情况.</a:t>
            </a:r>
          </a:p>
        </p:txBody>
      </p:sp>
      <p:sp>
        <p:nvSpPr>
          <p:cNvPr id="141318" name="Text Box 6"/>
          <p:cNvSpPr txBox="1">
            <a:spLocks noChangeArrowheads="1"/>
          </p:cNvSpPr>
          <p:nvPr/>
        </p:nvSpPr>
        <p:spPr bwMode="auto">
          <a:xfrm>
            <a:off x="827012" y="765024"/>
            <a:ext cx="3197175" cy="585866"/>
          </a:xfrm>
          <a:prstGeom prst="rect">
            <a:avLst/>
          </a:prstGeom>
          <a:solidFill>
            <a:schemeClr val="hlink"/>
          </a:solidFill>
          <a:ln w="9525">
            <a:solidFill>
              <a:srgbClr val="CC99FF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3207" b="1">
                <a:solidFill>
                  <a:srgbClr val="FFFFFF"/>
                </a:solidFill>
                <a:latin typeface="Times New Roman" panose="02020603050405020304" pitchFamily="18" charset="0"/>
              </a:rPr>
              <a:t>§5-4. 二次曲面</a:t>
            </a:r>
          </a:p>
        </p:txBody>
      </p:sp>
      <p:sp>
        <p:nvSpPr>
          <p:cNvPr id="141319" name="Text Box 7"/>
          <p:cNvSpPr txBox="1">
            <a:spLocks noChangeArrowheads="1"/>
          </p:cNvSpPr>
          <p:nvPr/>
        </p:nvSpPr>
        <p:spPr bwMode="auto">
          <a:xfrm>
            <a:off x="2152953" y="4429377"/>
            <a:ext cx="4725710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794" b="1" i="1">
                <a:solidFill>
                  <a:srgbClr val="0033CC"/>
                </a:solidFill>
                <a:latin typeface="Times New Roman" panose="02020603050405020304" pitchFamily="18" charset="0"/>
              </a:rPr>
              <a:t>Ax</a:t>
            </a:r>
            <a:r>
              <a:rPr lang="zh-CN" altLang="en-US" sz="2794" b="1" baseline="30000">
                <a:solidFill>
                  <a:srgbClr val="0033CC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794" b="1">
                <a:solidFill>
                  <a:srgbClr val="0033CC"/>
                </a:solidFill>
                <a:latin typeface="Times New Roman" panose="02020603050405020304" pitchFamily="18" charset="0"/>
              </a:rPr>
              <a:t>+</a:t>
            </a:r>
            <a:r>
              <a:rPr lang="zh-CN" altLang="en-US" sz="2794" b="1" i="1">
                <a:solidFill>
                  <a:srgbClr val="0033CC"/>
                </a:solidFill>
                <a:latin typeface="Times New Roman" panose="02020603050405020304" pitchFamily="18" charset="0"/>
              </a:rPr>
              <a:t>By</a:t>
            </a:r>
            <a:r>
              <a:rPr lang="zh-CN" altLang="en-US" sz="2794" b="1" baseline="30000">
                <a:solidFill>
                  <a:srgbClr val="0033CC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794" b="1">
                <a:solidFill>
                  <a:srgbClr val="0033CC"/>
                </a:solidFill>
                <a:latin typeface="Times New Roman" panose="02020603050405020304" pitchFamily="18" charset="0"/>
              </a:rPr>
              <a:t>+</a:t>
            </a:r>
            <a:r>
              <a:rPr lang="zh-CN" altLang="en-US" sz="2794" b="1" i="1">
                <a:solidFill>
                  <a:srgbClr val="0033CC"/>
                </a:solidFill>
                <a:latin typeface="Times New Roman" panose="02020603050405020304" pitchFamily="18" charset="0"/>
              </a:rPr>
              <a:t>Cz</a:t>
            </a:r>
            <a:r>
              <a:rPr lang="zh-CN" altLang="en-US" sz="2794" b="1" baseline="30000">
                <a:solidFill>
                  <a:srgbClr val="0033CC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794" b="1" i="1">
                <a:solidFill>
                  <a:srgbClr val="0033CC"/>
                </a:solidFill>
                <a:latin typeface="Times New Roman" panose="02020603050405020304" pitchFamily="18" charset="0"/>
              </a:rPr>
              <a:t>+Gx+Hy+Iz+J</a:t>
            </a:r>
            <a:r>
              <a:rPr lang="zh-CN" altLang="en-US" sz="2794" b="1">
                <a:solidFill>
                  <a:srgbClr val="0033CC"/>
                </a:solidFill>
                <a:latin typeface="Times New Roman" panose="02020603050405020304" pitchFamily="18" charset="0"/>
              </a:rPr>
              <a:t>=0</a:t>
            </a:r>
          </a:p>
        </p:txBody>
      </p:sp>
      <p:sp>
        <p:nvSpPr>
          <p:cNvPr id="141320" name="AutoShape 8"/>
          <p:cNvSpPr>
            <a:spLocks noChangeArrowheads="1"/>
          </p:cNvSpPr>
          <p:nvPr/>
        </p:nvSpPr>
        <p:spPr bwMode="auto">
          <a:xfrm>
            <a:off x="3708198" y="3644698"/>
            <a:ext cx="1817814" cy="860778"/>
          </a:xfrm>
          <a:prstGeom prst="downArrowCallout">
            <a:avLst>
              <a:gd name="adj1" fmla="val 52796"/>
              <a:gd name="adj2" fmla="val 52796"/>
              <a:gd name="adj3" fmla="val 16667"/>
              <a:gd name="adj4" fmla="val 6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ctr"/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000" b="1">
                <a:solidFill>
                  <a:srgbClr val="0033CC"/>
                </a:solidFill>
                <a:latin typeface="Times New Roman" panose="02020603050405020304" pitchFamily="18" charset="0"/>
              </a:rPr>
              <a:t>坐标平移和旋转</a:t>
            </a:r>
          </a:p>
        </p:txBody>
      </p:sp>
    </p:spTree>
    <p:extLst>
      <p:ext uri="{BB962C8B-B14F-4D97-AF65-F5344CB8AC3E}">
        <p14:creationId xmlns:p14="http://schemas.microsoft.com/office/powerpoint/2010/main" val="29474103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1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14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4" grpId="0" autoUpdateAnimBg="0"/>
      <p:bldP spid="141315" grpId="0" autoUpdateAnimBg="0"/>
      <p:bldP spid="141316" grpId="0" autoUpdateAnimBg="0"/>
      <p:bldP spid="141317" grpId="0" autoUpdateAnimBg="0"/>
      <p:bldP spid="141318" grpId="0" animBg="1" autoUpdateAnimBg="0"/>
      <p:bldP spid="141319" grpId="0" autoUpdateAnimBg="0"/>
      <p:bldP spid="141320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5887" indent="-90726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2903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8064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53225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798386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43547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088708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233869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6C3E898-717A-4E21-8FE1-F0F5A5583677}" type="slidenum">
              <a:rPr lang="zh-CN" altLang="zh-CN" sz="1397">
                <a:solidFill>
                  <a:srgbClr val="0033CC"/>
                </a:solidFill>
              </a:rPr>
              <a:pPr/>
              <a:t>10</a:t>
            </a:fld>
            <a:endParaRPr lang="zh-CN" altLang="zh-CN" sz="1397">
              <a:solidFill>
                <a:srgbClr val="0033CC"/>
              </a:solidFill>
            </a:endParaRPr>
          </a:p>
        </p:txBody>
      </p:sp>
      <p:sp>
        <p:nvSpPr>
          <p:cNvPr id="150530" name="Text Box 2"/>
          <p:cNvSpPr txBox="1">
            <a:spLocks noChangeArrowheads="1"/>
          </p:cNvSpPr>
          <p:nvPr/>
        </p:nvSpPr>
        <p:spPr bwMode="auto">
          <a:xfrm>
            <a:off x="762000" y="666750"/>
            <a:ext cx="8382000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以平行于</a:t>
            </a:r>
            <a:r>
              <a:rPr lang="zh-CN" altLang="en-US" sz="2794" i="1">
                <a:solidFill>
                  <a:srgbClr val="0033CC"/>
                </a:solidFill>
                <a:latin typeface="Times New Roman" panose="02020603050405020304" pitchFamily="18" charset="0"/>
              </a:rPr>
              <a:t>xz</a:t>
            </a: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面的平面 </a:t>
            </a:r>
            <a:r>
              <a:rPr lang="zh-CN" altLang="en-US" sz="2794" i="1">
                <a:solidFill>
                  <a:srgbClr val="0033CC"/>
                </a:solidFill>
                <a:latin typeface="Times New Roman" panose="02020603050405020304" pitchFamily="18" charset="0"/>
              </a:rPr>
              <a:t>y</a:t>
            </a: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=</a:t>
            </a:r>
            <a:r>
              <a:rPr lang="zh-CN" altLang="en-US" sz="2794" i="1">
                <a:solidFill>
                  <a:srgbClr val="0033CC"/>
                </a:solidFill>
                <a:latin typeface="Times New Roman" panose="02020603050405020304" pitchFamily="18" charset="0"/>
              </a:rPr>
              <a:t>y</a:t>
            </a:r>
            <a:r>
              <a:rPr lang="zh-CN" altLang="en-US" sz="2794" baseline="-25000">
                <a:solidFill>
                  <a:srgbClr val="0033CC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截曲面， 所得截线方程为</a:t>
            </a:r>
          </a:p>
        </p:txBody>
      </p:sp>
      <p:graphicFrame>
        <p:nvGraphicFramePr>
          <p:cNvPr id="150531" name="Object 3"/>
          <p:cNvGraphicFramePr>
            <a:graphicFrameLocks noChangeAspect="1"/>
          </p:cNvGraphicFramePr>
          <p:nvPr/>
        </p:nvGraphicFramePr>
        <p:xfrm>
          <a:off x="963587" y="1292175"/>
          <a:ext cx="2734532" cy="9701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r:id="rId3" imgW="1181613" imgH="419282" progId="Equation.3">
                  <p:embed/>
                </p:oleObj>
              </mc:Choice>
              <mc:Fallback>
                <p:oleObj r:id="rId3" imgW="1181613" imgH="4192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3587" y="1292175"/>
                        <a:ext cx="2734532" cy="9701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32" name="Object 4"/>
          <p:cNvGraphicFramePr>
            <a:graphicFrameLocks noChangeAspect="1"/>
          </p:cNvGraphicFramePr>
          <p:nvPr/>
        </p:nvGraphicFramePr>
        <p:xfrm>
          <a:off x="921254" y="2516314"/>
          <a:ext cx="1145520" cy="5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r:id="rId5" imgW="495730" imgH="228799" progId="Equation.3">
                  <p:embed/>
                </p:oleObj>
              </mc:Choice>
              <mc:Fallback>
                <p:oleObj r:id="rId5" imgW="495730" imgH="2287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1254" y="2516314"/>
                        <a:ext cx="1145520" cy="52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3" name="AutoShape 5"/>
          <p:cNvSpPr>
            <a:spLocks/>
          </p:cNvSpPr>
          <p:nvPr/>
        </p:nvSpPr>
        <p:spPr bwMode="auto">
          <a:xfrm>
            <a:off x="611314" y="1868714"/>
            <a:ext cx="228297" cy="971147"/>
          </a:xfrm>
          <a:prstGeom prst="leftBrace">
            <a:avLst>
              <a:gd name="adj1" fmla="val 3544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50534" name="Text Box 6"/>
          <p:cNvSpPr txBox="1">
            <a:spLocks noChangeArrowheads="1"/>
          </p:cNvSpPr>
          <p:nvPr/>
        </p:nvSpPr>
        <p:spPr bwMode="auto">
          <a:xfrm>
            <a:off x="3564064" y="1989163"/>
            <a:ext cx="1543151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3399FF"/>
                </a:solidFill>
                <a:latin typeface="Times New Roman" panose="02020603050405020304" pitchFamily="18" charset="0"/>
              </a:rPr>
              <a:t>双曲线</a:t>
            </a:r>
          </a:p>
        </p:txBody>
      </p:sp>
      <p:sp>
        <p:nvSpPr>
          <p:cNvPr id="150535" name="Text Box 7"/>
          <p:cNvSpPr txBox="1">
            <a:spLocks noChangeArrowheads="1"/>
          </p:cNvSpPr>
          <p:nvPr/>
        </p:nvSpPr>
        <p:spPr bwMode="auto">
          <a:xfrm>
            <a:off x="539750" y="3213302"/>
            <a:ext cx="4860774" cy="95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以平行于 </a:t>
            </a:r>
            <a:r>
              <a:rPr lang="zh-CN" altLang="en-US" sz="2794" i="1">
                <a:solidFill>
                  <a:srgbClr val="0033CC"/>
                </a:solidFill>
                <a:latin typeface="Times New Roman" panose="02020603050405020304" pitchFamily="18" charset="0"/>
              </a:rPr>
              <a:t>yz </a:t>
            </a: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面的平面</a:t>
            </a:r>
            <a:r>
              <a:rPr lang="zh-CN" altLang="en-US" sz="2794" i="1">
                <a:solidFill>
                  <a:srgbClr val="0033CC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=</a:t>
            </a:r>
            <a:r>
              <a:rPr lang="zh-CN" altLang="en-US" sz="2794" i="1">
                <a:solidFill>
                  <a:srgbClr val="0033CC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794" baseline="-25000">
                <a:solidFill>
                  <a:srgbClr val="0033CC"/>
                </a:solidFill>
                <a:latin typeface="Times New Roman" panose="02020603050405020304" pitchFamily="18" charset="0"/>
              </a:rPr>
              <a:t>0 </a:t>
            </a: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截曲面，所得截线方程为：</a:t>
            </a:r>
          </a:p>
        </p:txBody>
      </p:sp>
      <p:graphicFrame>
        <p:nvGraphicFramePr>
          <p:cNvPr id="150536" name="Object 8"/>
          <p:cNvGraphicFramePr>
            <a:graphicFrameLocks noChangeAspect="1"/>
          </p:cNvGraphicFramePr>
          <p:nvPr/>
        </p:nvGraphicFramePr>
        <p:xfrm>
          <a:off x="974675" y="4436937"/>
          <a:ext cx="2734028" cy="9701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r:id="rId7" imgW="1181613" imgH="419282" progId="Equation.3">
                  <p:embed/>
                </p:oleObj>
              </mc:Choice>
              <mc:Fallback>
                <p:oleObj r:id="rId7" imgW="1181613" imgH="4192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4675" y="4436937"/>
                        <a:ext cx="2734028" cy="9701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37" name="Object 9"/>
          <p:cNvGraphicFramePr>
            <a:graphicFrameLocks noChangeAspect="1"/>
          </p:cNvGraphicFramePr>
          <p:nvPr/>
        </p:nvGraphicFramePr>
        <p:xfrm>
          <a:off x="1044726" y="5516436"/>
          <a:ext cx="998361" cy="5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r:id="rId9" imgW="432363" imgH="228898" progId="Equation.3">
                  <p:embed/>
                </p:oleObj>
              </mc:Choice>
              <mc:Fallback>
                <p:oleObj r:id="rId9" imgW="432363" imgH="22889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4726" y="5516436"/>
                        <a:ext cx="998361" cy="52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8" name="AutoShape 10"/>
          <p:cNvSpPr>
            <a:spLocks/>
          </p:cNvSpPr>
          <p:nvPr/>
        </p:nvSpPr>
        <p:spPr bwMode="auto">
          <a:xfrm>
            <a:off x="495401" y="4857750"/>
            <a:ext cx="381000" cy="933349"/>
          </a:xfrm>
          <a:prstGeom prst="leftBrace">
            <a:avLst>
              <a:gd name="adj1" fmla="val 2041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50539" name="Text Box 11"/>
          <p:cNvSpPr txBox="1">
            <a:spLocks noChangeArrowheads="1"/>
          </p:cNvSpPr>
          <p:nvPr/>
        </p:nvSpPr>
        <p:spPr bwMode="auto">
          <a:xfrm>
            <a:off x="3505099" y="5162651"/>
            <a:ext cx="1543151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3399FF"/>
                </a:solidFill>
                <a:latin typeface="Times New Roman" panose="02020603050405020304" pitchFamily="18" charset="0"/>
              </a:rPr>
              <a:t>双曲线</a:t>
            </a:r>
          </a:p>
        </p:txBody>
      </p:sp>
      <p:grpSp>
        <p:nvGrpSpPr>
          <p:cNvPr id="150540" name="Group 12"/>
          <p:cNvGrpSpPr>
            <a:grpSpLocks/>
          </p:cNvGrpSpPr>
          <p:nvPr/>
        </p:nvGrpSpPr>
        <p:grpSpPr bwMode="auto">
          <a:xfrm>
            <a:off x="6084913" y="2060727"/>
            <a:ext cx="2533952" cy="4171849"/>
            <a:chOff x="0" y="0"/>
            <a:chExt cx="1596" cy="2628"/>
          </a:xfrm>
        </p:grpSpPr>
        <p:sp>
          <p:nvSpPr>
            <p:cNvPr id="163856" name="Rectangle 13"/>
            <p:cNvSpPr>
              <a:spLocks noChangeArrowheads="1"/>
            </p:cNvSpPr>
            <p:nvPr/>
          </p:nvSpPr>
          <p:spPr bwMode="auto">
            <a:xfrm>
              <a:off x="0" y="0"/>
              <a:ext cx="1596" cy="262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FF3399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pic>
          <p:nvPicPr>
            <p:cNvPr id="163857" name="Picture 14" descr="71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" y="132"/>
              <a:ext cx="1301" cy="2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3858" name="Text Box 15"/>
            <p:cNvSpPr txBox="1">
              <a:spLocks noChangeArrowheads="1"/>
            </p:cNvSpPr>
            <p:nvPr/>
          </p:nvSpPr>
          <p:spPr bwMode="auto">
            <a:xfrm>
              <a:off x="763" y="1404"/>
              <a:ext cx="135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413">
                  <a:solidFill>
                    <a:srgbClr val="0033CC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63859" name="Text Box 16"/>
            <p:cNvSpPr txBox="1">
              <a:spLocks noChangeArrowheads="1"/>
            </p:cNvSpPr>
            <p:nvPr/>
          </p:nvSpPr>
          <p:spPr bwMode="auto">
            <a:xfrm>
              <a:off x="776" y="77"/>
              <a:ext cx="135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163860" name="Rectangle 17"/>
            <p:cNvSpPr>
              <a:spLocks noChangeArrowheads="1"/>
            </p:cNvSpPr>
            <p:nvPr/>
          </p:nvSpPr>
          <p:spPr bwMode="auto">
            <a:xfrm>
              <a:off x="171" y="1487"/>
              <a:ext cx="21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63861" name="Rectangle 18"/>
            <p:cNvSpPr>
              <a:spLocks noChangeArrowheads="1"/>
            </p:cNvSpPr>
            <p:nvPr/>
          </p:nvSpPr>
          <p:spPr bwMode="auto">
            <a:xfrm>
              <a:off x="1261" y="1077"/>
              <a:ext cx="21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y</a:t>
              </a:r>
            </a:p>
          </p:txBody>
        </p:sp>
      </p:grpSp>
      <p:sp>
        <p:nvSpPr>
          <p:cNvPr id="150547" name="Text Box 19"/>
          <p:cNvSpPr txBox="1">
            <a:spLocks noChangeArrowheads="1"/>
          </p:cNvSpPr>
          <p:nvPr/>
        </p:nvSpPr>
        <p:spPr bwMode="auto">
          <a:xfrm>
            <a:off x="5924651" y="5876774"/>
            <a:ext cx="3219349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4. 双叶双曲面</a:t>
            </a:r>
          </a:p>
        </p:txBody>
      </p:sp>
      <p:graphicFrame>
        <p:nvGraphicFramePr>
          <p:cNvPr id="150548" name="Object 20"/>
          <p:cNvGraphicFramePr>
            <a:graphicFrameLocks noChangeAspect="1"/>
          </p:cNvGraphicFramePr>
          <p:nvPr/>
        </p:nvGraphicFramePr>
        <p:xfrm>
          <a:off x="6300611" y="1268992"/>
          <a:ext cx="2654401" cy="967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r:id="rId12" imgW="1143993" imgH="419464" progId="Equation.3">
                  <p:embed/>
                </p:oleObj>
              </mc:Choice>
              <mc:Fallback>
                <p:oleObj r:id="rId12" imgW="1143993" imgH="4194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611" y="1268992"/>
                        <a:ext cx="2654401" cy="9676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30973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0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0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0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0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0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0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0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0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0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50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50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0" grpId="0" autoUpdateAnimBg="0"/>
      <p:bldP spid="150533" grpId="0" animBg="1"/>
      <p:bldP spid="150534" grpId="0" autoUpdateAnimBg="0"/>
      <p:bldP spid="150535" grpId="0" autoUpdateAnimBg="0"/>
      <p:bldP spid="150538" grpId="0" animBg="1"/>
      <p:bldP spid="150539" grpId="0" autoUpdateAnimBg="0"/>
      <p:bldP spid="150547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5887" indent="-90726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2903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8064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53225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798386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43547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088708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233869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B37B2EF-02EC-4C47-9413-FA4B16E227C2}" type="slidenum">
              <a:rPr lang="zh-CN" altLang="zh-CN" sz="1397">
                <a:solidFill>
                  <a:srgbClr val="0033CC"/>
                </a:solidFill>
              </a:rPr>
              <a:pPr/>
              <a:t>11</a:t>
            </a:fld>
            <a:endParaRPr lang="zh-CN" altLang="zh-CN" sz="1397">
              <a:solidFill>
                <a:srgbClr val="0033CC"/>
              </a:solidFill>
            </a:endParaRPr>
          </a:p>
        </p:txBody>
      </p:sp>
      <p:sp>
        <p:nvSpPr>
          <p:cNvPr id="151554" name="AutoShape 2"/>
          <p:cNvSpPr>
            <a:spLocks noChangeArrowheads="1"/>
          </p:cNvSpPr>
          <p:nvPr/>
        </p:nvSpPr>
        <p:spPr bwMode="auto">
          <a:xfrm>
            <a:off x="6059714" y="1913063"/>
            <a:ext cx="2628698" cy="3657298"/>
          </a:xfrm>
          <a:prstGeom prst="roundRect">
            <a:avLst>
              <a:gd name="adj" fmla="val 8875"/>
            </a:avLst>
          </a:prstGeom>
          <a:solidFill>
            <a:schemeClr val="hlink"/>
          </a:solidFill>
          <a:ln w="28575">
            <a:solidFill>
              <a:srgbClr val="9933FF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>
            <a:lvl1pPr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grpSp>
        <p:nvGrpSpPr>
          <p:cNvPr id="151555" name="Group 3"/>
          <p:cNvGrpSpPr>
            <a:grpSpLocks/>
          </p:cNvGrpSpPr>
          <p:nvPr/>
        </p:nvGrpSpPr>
        <p:grpSpPr bwMode="auto">
          <a:xfrm>
            <a:off x="6207377" y="2043087"/>
            <a:ext cx="2290536" cy="3101925"/>
            <a:chOff x="0" y="0"/>
            <a:chExt cx="1443" cy="1954"/>
          </a:xfrm>
        </p:grpSpPr>
        <p:sp>
          <p:nvSpPr>
            <p:cNvPr id="164872" name="AutoShape 4"/>
            <p:cNvSpPr>
              <a:spLocks noChangeArrowheads="1"/>
            </p:cNvSpPr>
            <p:nvPr/>
          </p:nvSpPr>
          <p:spPr bwMode="auto">
            <a:xfrm>
              <a:off x="236" y="411"/>
              <a:ext cx="955" cy="1543"/>
            </a:xfrm>
            <a:prstGeom prst="can">
              <a:avLst>
                <a:gd name="adj" fmla="val 3330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64873" name="Oval 5"/>
            <p:cNvSpPr>
              <a:spLocks noChangeArrowheads="1"/>
            </p:cNvSpPr>
            <p:nvPr/>
          </p:nvSpPr>
          <p:spPr bwMode="auto">
            <a:xfrm>
              <a:off x="239" y="1162"/>
              <a:ext cx="952" cy="253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64874" name="Freeform 6"/>
            <p:cNvSpPr>
              <a:spLocks/>
            </p:cNvSpPr>
            <p:nvPr/>
          </p:nvSpPr>
          <p:spPr bwMode="auto">
            <a:xfrm>
              <a:off x="279" y="1088"/>
              <a:ext cx="882" cy="192"/>
            </a:xfrm>
            <a:custGeom>
              <a:avLst/>
              <a:gdLst>
                <a:gd name="T0" fmla="*/ 0 w 882"/>
                <a:gd name="T1" fmla="*/ 192 h 192"/>
                <a:gd name="T2" fmla="*/ 0 w 882"/>
                <a:gd name="T3" fmla="*/ 84 h 192"/>
                <a:gd name="T4" fmla="*/ 72 w 882"/>
                <a:gd name="T5" fmla="*/ 162 h 192"/>
                <a:gd name="T6" fmla="*/ 84 w 882"/>
                <a:gd name="T7" fmla="*/ 54 h 192"/>
                <a:gd name="T8" fmla="*/ 132 w 882"/>
                <a:gd name="T9" fmla="*/ 150 h 192"/>
                <a:gd name="T10" fmla="*/ 168 w 882"/>
                <a:gd name="T11" fmla="*/ 54 h 192"/>
                <a:gd name="T12" fmla="*/ 222 w 882"/>
                <a:gd name="T13" fmla="*/ 132 h 192"/>
                <a:gd name="T14" fmla="*/ 246 w 882"/>
                <a:gd name="T15" fmla="*/ 36 h 192"/>
                <a:gd name="T16" fmla="*/ 312 w 882"/>
                <a:gd name="T17" fmla="*/ 144 h 192"/>
                <a:gd name="T18" fmla="*/ 318 w 882"/>
                <a:gd name="T19" fmla="*/ 6 h 192"/>
                <a:gd name="T20" fmla="*/ 372 w 882"/>
                <a:gd name="T21" fmla="*/ 126 h 192"/>
                <a:gd name="T22" fmla="*/ 414 w 882"/>
                <a:gd name="T23" fmla="*/ 18 h 192"/>
                <a:gd name="T24" fmla="*/ 486 w 882"/>
                <a:gd name="T25" fmla="*/ 114 h 192"/>
                <a:gd name="T26" fmla="*/ 528 w 882"/>
                <a:gd name="T27" fmla="*/ 0 h 192"/>
                <a:gd name="T28" fmla="*/ 570 w 882"/>
                <a:gd name="T29" fmla="*/ 120 h 192"/>
                <a:gd name="T30" fmla="*/ 606 w 882"/>
                <a:gd name="T31" fmla="*/ 6 h 192"/>
                <a:gd name="T32" fmla="*/ 636 w 882"/>
                <a:gd name="T33" fmla="*/ 132 h 192"/>
                <a:gd name="T34" fmla="*/ 672 w 882"/>
                <a:gd name="T35" fmla="*/ 36 h 192"/>
                <a:gd name="T36" fmla="*/ 696 w 882"/>
                <a:gd name="T37" fmla="*/ 150 h 192"/>
                <a:gd name="T38" fmla="*/ 756 w 882"/>
                <a:gd name="T39" fmla="*/ 42 h 192"/>
                <a:gd name="T40" fmla="*/ 762 w 882"/>
                <a:gd name="T41" fmla="*/ 156 h 192"/>
                <a:gd name="T42" fmla="*/ 816 w 882"/>
                <a:gd name="T43" fmla="*/ 66 h 192"/>
                <a:gd name="T44" fmla="*/ 828 w 882"/>
                <a:gd name="T45" fmla="*/ 174 h 192"/>
                <a:gd name="T46" fmla="*/ 882 w 882"/>
                <a:gd name="T47" fmla="*/ 108 h 192"/>
                <a:gd name="T48" fmla="*/ 882 w 882"/>
                <a:gd name="T49" fmla="*/ 192 h 19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882" h="192">
                  <a:moveTo>
                    <a:pt x="0" y="192"/>
                  </a:moveTo>
                  <a:lnTo>
                    <a:pt x="0" y="84"/>
                  </a:lnTo>
                  <a:lnTo>
                    <a:pt x="72" y="162"/>
                  </a:lnTo>
                  <a:lnTo>
                    <a:pt x="84" y="54"/>
                  </a:lnTo>
                  <a:lnTo>
                    <a:pt x="132" y="150"/>
                  </a:lnTo>
                  <a:lnTo>
                    <a:pt x="168" y="54"/>
                  </a:lnTo>
                  <a:lnTo>
                    <a:pt x="222" y="132"/>
                  </a:lnTo>
                  <a:lnTo>
                    <a:pt x="246" y="36"/>
                  </a:lnTo>
                  <a:lnTo>
                    <a:pt x="312" y="144"/>
                  </a:lnTo>
                  <a:lnTo>
                    <a:pt x="318" y="6"/>
                  </a:lnTo>
                  <a:lnTo>
                    <a:pt x="372" y="126"/>
                  </a:lnTo>
                  <a:lnTo>
                    <a:pt x="414" y="18"/>
                  </a:lnTo>
                  <a:lnTo>
                    <a:pt x="486" y="114"/>
                  </a:lnTo>
                  <a:lnTo>
                    <a:pt x="528" y="0"/>
                  </a:lnTo>
                  <a:lnTo>
                    <a:pt x="570" y="120"/>
                  </a:lnTo>
                  <a:lnTo>
                    <a:pt x="606" y="6"/>
                  </a:lnTo>
                  <a:lnTo>
                    <a:pt x="636" y="132"/>
                  </a:lnTo>
                  <a:lnTo>
                    <a:pt x="672" y="36"/>
                  </a:lnTo>
                  <a:lnTo>
                    <a:pt x="696" y="150"/>
                  </a:lnTo>
                  <a:lnTo>
                    <a:pt x="756" y="42"/>
                  </a:lnTo>
                  <a:lnTo>
                    <a:pt x="762" y="156"/>
                  </a:lnTo>
                  <a:lnTo>
                    <a:pt x="816" y="66"/>
                  </a:lnTo>
                  <a:lnTo>
                    <a:pt x="828" y="174"/>
                  </a:lnTo>
                  <a:lnTo>
                    <a:pt x="882" y="108"/>
                  </a:lnTo>
                  <a:lnTo>
                    <a:pt x="882" y="192"/>
                  </a:lnTo>
                </a:path>
              </a:pathLst>
            </a:custGeom>
            <a:solidFill>
              <a:schemeClr val="accent1"/>
            </a:solidFill>
            <a:ln w="9525" cmpd="sng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64875" name="Line 7"/>
            <p:cNvSpPr>
              <a:spLocks noChangeShapeType="1"/>
            </p:cNvSpPr>
            <p:nvPr/>
          </p:nvSpPr>
          <p:spPr bwMode="auto">
            <a:xfrm>
              <a:off x="707" y="150"/>
              <a:ext cx="0" cy="1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64876" name="Line 8"/>
            <p:cNvSpPr>
              <a:spLocks noChangeShapeType="1"/>
            </p:cNvSpPr>
            <p:nvPr/>
          </p:nvSpPr>
          <p:spPr bwMode="auto">
            <a:xfrm>
              <a:off x="715" y="1273"/>
              <a:ext cx="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64877" name="Line 9"/>
            <p:cNvSpPr>
              <a:spLocks noChangeShapeType="1"/>
            </p:cNvSpPr>
            <p:nvPr/>
          </p:nvSpPr>
          <p:spPr bwMode="auto">
            <a:xfrm flipH="1">
              <a:off x="107" y="1274"/>
              <a:ext cx="600" cy="5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64878" name="Rectangle 10"/>
            <p:cNvSpPr>
              <a:spLocks noChangeArrowheads="1"/>
            </p:cNvSpPr>
            <p:nvPr/>
          </p:nvSpPr>
          <p:spPr bwMode="auto">
            <a:xfrm>
              <a:off x="0" y="1410"/>
              <a:ext cx="21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64879" name="Rectangle 11"/>
            <p:cNvSpPr>
              <a:spLocks noChangeArrowheads="1"/>
            </p:cNvSpPr>
            <p:nvPr/>
          </p:nvSpPr>
          <p:spPr bwMode="auto">
            <a:xfrm>
              <a:off x="1222" y="910"/>
              <a:ext cx="21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64880" name="Rectangle 12"/>
            <p:cNvSpPr>
              <a:spLocks noChangeArrowheads="1"/>
            </p:cNvSpPr>
            <p:nvPr/>
          </p:nvSpPr>
          <p:spPr bwMode="auto">
            <a:xfrm>
              <a:off x="711" y="0"/>
              <a:ext cx="20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164881" name="Rectangle 13"/>
            <p:cNvSpPr>
              <a:spLocks noChangeArrowheads="1"/>
            </p:cNvSpPr>
            <p:nvPr/>
          </p:nvSpPr>
          <p:spPr bwMode="auto">
            <a:xfrm>
              <a:off x="499" y="1098"/>
              <a:ext cx="214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413">
                  <a:solidFill>
                    <a:srgbClr val="0033CC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64882" name="Text Box 14"/>
            <p:cNvSpPr txBox="1">
              <a:spLocks noChangeArrowheads="1"/>
            </p:cNvSpPr>
            <p:nvPr/>
          </p:nvSpPr>
          <p:spPr bwMode="auto">
            <a:xfrm>
              <a:off x="879" y="686"/>
              <a:ext cx="432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413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M</a:t>
              </a:r>
            </a:p>
          </p:txBody>
        </p:sp>
        <p:sp>
          <p:nvSpPr>
            <p:cNvPr id="164883" name="Line 15"/>
            <p:cNvSpPr>
              <a:spLocks noChangeShapeType="1"/>
            </p:cNvSpPr>
            <p:nvPr/>
          </p:nvSpPr>
          <p:spPr bwMode="auto">
            <a:xfrm>
              <a:off x="711" y="578"/>
              <a:ext cx="324" cy="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64884" name="Text Box 16"/>
            <p:cNvSpPr txBox="1">
              <a:spLocks noChangeArrowheads="1"/>
            </p:cNvSpPr>
            <p:nvPr/>
          </p:nvSpPr>
          <p:spPr bwMode="auto">
            <a:xfrm>
              <a:off x="423" y="410"/>
              <a:ext cx="432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413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M</a:t>
              </a:r>
              <a:r>
                <a:rPr lang="zh-CN" altLang="zh-CN" sz="2413" baseline="-25000">
                  <a:solidFill>
                    <a:srgbClr val="0033CC"/>
                  </a:solidFill>
                  <a:latin typeface="Times New Roman" panose="02020603050405020304" pitchFamily="18" charset="0"/>
                </a:rPr>
                <a:t>1</a:t>
              </a:r>
              <a:endPara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4885" name="Rectangle 17"/>
            <p:cNvSpPr>
              <a:spLocks noChangeArrowheads="1"/>
            </p:cNvSpPr>
            <p:nvPr/>
          </p:nvSpPr>
          <p:spPr bwMode="auto">
            <a:xfrm>
              <a:off x="1241" y="1604"/>
              <a:ext cx="179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l</a:t>
              </a:r>
            </a:p>
          </p:txBody>
        </p:sp>
      </p:grpSp>
      <p:sp>
        <p:nvSpPr>
          <p:cNvPr id="151570" name="Text Box 18"/>
          <p:cNvSpPr txBox="1">
            <a:spLocks noChangeArrowheads="1"/>
          </p:cNvSpPr>
          <p:nvPr/>
        </p:nvSpPr>
        <p:spPr bwMode="auto">
          <a:xfrm>
            <a:off x="819453" y="647600"/>
            <a:ext cx="3619500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3399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5. 椭圆柱面</a:t>
            </a:r>
          </a:p>
        </p:txBody>
      </p:sp>
      <p:graphicFrame>
        <p:nvGraphicFramePr>
          <p:cNvPr id="151571" name="Object 19"/>
          <p:cNvGraphicFramePr>
            <a:graphicFrameLocks noGrp="1" noChangeAspect="1"/>
          </p:cNvGraphicFramePr>
          <p:nvPr>
            <p:ph sz="half" idx="1"/>
          </p:nvPr>
        </p:nvGraphicFramePr>
        <p:xfrm>
          <a:off x="1247826" y="1336524"/>
          <a:ext cx="2170087" cy="12347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r:id="rId3" imgW="737240" imgH="419464" progId="Equation.3">
                  <p:embed/>
                </p:oleObj>
              </mc:Choice>
              <mc:Fallback>
                <p:oleObj r:id="rId3" imgW="737240" imgH="419464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7826" y="1336524"/>
                        <a:ext cx="2170087" cy="12347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72" name="Text Box 20"/>
          <p:cNvSpPr txBox="1">
            <a:spLocks noChangeArrowheads="1"/>
          </p:cNvSpPr>
          <p:nvPr/>
        </p:nvSpPr>
        <p:spPr bwMode="auto">
          <a:xfrm>
            <a:off x="684389" y="3284361"/>
            <a:ext cx="4795762" cy="2027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0033CC"/>
                </a:solidFill>
                <a:latin typeface="Times New Roman" panose="02020603050405020304" pitchFamily="18" charset="0"/>
              </a:rPr>
              <a:t>曲面在</a:t>
            </a:r>
            <a:r>
              <a:rPr lang="zh-CN" altLang="zh-CN" sz="2794" b="1" i="1">
                <a:solidFill>
                  <a:srgbClr val="0033CC"/>
                </a:solidFill>
                <a:latin typeface="Times New Roman" panose="02020603050405020304" pitchFamily="18" charset="0"/>
              </a:rPr>
              <a:t>O</a:t>
            </a:r>
            <a:r>
              <a:rPr lang="zh-CN" altLang="zh-CN" sz="2794" b="1" i="1" baseline="-25000">
                <a:solidFill>
                  <a:srgbClr val="0033CC"/>
                </a:solidFill>
                <a:latin typeface="Times New Roman" panose="02020603050405020304" pitchFamily="18" charset="0"/>
              </a:rPr>
              <a:t>xy</a:t>
            </a:r>
            <a:r>
              <a:rPr lang="zh-CN" altLang="zh-CN" sz="2794" b="1">
                <a:solidFill>
                  <a:srgbClr val="0033CC"/>
                </a:solidFill>
                <a:latin typeface="Times New Roman" panose="02020603050405020304" pitchFamily="18" charset="0"/>
              </a:rPr>
              <a:t>平面上的投影为椭圆周, 曲面由平行于 </a:t>
            </a:r>
            <a:r>
              <a:rPr lang="zh-CN" altLang="zh-CN" sz="2794" b="1" i="1">
                <a:solidFill>
                  <a:srgbClr val="0033CC"/>
                </a:solidFill>
                <a:latin typeface="Times New Roman" panose="02020603050405020304" pitchFamily="18" charset="0"/>
              </a:rPr>
              <a:t>z </a:t>
            </a:r>
            <a:r>
              <a:rPr lang="zh-CN" altLang="zh-CN" sz="2794" b="1">
                <a:solidFill>
                  <a:srgbClr val="0033CC"/>
                </a:solidFill>
                <a:latin typeface="Times New Roman" panose="02020603050405020304" pitchFamily="18" charset="0"/>
              </a:rPr>
              <a:t>轴的直线沿着椭圆周平行移动而成.</a:t>
            </a:r>
          </a:p>
        </p:txBody>
      </p:sp>
    </p:spTree>
    <p:extLst>
      <p:ext uri="{BB962C8B-B14F-4D97-AF65-F5344CB8AC3E}">
        <p14:creationId xmlns:p14="http://schemas.microsoft.com/office/powerpoint/2010/main" val="20698164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1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51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1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1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1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4" grpId="0" animBg="1"/>
      <p:bldP spid="151570" grpId="0" autoUpdateAnimBg="0"/>
      <p:bldP spid="151572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5887" indent="-90726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2903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8064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53225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798386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43547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088708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233869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BED27E1-CCAA-4C71-A839-BE370AEC2BE6}" type="slidenum">
              <a:rPr lang="zh-CN" altLang="zh-CN" sz="1397">
                <a:solidFill>
                  <a:srgbClr val="0033CC"/>
                </a:solidFill>
              </a:rPr>
              <a:pPr/>
              <a:t>12</a:t>
            </a:fld>
            <a:endParaRPr lang="zh-CN" altLang="zh-CN" sz="1397">
              <a:solidFill>
                <a:srgbClr val="0033CC"/>
              </a:solidFill>
            </a:endParaRPr>
          </a:p>
        </p:txBody>
      </p:sp>
      <p:sp>
        <p:nvSpPr>
          <p:cNvPr id="152578" name="Text Box 2"/>
          <p:cNvSpPr txBox="1">
            <a:spLocks noChangeArrowheads="1"/>
          </p:cNvSpPr>
          <p:nvPr/>
        </p:nvSpPr>
        <p:spPr bwMode="auto">
          <a:xfrm>
            <a:off x="714627" y="1123849"/>
            <a:ext cx="7683500" cy="3786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4001" b="1">
                <a:solidFill>
                  <a:srgbClr val="3399FF"/>
                </a:solidFill>
                <a:latin typeface="Times New Roman" panose="02020603050405020304" pitchFamily="18" charset="0"/>
              </a:rPr>
              <a:t>柱面</a:t>
            </a:r>
            <a:r>
              <a:rPr lang="zh-CN" altLang="zh-CN" sz="4001" b="1">
                <a:solidFill>
                  <a:srgbClr val="0033CC"/>
                </a:solidFill>
                <a:latin typeface="Times New Roman" panose="02020603050405020304" pitchFamily="18" charset="0"/>
              </a:rPr>
              <a:t>:平行于某个给定方向的动直线沿着给定曲线移动所得的曲面.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4001" b="1">
                <a:solidFill>
                  <a:srgbClr val="3399FF"/>
                </a:solidFill>
                <a:latin typeface="Times New Roman" panose="02020603050405020304" pitchFamily="18" charset="0"/>
              </a:rPr>
              <a:t>母线</a:t>
            </a:r>
            <a:r>
              <a:rPr lang="zh-CN" altLang="zh-CN" sz="4001" b="1">
                <a:solidFill>
                  <a:srgbClr val="0033CC"/>
                </a:solidFill>
                <a:latin typeface="Times New Roman" panose="02020603050405020304" pitchFamily="18" charset="0"/>
              </a:rPr>
              <a:t>:动直线.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4001" b="1">
                <a:solidFill>
                  <a:srgbClr val="3399FF"/>
                </a:solidFill>
                <a:latin typeface="Times New Roman" panose="02020603050405020304" pitchFamily="18" charset="0"/>
              </a:rPr>
              <a:t>准线</a:t>
            </a:r>
            <a:r>
              <a:rPr lang="zh-CN" altLang="zh-CN" sz="4001" b="1">
                <a:solidFill>
                  <a:srgbClr val="0033CC"/>
                </a:solidFill>
                <a:latin typeface="Times New Roman" panose="02020603050405020304" pitchFamily="18" charset="0"/>
              </a:rPr>
              <a:t>:给定曲线.</a:t>
            </a:r>
          </a:p>
        </p:txBody>
      </p:sp>
    </p:spTree>
    <p:extLst>
      <p:ext uri="{BB962C8B-B14F-4D97-AF65-F5344CB8AC3E}">
        <p14:creationId xmlns:p14="http://schemas.microsoft.com/office/powerpoint/2010/main" val="5764413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2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8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5887" indent="-90726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2903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8064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53225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798386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43547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088708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233869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3146ECB-66FF-4CBE-8969-55088DA38B54}" type="slidenum">
              <a:rPr lang="zh-CN" altLang="zh-CN" sz="1397">
                <a:solidFill>
                  <a:srgbClr val="0033CC"/>
                </a:solidFill>
              </a:rPr>
              <a:pPr/>
              <a:t>13</a:t>
            </a:fld>
            <a:endParaRPr lang="zh-CN" altLang="zh-CN" sz="1397">
              <a:solidFill>
                <a:srgbClr val="0033CC"/>
              </a:solidFill>
            </a:endParaRPr>
          </a:p>
        </p:txBody>
      </p:sp>
      <p:sp>
        <p:nvSpPr>
          <p:cNvPr id="153602" name="Text Box 2"/>
          <p:cNvSpPr txBox="1">
            <a:spLocks noChangeArrowheads="1"/>
          </p:cNvSpPr>
          <p:nvPr/>
        </p:nvSpPr>
        <p:spPr bwMode="auto">
          <a:xfrm>
            <a:off x="819453" y="647600"/>
            <a:ext cx="3619500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3399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6. 双曲柱面</a:t>
            </a:r>
          </a:p>
        </p:txBody>
      </p:sp>
      <p:graphicFrame>
        <p:nvGraphicFramePr>
          <p:cNvPr id="153603" name="Object 3"/>
          <p:cNvGraphicFramePr>
            <a:graphicFrameLocks noGrp="1" noChangeAspect="1"/>
          </p:cNvGraphicFramePr>
          <p:nvPr>
            <p:ph sz="half" idx="1"/>
          </p:nvPr>
        </p:nvGraphicFramePr>
        <p:xfrm>
          <a:off x="1565326" y="1293687"/>
          <a:ext cx="2074837" cy="1245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r:id="rId3" imgW="699107" imgH="419464" progId="Equation.3">
                  <p:embed/>
                </p:oleObj>
              </mc:Choice>
              <mc:Fallback>
                <p:oleObj r:id="rId3" imgW="699107" imgH="419464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326" y="1293687"/>
                        <a:ext cx="2074837" cy="12453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0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411238" y="3222877"/>
          <a:ext cx="3908274" cy="22522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r:id="rId5" imgW="1588189" imgH="1105380" progId="Equation.3">
                  <p:embed/>
                </p:oleObj>
              </mc:Choice>
              <mc:Fallback>
                <p:oleObj r:id="rId5" imgW="1588189" imgH="110538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238" y="3222877"/>
                        <a:ext cx="3908274" cy="22522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918" name="Line 5"/>
          <p:cNvSpPr>
            <a:spLocks noChangeShapeType="1"/>
          </p:cNvSpPr>
          <p:nvPr/>
        </p:nvSpPr>
        <p:spPr bwMode="auto">
          <a:xfrm>
            <a:off x="6531429" y="2893786"/>
            <a:ext cx="0" cy="15703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19" name="Line 6"/>
          <p:cNvSpPr>
            <a:spLocks noChangeShapeType="1"/>
          </p:cNvSpPr>
          <p:nvPr/>
        </p:nvSpPr>
        <p:spPr bwMode="auto">
          <a:xfrm>
            <a:off x="6896302" y="2452814"/>
            <a:ext cx="0" cy="156986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20" name="Line 7"/>
          <p:cNvSpPr>
            <a:spLocks noChangeShapeType="1"/>
          </p:cNvSpPr>
          <p:nvPr/>
        </p:nvSpPr>
        <p:spPr bwMode="auto">
          <a:xfrm>
            <a:off x="7047492" y="3303512"/>
            <a:ext cx="0" cy="15703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21" name="Freeform 8"/>
          <p:cNvSpPr>
            <a:spLocks/>
          </p:cNvSpPr>
          <p:nvPr/>
        </p:nvSpPr>
        <p:spPr bwMode="auto">
          <a:xfrm>
            <a:off x="6511774" y="2452814"/>
            <a:ext cx="544790" cy="871361"/>
          </a:xfrm>
          <a:custGeom>
            <a:avLst/>
            <a:gdLst>
              <a:gd name="T0" fmla="*/ 1175745 w 343"/>
              <a:gd name="T1" fmla="*/ 0 h 549"/>
              <a:gd name="T2" fmla="*/ 90057 w 343"/>
              <a:gd name="T3" fmla="*/ 1454887 h 549"/>
              <a:gd name="T4" fmla="*/ 1716087 w 343"/>
              <a:gd name="T5" fmla="*/ 2744787 h 54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43" h="549">
                <a:moveTo>
                  <a:pt x="235" y="0"/>
                </a:moveTo>
                <a:cubicBezTo>
                  <a:pt x="117" y="100"/>
                  <a:pt x="0" y="200"/>
                  <a:pt x="18" y="291"/>
                </a:cubicBezTo>
                <a:cubicBezTo>
                  <a:pt x="36" y="382"/>
                  <a:pt x="290" y="508"/>
                  <a:pt x="343" y="549"/>
                </a:cubicBezTo>
              </a:path>
            </a:pathLst>
          </a:cu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22" name="Freeform 9"/>
          <p:cNvSpPr>
            <a:spLocks/>
          </p:cNvSpPr>
          <p:nvPr/>
        </p:nvSpPr>
        <p:spPr bwMode="auto">
          <a:xfrm>
            <a:off x="6513286" y="4014611"/>
            <a:ext cx="544790" cy="871865"/>
          </a:xfrm>
          <a:custGeom>
            <a:avLst/>
            <a:gdLst>
              <a:gd name="T0" fmla="*/ 1175745 w 343"/>
              <a:gd name="T1" fmla="*/ 0 h 549"/>
              <a:gd name="T2" fmla="*/ 90057 w 343"/>
              <a:gd name="T3" fmla="*/ 1455729 h 549"/>
              <a:gd name="T4" fmla="*/ 1716088 w 343"/>
              <a:gd name="T5" fmla="*/ 2746375 h 54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43" h="549">
                <a:moveTo>
                  <a:pt x="235" y="0"/>
                </a:moveTo>
                <a:cubicBezTo>
                  <a:pt x="117" y="100"/>
                  <a:pt x="0" y="200"/>
                  <a:pt x="18" y="291"/>
                </a:cubicBezTo>
                <a:cubicBezTo>
                  <a:pt x="36" y="382"/>
                  <a:pt x="290" y="508"/>
                  <a:pt x="343" y="549"/>
                </a:cubicBezTo>
              </a:path>
            </a:pathLst>
          </a:cu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23" name="Line 10"/>
          <p:cNvSpPr>
            <a:spLocks noChangeShapeType="1"/>
          </p:cNvSpPr>
          <p:nvPr/>
        </p:nvSpPr>
        <p:spPr bwMode="auto">
          <a:xfrm>
            <a:off x="6531429" y="2893786"/>
            <a:ext cx="0" cy="15703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24" name="Freeform 11"/>
          <p:cNvSpPr>
            <a:spLocks/>
          </p:cNvSpPr>
          <p:nvPr/>
        </p:nvSpPr>
        <p:spPr bwMode="auto">
          <a:xfrm>
            <a:off x="6511774" y="2452814"/>
            <a:ext cx="544790" cy="871361"/>
          </a:xfrm>
          <a:custGeom>
            <a:avLst/>
            <a:gdLst>
              <a:gd name="T0" fmla="*/ 1175745 w 343"/>
              <a:gd name="T1" fmla="*/ 0 h 549"/>
              <a:gd name="T2" fmla="*/ 90057 w 343"/>
              <a:gd name="T3" fmla="*/ 1454887 h 549"/>
              <a:gd name="T4" fmla="*/ 1716087 w 343"/>
              <a:gd name="T5" fmla="*/ 2744787 h 54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43" h="549">
                <a:moveTo>
                  <a:pt x="235" y="0"/>
                </a:moveTo>
                <a:cubicBezTo>
                  <a:pt x="117" y="100"/>
                  <a:pt x="0" y="200"/>
                  <a:pt x="18" y="291"/>
                </a:cubicBezTo>
                <a:cubicBezTo>
                  <a:pt x="36" y="382"/>
                  <a:pt x="290" y="508"/>
                  <a:pt x="343" y="549"/>
                </a:cubicBezTo>
              </a:path>
            </a:pathLst>
          </a:cu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25" name="Line 12"/>
          <p:cNvSpPr>
            <a:spLocks noChangeShapeType="1"/>
          </p:cNvSpPr>
          <p:nvPr/>
        </p:nvSpPr>
        <p:spPr bwMode="auto">
          <a:xfrm>
            <a:off x="6896302" y="2452814"/>
            <a:ext cx="0" cy="156986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26" name="Line 13"/>
          <p:cNvSpPr>
            <a:spLocks noChangeShapeType="1"/>
          </p:cNvSpPr>
          <p:nvPr/>
        </p:nvSpPr>
        <p:spPr bwMode="auto">
          <a:xfrm>
            <a:off x="6531429" y="2893786"/>
            <a:ext cx="0" cy="15703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27" name="Freeform 14"/>
          <p:cNvSpPr>
            <a:spLocks/>
          </p:cNvSpPr>
          <p:nvPr/>
        </p:nvSpPr>
        <p:spPr bwMode="auto">
          <a:xfrm>
            <a:off x="6511774" y="2452814"/>
            <a:ext cx="544790" cy="871361"/>
          </a:xfrm>
          <a:custGeom>
            <a:avLst/>
            <a:gdLst>
              <a:gd name="T0" fmla="*/ 1175745 w 343"/>
              <a:gd name="T1" fmla="*/ 0 h 549"/>
              <a:gd name="T2" fmla="*/ 90057 w 343"/>
              <a:gd name="T3" fmla="*/ 1454887 h 549"/>
              <a:gd name="T4" fmla="*/ 1716087 w 343"/>
              <a:gd name="T5" fmla="*/ 2744787 h 54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43" h="549">
                <a:moveTo>
                  <a:pt x="235" y="0"/>
                </a:moveTo>
                <a:cubicBezTo>
                  <a:pt x="117" y="100"/>
                  <a:pt x="0" y="200"/>
                  <a:pt x="18" y="291"/>
                </a:cubicBezTo>
                <a:cubicBezTo>
                  <a:pt x="36" y="382"/>
                  <a:pt x="290" y="508"/>
                  <a:pt x="343" y="549"/>
                </a:cubicBezTo>
              </a:path>
            </a:pathLst>
          </a:cu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28" name="Line 15"/>
          <p:cNvSpPr>
            <a:spLocks noChangeShapeType="1"/>
          </p:cNvSpPr>
          <p:nvPr/>
        </p:nvSpPr>
        <p:spPr bwMode="auto">
          <a:xfrm>
            <a:off x="6896302" y="2452814"/>
            <a:ext cx="0" cy="156986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29" name="Line 16"/>
          <p:cNvSpPr>
            <a:spLocks noChangeShapeType="1"/>
          </p:cNvSpPr>
          <p:nvPr/>
        </p:nvSpPr>
        <p:spPr bwMode="auto">
          <a:xfrm>
            <a:off x="6531429" y="2893786"/>
            <a:ext cx="0" cy="15703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30" name="Line 17"/>
          <p:cNvSpPr>
            <a:spLocks noChangeShapeType="1"/>
          </p:cNvSpPr>
          <p:nvPr/>
        </p:nvSpPr>
        <p:spPr bwMode="auto">
          <a:xfrm>
            <a:off x="6896302" y="2452814"/>
            <a:ext cx="0" cy="156986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31" name="Line 18"/>
          <p:cNvSpPr>
            <a:spLocks noChangeShapeType="1"/>
          </p:cNvSpPr>
          <p:nvPr/>
        </p:nvSpPr>
        <p:spPr bwMode="auto">
          <a:xfrm>
            <a:off x="7047492" y="3303512"/>
            <a:ext cx="0" cy="15703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32" name="Line 19"/>
          <p:cNvSpPr>
            <a:spLocks noChangeShapeType="1"/>
          </p:cNvSpPr>
          <p:nvPr/>
        </p:nvSpPr>
        <p:spPr bwMode="auto">
          <a:xfrm>
            <a:off x="6531429" y="2893786"/>
            <a:ext cx="0" cy="15703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33" name="Line 20"/>
          <p:cNvSpPr>
            <a:spLocks noChangeShapeType="1"/>
          </p:cNvSpPr>
          <p:nvPr/>
        </p:nvSpPr>
        <p:spPr bwMode="auto">
          <a:xfrm>
            <a:off x="6896302" y="2452814"/>
            <a:ext cx="0" cy="156986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34" name="Freeform 21"/>
          <p:cNvSpPr>
            <a:spLocks/>
          </p:cNvSpPr>
          <p:nvPr/>
        </p:nvSpPr>
        <p:spPr bwMode="auto">
          <a:xfrm>
            <a:off x="6511774" y="2452814"/>
            <a:ext cx="544790" cy="871361"/>
          </a:xfrm>
          <a:custGeom>
            <a:avLst/>
            <a:gdLst>
              <a:gd name="T0" fmla="*/ 1175745 w 343"/>
              <a:gd name="T1" fmla="*/ 0 h 549"/>
              <a:gd name="T2" fmla="*/ 90057 w 343"/>
              <a:gd name="T3" fmla="*/ 1454887 h 549"/>
              <a:gd name="T4" fmla="*/ 1716087 w 343"/>
              <a:gd name="T5" fmla="*/ 2744787 h 54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43" h="549">
                <a:moveTo>
                  <a:pt x="235" y="0"/>
                </a:moveTo>
                <a:cubicBezTo>
                  <a:pt x="117" y="100"/>
                  <a:pt x="0" y="200"/>
                  <a:pt x="18" y="291"/>
                </a:cubicBezTo>
                <a:cubicBezTo>
                  <a:pt x="36" y="382"/>
                  <a:pt x="290" y="508"/>
                  <a:pt x="343" y="549"/>
                </a:cubicBezTo>
              </a:path>
            </a:pathLst>
          </a:cu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35" name="Line 22"/>
          <p:cNvSpPr>
            <a:spLocks noChangeShapeType="1"/>
          </p:cNvSpPr>
          <p:nvPr/>
        </p:nvSpPr>
        <p:spPr bwMode="auto">
          <a:xfrm>
            <a:off x="7047492" y="3303512"/>
            <a:ext cx="0" cy="15703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36" name="Line 23"/>
          <p:cNvSpPr>
            <a:spLocks noChangeShapeType="1"/>
          </p:cNvSpPr>
          <p:nvPr/>
        </p:nvSpPr>
        <p:spPr bwMode="auto">
          <a:xfrm>
            <a:off x="6531429" y="2893786"/>
            <a:ext cx="0" cy="15703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37" name="Line 24"/>
          <p:cNvSpPr>
            <a:spLocks noChangeShapeType="1"/>
          </p:cNvSpPr>
          <p:nvPr/>
        </p:nvSpPr>
        <p:spPr bwMode="auto">
          <a:xfrm>
            <a:off x="6896302" y="2452814"/>
            <a:ext cx="0" cy="156986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38" name="Freeform 25"/>
          <p:cNvSpPr>
            <a:spLocks/>
          </p:cNvSpPr>
          <p:nvPr/>
        </p:nvSpPr>
        <p:spPr bwMode="auto">
          <a:xfrm>
            <a:off x="6513286" y="4014611"/>
            <a:ext cx="544790" cy="871865"/>
          </a:xfrm>
          <a:custGeom>
            <a:avLst/>
            <a:gdLst>
              <a:gd name="T0" fmla="*/ 1175745 w 343"/>
              <a:gd name="T1" fmla="*/ 0 h 549"/>
              <a:gd name="T2" fmla="*/ 90057 w 343"/>
              <a:gd name="T3" fmla="*/ 1455729 h 549"/>
              <a:gd name="T4" fmla="*/ 1716088 w 343"/>
              <a:gd name="T5" fmla="*/ 2746375 h 54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43" h="549">
                <a:moveTo>
                  <a:pt x="235" y="0"/>
                </a:moveTo>
                <a:cubicBezTo>
                  <a:pt x="117" y="100"/>
                  <a:pt x="0" y="200"/>
                  <a:pt x="18" y="291"/>
                </a:cubicBezTo>
                <a:cubicBezTo>
                  <a:pt x="36" y="382"/>
                  <a:pt x="290" y="508"/>
                  <a:pt x="343" y="549"/>
                </a:cubicBezTo>
              </a:path>
            </a:pathLst>
          </a:cu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39" name="Freeform 26"/>
          <p:cNvSpPr>
            <a:spLocks/>
          </p:cNvSpPr>
          <p:nvPr/>
        </p:nvSpPr>
        <p:spPr bwMode="auto">
          <a:xfrm>
            <a:off x="6500687" y="2452814"/>
            <a:ext cx="544790" cy="871361"/>
          </a:xfrm>
          <a:custGeom>
            <a:avLst/>
            <a:gdLst>
              <a:gd name="T0" fmla="*/ 1175745 w 343"/>
              <a:gd name="T1" fmla="*/ 0 h 549"/>
              <a:gd name="T2" fmla="*/ 90057 w 343"/>
              <a:gd name="T3" fmla="*/ 1454887 h 549"/>
              <a:gd name="T4" fmla="*/ 1716087 w 343"/>
              <a:gd name="T5" fmla="*/ 2744787 h 54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43" h="549">
                <a:moveTo>
                  <a:pt x="235" y="0"/>
                </a:moveTo>
                <a:cubicBezTo>
                  <a:pt x="117" y="100"/>
                  <a:pt x="0" y="200"/>
                  <a:pt x="18" y="291"/>
                </a:cubicBezTo>
                <a:cubicBezTo>
                  <a:pt x="36" y="382"/>
                  <a:pt x="290" y="508"/>
                  <a:pt x="343" y="549"/>
                </a:cubicBezTo>
              </a:path>
            </a:pathLst>
          </a:cu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40" name="Line 27"/>
          <p:cNvSpPr>
            <a:spLocks noChangeShapeType="1"/>
          </p:cNvSpPr>
          <p:nvPr/>
        </p:nvSpPr>
        <p:spPr bwMode="auto">
          <a:xfrm>
            <a:off x="7047492" y="3303512"/>
            <a:ext cx="0" cy="15703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41" name="Line 28"/>
          <p:cNvSpPr>
            <a:spLocks noChangeShapeType="1"/>
          </p:cNvSpPr>
          <p:nvPr/>
        </p:nvSpPr>
        <p:spPr bwMode="auto">
          <a:xfrm>
            <a:off x="6531429" y="2893786"/>
            <a:ext cx="0" cy="15703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42" name="Line 29"/>
          <p:cNvSpPr>
            <a:spLocks noChangeShapeType="1"/>
          </p:cNvSpPr>
          <p:nvPr/>
        </p:nvSpPr>
        <p:spPr bwMode="auto">
          <a:xfrm>
            <a:off x="6896302" y="2452814"/>
            <a:ext cx="0" cy="156986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43" name="Line 30"/>
          <p:cNvSpPr>
            <a:spLocks noChangeShapeType="1"/>
          </p:cNvSpPr>
          <p:nvPr/>
        </p:nvSpPr>
        <p:spPr bwMode="auto">
          <a:xfrm>
            <a:off x="5154587" y="3357437"/>
            <a:ext cx="0" cy="157036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44" name="Freeform 31"/>
          <p:cNvSpPr>
            <a:spLocks/>
          </p:cNvSpPr>
          <p:nvPr/>
        </p:nvSpPr>
        <p:spPr bwMode="auto">
          <a:xfrm rot="10800000">
            <a:off x="5000877" y="4060976"/>
            <a:ext cx="544286" cy="871361"/>
          </a:xfrm>
          <a:custGeom>
            <a:avLst/>
            <a:gdLst>
              <a:gd name="T0" fmla="*/ 1174657 w 343"/>
              <a:gd name="T1" fmla="*/ 0 h 549"/>
              <a:gd name="T2" fmla="*/ 89974 w 343"/>
              <a:gd name="T3" fmla="*/ 1454888 h 549"/>
              <a:gd name="T4" fmla="*/ 1714500 w 343"/>
              <a:gd name="T5" fmla="*/ 2744788 h 54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43" h="549">
                <a:moveTo>
                  <a:pt x="235" y="0"/>
                </a:moveTo>
                <a:cubicBezTo>
                  <a:pt x="117" y="100"/>
                  <a:pt x="0" y="200"/>
                  <a:pt x="18" y="291"/>
                </a:cubicBezTo>
                <a:cubicBezTo>
                  <a:pt x="36" y="382"/>
                  <a:pt x="290" y="508"/>
                  <a:pt x="343" y="549"/>
                </a:cubicBezTo>
              </a:path>
            </a:pathLst>
          </a:custGeom>
          <a:noFill/>
          <a:ln w="38100" cmpd="sng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45" name="Freeform 32"/>
          <p:cNvSpPr>
            <a:spLocks/>
          </p:cNvSpPr>
          <p:nvPr/>
        </p:nvSpPr>
        <p:spPr bwMode="auto">
          <a:xfrm rot="10800000">
            <a:off x="4994325" y="2484564"/>
            <a:ext cx="544286" cy="871361"/>
          </a:xfrm>
          <a:custGeom>
            <a:avLst/>
            <a:gdLst>
              <a:gd name="T0" fmla="*/ 1174657 w 343"/>
              <a:gd name="T1" fmla="*/ 0 h 549"/>
              <a:gd name="T2" fmla="*/ 89974 w 343"/>
              <a:gd name="T3" fmla="*/ 1454888 h 549"/>
              <a:gd name="T4" fmla="*/ 1714500 w 343"/>
              <a:gd name="T5" fmla="*/ 2744788 h 54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43" h="549">
                <a:moveTo>
                  <a:pt x="235" y="0"/>
                </a:moveTo>
                <a:cubicBezTo>
                  <a:pt x="117" y="100"/>
                  <a:pt x="0" y="200"/>
                  <a:pt x="18" y="291"/>
                </a:cubicBezTo>
                <a:cubicBezTo>
                  <a:pt x="36" y="382"/>
                  <a:pt x="290" y="508"/>
                  <a:pt x="343" y="549"/>
                </a:cubicBezTo>
              </a:path>
            </a:pathLst>
          </a:custGeom>
          <a:noFill/>
          <a:ln w="38100" cmpd="sng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46" name="Line 33"/>
          <p:cNvSpPr>
            <a:spLocks noChangeShapeType="1"/>
          </p:cNvSpPr>
          <p:nvPr/>
        </p:nvSpPr>
        <p:spPr bwMode="auto">
          <a:xfrm rot="10800000">
            <a:off x="5508877" y="2905377"/>
            <a:ext cx="0" cy="1569861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47" name="Line 34"/>
          <p:cNvSpPr>
            <a:spLocks noChangeShapeType="1"/>
          </p:cNvSpPr>
          <p:nvPr/>
        </p:nvSpPr>
        <p:spPr bwMode="auto">
          <a:xfrm rot="10800000">
            <a:off x="4994325" y="2475492"/>
            <a:ext cx="0" cy="156935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48" name="Freeform 35"/>
          <p:cNvSpPr>
            <a:spLocks/>
          </p:cNvSpPr>
          <p:nvPr/>
        </p:nvSpPr>
        <p:spPr bwMode="auto">
          <a:xfrm>
            <a:off x="6513286" y="4014611"/>
            <a:ext cx="544790" cy="871865"/>
          </a:xfrm>
          <a:custGeom>
            <a:avLst/>
            <a:gdLst>
              <a:gd name="T0" fmla="*/ 1175745 w 343"/>
              <a:gd name="T1" fmla="*/ 0 h 549"/>
              <a:gd name="T2" fmla="*/ 90057 w 343"/>
              <a:gd name="T3" fmla="*/ 1455729 h 549"/>
              <a:gd name="T4" fmla="*/ 1716088 w 343"/>
              <a:gd name="T5" fmla="*/ 2746375 h 54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43" h="549">
                <a:moveTo>
                  <a:pt x="235" y="0"/>
                </a:moveTo>
                <a:cubicBezTo>
                  <a:pt x="117" y="100"/>
                  <a:pt x="0" y="200"/>
                  <a:pt x="18" y="291"/>
                </a:cubicBezTo>
                <a:cubicBezTo>
                  <a:pt x="36" y="382"/>
                  <a:pt x="290" y="508"/>
                  <a:pt x="343" y="549"/>
                </a:cubicBezTo>
              </a:path>
            </a:pathLst>
          </a:cu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49" name="Freeform 36"/>
          <p:cNvSpPr>
            <a:spLocks/>
          </p:cNvSpPr>
          <p:nvPr/>
        </p:nvSpPr>
        <p:spPr bwMode="auto">
          <a:xfrm>
            <a:off x="6500687" y="2452814"/>
            <a:ext cx="544790" cy="871361"/>
          </a:xfrm>
          <a:custGeom>
            <a:avLst/>
            <a:gdLst>
              <a:gd name="T0" fmla="*/ 1175745 w 343"/>
              <a:gd name="T1" fmla="*/ 0 h 549"/>
              <a:gd name="T2" fmla="*/ 90057 w 343"/>
              <a:gd name="T3" fmla="*/ 1454887 h 549"/>
              <a:gd name="T4" fmla="*/ 1716087 w 343"/>
              <a:gd name="T5" fmla="*/ 2744787 h 54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43" h="549">
                <a:moveTo>
                  <a:pt x="235" y="0"/>
                </a:moveTo>
                <a:cubicBezTo>
                  <a:pt x="117" y="100"/>
                  <a:pt x="0" y="200"/>
                  <a:pt x="18" y="291"/>
                </a:cubicBezTo>
                <a:cubicBezTo>
                  <a:pt x="36" y="382"/>
                  <a:pt x="290" y="508"/>
                  <a:pt x="343" y="549"/>
                </a:cubicBezTo>
              </a:path>
            </a:pathLst>
          </a:cu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50" name="Line 37"/>
          <p:cNvSpPr>
            <a:spLocks noChangeShapeType="1"/>
          </p:cNvSpPr>
          <p:nvPr/>
        </p:nvSpPr>
        <p:spPr bwMode="auto">
          <a:xfrm>
            <a:off x="6531429" y="2893786"/>
            <a:ext cx="0" cy="15703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51" name="Freeform 38"/>
          <p:cNvSpPr>
            <a:spLocks/>
          </p:cNvSpPr>
          <p:nvPr/>
        </p:nvSpPr>
        <p:spPr bwMode="auto">
          <a:xfrm>
            <a:off x="6513286" y="4014611"/>
            <a:ext cx="544790" cy="871865"/>
          </a:xfrm>
          <a:custGeom>
            <a:avLst/>
            <a:gdLst>
              <a:gd name="T0" fmla="*/ 1175745 w 343"/>
              <a:gd name="T1" fmla="*/ 0 h 549"/>
              <a:gd name="T2" fmla="*/ 90057 w 343"/>
              <a:gd name="T3" fmla="*/ 1455729 h 549"/>
              <a:gd name="T4" fmla="*/ 1716088 w 343"/>
              <a:gd name="T5" fmla="*/ 2746375 h 54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43" h="549">
                <a:moveTo>
                  <a:pt x="235" y="0"/>
                </a:moveTo>
                <a:cubicBezTo>
                  <a:pt x="117" y="100"/>
                  <a:pt x="0" y="200"/>
                  <a:pt x="18" y="291"/>
                </a:cubicBezTo>
                <a:cubicBezTo>
                  <a:pt x="36" y="382"/>
                  <a:pt x="290" y="508"/>
                  <a:pt x="343" y="549"/>
                </a:cubicBezTo>
              </a:path>
            </a:pathLst>
          </a:cu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52" name="Freeform 39"/>
          <p:cNvSpPr>
            <a:spLocks/>
          </p:cNvSpPr>
          <p:nvPr/>
        </p:nvSpPr>
        <p:spPr bwMode="auto">
          <a:xfrm>
            <a:off x="6500687" y="2452814"/>
            <a:ext cx="544790" cy="871361"/>
          </a:xfrm>
          <a:custGeom>
            <a:avLst/>
            <a:gdLst>
              <a:gd name="T0" fmla="*/ 1175745 w 343"/>
              <a:gd name="T1" fmla="*/ 0 h 549"/>
              <a:gd name="T2" fmla="*/ 90057 w 343"/>
              <a:gd name="T3" fmla="*/ 1454887 h 549"/>
              <a:gd name="T4" fmla="*/ 1716087 w 343"/>
              <a:gd name="T5" fmla="*/ 2744787 h 54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43" h="549">
                <a:moveTo>
                  <a:pt x="235" y="0"/>
                </a:moveTo>
                <a:cubicBezTo>
                  <a:pt x="117" y="100"/>
                  <a:pt x="0" y="200"/>
                  <a:pt x="18" y="291"/>
                </a:cubicBezTo>
                <a:cubicBezTo>
                  <a:pt x="36" y="382"/>
                  <a:pt x="290" y="508"/>
                  <a:pt x="343" y="549"/>
                </a:cubicBezTo>
              </a:path>
            </a:pathLst>
          </a:cu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53" name="Line 40"/>
          <p:cNvSpPr>
            <a:spLocks noChangeShapeType="1"/>
          </p:cNvSpPr>
          <p:nvPr/>
        </p:nvSpPr>
        <p:spPr bwMode="auto">
          <a:xfrm>
            <a:off x="6896302" y="2452814"/>
            <a:ext cx="0" cy="156986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54" name="Freeform 41"/>
          <p:cNvSpPr>
            <a:spLocks/>
          </p:cNvSpPr>
          <p:nvPr/>
        </p:nvSpPr>
        <p:spPr bwMode="auto">
          <a:xfrm>
            <a:off x="6500687" y="2452814"/>
            <a:ext cx="544790" cy="871361"/>
          </a:xfrm>
          <a:custGeom>
            <a:avLst/>
            <a:gdLst>
              <a:gd name="T0" fmla="*/ 1175745 w 343"/>
              <a:gd name="T1" fmla="*/ 0 h 549"/>
              <a:gd name="T2" fmla="*/ 90057 w 343"/>
              <a:gd name="T3" fmla="*/ 1454887 h 549"/>
              <a:gd name="T4" fmla="*/ 1716087 w 343"/>
              <a:gd name="T5" fmla="*/ 2744787 h 54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43" h="549">
                <a:moveTo>
                  <a:pt x="235" y="0"/>
                </a:moveTo>
                <a:cubicBezTo>
                  <a:pt x="117" y="100"/>
                  <a:pt x="0" y="200"/>
                  <a:pt x="18" y="291"/>
                </a:cubicBezTo>
                <a:cubicBezTo>
                  <a:pt x="36" y="382"/>
                  <a:pt x="290" y="508"/>
                  <a:pt x="343" y="549"/>
                </a:cubicBezTo>
              </a:path>
            </a:pathLst>
          </a:cu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55" name="Line 42"/>
          <p:cNvSpPr>
            <a:spLocks noChangeShapeType="1"/>
          </p:cNvSpPr>
          <p:nvPr/>
        </p:nvSpPr>
        <p:spPr bwMode="auto">
          <a:xfrm>
            <a:off x="6896302" y="2452814"/>
            <a:ext cx="0" cy="156986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56" name="Line 43"/>
          <p:cNvSpPr>
            <a:spLocks noChangeShapeType="1"/>
          </p:cNvSpPr>
          <p:nvPr/>
        </p:nvSpPr>
        <p:spPr bwMode="auto">
          <a:xfrm>
            <a:off x="6531429" y="2893786"/>
            <a:ext cx="0" cy="15703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57" name="Freeform 44"/>
          <p:cNvSpPr>
            <a:spLocks/>
          </p:cNvSpPr>
          <p:nvPr/>
        </p:nvSpPr>
        <p:spPr bwMode="auto">
          <a:xfrm>
            <a:off x="6500687" y="2452814"/>
            <a:ext cx="544790" cy="871361"/>
          </a:xfrm>
          <a:custGeom>
            <a:avLst/>
            <a:gdLst>
              <a:gd name="T0" fmla="*/ 1175745 w 343"/>
              <a:gd name="T1" fmla="*/ 0 h 549"/>
              <a:gd name="T2" fmla="*/ 90057 w 343"/>
              <a:gd name="T3" fmla="*/ 1454887 h 549"/>
              <a:gd name="T4" fmla="*/ 1716087 w 343"/>
              <a:gd name="T5" fmla="*/ 2744787 h 54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43" h="549">
                <a:moveTo>
                  <a:pt x="235" y="0"/>
                </a:moveTo>
                <a:cubicBezTo>
                  <a:pt x="117" y="100"/>
                  <a:pt x="0" y="200"/>
                  <a:pt x="18" y="291"/>
                </a:cubicBezTo>
                <a:cubicBezTo>
                  <a:pt x="36" y="382"/>
                  <a:pt x="290" y="508"/>
                  <a:pt x="343" y="549"/>
                </a:cubicBezTo>
              </a:path>
            </a:pathLst>
          </a:cu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58" name="Line 45"/>
          <p:cNvSpPr>
            <a:spLocks noChangeShapeType="1"/>
          </p:cNvSpPr>
          <p:nvPr/>
        </p:nvSpPr>
        <p:spPr bwMode="auto">
          <a:xfrm>
            <a:off x="6896302" y="2452814"/>
            <a:ext cx="0" cy="156986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59" name="Line 46"/>
          <p:cNvSpPr>
            <a:spLocks noChangeShapeType="1"/>
          </p:cNvSpPr>
          <p:nvPr/>
        </p:nvSpPr>
        <p:spPr bwMode="auto">
          <a:xfrm>
            <a:off x="7047492" y="3303512"/>
            <a:ext cx="0" cy="15703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60" name="Line 47"/>
          <p:cNvSpPr>
            <a:spLocks noChangeShapeType="1"/>
          </p:cNvSpPr>
          <p:nvPr/>
        </p:nvSpPr>
        <p:spPr bwMode="auto">
          <a:xfrm>
            <a:off x="6531429" y="2893786"/>
            <a:ext cx="0" cy="15703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61" name="Freeform 48"/>
          <p:cNvSpPr>
            <a:spLocks/>
          </p:cNvSpPr>
          <p:nvPr/>
        </p:nvSpPr>
        <p:spPr bwMode="auto">
          <a:xfrm>
            <a:off x="6500687" y="2452814"/>
            <a:ext cx="544790" cy="871361"/>
          </a:xfrm>
          <a:custGeom>
            <a:avLst/>
            <a:gdLst>
              <a:gd name="T0" fmla="*/ 1175745 w 343"/>
              <a:gd name="T1" fmla="*/ 0 h 549"/>
              <a:gd name="T2" fmla="*/ 90057 w 343"/>
              <a:gd name="T3" fmla="*/ 1454887 h 549"/>
              <a:gd name="T4" fmla="*/ 1716087 w 343"/>
              <a:gd name="T5" fmla="*/ 2744787 h 54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43" h="549">
                <a:moveTo>
                  <a:pt x="235" y="0"/>
                </a:moveTo>
                <a:cubicBezTo>
                  <a:pt x="117" y="100"/>
                  <a:pt x="0" y="200"/>
                  <a:pt x="18" y="291"/>
                </a:cubicBezTo>
                <a:cubicBezTo>
                  <a:pt x="36" y="382"/>
                  <a:pt x="290" y="508"/>
                  <a:pt x="343" y="549"/>
                </a:cubicBezTo>
              </a:path>
            </a:pathLst>
          </a:cu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62" name="Line 49"/>
          <p:cNvSpPr>
            <a:spLocks noChangeShapeType="1"/>
          </p:cNvSpPr>
          <p:nvPr/>
        </p:nvSpPr>
        <p:spPr bwMode="auto">
          <a:xfrm>
            <a:off x="6896302" y="2452814"/>
            <a:ext cx="0" cy="156986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63" name="Freeform 50"/>
          <p:cNvSpPr>
            <a:spLocks/>
          </p:cNvSpPr>
          <p:nvPr/>
        </p:nvSpPr>
        <p:spPr bwMode="auto">
          <a:xfrm>
            <a:off x="6513286" y="4014611"/>
            <a:ext cx="544790" cy="871865"/>
          </a:xfrm>
          <a:custGeom>
            <a:avLst/>
            <a:gdLst>
              <a:gd name="T0" fmla="*/ 1175745 w 343"/>
              <a:gd name="T1" fmla="*/ 0 h 549"/>
              <a:gd name="T2" fmla="*/ 90057 w 343"/>
              <a:gd name="T3" fmla="*/ 1455729 h 549"/>
              <a:gd name="T4" fmla="*/ 1716088 w 343"/>
              <a:gd name="T5" fmla="*/ 2746375 h 54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43" h="549">
                <a:moveTo>
                  <a:pt x="235" y="0"/>
                </a:moveTo>
                <a:cubicBezTo>
                  <a:pt x="117" y="100"/>
                  <a:pt x="0" y="200"/>
                  <a:pt x="18" y="291"/>
                </a:cubicBezTo>
                <a:cubicBezTo>
                  <a:pt x="36" y="382"/>
                  <a:pt x="290" y="508"/>
                  <a:pt x="343" y="549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64" name="Line 51"/>
          <p:cNvSpPr>
            <a:spLocks noChangeShapeType="1"/>
          </p:cNvSpPr>
          <p:nvPr/>
        </p:nvSpPr>
        <p:spPr bwMode="auto">
          <a:xfrm>
            <a:off x="7047492" y="3303512"/>
            <a:ext cx="0" cy="157036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65" name="Line 52"/>
          <p:cNvSpPr>
            <a:spLocks noChangeShapeType="1"/>
          </p:cNvSpPr>
          <p:nvPr/>
        </p:nvSpPr>
        <p:spPr bwMode="auto">
          <a:xfrm>
            <a:off x="6531429" y="2893786"/>
            <a:ext cx="0" cy="157036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66" name="Freeform 53"/>
          <p:cNvSpPr>
            <a:spLocks/>
          </p:cNvSpPr>
          <p:nvPr/>
        </p:nvSpPr>
        <p:spPr bwMode="auto">
          <a:xfrm>
            <a:off x="6500687" y="2452814"/>
            <a:ext cx="544790" cy="871361"/>
          </a:xfrm>
          <a:custGeom>
            <a:avLst/>
            <a:gdLst>
              <a:gd name="T0" fmla="*/ 1175745 w 343"/>
              <a:gd name="T1" fmla="*/ 0 h 549"/>
              <a:gd name="T2" fmla="*/ 90057 w 343"/>
              <a:gd name="T3" fmla="*/ 1454887 h 549"/>
              <a:gd name="T4" fmla="*/ 1716087 w 343"/>
              <a:gd name="T5" fmla="*/ 2744787 h 54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43" h="549">
                <a:moveTo>
                  <a:pt x="235" y="0"/>
                </a:moveTo>
                <a:cubicBezTo>
                  <a:pt x="117" y="100"/>
                  <a:pt x="0" y="200"/>
                  <a:pt x="18" y="291"/>
                </a:cubicBezTo>
                <a:cubicBezTo>
                  <a:pt x="36" y="382"/>
                  <a:pt x="290" y="508"/>
                  <a:pt x="343" y="549"/>
                </a:cubicBezTo>
              </a:path>
            </a:pathLst>
          </a:custGeom>
          <a:noFill/>
          <a:ln w="38100" cmpd="sng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67" name="Line 54"/>
          <p:cNvSpPr>
            <a:spLocks noChangeShapeType="1"/>
          </p:cNvSpPr>
          <p:nvPr/>
        </p:nvSpPr>
        <p:spPr bwMode="auto">
          <a:xfrm>
            <a:off x="6907389" y="2441726"/>
            <a:ext cx="0" cy="1569861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53655" name="Line 55"/>
          <p:cNvSpPr>
            <a:spLocks noChangeShapeType="1"/>
          </p:cNvSpPr>
          <p:nvPr/>
        </p:nvSpPr>
        <p:spPr bwMode="auto">
          <a:xfrm flipV="1">
            <a:off x="5978576" y="1735163"/>
            <a:ext cx="0" cy="2095500"/>
          </a:xfrm>
          <a:prstGeom prst="line">
            <a:avLst/>
          </a:prstGeom>
          <a:noFill/>
          <a:ln w="28575">
            <a:solidFill>
              <a:srgbClr val="D829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53656" name="Line 56"/>
          <p:cNvSpPr>
            <a:spLocks noChangeShapeType="1"/>
          </p:cNvSpPr>
          <p:nvPr/>
        </p:nvSpPr>
        <p:spPr bwMode="auto">
          <a:xfrm>
            <a:off x="5978575" y="3830663"/>
            <a:ext cx="2571750" cy="0"/>
          </a:xfrm>
          <a:prstGeom prst="line">
            <a:avLst/>
          </a:prstGeom>
          <a:noFill/>
          <a:ln w="28575">
            <a:solidFill>
              <a:srgbClr val="D829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70" name="Line 57"/>
          <p:cNvSpPr>
            <a:spLocks noChangeShapeType="1"/>
          </p:cNvSpPr>
          <p:nvPr/>
        </p:nvSpPr>
        <p:spPr bwMode="auto">
          <a:xfrm flipV="1">
            <a:off x="5989663" y="2506738"/>
            <a:ext cx="1281087" cy="1302254"/>
          </a:xfrm>
          <a:prstGeom prst="line">
            <a:avLst/>
          </a:prstGeom>
          <a:noFill/>
          <a:ln w="28575">
            <a:solidFill>
              <a:srgbClr val="D82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71" name="Freeform 58"/>
          <p:cNvSpPr>
            <a:spLocks/>
          </p:cNvSpPr>
          <p:nvPr/>
        </p:nvSpPr>
        <p:spPr bwMode="auto">
          <a:xfrm rot="10800000">
            <a:off x="5000877" y="4060976"/>
            <a:ext cx="544286" cy="871361"/>
          </a:xfrm>
          <a:custGeom>
            <a:avLst/>
            <a:gdLst>
              <a:gd name="T0" fmla="*/ 1174657 w 343"/>
              <a:gd name="T1" fmla="*/ 0 h 549"/>
              <a:gd name="T2" fmla="*/ 89974 w 343"/>
              <a:gd name="T3" fmla="*/ 1454888 h 549"/>
              <a:gd name="T4" fmla="*/ 1714500 w 343"/>
              <a:gd name="T5" fmla="*/ 2744788 h 54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43" h="549">
                <a:moveTo>
                  <a:pt x="235" y="0"/>
                </a:moveTo>
                <a:cubicBezTo>
                  <a:pt x="117" y="100"/>
                  <a:pt x="0" y="200"/>
                  <a:pt x="18" y="291"/>
                </a:cubicBezTo>
                <a:cubicBezTo>
                  <a:pt x="36" y="382"/>
                  <a:pt x="290" y="508"/>
                  <a:pt x="343" y="549"/>
                </a:cubicBezTo>
              </a:path>
            </a:pathLst>
          </a:custGeom>
          <a:noFill/>
          <a:ln w="38100" cmpd="sng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72" name="Line 59"/>
          <p:cNvSpPr>
            <a:spLocks noChangeShapeType="1"/>
          </p:cNvSpPr>
          <p:nvPr/>
        </p:nvSpPr>
        <p:spPr bwMode="auto">
          <a:xfrm rot="10800000">
            <a:off x="5508877" y="2905377"/>
            <a:ext cx="0" cy="1569861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73" name="Line 60"/>
          <p:cNvSpPr>
            <a:spLocks noChangeShapeType="1"/>
          </p:cNvSpPr>
          <p:nvPr/>
        </p:nvSpPr>
        <p:spPr bwMode="auto">
          <a:xfrm rot="10800000">
            <a:off x="4994325" y="2475492"/>
            <a:ext cx="0" cy="156935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74" name="Freeform 61"/>
          <p:cNvSpPr>
            <a:spLocks/>
          </p:cNvSpPr>
          <p:nvPr/>
        </p:nvSpPr>
        <p:spPr bwMode="auto">
          <a:xfrm rot="10800000">
            <a:off x="5000877" y="4060976"/>
            <a:ext cx="544286" cy="871361"/>
          </a:xfrm>
          <a:custGeom>
            <a:avLst/>
            <a:gdLst>
              <a:gd name="T0" fmla="*/ 1174657 w 343"/>
              <a:gd name="T1" fmla="*/ 0 h 549"/>
              <a:gd name="T2" fmla="*/ 89974 w 343"/>
              <a:gd name="T3" fmla="*/ 1454888 h 549"/>
              <a:gd name="T4" fmla="*/ 1714500 w 343"/>
              <a:gd name="T5" fmla="*/ 2744788 h 54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43" h="549">
                <a:moveTo>
                  <a:pt x="235" y="0"/>
                </a:moveTo>
                <a:cubicBezTo>
                  <a:pt x="117" y="100"/>
                  <a:pt x="0" y="200"/>
                  <a:pt x="18" y="291"/>
                </a:cubicBezTo>
                <a:cubicBezTo>
                  <a:pt x="36" y="382"/>
                  <a:pt x="290" y="508"/>
                  <a:pt x="343" y="549"/>
                </a:cubicBezTo>
              </a:path>
            </a:pathLst>
          </a:custGeom>
          <a:noFill/>
          <a:ln w="38100" cmpd="sng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75" name="Line 62"/>
          <p:cNvSpPr>
            <a:spLocks noChangeShapeType="1"/>
          </p:cNvSpPr>
          <p:nvPr/>
        </p:nvSpPr>
        <p:spPr bwMode="auto">
          <a:xfrm rot="10800000">
            <a:off x="5508877" y="2905377"/>
            <a:ext cx="0" cy="1569861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76" name="Freeform 63"/>
          <p:cNvSpPr>
            <a:spLocks/>
          </p:cNvSpPr>
          <p:nvPr/>
        </p:nvSpPr>
        <p:spPr bwMode="auto">
          <a:xfrm rot="10800000">
            <a:off x="4994325" y="2484564"/>
            <a:ext cx="544286" cy="871361"/>
          </a:xfrm>
          <a:custGeom>
            <a:avLst/>
            <a:gdLst>
              <a:gd name="T0" fmla="*/ 1174657 w 343"/>
              <a:gd name="T1" fmla="*/ 0 h 549"/>
              <a:gd name="T2" fmla="*/ 89974 w 343"/>
              <a:gd name="T3" fmla="*/ 1454888 h 549"/>
              <a:gd name="T4" fmla="*/ 1714500 w 343"/>
              <a:gd name="T5" fmla="*/ 2744788 h 54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43" h="549">
                <a:moveTo>
                  <a:pt x="235" y="0"/>
                </a:moveTo>
                <a:cubicBezTo>
                  <a:pt x="117" y="100"/>
                  <a:pt x="0" y="200"/>
                  <a:pt x="18" y="291"/>
                </a:cubicBezTo>
                <a:cubicBezTo>
                  <a:pt x="36" y="382"/>
                  <a:pt x="290" y="508"/>
                  <a:pt x="343" y="549"/>
                </a:cubicBezTo>
              </a:path>
            </a:pathLst>
          </a:custGeom>
          <a:noFill/>
          <a:ln w="38100" cmpd="sng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77" name="Line 64"/>
          <p:cNvSpPr>
            <a:spLocks noChangeShapeType="1"/>
          </p:cNvSpPr>
          <p:nvPr/>
        </p:nvSpPr>
        <p:spPr bwMode="auto">
          <a:xfrm rot="10800000">
            <a:off x="4994325" y="2475492"/>
            <a:ext cx="0" cy="156935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78" name="Freeform 65"/>
          <p:cNvSpPr>
            <a:spLocks/>
          </p:cNvSpPr>
          <p:nvPr/>
        </p:nvSpPr>
        <p:spPr bwMode="auto">
          <a:xfrm rot="10800000">
            <a:off x="5000877" y="4060976"/>
            <a:ext cx="544286" cy="871361"/>
          </a:xfrm>
          <a:custGeom>
            <a:avLst/>
            <a:gdLst>
              <a:gd name="T0" fmla="*/ 1174657 w 343"/>
              <a:gd name="T1" fmla="*/ 0 h 549"/>
              <a:gd name="T2" fmla="*/ 89974 w 343"/>
              <a:gd name="T3" fmla="*/ 1454888 h 549"/>
              <a:gd name="T4" fmla="*/ 1714500 w 343"/>
              <a:gd name="T5" fmla="*/ 2744788 h 54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43" h="549">
                <a:moveTo>
                  <a:pt x="235" y="0"/>
                </a:moveTo>
                <a:cubicBezTo>
                  <a:pt x="117" y="100"/>
                  <a:pt x="0" y="200"/>
                  <a:pt x="18" y="291"/>
                </a:cubicBezTo>
                <a:cubicBezTo>
                  <a:pt x="36" y="382"/>
                  <a:pt x="290" y="508"/>
                  <a:pt x="343" y="549"/>
                </a:cubicBezTo>
              </a:path>
            </a:pathLst>
          </a:custGeom>
          <a:noFill/>
          <a:ln w="38100" cmpd="sng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79" name="Line 66"/>
          <p:cNvSpPr>
            <a:spLocks noChangeShapeType="1"/>
          </p:cNvSpPr>
          <p:nvPr/>
        </p:nvSpPr>
        <p:spPr bwMode="auto">
          <a:xfrm rot="10800000">
            <a:off x="5508877" y="2905377"/>
            <a:ext cx="0" cy="1569861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80" name="Freeform 67"/>
          <p:cNvSpPr>
            <a:spLocks/>
          </p:cNvSpPr>
          <p:nvPr/>
        </p:nvSpPr>
        <p:spPr bwMode="auto">
          <a:xfrm rot="10800000">
            <a:off x="4994325" y="2484564"/>
            <a:ext cx="544286" cy="871361"/>
          </a:xfrm>
          <a:custGeom>
            <a:avLst/>
            <a:gdLst>
              <a:gd name="T0" fmla="*/ 1174657 w 343"/>
              <a:gd name="T1" fmla="*/ 0 h 549"/>
              <a:gd name="T2" fmla="*/ 89974 w 343"/>
              <a:gd name="T3" fmla="*/ 1454888 h 549"/>
              <a:gd name="T4" fmla="*/ 1714500 w 343"/>
              <a:gd name="T5" fmla="*/ 2744788 h 54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43" h="549">
                <a:moveTo>
                  <a:pt x="235" y="0"/>
                </a:moveTo>
                <a:cubicBezTo>
                  <a:pt x="117" y="100"/>
                  <a:pt x="0" y="200"/>
                  <a:pt x="18" y="291"/>
                </a:cubicBezTo>
                <a:cubicBezTo>
                  <a:pt x="36" y="382"/>
                  <a:pt x="290" y="508"/>
                  <a:pt x="343" y="549"/>
                </a:cubicBezTo>
              </a:path>
            </a:pathLst>
          </a:custGeom>
          <a:noFill/>
          <a:ln w="38100" cmpd="sng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81" name="Line 68"/>
          <p:cNvSpPr>
            <a:spLocks noChangeShapeType="1"/>
          </p:cNvSpPr>
          <p:nvPr/>
        </p:nvSpPr>
        <p:spPr bwMode="auto">
          <a:xfrm rot="10800000">
            <a:off x="4994325" y="2475492"/>
            <a:ext cx="0" cy="156935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82" name="Freeform 69"/>
          <p:cNvSpPr>
            <a:spLocks/>
          </p:cNvSpPr>
          <p:nvPr/>
        </p:nvSpPr>
        <p:spPr bwMode="auto">
          <a:xfrm rot="10800000">
            <a:off x="5000877" y="4060976"/>
            <a:ext cx="544286" cy="871361"/>
          </a:xfrm>
          <a:custGeom>
            <a:avLst/>
            <a:gdLst>
              <a:gd name="T0" fmla="*/ 1174657 w 343"/>
              <a:gd name="T1" fmla="*/ 0 h 549"/>
              <a:gd name="T2" fmla="*/ 89974 w 343"/>
              <a:gd name="T3" fmla="*/ 1454888 h 549"/>
              <a:gd name="T4" fmla="*/ 1714500 w 343"/>
              <a:gd name="T5" fmla="*/ 2744788 h 54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43" h="549">
                <a:moveTo>
                  <a:pt x="235" y="0"/>
                </a:moveTo>
                <a:cubicBezTo>
                  <a:pt x="117" y="100"/>
                  <a:pt x="0" y="200"/>
                  <a:pt x="18" y="291"/>
                </a:cubicBezTo>
                <a:cubicBezTo>
                  <a:pt x="36" y="382"/>
                  <a:pt x="290" y="508"/>
                  <a:pt x="343" y="549"/>
                </a:cubicBezTo>
              </a:path>
            </a:pathLst>
          </a:custGeom>
          <a:noFill/>
          <a:ln w="38100" cmpd="sng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83" name="Line 70"/>
          <p:cNvSpPr>
            <a:spLocks noChangeShapeType="1"/>
          </p:cNvSpPr>
          <p:nvPr/>
        </p:nvSpPr>
        <p:spPr bwMode="auto">
          <a:xfrm rot="10800000">
            <a:off x="5508877" y="2905377"/>
            <a:ext cx="0" cy="1569861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84" name="Line 71"/>
          <p:cNvSpPr>
            <a:spLocks noChangeShapeType="1"/>
          </p:cNvSpPr>
          <p:nvPr/>
        </p:nvSpPr>
        <p:spPr bwMode="auto">
          <a:xfrm>
            <a:off x="5154587" y="3357437"/>
            <a:ext cx="0" cy="157036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85" name="Freeform 72"/>
          <p:cNvSpPr>
            <a:spLocks/>
          </p:cNvSpPr>
          <p:nvPr/>
        </p:nvSpPr>
        <p:spPr bwMode="auto">
          <a:xfrm rot="10800000">
            <a:off x="4994325" y="2484564"/>
            <a:ext cx="544286" cy="871361"/>
          </a:xfrm>
          <a:custGeom>
            <a:avLst/>
            <a:gdLst>
              <a:gd name="T0" fmla="*/ 1174657 w 343"/>
              <a:gd name="T1" fmla="*/ 0 h 549"/>
              <a:gd name="T2" fmla="*/ 89974 w 343"/>
              <a:gd name="T3" fmla="*/ 1454888 h 549"/>
              <a:gd name="T4" fmla="*/ 1714500 w 343"/>
              <a:gd name="T5" fmla="*/ 2744788 h 54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43" h="549">
                <a:moveTo>
                  <a:pt x="235" y="0"/>
                </a:moveTo>
                <a:cubicBezTo>
                  <a:pt x="117" y="100"/>
                  <a:pt x="0" y="200"/>
                  <a:pt x="18" y="291"/>
                </a:cubicBezTo>
                <a:cubicBezTo>
                  <a:pt x="36" y="382"/>
                  <a:pt x="290" y="508"/>
                  <a:pt x="343" y="549"/>
                </a:cubicBezTo>
              </a:path>
            </a:pathLst>
          </a:custGeom>
          <a:noFill/>
          <a:ln w="38100" cmpd="sng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86" name="Line 73"/>
          <p:cNvSpPr>
            <a:spLocks noChangeShapeType="1"/>
          </p:cNvSpPr>
          <p:nvPr/>
        </p:nvSpPr>
        <p:spPr bwMode="auto">
          <a:xfrm rot="10800000">
            <a:off x="4994325" y="2475492"/>
            <a:ext cx="0" cy="156935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87" name="Freeform 74"/>
          <p:cNvSpPr>
            <a:spLocks/>
          </p:cNvSpPr>
          <p:nvPr/>
        </p:nvSpPr>
        <p:spPr bwMode="auto">
          <a:xfrm rot="10800000">
            <a:off x="5000877" y="4060976"/>
            <a:ext cx="544286" cy="871361"/>
          </a:xfrm>
          <a:custGeom>
            <a:avLst/>
            <a:gdLst>
              <a:gd name="T0" fmla="*/ 1174657 w 343"/>
              <a:gd name="T1" fmla="*/ 0 h 549"/>
              <a:gd name="T2" fmla="*/ 89974 w 343"/>
              <a:gd name="T3" fmla="*/ 1454888 h 549"/>
              <a:gd name="T4" fmla="*/ 1714500 w 343"/>
              <a:gd name="T5" fmla="*/ 2744788 h 54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43" h="549">
                <a:moveTo>
                  <a:pt x="235" y="0"/>
                </a:moveTo>
                <a:cubicBezTo>
                  <a:pt x="117" y="100"/>
                  <a:pt x="0" y="200"/>
                  <a:pt x="18" y="291"/>
                </a:cubicBezTo>
                <a:cubicBezTo>
                  <a:pt x="36" y="382"/>
                  <a:pt x="290" y="508"/>
                  <a:pt x="343" y="549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88" name="Line 75"/>
          <p:cNvSpPr>
            <a:spLocks noChangeShapeType="1"/>
          </p:cNvSpPr>
          <p:nvPr/>
        </p:nvSpPr>
        <p:spPr bwMode="auto">
          <a:xfrm rot="10800000">
            <a:off x="5508877" y="2905377"/>
            <a:ext cx="0" cy="1569861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89" name="Freeform 76"/>
          <p:cNvSpPr>
            <a:spLocks/>
          </p:cNvSpPr>
          <p:nvPr/>
        </p:nvSpPr>
        <p:spPr bwMode="auto">
          <a:xfrm rot="10800000">
            <a:off x="4994325" y="2484564"/>
            <a:ext cx="544286" cy="871361"/>
          </a:xfrm>
          <a:custGeom>
            <a:avLst/>
            <a:gdLst>
              <a:gd name="T0" fmla="*/ 1174657 w 343"/>
              <a:gd name="T1" fmla="*/ 0 h 549"/>
              <a:gd name="T2" fmla="*/ 89974 w 343"/>
              <a:gd name="T3" fmla="*/ 1454888 h 549"/>
              <a:gd name="T4" fmla="*/ 1714500 w 343"/>
              <a:gd name="T5" fmla="*/ 2744788 h 54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43" h="549">
                <a:moveTo>
                  <a:pt x="235" y="0"/>
                </a:moveTo>
                <a:cubicBezTo>
                  <a:pt x="117" y="100"/>
                  <a:pt x="0" y="200"/>
                  <a:pt x="18" y="291"/>
                </a:cubicBezTo>
                <a:cubicBezTo>
                  <a:pt x="36" y="382"/>
                  <a:pt x="290" y="508"/>
                  <a:pt x="343" y="549"/>
                </a:cubicBezTo>
              </a:path>
            </a:pathLst>
          </a:custGeom>
          <a:noFill/>
          <a:ln w="38100" cmpd="sng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90" name="Line 77"/>
          <p:cNvSpPr>
            <a:spLocks noChangeShapeType="1"/>
          </p:cNvSpPr>
          <p:nvPr/>
        </p:nvSpPr>
        <p:spPr bwMode="auto">
          <a:xfrm rot="10800000">
            <a:off x="4994325" y="2475492"/>
            <a:ext cx="0" cy="156935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91" name="Line 78"/>
          <p:cNvSpPr>
            <a:spLocks noChangeShapeType="1"/>
          </p:cNvSpPr>
          <p:nvPr/>
        </p:nvSpPr>
        <p:spPr bwMode="auto">
          <a:xfrm>
            <a:off x="5154587" y="3357437"/>
            <a:ext cx="0" cy="157036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92" name="Freeform 79"/>
          <p:cNvSpPr>
            <a:spLocks/>
          </p:cNvSpPr>
          <p:nvPr/>
        </p:nvSpPr>
        <p:spPr bwMode="auto">
          <a:xfrm rot="10800000">
            <a:off x="4994325" y="2484564"/>
            <a:ext cx="544286" cy="871361"/>
          </a:xfrm>
          <a:custGeom>
            <a:avLst/>
            <a:gdLst>
              <a:gd name="T0" fmla="*/ 1174657 w 343"/>
              <a:gd name="T1" fmla="*/ 0 h 549"/>
              <a:gd name="T2" fmla="*/ 89974 w 343"/>
              <a:gd name="T3" fmla="*/ 1454888 h 549"/>
              <a:gd name="T4" fmla="*/ 1714500 w 343"/>
              <a:gd name="T5" fmla="*/ 2744788 h 54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43" h="549">
                <a:moveTo>
                  <a:pt x="235" y="0"/>
                </a:moveTo>
                <a:cubicBezTo>
                  <a:pt x="117" y="100"/>
                  <a:pt x="0" y="200"/>
                  <a:pt x="18" y="291"/>
                </a:cubicBezTo>
                <a:cubicBezTo>
                  <a:pt x="36" y="382"/>
                  <a:pt x="290" y="508"/>
                  <a:pt x="343" y="549"/>
                </a:cubicBezTo>
              </a:path>
            </a:pathLst>
          </a:custGeom>
          <a:solidFill>
            <a:schemeClr val="bg1"/>
          </a:solidFill>
          <a:ln w="38100" cmpd="sng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93" name="Line 80"/>
          <p:cNvSpPr>
            <a:spLocks noChangeShapeType="1"/>
          </p:cNvSpPr>
          <p:nvPr/>
        </p:nvSpPr>
        <p:spPr bwMode="auto">
          <a:xfrm rot="10800000">
            <a:off x="4994325" y="2475492"/>
            <a:ext cx="0" cy="156935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94" name="Line 81"/>
          <p:cNvSpPr>
            <a:spLocks noChangeShapeType="1"/>
          </p:cNvSpPr>
          <p:nvPr/>
        </p:nvSpPr>
        <p:spPr bwMode="auto">
          <a:xfrm rot="10800000">
            <a:off x="5508877" y="2905377"/>
            <a:ext cx="0" cy="1569861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95" name="Line 82"/>
          <p:cNvSpPr>
            <a:spLocks noChangeShapeType="1"/>
          </p:cNvSpPr>
          <p:nvPr/>
        </p:nvSpPr>
        <p:spPr bwMode="auto">
          <a:xfrm>
            <a:off x="5154587" y="3357437"/>
            <a:ext cx="0" cy="157036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96" name="Freeform 83"/>
          <p:cNvSpPr>
            <a:spLocks/>
          </p:cNvSpPr>
          <p:nvPr/>
        </p:nvSpPr>
        <p:spPr bwMode="auto">
          <a:xfrm rot="10800000">
            <a:off x="5000877" y="4060976"/>
            <a:ext cx="544286" cy="871361"/>
          </a:xfrm>
          <a:custGeom>
            <a:avLst/>
            <a:gdLst>
              <a:gd name="T0" fmla="*/ 1174657 w 343"/>
              <a:gd name="T1" fmla="*/ 0 h 549"/>
              <a:gd name="T2" fmla="*/ 89974 w 343"/>
              <a:gd name="T3" fmla="*/ 1454888 h 549"/>
              <a:gd name="T4" fmla="*/ 1714500 w 343"/>
              <a:gd name="T5" fmla="*/ 2744788 h 54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43" h="549">
                <a:moveTo>
                  <a:pt x="235" y="0"/>
                </a:moveTo>
                <a:cubicBezTo>
                  <a:pt x="117" y="100"/>
                  <a:pt x="0" y="200"/>
                  <a:pt x="18" y="291"/>
                </a:cubicBezTo>
                <a:cubicBezTo>
                  <a:pt x="36" y="382"/>
                  <a:pt x="290" y="508"/>
                  <a:pt x="343" y="549"/>
                </a:cubicBezTo>
              </a:path>
            </a:pathLst>
          </a:custGeom>
          <a:solidFill>
            <a:schemeClr val="bg1"/>
          </a:solidFill>
          <a:ln w="38100" cap="flat" cmpd="sng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97" name="Line 84"/>
          <p:cNvSpPr>
            <a:spLocks noChangeShapeType="1"/>
          </p:cNvSpPr>
          <p:nvPr/>
        </p:nvSpPr>
        <p:spPr bwMode="auto">
          <a:xfrm rot="10800000">
            <a:off x="5508877" y="2905377"/>
            <a:ext cx="0" cy="1569861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98" name="Line 85"/>
          <p:cNvSpPr>
            <a:spLocks noChangeShapeType="1"/>
          </p:cNvSpPr>
          <p:nvPr/>
        </p:nvSpPr>
        <p:spPr bwMode="auto">
          <a:xfrm>
            <a:off x="5154587" y="3357437"/>
            <a:ext cx="0" cy="157036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99" name="Line 86"/>
          <p:cNvSpPr>
            <a:spLocks noChangeShapeType="1"/>
          </p:cNvSpPr>
          <p:nvPr/>
        </p:nvSpPr>
        <p:spPr bwMode="auto">
          <a:xfrm>
            <a:off x="6896302" y="2464405"/>
            <a:ext cx="9576" cy="751921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53687" name="Text Box 87"/>
          <p:cNvSpPr txBox="1">
            <a:spLocks noChangeArrowheads="1"/>
          </p:cNvSpPr>
          <p:nvPr/>
        </p:nvSpPr>
        <p:spPr bwMode="auto">
          <a:xfrm>
            <a:off x="5799163" y="1165175"/>
            <a:ext cx="533702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 b="1" i="1">
                <a:solidFill>
                  <a:srgbClr val="0033CC"/>
                </a:solidFill>
                <a:latin typeface="Times New Roman" panose="02020603050405020304" pitchFamily="18" charset="0"/>
              </a:rPr>
              <a:t>z</a:t>
            </a:r>
          </a:p>
        </p:txBody>
      </p:sp>
      <p:sp>
        <p:nvSpPr>
          <p:cNvPr id="153688" name="Text Box 88"/>
          <p:cNvSpPr txBox="1">
            <a:spLocks noChangeArrowheads="1"/>
          </p:cNvSpPr>
          <p:nvPr/>
        </p:nvSpPr>
        <p:spPr bwMode="auto">
          <a:xfrm>
            <a:off x="8610802" y="3554992"/>
            <a:ext cx="533198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 b="1" i="1">
                <a:solidFill>
                  <a:srgbClr val="0033CC"/>
                </a:solidFill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53689" name="Text Box 89"/>
          <p:cNvSpPr txBox="1">
            <a:spLocks noChangeArrowheads="1"/>
          </p:cNvSpPr>
          <p:nvPr/>
        </p:nvSpPr>
        <p:spPr bwMode="auto">
          <a:xfrm>
            <a:off x="7296453" y="1896937"/>
            <a:ext cx="533198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 b="1" i="1">
                <a:solidFill>
                  <a:srgbClr val="0033CC"/>
                </a:solidFill>
                <a:latin typeface="Times New Roman" panose="02020603050405020304" pitchFamily="18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3760356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2" grpId="0" autoUpdateAnimBg="0"/>
      <p:bldP spid="153655" grpId="0" animBg="1"/>
      <p:bldP spid="153656" grpId="0" animBg="1"/>
      <p:bldP spid="153687" grpId="0" autoUpdateAnimBg="0"/>
      <p:bldP spid="153688" grpId="0" autoUpdateAnimBg="0"/>
      <p:bldP spid="153689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5887" indent="-90726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2903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8064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53225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798386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43547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088708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233869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F60A2F1-6427-4D48-9B5B-4467160E7613}" type="slidenum">
              <a:rPr lang="zh-CN" altLang="zh-CN" sz="1397">
                <a:solidFill>
                  <a:srgbClr val="0033CC"/>
                </a:solidFill>
              </a:rPr>
              <a:pPr/>
              <a:t>14</a:t>
            </a:fld>
            <a:endParaRPr lang="zh-CN" altLang="zh-CN" sz="1397">
              <a:solidFill>
                <a:srgbClr val="0033CC"/>
              </a:solidFill>
            </a:endParaRPr>
          </a:p>
        </p:txBody>
      </p:sp>
      <p:sp>
        <p:nvSpPr>
          <p:cNvPr id="154626" name="Rectangle 2"/>
          <p:cNvSpPr>
            <a:spLocks noChangeArrowheads="1"/>
          </p:cNvSpPr>
          <p:nvPr/>
        </p:nvSpPr>
        <p:spPr bwMode="auto">
          <a:xfrm>
            <a:off x="819453" y="686405"/>
            <a:ext cx="7429500" cy="1809246"/>
          </a:xfrm>
          <a:prstGeom prst="rect">
            <a:avLst/>
          </a:prstGeom>
          <a:solidFill>
            <a:srgbClr val="FFFF66"/>
          </a:solidFill>
          <a:ln w="9525">
            <a:solidFill>
              <a:srgbClr val="FF3399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54627" name="Text Box 3"/>
          <p:cNvSpPr txBox="1">
            <a:spLocks noChangeArrowheads="1"/>
          </p:cNvSpPr>
          <p:nvPr/>
        </p:nvSpPr>
        <p:spPr bwMode="auto">
          <a:xfrm>
            <a:off x="1115786" y="765024"/>
            <a:ext cx="3372052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3399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7. 椭圆抛物面</a:t>
            </a:r>
          </a:p>
        </p:txBody>
      </p:sp>
      <p:graphicFrame>
        <p:nvGraphicFramePr>
          <p:cNvPr id="154628" name="Object 4"/>
          <p:cNvGraphicFramePr>
            <a:graphicFrameLocks noChangeAspect="1"/>
          </p:cNvGraphicFramePr>
          <p:nvPr/>
        </p:nvGraphicFramePr>
        <p:xfrm>
          <a:off x="1264960" y="4213175"/>
          <a:ext cx="2002266" cy="971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r:id="rId3" imgW="863975" imgH="419282" progId="Equation.3">
                  <p:embed/>
                </p:oleObj>
              </mc:Choice>
              <mc:Fallback>
                <p:oleObj r:id="rId3" imgW="863975" imgH="4192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4960" y="4213175"/>
                        <a:ext cx="2002266" cy="9716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29" name="Text Box 5"/>
          <p:cNvSpPr txBox="1">
            <a:spLocks noChangeArrowheads="1"/>
          </p:cNvSpPr>
          <p:nvPr/>
        </p:nvSpPr>
        <p:spPr bwMode="auto">
          <a:xfrm>
            <a:off x="914198" y="2724452"/>
            <a:ext cx="7543901" cy="1210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以平行于 </a:t>
            </a:r>
            <a:r>
              <a:rPr lang="zh-CN" altLang="en-US" sz="2794" i="1">
                <a:solidFill>
                  <a:srgbClr val="0033CC"/>
                </a:solidFill>
                <a:latin typeface="Times New Roman" panose="02020603050405020304" pitchFamily="18" charset="0"/>
              </a:rPr>
              <a:t>xy </a:t>
            </a: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面的平面</a:t>
            </a:r>
            <a:r>
              <a:rPr lang="zh-CN" altLang="en-US" sz="2794" i="1">
                <a:solidFill>
                  <a:srgbClr val="0033CC"/>
                </a:solidFill>
                <a:latin typeface="Times New Roman" panose="02020603050405020304" pitchFamily="18" charset="0"/>
              </a:rPr>
              <a:t>z</a:t>
            </a: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=</a:t>
            </a:r>
            <a:r>
              <a:rPr lang="zh-CN" altLang="en-US" sz="2794" i="1">
                <a:solidFill>
                  <a:srgbClr val="0033CC"/>
                </a:solidFill>
                <a:latin typeface="Times New Roman" panose="02020603050405020304" pitchFamily="18" charset="0"/>
              </a:rPr>
              <a:t>z</a:t>
            </a:r>
            <a:r>
              <a:rPr lang="zh-CN" altLang="en-US" sz="2794" baseline="-25000">
                <a:solidFill>
                  <a:srgbClr val="0033CC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794" i="1">
                <a:solidFill>
                  <a:srgbClr val="0033CC"/>
                </a:solidFill>
                <a:latin typeface="Times New Roman" panose="02020603050405020304" pitchFamily="18" charset="0"/>
              </a:rPr>
              <a:t>z</a:t>
            </a:r>
            <a:r>
              <a:rPr lang="zh-CN" altLang="en-US" sz="2794" baseline="-25000">
                <a:solidFill>
                  <a:srgbClr val="0033CC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&gt;0)截椭圆抛物面，所得截线方程为</a:t>
            </a:r>
          </a:p>
        </p:txBody>
      </p:sp>
      <p:graphicFrame>
        <p:nvGraphicFramePr>
          <p:cNvPr id="154630" name="Object 6"/>
          <p:cNvGraphicFramePr>
            <a:graphicFrameLocks noChangeAspect="1"/>
          </p:cNvGraphicFramePr>
          <p:nvPr/>
        </p:nvGraphicFramePr>
        <p:xfrm>
          <a:off x="3493508" y="1341563"/>
          <a:ext cx="1766409" cy="971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r:id="rId5" imgW="762331" imgH="419282" progId="Equation.3">
                  <p:embed/>
                </p:oleObj>
              </mc:Choice>
              <mc:Fallback>
                <p:oleObj r:id="rId5" imgW="762331" imgH="4192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3508" y="1341563"/>
                        <a:ext cx="1766409" cy="9716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31" name="Object 7"/>
          <p:cNvGraphicFramePr>
            <a:graphicFrameLocks noChangeAspect="1"/>
          </p:cNvGraphicFramePr>
          <p:nvPr/>
        </p:nvGraphicFramePr>
        <p:xfrm>
          <a:off x="1227666" y="5519964"/>
          <a:ext cx="1086556" cy="5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r:id="rId7" imgW="470717" imgH="228998" progId="Equation.3">
                  <p:embed/>
                </p:oleObj>
              </mc:Choice>
              <mc:Fallback>
                <p:oleObj r:id="rId7" imgW="470717" imgH="22899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7666" y="5519964"/>
                        <a:ext cx="1086556" cy="52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32" name="AutoShape 8"/>
          <p:cNvSpPr>
            <a:spLocks/>
          </p:cNvSpPr>
          <p:nvPr/>
        </p:nvSpPr>
        <p:spPr bwMode="auto">
          <a:xfrm>
            <a:off x="849187" y="4684889"/>
            <a:ext cx="343202" cy="1143000"/>
          </a:xfrm>
          <a:prstGeom prst="leftBrace">
            <a:avLst>
              <a:gd name="adj1" fmla="val 2775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54633" name="Text Box 9"/>
          <p:cNvSpPr txBox="1">
            <a:spLocks noChangeArrowheads="1"/>
          </p:cNvSpPr>
          <p:nvPr/>
        </p:nvSpPr>
        <p:spPr bwMode="auto">
          <a:xfrm>
            <a:off x="3779762" y="4941913"/>
            <a:ext cx="1714500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0033CC"/>
                </a:solidFill>
                <a:latin typeface="Times New Roman" panose="02020603050405020304" pitchFamily="18" charset="0"/>
              </a:rPr>
              <a:t>椭圆</a:t>
            </a:r>
          </a:p>
        </p:txBody>
      </p:sp>
      <p:sp>
        <p:nvSpPr>
          <p:cNvPr id="154634" name="Line 10"/>
          <p:cNvSpPr>
            <a:spLocks noChangeShapeType="1"/>
          </p:cNvSpPr>
          <p:nvPr/>
        </p:nvSpPr>
        <p:spPr bwMode="auto">
          <a:xfrm flipV="1">
            <a:off x="3132163" y="5229175"/>
            <a:ext cx="552349" cy="574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grpSp>
        <p:nvGrpSpPr>
          <p:cNvPr id="154635" name="Group 11"/>
          <p:cNvGrpSpPr>
            <a:grpSpLocks noChangeAspect="1"/>
          </p:cNvGrpSpPr>
          <p:nvPr/>
        </p:nvGrpSpPr>
        <p:grpSpPr bwMode="auto">
          <a:xfrm>
            <a:off x="6156476" y="3716262"/>
            <a:ext cx="2562175" cy="2457349"/>
            <a:chOff x="0" y="0"/>
            <a:chExt cx="1614" cy="1548"/>
          </a:xfrm>
        </p:grpSpPr>
        <p:graphicFrame>
          <p:nvGraphicFramePr>
            <p:cNvPr id="167949" name="Object 12"/>
            <p:cNvGraphicFramePr>
              <a:graphicFrameLocks noChangeAspect="1"/>
            </p:cNvGraphicFramePr>
            <p:nvPr/>
          </p:nvGraphicFramePr>
          <p:xfrm>
            <a:off x="0" y="0"/>
            <a:ext cx="1614" cy="15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3" r:id="rId9" imgW="2561905" imgH="2457143" progId="PBrush">
                    <p:embed/>
                  </p:oleObj>
                </mc:Choice>
                <mc:Fallback>
                  <p:oleObj r:id="rId9" imgW="2561905" imgH="2457143" progId="PBrush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1614" cy="15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7950" name="Object 13"/>
            <p:cNvGraphicFramePr>
              <a:graphicFrameLocks noChangeAspect="1"/>
            </p:cNvGraphicFramePr>
            <p:nvPr/>
          </p:nvGraphicFramePr>
          <p:xfrm>
            <a:off x="624" y="0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4" r:id="rId11" imgW="209712" imgH="209550" progId="Equation.3">
                    <p:embed/>
                  </p:oleObj>
                </mc:Choice>
                <mc:Fallback>
                  <p:oleObj r:id="rId11" imgW="209712" imgH="20955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0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7951" name="Object 14"/>
            <p:cNvGraphicFramePr>
              <a:graphicFrameLocks noChangeAspect="1"/>
            </p:cNvGraphicFramePr>
            <p:nvPr/>
          </p:nvGraphicFramePr>
          <p:xfrm>
            <a:off x="1392" y="1200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5" r:id="rId13" imgW="228777" imgH="304800" progId="Equation.3">
                    <p:embed/>
                  </p:oleObj>
                </mc:Choice>
                <mc:Fallback>
                  <p:oleObj r:id="rId13" imgW="228777" imgH="304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1200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7952" name="Object 15"/>
            <p:cNvGraphicFramePr>
              <a:graphicFrameLocks noChangeAspect="1"/>
            </p:cNvGraphicFramePr>
            <p:nvPr/>
          </p:nvGraphicFramePr>
          <p:xfrm>
            <a:off x="624" y="1392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6" r:id="rId15" imgW="219244" imgH="228600" progId="Equation.3">
                    <p:embed/>
                  </p:oleObj>
                </mc:Choice>
                <mc:Fallback>
                  <p:oleObj r:id="rId15" imgW="219244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1392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5596517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4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4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4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5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4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4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4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4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6" grpId="0" animBg="1"/>
      <p:bldP spid="154627" grpId="0" autoUpdateAnimBg="0"/>
      <p:bldP spid="154629" grpId="0" autoUpdateAnimBg="0"/>
      <p:bldP spid="154632" grpId="0" animBg="1"/>
      <p:bldP spid="154633" grpId="0" autoUpdateAnimBg="0"/>
      <p:bldP spid="15463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5887" indent="-90726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2903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8064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53225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798386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43547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088708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233869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D95FBB9-DC77-45F7-8592-508832F0ED2C}" type="slidenum">
              <a:rPr lang="zh-CN" altLang="zh-CN" sz="1397">
                <a:solidFill>
                  <a:srgbClr val="0033CC"/>
                </a:solidFill>
              </a:rPr>
              <a:pPr/>
              <a:t>15</a:t>
            </a:fld>
            <a:endParaRPr lang="zh-CN" altLang="zh-CN" sz="1397">
              <a:solidFill>
                <a:srgbClr val="0033CC"/>
              </a:solidFill>
            </a:endParaRPr>
          </a:p>
        </p:txBody>
      </p:sp>
      <p:sp>
        <p:nvSpPr>
          <p:cNvPr id="155650" name="Text Box 2"/>
          <p:cNvSpPr txBox="1">
            <a:spLocks noChangeArrowheads="1"/>
          </p:cNvSpPr>
          <p:nvPr/>
        </p:nvSpPr>
        <p:spPr bwMode="auto">
          <a:xfrm>
            <a:off x="755952" y="1413127"/>
            <a:ext cx="7657798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以平行于 </a:t>
            </a:r>
            <a:r>
              <a:rPr lang="zh-CN" altLang="en-US" sz="2794" i="1">
                <a:solidFill>
                  <a:srgbClr val="0033CC"/>
                </a:solidFill>
                <a:latin typeface="Times New Roman" panose="02020603050405020304" pitchFamily="18" charset="0"/>
              </a:rPr>
              <a:t>xz </a:t>
            </a: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面的平面 </a:t>
            </a:r>
            <a:r>
              <a:rPr lang="zh-CN" altLang="en-US" sz="2794" i="1">
                <a:solidFill>
                  <a:srgbClr val="0033CC"/>
                </a:solidFill>
                <a:latin typeface="Times New Roman" panose="02020603050405020304" pitchFamily="18" charset="0"/>
              </a:rPr>
              <a:t>y</a:t>
            </a: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=</a:t>
            </a:r>
            <a:r>
              <a:rPr lang="zh-CN" altLang="en-US" sz="2794" i="1">
                <a:solidFill>
                  <a:srgbClr val="0033CC"/>
                </a:solidFill>
                <a:latin typeface="Times New Roman" panose="02020603050405020304" pitchFamily="18" charset="0"/>
              </a:rPr>
              <a:t>y</a:t>
            </a:r>
            <a:r>
              <a:rPr lang="zh-CN" altLang="en-US" sz="2794" baseline="-25000">
                <a:solidFill>
                  <a:srgbClr val="0033CC"/>
                </a:solidFill>
                <a:latin typeface="Times New Roman" panose="02020603050405020304" pitchFamily="18" charset="0"/>
              </a:rPr>
              <a:t>0 </a:t>
            </a: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截曲面，截线方程为</a:t>
            </a:r>
          </a:p>
        </p:txBody>
      </p:sp>
      <p:grpSp>
        <p:nvGrpSpPr>
          <p:cNvPr id="168964" name="Group 3"/>
          <p:cNvGrpSpPr>
            <a:grpSpLocks/>
          </p:cNvGrpSpPr>
          <p:nvPr/>
        </p:nvGrpSpPr>
        <p:grpSpPr bwMode="auto">
          <a:xfrm>
            <a:off x="827012" y="2276425"/>
            <a:ext cx="2482043" cy="1752802"/>
            <a:chOff x="0" y="0"/>
            <a:chExt cx="1563" cy="1104"/>
          </a:xfrm>
        </p:grpSpPr>
        <p:graphicFrame>
          <p:nvGraphicFramePr>
            <p:cNvPr id="168975" name="Object 4"/>
            <p:cNvGraphicFramePr>
              <a:graphicFrameLocks noChangeAspect="1"/>
            </p:cNvGraphicFramePr>
            <p:nvPr/>
          </p:nvGraphicFramePr>
          <p:xfrm>
            <a:off x="374" y="0"/>
            <a:ext cx="1189" cy="6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4" r:id="rId3" imgW="813153" imgH="419282" progId="Equation.3">
                    <p:embed/>
                  </p:oleObj>
                </mc:Choice>
                <mc:Fallback>
                  <p:oleObj r:id="rId3" imgW="813153" imgH="41928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" y="0"/>
                          <a:ext cx="1189" cy="6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8976" name="Object 5"/>
            <p:cNvGraphicFramePr>
              <a:graphicFrameLocks noChangeAspect="1"/>
            </p:cNvGraphicFramePr>
            <p:nvPr/>
          </p:nvGraphicFramePr>
          <p:xfrm>
            <a:off x="317" y="771"/>
            <a:ext cx="722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5" r:id="rId5" imgW="495730" imgH="228799" progId="Equation.3">
                    <p:embed/>
                  </p:oleObj>
                </mc:Choice>
                <mc:Fallback>
                  <p:oleObj r:id="rId5" imgW="495730" imgH="22879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" y="771"/>
                          <a:ext cx="722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8977" name="AutoShape 6"/>
            <p:cNvSpPr>
              <a:spLocks/>
            </p:cNvSpPr>
            <p:nvPr/>
          </p:nvSpPr>
          <p:spPr bwMode="auto">
            <a:xfrm>
              <a:off x="0" y="291"/>
              <a:ext cx="216" cy="720"/>
            </a:xfrm>
            <a:prstGeom prst="leftBrace">
              <a:avLst>
                <a:gd name="adj1" fmla="val 27778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</p:grpSp>
      <p:sp>
        <p:nvSpPr>
          <p:cNvPr id="155655" name="Text Box 7"/>
          <p:cNvSpPr txBox="1">
            <a:spLocks noChangeArrowheads="1"/>
          </p:cNvSpPr>
          <p:nvPr/>
        </p:nvSpPr>
        <p:spPr bwMode="auto">
          <a:xfrm>
            <a:off x="3738436" y="3141738"/>
            <a:ext cx="1733651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0033CC"/>
                </a:solidFill>
                <a:latin typeface="Times New Roman" panose="02020603050405020304" pitchFamily="18" charset="0"/>
              </a:rPr>
              <a:t>抛物线</a:t>
            </a:r>
          </a:p>
        </p:txBody>
      </p:sp>
      <p:sp>
        <p:nvSpPr>
          <p:cNvPr id="155656" name="Text Box 8"/>
          <p:cNvSpPr txBox="1">
            <a:spLocks noChangeArrowheads="1"/>
          </p:cNvSpPr>
          <p:nvPr/>
        </p:nvSpPr>
        <p:spPr bwMode="auto">
          <a:xfrm>
            <a:off x="684389" y="4653139"/>
            <a:ext cx="7391198" cy="1210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同理，以平行于 </a:t>
            </a:r>
            <a:r>
              <a:rPr lang="zh-CN" altLang="en-US" sz="2794" i="1">
                <a:solidFill>
                  <a:srgbClr val="0033CC"/>
                </a:solidFill>
                <a:latin typeface="Times New Roman" panose="02020603050405020304" pitchFamily="18" charset="0"/>
              </a:rPr>
              <a:t>yz</a:t>
            </a: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 面的平面 </a:t>
            </a:r>
            <a:r>
              <a:rPr lang="zh-CN" altLang="en-US" sz="2794" i="1">
                <a:solidFill>
                  <a:srgbClr val="0033CC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=</a:t>
            </a:r>
            <a:r>
              <a:rPr lang="zh-CN" altLang="en-US" sz="2794" i="1">
                <a:solidFill>
                  <a:srgbClr val="0033CC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794" baseline="-25000">
                <a:solidFill>
                  <a:srgbClr val="0033CC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 截曲面所得截线是平面 </a:t>
            </a:r>
            <a:r>
              <a:rPr lang="zh-CN" altLang="en-US" sz="2794" i="1">
                <a:solidFill>
                  <a:srgbClr val="0033CC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=</a:t>
            </a:r>
            <a:r>
              <a:rPr lang="zh-CN" altLang="en-US" sz="2794" i="1">
                <a:solidFill>
                  <a:srgbClr val="0033CC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794" baseline="-25000">
                <a:solidFill>
                  <a:srgbClr val="0033CC"/>
                </a:solidFill>
                <a:latin typeface="Times New Roman" panose="02020603050405020304" pitchFamily="18" charset="0"/>
              </a:rPr>
              <a:t>0 </a:t>
            </a: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上的一条抛物线.</a:t>
            </a:r>
          </a:p>
        </p:txBody>
      </p:sp>
      <p:sp>
        <p:nvSpPr>
          <p:cNvPr id="155657" name="Line 9"/>
          <p:cNvSpPr>
            <a:spLocks noChangeShapeType="1"/>
          </p:cNvSpPr>
          <p:nvPr/>
        </p:nvSpPr>
        <p:spPr bwMode="auto">
          <a:xfrm>
            <a:off x="3132163" y="3429000"/>
            <a:ext cx="4954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graphicFrame>
        <p:nvGraphicFramePr>
          <p:cNvPr id="155658" name="Object 10"/>
          <p:cNvGraphicFramePr>
            <a:graphicFrameLocks noChangeAspect="1"/>
          </p:cNvGraphicFramePr>
          <p:nvPr/>
        </p:nvGraphicFramePr>
        <p:xfrm>
          <a:off x="4789210" y="189492"/>
          <a:ext cx="1766409" cy="9711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r:id="rId7" imgW="762331" imgH="419282" progId="Equation.3">
                  <p:embed/>
                </p:oleObj>
              </mc:Choice>
              <mc:Fallback>
                <p:oleObj r:id="rId7" imgW="762331" imgH="4192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9210" y="189492"/>
                        <a:ext cx="1766409" cy="97114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659" name="Text Box 11"/>
          <p:cNvSpPr txBox="1">
            <a:spLocks noChangeArrowheads="1"/>
          </p:cNvSpPr>
          <p:nvPr/>
        </p:nvSpPr>
        <p:spPr bwMode="auto">
          <a:xfrm>
            <a:off x="1043214" y="404687"/>
            <a:ext cx="3371548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3399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7. 椭圆抛物面</a:t>
            </a:r>
          </a:p>
        </p:txBody>
      </p:sp>
      <p:grpSp>
        <p:nvGrpSpPr>
          <p:cNvPr id="155660" name="Group 12"/>
          <p:cNvGrpSpPr>
            <a:grpSpLocks noChangeAspect="1"/>
          </p:cNvGrpSpPr>
          <p:nvPr/>
        </p:nvGrpSpPr>
        <p:grpSpPr bwMode="auto">
          <a:xfrm>
            <a:off x="6156476" y="2060726"/>
            <a:ext cx="2562175" cy="2457349"/>
            <a:chOff x="0" y="0"/>
            <a:chExt cx="1614" cy="1548"/>
          </a:xfrm>
        </p:grpSpPr>
        <p:graphicFrame>
          <p:nvGraphicFramePr>
            <p:cNvPr id="168971" name="Object 13"/>
            <p:cNvGraphicFramePr>
              <a:graphicFrameLocks noChangeAspect="1"/>
            </p:cNvGraphicFramePr>
            <p:nvPr/>
          </p:nvGraphicFramePr>
          <p:xfrm>
            <a:off x="0" y="0"/>
            <a:ext cx="1614" cy="15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7" r:id="rId9" imgW="2561905" imgH="2457143" progId="PBrush">
                    <p:embed/>
                  </p:oleObj>
                </mc:Choice>
                <mc:Fallback>
                  <p:oleObj r:id="rId9" imgW="2561905" imgH="2457143" progId="PBrush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1614" cy="15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8972" name="Object 14"/>
            <p:cNvGraphicFramePr>
              <a:graphicFrameLocks noChangeAspect="1"/>
            </p:cNvGraphicFramePr>
            <p:nvPr/>
          </p:nvGraphicFramePr>
          <p:xfrm>
            <a:off x="624" y="0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8" r:id="rId11" imgW="209712" imgH="209550" progId="Equation.3">
                    <p:embed/>
                  </p:oleObj>
                </mc:Choice>
                <mc:Fallback>
                  <p:oleObj r:id="rId11" imgW="209712" imgH="20955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0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8973" name="Object 15"/>
            <p:cNvGraphicFramePr>
              <a:graphicFrameLocks noChangeAspect="1"/>
            </p:cNvGraphicFramePr>
            <p:nvPr/>
          </p:nvGraphicFramePr>
          <p:xfrm>
            <a:off x="1392" y="1200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9" r:id="rId13" imgW="228777" imgH="304800" progId="Equation.3">
                    <p:embed/>
                  </p:oleObj>
                </mc:Choice>
                <mc:Fallback>
                  <p:oleObj r:id="rId13" imgW="228777" imgH="304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1200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8974" name="Object 16"/>
            <p:cNvGraphicFramePr>
              <a:graphicFrameLocks noChangeAspect="1"/>
            </p:cNvGraphicFramePr>
            <p:nvPr/>
          </p:nvGraphicFramePr>
          <p:xfrm>
            <a:off x="624" y="1392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0" r:id="rId15" imgW="219244" imgH="228600" progId="Equation.3">
                    <p:embed/>
                  </p:oleObj>
                </mc:Choice>
                <mc:Fallback>
                  <p:oleObj r:id="rId15" imgW="219244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1392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9030945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5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5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5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5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5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155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5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0" grpId="0" autoUpdateAnimBg="0"/>
      <p:bldP spid="155655" grpId="0" autoUpdateAnimBg="0"/>
      <p:bldP spid="155656" grpId="0" autoUpdateAnimBg="0"/>
      <p:bldP spid="155657" grpId="0" animBg="1"/>
      <p:bldP spid="155659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5887" indent="-90726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2903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8064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53225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798386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43547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088708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233869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DFACFEE-D8F3-419C-9AED-1C1DE7F5D270}" type="slidenum">
              <a:rPr lang="zh-CN" altLang="zh-CN" sz="1397">
                <a:solidFill>
                  <a:srgbClr val="0033CC"/>
                </a:solidFill>
              </a:rPr>
              <a:pPr/>
              <a:t>16</a:t>
            </a:fld>
            <a:endParaRPr lang="zh-CN" altLang="zh-CN" sz="1397">
              <a:solidFill>
                <a:srgbClr val="0033CC"/>
              </a:solidFill>
            </a:endParaRPr>
          </a:p>
        </p:txBody>
      </p:sp>
      <p:sp>
        <p:nvSpPr>
          <p:cNvPr id="156674" name="Rectangle 2"/>
          <p:cNvSpPr>
            <a:spLocks noChangeArrowheads="1"/>
          </p:cNvSpPr>
          <p:nvPr/>
        </p:nvSpPr>
        <p:spPr bwMode="auto">
          <a:xfrm>
            <a:off x="5087055" y="1371802"/>
            <a:ext cx="3656794" cy="3009698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3399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56675" name="Text Box 3"/>
          <p:cNvSpPr txBox="1">
            <a:spLocks noChangeArrowheads="1"/>
          </p:cNvSpPr>
          <p:nvPr/>
        </p:nvSpPr>
        <p:spPr bwMode="auto">
          <a:xfrm>
            <a:off x="558901" y="1047750"/>
            <a:ext cx="1924655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0000FF"/>
                </a:solidFill>
                <a:latin typeface="Times New Roman" panose="02020603050405020304" pitchFamily="18" charset="0"/>
              </a:rPr>
              <a:t>特例：</a:t>
            </a:r>
          </a:p>
        </p:txBody>
      </p:sp>
      <p:sp>
        <p:nvSpPr>
          <p:cNvPr id="156676" name="Text Box 4"/>
          <p:cNvSpPr txBox="1">
            <a:spLocks noChangeArrowheads="1"/>
          </p:cNvSpPr>
          <p:nvPr/>
        </p:nvSpPr>
        <p:spPr bwMode="auto">
          <a:xfrm>
            <a:off x="863802" y="1774976"/>
            <a:ext cx="4096254" cy="651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       若</a:t>
            </a:r>
            <a:r>
              <a:rPr lang="zh-CN" altLang="en-US" sz="2794" i="1">
                <a:solidFill>
                  <a:srgbClr val="0033CC"/>
                </a:solidFill>
                <a:latin typeface="Times New Roman" panose="02020603050405020304" pitchFamily="18" charset="0"/>
              </a:rPr>
              <a:t>a= b</a:t>
            </a: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, 方程变为</a:t>
            </a:r>
          </a:p>
        </p:txBody>
      </p:sp>
      <p:graphicFrame>
        <p:nvGraphicFramePr>
          <p:cNvPr id="156677" name="Object 5"/>
          <p:cNvGraphicFramePr>
            <a:graphicFrameLocks noChangeAspect="1"/>
          </p:cNvGraphicFramePr>
          <p:nvPr/>
        </p:nvGraphicFramePr>
        <p:xfrm>
          <a:off x="1765905" y="2972405"/>
          <a:ext cx="1850068" cy="997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r:id="rId3" imgW="800447" imgH="431987" progId="Equation.3">
                  <p:embed/>
                </p:oleObj>
              </mc:Choice>
              <mc:Fallback>
                <p:oleObj r:id="rId3" imgW="800447" imgH="4319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5905" y="2972405"/>
                        <a:ext cx="1850068" cy="9978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78" name="Text Box 6"/>
          <p:cNvSpPr txBox="1">
            <a:spLocks noChangeArrowheads="1"/>
          </p:cNvSpPr>
          <p:nvPr/>
        </p:nvSpPr>
        <p:spPr bwMode="auto">
          <a:xfrm>
            <a:off x="914199" y="4784675"/>
            <a:ext cx="5410603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它是由 </a:t>
            </a:r>
            <a:r>
              <a:rPr lang="zh-CN" altLang="en-US" sz="2794" i="1">
                <a:solidFill>
                  <a:srgbClr val="0033CC"/>
                </a:solidFill>
                <a:latin typeface="Times New Roman" panose="02020603050405020304" pitchFamily="18" charset="0"/>
              </a:rPr>
              <a:t>xz </a:t>
            </a: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面上曲线</a:t>
            </a:r>
          </a:p>
        </p:txBody>
      </p:sp>
      <p:graphicFrame>
        <p:nvGraphicFramePr>
          <p:cNvPr id="156679" name="Object 7"/>
          <p:cNvGraphicFramePr>
            <a:graphicFrameLocks noChangeAspect="1"/>
          </p:cNvGraphicFramePr>
          <p:nvPr/>
        </p:nvGraphicFramePr>
        <p:xfrm>
          <a:off x="4142619" y="4562425"/>
          <a:ext cx="1030615" cy="971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r:id="rId5" imgW="445080" imgH="419646" progId="Equation.3">
                  <p:embed/>
                </p:oleObj>
              </mc:Choice>
              <mc:Fallback>
                <p:oleObj r:id="rId5" imgW="445080" imgH="4196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2619" y="4562425"/>
                        <a:ext cx="1030615" cy="9716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80" name="Text Box 8"/>
          <p:cNvSpPr txBox="1">
            <a:spLocks noChangeArrowheads="1"/>
          </p:cNvSpPr>
          <p:nvPr/>
        </p:nvSpPr>
        <p:spPr bwMode="auto">
          <a:xfrm>
            <a:off x="819452" y="5639405"/>
            <a:ext cx="7867449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绕 </a:t>
            </a:r>
            <a:r>
              <a:rPr lang="zh-CN" altLang="en-US" sz="2794" i="1">
                <a:solidFill>
                  <a:srgbClr val="0033CC"/>
                </a:solidFill>
                <a:latin typeface="Times New Roman" panose="02020603050405020304" pitchFamily="18" charset="0"/>
              </a:rPr>
              <a:t>z </a:t>
            </a: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轴旋转而成的旋转曲面，称为旋转抛物面.</a:t>
            </a:r>
          </a:p>
        </p:txBody>
      </p:sp>
      <p:grpSp>
        <p:nvGrpSpPr>
          <p:cNvPr id="156681" name="Group 9"/>
          <p:cNvGrpSpPr>
            <a:grpSpLocks/>
          </p:cNvGrpSpPr>
          <p:nvPr/>
        </p:nvGrpSpPr>
        <p:grpSpPr bwMode="auto">
          <a:xfrm>
            <a:off x="5251349" y="1590524"/>
            <a:ext cx="3321151" cy="2581325"/>
            <a:chOff x="0" y="0"/>
            <a:chExt cx="2092" cy="1626"/>
          </a:xfrm>
        </p:grpSpPr>
        <p:sp>
          <p:nvSpPr>
            <p:cNvPr id="169997" name="Rectangle 10"/>
            <p:cNvSpPr>
              <a:spLocks noChangeArrowheads="1"/>
            </p:cNvSpPr>
            <p:nvPr/>
          </p:nvSpPr>
          <p:spPr bwMode="auto">
            <a:xfrm>
              <a:off x="4" y="1458"/>
              <a:ext cx="2088" cy="1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pic>
          <p:nvPicPr>
            <p:cNvPr id="169998" name="Picture 11" descr="714 cop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088" cy="1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9999" name="Line 12"/>
            <p:cNvSpPr>
              <a:spLocks noChangeShapeType="1"/>
            </p:cNvSpPr>
            <p:nvPr/>
          </p:nvSpPr>
          <p:spPr bwMode="auto">
            <a:xfrm>
              <a:off x="1043" y="1322"/>
              <a:ext cx="8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70000" name="Line 13"/>
            <p:cNvSpPr>
              <a:spLocks noChangeShapeType="1"/>
            </p:cNvSpPr>
            <p:nvPr/>
          </p:nvSpPr>
          <p:spPr bwMode="auto">
            <a:xfrm flipH="1">
              <a:off x="496" y="1322"/>
              <a:ext cx="537" cy="2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70001" name="Rectangle 14"/>
            <p:cNvSpPr>
              <a:spLocks noChangeArrowheads="1"/>
            </p:cNvSpPr>
            <p:nvPr/>
          </p:nvSpPr>
          <p:spPr bwMode="auto">
            <a:xfrm>
              <a:off x="520" y="1267"/>
              <a:ext cx="21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70002" name="Rectangle 15"/>
            <p:cNvSpPr>
              <a:spLocks noChangeArrowheads="1"/>
            </p:cNvSpPr>
            <p:nvPr/>
          </p:nvSpPr>
          <p:spPr bwMode="auto">
            <a:xfrm>
              <a:off x="862" y="32"/>
              <a:ext cx="20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170003" name="Rectangle 16"/>
            <p:cNvSpPr>
              <a:spLocks noChangeArrowheads="1"/>
            </p:cNvSpPr>
            <p:nvPr/>
          </p:nvSpPr>
          <p:spPr bwMode="auto">
            <a:xfrm>
              <a:off x="1745" y="997"/>
              <a:ext cx="21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70004" name="Line 17"/>
            <p:cNvSpPr>
              <a:spLocks noChangeShapeType="1"/>
            </p:cNvSpPr>
            <p:nvPr/>
          </p:nvSpPr>
          <p:spPr bwMode="auto">
            <a:xfrm flipH="1">
              <a:off x="663" y="409"/>
              <a:ext cx="770" cy="5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70005" name="Line 18"/>
            <p:cNvSpPr>
              <a:spLocks noChangeShapeType="1"/>
            </p:cNvSpPr>
            <p:nvPr/>
          </p:nvSpPr>
          <p:spPr bwMode="auto">
            <a:xfrm>
              <a:off x="181" y="674"/>
              <a:ext cx="17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</p:grpSp>
      <p:graphicFrame>
        <p:nvGraphicFramePr>
          <p:cNvPr id="156691" name="Object 19"/>
          <p:cNvGraphicFramePr>
            <a:graphicFrameLocks noChangeAspect="1"/>
          </p:cNvGraphicFramePr>
          <p:nvPr/>
        </p:nvGraphicFramePr>
        <p:xfrm>
          <a:off x="4789210" y="189492"/>
          <a:ext cx="1766409" cy="9711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r:id="rId8" imgW="762331" imgH="419282" progId="Equation.3">
                  <p:embed/>
                </p:oleObj>
              </mc:Choice>
              <mc:Fallback>
                <p:oleObj r:id="rId8" imgW="762331" imgH="4192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9210" y="189492"/>
                        <a:ext cx="1766409" cy="97114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92" name="Text Box 20"/>
          <p:cNvSpPr txBox="1">
            <a:spLocks noChangeArrowheads="1"/>
          </p:cNvSpPr>
          <p:nvPr/>
        </p:nvSpPr>
        <p:spPr bwMode="auto">
          <a:xfrm>
            <a:off x="1043214" y="404687"/>
            <a:ext cx="3371548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3399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7. 椭圆抛物面</a:t>
            </a:r>
          </a:p>
        </p:txBody>
      </p:sp>
    </p:spTree>
    <p:extLst>
      <p:ext uri="{BB962C8B-B14F-4D97-AF65-F5344CB8AC3E}">
        <p14:creationId xmlns:p14="http://schemas.microsoft.com/office/powerpoint/2010/main" val="14585303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6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6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6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6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6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156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56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6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6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6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4" grpId="0" animBg="1"/>
      <p:bldP spid="156675" grpId="0" autoUpdateAnimBg="0"/>
      <p:bldP spid="156676" grpId="0" autoUpdateAnimBg="0"/>
      <p:bldP spid="156678" grpId="0" autoUpdateAnimBg="0"/>
      <p:bldP spid="156680" grpId="0" autoUpdateAnimBg="0"/>
      <p:bldP spid="156692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5887" indent="-90726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2903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8064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53225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798386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43547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088708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233869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772B44D-F1DE-4BFB-9979-81A2FABA3241}" type="slidenum">
              <a:rPr lang="zh-CN" altLang="zh-CN" sz="1397">
                <a:solidFill>
                  <a:srgbClr val="0033CC"/>
                </a:solidFill>
              </a:rPr>
              <a:pPr/>
              <a:t>17</a:t>
            </a:fld>
            <a:endParaRPr lang="zh-CN" altLang="zh-CN" sz="1397">
              <a:solidFill>
                <a:srgbClr val="0033CC"/>
              </a:solidFill>
            </a:endParaRPr>
          </a:p>
        </p:txBody>
      </p:sp>
      <p:sp>
        <p:nvSpPr>
          <p:cNvPr id="157698" name="Text Box 2"/>
          <p:cNvSpPr txBox="1">
            <a:spLocks noChangeArrowheads="1"/>
          </p:cNvSpPr>
          <p:nvPr/>
        </p:nvSpPr>
        <p:spPr bwMode="auto">
          <a:xfrm>
            <a:off x="781151" y="571500"/>
            <a:ext cx="3771698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3399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8. 双曲抛物面</a:t>
            </a:r>
          </a:p>
        </p:txBody>
      </p:sp>
      <p:graphicFrame>
        <p:nvGraphicFramePr>
          <p:cNvPr id="157699" name="Object 3"/>
          <p:cNvGraphicFramePr>
            <a:graphicFrameLocks noChangeAspect="1"/>
          </p:cNvGraphicFramePr>
          <p:nvPr/>
        </p:nvGraphicFramePr>
        <p:xfrm>
          <a:off x="852210" y="1732139"/>
          <a:ext cx="3099909" cy="1346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r:id="rId3" imgW="966039" imgH="419464" progId="Equation.3">
                  <p:embed/>
                </p:oleObj>
              </mc:Choice>
              <mc:Fallback>
                <p:oleObj r:id="rId3" imgW="966039" imgH="4194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210" y="1732139"/>
                        <a:ext cx="3099909" cy="13460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7700" name="Group 4"/>
          <p:cNvGrpSpPr>
            <a:grpSpLocks/>
          </p:cNvGrpSpPr>
          <p:nvPr/>
        </p:nvGrpSpPr>
        <p:grpSpPr bwMode="auto">
          <a:xfrm>
            <a:off x="4207127" y="358826"/>
            <a:ext cx="4781147" cy="3409849"/>
            <a:chOff x="0" y="0"/>
            <a:chExt cx="3012" cy="2148"/>
          </a:xfrm>
        </p:grpSpPr>
        <p:sp>
          <p:nvSpPr>
            <p:cNvPr id="17101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3012" cy="214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FF3399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grpSp>
          <p:nvGrpSpPr>
            <p:cNvPr id="171016" name="Group 6"/>
            <p:cNvGrpSpPr>
              <a:grpSpLocks/>
            </p:cNvGrpSpPr>
            <p:nvPr/>
          </p:nvGrpSpPr>
          <p:grpSpPr bwMode="auto">
            <a:xfrm>
              <a:off x="258" y="168"/>
              <a:ext cx="2725" cy="1782"/>
              <a:chOff x="0" y="0"/>
              <a:chExt cx="2725" cy="1782"/>
            </a:xfrm>
          </p:grpSpPr>
          <p:sp>
            <p:nvSpPr>
              <p:cNvPr id="171018" name="Rectangle 7"/>
              <p:cNvSpPr>
                <a:spLocks noChangeArrowheads="1"/>
              </p:cNvSpPr>
              <p:nvPr/>
            </p:nvSpPr>
            <p:spPr bwMode="auto">
              <a:xfrm>
                <a:off x="1510" y="1105"/>
                <a:ext cx="438" cy="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 sz="57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sz="57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sz="57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sz="57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sz="57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57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57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57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57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10">
                  <a:solidFill>
                    <a:srgbClr val="0033CC"/>
                  </a:solidFill>
                </a:endParaRPr>
              </a:p>
            </p:txBody>
          </p:sp>
          <p:pic>
            <p:nvPicPr>
              <p:cNvPr id="171019" name="Picture 8" descr="711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11"/>
                <a:ext cx="2725" cy="17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1020" name="Text Box 9"/>
              <p:cNvSpPr txBox="1">
                <a:spLocks noChangeArrowheads="1"/>
              </p:cNvSpPr>
              <p:nvPr/>
            </p:nvSpPr>
            <p:spPr bwMode="auto">
              <a:xfrm>
                <a:off x="1295" y="0"/>
                <a:ext cx="266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0" tIns="45720" rIns="91440" bIns="45720">
                <a:spAutoFit/>
              </a:bodyPr>
              <a:lstStyle>
                <a:lvl1pPr defTabSz="2879725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10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1439863" indent="-900113" defTabSz="2879725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8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2879725" indent="-720725" defTabSz="2879725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7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4321175" indent="-719138" defTabSz="2879725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6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5761038" indent="-719138" defTabSz="2879725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6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6218238" indent="-719138" defTabSz="287972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6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6675438" indent="-719138" defTabSz="287972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6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7132638" indent="-719138" defTabSz="287972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6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7589838" indent="-719138" defTabSz="287972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6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zh-CN" sz="2794" i="1">
                    <a:solidFill>
                      <a:srgbClr val="0033CC"/>
                    </a:solidFill>
                    <a:latin typeface="Times New Roman" panose="02020603050405020304" pitchFamily="18" charset="0"/>
                  </a:rPr>
                  <a:t>z</a:t>
                </a:r>
              </a:p>
            </p:txBody>
          </p:sp>
          <p:sp>
            <p:nvSpPr>
              <p:cNvPr id="171021" name="Rectangle 10"/>
              <p:cNvSpPr>
                <a:spLocks noChangeArrowheads="1"/>
              </p:cNvSpPr>
              <p:nvPr/>
            </p:nvSpPr>
            <p:spPr bwMode="auto">
              <a:xfrm>
                <a:off x="871" y="1051"/>
                <a:ext cx="216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0" tIns="45720" rIns="91440" bIns="45720">
                <a:spAutoFit/>
              </a:bodyPr>
              <a:lstStyle>
                <a:lvl1pPr defTabSz="2879725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10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1439863" indent="-900113" defTabSz="2879725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8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2879725" indent="-720725" defTabSz="2879725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7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4321175" indent="-719138" defTabSz="2879725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6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5761038" indent="-719138" defTabSz="2879725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6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6218238" indent="-719138" defTabSz="287972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6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6675438" indent="-719138" defTabSz="287972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6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7132638" indent="-719138" defTabSz="287972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6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7589838" indent="-719138" defTabSz="287972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6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zh-CN" sz="2794" i="1">
                    <a:solidFill>
                      <a:srgbClr val="0033CC"/>
                    </a:solidFill>
                    <a:latin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171022" name="Rectangle 11"/>
              <p:cNvSpPr>
                <a:spLocks noChangeArrowheads="1"/>
              </p:cNvSpPr>
              <p:nvPr/>
            </p:nvSpPr>
            <p:spPr bwMode="auto">
              <a:xfrm>
                <a:off x="2093" y="586"/>
                <a:ext cx="216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0" tIns="45720" rIns="91440" bIns="45720">
                <a:spAutoFit/>
              </a:bodyPr>
              <a:lstStyle>
                <a:lvl1pPr defTabSz="2879725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10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1439863" indent="-900113" defTabSz="2879725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8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2879725" indent="-720725" defTabSz="2879725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7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4321175" indent="-719138" defTabSz="2879725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6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5761038" indent="-719138" defTabSz="2879725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6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6218238" indent="-719138" defTabSz="287972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6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6675438" indent="-719138" defTabSz="287972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6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7132638" indent="-719138" defTabSz="287972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6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7589838" indent="-719138" defTabSz="287972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6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zh-CN" sz="2794" i="1">
                    <a:solidFill>
                      <a:srgbClr val="0033CC"/>
                    </a:solidFill>
                    <a:latin typeface="Times New Roman" panose="02020603050405020304" pitchFamily="18" charset="0"/>
                  </a:rPr>
                  <a:t>y</a:t>
                </a:r>
              </a:p>
            </p:txBody>
          </p:sp>
        </p:grpSp>
        <p:sp>
          <p:nvSpPr>
            <p:cNvPr id="171017" name="Rectangle 12"/>
            <p:cNvSpPr>
              <a:spLocks noChangeArrowheads="1"/>
            </p:cNvSpPr>
            <p:nvPr/>
          </p:nvSpPr>
          <p:spPr bwMode="auto">
            <a:xfrm>
              <a:off x="2748" y="168"/>
              <a:ext cx="264" cy="178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</p:grpSp>
      <p:sp>
        <p:nvSpPr>
          <p:cNvPr id="157709" name="Text Box 13"/>
          <p:cNvSpPr txBox="1">
            <a:spLocks noChangeArrowheads="1"/>
          </p:cNvSpPr>
          <p:nvPr/>
        </p:nvSpPr>
        <p:spPr bwMode="auto">
          <a:xfrm>
            <a:off x="1128889" y="4081639"/>
            <a:ext cx="6535460" cy="2242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794" b="1">
                <a:solidFill>
                  <a:srgbClr val="0033CC"/>
                </a:solidFill>
                <a:latin typeface="Times New Roman" panose="02020603050405020304" pitchFamily="18" charset="0"/>
              </a:rPr>
              <a:t>用</a:t>
            </a:r>
            <a:r>
              <a:rPr lang="en-US" altLang="zh-CN" sz="2794" b="1" i="1">
                <a:solidFill>
                  <a:srgbClr val="0033CC"/>
                </a:solidFill>
                <a:latin typeface="Times New Roman" panose="02020603050405020304" pitchFamily="18" charset="0"/>
              </a:rPr>
              <a:t>z=z</a:t>
            </a:r>
            <a:r>
              <a:rPr lang="en-US" altLang="zh-CN" sz="2794" b="1" i="1" baseline="-25000">
                <a:solidFill>
                  <a:srgbClr val="0033CC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794" b="1" i="1">
                <a:solidFill>
                  <a:srgbClr val="0033CC"/>
                </a:solidFill>
                <a:latin typeface="Times New Roman" panose="02020603050405020304" pitchFamily="18" charset="0"/>
              </a:rPr>
              <a:t>≠0</a:t>
            </a:r>
            <a:r>
              <a:rPr lang="en-US" altLang="zh-CN" sz="2794" b="1">
                <a:solidFill>
                  <a:srgbClr val="0033CC"/>
                </a:solidFill>
                <a:latin typeface="Times New Roman" panose="02020603050405020304" pitchFamily="18" charset="0"/>
              </a:rPr>
              <a:t>平面截得双曲线.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en-US" altLang="zh-CN" sz="2794" b="1">
              <a:solidFill>
                <a:srgbClr val="0033CC"/>
              </a:solidFill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794" b="1">
                <a:solidFill>
                  <a:srgbClr val="0033CC"/>
                </a:solidFill>
                <a:latin typeface="Times New Roman" panose="02020603050405020304" pitchFamily="18" charset="0"/>
              </a:rPr>
              <a:t>用</a:t>
            </a:r>
            <a:r>
              <a:rPr lang="en-US" altLang="zh-CN" sz="2794" b="1" i="1">
                <a:solidFill>
                  <a:srgbClr val="0033CC"/>
                </a:solidFill>
                <a:latin typeface="Times New Roman" panose="02020603050405020304" pitchFamily="18" charset="0"/>
              </a:rPr>
              <a:t>z=0</a:t>
            </a:r>
            <a:r>
              <a:rPr lang="en-US" altLang="zh-CN" sz="2794" b="1">
                <a:solidFill>
                  <a:srgbClr val="0033CC"/>
                </a:solidFill>
                <a:latin typeface="Times New Roman" panose="02020603050405020304" pitchFamily="18" charset="0"/>
              </a:rPr>
              <a:t>平面截得两条直线.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en-US" altLang="zh-CN" sz="2794" b="1">
              <a:solidFill>
                <a:srgbClr val="0033CC"/>
              </a:solidFill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794" b="1">
                <a:solidFill>
                  <a:srgbClr val="0033CC"/>
                </a:solidFill>
                <a:latin typeface="Times New Roman" panose="02020603050405020304" pitchFamily="18" charset="0"/>
              </a:rPr>
              <a:t>用</a:t>
            </a:r>
            <a:r>
              <a:rPr lang="en-US" altLang="zh-CN" sz="2794" b="1" i="1">
                <a:solidFill>
                  <a:srgbClr val="0033CC"/>
                </a:solidFill>
                <a:latin typeface="Times New Roman" panose="02020603050405020304" pitchFamily="18" charset="0"/>
              </a:rPr>
              <a:t>x=x</a:t>
            </a:r>
            <a:r>
              <a:rPr lang="en-US" altLang="zh-CN" sz="2794" b="1" i="1" baseline="-25000">
                <a:solidFill>
                  <a:srgbClr val="0033CC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794" b="1">
                <a:solidFill>
                  <a:srgbClr val="0033CC"/>
                </a:solidFill>
                <a:latin typeface="Times New Roman" panose="02020603050405020304" pitchFamily="18" charset="0"/>
              </a:rPr>
              <a:t>或</a:t>
            </a:r>
            <a:r>
              <a:rPr lang="en-US" altLang="zh-CN" sz="2794" b="1" i="1">
                <a:solidFill>
                  <a:srgbClr val="0033CC"/>
                </a:solidFill>
                <a:latin typeface="Times New Roman" panose="02020603050405020304" pitchFamily="18" charset="0"/>
              </a:rPr>
              <a:t>y=y</a:t>
            </a:r>
            <a:r>
              <a:rPr lang="en-US" altLang="zh-CN" sz="2794" b="1" i="1" baseline="-25000">
                <a:solidFill>
                  <a:srgbClr val="0033CC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794" b="1">
                <a:solidFill>
                  <a:srgbClr val="0033CC"/>
                </a:solidFill>
                <a:latin typeface="Times New Roman" panose="02020603050405020304" pitchFamily="18" charset="0"/>
              </a:rPr>
              <a:t>平面截得抛物线.</a:t>
            </a:r>
            <a:endParaRPr lang="zh-CN" altLang="en-US" sz="2794" b="1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5082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7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7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57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7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698" grpId="0" autoUpdateAnimBg="0"/>
      <p:bldP spid="157709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5887" indent="-90726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2903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8064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53225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798386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43547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088708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233869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ACBC6CB-7C75-4B7C-B180-AFF8B25C5399}" type="slidenum">
              <a:rPr lang="zh-CN" altLang="zh-CN" sz="1397">
                <a:solidFill>
                  <a:srgbClr val="0033CC"/>
                </a:solidFill>
              </a:rPr>
              <a:pPr/>
              <a:t>18</a:t>
            </a:fld>
            <a:endParaRPr lang="zh-CN" altLang="zh-CN" sz="1397">
              <a:solidFill>
                <a:srgbClr val="0033CC"/>
              </a:solidFill>
            </a:endParaRPr>
          </a:p>
        </p:txBody>
      </p:sp>
      <p:sp>
        <p:nvSpPr>
          <p:cNvPr id="158722" name="Text Box 2"/>
          <p:cNvSpPr txBox="1">
            <a:spLocks noChangeArrowheads="1"/>
          </p:cNvSpPr>
          <p:nvPr/>
        </p:nvSpPr>
        <p:spPr bwMode="auto">
          <a:xfrm>
            <a:off x="819453" y="647600"/>
            <a:ext cx="3619500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3399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9. 抛物柱面</a:t>
            </a:r>
          </a:p>
        </p:txBody>
      </p:sp>
      <p:graphicFrame>
        <p:nvGraphicFramePr>
          <p:cNvPr id="158723" name="Object 3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86303226"/>
              </p:ext>
            </p:extLst>
          </p:nvPr>
        </p:nvGraphicFramePr>
        <p:xfrm>
          <a:off x="869950" y="1416050"/>
          <a:ext cx="2154238" cy="1366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Equation" r:id="rId3" imgW="660240" imgH="419040" progId="Equation.DSMT4">
                  <p:embed/>
                </p:oleObj>
              </mc:Choice>
              <mc:Fallback>
                <p:oleObj name="Equation" r:id="rId3" imgW="660240" imgH="41904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950" y="1416050"/>
                        <a:ext cx="2154238" cy="1366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2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390576" y="3305024"/>
          <a:ext cx="3375075" cy="21338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r:id="rId5" imgW="1041852" imgH="838564" progId="Equation.3">
                  <p:embed/>
                </p:oleObj>
              </mc:Choice>
              <mc:Fallback>
                <p:oleObj r:id="rId5" imgW="1041852" imgH="838564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576" y="3305024"/>
                        <a:ext cx="3375075" cy="21338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25" name="Text Box 5"/>
          <p:cNvSpPr txBox="1">
            <a:spLocks noChangeArrowheads="1"/>
          </p:cNvSpPr>
          <p:nvPr/>
        </p:nvSpPr>
        <p:spPr bwMode="auto">
          <a:xfrm>
            <a:off x="8293302" y="4080127"/>
            <a:ext cx="533198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 b="1" i="1">
                <a:solidFill>
                  <a:srgbClr val="0033CC"/>
                </a:solidFill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158726" name="Text Box 6"/>
          <p:cNvSpPr txBox="1">
            <a:spLocks noChangeArrowheads="1"/>
          </p:cNvSpPr>
          <p:nvPr/>
        </p:nvSpPr>
        <p:spPr bwMode="auto">
          <a:xfrm>
            <a:off x="4372429" y="5313338"/>
            <a:ext cx="533198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 b="1" i="1">
                <a:solidFill>
                  <a:srgbClr val="0033CC"/>
                </a:solidFill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58727" name="Text Box 7"/>
          <p:cNvSpPr txBox="1">
            <a:spLocks noChangeArrowheads="1"/>
          </p:cNvSpPr>
          <p:nvPr/>
        </p:nvSpPr>
        <p:spPr bwMode="auto">
          <a:xfrm>
            <a:off x="5389436" y="1714500"/>
            <a:ext cx="533703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 b="1" i="1">
                <a:solidFill>
                  <a:srgbClr val="0033CC"/>
                </a:solidFill>
                <a:latin typeface="Times New Roman" panose="02020603050405020304" pitchFamily="18" charset="0"/>
              </a:rPr>
              <a:t>z</a:t>
            </a:r>
          </a:p>
        </p:txBody>
      </p:sp>
      <p:sp>
        <p:nvSpPr>
          <p:cNvPr id="158728" name="Line 8"/>
          <p:cNvSpPr>
            <a:spLocks noChangeShapeType="1"/>
          </p:cNvSpPr>
          <p:nvPr/>
        </p:nvSpPr>
        <p:spPr bwMode="auto">
          <a:xfrm>
            <a:off x="5579937" y="4432905"/>
            <a:ext cx="25717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58729" name="Line 9"/>
          <p:cNvSpPr>
            <a:spLocks noChangeShapeType="1"/>
          </p:cNvSpPr>
          <p:nvPr/>
        </p:nvSpPr>
        <p:spPr bwMode="auto">
          <a:xfrm flipV="1">
            <a:off x="5579937" y="2337405"/>
            <a:ext cx="0" cy="2095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58730" name="Line 10"/>
          <p:cNvSpPr>
            <a:spLocks noChangeShapeType="1"/>
          </p:cNvSpPr>
          <p:nvPr/>
        </p:nvSpPr>
        <p:spPr bwMode="auto">
          <a:xfrm flipH="1">
            <a:off x="4616349" y="4440465"/>
            <a:ext cx="952500" cy="952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58731" name="Text Box 11"/>
          <p:cNvSpPr txBox="1">
            <a:spLocks noChangeArrowheads="1"/>
          </p:cNvSpPr>
          <p:nvPr/>
        </p:nvSpPr>
        <p:spPr bwMode="auto">
          <a:xfrm>
            <a:off x="5249838" y="4070552"/>
            <a:ext cx="533198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 b="1" i="1">
                <a:solidFill>
                  <a:srgbClr val="0033CC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72045" name="Line 12"/>
          <p:cNvSpPr>
            <a:spLocks noChangeShapeType="1"/>
          </p:cNvSpPr>
          <p:nvPr/>
        </p:nvSpPr>
        <p:spPr bwMode="auto">
          <a:xfrm>
            <a:off x="5551714" y="3378099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72046" name="Line 13"/>
          <p:cNvSpPr>
            <a:spLocks noChangeShapeType="1"/>
          </p:cNvSpPr>
          <p:nvPr/>
        </p:nvSpPr>
        <p:spPr bwMode="auto">
          <a:xfrm>
            <a:off x="5572377" y="3186087"/>
            <a:ext cx="0" cy="1700389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72047" name="Line 14"/>
          <p:cNvSpPr>
            <a:spLocks noChangeShapeType="1"/>
          </p:cNvSpPr>
          <p:nvPr/>
        </p:nvSpPr>
        <p:spPr bwMode="auto">
          <a:xfrm>
            <a:off x="6743599" y="2797024"/>
            <a:ext cx="0" cy="1700389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72048" name="Line 15"/>
          <p:cNvSpPr>
            <a:spLocks noChangeShapeType="1"/>
          </p:cNvSpPr>
          <p:nvPr/>
        </p:nvSpPr>
        <p:spPr bwMode="auto">
          <a:xfrm>
            <a:off x="6370663" y="3641675"/>
            <a:ext cx="0" cy="1700389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72049" name="Freeform 16"/>
          <p:cNvSpPr>
            <a:spLocks/>
          </p:cNvSpPr>
          <p:nvPr/>
        </p:nvSpPr>
        <p:spPr bwMode="auto">
          <a:xfrm>
            <a:off x="5511901" y="2808111"/>
            <a:ext cx="1222123" cy="827516"/>
          </a:xfrm>
          <a:custGeom>
            <a:avLst/>
            <a:gdLst>
              <a:gd name="T0" fmla="*/ 3849687 w 770"/>
              <a:gd name="T1" fmla="*/ 0 h 521"/>
              <a:gd name="T2" fmla="*/ 189985 w 770"/>
              <a:gd name="T3" fmla="*/ 1185762 h 521"/>
              <a:gd name="T4" fmla="*/ 2699780 w 770"/>
              <a:gd name="T5" fmla="*/ 2606675 h 52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70" h="521">
                <a:moveTo>
                  <a:pt x="770" y="0"/>
                </a:moveTo>
                <a:cubicBezTo>
                  <a:pt x="423" y="75"/>
                  <a:pt x="76" y="150"/>
                  <a:pt x="38" y="237"/>
                </a:cubicBezTo>
                <a:cubicBezTo>
                  <a:pt x="0" y="324"/>
                  <a:pt x="270" y="422"/>
                  <a:pt x="540" y="521"/>
                </a:cubicBezTo>
              </a:path>
            </a:pathLst>
          </a:cu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72050" name="Freeform 17"/>
          <p:cNvSpPr>
            <a:spLocks/>
          </p:cNvSpPr>
          <p:nvPr/>
        </p:nvSpPr>
        <p:spPr bwMode="auto">
          <a:xfrm>
            <a:off x="5523492" y="4476750"/>
            <a:ext cx="1221619" cy="827012"/>
          </a:xfrm>
          <a:custGeom>
            <a:avLst/>
            <a:gdLst>
              <a:gd name="T0" fmla="*/ 3848100 w 770"/>
              <a:gd name="T1" fmla="*/ 0 h 521"/>
              <a:gd name="T2" fmla="*/ 189906 w 770"/>
              <a:gd name="T3" fmla="*/ 1185040 h 521"/>
              <a:gd name="T4" fmla="*/ 2698668 w 770"/>
              <a:gd name="T5" fmla="*/ 2605087 h 52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70" h="521">
                <a:moveTo>
                  <a:pt x="770" y="0"/>
                </a:moveTo>
                <a:cubicBezTo>
                  <a:pt x="423" y="75"/>
                  <a:pt x="76" y="150"/>
                  <a:pt x="38" y="237"/>
                </a:cubicBezTo>
                <a:cubicBezTo>
                  <a:pt x="0" y="324"/>
                  <a:pt x="270" y="422"/>
                  <a:pt x="540" y="521"/>
                </a:cubicBezTo>
              </a:path>
            </a:pathLst>
          </a:cu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72051" name="Freeform 18"/>
          <p:cNvSpPr>
            <a:spLocks/>
          </p:cNvSpPr>
          <p:nvPr/>
        </p:nvSpPr>
        <p:spPr bwMode="auto">
          <a:xfrm>
            <a:off x="5511901" y="2808111"/>
            <a:ext cx="1222123" cy="827516"/>
          </a:xfrm>
          <a:custGeom>
            <a:avLst/>
            <a:gdLst>
              <a:gd name="T0" fmla="*/ 3849687 w 770"/>
              <a:gd name="T1" fmla="*/ 0 h 521"/>
              <a:gd name="T2" fmla="*/ 189985 w 770"/>
              <a:gd name="T3" fmla="*/ 1185762 h 521"/>
              <a:gd name="T4" fmla="*/ 2699780 w 770"/>
              <a:gd name="T5" fmla="*/ 2606675 h 52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70" h="521">
                <a:moveTo>
                  <a:pt x="770" y="0"/>
                </a:moveTo>
                <a:cubicBezTo>
                  <a:pt x="423" y="75"/>
                  <a:pt x="76" y="150"/>
                  <a:pt x="38" y="237"/>
                </a:cubicBezTo>
                <a:cubicBezTo>
                  <a:pt x="0" y="324"/>
                  <a:pt x="270" y="422"/>
                  <a:pt x="540" y="521"/>
                </a:cubicBezTo>
              </a:path>
            </a:pathLst>
          </a:custGeom>
          <a:noFill/>
          <a:ln w="38100" cmpd="sng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72052" name="Freeform 19"/>
          <p:cNvSpPr>
            <a:spLocks/>
          </p:cNvSpPr>
          <p:nvPr/>
        </p:nvSpPr>
        <p:spPr bwMode="auto">
          <a:xfrm>
            <a:off x="5523492" y="4476750"/>
            <a:ext cx="1221619" cy="827012"/>
          </a:xfrm>
          <a:custGeom>
            <a:avLst/>
            <a:gdLst>
              <a:gd name="T0" fmla="*/ 3848100 w 770"/>
              <a:gd name="T1" fmla="*/ 0 h 521"/>
              <a:gd name="T2" fmla="*/ 189906 w 770"/>
              <a:gd name="T3" fmla="*/ 1185040 h 521"/>
              <a:gd name="T4" fmla="*/ 2698668 w 770"/>
              <a:gd name="T5" fmla="*/ 2605087 h 52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70" h="521">
                <a:moveTo>
                  <a:pt x="770" y="0"/>
                </a:moveTo>
                <a:cubicBezTo>
                  <a:pt x="423" y="75"/>
                  <a:pt x="76" y="150"/>
                  <a:pt x="38" y="237"/>
                </a:cubicBezTo>
                <a:cubicBezTo>
                  <a:pt x="0" y="324"/>
                  <a:pt x="270" y="422"/>
                  <a:pt x="540" y="521"/>
                </a:cubicBezTo>
              </a:path>
            </a:pathLst>
          </a:custGeom>
          <a:noFill/>
          <a:ln w="38100" cmpd="sng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0463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8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8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2" grpId="0" autoUpdateAnimBg="0"/>
      <p:bldP spid="158725" grpId="0" autoUpdateAnimBg="0"/>
      <p:bldP spid="158726" grpId="0" autoUpdateAnimBg="0"/>
      <p:bldP spid="158727" grpId="0" autoUpdateAnimBg="0"/>
      <p:bldP spid="158728" grpId="0" animBg="1"/>
      <p:bldP spid="158729" grpId="0" animBg="1"/>
      <p:bldP spid="158730" grpId="0" animBg="1"/>
      <p:bldP spid="158731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5887" indent="-90726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2903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8064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53225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798386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43547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088708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233869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36C33EF-05BB-425D-B6A3-2E9399009A9B}" type="slidenum">
              <a:rPr lang="zh-CN" altLang="zh-CN" sz="1397">
                <a:solidFill>
                  <a:srgbClr val="0033CC"/>
                </a:solidFill>
              </a:rPr>
              <a:pPr/>
              <a:t>2</a:t>
            </a:fld>
            <a:endParaRPr lang="zh-CN" altLang="zh-CN" sz="1397">
              <a:solidFill>
                <a:srgbClr val="0033CC"/>
              </a:solidFill>
            </a:endParaRPr>
          </a:p>
        </p:txBody>
      </p:sp>
      <p:sp>
        <p:nvSpPr>
          <p:cNvPr id="142338" name="AutoShape 2"/>
          <p:cNvSpPr>
            <a:spLocks noChangeArrowheads="1"/>
          </p:cNvSpPr>
          <p:nvPr/>
        </p:nvSpPr>
        <p:spPr bwMode="auto">
          <a:xfrm>
            <a:off x="5486199" y="1009953"/>
            <a:ext cx="2934103" cy="4838599"/>
          </a:xfrm>
          <a:prstGeom prst="roundRect">
            <a:avLst>
              <a:gd name="adj" fmla="val 8875"/>
            </a:avLst>
          </a:prstGeom>
          <a:solidFill>
            <a:schemeClr val="hlink"/>
          </a:solidFill>
          <a:ln w="28575">
            <a:solidFill>
              <a:srgbClr val="9933FF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>
            <a:lvl1pPr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42339" name="Text Box 3"/>
          <p:cNvSpPr txBox="1">
            <a:spLocks noChangeArrowheads="1"/>
          </p:cNvSpPr>
          <p:nvPr/>
        </p:nvSpPr>
        <p:spPr bwMode="auto">
          <a:xfrm>
            <a:off x="800302" y="533199"/>
            <a:ext cx="3923897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0033CC"/>
                </a:solidFill>
                <a:latin typeface="Times New Roman" panose="02020603050405020304" pitchFamily="18" charset="0"/>
              </a:rPr>
              <a:t>九种重要曲面</a:t>
            </a:r>
          </a:p>
        </p:txBody>
      </p:sp>
      <p:sp>
        <p:nvSpPr>
          <p:cNvPr id="142340" name="Text Box 4"/>
          <p:cNvSpPr txBox="1">
            <a:spLocks noChangeArrowheads="1"/>
          </p:cNvSpPr>
          <p:nvPr/>
        </p:nvSpPr>
        <p:spPr bwMode="auto">
          <a:xfrm>
            <a:off x="1467556" y="1314349"/>
            <a:ext cx="2552095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3399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1. 椭圆锥面</a:t>
            </a:r>
          </a:p>
        </p:txBody>
      </p:sp>
      <p:grpSp>
        <p:nvGrpSpPr>
          <p:cNvPr id="142341" name="Group 5"/>
          <p:cNvGrpSpPr>
            <a:grpSpLocks/>
          </p:cNvGrpSpPr>
          <p:nvPr/>
        </p:nvGrpSpPr>
        <p:grpSpPr bwMode="auto">
          <a:xfrm>
            <a:off x="5589512" y="1093611"/>
            <a:ext cx="2687663" cy="4450040"/>
            <a:chOff x="0" y="0"/>
            <a:chExt cx="1693" cy="2803"/>
          </a:xfrm>
        </p:grpSpPr>
        <p:sp>
          <p:nvSpPr>
            <p:cNvPr id="155657" name="Freeform 6"/>
            <p:cNvSpPr>
              <a:spLocks/>
            </p:cNvSpPr>
            <p:nvPr/>
          </p:nvSpPr>
          <p:spPr bwMode="auto">
            <a:xfrm>
              <a:off x="336" y="646"/>
              <a:ext cx="901" cy="988"/>
            </a:xfrm>
            <a:custGeom>
              <a:avLst/>
              <a:gdLst>
                <a:gd name="T0" fmla="*/ 0 w 901"/>
                <a:gd name="T1" fmla="*/ 33 h 988"/>
                <a:gd name="T2" fmla="*/ 445 w 901"/>
                <a:gd name="T3" fmla="*/ 988 h 988"/>
                <a:gd name="T4" fmla="*/ 901 w 901"/>
                <a:gd name="T5" fmla="*/ 0 h 988"/>
                <a:gd name="T6" fmla="*/ 723 w 901"/>
                <a:gd name="T7" fmla="*/ 111 h 988"/>
                <a:gd name="T8" fmla="*/ 334 w 901"/>
                <a:gd name="T9" fmla="*/ 122 h 988"/>
                <a:gd name="T10" fmla="*/ 0 w 901"/>
                <a:gd name="T11" fmla="*/ 33 h 9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01" h="988">
                  <a:moveTo>
                    <a:pt x="0" y="33"/>
                  </a:moveTo>
                  <a:lnTo>
                    <a:pt x="445" y="988"/>
                  </a:lnTo>
                  <a:lnTo>
                    <a:pt x="901" y="0"/>
                  </a:lnTo>
                  <a:lnTo>
                    <a:pt x="723" y="111"/>
                  </a:lnTo>
                  <a:lnTo>
                    <a:pt x="334" y="122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B9"/>
            </a:solidFill>
            <a:ln w="9525" cmpd="sng">
              <a:solidFill>
                <a:srgbClr val="FFFF99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55658" name="Freeform 7"/>
            <p:cNvSpPr>
              <a:spLocks/>
            </p:cNvSpPr>
            <p:nvPr/>
          </p:nvSpPr>
          <p:spPr bwMode="auto">
            <a:xfrm>
              <a:off x="336" y="1645"/>
              <a:ext cx="889" cy="989"/>
            </a:xfrm>
            <a:custGeom>
              <a:avLst/>
              <a:gdLst>
                <a:gd name="T0" fmla="*/ 0 w 889"/>
                <a:gd name="T1" fmla="*/ 923 h 989"/>
                <a:gd name="T2" fmla="*/ 434 w 889"/>
                <a:gd name="T3" fmla="*/ 0 h 989"/>
                <a:gd name="T4" fmla="*/ 889 w 889"/>
                <a:gd name="T5" fmla="*/ 989 h 989"/>
                <a:gd name="T6" fmla="*/ 756 w 889"/>
                <a:gd name="T7" fmla="*/ 856 h 989"/>
                <a:gd name="T8" fmla="*/ 600 w 889"/>
                <a:gd name="T9" fmla="*/ 845 h 989"/>
                <a:gd name="T10" fmla="*/ 467 w 889"/>
                <a:gd name="T11" fmla="*/ 845 h 989"/>
                <a:gd name="T12" fmla="*/ 234 w 889"/>
                <a:gd name="T13" fmla="*/ 845 h 989"/>
                <a:gd name="T14" fmla="*/ 0 w 889"/>
                <a:gd name="T15" fmla="*/ 923 h 98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89" h="989">
                  <a:moveTo>
                    <a:pt x="0" y="923"/>
                  </a:moveTo>
                  <a:lnTo>
                    <a:pt x="434" y="0"/>
                  </a:lnTo>
                  <a:lnTo>
                    <a:pt x="889" y="989"/>
                  </a:lnTo>
                  <a:lnTo>
                    <a:pt x="756" y="856"/>
                  </a:lnTo>
                  <a:lnTo>
                    <a:pt x="600" y="845"/>
                  </a:lnTo>
                  <a:lnTo>
                    <a:pt x="467" y="845"/>
                  </a:lnTo>
                  <a:lnTo>
                    <a:pt x="234" y="845"/>
                  </a:lnTo>
                  <a:lnTo>
                    <a:pt x="0" y="923"/>
                  </a:lnTo>
                  <a:close/>
                </a:path>
              </a:pathLst>
            </a:custGeom>
            <a:solidFill>
              <a:srgbClr val="FFFFB9"/>
            </a:solidFill>
            <a:ln w="9525" cmpd="sng">
              <a:solidFill>
                <a:srgbClr val="FFFF99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55659" name="Oval 8"/>
            <p:cNvSpPr>
              <a:spLocks noChangeArrowheads="1"/>
            </p:cNvSpPr>
            <p:nvPr/>
          </p:nvSpPr>
          <p:spPr bwMode="auto">
            <a:xfrm>
              <a:off x="325" y="467"/>
              <a:ext cx="912" cy="314"/>
            </a:xfrm>
            <a:prstGeom prst="ellipse">
              <a:avLst/>
            </a:prstGeom>
            <a:solidFill>
              <a:srgbClr val="FFFF5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55660" name="Oval 9"/>
            <p:cNvSpPr>
              <a:spLocks noChangeArrowheads="1"/>
            </p:cNvSpPr>
            <p:nvPr/>
          </p:nvSpPr>
          <p:spPr bwMode="auto">
            <a:xfrm>
              <a:off x="314" y="2489"/>
              <a:ext cx="912" cy="314"/>
            </a:xfrm>
            <a:prstGeom prst="ellipse">
              <a:avLst/>
            </a:prstGeom>
            <a:solidFill>
              <a:srgbClr val="FFFFB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55661" name="Line 10"/>
            <p:cNvSpPr>
              <a:spLocks noChangeShapeType="1"/>
            </p:cNvSpPr>
            <p:nvPr/>
          </p:nvSpPr>
          <p:spPr bwMode="auto">
            <a:xfrm flipH="1">
              <a:off x="325" y="657"/>
              <a:ext cx="912" cy="1955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55662" name="Line 11"/>
            <p:cNvSpPr>
              <a:spLocks noChangeShapeType="1"/>
            </p:cNvSpPr>
            <p:nvPr/>
          </p:nvSpPr>
          <p:spPr bwMode="auto">
            <a:xfrm>
              <a:off x="325" y="646"/>
              <a:ext cx="889" cy="19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55663" name="Line 12"/>
            <p:cNvSpPr>
              <a:spLocks noChangeShapeType="1"/>
            </p:cNvSpPr>
            <p:nvPr/>
          </p:nvSpPr>
          <p:spPr bwMode="auto">
            <a:xfrm>
              <a:off x="770" y="1623"/>
              <a:ext cx="9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55664" name="Line 13"/>
            <p:cNvSpPr>
              <a:spLocks noChangeShapeType="1"/>
            </p:cNvSpPr>
            <p:nvPr/>
          </p:nvSpPr>
          <p:spPr bwMode="auto">
            <a:xfrm flipV="1">
              <a:off x="770" y="157"/>
              <a:ext cx="0" cy="1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55665" name="Text Box 14"/>
            <p:cNvSpPr txBox="1">
              <a:spLocks noChangeArrowheads="1"/>
            </p:cNvSpPr>
            <p:nvPr/>
          </p:nvSpPr>
          <p:spPr bwMode="auto">
            <a:xfrm>
              <a:off x="559" y="1468"/>
              <a:ext cx="289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413">
                  <a:solidFill>
                    <a:srgbClr val="0033CC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55666" name="Rectangle 15"/>
            <p:cNvSpPr>
              <a:spLocks noChangeArrowheads="1"/>
            </p:cNvSpPr>
            <p:nvPr/>
          </p:nvSpPr>
          <p:spPr bwMode="auto">
            <a:xfrm>
              <a:off x="0" y="1711"/>
              <a:ext cx="21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55667" name="Rectangle 16"/>
            <p:cNvSpPr>
              <a:spLocks noChangeArrowheads="1"/>
            </p:cNvSpPr>
            <p:nvPr/>
          </p:nvSpPr>
          <p:spPr bwMode="auto">
            <a:xfrm>
              <a:off x="1445" y="1322"/>
              <a:ext cx="21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55668" name="Rectangle 17"/>
            <p:cNvSpPr>
              <a:spLocks noChangeArrowheads="1"/>
            </p:cNvSpPr>
            <p:nvPr/>
          </p:nvSpPr>
          <p:spPr bwMode="auto">
            <a:xfrm>
              <a:off x="767" y="0"/>
              <a:ext cx="20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155669" name="Rectangle 18"/>
            <p:cNvSpPr>
              <a:spLocks noChangeArrowheads="1"/>
            </p:cNvSpPr>
            <p:nvPr/>
          </p:nvSpPr>
          <p:spPr bwMode="auto">
            <a:xfrm>
              <a:off x="1002" y="1033"/>
              <a:ext cx="179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155670" name="Line 19"/>
            <p:cNvSpPr>
              <a:spLocks noChangeShapeType="1"/>
            </p:cNvSpPr>
            <p:nvPr/>
          </p:nvSpPr>
          <p:spPr bwMode="auto">
            <a:xfrm flipH="1">
              <a:off x="70" y="1634"/>
              <a:ext cx="700" cy="4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55671" name="Freeform 20"/>
            <p:cNvSpPr>
              <a:spLocks/>
            </p:cNvSpPr>
            <p:nvPr/>
          </p:nvSpPr>
          <p:spPr bwMode="auto">
            <a:xfrm>
              <a:off x="414" y="2379"/>
              <a:ext cx="700" cy="244"/>
            </a:xfrm>
            <a:custGeom>
              <a:avLst/>
              <a:gdLst>
                <a:gd name="T0" fmla="*/ 0 w 700"/>
                <a:gd name="T1" fmla="*/ 222 h 244"/>
                <a:gd name="T2" fmla="*/ 45 w 700"/>
                <a:gd name="T3" fmla="*/ 33 h 244"/>
                <a:gd name="T4" fmla="*/ 111 w 700"/>
                <a:gd name="T5" fmla="*/ 233 h 244"/>
                <a:gd name="T6" fmla="*/ 178 w 700"/>
                <a:gd name="T7" fmla="*/ 11 h 244"/>
                <a:gd name="T8" fmla="*/ 222 w 700"/>
                <a:gd name="T9" fmla="*/ 244 h 244"/>
                <a:gd name="T10" fmla="*/ 311 w 700"/>
                <a:gd name="T11" fmla="*/ 0 h 244"/>
                <a:gd name="T12" fmla="*/ 345 w 700"/>
                <a:gd name="T13" fmla="*/ 233 h 244"/>
                <a:gd name="T14" fmla="*/ 389 w 700"/>
                <a:gd name="T15" fmla="*/ 0 h 244"/>
                <a:gd name="T16" fmla="*/ 456 w 700"/>
                <a:gd name="T17" fmla="*/ 244 h 244"/>
                <a:gd name="T18" fmla="*/ 500 w 700"/>
                <a:gd name="T19" fmla="*/ 33 h 244"/>
                <a:gd name="T20" fmla="*/ 567 w 700"/>
                <a:gd name="T21" fmla="*/ 177 h 244"/>
                <a:gd name="T22" fmla="*/ 611 w 700"/>
                <a:gd name="T23" fmla="*/ 233 h 244"/>
                <a:gd name="T24" fmla="*/ 611 w 700"/>
                <a:gd name="T25" fmla="*/ 44 h 244"/>
                <a:gd name="T26" fmla="*/ 700 w 700"/>
                <a:gd name="T27" fmla="*/ 233 h 24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00" h="244">
                  <a:moveTo>
                    <a:pt x="0" y="222"/>
                  </a:moveTo>
                  <a:lnTo>
                    <a:pt x="45" y="33"/>
                  </a:lnTo>
                  <a:lnTo>
                    <a:pt x="111" y="233"/>
                  </a:lnTo>
                  <a:lnTo>
                    <a:pt x="178" y="11"/>
                  </a:lnTo>
                  <a:lnTo>
                    <a:pt x="222" y="244"/>
                  </a:lnTo>
                  <a:lnTo>
                    <a:pt x="311" y="0"/>
                  </a:lnTo>
                  <a:lnTo>
                    <a:pt x="345" y="233"/>
                  </a:lnTo>
                  <a:lnTo>
                    <a:pt x="389" y="0"/>
                  </a:lnTo>
                  <a:lnTo>
                    <a:pt x="456" y="244"/>
                  </a:lnTo>
                  <a:lnTo>
                    <a:pt x="500" y="33"/>
                  </a:lnTo>
                  <a:lnTo>
                    <a:pt x="567" y="177"/>
                  </a:lnTo>
                  <a:lnTo>
                    <a:pt x="611" y="233"/>
                  </a:lnTo>
                  <a:lnTo>
                    <a:pt x="611" y="44"/>
                  </a:lnTo>
                  <a:lnTo>
                    <a:pt x="700" y="233"/>
                  </a:lnTo>
                </a:path>
              </a:pathLst>
            </a:custGeom>
            <a:solidFill>
              <a:srgbClr val="FDFCBF"/>
            </a:solidFill>
            <a:ln w="9525" cmpd="sng">
              <a:solidFill>
                <a:srgbClr val="FDFCB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</p:grpSp>
      <p:graphicFrame>
        <p:nvGraphicFramePr>
          <p:cNvPr id="14235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2523355"/>
              </p:ext>
            </p:extLst>
          </p:nvPr>
        </p:nvGraphicFramePr>
        <p:xfrm>
          <a:off x="1593850" y="2133600"/>
          <a:ext cx="243840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1054080" imgH="419040" progId="Equation.DSMT4">
                  <p:embed/>
                </p:oleObj>
              </mc:Choice>
              <mc:Fallback>
                <p:oleObj name="Equation" r:id="rId3" imgW="10540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3850" y="2133600"/>
                        <a:ext cx="2438400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58" name="Object 22"/>
          <p:cNvGraphicFramePr>
            <a:graphicFrameLocks noChangeAspect="1"/>
          </p:cNvGraphicFramePr>
          <p:nvPr/>
        </p:nvGraphicFramePr>
        <p:xfrm>
          <a:off x="568981" y="3567087"/>
          <a:ext cx="3915329" cy="2060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r:id="rId5" imgW="1689833" imgH="889386" progId="Equation.3">
                  <p:embed/>
                </p:oleObj>
              </mc:Choice>
              <mc:Fallback>
                <p:oleObj r:id="rId5" imgW="1689833" imgH="88938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981" y="3567087"/>
                        <a:ext cx="3915329" cy="20607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69777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2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42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142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2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2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8" grpId="0" animBg="1"/>
      <p:bldP spid="142339" grpId="0" autoUpdateAnimBg="0"/>
      <p:bldP spid="142340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5887" indent="-90726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2903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8064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53225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798386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43547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088708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233869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F60173D-B96F-4E5D-B584-263D36770701}" type="slidenum">
              <a:rPr lang="zh-CN" altLang="zh-CN" sz="1397">
                <a:solidFill>
                  <a:srgbClr val="0033CC"/>
                </a:solidFill>
              </a:rPr>
              <a:pPr/>
              <a:t>3</a:t>
            </a:fld>
            <a:endParaRPr lang="zh-CN" altLang="zh-CN" sz="1397">
              <a:solidFill>
                <a:srgbClr val="0033CC"/>
              </a:solidFill>
            </a:endParaRPr>
          </a:p>
        </p:txBody>
      </p:sp>
      <p:sp>
        <p:nvSpPr>
          <p:cNvPr id="143362" name="AutoShape 2"/>
          <p:cNvSpPr>
            <a:spLocks noChangeArrowheads="1"/>
          </p:cNvSpPr>
          <p:nvPr/>
        </p:nvSpPr>
        <p:spPr bwMode="auto">
          <a:xfrm>
            <a:off x="5954889" y="1848052"/>
            <a:ext cx="2628698" cy="4553353"/>
          </a:xfrm>
          <a:prstGeom prst="roundRect">
            <a:avLst>
              <a:gd name="adj" fmla="val 8875"/>
            </a:avLst>
          </a:prstGeom>
          <a:solidFill>
            <a:schemeClr val="hlink"/>
          </a:solidFill>
          <a:ln w="28575">
            <a:solidFill>
              <a:srgbClr val="9933FF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>
            <a:lvl1pPr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grpSp>
        <p:nvGrpSpPr>
          <p:cNvPr id="143363" name="Group 3"/>
          <p:cNvGrpSpPr>
            <a:grpSpLocks/>
          </p:cNvGrpSpPr>
          <p:nvPr/>
        </p:nvGrpSpPr>
        <p:grpSpPr bwMode="auto">
          <a:xfrm>
            <a:off x="6076849" y="1798663"/>
            <a:ext cx="2331937" cy="4449536"/>
            <a:chOff x="0" y="0"/>
            <a:chExt cx="1469" cy="2803"/>
          </a:xfrm>
        </p:grpSpPr>
        <p:sp>
          <p:nvSpPr>
            <p:cNvPr id="156688" name="Freeform 4"/>
            <p:cNvSpPr>
              <a:spLocks/>
            </p:cNvSpPr>
            <p:nvPr/>
          </p:nvSpPr>
          <p:spPr bwMode="auto">
            <a:xfrm>
              <a:off x="336" y="646"/>
              <a:ext cx="901" cy="988"/>
            </a:xfrm>
            <a:custGeom>
              <a:avLst/>
              <a:gdLst>
                <a:gd name="T0" fmla="*/ 0 w 901"/>
                <a:gd name="T1" fmla="*/ 33 h 988"/>
                <a:gd name="T2" fmla="*/ 445 w 901"/>
                <a:gd name="T3" fmla="*/ 988 h 988"/>
                <a:gd name="T4" fmla="*/ 901 w 901"/>
                <a:gd name="T5" fmla="*/ 0 h 988"/>
                <a:gd name="T6" fmla="*/ 723 w 901"/>
                <a:gd name="T7" fmla="*/ 111 h 988"/>
                <a:gd name="T8" fmla="*/ 334 w 901"/>
                <a:gd name="T9" fmla="*/ 122 h 988"/>
                <a:gd name="T10" fmla="*/ 0 w 901"/>
                <a:gd name="T11" fmla="*/ 33 h 9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01" h="988">
                  <a:moveTo>
                    <a:pt x="0" y="33"/>
                  </a:moveTo>
                  <a:lnTo>
                    <a:pt x="445" y="988"/>
                  </a:lnTo>
                  <a:lnTo>
                    <a:pt x="901" y="0"/>
                  </a:lnTo>
                  <a:lnTo>
                    <a:pt x="723" y="111"/>
                  </a:lnTo>
                  <a:lnTo>
                    <a:pt x="334" y="122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B9"/>
            </a:solidFill>
            <a:ln w="9525" cmpd="sng">
              <a:solidFill>
                <a:srgbClr val="FFFF99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56689" name="Freeform 5"/>
            <p:cNvSpPr>
              <a:spLocks/>
            </p:cNvSpPr>
            <p:nvPr/>
          </p:nvSpPr>
          <p:spPr bwMode="auto">
            <a:xfrm>
              <a:off x="348" y="1645"/>
              <a:ext cx="877" cy="989"/>
            </a:xfrm>
            <a:custGeom>
              <a:avLst/>
              <a:gdLst>
                <a:gd name="T0" fmla="*/ 0 w 889"/>
                <a:gd name="T1" fmla="*/ 923 h 989"/>
                <a:gd name="T2" fmla="*/ 428 w 889"/>
                <a:gd name="T3" fmla="*/ 0 h 989"/>
                <a:gd name="T4" fmla="*/ 877 w 889"/>
                <a:gd name="T5" fmla="*/ 989 h 989"/>
                <a:gd name="T6" fmla="*/ 746 w 889"/>
                <a:gd name="T7" fmla="*/ 856 h 989"/>
                <a:gd name="T8" fmla="*/ 592 w 889"/>
                <a:gd name="T9" fmla="*/ 845 h 989"/>
                <a:gd name="T10" fmla="*/ 461 w 889"/>
                <a:gd name="T11" fmla="*/ 845 h 989"/>
                <a:gd name="T12" fmla="*/ 231 w 889"/>
                <a:gd name="T13" fmla="*/ 845 h 989"/>
                <a:gd name="T14" fmla="*/ 0 w 889"/>
                <a:gd name="T15" fmla="*/ 923 h 98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89" h="989">
                  <a:moveTo>
                    <a:pt x="0" y="923"/>
                  </a:moveTo>
                  <a:lnTo>
                    <a:pt x="434" y="0"/>
                  </a:lnTo>
                  <a:lnTo>
                    <a:pt x="889" y="989"/>
                  </a:lnTo>
                  <a:lnTo>
                    <a:pt x="756" y="856"/>
                  </a:lnTo>
                  <a:lnTo>
                    <a:pt x="600" y="845"/>
                  </a:lnTo>
                  <a:lnTo>
                    <a:pt x="467" y="845"/>
                  </a:lnTo>
                  <a:lnTo>
                    <a:pt x="234" y="845"/>
                  </a:lnTo>
                  <a:lnTo>
                    <a:pt x="0" y="923"/>
                  </a:lnTo>
                  <a:close/>
                </a:path>
              </a:pathLst>
            </a:custGeom>
            <a:solidFill>
              <a:srgbClr val="FFFFB9"/>
            </a:solidFill>
            <a:ln w="9525" cmpd="sng">
              <a:solidFill>
                <a:srgbClr val="FFFF99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56690" name="Oval 6"/>
            <p:cNvSpPr>
              <a:spLocks noChangeArrowheads="1"/>
            </p:cNvSpPr>
            <p:nvPr/>
          </p:nvSpPr>
          <p:spPr bwMode="auto">
            <a:xfrm>
              <a:off x="325" y="467"/>
              <a:ext cx="912" cy="314"/>
            </a:xfrm>
            <a:prstGeom prst="ellipse">
              <a:avLst/>
            </a:prstGeom>
            <a:solidFill>
              <a:srgbClr val="FFFF5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56691" name="Oval 7"/>
            <p:cNvSpPr>
              <a:spLocks noChangeArrowheads="1"/>
            </p:cNvSpPr>
            <p:nvPr/>
          </p:nvSpPr>
          <p:spPr bwMode="auto">
            <a:xfrm>
              <a:off x="314" y="2489"/>
              <a:ext cx="912" cy="314"/>
            </a:xfrm>
            <a:prstGeom prst="ellipse">
              <a:avLst/>
            </a:prstGeom>
            <a:solidFill>
              <a:srgbClr val="FFFFB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56692" name="Line 8"/>
            <p:cNvSpPr>
              <a:spLocks noChangeShapeType="1"/>
            </p:cNvSpPr>
            <p:nvPr/>
          </p:nvSpPr>
          <p:spPr bwMode="auto">
            <a:xfrm flipH="1">
              <a:off x="325" y="657"/>
              <a:ext cx="912" cy="1955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56693" name="Line 9"/>
            <p:cNvSpPr>
              <a:spLocks noChangeShapeType="1"/>
            </p:cNvSpPr>
            <p:nvPr/>
          </p:nvSpPr>
          <p:spPr bwMode="auto">
            <a:xfrm>
              <a:off x="325" y="646"/>
              <a:ext cx="889" cy="19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56694" name="Line 10"/>
            <p:cNvSpPr>
              <a:spLocks noChangeShapeType="1"/>
            </p:cNvSpPr>
            <p:nvPr/>
          </p:nvSpPr>
          <p:spPr bwMode="auto">
            <a:xfrm>
              <a:off x="770" y="1623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56695" name="Line 11"/>
            <p:cNvSpPr>
              <a:spLocks noChangeShapeType="1"/>
            </p:cNvSpPr>
            <p:nvPr/>
          </p:nvSpPr>
          <p:spPr bwMode="auto">
            <a:xfrm flipV="1">
              <a:off x="770" y="157"/>
              <a:ext cx="0" cy="1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56696" name="Text Box 12"/>
            <p:cNvSpPr txBox="1">
              <a:spLocks noChangeArrowheads="1"/>
            </p:cNvSpPr>
            <p:nvPr/>
          </p:nvSpPr>
          <p:spPr bwMode="auto">
            <a:xfrm>
              <a:off x="559" y="1468"/>
              <a:ext cx="289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413">
                  <a:solidFill>
                    <a:srgbClr val="0033CC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56697" name="Rectangle 13"/>
            <p:cNvSpPr>
              <a:spLocks noChangeArrowheads="1"/>
            </p:cNvSpPr>
            <p:nvPr/>
          </p:nvSpPr>
          <p:spPr bwMode="auto">
            <a:xfrm>
              <a:off x="0" y="1711"/>
              <a:ext cx="21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56698" name="Rectangle 14"/>
            <p:cNvSpPr>
              <a:spLocks noChangeArrowheads="1"/>
            </p:cNvSpPr>
            <p:nvPr/>
          </p:nvSpPr>
          <p:spPr bwMode="auto">
            <a:xfrm>
              <a:off x="1253" y="1322"/>
              <a:ext cx="21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56699" name="Rectangle 15"/>
            <p:cNvSpPr>
              <a:spLocks noChangeArrowheads="1"/>
            </p:cNvSpPr>
            <p:nvPr/>
          </p:nvSpPr>
          <p:spPr bwMode="auto">
            <a:xfrm>
              <a:off x="767" y="0"/>
              <a:ext cx="20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156700" name="Rectangle 16"/>
            <p:cNvSpPr>
              <a:spLocks noChangeArrowheads="1"/>
            </p:cNvSpPr>
            <p:nvPr/>
          </p:nvSpPr>
          <p:spPr bwMode="auto">
            <a:xfrm>
              <a:off x="1002" y="1033"/>
              <a:ext cx="179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156701" name="Line 17"/>
            <p:cNvSpPr>
              <a:spLocks noChangeShapeType="1"/>
            </p:cNvSpPr>
            <p:nvPr/>
          </p:nvSpPr>
          <p:spPr bwMode="auto">
            <a:xfrm flipH="1">
              <a:off x="70" y="1634"/>
              <a:ext cx="700" cy="4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56702" name="Freeform 18"/>
            <p:cNvSpPr>
              <a:spLocks/>
            </p:cNvSpPr>
            <p:nvPr/>
          </p:nvSpPr>
          <p:spPr bwMode="auto">
            <a:xfrm>
              <a:off x="414" y="2379"/>
              <a:ext cx="700" cy="244"/>
            </a:xfrm>
            <a:custGeom>
              <a:avLst/>
              <a:gdLst>
                <a:gd name="T0" fmla="*/ 0 w 700"/>
                <a:gd name="T1" fmla="*/ 222 h 244"/>
                <a:gd name="T2" fmla="*/ 45 w 700"/>
                <a:gd name="T3" fmla="*/ 33 h 244"/>
                <a:gd name="T4" fmla="*/ 111 w 700"/>
                <a:gd name="T5" fmla="*/ 233 h 244"/>
                <a:gd name="T6" fmla="*/ 178 w 700"/>
                <a:gd name="T7" fmla="*/ 11 h 244"/>
                <a:gd name="T8" fmla="*/ 222 w 700"/>
                <a:gd name="T9" fmla="*/ 244 h 244"/>
                <a:gd name="T10" fmla="*/ 311 w 700"/>
                <a:gd name="T11" fmla="*/ 0 h 244"/>
                <a:gd name="T12" fmla="*/ 345 w 700"/>
                <a:gd name="T13" fmla="*/ 233 h 244"/>
                <a:gd name="T14" fmla="*/ 389 w 700"/>
                <a:gd name="T15" fmla="*/ 0 h 244"/>
                <a:gd name="T16" fmla="*/ 456 w 700"/>
                <a:gd name="T17" fmla="*/ 244 h 244"/>
                <a:gd name="T18" fmla="*/ 500 w 700"/>
                <a:gd name="T19" fmla="*/ 33 h 244"/>
                <a:gd name="T20" fmla="*/ 567 w 700"/>
                <a:gd name="T21" fmla="*/ 177 h 244"/>
                <a:gd name="T22" fmla="*/ 611 w 700"/>
                <a:gd name="T23" fmla="*/ 233 h 244"/>
                <a:gd name="T24" fmla="*/ 611 w 700"/>
                <a:gd name="T25" fmla="*/ 44 h 244"/>
                <a:gd name="T26" fmla="*/ 700 w 700"/>
                <a:gd name="T27" fmla="*/ 233 h 24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00" h="244">
                  <a:moveTo>
                    <a:pt x="0" y="222"/>
                  </a:moveTo>
                  <a:lnTo>
                    <a:pt x="45" y="33"/>
                  </a:lnTo>
                  <a:lnTo>
                    <a:pt x="111" y="233"/>
                  </a:lnTo>
                  <a:lnTo>
                    <a:pt x="178" y="11"/>
                  </a:lnTo>
                  <a:lnTo>
                    <a:pt x="222" y="244"/>
                  </a:lnTo>
                  <a:lnTo>
                    <a:pt x="311" y="0"/>
                  </a:lnTo>
                  <a:lnTo>
                    <a:pt x="345" y="233"/>
                  </a:lnTo>
                  <a:lnTo>
                    <a:pt x="389" y="0"/>
                  </a:lnTo>
                  <a:lnTo>
                    <a:pt x="456" y="244"/>
                  </a:lnTo>
                  <a:lnTo>
                    <a:pt x="500" y="33"/>
                  </a:lnTo>
                  <a:lnTo>
                    <a:pt x="567" y="177"/>
                  </a:lnTo>
                  <a:lnTo>
                    <a:pt x="611" y="233"/>
                  </a:lnTo>
                  <a:lnTo>
                    <a:pt x="611" y="44"/>
                  </a:lnTo>
                  <a:lnTo>
                    <a:pt x="700" y="233"/>
                  </a:lnTo>
                </a:path>
              </a:pathLst>
            </a:custGeom>
            <a:solidFill>
              <a:srgbClr val="FDFCBF"/>
            </a:solidFill>
            <a:ln w="9525" cmpd="sng">
              <a:solidFill>
                <a:srgbClr val="FDFCB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</p:grpSp>
      <p:sp>
        <p:nvSpPr>
          <p:cNvPr id="143379" name="Text Box 19"/>
          <p:cNvSpPr txBox="1">
            <a:spLocks noChangeArrowheads="1"/>
          </p:cNvSpPr>
          <p:nvPr/>
        </p:nvSpPr>
        <p:spPr bwMode="auto">
          <a:xfrm>
            <a:off x="7512151" y="2811639"/>
            <a:ext cx="412750" cy="370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81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</a:t>
            </a:r>
            <a:endParaRPr lang="zh-CN" altLang="zh-CN" sz="1810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380" name="Rectangle 20"/>
          <p:cNvSpPr>
            <a:spLocks noChangeArrowheads="1"/>
          </p:cNvSpPr>
          <p:nvPr/>
        </p:nvSpPr>
        <p:spPr bwMode="auto">
          <a:xfrm>
            <a:off x="7386663" y="2974925"/>
            <a:ext cx="442750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M</a:t>
            </a:r>
          </a:p>
        </p:txBody>
      </p:sp>
      <p:sp>
        <p:nvSpPr>
          <p:cNvPr id="143381" name="Line 21"/>
          <p:cNvSpPr>
            <a:spLocks noChangeShapeType="1"/>
          </p:cNvSpPr>
          <p:nvPr/>
        </p:nvSpPr>
        <p:spPr bwMode="auto">
          <a:xfrm>
            <a:off x="7315100" y="2800552"/>
            <a:ext cx="70505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43382" name="Line 22"/>
          <p:cNvSpPr>
            <a:spLocks noChangeShapeType="1"/>
          </p:cNvSpPr>
          <p:nvPr/>
        </p:nvSpPr>
        <p:spPr bwMode="auto">
          <a:xfrm flipH="1" flipV="1">
            <a:off x="7278814" y="2794000"/>
            <a:ext cx="360337" cy="2096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43383" name="Text Box 23"/>
          <p:cNvSpPr txBox="1">
            <a:spLocks noChangeArrowheads="1"/>
          </p:cNvSpPr>
          <p:nvPr/>
        </p:nvSpPr>
        <p:spPr bwMode="auto">
          <a:xfrm>
            <a:off x="7175500" y="2621139"/>
            <a:ext cx="412750" cy="370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81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</a:t>
            </a:r>
            <a:endParaRPr lang="zh-CN" altLang="zh-CN" sz="1810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384" name="Rectangle 24"/>
          <p:cNvSpPr>
            <a:spLocks noChangeArrowheads="1"/>
          </p:cNvSpPr>
          <p:nvPr/>
        </p:nvSpPr>
        <p:spPr bwMode="auto">
          <a:xfrm>
            <a:off x="6796012" y="2556127"/>
            <a:ext cx="545342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M</a:t>
            </a:r>
            <a:r>
              <a:rPr lang="zh-CN" altLang="zh-CN" sz="2413" baseline="-25000">
                <a:solidFill>
                  <a:srgbClr val="0033CC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43385" name="Rectangle 25"/>
          <p:cNvSpPr>
            <a:spLocks noChangeArrowheads="1"/>
          </p:cNvSpPr>
          <p:nvPr/>
        </p:nvSpPr>
        <p:spPr bwMode="auto">
          <a:xfrm>
            <a:off x="7966227" y="2403425"/>
            <a:ext cx="545342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M</a:t>
            </a:r>
            <a:r>
              <a:rPr lang="zh-CN" altLang="zh-CN" sz="2413" baseline="-25000">
                <a:solidFill>
                  <a:srgbClr val="0033CC"/>
                </a:solidFill>
                <a:latin typeface="Times New Roman" panose="02020603050405020304" pitchFamily="18" charset="0"/>
              </a:rPr>
              <a:t>1</a:t>
            </a:r>
          </a:p>
        </p:txBody>
      </p:sp>
      <p:graphicFrame>
        <p:nvGraphicFramePr>
          <p:cNvPr id="143386" name="Object 26"/>
          <p:cNvGraphicFramePr>
            <a:graphicFrameLocks noChangeAspect="1"/>
          </p:cNvGraphicFramePr>
          <p:nvPr/>
        </p:nvGraphicFramePr>
        <p:xfrm>
          <a:off x="613834" y="949476"/>
          <a:ext cx="4533698" cy="19427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r:id="rId3" imgW="1956649" imgH="838564" progId="Equation.3">
                  <p:embed/>
                </p:oleObj>
              </mc:Choice>
              <mc:Fallback>
                <p:oleObj r:id="rId3" imgW="1956649" imgH="8385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834" y="949476"/>
                        <a:ext cx="4533698" cy="19427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87" name="Object 27"/>
          <p:cNvGraphicFramePr>
            <a:graphicFrameLocks noChangeAspect="1"/>
          </p:cNvGraphicFramePr>
          <p:nvPr/>
        </p:nvGraphicFramePr>
        <p:xfrm>
          <a:off x="640544" y="3587750"/>
          <a:ext cx="4534202" cy="1943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r:id="rId5" imgW="1956649" imgH="838564" progId="Equation.3">
                  <p:embed/>
                </p:oleObj>
              </mc:Choice>
              <mc:Fallback>
                <p:oleObj r:id="rId5" imgW="1956649" imgH="8385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544" y="3587750"/>
                        <a:ext cx="4534202" cy="19433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88" name="Text Box 28"/>
          <p:cNvSpPr txBox="1">
            <a:spLocks noChangeArrowheads="1"/>
          </p:cNvSpPr>
          <p:nvPr/>
        </p:nvSpPr>
        <p:spPr bwMode="auto">
          <a:xfrm>
            <a:off x="2195286" y="189492"/>
            <a:ext cx="2553103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3399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1. 椭圆锥面</a:t>
            </a:r>
          </a:p>
        </p:txBody>
      </p:sp>
      <p:graphicFrame>
        <p:nvGraphicFramePr>
          <p:cNvPr id="143389" name="Object 29"/>
          <p:cNvGraphicFramePr>
            <a:graphicFrameLocks noChangeAspect="1"/>
          </p:cNvGraphicFramePr>
          <p:nvPr/>
        </p:nvGraphicFramePr>
        <p:xfrm>
          <a:off x="6086929" y="189492"/>
          <a:ext cx="2384274" cy="9711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r:id="rId7" imgW="1029594" imgH="419464" progId="Equation.3">
                  <p:embed/>
                </p:oleObj>
              </mc:Choice>
              <mc:Fallback>
                <p:oleObj r:id="rId7" imgW="1029594" imgH="4194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6929" y="189492"/>
                        <a:ext cx="2384274" cy="97114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08515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43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143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43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143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43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3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143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43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43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3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3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2" grpId="0" animBg="1"/>
      <p:bldP spid="143379" grpId="0" autoUpdateAnimBg="0"/>
      <p:bldP spid="143380" grpId="0" autoUpdateAnimBg="0"/>
      <p:bldP spid="143381" grpId="0" animBg="1"/>
      <p:bldP spid="143382" grpId="0" animBg="1"/>
      <p:bldP spid="143383" grpId="0" autoUpdateAnimBg="0"/>
      <p:bldP spid="143384" grpId="0" autoUpdateAnimBg="0"/>
      <p:bldP spid="143385" grpId="0" autoUpdateAnimBg="0"/>
      <p:bldP spid="143388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5887" indent="-90726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2903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8064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53225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798386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43547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088708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233869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591EF9C-8D0C-4C17-AC32-625C4A1BAA73}" type="slidenum">
              <a:rPr lang="zh-CN" altLang="zh-CN" sz="1397">
                <a:solidFill>
                  <a:srgbClr val="0033CC"/>
                </a:solidFill>
              </a:rPr>
              <a:pPr/>
              <a:t>4</a:t>
            </a:fld>
            <a:endParaRPr lang="zh-CN" altLang="zh-CN" sz="1397">
              <a:solidFill>
                <a:srgbClr val="0033CC"/>
              </a:solidFill>
            </a:endParaRPr>
          </a:p>
        </p:txBody>
      </p:sp>
      <p:sp>
        <p:nvSpPr>
          <p:cNvPr id="15769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39750" y="404687"/>
            <a:ext cx="2214437" cy="533702"/>
          </a:xfrm>
          <a:solidFill>
            <a:srgbClr val="ECF1BF"/>
          </a:solidFill>
        </p:spPr>
        <p:txBody>
          <a:bodyPr/>
          <a:lstStyle/>
          <a:p>
            <a:pPr algn="l" eaLnBrk="1" hangingPunct="1"/>
            <a:r>
              <a:rPr lang="zh-CN" altLang="zh-CN" sz="2794" b="1">
                <a:solidFill>
                  <a:srgbClr val="CC006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</a:t>
            </a:r>
            <a:r>
              <a:rPr lang="zh-CN" altLang="zh-CN" sz="2794" b="1">
                <a:solidFill>
                  <a:srgbClr val="CC0066"/>
                </a:solidFill>
                <a:ea typeface="楷体_GB2312" panose="02010609030101010101" pitchFamily="49" charset="-122"/>
              </a:rPr>
              <a:t>. </a:t>
            </a:r>
            <a:r>
              <a:rPr lang="zh-CN" altLang="zh-CN" sz="2794" b="1">
                <a:solidFill>
                  <a:srgbClr val="CC006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椭球面</a:t>
            </a:r>
            <a:endParaRPr lang="zh-CN" altLang="zh-CN" sz="2794">
              <a:solidFill>
                <a:srgbClr val="CC0066"/>
              </a:solidFill>
              <a:ea typeface="仿宋_GB2312" panose="02010609030101010101" pitchFamily="49" charset="-122"/>
            </a:endParaRPr>
          </a:p>
        </p:txBody>
      </p:sp>
      <p:graphicFrame>
        <p:nvGraphicFramePr>
          <p:cNvPr id="144387" name="Object 3"/>
          <p:cNvGraphicFramePr>
            <a:graphicFrameLocks/>
          </p:cNvGraphicFramePr>
          <p:nvPr/>
        </p:nvGraphicFramePr>
        <p:xfrm>
          <a:off x="1258913" y="981227"/>
          <a:ext cx="2266849" cy="10936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r:id="rId3" imgW="1028788" imgH="409575" progId="Equation.3">
                  <p:embed/>
                </p:oleObj>
              </mc:Choice>
              <mc:Fallback>
                <p:oleObj r:id="rId3" imgW="1028788" imgH="409575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913" y="981227"/>
                        <a:ext cx="2266849" cy="10936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388" name="Text Box 4"/>
          <p:cNvSpPr txBox="1">
            <a:spLocks noChangeArrowheads="1"/>
          </p:cNvSpPr>
          <p:nvPr/>
        </p:nvSpPr>
        <p:spPr bwMode="auto">
          <a:xfrm>
            <a:off x="685901" y="2201838"/>
            <a:ext cx="1828901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(1)</a:t>
            </a:r>
            <a:r>
              <a:rPr lang="zh-CN" altLang="zh-CN" sz="2794">
                <a:solidFill>
                  <a:srgbClr val="0033C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范围：</a:t>
            </a:r>
          </a:p>
        </p:txBody>
      </p:sp>
      <p:graphicFrame>
        <p:nvGraphicFramePr>
          <p:cNvPr id="144389" name="Object 5"/>
          <p:cNvGraphicFramePr>
            <a:graphicFrameLocks noChangeAspect="1"/>
          </p:cNvGraphicFramePr>
          <p:nvPr/>
        </p:nvGraphicFramePr>
        <p:xfrm>
          <a:off x="1599595" y="2819199"/>
          <a:ext cx="3316111" cy="470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r:id="rId5" imgW="3305256" imgH="457200" progId="Equation.3">
                  <p:embed/>
                </p:oleObj>
              </mc:Choice>
              <mc:Fallback>
                <p:oleObj r:id="rId5" imgW="3305256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9595" y="2819199"/>
                        <a:ext cx="3316111" cy="4707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390" name="Text Box 6"/>
          <p:cNvSpPr txBox="1">
            <a:spLocks noChangeArrowheads="1"/>
          </p:cNvSpPr>
          <p:nvPr/>
        </p:nvSpPr>
        <p:spPr bwMode="auto">
          <a:xfrm>
            <a:off x="685901" y="3429000"/>
            <a:ext cx="4724198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(2)</a:t>
            </a:r>
            <a:r>
              <a:rPr lang="zh-CN" altLang="zh-CN" sz="2794">
                <a:solidFill>
                  <a:srgbClr val="0033C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与坐标面的交线：椭圆</a:t>
            </a:r>
          </a:p>
        </p:txBody>
      </p:sp>
      <p:graphicFrame>
        <p:nvGraphicFramePr>
          <p:cNvPr id="144391" name="Object 7"/>
          <p:cNvGraphicFramePr>
            <a:graphicFrameLocks noChangeAspect="1"/>
          </p:cNvGraphicFramePr>
          <p:nvPr/>
        </p:nvGraphicFramePr>
        <p:xfrm>
          <a:off x="1397000" y="4044849"/>
          <a:ext cx="2045103" cy="1422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r:id="rId7" imgW="2038512" imgH="1409700" progId="Equation.3">
                  <p:embed/>
                </p:oleObj>
              </mc:Choice>
              <mc:Fallback>
                <p:oleObj r:id="rId7" imgW="2038512" imgH="1409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000" y="4044849"/>
                        <a:ext cx="2045103" cy="14227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92" name="Object 8"/>
          <p:cNvGraphicFramePr>
            <a:graphicFrameLocks noChangeAspect="1"/>
          </p:cNvGraphicFramePr>
          <p:nvPr/>
        </p:nvGraphicFramePr>
        <p:xfrm>
          <a:off x="3797401" y="4064000"/>
          <a:ext cx="2019401" cy="1422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r:id="rId9" imgW="2009915" imgH="1409700" progId="Equation.3">
                  <p:embed/>
                </p:oleObj>
              </mc:Choice>
              <mc:Fallback>
                <p:oleObj r:id="rId9" imgW="2009915" imgH="1409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7401" y="4064000"/>
                        <a:ext cx="2019401" cy="14221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93" name="Object 9"/>
          <p:cNvGraphicFramePr>
            <a:graphicFrameLocks noChangeAspect="1"/>
          </p:cNvGraphicFramePr>
          <p:nvPr/>
        </p:nvGraphicFramePr>
        <p:xfrm>
          <a:off x="6160004" y="4064000"/>
          <a:ext cx="1840996" cy="1422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r:id="rId11" imgW="1828800" imgH="1409700" progId="Equation.3">
                  <p:embed/>
                </p:oleObj>
              </mc:Choice>
              <mc:Fallback>
                <p:oleObj r:id="rId11" imgW="1828800" imgH="1409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0004" y="4064000"/>
                        <a:ext cx="1840996" cy="14221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394" name="AutoShape 10"/>
          <p:cNvSpPr>
            <a:spLocks noChangeArrowheads="1"/>
          </p:cNvSpPr>
          <p:nvPr/>
        </p:nvSpPr>
        <p:spPr bwMode="auto">
          <a:xfrm>
            <a:off x="5076976" y="476250"/>
            <a:ext cx="3733901" cy="2686655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100000">
                <a:schemeClr val="hlink"/>
              </a:gs>
            </a:gsLst>
            <a:path path="shape">
              <a:fillToRect l="50000" t="50000" r="50000" b="50000"/>
            </a:path>
          </a:gradFill>
          <a:ln w="28575">
            <a:solidFill>
              <a:srgbClr val="9933FF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>
            <a:lvl1pPr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grpSp>
        <p:nvGrpSpPr>
          <p:cNvPr id="144395" name="Group 11"/>
          <p:cNvGrpSpPr>
            <a:grpSpLocks/>
          </p:cNvGrpSpPr>
          <p:nvPr/>
        </p:nvGrpSpPr>
        <p:grpSpPr bwMode="auto">
          <a:xfrm>
            <a:off x="5286627" y="366889"/>
            <a:ext cx="3268309" cy="2719413"/>
            <a:chOff x="0" y="0"/>
            <a:chExt cx="2059" cy="1713"/>
          </a:xfrm>
        </p:grpSpPr>
        <p:sp>
          <p:nvSpPr>
            <p:cNvPr id="157709" name="Oval 12"/>
            <p:cNvSpPr>
              <a:spLocks noChangeArrowheads="1"/>
            </p:cNvSpPr>
            <p:nvPr/>
          </p:nvSpPr>
          <p:spPr bwMode="auto">
            <a:xfrm>
              <a:off x="246" y="532"/>
              <a:ext cx="1524" cy="897"/>
            </a:xfrm>
            <a:prstGeom prst="ellipse">
              <a:avLst/>
            </a:prstGeom>
            <a:solidFill>
              <a:srgbClr val="FCFAA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57710" name="Oval 13"/>
            <p:cNvSpPr>
              <a:spLocks noChangeArrowheads="1"/>
            </p:cNvSpPr>
            <p:nvPr/>
          </p:nvSpPr>
          <p:spPr bwMode="auto">
            <a:xfrm>
              <a:off x="239" y="697"/>
              <a:ext cx="1533" cy="5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57711" name="Freeform 14"/>
            <p:cNvSpPr>
              <a:spLocks/>
            </p:cNvSpPr>
            <p:nvPr/>
          </p:nvSpPr>
          <p:spPr bwMode="auto">
            <a:xfrm>
              <a:off x="294" y="597"/>
              <a:ext cx="1404" cy="318"/>
            </a:xfrm>
            <a:custGeom>
              <a:avLst/>
              <a:gdLst>
                <a:gd name="T0" fmla="*/ 0 w 1404"/>
                <a:gd name="T1" fmla="*/ 318 h 318"/>
                <a:gd name="T2" fmla="*/ 84 w 1404"/>
                <a:gd name="T3" fmla="*/ 168 h 318"/>
                <a:gd name="T4" fmla="*/ 156 w 1404"/>
                <a:gd name="T5" fmla="*/ 264 h 318"/>
                <a:gd name="T6" fmla="*/ 210 w 1404"/>
                <a:gd name="T7" fmla="*/ 90 h 318"/>
                <a:gd name="T8" fmla="*/ 276 w 1404"/>
                <a:gd name="T9" fmla="*/ 282 h 318"/>
                <a:gd name="T10" fmla="*/ 360 w 1404"/>
                <a:gd name="T11" fmla="*/ 72 h 318"/>
                <a:gd name="T12" fmla="*/ 426 w 1404"/>
                <a:gd name="T13" fmla="*/ 246 h 318"/>
                <a:gd name="T14" fmla="*/ 480 w 1404"/>
                <a:gd name="T15" fmla="*/ 0 h 318"/>
                <a:gd name="T16" fmla="*/ 486 w 1404"/>
                <a:gd name="T17" fmla="*/ 210 h 318"/>
                <a:gd name="T18" fmla="*/ 546 w 1404"/>
                <a:gd name="T19" fmla="*/ 18 h 318"/>
                <a:gd name="T20" fmla="*/ 588 w 1404"/>
                <a:gd name="T21" fmla="*/ 186 h 318"/>
                <a:gd name="T22" fmla="*/ 678 w 1404"/>
                <a:gd name="T23" fmla="*/ 42 h 318"/>
                <a:gd name="T24" fmla="*/ 744 w 1404"/>
                <a:gd name="T25" fmla="*/ 222 h 318"/>
                <a:gd name="T26" fmla="*/ 834 w 1404"/>
                <a:gd name="T27" fmla="*/ 60 h 318"/>
                <a:gd name="T28" fmla="*/ 924 w 1404"/>
                <a:gd name="T29" fmla="*/ 12 h 318"/>
                <a:gd name="T30" fmla="*/ 954 w 1404"/>
                <a:gd name="T31" fmla="*/ 216 h 318"/>
                <a:gd name="T32" fmla="*/ 1032 w 1404"/>
                <a:gd name="T33" fmla="*/ 36 h 318"/>
                <a:gd name="T34" fmla="*/ 1098 w 1404"/>
                <a:gd name="T35" fmla="*/ 270 h 318"/>
                <a:gd name="T36" fmla="*/ 1140 w 1404"/>
                <a:gd name="T37" fmla="*/ 78 h 318"/>
                <a:gd name="T38" fmla="*/ 1236 w 1404"/>
                <a:gd name="T39" fmla="*/ 252 h 318"/>
                <a:gd name="T40" fmla="*/ 1284 w 1404"/>
                <a:gd name="T41" fmla="*/ 126 h 318"/>
                <a:gd name="T42" fmla="*/ 1332 w 1404"/>
                <a:gd name="T43" fmla="*/ 270 h 318"/>
                <a:gd name="T44" fmla="*/ 1404 w 1404"/>
                <a:gd name="T45" fmla="*/ 198 h 31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404" h="318">
                  <a:moveTo>
                    <a:pt x="0" y="318"/>
                  </a:moveTo>
                  <a:lnTo>
                    <a:pt x="84" y="168"/>
                  </a:lnTo>
                  <a:lnTo>
                    <a:pt x="156" y="264"/>
                  </a:lnTo>
                  <a:lnTo>
                    <a:pt x="210" y="90"/>
                  </a:lnTo>
                  <a:lnTo>
                    <a:pt x="276" y="282"/>
                  </a:lnTo>
                  <a:lnTo>
                    <a:pt x="360" y="72"/>
                  </a:lnTo>
                  <a:lnTo>
                    <a:pt x="426" y="246"/>
                  </a:lnTo>
                  <a:lnTo>
                    <a:pt x="480" y="0"/>
                  </a:lnTo>
                  <a:lnTo>
                    <a:pt x="486" y="210"/>
                  </a:lnTo>
                  <a:lnTo>
                    <a:pt x="546" y="18"/>
                  </a:lnTo>
                  <a:lnTo>
                    <a:pt x="588" y="186"/>
                  </a:lnTo>
                  <a:lnTo>
                    <a:pt x="678" y="42"/>
                  </a:lnTo>
                  <a:lnTo>
                    <a:pt x="744" y="222"/>
                  </a:lnTo>
                  <a:lnTo>
                    <a:pt x="834" y="60"/>
                  </a:lnTo>
                  <a:lnTo>
                    <a:pt x="924" y="12"/>
                  </a:lnTo>
                  <a:lnTo>
                    <a:pt x="954" y="216"/>
                  </a:lnTo>
                  <a:lnTo>
                    <a:pt x="1032" y="36"/>
                  </a:lnTo>
                  <a:lnTo>
                    <a:pt x="1098" y="270"/>
                  </a:lnTo>
                  <a:lnTo>
                    <a:pt x="1140" y="78"/>
                  </a:lnTo>
                  <a:lnTo>
                    <a:pt x="1236" y="252"/>
                  </a:lnTo>
                  <a:lnTo>
                    <a:pt x="1284" y="126"/>
                  </a:lnTo>
                  <a:lnTo>
                    <a:pt x="1332" y="270"/>
                  </a:lnTo>
                  <a:lnTo>
                    <a:pt x="1404" y="198"/>
                  </a:lnTo>
                </a:path>
              </a:pathLst>
            </a:custGeom>
            <a:solidFill>
              <a:srgbClr val="FCFAA2"/>
            </a:solidFill>
            <a:ln w="9525" cmpd="sng">
              <a:solidFill>
                <a:srgbClr val="FDFCB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57712" name="Oval 15"/>
            <p:cNvSpPr>
              <a:spLocks noChangeArrowheads="1"/>
            </p:cNvSpPr>
            <p:nvPr/>
          </p:nvSpPr>
          <p:spPr bwMode="auto">
            <a:xfrm>
              <a:off x="804" y="525"/>
              <a:ext cx="407" cy="90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57713" name="Freeform 16"/>
            <p:cNvSpPr>
              <a:spLocks/>
            </p:cNvSpPr>
            <p:nvPr/>
          </p:nvSpPr>
          <p:spPr bwMode="auto">
            <a:xfrm>
              <a:off x="1068" y="591"/>
              <a:ext cx="204" cy="756"/>
            </a:xfrm>
            <a:custGeom>
              <a:avLst/>
              <a:gdLst>
                <a:gd name="T0" fmla="*/ 0 w 204"/>
                <a:gd name="T1" fmla="*/ 0 h 756"/>
                <a:gd name="T2" fmla="*/ 162 w 204"/>
                <a:gd name="T3" fmla="*/ 24 h 756"/>
                <a:gd name="T4" fmla="*/ 36 w 204"/>
                <a:gd name="T5" fmla="*/ 96 h 756"/>
                <a:gd name="T6" fmla="*/ 174 w 204"/>
                <a:gd name="T7" fmla="*/ 204 h 756"/>
                <a:gd name="T8" fmla="*/ 90 w 204"/>
                <a:gd name="T9" fmla="*/ 288 h 756"/>
                <a:gd name="T10" fmla="*/ 204 w 204"/>
                <a:gd name="T11" fmla="*/ 390 h 756"/>
                <a:gd name="T12" fmla="*/ 84 w 204"/>
                <a:gd name="T13" fmla="*/ 474 h 756"/>
                <a:gd name="T14" fmla="*/ 186 w 204"/>
                <a:gd name="T15" fmla="*/ 576 h 756"/>
                <a:gd name="T16" fmla="*/ 54 w 204"/>
                <a:gd name="T17" fmla="*/ 654 h 756"/>
                <a:gd name="T18" fmla="*/ 120 w 204"/>
                <a:gd name="T19" fmla="*/ 732 h 756"/>
                <a:gd name="T20" fmla="*/ 12 w 204"/>
                <a:gd name="T21" fmla="*/ 756 h 75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04" h="756">
                  <a:moveTo>
                    <a:pt x="0" y="0"/>
                  </a:moveTo>
                  <a:lnTo>
                    <a:pt x="162" y="24"/>
                  </a:lnTo>
                  <a:lnTo>
                    <a:pt x="36" y="96"/>
                  </a:lnTo>
                  <a:lnTo>
                    <a:pt x="174" y="204"/>
                  </a:lnTo>
                  <a:lnTo>
                    <a:pt x="90" y="288"/>
                  </a:lnTo>
                  <a:lnTo>
                    <a:pt x="204" y="390"/>
                  </a:lnTo>
                  <a:lnTo>
                    <a:pt x="84" y="474"/>
                  </a:lnTo>
                  <a:lnTo>
                    <a:pt x="186" y="576"/>
                  </a:lnTo>
                  <a:lnTo>
                    <a:pt x="54" y="654"/>
                  </a:lnTo>
                  <a:lnTo>
                    <a:pt x="120" y="732"/>
                  </a:lnTo>
                  <a:lnTo>
                    <a:pt x="12" y="756"/>
                  </a:lnTo>
                </a:path>
              </a:pathLst>
            </a:custGeom>
            <a:solidFill>
              <a:srgbClr val="FCFAA2"/>
            </a:solidFill>
            <a:ln w="9525" cmpd="sng">
              <a:solidFill>
                <a:srgbClr val="FDFCB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57714" name="Text Box 17"/>
            <p:cNvSpPr txBox="1">
              <a:spLocks noChangeArrowheads="1"/>
            </p:cNvSpPr>
            <p:nvPr/>
          </p:nvSpPr>
          <p:spPr bwMode="auto">
            <a:xfrm>
              <a:off x="1012" y="0"/>
              <a:ext cx="25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157715" name="Rectangle 18"/>
            <p:cNvSpPr>
              <a:spLocks noChangeArrowheads="1"/>
            </p:cNvSpPr>
            <p:nvPr/>
          </p:nvSpPr>
          <p:spPr bwMode="auto">
            <a:xfrm>
              <a:off x="451" y="1307"/>
              <a:ext cx="21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57716" name="Rectangle 19"/>
            <p:cNvSpPr>
              <a:spLocks noChangeArrowheads="1"/>
            </p:cNvSpPr>
            <p:nvPr/>
          </p:nvSpPr>
          <p:spPr bwMode="auto">
            <a:xfrm>
              <a:off x="1843" y="610"/>
              <a:ext cx="21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57717" name="Line 20"/>
            <p:cNvSpPr>
              <a:spLocks noChangeShapeType="1"/>
            </p:cNvSpPr>
            <p:nvPr/>
          </p:nvSpPr>
          <p:spPr bwMode="auto">
            <a:xfrm>
              <a:off x="0" y="951"/>
              <a:ext cx="20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57718" name="Line 21"/>
            <p:cNvSpPr>
              <a:spLocks noChangeShapeType="1"/>
            </p:cNvSpPr>
            <p:nvPr/>
          </p:nvSpPr>
          <p:spPr bwMode="auto">
            <a:xfrm flipV="1">
              <a:off x="1008" y="141"/>
              <a:ext cx="0" cy="15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57719" name="Text Box 22"/>
            <p:cNvSpPr txBox="1">
              <a:spLocks noChangeArrowheads="1"/>
            </p:cNvSpPr>
            <p:nvPr/>
          </p:nvSpPr>
          <p:spPr bwMode="auto">
            <a:xfrm>
              <a:off x="978" y="723"/>
              <a:ext cx="289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413">
                  <a:solidFill>
                    <a:srgbClr val="0033CC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57720" name="Line 23"/>
            <p:cNvSpPr>
              <a:spLocks noChangeShapeType="1"/>
            </p:cNvSpPr>
            <p:nvPr/>
          </p:nvSpPr>
          <p:spPr bwMode="auto">
            <a:xfrm flipH="1">
              <a:off x="604" y="956"/>
              <a:ext cx="408" cy="5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63376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44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44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4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4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4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4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4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4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8" grpId="0" autoUpdateAnimBg="0"/>
      <p:bldP spid="144390" grpId="0" autoUpdateAnimBg="0"/>
      <p:bldP spid="14439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5887" indent="-90726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2903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8064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53225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798386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43547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088708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233869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051D7B0-AF30-48CE-AE55-D538C0290C4C}" type="slidenum">
              <a:rPr lang="zh-CN" altLang="zh-CN" sz="1397">
                <a:solidFill>
                  <a:srgbClr val="0033CC"/>
                </a:solidFill>
              </a:rPr>
              <a:pPr/>
              <a:t>5</a:t>
            </a:fld>
            <a:endParaRPr lang="zh-CN" altLang="zh-CN" sz="1397">
              <a:solidFill>
                <a:srgbClr val="0033CC"/>
              </a:solidFill>
            </a:endParaRPr>
          </a:p>
        </p:txBody>
      </p:sp>
      <p:graphicFrame>
        <p:nvGraphicFramePr>
          <p:cNvPr id="158723" name="Object 2"/>
          <p:cNvGraphicFramePr>
            <a:graphicFrameLocks/>
          </p:cNvGraphicFramePr>
          <p:nvPr/>
        </p:nvGraphicFramePr>
        <p:xfrm>
          <a:off x="2700262" y="260552"/>
          <a:ext cx="2426103" cy="965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r:id="rId3" imgW="2419453" imgH="952500" progId="Equation.3">
                  <p:embed/>
                </p:oleObj>
              </mc:Choice>
              <mc:Fallback>
                <p:oleObj r:id="rId3" imgW="2419453" imgH="9525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262" y="260552"/>
                        <a:ext cx="2426103" cy="9650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11" name="Text Box 3"/>
          <p:cNvSpPr txBox="1">
            <a:spLocks noChangeArrowheads="1"/>
          </p:cNvSpPr>
          <p:nvPr/>
        </p:nvSpPr>
        <p:spPr bwMode="auto">
          <a:xfrm>
            <a:off x="1619250" y="1484187"/>
            <a:ext cx="914702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>
                <a:solidFill>
                  <a:srgbClr val="0033C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与</a:t>
            </a:r>
          </a:p>
        </p:txBody>
      </p:sp>
      <p:graphicFrame>
        <p:nvGraphicFramePr>
          <p:cNvPr id="145412" name="Object 4"/>
          <p:cNvGraphicFramePr>
            <a:graphicFrameLocks noChangeAspect="1"/>
          </p:cNvGraphicFramePr>
          <p:nvPr/>
        </p:nvGraphicFramePr>
        <p:xfrm>
          <a:off x="2123722" y="1557262"/>
          <a:ext cx="2173111" cy="470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r:id="rId5" imgW="2162079" imgH="457200" progId="Equation.3">
                  <p:embed/>
                </p:oleObj>
              </mc:Choice>
              <mc:Fallback>
                <p:oleObj r:id="rId5" imgW="2162079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2" y="1557262"/>
                        <a:ext cx="2173111" cy="4702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13" name="Text Box 5"/>
          <p:cNvSpPr txBox="1">
            <a:spLocks noChangeArrowheads="1"/>
          </p:cNvSpPr>
          <p:nvPr/>
        </p:nvSpPr>
        <p:spPr bwMode="auto">
          <a:xfrm>
            <a:off x="4211663" y="1484187"/>
            <a:ext cx="3092349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>
                <a:solidFill>
                  <a:srgbClr val="0033C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的交线为椭圆：</a:t>
            </a:r>
          </a:p>
        </p:txBody>
      </p:sp>
      <p:graphicFrame>
        <p:nvGraphicFramePr>
          <p:cNvPr id="145414" name="Object 6"/>
          <p:cNvGraphicFramePr>
            <a:graphicFrameLocks noChangeAspect="1"/>
          </p:cNvGraphicFramePr>
          <p:nvPr/>
        </p:nvGraphicFramePr>
        <p:xfrm>
          <a:off x="1835452" y="3614965"/>
          <a:ext cx="85019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r:id="rId7" imgW="838141" imgH="438150" progId="Equation.3">
                  <p:embed/>
                </p:oleObj>
              </mc:Choice>
              <mc:Fallback>
                <p:oleObj r:id="rId7" imgW="838141" imgH="4381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452" y="3614965"/>
                        <a:ext cx="85019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15" name="Text Box 7"/>
          <p:cNvSpPr txBox="1">
            <a:spLocks noChangeArrowheads="1"/>
          </p:cNvSpPr>
          <p:nvPr/>
        </p:nvSpPr>
        <p:spPr bwMode="auto">
          <a:xfrm>
            <a:off x="838099" y="5562802"/>
            <a:ext cx="4800802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(4) 当 </a:t>
            </a:r>
            <a:r>
              <a:rPr lang="zh-CN" altLang="zh-CN" sz="2794" i="1">
                <a:solidFill>
                  <a:srgbClr val="0033CC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a</a:t>
            </a: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＝</a:t>
            </a:r>
            <a:r>
              <a:rPr lang="zh-CN" altLang="zh-CN" sz="2794" i="1">
                <a:solidFill>
                  <a:srgbClr val="0033CC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b</a:t>
            </a: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 时为</a:t>
            </a:r>
            <a:r>
              <a:rPr lang="zh-CN" altLang="zh-CN" sz="2794">
                <a:solidFill>
                  <a:srgbClr val="007572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旋转椭球面</a:t>
            </a: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;</a:t>
            </a:r>
          </a:p>
        </p:txBody>
      </p:sp>
      <p:sp>
        <p:nvSpPr>
          <p:cNvPr id="145416" name="Text Box 8"/>
          <p:cNvSpPr txBox="1">
            <a:spLocks noChangeArrowheads="1"/>
          </p:cNvSpPr>
          <p:nvPr/>
        </p:nvSpPr>
        <p:spPr bwMode="auto">
          <a:xfrm>
            <a:off x="809878" y="4308425"/>
            <a:ext cx="1371297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>
                <a:solidFill>
                  <a:srgbClr val="0033C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同样</a:t>
            </a:r>
          </a:p>
        </p:txBody>
      </p:sp>
      <p:graphicFrame>
        <p:nvGraphicFramePr>
          <p:cNvPr id="145417" name="Object 9"/>
          <p:cNvGraphicFramePr>
            <a:graphicFrameLocks noChangeAspect="1"/>
          </p:cNvGraphicFramePr>
          <p:nvPr/>
        </p:nvGraphicFramePr>
        <p:xfrm>
          <a:off x="1752802" y="4330600"/>
          <a:ext cx="2375706" cy="4702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r:id="rId9" imgW="2362259" imgH="457200" progId="Equation.3">
                  <p:embed/>
                </p:oleObj>
              </mc:Choice>
              <mc:Fallback>
                <p:oleObj r:id="rId9" imgW="2362259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802" y="4330600"/>
                        <a:ext cx="2375706" cy="4702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18" name="Text Box 10"/>
          <p:cNvSpPr txBox="1">
            <a:spLocks noChangeArrowheads="1"/>
          </p:cNvSpPr>
          <p:nvPr/>
        </p:nvSpPr>
        <p:spPr bwMode="auto">
          <a:xfrm>
            <a:off x="6858000" y="4267100"/>
            <a:ext cx="1600099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>
                <a:solidFill>
                  <a:srgbClr val="0033C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的截痕</a:t>
            </a:r>
          </a:p>
        </p:txBody>
      </p:sp>
      <p:graphicFrame>
        <p:nvGraphicFramePr>
          <p:cNvPr id="145419" name="Object 11"/>
          <p:cNvGraphicFramePr>
            <a:graphicFrameLocks noChangeAspect="1"/>
          </p:cNvGraphicFramePr>
          <p:nvPr/>
        </p:nvGraphicFramePr>
        <p:xfrm>
          <a:off x="4660698" y="4330600"/>
          <a:ext cx="2274409" cy="4702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r:id="rId11" imgW="2266935" imgH="457200" progId="Equation.3">
                  <p:embed/>
                </p:oleObj>
              </mc:Choice>
              <mc:Fallback>
                <p:oleObj r:id="rId11" imgW="2266935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0698" y="4330600"/>
                        <a:ext cx="2274409" cy="4702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20" name="Text Box 12"/>
          <p:cNvSpPr txBox="1">
            <a:spLocks noChangeArrowheads="1"/>
          </p:cNvSpPr>
          <p:nvPr/>
        </p:nvSpPr>
        <p:spPr bwMode="auto">
          <a:xfrm>
            <a:off x="4103814" y="4284738"/>
            <a:ext cx="838099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及</a:t>
            </a:r>
          </a:p>
        </p:txBody>
      </p:sp>
      <p:sp>
        <p:nvSpPr>
          <p:cNvPr id="145421" name="Text Box 13"/>
          <p:cNvSpPr txBox="1">
            <a:spLocks noChangeArrowheads="1"/>
          </p:cNvSpPr>
          <p:nvPr/>
        </p:nvSpPr>
        <p:spPr bwMode="auto">
          <a:xfrm>
            <a:off x="381000" y="4891012"/>
            <a:ext cx="1828901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>
                <a:solidFill>
                  <a:srgbClr val="0033C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也为椭圆.</a:t>
            </a:r>
          </a:p>
        </p:txBody>
      </p:sp>
      <p:sp>
        <p:nvSpPr>
          <p:cNvPr id="145422" name="Text Box 14"/>
          <p:cNvSpPr txBox="1">
            <a:spLocks noChangeArrowheads="1"/>
          </p:cNvSpPr>
          <p:nvPr/>
        </p:nvSpPr>
        <p:spPr bwMode="auto">
          <a:xfrm>
            <a:off x="5257901" y="5562802"/>
            <a:ext cx="3657297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>
                <a:solidFill>
                  <a:srgbClr val="0033C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当</a:t>
            </a:r>
            <a:r>
              <a:rPr lang="zh-CN" altLang="zh-CN" sz="2794" i="1">
                <a:solidFill>
                  <a:srgbClr val="0033CC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a</a:t>
            </a: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＝</a:t>
            </a:r>
            <a:r>
              <a:rPr lang="zh-CN" altLang="zh-CN" sz="2794" i="1">
                <a:solidFill>
                  <a:srgbClr val="0033CC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b</a:t>
            </a: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＝</a:t>
            </a:r>
            <a:r>
              <a:rPr lang="zh-CN" altLang="zh-CN" sz="2794" i="1">
                <a:solidFill>
                  <a:srgbClr val="0033CC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c</a:t>
            </a:r>
            <a:r>
              <a:rPr lang="zh-CN" altLang="zh-CN" sz="2794">
                <a:solidFill>
                  <a:srgbClr val="0033C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时为</a:t>
            </a:r>
            <a:r>
              <a:rPr lang="zh-CN" altLang="zh-CN" sz="2794">
                <a:solidFill>
                  <a:srgbClr val="007572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球面.</a:t>
            </a:r>
          </a:p>
        </p:txBody>
      </p:sp>
      <p:sp>
        <p:nvSpPr>
          <p:cNvPr id="158736" name="Text Box 15"/>
          <p:cNvSpPr txBox="1">
            <a:spLocks noChangeArrowheads="1"/>
          </p:cNvSpPr>
          <p:nvPr/>
        </p:nvSpPr>
        <p:spPr bwMode="auto">
          <a:xfrm>
            <a:off x="324555" y="1484187"/>
            <a:ext cx="1675695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(3) </a:t>
            </a:r>
            <a:r>
              <a:rPr lang="zh-CN" altLang="zh-CN" sz="2794">
                <a:solidFill>
                  <a:srgbClr val="0033C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截痕:</a:t>
            </a:r>
          </a:p>
        </p:txBody>
      </p:sp>
      <p:graphicFrame>
        <p:nvGraphicFramePr>
          <p:cNvPr id="145424" name="Object 16"/>
          <p:cNvGraphicFramePr>
            <a:graphicFrameLocks noChangeAspect="1"/>
          </p:cNvGraphicFramePr>
          <p:nvPr/>
        </p:nvGraphicFramePr>
        <p:xfrm>
          <a:off x="1690310" y="2289024"/>
          <a:ext cx="4433913" cy="1232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r:id="rId13" imgW="4419482" imgH="1219200" progId="Equation.3">
                  <p:embed/>
                </p:oleObj>
              </mc:Choice>
              <mc:Fallback>
                <p:oleObj r:id="rId13" imgW="4419482" imgH="1219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0310" y="2289024"/>
                        <a:ext cx="4433913" cy="12322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25" name="AutoShape 17"/>
          <p:cNvSpPr>
            <a:spLocks/>
          </p:cNvSpPr>
          <p:nvPr/>
        </p:nvSpPr>
        <p:spPr bwMode="auto">
          <a:xfrm>
            <a:off x="1476627" y="2565198"/>
            <a:ext cx="228802" cy="1524000"/>
          </a:xfrm>
          <a:prstGeom prst="leftBrace">
            <a:avLst>
              <a:gd name="adj1" fmla="val 5550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grpSp>
        <p:nvGrpSpPr>
          <p:cNvPr id="158739" name="Group 18"/>
          <p:cNvGrpSpPr>
            <a:grpSpLocks/>
          </p:cNvGrpSpPr>
          <p:nvPr/>
        </p:nvGrpSpPr>
        <p:grpSpPr bwMode="auto">
          <a:xfrm>
            <a:off x="7019774" y="260552"/>
            <a:ext cx="1742218" cy="1922135"/>
            <a:chOff x="0" y="0"/>
            <a:chExt cx="1097" cy="1211"/>
          </a:xfrm>
        </p:grpSpPr>
        <p:graphicFrame>
          <p:nvGraphicFramePr>
            <p:cNvPr id="158741" name="Object 19"/>
            <p:cNvGraphicFramePr>
              <a:graphicFrameLocks noChangeAspect="1"/>
            </p:cNvGraphicFramePr>
            <p:nvPr/>
          </p:nvGraphicFramePr>
          <p:xfrm>
            <a:off x="0" y="281"/>
            <a:ext cx="1097" cy="6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4" r:id="rId15" imgW="2486372" imgH="1561905" progId="PBrush">
                    <p:embed/>
                  </p:oleObj>
                </mc:Choice>
                <mc:Fallback>
                  <p:oleObj r:id="rId15" imgW="2486372" imgH="1561905" progId="PBrush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81"/>
                          <a:ext cx="1097" cy="6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8742" name="Object 20"/>
            <p:cNvGraphicFramePr>
              <a:graphicFrameLocks noChangeAspect="1"/>
            </p:cNvGraphicFramePr>
            <p:nvPr/>
          </p:nvGraphicFramePr>
          <p:xfrm>
            <a:off x="725" y="30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5" r:id="rId17" imgW="209712" imgH="209550" progId="Equation.3">
                    <p:embed/>
                  </p:oleObj>
                </mc:Choice>
                <mc:Fallback>
                  <p:oleObj r:id="rId17" imgW="209712" imgH="20955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5" y="30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58743" name="Group 21"/>
            <p:cNvGrpSpPr>
              <a:grpSpLocks/>
            </p:cNvGrpSpPr>
            <p:nvPr/>
          </p:nvGrpSpPr>
          <p:grpSpPr bwMode="auto">
            <a:xfrm>
              <a:off x="426" y="0"/>
              <a:ext cx="197" cy="1211"/>
              <a:chOff x="0" y="0"/>
              <a:chExt cx="208" cy="1275"/>
            </a:xfrm>
          </p:grpSpPr>
          <p:sp>
            <p:nvSpPr>
              <p:cNvPr id="158744" name="Line 22"/>
              <p:cNvSpPr>
                <a:spLocks noChangeShapeType="1"/>
              </p:cNvSpPr>
              <p:nvPr/>
            </p:nvSpPr>
            <p:spPr bwMode="auto">
              <a:xfrm flipV="1">
                <a:off x="131" y="0"/>
                <a:ext cx="77" cy="4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10">
                  <a:solidFill>
                    <a:srgbClr val="0033CC"/>
                  </a:solidFill>
                </a:endParaRPr>
              </a:p>
            </p:txBody>
          </p:sp>
          <p:sp>
            <p:nvSpPr>
              <p:cNvPr id="158745" name="Line 23"/>
              <p:cNvSpPr>
                <a:spLocks noChangeShapeType="1"/>
              </p:cNvSpPr>
              <p:nvPr/>
            </p:nvSpPr>
            <p:spPr bwMode="auto">
              <a:xfrm flipV="1">
                <a:off x="0" y="953"/>
                <a:ext cx="54" cy="3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10">
                  <a:solidFill>
                    <a:srgbClr val="0033CC"/>
                  </a:solidFill>
                </a:endParaRPr>
              </a:p>
            </p:txBody>
          </p:sp>
        </p:grpSp>
      </p:grpSp>
      <p:sp>
        <p:nvSpPr>
          <p:cNvPr id="158740" name="Rectangle 24"/>
          <p:cNvSpPr>
            <a:spLocks noRot="1" noChangeArrowheads="1"/>
          </p:cNvSpPr>
          <p:nvPr/>
        </p:nvSpPr>
        <p:spPr bwMode="auto">
          <a:xfrm>
            <a:off x="250976" y="260552"/>
            <a:ext cx="2214437" cy="533198"/>
          </a:xfrm>
          <a:prstGeom prst="rect">
            <a:avLst/>
          </a:prstGeom>
          <a:solidFill>
            <a:srgbClr val="ECF1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 anchor="ctr"/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 sz="2794" b="1">
                <a:solidFill>
                  <a:srgbClr val="CC006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</a:t>
            </a:r>
            <a:r>
              <a:rPr lang="zh-CN" altLang="zh-CN" sz="2794" b="1">
                <a:solidFill>
                  <a:srgbClr val="CC0066"/>
                </a:solidFill>
                <a:ea typeface="楷体_GB2312" panose="02010609030101010101" pitchFamily="49" charset="-122"/>
              </a:rPr>
              <a:t>. </a:t>
            </a:r>
            <a:r>
              <a:rPr lang="zh-CN" altLang="zh-CN" sz="2794" b="1">
                <a:solidFill>
                  <a:srgbClr val="CC006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椭球面</a:t>
            </a:r>
            <a:endParaRPr lang="zh-CN" altLang="zh-CN" sz="2794">
              <a:solidFill>
                <a:srgbClr val="CC0066"/>
              </a:solidFill>
              <a:ea typeface="仿宋_GB2312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45605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5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5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45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5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5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5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5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5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5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5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45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5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45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autoUpdateAnimBg="0"/>
      <p:bldP spid="145413" grpId="0" autoUpdateAnimBg="0"/>
      <p:bldP spid="145415" grpId="0" autoUpdateAnimBg="0"/>
      <p:bldP spid="145416" grpId="0" autoUpdateAnimBg="0"/>
      <p:bldP spid="145418" grpId="0" autoUpdateAnimBg="0"/>
      <p:bldP spid="145420" grpId="0" build="p" autoUpdateAnimBg="0"/>
      <p:bldP spid="145421" grpId="0" autoUpdateAnimBg="0"/>
      <p:bldP spid="145422" grpId="0" autoUpdateAnimBg="0"/>
      <p:bldP spid="1454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灯片编号占位符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5887" indent="-90726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2903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8064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53225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798386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43547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088708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233869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EE66970-874F-455F-AEAA-D5B494DD430C}" type="slidenum">
              <a:rPr lang="zh-CN" altLang="zh-CN" sz="1397">
                <a:solidFill>
                  <a:srgbClr val="0033CC"/>
                </a:solidFill>
              </a:rPr>
              <a:pPr/>
              <a:t>6</a:t>
            </a:fld>
            <a:endParaRPr lang="zh-CN" altLang="zh-CN" sz="1397">
              <a:solidFill>
                <a:srgbClr val="0033CC"/>
              </a:solidFill>
            </a:endParaRPr>
          </a:p>
        </p:txBody>
      </p:sp>
      <p:graphicFrame>
        <p:nvGraphicFramePr>
          <p:cNvPr id="146434" name="Object 2"/>
          <p:cNvGraphicFramePr>
            <a:graphicFrameLocks noGrp="1" noChangeAspect="1"/>
          </p:cNvGraphicFramePr>
          <p:nvPr>
            <p:ph sz="half" idx="1"/>
          </p:nvPr>
        </p:nvGraphicFramePr>
        <p:xfrm>
          <a:off x="900088" y="1628825"/>
          <a:ext cx="4679849" cy="250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r:id="rId3" imgW="1743009" imgH="933450" progId="Equation.3">
                  <p:embed/>
                </p:oleObj>
              </mc:Choice>
              <mc:Fallback>
                <p:oleObj r:id="rId3" imgW="1743009" imgH="93345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088" y="1628825"/>
                        <a:ext cx="4679849" cy="2509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48" name="Object 3"/>
          <p:cNvGraphicFramePr>
            <a:graphicFrameLocks/>
          </p:cNvGraphicFramePr>
          <p:nvPr>
            <p:ph sz="quarter" idx="2"/>
          </p:nvPr>
        </p:nvGraphicFramePr>
        <p:xfrm>
          <a:off x="5435802" y="333627"/>
          <a:ext cx="2425599" cy="965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r:id="rId5" imgW="2419453" imgH="952500" progId="Equation.3">
                  <p:embed/>
                </p:oleObj>
              </mc:Choice>
              <mc:Fallback>
                <p:oleObj r:id="rId5" imgW="2419453" imgH="9525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802" y="333627"/>
                        <a:ext cx="2425599" cy="965099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36" name="Object 4"/>
          <p:cNvGraphicFramePr>
            <a:graphicFrameLocks noChangeAspect="1"/>
          </p:cNvGraphicFramePr>
          <p:nvPr>
            <p:ph sz="quarter" idx="3"/>
          </p:nvPr>
        </p:nvGraphicFramePr>
        <p:xfrm>
          <a:off x="2926040" y="4434921"/>
          <a:ext cx="2449286" cy="9913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r:id="rId7" imgW="1057385" imgH="419100" progId="Equation.3">
                  <p:embed/>
                </p:oleObj>
              </mc:Choice>
              <mc:Fallback>
                <p:oleObj r:id="rId7" imgW="1057385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6040" y="4434921"/>
                        <a:ext cx="2449286" cy="9913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19187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6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6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5887" indent="-90726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2903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8064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53225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798386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43547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088708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233869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3D6C9B9-FB2C-44A0-8B55-5F06697512DA}" type="slidenum">
              <a:rPr lang="zh-CN" altLang="zh-CN" sz="1397">
                <a:solidFill>
                  <a:srgbClr val="0033CC"/>
                </a:solidFill>
              </a:rPr>
              <a:pPr/>
              <a:t>7</a:t>
            </a:fld>
            <a:endParaRPr lang="zh-CN" altLang="zh-CN" sz="1397">
              <a:solidFill>
                <a:srgbClr val="0033CC"/>
              </a:solidFill>
            </a:endParaRPr>
          </a:p>
        </p:txBody>
      </p:sp>
      <p:sp>
        <p:nvSpPr>
          <p:cNvPr id="147458" name="Text Box 2"/>
          <p:cNvSpPr txBox="1">
            <a:spLocks noChangeArrowheads="1"/>
          </p:cNvSpPr>
          <p:nvPr/>
        </p:nvSpPr>
        <p:spPr bwMode="auto">
          <a:xfrm>
            <a:off x="742849" y="647600"/>
            <a:ext cx="3219349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CC0066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3. 单叶双曲面</a:t>
            </a:r>
          </a:p>
        </p:txBody>
      </p:sp>
      <p:graphicFrame>
        <p:nvGraphicFramePr>
          <p:cNvPr id="147459" name="Object 3"/>
          <p:cNvGraphicFramePr>
            <a:graphicFrameLocks noChangeAspect="1"/>
          </p:cNvGraphicFramePr>
          <p:nvPr/>
        </p:nvGraphicFramePr>
        <p:xfrm>
          <a:off x="1907520" y="1628826"/>
          <a:ext cx="2534960" cy="10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r:id="rId3" imgW="1092674" imgH="470104" progId="Equation.3">
                  <p:embed/>
                </p:oleObj>
              </mc:Choice>
              <mc:Fallback>
                <p:oleObj r:id="rId3" imgW="1092674" imgH="47010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520" y="1628826"/>
                        <a:ext cx="2534960" cy="1090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460" name="Text Box 4"/>
          <p:cNvSpPr txBox="1">
            <a:spLocks noChangeArrowheads="1"/>
          </p:cNvSpPr>
          <p:nvPr/>
        </p:nvSpPr>
        <p:spPr bwMode="auto">
          <a:xfrm>
            <a:off x="5410099" y="1924151"/>
            <a:ext cx="3124099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</a:rPr>
              <a:t>(</a:t>
            </a:r>
            <a:r>
              <a:rPr lang="zh-CN" altLang="zh-CN" sz="2794" i="1">
                <a:solidFill>
                  <a:srgbClr val="0033CC"/>
                </a:solidFill>
                <a:latin typeface="Times New Roman" panose="02020603050405020304" pitchFamily="18" charset="0"/>
              </a:rPr>
              <a:t>a</a:t>
            </a: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</a:rPr>
              <a:t>, </a:t>
            </a:r>
            <a:r>
              <a:rPr lang="zh-CN" altLang="zh-CN" sz="2794" i="1">
                <a:solidFill>
                  <a:srgbClr val="0033CC"/>
                </a:solidFill>
                <a:latin typeface="Times New Roman" panose="02020603050405020304" pitchFamily="18" charset="0"/>
              </a:rPr>
              <a:t>b</a:t>
            </a: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</a:rPr>
              <a:t>, </a:t>
            </a:r>
            <a:r>
              <a:rPr lang="zh-CN" altLang="zh-CN" sz="2794" i="1">
                <a:solidFill>
                  <a:srgbClr val="0033CC"/>
                </a:solidFill>
                <a:latin typeface="Times New Roman" panose="02020603050405020304" pitchFamily="18" charset="0"/>
              </a:rPr>
              <a:t>c</a:t>
            </a: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</a:rPr>
              <a:t>均大于0)</a:t>
            </a:r>
          </a:p>
        </p:txBody>
      </p:sp>
      <p:sp>
        <p:nvSpPr>
          <p:cNvPr id="147461" name="Text Box 5"/>
          <p:cNvSpPr txBox="1">
            <a:spLocks noChangeArrowheads="1"/>
          </p:cNvSpPr>
          <p:nvPr/>
        </p:nvSpPr>
        <p:spPr bwMode="auto">
          <a:xfrm>
            <a:off x="533198" y="3028849"/>
            <a:ext cx="8610802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以平行于 </a:t>
            </a:r>
            <a:r>
              <a:rPr lang="zh-CN" altLang="en-US" sz="2794" i="1">
                <a:solidFill>
                  <a:srgbClr val="0033CC"/>
                </a:solidFill>
                <a:latin typeface="Times New Roman" panose="02020603050405020304" pitchFamily="18" charset="0"/>
              </a:rPr>
              <a:t>xy </a:t>
            </a: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面的平面 </a:t>
            </a:r>
            <a:r>
              <a:rPr lang="zh-CN" altLang="en-US" sz="2794" i="1">
                <a:solidFill>
                  <a:srgbClr val="0033CC"/>
                </a:solidFill>
                <a:latin typeface="Times New Roman" panose="02020603050405020304" pitchFamily="18" charset="0"/>
              </a:rPr>
              <a:t>z</a:t>
            </a: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=</a:t>
            </a:r>
            <a:r>
              <a:rPr lang="zh-CN" altLang="en-US" sz="2794" i="1">
                <a:solidFill>
                  <a:srgbClr val="0033CC"/>
                </a:solidFill>
                <a:latin typeface="Times New Roman" panose="02020603050405020304" pitchFamily="18" charset="0"/>
              </a:rPr>
              <a:t>z</a:t>
            </a:r>
            <a:r>
              <a:rPr lang="zh-CN" altLang="en-US" sz="2794" baseline="-25000">
                <a:solidFill>
                  <a:srgbClr val="0033CC"/>
                </a:solidFill>
                <a:latin typeface="Times New Roman" panose="02020603050405020304" pitchFamily="18" charset="0"/>
              </a:rPr>
              <a:t>0 </a:t>
            </a: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截曲面，所得截线方程为</a:t>
            </a:r>
          </a:p>
        </p:txBody>
      </p:sp>
      <p:graphicFrame>
        <p:nvGraphicFramePr>
          <p:cNvPr id="147462" name="Object 6"/>
          <p:cNvGraphicFramePr>
            <a:graphicFrameLocks noChangeAspect="1"/>
          </p:cNvGraphicFramePr>
          <p:nvPr/>
        </p:nvGraphicFramePr>
        <p:xfrm>
          <a:off x="1817814" y="4032250"/>
          <a:ext cx="2762250" cy="1146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r:id="rId5" imgW="1194318" imgH="495515" progId="Equation.3">
                  <p:embed/>
                </p:oleObj>
              </mc:Choice>
              <mc:Fallback>
                <p:oleObj r:id="rId5" imgW="1194318" imgH="49551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7814" y="4032250"/>
                        <a:ext cx="2762250" cy="11460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63" name="Object 7"/>
          <p:cNvGraphicFramePr>
            <a:graphicFrameLocks noChangeAspect="1"/>
          </p:cNvGraphicFramePr>
          <p:nvPr/>
        </p:nvGraphicFramePr>
        <p:xfrm>
          <a:off x="1876778" y="5405563"/>
          <a:ext cx="1086556" cy="5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r:id="rId7" imgW="470717" imgH="228998" progId="Equation.3">
                  <p:embed/>
                </p:oleObj>
              </mc:Choice>
              <mc:Fallback>
                <p:oleObj r:id="rId7" imgW="470717" imgH="22899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6778" y="5405563"/>
                        <a:ext cx="1086556" cy="52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464" name="AutoShape 8"/>
          <p:cNvSpPr>
            <a:spLocks/>
          </p:cNvSpPr>
          <p:nvPr/>
        </p:nvSpPr>
        <p:spPr bwMode="auto">
          <a:xfrm>
            <a:off x="1200453" y="4705552"/>
            <a:ext cx="342698" cy="1143000"/>
          </a:xfrm>
          <a:prstGeom prst="leftBrace">
            <a:avLst>
              <a:gd name="adj1" fmla="val 2779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47465" name="Text Box 9"/>
          <p:cNvSpPr txBox="1">
            <a:spLocks noChangeArrowheads="1"/>
          </p:cNvSpPr>
          <p:nvPr/>
        </p:nvSpPr>
        <p:spPr bwMode="auto">
          <a:xfrm>
            <a:off x="4838599" y="4914699"/>
            <a:ext cx="2541512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</a:rPr>
              <a:t>椭圆</a:t>
            </a:r>
          </a:p>
        </p:txBody>
      </p:sp>
    </p:spTree>
    <p:extLst>
      <p:ext uri="{BB962C8B-B14F-4D97-AF65-F5344CB8AC3E}">
        <p14:creationId xmlns:p14="http://schemas.microsoft.com/office/powerpoint/2010/main" val="464339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7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7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7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7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7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7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8" grpId="0" autoUpdateAnimBg="0"/>
      <p:bldP spid="147460" grpId="0" autoUpdateAnimBg="0"/>
      <p:bldP spid="147461" grpId="0" autoUpdateAnimBg="0"/>
      <p:bldP spid="147464" grpId="0" animBg="1"/>
      <p:bldP spid="147465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5887" indent="-90726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2903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8064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53225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798386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43547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088708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233869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4B63DD1-E897-4673-A7D8-DAC200A45F29}" type="slidenum">
              <a:rPr lang="zh-CN" altLang="zh-CN" sz="1397">
                <a:solidFill>
                  <a:srgbClr val="0033CC"/>
                </a:solidFill>
              </a:rPr>
              <a:pPr/>
              <a:t>8</a:t>
            </a:fld>
            <a:endParaRPr lang="zh-CN" altLang="zh-CN" sz="1397">
              <a:solidFill>
                <a:srgbClr val="0033CC"/>
              </a:solidFill>
            </a:endParaRPr>
          </a:p>
        </p:txBody>
      </p:sp>
      <p:sp>
        <p:nvSpPr>
          <p:cNvPr id="148482" name="Text Box 2"/>
          <p:cNvSpPr txBox="1">
            <a:spLocks noChangeArrowheads="1"/>
          </p:cNvSpPr>
          <p:nvPr/>
        </p:nvSpPr>
        <p:spPr bwMode="auto">
          <a:xfrm>
            <a:off x="395111" y="692453"/>
            <a:ext cx="8382000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以平行于</a:t>
            </a:r>
            <a:r>
              <a:rPr lang="zh-CN" altLang="en-US" sz="2794" i="1">
                <a:solidFill>
                  <a:srgbClr val="0033CC"/>
                </a:solidFill>
                <a:latin typeface="Times New Roman" panose="02020603050405020304" pitchFamily="18" charset="0"/>
              </a:rPr>
              <a:t>xz</a:t>
            </a: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面的平面 </a:t>
            </a:r>
            <a:r>
              <a:rPr lang="zh-CN" altLang="en-US" sz="2794" i="1">
                <a:solidFill>
                  <a:srgbClr val="0033CC"/>
                </a:solidFill>
                <a:latin typeface="Times New Roman" panose="02020603050405020304" pitchFamily="18" charset="0"/>
              </a:rPr>
              <a:t>y</a:t>
            </a: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=</a:t>
            </a:r>
            <a:r>
              <a:rPr lang="zh-CN" altLang="en-US" sz="2794" i="1">
                <a:solidFill>
                  <a:srgbClr val="0033CC"/>
                </a:solidFill>
                <a:latin typeface="Times New Roman" panose="02020603050405020304" pitchFamily="18" charset="0"/>
              </a:rPr>
              <a:t>y</a:t>
            </a:r>
            <a:r>
              <a:rPr lang="zh-CN" altLang="en-US" sz="2794" baseline="-25000">
                <a:solidFill>
                  <a:srgbClr val="0033CC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截曲面， 所得截线方程为</a:t>
            </a:r>
          </a:p>
        </p:txBody>
      </p:sp>
      <p:graphicFrame>
        <p:nvGraphicFramePr>
          <p:cNvPr id="148483" name="Object 3"/>
          <p:cNvGraphicFramePr>
            <a:graphicFrameLocks noChangeAspect="1"/>
          </p:cNvGraphicFramePr>
          <p:nvPr/>
        </p:nvGraphicFramePr>
        <p:xfrm>
          <a:off x="1105203" y="1340052"/>
          <a:ext cx="2653393" cy="10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r:id="rId3" imgW="1143993" imgH="470308" progId="Equation.3">
                  <p:embed/>
                </p:oleObj>
              </mc:Choice>
              <mc:Fallback>
                <p:oleObj r:id="rId3" imgW="1143993" imgH="47030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5203" y="1340052"/>
                        <a:ext cx="2653393" cy="1090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84" name="Object 4"/>
          <p:cNvGraphicFramePr>
            <a:graphicFrameLocks noChangeAspect="1"/>
          </p:cNvGraphicFramePr>
          <p:nvPr/>
        </p:nvGraphicFramePr>
        <p:xfrm>
          <a:off x="994330" y="2563687"/>
          <a:ext cx="1145520" cy="5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r:id="rId5" imgW="495730" imgH="228799" progId="Equation.3">
                  <p:embed/>
                </p:oleObj>
              </mc:Choice>
              <mc:Fallback>
                <p:oleObj r:id="rId5" imgW="495730" imgH="2287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4330" y="2563687"/>
                        <a:ext cx="1145520" cy="52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485" name="AutoShape 5"/>
          <p:cNvSpPr>
            <a:spLocks/>
          </p:cNvSpPr>
          <p:nvPr/>
        </p:nvSpPr>
        <p:spPr bwMode="auto">
          <a:xfrm>
            <a:off x="684389" y="1916087"/>
            <a:ext cx="228298" cy="971651"/>
          </a:xfrm>
          <a:prstGeom prst="leftBrace">
            <a:avLst>
              <a:gd name="adj1" fmla="val 354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48486" name="Text Box 6"/>
          <p:cNvSpPr txBox="1">
            <a:spLocks noChangeArrowheads="1"/>
          </p:cNvSpPr>
          <p:nvPr/>
        </p:nvSpPr>
        <p:spPr bwMode="auto">
          <a:xfrm>
            <a:off x="3779762" y="1773465"/>
            <a:ext cx="1543151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</a:rPr>
              <a:t>双曲线</a:t>
            </a:r>
          </a:p>
        </p:txBody>
      </p:sp>
      <p:grpSp>
        <p:nvGrpSpPr>
          <p:cNvPr id="148487" name="Group 7"/>
          <p:cNvGrpSpPr>
            <a:grpSpLocks/>
          </p:cNvGrpSpPr>
          <p:nvPr/>
        </p:nvGrpSpPr>
        <p:grpSpPr bwMode="auto">
          <a:xfrm>
            <a:off x="5508877" y="2276425"/>
            <a:ext cx="2933599" cy="3905250"/>
            <a:chOff x="0" y="0"/>
            <a:chExt cx="1848" cy="2460"/>
          </a:xfrm>
        </p:grpSpPr>
        <p:sp>
          <p:nvSpPr>
            <p:cNvPr id="161808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1848" cy="246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FF3399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pic>
          <p:nvPicPr>
            <p:cNvPr id="161809" name="Picture 9" descr="7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" y="61"/>
              <a:ext cx="1698" cy="2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8490" name="Text Box 10"/>
          <p:cNvSpPr txBox="1">
            <a:spLocks noChangeArrowheads="1"/>
          </p:cNvSpPr>
          <p:nvPr/>
        </p:nvSpPr>
        <p:spPr bwMode="auto">
          <a:xfrm>
            <a:off x="324556" y="3284362"/>
            <a:ext cx="4644571" cy="95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以平行于 </a:t>
            </a:r>
            <a:r>
              <a:rPr lang="zh-CN" altLang="en-US" sz="2794" i="1">
                <a:solidFill>
                  <a:srgbClr val="0033CC"/>
                </a:solidFill>
                <a:latin typeface="Times New Roman" panose="02020603050405020304" pitchFamily="18" charset="0"/>
              </a:rPr>
              <a:t>yz </a:t>
            </a: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面的平面</a:t>
            </a:r>
            <a:r>
              <a:rPr lang="zh-CN" altLang="en-US" sz="2794" i="1">
                <a:solidFill>
                  <a:srgbClr val="0033CC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=</a:t>
            </a:r>
            <a:r>
              <a:rPr lang="zh-CN" altLang="en-US" sz="2794" i="1">
                <a:solidFill>
                  <a:srgbClr val="0033CC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794" baseline="-25000">
                <a:solidFill>
                  <a:srgbClr val="0033CC"/>
                </a:solidFill>
                <a:latin typeface="Times New Roman" panose="02020603050405020304" pitchFamily="18" charset="0"/>
              </a:rPr>
              <a:t>0 </a:t>
            </a: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截曲面，所得截线方程为：</a:t>
            </a:r>
          </a:p>
        </p:txBody>
      </p:sp>
      <p:graphicFrame>
        <p:nvGraphicFramePr>
          <p:cNvPr id="148491" name="Object 11"/>
          <p:cNvGraphicFramePr>
            <a:graphicFrameLocks noChangeAspect="1"/>
          </p:cNvGraphicFramePr>
          <p:nvPr/>
        </p:nvGraphicFramePr>
        <p:xfrm>
          <a:off x="980722" y="4337151"/>
          <a:ext cx="2761746" cy="1146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r:id="rId8" imgW="1194318" imgH="495515" progId="Equation.3">
                  <p:embed/>
                </p:oleObj>
              </mc:Choice>
              <mc:Fallback>
                <p:oleObj r:id="rId8" imgW="1194318" imgH="49551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0722" y="4337151"/>
                        <a:ext cx="2761746" cy="11460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92" name="Object 12"/>
          <p:cNvGraphicFramePr>
            <a:graphicFrameLocks noChangeAspect="1"/>
          </p:cNvGraphicFramePr>
          <p:nvPr/>
        </p:nvGraphicFramePr>
        <p:xfrm>
          <a:off x="1332996" y="5516436"/>
          <a:ext cx="998361" cy="5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r:id="rId10" imgW="432363" imgH="228898" progId="Equation.3">
                  <p:embed/>
                </p:oleObj>
              </mc:Choice>
              <mc:Fallback>
                <p:oleObj r:id="rId10" imgW="432363" imgH="22889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2996" y="5516436"/>
                        <a:ext cx="998361" cy="52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493" name="AutoShape 13"/>
          <p:cNvSpPr>
            <a:spLocks/>
          </p:cNvSpPr>
          <p:nvPr/>
        </p:nvSpPr>
        <p:spPr bwMode="auto">
          <a:xfrm>
            <a:off x="552349" y="4877405"/>
            <a:ext cx="381000" cy="932845"/>
          </a:xfrm>
          <a:prstGeom prst="leftBrace">
            <a:avLst>
              <a:gd name="adj1" fmla="val 2040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48494" name="Text Box 14"/>
          <p:cNvSpPr txBox="1">
            <a:spLocks noChangeArrowheads="1"/>
          </p:cNvSpPr>
          <p:nvPr/>
        </p:nvSpPr>
        <p:spPr bwMode="auto">
          <a:xfrm>
            <a:off x="3619500" y="5010453"/>
            <a:ext cx="1543151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6600CC"/>
                </a:solidFill>
                <a:latin typeface="Times New Roman" panose="02020603050405020304" pitchFamily="18" charset="0"/>
              </a:rPr>
              <a:t>双曲线</a:t>
            </a:r>
          </a:p>
        </p:txBody>
      </p:sp>
      <p:sp>
        <p:nvSpPr>
          <p:cNvPr id="148495" name="Text Box 15"/>
          <p:cNvSpPr txBox="1">
            <a:spLocks noChangeArrowheads="1"/>
          </p:cNvSpPr>
          <p:nvPr/>
        </p:nvSpPr>
        <p:spPr bwMode="auto">
          <a:xfrm>
            <a:off x="5796139" y="5805715"/>
            <a:ext cx="3219853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003366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3. 单叶双曲面</a:t>
            </a:r>
          </a:p>
        </p:txBody>
      </p:sp>
      <p:graphicFrame>
        <p:nvGraphicFramePr>
          <p:cNvPr id="148496" name="Object 16"/>
          <p:cNvGraphicFramePr>
            <a:graphicFrameLocks noChangeAspect="1"/>
          </p:cNvGraphicFramePr>
          <p:nvPr/>
        </p:nvGraphicFramePr>
        <p:xfrm>
          <a:off x="6299603" y="1557262"/>
          <a:ext cx="1731131" cy="744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r:id="rId12" imgW="1092674" imgH="470104" progId="Equation.3">
                  <p:embed/>
                </p:oleObj>
              </mc:Choice>
              <mc:Fallback>
                <p:oleObj r:id="rId12" imgW="1092674" imgH="47010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9603" y="1557262"/>
                        <a:ext cx="1731131" cy="7448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65582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8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8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8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8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8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8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8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8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8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8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8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8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8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2" grpId="0" autoUpdateAnimBg="0"/>
      <p:bldP spid="148485" grpId="0" animBg="1"/>
      <p:bldP spid="148486" grpId="0" autoUpdateAnimBg="0"/>
      <p:bldP spid="148490" grpId="0" autoUpdateAnimBg="0"/>
      <p:bldP spid="148493" grpId="0" animBg="1"/>
      <p:bldP spid="148494" grpId="0" autoUpdateAnimBg="0"/>
      <p:bldP spid="148495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5887" indent="-90726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2903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8064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53225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798386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43547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088708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233869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5F5A030-2A33-4FA5-AA90-42DBB4BC584E}" type="slidenum">
              <a:rPr lang="zh-CN" altLang="zh-CN" sz="1397">
                <a:solidFill>
                  <a:srgbClr val="0033CC"/>
                </a:solidFill>
              </a:rPr>
              <a:pPr/>
              <a:t>9</a:t>
            </a:fld>
            <a:endParaRPr lang="zh-CN" altLang="zh-CN" sz="1397">
              <a:solidFill>
                <a:srgbClr val="0033CC"/>
              </a:solidFill>
            </a:endParaRPr>
          </a:p>
        </p:txBody>
      </p:sp>
      <p:sp>
        <p:nvSpPr>
          <p:cNvPr id="149506" name="Text Box 2"/>
          <p:cNvSpPr txBox="1">
            <a:spLocks noChangeArrowheads="1"/>
          </p:cNvSpPr>
          <p:nvPr/>
        </p:nvSpPr>
        <p:spPr bwMode="auto">
          <a:xfrm>
            <a:off x="1043214" y="549326"/>
            <a:ext cx="3219349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CC0066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4. 双叶双曲面</a:t>
            </a:r>
          </a:p>
        </p:txBody>
      </p:sp>
      <p:graphicFrame>
        <p:nvGraphicFramePr>
          <p:cNvPr id="149507" name="Object 3"/>
          <p:cNvGraphicFramePr>
            <a:graphicFrameLocks noChangeAspect="1"/>
          </p:cNvGraphicFramePr>
          <p:nvPr/>
        </p:nvGraphicFramePr>
        <p:xfrm>
          <a:off x="1404056" y="1268992"/>
          <a:ext cx="2653897" cy="967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r:id="rId3" imgW="1143993" imgH="419464" progId="Equation.3">
                  <p:embed/>
                </p:oleObj>
              </mc:Choice>
              <mc:Fallback>
                <p:oleObj r:id="rId3" imgW="1143993" imgH="4194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4056" y="1268992"/>
                        <a:ext cx="2653897" cy="9676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08" name="Text Box 4"/>
          <p:cNvSpPr txBox="1">
            <a:spLocks noChangeArrowheads="1"/>
          </p:cNvSpPr>
          <p:nvPr/>
        </p:nvSpPr>
        <p:spPr bwMode="auto">
          <a:xfrm>
            <a:off x="2484564" y="2276425"/>
            <a:ext cx="3124099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zh-CN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zh-CN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均大于0)</a:t>
            </a:r>
          </a:p>
        </p:txBody>
      </p:sp>
      <p:sp>
        <p:nvSpPr>
          <p:cNvPr id="149509" name="Text Box 5"/>
          <p:cNvSpPr txBox="1">
            <a:spLocks noChangeArrowheads="1"/>
          </p:cNvSpPr>
          <p:nvPr/>
        </p:nvSpPr>
        <p:spPr bwMode="auto">
          <a:xfrm>
            <a:off x="533198" y="2924024"/>
            <a:ext cx="5334000" cy="1167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以平行于 </a:t>
            </a:r>
            <a:r>
              <a:rPr lang="zh-CN" altLang="en-US" sz="2794" i="1">
                <a:solidFill>
                  <a:srgbClr val="0033CC"/>
                </a:solidFill>
                <a:latin typeface="Times New Roman" panose="02020603050405020304" pitchFamily="18" charset="0"/>
              </a:rPr>
              <a:t>xy </a:t>
            </a: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面的平面 </a:t>
            </a:r>
            <a:r>
              <a:rPr lang="zh-CN" altLang="en-US" sz="2794" i="1">
                <a:solidFill>
                  <a:srgbClr val="0033CC"/>
                </a:solidFill>
                <a:latin typeface="Times New Roman" panose="02020603050405020304" pitchFamily="18" charset="0"/>
              </a:rPr>
              <a:t>z</a:t>
            </a: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=</a:t>
            </a:r>
            <a:r>
              <a:rPr lang="zh-CN" altLang="en-US" sz="2794" i="1">
                <a:solidFill>
                  <a:srgbClr val="0033CC"/>
                </a:solidFill>
                <a:latin typeface="Times New Roman" panose="02020603050405020304" pitchFamily="18" charset="0"/>
              </a:rPr>
              <a:t>z</a:t>
            </a:r>
            <a:r>
              <a:rPr lang="zh-CN" altLang="en-US" sz="2794" baseline="-25000">
                <a:solidFill>
                  <a:srgbClr val="0033CC"/>
                </a:solidFill>
                <a:latin typeface="Times New Roman" panose="02020603050405020304" pitchFamily="18" charset="0"/>
              </a:rPr>
              <a:t>0 </a:t>
            </a: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截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曲面，所得截线方程为</a:t>
            </a:r>
          </a:p>
        </p:txBody>
      </p:sp>
      <p:graphicFrame>
        <p:nvGraphicFramePr>
          <p:cNvPr id="149510" name="Object 6"/>
          <p:cNvGraphicFramePr>
            <a:graphicFrameLocks noChangeAspect="1"/>
          </p:cNvGraphicFramePr>
          <p:nvPr/>
        </p:nvGraphicFramePr>
        <p:xfrm>
          <a:off x="1767417" y="4221238"/>
          <a:ext cx="2410480" cy="9701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r:id="rId5" imgW="1041852" imgH="419282" progId="Equation.3">
                  <p:embed/>
                </p:oleObj>
              </mc:Choice>
              <mc:Fallback>
                <p:oleObj r:id="rId5" imgW="1041852" imgH="4192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7417" y="4221238"/>
                        <a:ext cx="2410480" cy="9701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11" name="Object 7"/>
          <p:cNvGraphicFramePr>
            <a:graphicFrameLocks noChangeAspect="1"/>
          </p:cNvGraphicFramePr>
          <p:nvPr/>
        </p:nvGraphicFramePr>
        <p:xfrm>
          <a:off x="1765905" y="5300738"/>
          <a:ext cx="1086556" cy="5291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r:id="rId7" imgW="470717" imgH="228998" progId="Equation.3">
                  <p:embed/>
                </p:oleObj>
              </mc:Choice>
              <mc:Fallback>
                <p:oleObj r:id="rId7" imgW="470717" imgH="22899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5905" y="5300738"/>
                        <a:ext cx="1086556" cy="5291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12" name="AutoShape 8"/>
          <p:cNvSpPr>
            <a:spLocks/>
          </p:cNvSpPr>
          <p:nvPr/>
        </p:nvSpPr>
        <p:spPr bwMode="auto">
          <a:xfrm>
            <a:off x="1200453" y="4629452"/>
            <a:ext cx="342698" cy="1143000"/>
          </a:xfrm>
          <a:prstGeom prst="leftBrace">
            <a:avLst>
              <a:gd name="adj1" fmla="val 2779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49513" name="Text Box 9"/>
          <p:cNvSpPr txBox="1">
            <a:spLocks noChangeArrowheads="1"/>
          </p:cNvSpPr>
          <p:nvPr/>
        </p:nvSpPr>
        <p:spPr bwMode="auto">
          <a:xfrm>
            <a:off x="3931960" y="5143500"/>
            <a:ext cx="3179536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zh-CN" altLang="zh-CN" sz="2794" b="1">
                <a:solidFill>
                  <a:srgbClr val="0033CC"/>
                </a:solidFill>
                <a:latin typeface="Times New Roman" panose="02020603050405020304" pitchFamily="18" charset="0"/>
              </a:rPr>
              <a:t>椭圆</a:t>
            </a:r>
            <a:r>
              <a:rPr lang="zh-CN" altLang="zh-CN" sz="1810">
                <a:solidFill>
                  <a:srgbClr val="0033CC"/>
                </a:solidFill>
              </a:rPr>
              <a:t>（|</a:t>
            </a:r>
            <a:r>
              <a:rPr lang="zh-CN" altLang="zh-CN" sz="1810" i="1">
                <a:solidFill>
                  <a:srgbClr val="0033CC"/>
                </a:solidFill>
              </a:rPr>
              <a:t>z</a:t>
            </a:r>
            <a:r>
              <a:rPr lang="zh-CN" altLang="zh-CN" sz="1810" i="1" baseline="-25000">
                <a:solidFill>
                  <a:srgbClr val="0033CC"/>
                </a:solidFill>
              </a:rPr>
              <a:t>0</a:t>
            </a:r>
            <a:r>
              <a:rPr lang="zh-CN" altLang="zh-CN" sz="1810">
                <a:solidFill>
                  <a:srgbClr val="0033CC"/>
                </a:solidFill>
              </a:rPr>
              <a:t>|&gt;</a:t>
            </a:r>
            <a:r>
              <a:rPr lang="zh-CN" altLang="zh-CN" sz="1810" i="1">
                <a:solidFill>
                  <a:srgbClr val="0033CC"/>
                </a:solidFill>
              </a:rPr>
              <a:t>c</a:t>
            </a:r>
            <a:r>
              <a:rPr lang="zh-CN" altLang="zh-CN" sz="1810">
                <a:solidFill>
                  <a:srgbClr val="0033CC"/>
                </a:solidFill>
              </a:rPr>
              <a:t>）</a:t>
            </a:r>
          </a:p>
        </p:txBody>
      </p:sp>
      <p:grpSp>
        <p:nvGrpSpPr>
          <p:cNvPr id="149514" name="Group 10"/>
          <p:cNvGrpSpPr>
            <a:grpSpLocks/>
          </p:cNvGrpSpPr>
          <p:nvPr/>
        </p:nvGrpSpPr>
        <p:grpSpPr bwMode="auto">
          <a:xfrm>
            <a:off x="5867199" y="981227"/>
            <a:ext cx="2533952" cy="4171849"/>
            <a:chOff x="0" y="0"/>
            <a:chExt cx="1596" cy="2628"/>
          </a:xfrm>
        </p:grpSpPr>
        <p:sp>
          <p:nvSpPr>
            <p:cNvPr id="162828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1596" cy="262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FF3399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pic>
          <p:nvPicPr>
            <p:cNvPr id="162829" name="Picture 12" descr="7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" y="132"/>
              <a:ext cx="1301" cy="2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2830" name="Text Box 13"/>
            <p:cNvSpPr txBox="1">
              <a:spLocks noChangeArrowheads="1"/>
            </p:cNvSpPr>
            <p:nvPr/>
          </p:nvSpPr>
          <p:spPr bwMode="auto">
            <a:xfrm>
              <a:off x="763" y="1404"/>
              <a:ext cx="135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413">
                  <a:solidFill>
                    <a:srgbClr val="0033CC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62831" name="Text Box 14"/>
            <p:cNvSpPr txBox="1">
              <a:spLocks noChangeArrowheads="1"/>
            </p:cNvSpPr>
            <p:nvPr/>
          </p:nvSpPr>
          <p:spPr bwMode="auto">
            <a:xfrm>
              <a:off x="776" y="77"/>
              <a:ext cx="135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162832" name="Rectangle 15"/>
            <p:cNvSpPr>
              <a:spLocks noChangeArrowheads="1"/>
            </p:cNvSpPr>
            <p:nvPr/>
          </p:nvSpPr>
          <p:spPr bwMode="auto">
            <a:xfrm>
              <a:off x="171" y="1487"/>
              <a:ext cx="21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62833" name="Rectangle 16"/>
            <p:cNvSpPr>
              <a:spLocks noChangeArrowheads="1"/>
            </p:cNvSpPr>
            <p:nvPr/>
          </p:nvSpPr>
          <p:spPr bwMode="auto">
            <a:xfrm>
              <a:off x="1261" y="1077"/>
              <a:ext cx="21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20399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9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9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9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49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9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9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9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9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9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6" grpId="0" autoUpdateAnimBg="0"/>
      <p:bldP spid="149508" grpId="0" autoUpdateAnimBg="0"/>
      <p:bldP spid="149509" grpId="0" autoUpdateAnimBg="0"/>
      <p:bldP spid="149512" grpId="0" animBg="1"/>
      <p:bldP spid="149513" grpId="0" autoUpdateAnimBg="0"/>
    </p:bldLst>
  </p:timing>
</p:sld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5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5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570</Words>
  <Application>Microsoft Office PowerPoint</Application>
  <PresentationFormat>全屏显示(4:3)</PresentationFormat>
  <Paragraphs>132</Paragraphs>
  <Slides>18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仿宋_GB2312</vt:lpstr>
      <vt:lpstr>楷体_GB2312</vt:lpstr>
      <vt:lpstr>宋体</vt:lpstr>
      <vt:lpstr>幼圆</vt:lpstr>
      <vt:lpstr>Arial</vt:lpstr>
      <vt:lpstr>Symbol</vt:lpstr>
      <vt:lpstr>Times New Roman</vt:lpstr>
      <vt:lpstr>Wingdings</vt:lpstr>
      <vt:lpstr>古瓶荷花</vt:lpstr>
      <vt:lpstr>MathType 6.0 Equation</vt:lpstr>
      <vt:lpstr>Microsoft 公式 3.0</vt:lpstr>
      <vt:lpstr>PowerPoint 演示文稿</vt:lpstr>
      <vt:lpstr>PowerPoint 演示文稿</vt:lpstr>
      <vt:lpstr>PowerPoint 演示文稿</vt:lpstr>
      <vt:lpstr>2. 椭球面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Lingli Xie</dc:creator>
  <cp:lastModifiedBy>Lingli Xie</cp:lastModifiedBy>
  <cp:revision>1</cp:revision>
  <dcterms:created xsi:type="dcterms:W3CDTF">2017-12-11T04:20:34Z</dcterms:created>
  <dcterms:modified xsi:type="dcterms:W3CDTF">2017-12-11T04:25:17Z</dcterms:modified>
</cp:coreProperties>
</file>