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44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8.emf"/><Relationship Id="rId2" Type="http://schemas.openxmlformats.org/officeDocument/2006/relationships/image" Target="../media/image26.wmf"/><Relationship Id="rId1" Type="http://schemas.openxmlformats.org/officeDocument/2006/relationships/image" Target="../media/image45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6.wmf"/><Relationship Id="rId1" Type="http://schemas.openxmlformats.org/officeDocument/2006/relationships/image" Target="../media/image33.wmf"/><Relationship Id="rId5" Type="http://schemas.openxmlformats.org/officeDocument/2006/relationships/image" Target="../media/image30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199" y="1067405"/>
            <a:ext cx="4648603" cy="19805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198" y="3657802"/>
            <a:ext cx="4572000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877" y="6076849"/>
            <a:ext cx="2289024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099" y="6076849"/>
            <a:ext cx="2895802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099" y="6076849"/>
            <a:ext cx="2289528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4F0DA3-484F-49B8-BF96-45E612F7516A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7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A1BC10-F2BF-46C3-93BE-C78C3317A82F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9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9834" y="686405"/>
            <a:ext cx="2135817" cy="51807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877" y="686405"/>
            <a:ext cx="6359575" cy="51807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7BBC0A-1A36-4C8A-95AE-CAC02B19A4B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4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877" y="686405"/>
            <a:ext cx="8543774" cy="51807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5D948-D9F4-4DDB-8990-3A421D6B4B17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380956-662B-4F4E-BB7C-A8A750C8927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5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877" y="686405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901" y="1981099"/>
            <a:ext cx="4245932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9214" y="1981099"/>
            <a:ext cx="4246437" cy="19186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901" y="3948087"/>
            <a:ext cx="4245932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9214" y="3948087"/>
            <a:ext cx="4246437" cy="19191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D3D73-9920-4C9B-B462-BE3F912BF28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487C2B-5BC2-456D-A160-495C2F140DBC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5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7A8246-2A72-4D49-AA12-30A5E1C1ED12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901" y="1981099"/>
            <a:ext cx="4245932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214" y="1981099"/>
            <a:ext cx="4246437" cy="38860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3461EC-A1E3-42DF-83FB-6C0CA9561A3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8205B7-BD16-4746-8BDD-57B417EAC04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167924-C3B9-4B4C-B6C5-DD753AA4C46D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782FA2-46C7-4312-96FA-6196B7D0674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B2D0C-FDD6-4A51-AA06-4C2FB90F2E41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6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2734F6-EF53-4279-BE6D-D111066D4EF6}" type="slidenum">
              <a:rPr lang="zh-CN" altLang="zh-CN">
                <a:solidFill>
                  <a:srgbClr val="0033C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877" y="686405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901" y="1981099"/>
            <a:ext cx="8540750" cy="38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877" y="6020405"/>
            <a:ext cx="2289024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020405"/>
            <a:ext cx="2895802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020405"/>
            <a:ext cx="2289528" cy="47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 eaLnBrk="1" hangingPunct="1">
              <a:buFont typeface="Arial" panose="020B0604020202020204" pitchFamily="34" charset="0"/>
              <a:buNone/>
              <a:defRPr sz="1397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1D3CA9-2988-42DB-BEF8-5D945E956A80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png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1.png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5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D1A084-0629-41C3-9989-A7E235DC5D62}" type="slidenum">
              <a:rPr lang="zh-CN" altLang="zh-CN" sz="1397">
                <a:solidFill>
                  <a:srgbClr val="0033CC"/>
                </a:solidFill>
              </a:rPr>
              <a:pPr/>
              <a:t>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-539347" y="1646675"/>
            <a:ext cx="929871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indent="1800225"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0003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下面接着介绍空间二次曲面的典型类型.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856443" y="2412033"/>
            <a:ext cx="552984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一般地，</a:t>
            </a:r>
            <a:r>
              <a:rPr lang="zh-CN" altLang="zh-CN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以下三元二次方程</a:t>
            </a:r>
            <a:endParaRPr lang="zh-CN" altLang="zh-CN" sz="2794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933349" y="3110492"/>
            <a:ext cx="738111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By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+Dxy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Eyz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Fzx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Gx+Hy+Iz+J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933349" y="5133996"/>
            <a:ext cx="7410853" cy="107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为三维空间</a:t>
            </a:r>
            <a:r>
              <a:rPr lang="zh-CN" altLang="en-US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794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中的二次曲面方程. 我们仅讨论几类典型情况.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827012" y="765024"/>
            <a:ext cx="3197175" cy="585866"/>
          </a:xfrm>
          <a:prstGeom prst="rect">
            <a:avLst/>
          </a:prstGeom>
          <a:solidFill>
            <a:schemeClr val="hlink"/>
          </a:solidFill>
          <a:ln w="9525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3207" b="1">
                <a:solidFill>
                  <a:srgbClr val="FFFFFF"/>
                </a:solidFill>
                <a:latin typeface="Times New Roman" panose="02020603050405020304" pitchFamily="18" charset="0"/>
              </a:rPr>
              <a:t>§5-4. 二次曲面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152953" y="4429377"/>
            <a:ext cx="472571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By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Cz</a:t>
            </a:r>
            <a:r>
              <a:rPr lang="zh-CN" altLang="en-US" sz="2794" b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+Gx+Hy+Iz+J</a:t>
            </a:r>
            <a:r>
              <a:rPr lang="zh-CN" altLang="en-US" sz="2794" b="1">
                <a:solidFill>
                  <a:srgbClr val="0033CC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41320" name="AutoShape 8"/>
          <p:cNvSpPr>
            <a:spLocks noChangeArrowheads="1"/>
          </p:cNvSpPr>
          <p:nvPr/>
        </p:nvSpPr>
        <p:spPr bwMode="auto">
          <a:xfrm>
            <a:off x="3708198" y="3644698"/>
            <a:ext cx="1817814" cy="860778"/>
          </a:xfrm>
          <a:prstGeom prst="downArrowCallout">
            <a:avLst>
              <a:gd name="adj1" fmla="val 52796"/>
              <a:gd name="adj2" fmla="val 52796"/>
              <a:gd name="adj3" fmla="val 16667"/>
              <a:gd name="adj4" fmla="val 6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坐标平移和旋转</a:t>
            </a:r>
          </a:p>
        </p:txBody>
      </p:sp>
    </p:spTree>
    <p:extLst>
      <p:ext uri="{BB962C8B-B14F-4D97-AF65-F5344CB8AC3E}">
        <p14:creationId xmlns:p14="http://schemas.microsoft.com/office/powerpoint/2010/main" val="2947410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  <p:bldP spid="141316" grpId="0" autoUpdateAnimBg="0"/>
      <p:bldP spid="141317" grpId="0" autoUpdateAnimBg="0"/>
      <p:bldP spid="141318" grpId="0" animBg="1" autoUpdateAnimBg="0"/>
      <p:bldP spid="141319" grpId="0" autoUpdateAnimBg="0"/>
      <p:bldP spid="14132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3E898-717A-4E21-8FE1-F0F5A5583677}" type="slidenum">
              <a:rPr lang="zh-CN" altLang="zh-CN" sz="1397">
                <a:solidFill>
                  <a:srgbClr val="0033CC"/>
                </a:solidFill>
              </a:rPr>
              <a:pPr/>
              <a:t>10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62000" y="666750"/>
            <a:ext cx="8382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 所得截线方程为</a:t>
            </a:r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963587" y="1292175"/>
          <a:ext cx="2734532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1181613" imgH="419282" progId="Equation.3">
                  <p:embed/>
                </p:oleObj>
              </mc:Choice>
              <mc:Fallback>
                <p:oleObj r:id="rId3" imgW="118161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87" y="1292175"/>
                        <a:ext cx="2734532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921254" y="2516314"/>
          <a:ext cx="1145520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495730" imgH="228799" progId="Equation.3">
                  <p:embed/>
                </p:oleObj>
              </mc:Choice>
              <mc:Fallback>
                <p:oleObj r:id="rId5" imgW="4957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54" y="2516314"/>
                        <a:ext cx="1145520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AutoShape 5"/>
          <p:cNvSpPr>
            <a:spLocks/>
          </p:cNvSpPr>
          <p:nvPr/>
        </p:nvSpPr>
        <p:spPr bwMode="auto">
          <a:xfrm>
            <a:off x="611314" y="1868714"/>
            <a:ext cx="228297" cy="971147"/>
          </a:xfrm>
          <a:prstGeom prst="leftBrace">
            <a:avLst>
              <a:gd name="adj1" fmla="val 354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564064" y="1989163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9750" y="3213302"/>
            <a:ext cx="4860774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截曲面，所得截线方程为：</a:t>
            </a:r>
          </a:p>
        </p:txBody>
      </p:sp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974675" y="4436937"/>
          <a:ext cx="2734028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7" imgW="1181613" imgH="419282" progId="Equation.3">
                  <p:embed/>
                </p:oleObj>
              </mc:Choice>
              <mc:Fallback>
                <p:oleObj r:id="rId7" imgW="1181613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5" y="4436937"/>
                        <a:ext cx="2734028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1044726" y="5516436"/>
          <a:ext cx="998361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9" imgW="432363" imgH="228898" progId="Equation.3">
                  <p:embed/>
                </p:oleObj>
              </mc:Choice>
              <mc:Fallback>
                <p:oleObj r:id="rId9" imgW="432363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726" y="5516436"/>
                        <a:ext cx="998361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AutoShape 10"/>
          <p:cNvSpPr>
            <a:spLocks/>
          </p:cNvSpPr>
          <p:nvPr/>
        </p:nvSpPr>
        <p:spPr bwMode="auto">
          <a:xfrm>
            <a:off x="495401" y="4857750"/>
            <a:ext cx="381000" cy="933349"/>
          </a:xfrm>
          <a:prstGeom prst="leftBrace">
            <a:avLst>
              <a:gd name="adj1" fmla="val 204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3505099" y="5162651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grpSp>
        <p:nvGrpSpPr>
          <p:cNvPr id="150540" name="Group 12"/>
          <p:cNvGrpSpPr>
            <a:grpSpLocks/>
          </p:cNvGrpSpPr>
          <p:nvPr/>
        </p:nvGrpSpPr>
        <p:grpSpPr bwMode="auto">
          <a:xfrm>
            <a:off x="6084913" y="2060727"/>
            <a:ext cx="2533952" cy="4171849"/>
            <a:chOff x="0" y="0"/>
            <a:chExt cx="1596" cy="2628"/>
          </a:xfrm>
        </p:grpSpPr>
        <p:sp>
          <p:nvSpPr>
            <p:cNvPr id="163856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596" cy="26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3857" name="Picture 14" descr="7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132"/>
              <a:ext cx="1301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58" name="Text Box 15"/>
            <p:cNvSpPr txBox="1">
              <a:spLocks noChangeArrowheads="1"/>
            </p:cNvSpPr>
            <p:nvPr/>
          </p:nvSpPr>
          <p:spPr bwMode="auto">
            <a:xfrm>
              <a:off x="763" y="1404"/>
              <a:ext cx="1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859" name="Text Box 16"/>
            <p:cNvSpPr txBox="1">
              <a:spLocks noChangeArrowheads="1"/>
            </p:cNvSpPr>
            <p:nvPr/>
          </p:nvSpPr>
          <p:spPr bwMode="auto">
            <a:xfrm>
              <a:off x="776" y="77"/>
              <a:ext cx="1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3860" name="Rectangle 17"/>
            <p:cNvSpPr>
              <a:spLocks noChangeArrowheads="1"/>
            </p:cNvSpPr>
            <p:nvPr/>
          </p:nvSpPr>
          <p:spPr bwMode="auto">
            <a:xfrm>
              <a:off x="171" y="148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3861" name="Rectangle 18"/>
            <p:cNvSpPr>
              <a:spLocks noChangeArrowheads="1"/>
            </p:cNvSpPr>
            <p:nvPr/>
          </p:nvSpPr>
          <p:spPr bwMode="auto">
            <a:xfrm>
              <a:off x="1261" y="107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5924651" y="5876774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双叶双曲面</a:t>
            </a:r>
          </a:p>
        </p:txBody>
      </p:sp>
      <p:graphicFrame>
        <p:nvGraphicFramePr>
          <p:cNvPr id="150548" name="Object 20"/>
          <p:cNvGraphicFramePr>
            <a:graphicFrameLocks noChangeAspect="1"/>
          </p:cNvGraphicFramePr>
          <p:nvPr/>
        </p:nvGraphicFramePr>
        <p:xfrm>
          <a:off x="6300611" y="1268992"/>
          <a:ext cx="2654401" cy="9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12" imgW="1143993" imgH="419464" progId="Equation.3">
                  <p:embed/>
                </p:oleObj>
              </mc:Choice>
              <mc:Fallback>
                <p:oleObj r:id="rId12" imgW="1143993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611" y="1268992"/>
                        <a:ext cx="2654401" cy="967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097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3" grpId="0" animBg="1"/>
      <p:bldP spid="150534" grpId="0" autoUpdateAnimBg="0"/>
      <p:bldP spid="150535" grpId="0" autoUpdateAnimBg="0"/>
      <p:bldP spid="150538" grpId="0" animBg="1"/>
      <p:bldP spid="150539" grpId="0" autoUpdateAnimBg="0"/>
      <p:bldP spid="1505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37B2EF-02EC-4C47-9413-FA4B16E227C2}" type="slidenum">
              <a:rPr lang="zh-CN" altLang="zh-CN" sz="1397">
                <a:solidFill>
                  <a:srgbClr val="0033CC"/>
                </a:solidFill>
              </a:rPr>
              <a:pPr/>
              <a:t>11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51555" name="Group 3"/>
          <p:cNvGrpSpPr>
            <a:grpSpLocks/>
          </p:cNvGrpSpPr>
          <p:nvPr/>
        </p:nvGrpSpPr>
        <p:grpSpPr bwMode="auto">
          <a:xfrm>
            <a:off x="6207377" y="2043087"/>
            <a:ext cx="2290536" cy="3101925"/>
            <a:chOff x="0" y="0"/>
            <a:chExt cx="1443" cy="1954"/>
          </a:xfrm>
        </p:grpSpPr>
        <p:sp>
          <p:nvSpPr>
            <p:cNvPr id="164872" name="AutoShape 4"/>
            <p:cNvSpPr>
              <a:spLocks noChangeArrowheads="1"/>
            </p:cNvSpPr>
            <p:nvPr/>
          </p:nvSpPr>
          <p:spPr bwMode="auto">
            <a:xfrm>
              <a:off x="236" y="411"/>
              <a:ext cx="955" cy="1543"/>
            </a:xfrm>
            <a:prstGeom prst="can">
              <a:avLst>
                <a:gd name="adj" fmla="val 333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3" name="Oval 5"/>
            <p:cNvSpPr>
              <a:spLocks noChangeArrowheads="1"/>
            </p:cNvSpPr>
            <p:nvPr/>
          </p:nvSpPr>
          <p:spPr bwMode="auto">
            <a:xfrm>
              <a:off x="239" y="1162"/>
              <a:ext cx="952" cy="25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4" name="Freeform 6"/>
            <p:cNvSpPr>
              <a:spLocks/>
            </p:cNvSpPr>
            <p:nvPr/>
          </p:nvSpPr>
          <p:spPr bwMode="auto">
            <a:xfrm>
              <a:off x="279" y="1088"/>
              <a:ext cx="882" cy="192"/>
            </a:xfrm>
            <a:custGeom>
              <a:avLst/>
              <a:gdLst>
                <a:gd name="T0" fmla="*/ 0 w 882"/>
                <a:gd name="T1" fmla="*/ 192 h 192"/>
                <a:gd name="T2" fmla="*/ 0 w 882"/>
                <a:gd name="T3" fmla="*/ 84 h 192"/>
                <a:gd name="T4" fmla="*/ 72 w 882"/>
                <a:gd name="T5" fmla="*/ 162 h 192"/>
                <a:gd name="T6" fmla="*/ 84 w 882"/>
                <a:gd name="T7" fmla="*/ 54 h 192"/>
                <a:gd name="T8" fmla="*/ 132 w 882"/>
                <a:gd name="T9" fmla="*/ 150 h 192"/>
                <a:gd name="T10" fmla="*/ 168 w 882"/>
                <a:gd name="T11" fmla="*/ 54 h 192"/>
                <a:gd name="T12" fmla="*/ 222 w 882"/>
                <a:gd name="T13" fmla="*/ 132 h 192"/>
                <a:gd name="T14" fmla="*/ 246 w 882"/>
                <a:gd name="T15" fmla="*/ 36 h 192"/>
                <a:gd name="T16" fmla="*/ 312 w 882"/>
                <a:gd name="T17" fmla="*/ 144 h 192"/>
                <a:gd name="T18" fmla="*/ 318 w 882"/>
                <a:gd name="T19" fmla="*/ 6 h 192"/>
                <a:gd name="T20" fmla="*/ 372 w 882"/>
                <a:gd name="T21" fmla="*/ 126 h 192"/>
                <a:gd name="T22" fmla="*/ 414 w 882"/>
                <a:gd name="T23" fmla="*/ 18 h 192"/>
                <a:gd name="T24" fmla="*/ 486 w 882"/>
                <a:gd name="T25" fmla="*/ 114 h 192"/>
                <a:gd name="T26" fmla="*/ 528 w 882"/>
                <a:gd name="T27" fmla="*/ 0 h 192"/>
                <a:gd name="T28" fmla="*/ 570 w 882"/>
                <a:gd name="T29" fmla="*/ 120 h 192"/>
                <a:gd name="T30" fmla="*/ 606 w 882"/>
                <a:gd name="T31" fmla="*/ 6 h 192"/>
                <a:gd name="T32" fmla="*/ 636 w 882"/>
                <a:gd name="T33" fmla="*/ 132 h 192"/>
                <a:gd name="T34" fmla="*/ 672 w 882"/>
                <a:gd name="T35" fmla="*/ 36 h 192"/>
                <a:gd name="T36" fmla="*/ 696 w 882"/>
                <a:gd name="T37" fmla="*/ 150 h 192"/>
                <a:gd name="T38" fmla="*/ 756 w 882"/>
                <a:gd name="T39" fmla="*/ 42 h 192"/>
                <a:gd name="T40" fmla="*/ 762 w 882"/>
                <a:gd name="T41" fmla="*/ 156 h 192"/>
                <a:gd name="T42" fmla="*/ 816 w 882"/>
                <a:gd name="T43" fmla="*/ 66 h 192"/>
                <a:gd name="T44" fmla="*/ 828 w 882"/>
                <a:gd name="T45" fmla="*/ 174 h 192"/>
                <a:gd name="T46" fmla="*/ 882 w 882"/>
                <a:gd name="T47" fmla="*/ 108 h 192"/>
                <a:gd name="T48" fmla="*/ 882 w 882"/>
                <a:gd name="T49" fmla="*/ 192 h 1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82" h="192">
                  <a:moveTo>
                    <a:pt x="0" y="192"/>
                  </a:moveTo>
                  <a:lnTo>
                    <a:pt x="0" y="84"/>
                  </a:lnTo>
                  <a:lnTo>
                    <a:pt x="72" y="162"/>
                  </a:lnTo>
                  <a:lnTo>
                    <a:pt x="84" y="54"/>
                  </a:lnTo>
                  <a:lnTo>
                    <a:pt x="132" y="150"/>
                  </a:lnTo>
                  <a:lnTo>
                    <a:pt x="168" y="54"/>
                  </a:lnTo>
                  <a:lnTo>
                    <a:pt x="222" y="132"/>
                  </a:lnTo>
                  <a:lnTo>
                    <a:pt x="246" y="36"/>
                  </a:lnTo>
                  <a:lnTo>
                    <a:pt x="312" y="144"/>
                  </a:lnTo>
                  <a:lnTo>
                    <a:pt x="318" y="6"/>
                  </a:lnTo>
                  <a:lnTo>
                    <a:pt x="372" y="126"/>
                  </a:lnTo>
                  <a:lnTo>
                    <a:pt x="414" y="18"/>
                  </a:lnTo>
                  <a:lnTo>
                    <a:pt x="486" y="114"/>
                  </a:lnTo>
                  <a:lnTo>
                    <a:pt x="528" y="0"/>
                  </a:lnTo>
                  <a:lnTo>
                    <a:pt x="570" y="120"/>
                  </a:lnTo>
                  <a:lnTo>
                    <a:pt x="606" y="6"/>
                  </a:lnTo>
                  <a:lnTo>
                    <a:pt x="636" y="132"/>
                  </a:lnTo>
                  <a:lnTo>
                    <a:pt x="672" y="36"/>
                  </a:lnTo>
                  <a:lnTo>
                    <a:pt x="696" y="150"/>
                  </a:lnTo>
                  <a:lnTo>
                    <a:pt x="756" y="42"/>
                  </a:lnTo>
                  <a:lnTo>
                    <a:pt x="762" y="156"/>
                  </a:lnTo>
                  <a:lnTo>
                    <a:pt x="816" y="66"/>
                  </a:lnTo>
                  <a:lnTo>
                    <a:pt x="828" y="174"/>
                  </a:lnTo>
                  <a:lnTo>
                    <a:pt x="882" y="108"/>
                  </a:lnTo>
                  <a:lnTo>
                    <a:pt x="882" y="192"/>
                  </a:lnTo>
                </a:path>
              </a:pathLst>
            </a:custGeom>
            <a:solidFill>
              <a:schemeClr val="accent1"/>
            </a:solidFill>
            <a:ln w="952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5" name="Line 7"/>
            <p:cNvSpPr>
              <a:spLocks noChangeShapeType="1"/>
            </p:cNvSpPr>
            <p:nvPr/>
          </p:nvSpPr>
          <p:spPr bwMode="auto">
            <a:xfrm>
              <a:off x="707" y="150"/>
              <a:ext cx="0" cy="1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6" name="Line 8"/>
            <p:cNvSpPr>
              <a:spLocks noChangeShapeType="1"/>
            </p:cNvSpPr>
            <p:nvPr/>
          </p:nvSpPr>
          <p:spPr bwMode="auto">
            <a:xfrm>
              <a:off x="715" y="1273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7" name="Line 9"/>
            <p:cNvSpPr>
              <a:spLocks noChangeShapeType="1"/>
            </p:cNvSpPr>
            <p:nvPr/>
          </p:nvSpPr>
          <p:spPr bwMode="auto">
            <a:xfrm flipH="1">
              <a:off x="107" y="1274"/>
              <a:ext cx="60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78" name="Rectangle 10"/>
            <p:cNvSpPr>
              <a:spLocks noChangeArrowheads="1"/>
            </p:cNvSpPr>
            <p:nvPr/>
          </p:nvSpPr>
          <p:spPr bwMode="auto">
            <a:xfrm>
              <a:off x="0" y="14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879" name="Rectangle 11"/>
            <p:cNvSpPr>
              <a:spLocks noChangeArrowheads="1"/>
            </p:cNvSpPr>
            <p:nvPr/>
          </p:nvSpPr>
          <p:spPr bwMode="auto">
            <a:xfrm>
              <a:off x="1222" y="9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880" name="Rectangle 12"/>
            <p:cNvSpPr>
              <a:spLocks noChangeArrowheads="1"/>
            </p:cNvSpPr>
            <p:nvPr/>
          </p:nvSpPr>
          <p:spPr bwMode="auto">
            <a:xfrm>
              <a:off x="711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4881" name="Rectangle 13"/>
            <p:cNvSpPr>
              <a:spLocks noChangeArrowheads="1"/>
            </p:cNvSpPr>
            <p:nvPr/>
          </p:nvSpPr>
          <p:spPr bwMode="auto">
            <a:xfrm>
              <a:off x="499" y="1098"/>
              <a:ext cx="2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4882" name="Text Box 14"/>
            <p:cNvSpPr txBox="1">
              <a:spLocks noChangeArrowheads="1"/>
            </p:cNvSpPr>
            <p:nvPr/>
          </p:nvSpPr>
          <p:spPr bwMode="auto">
            <a:xfrm>
              <a:off x="879" y="686"/>
              <a:ext cx="4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4883" name="Line 15"/>
            <p:cNvSpPr>
              <a:spLocks noChangeShapeType="1"/>
            </p:cNvSpPr>
            <p:nvPr/>
          </p:nvSpPr>
          <p:spPr bwMode="auto">
            <a:xfrm>
              <a:off x="711" y="578"/>
              <a:ext cx="324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64884" name="Text Box 16"/>
            <p:cNvSpPr txBox="1">
              <a:spLocks noChangeArrowheads="1"/>
            </p:cNvSpPr>
            <p:nvPr/>
          </p:nvSpPr>
          <p:spPr bwMode="auto">
            <a:xfrm>
              <a:off x="423" y="410"/>
              <a:ext cx="4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zh-CN" sz="2413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1</a:t>
              </a:r>
              <a:endPara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885" name="Rectangle 17"/>
            <p:cNvSpPr>
              <a:spLocks noChangeArrowheads="1"/>
            </p:cNvSpPr>
            <p:nvPr/>
          </p:nvSpPr>
          <p:spPr bwMode="auto">
            <a:xfrm>
              <a:off x="1241" y="1604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5. 椭圆柱面</a:t>
            </a:r>
          </a:p>
        </p:txBody>
      </p:sp>
      <p:graphicFrame>
        <p:nvGraphicFramePr>
          <p:cNvPr id="151571" name="Object 19"/>
          <p:cNvGraphicFramePr>
            <a:graphicFrameLocks noGrp="1" noChangeAspect="1"/>
          </p:cNvGraphicFramePr>
          <p:nvPr>
            <p:ph sz="half" idx="1"/>
          </p:nvPr>
        </p:nvGraphicFramePr>
        <p:xfrm>
          <a:off x="1247826" y="1336524"/>
          <a:ext cx="2170087" cy="123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3" imgW="737240" imgH="419464" progId="Equation.3">
                  <p:embed/>
                </p:oleObj>
              </mc:Choice>
              <mc:Fallback>
                <p:oleObj r:id="rId3" imgW="737240" imgH="4194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826" y="1336524"/>
                        <a:ext cx="2170087" cy="123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684389" y="3284361"/>
            <a:ext cx="4795762" cy="202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曲面在</a:t>
            </a: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O</a:t>
            </a:r>
            <a:r>
              <a:rPr lang="zh-CN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xy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平面上的投影为椭圆周, 曲面由平行于 </a:t>
            </a: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轴的直线沿着椭圆周平行移动而成.</a:t>
            </a:r>
          </a:p>
        </p:txBody>
      </p:sp>
    </p:spTree>
    <p:extLst>
      <p:ext uri="{BB962C8B-B14F-4D97-AF65-F5344CB8AC3E}">
        <p14:creationId xmlns:p14="http://schemas.microsoft.com/office/powerpoint/2010/main" val="2069816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0" grpId="0" autoUpdateAnimBg="0"/>
      <p:bldP spid="1515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ED27E1-CCAA-4C71-A839-BE370AEC2BE6}" type="slidenum">
              <a:rPr lang="zh-CN" altLang="zh-CN" sz="1397">
                <a:solidFill>
                  <a:srgbClr val="0033CC"/>
                </a:solidFill>
              </a:rPr>
              <a:pPr/>
              <a:t>12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14627" y="1123849"/>
            <a:ext cx="7683500" cy="378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柱面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:平行于某个给定方向的动直线沿着给定曲线移动所得的曲面.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母线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:动直线.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4001" b="1">
                <a:solidFill>
                  <a:srgbClr val="3399FF"/>
                </a:solidFill>
                <a:latin typeface="Times New Roman" panose="02020603050405020304" pitchFamily="18" charset="0"/>
              </a:rPr>
              <a:t>准线</a:t>
            </a:r>
            <a:r>
              <a:rPr lang="zh-CN" altLang="zh-CN" sz="4001" b="1">
                <a:solidFill>
                  <a:srgbClr val="0033CC"/>
                </a:solidFill>
                <a:latin typeface="Times New Roman" panose="02020603050405020304" pitchFamily="18" charset="0"/>
              </a:rPr>
              <a:t>:给定曲线.</a:t>
            </a:r>
          </a:p>
        </p:txBody>
      </p:sp>
    </p:spTree>
    <p:extLst>
      <p:ext uri="{BB962C8B-B14F-4D97-AF65-F5344CB8AC3E}">
        <p14:creationId xmlns:p14="http://schemas.microsoft.com/office/powerpoint/2010/main" val="576441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146ECB-66FF-4CBE-8969-55088DA38B54}" type="slidenum">
              <a:rPr lang="zh-CN" altLang="zh-CN" sz="1397">
                <a:solidFill>
                  <a:srgbClr val="0033CC"/>
                </a:solidFill>
              </a:rPr>
              <a:pPr/>
              <a:t>13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6. 双曲柱面</a:t>
            </a:r>
          </a:p>
        </p:txBody>
      </p:sp>
      <p:graphicFrame>
        <p:nvGraphicFramePr>
          <p:cNvPr id="15360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65326" y="1293687"/>
          <a:ext cx="2074837" cy="124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3" imgW="699107" imgH="419464" progId="Equation.3">
                  <p:embed/>
                </p:oleObj>
              </mc:Choice>
              <mc:Fallback>
                <p:oleObj r:id="rId3" imgW="699107" imgH="4194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26" y="1293687"/>
                        <a:ext cx="2074837" cy="1245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11238" y="3222877"/>
          <a:ext cx="3908274" cy="225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5" imgW="1588189" imgH="1105380" progId="Equation.3">
                  <p:embed/>
                </p:oleObj>
              </mc:Choice>
              <mc:Fallback>
                <p:oleObj r:id="rId5" imgW="1588189" imgH="11053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8" y="3222877"/>
                        <a:ext cx="3908274" cy="225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Line 5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19" name="Line 6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0" name="Line 7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1" name="Freeform 8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2" name="Freeform 9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3" name="Line 10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4" name="Freeform 11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5" name="Line 12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6" name="Line 1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7" name="Freeform 14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8" name="Line 15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29" name="Line 16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0" name="Line 17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1" name="Line 18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2" name="Line 19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3" name="Line 20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4" name="Freeform 21"/>
          <p:cNvSpPr>
            <a:spLocks/>
          </p:cNvSpPr>
          <p:nvPr/>
        </p:nvSpPr>
        <p:spPr bwMode="auto">
          <a:xfrm>
            <a:off x="6511774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5" name="Line 22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6" name="Line 2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7" name="Line 24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8" name="Freeform 25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39" name="Freeform 26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0" name="Line 27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1" name="Line 28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2" name="Line 29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3" name="Line 30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4" name="Freeform 31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5" name="Freeform 32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6" name="Line 33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7" name="Line 34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8" name="Freeform 35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49" name="Freeform 36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0" name="Line 37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1" name="Freeform 38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2" name="Freeform 39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3" name="Line 40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4" name="Freeform 41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5" name="Line 42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6" name="Line 43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7" name="Freeform 44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8" name="Line 45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59" name="Line 46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0" name="Line 47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1" name="Freeform 48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2" name="Line 49"/>
          <p:cNvSpPr>
            <a:spLocks noChangeShapeType="1"/>
          </p:cNvSpPr>
          <p:nvPr/>
        </p:nvSpPr>
        <p:spPr bwMode="auto">
          <a:xfrm>
            <a:off x="6896302" y="2452814"/>
            <a:ext cx="0" cy="15698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3" name="Freeform 50"/>
          <p:cNvSpPr>
            <a:spLocks/>
          </p:cNvSpPr>
          <p:nvPr/>
        </p:nvSpPr>
        <p:spPr bwMode="auto">
          <a:xfrm>
            <a:off x="6513286" y="4014611"/>
            <a:ext cx="544790" cy="871865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5729 h 549"/>
              <a:gd name="T4" fmla="*/ 1716088 w 343"/>
              <a:gd name="T5" fmla="*/ 2746375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4" name="Line 51"/>
          <p:cNvSpPr>
            <a:spLocks noChangeShapeType="1"/>
          </p:cNvSpPr>
          <p:nvPr/>
        </p:nvSpPr>
        <p:spPr bwMode="auto">
          <a:xfrm>
            <a:off x="7047492" y="3303512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5" name="Line 52"/>
          <p:cNvSpPr>
            <a:spLocks noChangeShapeType="1"/>
          </p:cNvSpPr>
          <p:nvPr/>
        </p:nvSpPr>
        <p:spPr bwMode="auto">
          <a:xfrm>
            <a:off x="6531429" y="2893786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6" name="Freeform 53"/>
          <p:cNvSpPr>
            <a:spLocks/>
          </p:cNvSpPr>
          <p:nvPr/>
        </p:nvSpPr>
        <p:spPr bwMode="auto">
          <a:xfrm>
            <a:off x="6500687" y="2452814"/>
            <a:ext cx="544790" cy="871361"/>
          </a:xfrm>
          <a:custGeom>
            <a:avLst/>
            <a:gdLst>
              <a:gd name="T0" fmla="*/ 1175745 w 343"/>
              <a:gd name="T1" fmla="*/ 0 h 549"/>
              <a:gd name="T2" fmla="*/ 90057 w 343"/>
              <a:gd name="T3" fmla="*/ 1454887 h 549"/>
              <a:gd name="T4" fmla="*/ 1716087 w 343"/>
              <a:gd name="T5" fmla="*/ 274478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67" name="Line 54"/>
          <p:cNvSpPr>
            <a:spLocks noChangeShapeType="1"/>
          </p:cNvSpPr>
          <p:nvPr/>
        </p:nvSpPr>
        <p:spPr bwMode="auto">
          <a:xfrm>
            <a:off x="6907389" y="2441726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55" name="Line 55"/>
          <p:cNvSpPr>
            <a:spLocks noChangeShapeType="1"/>
          </p:cNvSpPr>
          <p:nvPr/>
        </p:nvSpPr>
        <p:spPr bwMode="auto">
          <a:xfrm flipV="1">
            <a:off x="5978576" y="1735163"/>
            <a:ext cx="0" cy="2095500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56" name="Line 56"/>
          <p:cNvSpPr>
            <a:spLocks noChangeShapeType="1"/>
          </p:cNvSpPr>
          <p:nvPr/>
        </p:nvSpPr>
        <p:spPr bwMode="auto">
          <a:xfrm>
            <a:off x="5978575" y="3830663"/>
            <a:ext cx="2571750" cy="0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0" name="Line 57"/>
          <p:cNvSpPr>
            <a:spLocks noChangeShapeType="1"/>
          </p:cNvSpPr>
          <p:nvPr/>
        </p:nvSpPr>
        <p:spPr bwMode="auto">
          <a:xfrm flipV="1">
            <a:off x="5989663" y="2506738"/>
            <a:ext cx="1281087" cy="1302254"/>
          </a:xfrm>
          <a:prstGeom prst="line">
            <a:avLst/>
          </a:prstGeom>
          <a:noFill/>
          <a:ln w="28575">
            <a:solidFill>
              <a:srgbClr val="D82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1" name="Freeform 58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2" name="Line 59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3" name="Line 60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4" name="Freeform 61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5" name="Line 62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6" name="Freeform 63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7" name="Line 64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8" name="Freeform 65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79" name="Line 66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0" name="Freeform 67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1" name="Line 68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2" name="Freeform 69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3" name="Line 70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4" name="Line 71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5" name="Freeform 72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6" name="Line 73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7" name="Freeform 74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8" name="Line 75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89" name="Freeform 76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0" name="Line 77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1" name="Line 78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2" name="Freeform 79"/>
          <p:cNvSpPr>
            <a:spLocks/>
          </p:cNvSpPr>
          <p:nvPr/>
        </p:nvSpPr>
        <p:spPr bwMode="auto">
          <a:xfrm rot="10800000">
            <a:off x="4994325" y="2484564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solidFill>
            <a:schemeClr val="bg1"/>
          </a:solidFill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3" name="Line 80"/>
          <p:cNvSpPr>
            <a:spLocks noChangeShapeType="1"/>
          </p:cNvSpPr>
          <p:nvPr/>
        </p:nvSpPr>
        <p:spPr bwMode="auto">
          <a:xfrm rot="10800000">
            <a:off x="4994325" y="2475492"/>
            <a:ext cx="0" cy="156935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4" name="Line 81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5" name="Line 82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6" name="Freeform 83"/>
          <p:cNvSpPr>
            <a:spLocks/>
          </p:cNvSpPr>
          <p:nvPr/>
        </p:nvSpPr>
        <p:spPr bwMode="auto">
          <a:xfrm rot="10800000">
            <a:off x="5000877" y="4060976"/>
            <a:ext cx="544286" cy="871361"/>
          </a:xfrm>
          <a:custGeom>
            <a:avLst/>
            <a:gdLst>
              <a:gd name="T0" fmla="*/ 1174657 w 343"/>
              <a:gd name="T1" fmla="*/ 0 h 549"/>
              <a:gd name="T2" fmla="*/ 89974 w 343"/>
              <a:gd name="T3" fmla="*/ 1454888 h 549"/>
              <a:gd name="T4" fmla="*/ 1714500 w 343"/>
              <a:gd name="T5" fmla="*/ 2744788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3" h="549">
                <a:moveTo>
                  <a:pt x="235" y="0"/>
                </a:moveTo>
                <a:cubicBezTo>
                  <a:pt x="117" y="100"/>
                  <a:pt x="0" y="200"/>
                  <a:pt x="18" y="291"/>
                </a:cubicBezTo>
                <a:cubicBezTo>
                  <a:pt x="36" y="382"/>
                  <a:pt x="290" y="508"/>
                  <a:pt x="343" y="549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7" name="Line 84"/>
          <p:cNvSpPr>
            <a:spLocks noChangeShapeType="1"/>
          </p:cNvSpPr>
          <p:nvPr/>
        </p:nvSpPr>
        <p:spPr bwMode="auto">
          <a:xfrm rot="10800000">
            <a:off x="5508877" y="2905377"/>
            <a:ext cx="0" cy="156986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8" name="Line 85"/>
          <p:cNvSpPr>
            <a:spLocks noChangeShapeType="1"/>
          </p:cNvSpPr>
          <p:nvPr/>
        </p:nvSpPr>
        <p:spPr bwMode="auto">
          <a:xfrm>
            <a:off x="5154587" y="3357437"/>
            <a:ext cx="0" cy="15703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66999" name="Line 86"/>
          <p:cNvSpPr>
            <a:spLocks noChangeShapeType="1"/>
          </p:cNvSpPr>
          <p:nvPr/>
        </p:nvSpPr>
        <p:spPr bwMode="auto">
          <a:xfrm>
            <a:off x="6896302" y="2464405"/>
            <a:ext cx="9576" cy="75192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3687" name="Text Box 87"/>
          <p:cNvSpPr txBox="1">
            <a:spLocks noChangeArrowheads="1"/>
          </p:cNvSpPr>
          <p:nvPr/>
        </p:nvSpPr>
        <p:spPr bwMode="auto">
          <a:xfrm>
            <a:off x="5799163" y="1165175"/>
            <a:ext cx="5337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3688" name="Text Box 88"/>
          <p:cNvSpPr txBox="1">
            <a:spLocks noChangeArrowheads="1"/>
          </p:cNvSpPr>
          <p:nvPr/>
        </p:nvSpPr>
        <p:spPr bwMode="auto">
          <a:xfrm>
            <a:off x="8610802" y="355499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3689" name="Text Box 89"/>
          <p:cNvSpPr txBox="1">
            <a:spLocks noChangeArrowheads="1"/>
          </p:cNvSpPr>
          <p:nvPr/>
        </p:nvSpPr>
        <p:spPr bwMode="auto">
          <a:xfrm>
            <a:off x="7296453" y="1896937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76035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55" grpId="0" animBg="1"/>
      <p:bldP spid="153656" grpId="0" animBg="1"/>
      <p:bldP spid="153687" grpId="0" autoUpdateAnimBg="0"/>
      <p:bldP spid="153688" grpId="0" autoUpdateAnimBg="0"/>
      <p:bldP spid="1536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60A2F1-6427-4D48-9B5B-4467160E7613}" type="slidenum">
              <a:rPr lang="zh-CN" altLang="zh-CN" sz="1397">
                <a:solidFill>
                  <a:srgbClr val="0033CC"/>
                </a:solidFill>
              </a:rPr>
              <a:pPr/>
              <a:t>14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819453" y="686405"/>
            <a:ext cx="7429500" cy="1809246"/>
          </a:xfrm>
          <a:prstGeom prst="rect">
            <a:avLst/>
          </a:prstGeom>
          <a:solidFill>
            <a:srgbClr val="FFFF66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1115786" y="765024"/>
            <a:ext cx="337205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264960" y="4213175"/>
          <a:ext cx="2002266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863975" imgH="419282" progId="Equation.3">
                  <p:embed/>
                </p:oleObj>
              </mc:Choice>
              <mc:Fallback>
                <p:oleObj r:id="rId3" imgW="863975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960" y="4213175"/>
                        <a:ext cx="2002266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914198" y="2724452"/>
            <a:ext cx="7543901" cy="121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&gt;0)截椭圆抛物面，所得截线方程为</a:t>
            </a: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3493508" y="1341563"/>
          <a:ext cx="1766409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762331" imgH="419282" progId="Equation.3">
                  <p:embed/>
                </p:oleObj>
              </mc:Choice>
              <mc:Fallback>
                <p:oleObj r:id="rId5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3508" y="1341563"/>
                        <a:ext cx="1766409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1227666" y="5519964"/>
          <a:ext cx="108655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666" y="5519964"/>
                        <a:ext cx="108655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AutoShape 8"/>
          <p:cNvSpPr>
            <a:spLocks/>
          </p:cNvSpPr>
          <p:nvPr/>
        </p:nvSpPr>
        <p:spPr bwMode="auto">
          <a:xfrm>
            <a:off x="849187" y="4684889"/>
            <a:ext cx="343202" cy="1143000"/>
          </a:xfrm>
          <a:prstGeom prst="leftBrace">
            <a:avLst>
              <a:gd name="adj1" fmla="val 277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3779762" y="4941913"/>
            <a:ext cx="1714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 flipV="1">
            <a:off x="3132163" y="5229175"/>
            <a:ext cx="552349" cy="574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54635" name="Group 11"/>
          <p:cNvGrpSpPr>
            <a:grpSpLocks noChangeAspect="1"/>
          </p:cNvGrpSpPr>
          <p:nvPr/>
        </p:nvGrpSpPr>
        <p:grpSpPr bwMode="auto">
          <a:xfrm>
            <a:off x="6156476" y="3716262"/>
            <a:ext cx="2562175" cy="2457349"/>
            <a:chOff x="0" y="0"/>
            <a:chExt cx="1614" cy="1548"/>
          </a:xfrm>
        </p:grpSpPr>
        <p:graphicFrame>
          <p:nvGraphicFramePr>
            <p:cNvPr id="167949" name="Object 12"/>
            <p:cNvGraphicFramePr>
              <a:graphicFrameLocks noChangeAspect="1"/>
            </p:cNvGraphicFramePr>
            <p:nvPr/>
          </p:nvGraphicFramePr>
          <p:xfrm>
            <a:off x="0" y="0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r:id="rId9" imgW="2561905" imgH="2457143" progId="PBrush">
                    <p:embed/>
                  </p:oleObj>
                </mc:Choice>
                <mc:Fallback>
                  <p:oleObj r:id="rId9" imgW="2561905" imgH="24571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0" name="Object 13"/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r:id="rId11" imgW="209712" imgH="209550" progId="Equation.3">
                    <p:embed/>
                  </p:oleObj>
                </mc:Choice>
                <mc:Fallback>
                  <p:oleObj r:id="rId11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1" name="Object 14"/>
            <p:cNvGraphicFramePr>
              <a:graphicFrameLocks noChangeAspect="1"/>
            </p:cNvGraphicFramePr>
            <p:nvPr/>
          </p:nvGraphicFramePr>
          <p:xfrm>
            <a:off x="1392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r:id="rId13" imgW="228777" imgH="304800" progId="Equation.3">
                    <p:embed/>
                  </p:oleObj>
                </mc:Choice>
                <mc:Fallback>
                  <p:oleObj r:id="rId13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2" name="Object 15"/>
            <p:cNvGraphicFramePr>
              <a:graphicFrameLocks noChangeAspect="1"/>
            </p:cNvGraphicFramePr>
            <p:nvPr/>
          </p:nvGraphicFramePr>
          <p:xfrm>
            <a:off x="624" y="1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r:id="rId15" imgW="219244" imgH="228600" progId="Equation.3">
                    <p:embed/>
                  </p:oleObj>
                </mc:Choice>
                <mc:Fallback>
                  <p:oleObj r:id="rId15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965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  <p:bldP spid="154627" grpId="0" autoUpdateAnimBg="0"/>
      <p:bldP spid="154629" grpId="0" autoUpdateAnimBg="0"/>
      <p:bldP spid="154632" grpId="0" animBg="1"/>
      <p:bldP spid="154633" grpId="0" autoUpdateAnimBg="0"/>
      <p:bldP spid="1546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5FBB9-DC77-45F7-8592-508832F0ED2C}" type="slidenum">
              <a:rPr lang="zh-CN" altLang="zh-CN" sz="1397">
                <a:solidFill>
                  <a:srgbClr val="0033CC"/>
                </a:solidFill>
              </a:rPr>
              <a:pPr/>
              <a:t>15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755952" y="1413127"/>
            <a:ext cx="76577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截曲面，截线方程为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827012" y="2276425"/>
            <a:ext cx="2482043" cy="1752802"/>
            <a:chOff x="0" y="0"/>
            <a:chExt cx="1563" cy="1104"/>
          </a:xfrm>
        </p:grpSpPr>
        <p:graphicFrame>
          <p:nvGraphicFramePr>
            <p:cNvPr id="168975" name="Object 4"/>
            <p:cNvGraphicFramePr>
              <a:graphicFrameLocks noChangeAspect="1"/>
            </p:cNvGraphicFramePr>
            <p:nvPr/>
          </p:nvGraphicFramePr>
          <p:xfrm>
            <a:off x="374" y="0"/>
            <a:ext cx="1189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r:id="rId3" imgW="813153" imgH="419282" progId="Equation.3">
                    <p:embed/>
                  </p:oleObj>
                </mc:Choice>
                <mc:Fallback>
                  <p:oleObj r:id="rId3" imgW="813153" imgH="4192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0"/>
                          <a:ext cx="1189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6" name="Object 5"/>
            <p:cNvGraphicFramePr>
              <a:graphicFrameLocks noChangeAspect="1"/>
            </p:cNvGraphicFramePr>
            <p:nvPr/>
          </p:nvGraphicFramePr>
          <p:xfrm>
            <a:off x="317" y="771"/>
            <a:ext cx="72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r:id="rId5" imgW="495730" imgH="228799" progId="Equation.3">
                    <p:embed/>
                  </p:oleObj>
                </mc:Choice>
                <mc:Fallback>
                  <p:oleObj r:id="rId5" imgW="495730" imgH="2287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771"/>
                          <a:ext cx="72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7" name="AutoShape 6"/>
            <p:cNvSpPr>
              <a:spLocks/>
            </p:cNvSpPr>
            <p:nvPr/>
          </p:nvSpPr>
          <p:spPr bwMode="auto">
            <a:xfrm>
              <a:off x="0" y="291"/>
              <a:ext cx="216" cy="72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3738436" y="3141738"/>
            <a:ext cx="17336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抛物线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684389" y="4653139"/>
            <a:ext cx="7391198" cy="121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同理，以平行于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截曲面所得截线是平面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上的一条抛物线.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3132163" y="3429000"/>
            <a:ext cx="49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4789210" y="189492"/>
          <a:ext cx="1766409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7" imgW="762331" imgH="419282" progId="Equation.3">
                  <p:embed/>
                </p:oleObj>
              </mc:Choice>
              <mc:Fallback>
                <p:oleObj r:id="rId7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10" y="189492"/>
                        <a:ext cx="1766409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043214" y="404687"/>
            <a:ext cx="3371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  <p:grpSp>
        <p:nvGrpSpPr>
          <p:cNvPr id="155660" name="Group 12"/>
          <p:cNvGrpSpPr>
            <a:grpSpLocks noChangeAspect="1"/>
          </p:cNvGrpSpPr>
          <p:nvPr/>
        </p:nvGrpSpPr>
        <p:grpSpPr bwMode="auto">
          <a:xfrm>
            <a:off x="6156476" y="2060726"/>
            <a:ext cx="2562175" cy="2457349"/>
            <a:chOff x="0" y="0"/>
            <a:chExt cx="1614" cy="1548"/>
          </a:xfrm>
        </p:grpSpPr>
        <p:graphicFrame>
          <p:nvGraphicFramePr>
            <p:cNvPr id="168971" name="Object 13"/>
            <p:cNvGraphicFramePr>
              <a:graphicFrameLocks noChangeAspect="1"/>
            </p:cNvGraphicFramePr>
            <p:nvPr/>
          </p:nvGraphicFramePr>
          <p:xfrm>
            <a:off x="0" y="0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r:id="rId9" imgW="2561905" imgH="2457143" progId="PBrush">
                    <p:embed/>
                  </p:oleObj>
                </mc:Choice>
                <mc:Fallback>
                  <p:oleObj r:id="rId9" imgW="2561905" imgH="2457143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2" name="Object 14"/>
            <p:cNvGraphicFramePr>
              <a:graphicFrameLocks noChangeAspect="1"/>
            </p:cNvGraphicFramePr>
            <p:nvPr/>
          </p:nvGraphicFramePr>
          <p:xfrm>
            <a:off x="624" y="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r:id="rId11" imgW="209712" imgH="209550" progId="Equation.3">
                    <p:embed/>
                  </p:oleObj>
                </mc:Choice>
                <mc:Fallback>
                  <p:oleObj r:id="rId11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3" name="Object 15"/>
            <p:cNvGraphicFramePr>
              <a:graphicFrameLocks noChangeAspect="1"/>
            </p:cNvGraphicFramePr>
            <p:nvPr/>
          </p:nvGraphicFramePr>
          <p:xfrm>
            <a:off x="1392" y="12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r:id="rId13" imgW="228777" imgH="304800" progId="Equation.3">
                    <p:embed/>
                  </p:oleObj>
                </mc:Choice>
                <mc:Fallback>
                  <p:oleObj r:id="rId13" imgW="228777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74" name="Object 16"/>
            <p:cNvGraphicFramePr>
              <a:graphicFrameLocks noChangeAspect="1"/>
            </p:cNvGraphicFramePr>
            <p:nvPr/>
          </p:nvGraphicFramePr>
          <p:xfrm>
            <a:off x="624" y="139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r:id="rId15" imgW="219244" imgH="228600" progId="Equation.3">
                    <p:embed/>
                  </p:oleObj>
                </mc:Choice>
                <mc:Fallback>
                  <p:oleObj r:id="rId15" imgW="219244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9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309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5" grpId="0" autoUpdateAnimBg="0"/>
      <p:bldP spid="155656" grpId="0" autoUpdateAnimBg="0"/>
      <p:bldP spid="155657" grpId="0" animBg="1"/>
      <p:bldP spid="1556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FACFEE-D8F3-419C-9AED-1C1DE7F5D270}" type="slidenum">
              <a:rPr lang="zh-CN" altLang="zh-CN" sz="1397">
                <a:solidFill>
                  <a:srgbClr val="0033CC"/>
                </a:solidFill>
              </a:rPr>
              <a:pPr/>
              <a:t>16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5087055" y="1371802"/>
            <a:ext cx="3656794" cy="300969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58901" y="1047750"/>
            <a:ext cx="192465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  <a:latin typeface="Times New Roman" panose="02020603050405020304" pitchFamily="18" charset="0"/>
              </a:rPr>
              <a:t>特例：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863802" y="1774976"/>
            <a:ext cx="4096254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       若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a= b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, 方程变为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765905" y="2972405"/>
          <a:ext cx="1850068" cy="99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3" imgW="800447" imgH="431987" progId="Equation.3">
                  <p:embed/>
                </p:oleObj>
              </mc:Choice>
              <mc:Fallback>
                <p:oleObj r:id="rId3" imgW="800447" imgH="43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05" y="2972405"/>
                        <a:ext cx="1850068" cy="99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14199" y="4784675"/>
            <a:ext cx="54106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它是由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面上曲线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142619" y="4562425"/>
          <a:ext cx="1030615" cy="97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5" imgW="445080" imgH="419646" progId="Equation.3">
                  <p:embed/>
                </p:oleObj>
              </mc:Choice>
              <mc:Fallback>
                <p:oleObj r:id="rId5" imgW="445080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619" y="4562425"/>
                        <a:ext cx="1030615" cy="971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819452" y="5639405"/>
            <a:ext cx="78674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绕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轴旋转而成的旋转曲面，称为旋转抛物面.</a:t>
            </a:r>
          </a:p>
        </p:txBody>
      </p:sp>
      <p:grpSp>
        <p:nvGrpSpPr>
          <p:cNvPr id="156681" name="Group 9"/>
          <p:cNvGrpSpPr>
            <a:grpSpLocks/>
          </p:cNvGrpSpPr>
          <p:nvPr/>
        </p:nvGrpSpPr>
        <p:grpSpPr bwMode="auto">
          <a:xfrm>
            <a:off x="5251349" y="1590524"/>
            <a:ext cx="3321151" cy="2581325"/>
            <a:chOff x="0" y="0"/>
            <a:chExt cx="2092" cy="1626"/>
          </a:xfrm>
        </p:grpSpPr>
        <p:sp>
          <p:nvSpPr>
            <p:cNvPr id="169997" name="Rectangle 10"/>
            <p:cNvSpPr>
              <a:spLocks noChangeArrowheads="1"/>
            </p:cNvSpPr>
            <p:nvPr/>
          </p:nvSpPr>
          <p:spPr bwMode="auto">
            <a:xfrm>
              <a:off x="4" y="1458"/>
              <a:ext cx="2088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9998" name="Picture 11" descr="714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88" cy="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9" name="Line 12"/>
            <p:cNvSpPr>
              <a:spLocks noChangeShapeType="1"/>
            </p:cNvSpPr>
            <p:nvPr/>
          </p:nvSpPr>
          <p:spPr bwMode="auto">
            <a:xfrm>
              <a:off x="1043" y="1322"/>
              <a:ext cx="8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0" name="Line 13"/>
            <p:cNvSpPr>
              <a:spLocks noChangeShapeType="1"/>
            </p:cNvSpPr>
            <p:nvPr/>
          </p:nvSpPr>
          <p:spPr bwMode="auto">
            <a:xfrm flipH="1">
              <a:off x="496" y="1322"/>
              <a:ext cx="537" cy="2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1" name="Rectangle 14"/>
            <p:cNvSpPr>
              <a:spLocks noChangeArrowheads="1"/>
            </p:cNvSpPr>
            <p:nvPr/>
          </p:nvSpPr>
          <p:spPr bwMode="auto">
            <a:xfrm>
              <a:off x="520" y="126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0002" name="Rectangle 15"/>
            <p:cNvSpPr>
              <a:spLocks noChangeArrowheads="1"/>
            </p:cNvSpPr>
            <p:nvPr/>
          </p:nvSpPr>
          <p:spPr bwMode="auto">
            <a:xfrm>
              <a:off x="862" y="32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0003" name="Rectangle 16"/>
            <p:cNvSpPr>
              <a:spLocks noChangeArrowheads="1"/>
            </p:cNvSpPr>
            <p:nvPr/>
          </p:nvSpPr>
          <p:spPr bwMode="auto">
            <a:xfrm>
              <a:off x="1745" y="99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0004" name="Line 17"/>
            <p:cNvSpPr>
              <a:spLocks noChangeShapeType="1"/>
            </p:cNvSpPr>
            <p:nvPr/>
          </p:nvSpPr>
          <p:spPr bwMode="auto">
            <a:xfrm flipH="1">
              <a:off x="663" y="409"/>
              <a:ext cx="77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70005" name="Line 18"/>
            <p:cNvSpPr>
              <a:spLocks noChangeShapeType="1"/>
            </p:cNvSpPr>
            <p:nvPr/>
          </p:nvSpPr>
          <p:spPr bwMode="auto">
            <a:xfrm>
              <a:off x="181" y="674"/>
              <a:ext cx="1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56691" name="Object 19"/>
          <p:cNvGraphicFramePr>
            <a:graphicFrameLocks noChangeAspect="1"/>
          </p:cNvGraphicFramePr>
          <p:nvPr/>
        </p:nvGraphicFramePr>
        <p:xfrm>
          <a:off x="4789210" y="189492"/>
          <a:ext cx="1766409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8" imgW="762331" imgH="419282" progId="Equation.3">
                  <p:embed/>
                </p:oleObj>
              </mc:Choice>
              <mc:Fallback>
                <p:oleObj r:id="rId8" imgW="762331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210" y="189492"/>
                        <a:ext cx="1766409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043214" y="404687"/>
            <a:ext cx="337154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7. 椭圆抛物面</a:t>
            </a:r>
          </a:p>
        </p:txBody>
      </p:sp>
    </p:spTree>
    <p:extLst>
      <p:ext uri="{BB962C8B-B14F-4D97-AF65-F5344CB8AC3E}">
        <p14:creationId xmlns:p14="http://schemas.microsoft.com/office/powerpoint/2010/main" val="1458530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autoUpdateAnimBg="0"/>
      <p:bldP spid="156676" grpId="0" autoUpdateAnimBg="0"/>
      <p:bldP spid="156678" grpId="0" autoUpdateAnimBg="0"/>
      <p:bldP spid="156680" grpId="0" autoUpdateAnimBg="0"/>
      <p:bldP spid="1566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72B44D-F1DE-4BFB-9979-81A2FABA3241}" type="slidenum">
              <a:rPr lang="zh-CN" altLang="zh-CN" sz="1397">
                <a:solidFill>
                  <a:srgbClr val="0033CC"/>
                </a:solidFill>
              </a:rPr>
              <a:pPr/>
              <a:t>17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781151" y="571500"/>
            <a:ext cx="37716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8. 双曲抛物面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852210" y="1732139"/>
          <a:ext cx="3099909" cy="134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966039" imgH="419464" progId="Equation.DSMT4">
                  <p:embed/>
                </p:oleObj>
              </mc:Choice>
              <mc:Fallback>
                <p:oleObj name="Equation" r:id="rId3" imgW="966039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10" y="1732139"/>
                        <a:ext cx="3099909" cy="1346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4207127" y="358826"/>
            <a:ext cx="4781147" cy="3409849"/>
            <a:chOff x="0" y="0"/>
            <a:chExt cx="3012" cy="2148"/>
          </a:xfrm>
        </p:grpSpPr>
        <p:sp>
          <p:nvSpPr>
            <p:cNvPr id="1710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012" cy="21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grpSp>
          <p:nvGrpSpPr>
            <p:cNvPr id="171016" name="Group 6"/>
            <p:cNvGrpSpPr>
              <a:grpSpLocks/>
            </p:cNvGrpSpPr>
            <p:nvPr/>
          </p:nvGrpSpPr>
          <p:grpSpPr bwMode="auto">
            <a:xfrm>
              <a:off x="258" y="168"/>
              <a:ext cx="2725" cy="1782"/>
              <a:chOff x="0" y="0"/>
              <a:chExt cx="2725" cy="1782"/>
            </a:xfrm>
          </p:grpSpPr>
          <p:sp>
            <p:nvSpPr>
              <p:cNvPr id="171018" name="Rectangle 7"/>
              <p:cNvSpPr>
                <a:spLocks noChangeArrowheads="1"/>
              </p:cNvSpPr>
              <p:nvPr/>
            </p:nvSpPr>
            <p:spPr bwMode="auto">
              <a:xfrm>
                <a:off x="1510" y="1105"/>
                <a:ext cx="438" cy="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57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pic>
            <p:nvPicPr>
              <p:cNvPr id="171019" name="Picture 8" descr="71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"/>
                <a:ext cx="2725" cy="1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020" name="Text Box 9"/>
              <p:cNvSpPr txBox="1">
                <a:spLocks noChangeArrowheads="1"/>
              </p:cNvSpPr>
              <p:nvPr/>
            </p:nvSpPr>
            <p:spPr bwMode="auto">
              <a:xfrm>
                <a:off x="1295" y="0"/>
                <a:ext cx="26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71021" name="Rectangle 10"/>
              <p:cNvSpPr>
                <a:spLocks noChangeArrowheads="1"/>
              </p:cNvSpPr>
              <p:nvPr/>
            </p:nvSpPr>
            <p:spPr bwMode="auto">
              <a:xfrm>
                <a:off x="871" y="1051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71022" name="Rectangle 11"/>
              <p:cNvSpPr>
                <a:spLocks noChangeArrowheads="1"/>
              </p:cNvSpPr>
              <p:nvPr/>
            </p:nvSpPr>
            <p:spPr bwMode="auto">
              <a:xfrm>
                <a:off x="2093" y="586"/>
                <a:ext cx="21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40" tIns="45720" rIns="91440" bIns="45720">
                <a:spAutoFit/>
              </a:bodyPr>
              <a:lstStyle>
                <a:lvl1pPr defTabSz="2879725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10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439863" indent="-900113" defTabSz="2879725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8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2879725" indent="-720725" defTabSz="2879725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7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4321175" indent="-719138" defTabSz="2879725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761038" indent="-719138" defTabSz="2879725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2182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66754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1326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7589838" indent="-719138" defTabSz="28797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6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2794" i="1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171017" name="Rectangle 12"/>
            <p:cNvSpPr>
              <a:spLocks noChangeArrowheads="1"/>
            </p:cNvSpPr>
            <p:nvPr/>
          </p:nvSpPr>
          <p:spPr bwMode="auto">
            <a:xfrm>
              <a:off x="2748" y="168"/>
              <a:ext cx="264" cy="17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128889" y="4081639"/>
            <a:ext cx="6535460" cy="224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z=z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≠0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平面截得双曲线.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z=0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平面截得两条直线.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x=x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y=y</a:t>
            </a:r>
            <a:r>
              <a:rPr lang="en-US" altLang="zh-CN" sz="2794" b="1" i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平面截得抛物线.</a:t>
            </a:r>
            <a:endParaRPr lang="zh-CN" altLang="en-US" sz="2794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08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82FA2-46C7-4312-96FA-6196B7D06741}" type="slidenum">
              <a:rPr lang="zh-CN" altLang="zh-CN" smtClean="0">
                <a:solidFill>
                  <a:srgbClr val="0033CC"/>
                </a:solidFill>
              </a:rPr>
              <a:pPr>
                <a:defRPr/>
              </a:pPr>
              <a:t>18</a:t>
            </a:fld>
            <a:endParaRPr lang="zh-CN" altLang="zh-CN">
              <a:solidFill>
                <a:srgbClr val="00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6" y="1761892"/>
            <a:ext cx="3715268" cy="3334215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41583"/>
              </p:ext>
            </p:extLst>
          </p:nvPr>
        </p:nvGraphicFramePr>
        <p:xfrm>
          <a:off x="1468664" y="415692"/>
          <a:ext cx="56991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777680" imgH="419040" progId="Equation.DSMT4">
                  <p:embed/>
                </p:oleObj>
              </mc:Choice>
              <mc:Fallback>
                <p:oleObj name="Equation" r:id="rId4" imgW="1777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664" y="415692"/>
                        <a:ext cx="569912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CBC6CB-7C75-4B7C-B180-AFF8B25C5399}" type="slidenum">
              <a:rPr lang="zh-CN" altLang="zh-CN" sz="1397">
                <a:solidFill>
                  <a:srgbClr val="0033CC"/>
                </a:solidFill>
              </a:rPr>
              <a:pPr/>
              <a:t>19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19453" y="647600"/>
            <a:ext cx="36195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9. 抛物柱面</a:t>
            </a:r>
          </a:p>
        </p:txBody>
      </p:sp>
      <p:graphicFrame>
        <p:nvGraphicFramePr>
          <p:cNvPr id="15872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303226"/>
              </p:ext>
            </p:extLst>
          </p:nvPr>
        </p:nvGraphicFramePr>
        <p:xfrm>
          <a:off x="869950" y="1416050"/>
          <a:ext cx="2154238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16050"/>
                        <a:ext cx="2154238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0576" y="3305024"/>
          <a:ext cx="3375075" cy="213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5" imgW="1041852" imgH="838564" progId="Equation.3">
                  <p:embed/>
                </p:oleObj>
              </mc:Choice>
              <mc:Fallback>
                <p:oleObj r:id="rId5" imgW="1041852" imgH="83856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76" y="3305024"/>
                        <a:ext cx="3375075" cy="2133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8293302" y="4080127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372429" y="5313338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5389436" y="1714500"/>
            <a:ext cx="5337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5579937" y="4432905"/>
            <a:ext cx="2571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V="1">
            <a:off x="5579937" y="2337405"/>
            <a:ext cx="0" cy="209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>
            <a:off x="4616349" y="4440465"/>
            <a:ext cx="952500" cy="952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249838" y="4070552"/>
            <a:ext cx="533198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2045" name="Line 12"/>
          <p:cNvSpPr>
            <a:spLocks noChangeShapeType="1"/>
          </p:cNvSpPr>
          <p:nvPr/>
        </p:nvSpPr>
        <p:spPr bwMode="auto">
          <a:xfrm>
            <a:off x="5551714" y="3378099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6" name="Line 13"/>
          <p:cNvSpPr>
            <a:spLocks noChangeShapeType="1"/>
          </p:cNvSpPr>
          <p:nvPr/>
        </p:nvSpPr>
        <p:spPr bwMode="auto">
          <a:xfrm>
            <a:off x="5572377" y="3186087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7" name="Line 14"/>
          <p:cNvSpPr>
            <a:spLocks noChangeShapeType="1"/>
          </p:cNvSpPr>
          <p:nvPr/>
        </p:nvSpPr>
        <p:spPr bwMode="auto">
          <a:xfrm>
            <a:off x="6743599" y="2797024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8" name="Line 15"/>
          <p:cNvSpPr>
            <a:spLocks noChangeShapeType="1"/>
          </p:cNvSpPr>
          <p:nvPr/>
        </p:nvSpPr>
        <p:spPr bwMode="auto">
          <a:xfrm>
            <a:off x="6370663" y="3641675"/>
            <a:ext cx="0" cy="170038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49" name="Freeform 16"/>
          <p:cNvSpPr>
            <a:spLocks/>
          </p:cNvSpPr>
          <p:nvPr/>
        </p:nvSpPr>
        <p:spPr bwMode="auto">
          <a:xfrm>
            <a:off x="5511901" y="2808111"/>
            <a:ext cx="1222123" cy="827516"/>
          </a:xfrm>
          <a:custGeom>
            <a:avLst/>
            <a:gdLst>
              <a:gd name="T0" fmla="*/ 3849687 w 770"/>
              <a:gd name="T1" fmla="*/ 0 h 521"/>
              <a:gd name="T2" fmla="*/ 189985 w 770"/>
              <a:gd name="T3" fmla="*/ 1185762 h 521"/>
              <a:gd name="T4" fmla="*/ 2699780 w 770"/>
              <a:gd name="T5" fmla="*/ 2606675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0" name="Freeform 17"/>
          <p:cNvSpPr>
            <a:spLocks/>
          </p:cNvSpPr>
          <p:nvPr/>
        </p:nvSpPr>
        <p:spPr bwMode="auto">
          <a:xfrm>
            <a:off x="5523492" y="4476750"/>
            <a:ext cx="1221619" cy="827012"/>
          </a:xfrm>
          <a:custGeom>
            <a:avLst/>
            <a:gdLst>
              <a:gd name="T0" fmla="*/ 3848100 w 770"/>
              <a:gd name="T1" fmla="*/ 0 h 521"/>
              <a:gd name="T2" fmla="*/ 189906 w 770"/>
              <a:gd name="T3" fmla="*/ 1185040 h 521"/>
              <a:gd name="T4" fmla="*/ 2698668 w 770"/>
              <a:gd name="T5" fmla="*/ 2605087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1" name="Freeform 18"/>
          <p:cNvSpPr>
            <a:spLocks/>
          </p:cNvSpPr>
          <p:nvPr/>
        </p:nvSpPr>
        <p:spPr bwMode="auto">
          <a:xfrm>
            <a:off x="5511901" y="2808111"/>
            <a:ext cx="1222123" cy="827516"/>
          </a:xfrm>
          <a:custGeom>
            <a:avLst/>
            <a:gdLst>
              <a:gd name="T0" fmla="*/ 3849687 w 770"/>
              <a:gd name="T1" fmla="*/ 0 h 521"/>
              <a:gd name="T2" fmla="*/ 189985 w 770"/>
              <a:gd name="T3" fmla="*/ 1185762 h 521"/>
              <a:gd name="T4" fmla="*/ 2699780 w 770"/>
              <a:gd name="T5" fmla="*/ 2606675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72052" name="Freeform 19"/>
          <p:cNvSpPr>
            <a:spLocks/>
          </p:cNvSpPr>
          <p:nvPr/>
        </p:nvSpPr>
        <p:spPr bwMode="auto">
          <a:xfrm>
            <a:off x="5523492" y="4476750"/>
            <a:ext cx="1221619" cy="827012"/>
          </a:xfrm>
          <a:custGeom>
            <a:avLst/>
            <a:gdLst>
              <a:gd name="T0" fmla="*/ 3848100 w 770"/>
              <a:gd name="T1" fmla="*/ 0 h 521"/>
              <a:gd name="T2" fmla="*/ 189906 w 770"/>
              <a:gd name="T3" fmla="*/ 1185040 h 521"/>
              <a:gd name="T4" fmla="*/ 2698668 w 770"/>
              <a:gd name="T5" fmla="*/ 2605087 h 5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0" h="521">
                <a:moveTo>
                  <a:pt x="770" y="0"/>
                </a:moveTo>
                <a:cubicBezTo>
                  <a:pt x="423" y="75"/>
                  <a:pt x="76" y="150"/>
                  <a:pt x="38" y="237"/>
                </a:cubicBezTo>
                <a:cubicBezTo>
                  <a:pt x="0" y="324"/>
                  <a:pt x="270" y="422"/>
                  <a:pt x="540" y="521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6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5" grpId="0" autoUpdateAnimBg="0"/>
      <p:bldP spid="158726" grpId="0" autoUpdateAnimBg="0"/>
      <p:bldP spid="158727" grpId="0" autoUpdateAnimBg="0"/>
      <p:bldP spid="158728" grpId="0" animBg="1"/>
      <p:bldP spid="158729" grpId="0" animBg="1"/>
      <p:bldP spid="158730" grpId="0" animBg="1"/>
      <p:bldP spid="1587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6C33EF-05BB-425D-B6A3-2E9399009A9B}" type="slidenum">
              <a:rPr lang="zh-CN" altLang="zh-CN" sz="1397">
                <a:solidFill>
                  <a:srgbClr val="0033CC"/>
                </a:solidFill>
              </a:rPr>
              <a:pPr/>
              <a:t>2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800302" y="533199"/>
            <a:ext cx="3923897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九种重要曲面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467556" y="1314349"/>
            <a:ext cx="2552095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椭圆锥面</a:t>
            </a:r>
          </a:p>
        </p:txBody>
      </p:sp>
      <p:grpSp>
        <p:nvGrpSpPr>
          <p:cNvPr id="142341" name="Group 5"/>
          <p:cNvGrpSpPr>
            <a:grpSpLocks/>
          </p:cNvGrpSpPr>
          <p:nvPr/>
        </p:nvGrpSpPr>
        <p:grpSpPr bwMode="auto">
          <a:xfrm>
            <a:off x="5589512" y="1093611"/>
            <a:ext cx="2687663" cy="4450040"/>
            <a:chOff x="0" y="0"/>
            <a:chExt cx="1693" cy="2803"/>
          </a:xfrm>
        </p:grpSpPr>
        <p:sp>
          <p:nvSpPr>
            <p:cNvPr id="155657" name="Freeform 6"/>
            <p:cNvSpPr>
              <a:spLocks/>
            </p:cNvSpPr>
            <p:nvPr/>
          </p:nvSpPr>
          <p:spPr bwMode="auto">
            <a:xfrm>
              <a:off x="336" y="646"/>
              <a:ext cx="901" cy="988"/>
            </a:xfrm>
            <a:custGeom>
              <a:avLst/>
              <a:gdLst>
                <a:gd name="T0" fmla="*/ 0 w 901"/>
                <a:gd name="T1" fmla="*/ 33 h 988"/>
                <a:gd name="T2" fmla="*/ 445 w 901"/>
                <a:gd name="T3" fmla="*/ 988 h 988"/>
                <a:gd name="T4" fmla="*/ 901 w 901"/>
                <a:gd name="T5" fmla="*/ 0 h 988"/>
                <a:gd name="T6" fmla="*/ 723 w 901"/>
                <a:gd name="T7" fmla="*/ 111 h 988"/>
                <a:gd name="T8" fmla="*/ 334 w 901"/>
                <a:gd name="T9" fmla="*/ 122 h 988"/>
                <a:gd name="T10" fmla="*/ 0 w 901"/>
                <a:gd name="T11" fmla="*/ 33 h 9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1" h="988">
                  <a:moveTo>
                    <a:pt x="0" y="33"/>
                  </a:moveTo>
                  <a:lnTo>
                    <a:pt x="445" y="988"/>
                  </a:lnTo>
                  <a:lnTo>
                    <a:pt x="901" y="0"/>
                  </a:lnTo>
                  <a:lnTo>
                    <a:pt x="723" y="111"/>
                  </a:lnTo>
                  <a:lnTo>
                    <a:pt x="334" y="1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58" name="Freeform 7"/>
            <p:cNvSpPr>
              <a:spLocks/>
            </p:cNvSpPr>
            <p:nvPr/>
          </p:nvSpPr>
          <p:spPr bwMode="auto">
            <a:xfrm>
              <a:off x="336" y="1645"/>
              <a:ext cx="889" cy="989"/>
            </a:xfrm>
            <a:custGeom>
              <a:avLst/>
              <a:gdLst>
                <a:gd name="T0" fmla="*/ 0 w 889"/>
                <a:gd name="T1" fmla="*/ 923 h 989"/>
                <a:gd name="T2" fmla="*/ 434 w 889"/>
                <a:gd name="T3" fmla="*/ 0 h 989"/>
                <a:gd name="T4" fmla="*/ 889 w 889"/>
                <a:gd name="T5" fmla="*/ 989 h 989"/>
                <a:gd name="T6" fmla="*/ 756 w 889"/>
                <a:gd name="T7" fmla="*/ 856 h 989"/>
                <a:gd name="T8" fmla="*/ 600 w 889"/>
                <a:gd name="T9" fmla="*/ 845 h 989"/>
                <a:gd name="T10" fmla="*/ 467 w 889"/>
                <a:gd name="T11" fmla="*/ 845 h 989"/>
                <a:gd name="T12" fmla="*/ 234 w 889"/>
                <a:gd name="T13" fmla="*/ 845 h 989"/>
                <a:gd name="T14" fmla="*/ 0 w 889"/>
                <a:gd name="T15" fmla="*/ 923 h 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" h="989">
                  <a:moveTo>
                    <a:pt x="0" y="923"/>
                  </a:moveTo>
                  <a:lnTo>
                    <a:pt x="434" y="0"/>
                  </a:lnTo>
                  <a:lnTo>
                    <a:pt x="889" y="989"/>
                  </a:lnTo>
                  <a:lnTo>
                    <a:pt x="756" y="856"/>
                  </a:lnTo>
                  <a:lnTo>
                    <a:pt x="600" y="845"/>
                  </a:lnTo>
                  <a:lnTo>
                    <a:pt x="467" y="845"/>
                  </a:lnTo>
                  <a:lnTo>
                    <a:pt x="234" y="845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59" name="Oval 8"/>
            <p:cNvSpPr>
              <a:spLocks noChangeArrowheads="1"/>
            </p:cNvSpPr>
            <p:nvPr/>
          </p:nvSpPr>
          <p:spPr bwMode="auto">
            <a:xfrm>
              <a:off x="325" y="467"/>
              <a:ext cx="912" cy="314"/>
            </a:xfrm>
            <a:prstGeom prst="ellipse">
              <a:avLst/>
            </a:prstGeom>
            <a:solidFill>
              <a:srgbClr val="FFFF5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0" name="Oval 9"/>
            <p:cNvSpPr>
              <a:spLocks noChangeArrowheads="1"/>
            </p:cNvSpPr>
            <p:nvPr/>
          </p:nvSpPr>
          <p:spPr bwMode="auto">
            <a:xfrm>
              <a:off x="314" y="2489"/>
              <a:ext cx="912" cy="314"/>
            </a:xfrm>
            <a:prstGeom prst="ellipse">
              <a:avLst/>
            </a:prstGeom>
            <a:solidFill>
              <a:srgbClr val="FFFFB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1" name="Line 10"/>
            <p:cNvSpPr>
              <a:spLocks noChangeShapeType="1"/>
            </p:cNvSpPr>
            <p:nvPr/>
          </p:nvSpPr>
          <p:spPr bwMode="auto">
            <a:xfrm flipH="1">
              <a:off x="325" y="657"/>
              <a:ext cx="912" cy="19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2" name="Line 11"/>
            <p:cNvSpPr>
              <a:spLocks noChangeShapeType="1"/>
            </p:cNvSpPr>
            <p:nvPr/>
          </p:nvSpPr>
          <p:spPr bwMode="auto">
            <a:xfrm>
              <a:off x="325" y="646"/>
              <a:ext cx="889" cy="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3" name="Line 12"/>
            <p:cNvSpPr>
              <a:spLocks noChangeShapeType="1"/>
            </p:cNvSpPr>
            <p:nvPr/>
          </p:nvSpPr>
          <p:spPr bwMode="auto">
            <a:xfrm>
              <a:off x="770" y="1623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4" name="Line 13"/>
            <p:cNvSpPr>
              <a:spLocks noChangeShapeType="1"/>
            </p:cNvSpPr>
            <p:nvPr/>
          </p:nvSpPr>
          <p:spPr bwMode="auto">
            <a:xfrm flipV="1">
              <a:off x="770" y="157"/>
              <a:ext cx="0" cy="1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65" name="Text Box 14"/>
            <p:cNvSpPr txBox="1">
              <a:spLocks noChangeArrowheads="1"/>
            </p:cNvSpPr>
            <p:nvPr/>
          </p:nvSpPr>
          <p:spPr bwMode="auto">
            <a:xfrm>
              <a:off x="559" y="1468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5666" name="Rectangle 15"/>
            <p:cNvSpPr>
              <a:spLocks noChangeArrowheads="1"/>
            </p:cNvSpPr>
            <p:nvPr/>
          </p:nvSpPr>
          <p:spPr bwMode="auto">
            <a:xfrm>
              <a:off x="0" y="171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5667" name="Rectangle 16"/>
            <p:cNvSpPr>
              <a:spLocks noChangeArrowheads="1"/>
            </p:cNvSpPr>
            <p:nvPr/>
          </p:nvSpPr>
          <p:spPr bwMode="auto">
            <a:xfrm>
              <a:off x="1445" y="132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5668" name="Rectangle 17"/>
            <p:cNvSpPr>
              <a:spLocks noChangeArrowheads="1"/>
            </p:cNvSpPr>
            <p:nvPr/>
          </p:nvSpPr>
          <p:spPr bwMode="auto">
            <a:xfrm>
              <a:off x="767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5669" name="Rectangle 18"/>
            <p:cNvSpPr>
              <a:spLocks noChangeArrowheads="1"/>
            </p:cNvSpPr>
            <p:nvPr/>
          </p:nvSpPr>
          <p:spPr bwMode="auto">
            <a:xfrm>
              <a:off x="1002" y="1033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5670" name="Line 19"/>
            <p:cNvSpPr>
              <a:spLocks noChangeShapeType="1"/>
            </p:cNvSpPr>
            <p:nvPr/>
          </p:nvSpPr>
          <p:spPr bwMode="auto">
            <a:xfrm flipH="1">
              <a:off x="70" y="1634"/>
              <a:ext cx="70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5671" name="Freeform 20"/>
            <p:cNvSpPr>
              <a:spLocks/>
            </p:cNvSpPr>
            <p:nvPr/>
          </p:nvSpPr>
          <p:spPr bwMode="auto">
            <a:xfrm>
              <a:off x="414" y="2379"/>
              <a:ext cx="700" cy="244"/>
            </a:xfrm>
            <a:custGeom>
              <a:avLst/>
              <a:gdLst>
                <a:gd name="T0" fmla="*/ 0 w 700"/>
                <a:gd name="T1" fmla="*/ 222 h 244"/>
                <a:gd name="T2" fmla="*/ 45 w 700"/>
                <a:gd name="T3" fmla="*/ 33 h 244"/>
                <a:gd name="T4" fmla="*/ 111 w 700"/>
                <a:gd name="T5" fmla="*/ 233 h 244"/>
                <a:gd name="T6" fmla="*/ 178 w 700"/>
                <a:gd name="T7" fmla="*/ 11 h 244"/>
                <a:gd name="T8" fmla="*/ 222 w 700"/>
                <a:gd name="T9" fmla="*/ 244 h 244"/>
                <a:gd name="T10" fmla="*/ 311 w 700"/>
                <a:gd name="T11" fmla="*/ 0 h 244"/>
                <a:gd name="T12" fmla="*/ 345 w 700"/>
                <a:gd name="T13" fmla="*/ 233 h 244"/>
                <a:gd name="T14" fmla="*/ 389 w 700"/>
                <a:gd name="T15" fmla="*/ 0 h 244"/>
                <a:gd name="T16" fmla="*/ 456 w 700"/>
                <a:gd name="T17" fmla="*/ 244 h 244"/>
                <a:gd name="T18" fmla="*/ 500 w 700"/>
                <a:gd name="T19" fmla="*/ 33 h 244"/>
                <a:gd name="T20" fmla="*/ 567 w 700"/>
                <a:gd name="T21" fmla="*/ 177 h 244"/>
                <a:gd name="T22" fmla="*/ 611 w 700"/>
                <a:gd name="T23" fmla="*/ 233 h 244"/>
                <a:gd name="T24" fmla="*/ 611 w 700"/>
                <a:gd name="T25" fmla="*/ 44 h 244"/>
                <a:gd name="T26" fmla="*/ 700 w 700"/>
                <a:gd name="T27" fmla="*/ 233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0" h="244">
                  <a:moveTo>
                    <a:pt x="0" y="222"/>
                  </a:moveTo>
                  <a:lnTo>
                    <a:pt x="45" y="33"/>
                  </a:lnTo>
                  <a:lnTo>
                    <a:pt x="111" y="233"/>
                  </a:lnTo>
                  <a:lnTo>
                    <a:pt x="178" y="11"/>
                  </a:lnTo>
                  <a:lnTo>
                    <a:pt x="222" y="244"/>
                  </a:lnTo>
                  <a:lnTo>
                    <a:pt x="311" y="0"/>
                  </a:lnTo>
                  <a:lnTo>
                    <a:pt x="345" y="233"/>
                  </a:lnTo>
                  <a:lnTo>
                    <a:pt x="389" y="0"/>
                  </a:lnTo>
                  <a:lnTo>
                    <a:pt x="456" y="244"/>
                  </a:lnTo>
                  <a:lnTo>
                    <a:pt x="500" y="33"/>
                  </a:lnTo>
                  <a:lnTo>
                    <a:pt x="567" y="177"/>
                  </a:lnTo>
                  <a:lnTo>
                    <a:pt x="611" y="233"/>
                  </a:lnTo>
                  <a:lnTo>
                    <a:pt x="611" y="44"/>
                  </a:lnTo>
                  <a:lnTo>
                    <a:pt x="700" y="233"/>
                  </a:lnTo>
                </a:path>
              </a:pathLst>
            </a:custGeom>
            <a:solidFill>
              <a:srgbClr val="FDFCBF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graphicFrame>
        <p:nvGraphicFramePr>
          <p:cNvPr id="142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23355"/>
              </p:ext>
            </p:extLst>
          </p:nvPr>
        </p:nvGraphicFramePr>
        <p:xfrm>
          <a:off x="1593850" y="2133600"/>
          <a:ext cx="2438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133600"/>
                        <a:ext cx="2438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/>
        </p:nvGraphicFramePr>
        <p:xfrm>
          <a:off x="568981" y="3567087"/>
          <a:ext cx="3915329" cy="206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1689833" imgH="889386" progId="Equation.3">
                  <p:embed/>
                </p:oleObj>
              </mc:Choice>
              <mc:Fallback>
                <p:oleObj r:id="rId5" imgW="1689833" imgH="8893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81" y="3567087"/>
                        <a:ext cx="3915329" cy="2060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77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0173D-B96F-4E5D-B584-263D36770701}" type="slidenum">
              <a:rPr lang="zh-CN" altLang="zh-CN" sz="1397">
                <a:solidFill>
                  <a:srgbClr val="0033CC"/>
                </a:solidFill>
              </a:rPr>
              <a:pPr/>
              <a:t>3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6076849" y="1798663"/>
            <a:ext cx="2331937" cy="4449536"/>
            <a:chOff x="0" y="0"/>
            <a:chExt cx="1469" cy="2803"/>
          </a:xfrm>
        </p:grpSpPr>
        <p:sp>
          <p:nvSpPr>
            <p:cNvPr id="156688" name="Freeform 4"/>
            <p:cNvSpPr>
              <a:spLocks/>
            </p:cNvSpPr>
            <p:nvPr/>
          </p:nvSpPr>
          <p:spPr bwMode="auto">
            <a:xfrm>
              <a:off x="336" y="646"/>
              <a:ext cx="901" cy="988"/>
            </a:xfrm>
            <a:custGeom>
              <a:avLst/>
              <a:gdLst>
                <a:gd name="T0" fmla="*/ 0 w 901"/>
                <a:gd name="T1" fmla="*/ 33 h 988"/>
                <a:gd name="T2" fmla="*/ 445 w 901"/>
                <a:gd name="T3" fmla="*/ 988 h 988"/>
                <a:gd name="T4" fmla="*/ 901 w 901"/>
                <a:gd name="T5" fmla="*/ 0 h 988"/>
                <a:gd name="T6" fmla="*/ 723 w 901"/>
                <a:gd name="T7" fmla="*/ 111 h 988"/>
                <a:gd name="T8" fmla="*/ 334 w 901"/>
                <a:gd name="T9" fmla="*/ 122 h 988"/>
                <a:gd name="T10" fmla="*/ 0 w 901"/>
                <a:gd name="T11" fmla="*/ 33 h 9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1" h="988">
                  <a:moveTo>
                    <a:pt x="0" y="33"/>
                  </a:moveTo>
                  <a:lnTo>
                    <a:pt x="445" y="988"/>
                  </a:lnTo>
                  <a:lnTo>
                    <a:pt x="901" y="0"/>
                  </a:lnTo>
                  <a:lnTo>
                    <a:pt x="723" y="111"/>
                  </a:lnTo>
                  <a:lnTo>
                    <a:pt x="334" y="1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89" name="Freeform 5"/>
            <p:cNvSpPr>
              <a:spLocks/>
            </p:cNvSpPr>
            <p:nvPr/>
          </p:nvSpPr>
          <p:spPr bwMode="auto">
            <a:xfrm>
              <a:off x="348" y="1645"/>
              <a:ext cx="877" cy="989"/>
            </a:xfrm>
            <a:custGeom>
              <a:avLst/>
              <a:gdLst>
                <a:gd name="T0" fmla="*/ 0 w 889"/>
                <a:gd name="T1" fmla="*/ 923 h 989"/>
                <a:gd name="T2" fmla="*/ 428 w 889"/>
                <a:gd name="T3" fmla="*/ 0 h 989"/>
                <a:gd name="T4" fmla="*/ 877 w 889"/>
                <a:gd name="T5" fmla="*/ 989 h 989"/>
                <a:gd name="T6" fmla="*/ 746 w 889"/>
                <a:gd name="T7" fmla="*/ 856 h 989"/>
                <a:gd name="T8" fmla="*/ 592 w 889"/>
                <a:gd name="T9" fmla="*/ 845 h 989"/>
                <a:gd name="T10" fmla="*/ 461 w 889"/>
                <a:gd name="T11" fmla="*/ 845 h 989"/>
                <a:gd name="T12" fmla="*/ 231 w 889"/>
                <a:gd name="T13" fmla="*/ 845 h 989"/>
                <a:gd name="T14" fmla="*/ 0 w 889"/>
                <a:gd name="T15" fmla="*/ 923 h 9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9" h="989">
                  <a:moveTo>
                    <a:pt x="0" y="923"/>
                  </a:moveTo>
                  <a:lnTo>
                    <a:pt x="434" y="0"/>
                  </a:lnTo>
                  <a:lnTo>
                    <a:pt x="889" y="989"/>
                  </a:lnTo>
                  <a:lnTo>
                    <a:pt x="756" y="856"/>
                  </a:lnTo>
                  <a:lnTo>
                    <a:pt x="600" y="845"/>
                  </a:lnTo>
                  <a:lnTo>
                    <a:pt x="467" y="845"/>
                  </a:lnTo>
                  <a:lnTo>
                    <a:pt x="234" y="845"/>
                  </a:lnTo>
                  <a:lnTo>
                    <a:pt x="0" y="923"/>
                  </a:lnTo>
                  <a:close/>
                </a:path>
              </a:pathLst>
            </a:custGeom>
            <a:solidFill>
              <a:srgbClr val="FFFFB9"/>
            </a:solidFill>
            <a:ln w="9525" cmpd="sng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0" name="Oval 6"/>
            <p:cNvSpPr>
              <a:spLocks noChangeArrowheads="1"/>
            </p:cNvSpPr>
            <p:nvPr/>
          </p:nvSpPr>
          <p:spPr bwMode="auto">
            <a:xfrm>
              <a:off x="325" y="467"/>
              <a:ext cx="912" cy="314"/>
            </a:xfrm>
            <a:prstGeom prst="ellipse">
              <a:avLst/>
            </a:prstGeom>
            <a:solidFill>
              <a:srgbClr val="FFFF5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1" name="Oval 7"/>
            <p:cNvSpPr>
              <a:spLocks noChangeArrowheads="1"/>
            </p:cNvSpPr>
            <p:nvPr/>
          </p:nvSpPr>
          <p:spPr bwMode="auto">
            <a:xfrm>
              <a:off x="314" y="2489"/>
              <a:ext cx="912" cy="314"/>
            </a:xfrm>
            <a:prstGeom prst="ellipse">
              <a:avLst/>
            </a:prstGeom>
            <a:solidFill>
              <a:srgbClr val="FFFFB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2" name="Line 8"/>
            <p:cNvSpPr>
              <a:spLocks noChangeShapeType="1"/>
            </p:cNvSpPr>
            <p:nvPr/>
          </p:nvSpPr>
          <p:spPr bwMode="auto">
            <a:xfrm flipH="1">
              <a:off x="325" y="657"/>
              <a:ext cx="912" cy="195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3" name="Line 9"/>
            <p:cNvSpPr>
              <a:spLocks noChangeShapeType="1"/>
            </p:cNvSpPr>
            <p:nvPr/>
          </p:nvSpPr>
          <p:spPr bwMode="auto">
            <a:xfrm>
              <a:off x="325" y="646"/>
              <a:ext cx="889" cy="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4" name="Line 10"/>
            <p:cNvSpPr>
              <a:spLocks noChangeShapeType="1"/>
            </p:cNvSpPr>
            <p:nvPr/>
          </p:nvSpPr>
          <p:spPr bwMode="auto">
            <a:xfrm>
              <a:off x="770" y="16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5" name="Line 11"/>
            <p:cNvSpPr>
              <a:spLocks noChangeShapeType="1"/>
            </p:cNvSpPr>
            <p:nvPr/>
          </p:nvSpPr>
          <p:spPr bwMode="auto">
            <a:xfrm flipV="1">
              <a:off x="770" y="157"/>
              <a:ext cx="0" cy="1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696" name="Text Box 12"/>
            <p:cNvSpPr txBox="1">
              <a:spLocks noChangeArrowheads="1"/>
            </p:cNvSpPr>
            <p:nvPr/>
          </p:nvSpPr>
          <p:spPr bwMode="auto">
            <a:xfrm>
              <a:off x="559" y="1468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6697" name="Rectangle 13"/>
            <p:cNvSpPr>
              <a:spLocks noChangeArrowheads="1"/>
            </p:cNvSpPr>
            <p:nvPr/>
          </p:nvSpPr>
          <p:spPr bwMode="auto">
            <a:xfrm>
              <a:off x="0" y="1711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6698" name="Rectangle 14"/>
            <p:cNvSpPr>
              <a:spLocks noChangeArrowheads="1"/>
            </p:cNvSpPr>
            <p:nvPr/>
          </p:nvSpPr>
          <p:spPr bwMode="auto">
            <a:xfrm>
              <a:off x="1253" y="1322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6699" name="Rectangle 15"/>
            <p:cNvSpPr>
              <a:spLocks noChangeArrowheads="1"/>
            </p:cNvSpPr>
            <p:nvPr/>
          </p:nvSpPr>
          <p:spPr bwMode="auto">
            <a:xfrm>
              <a:off x="767" y="0"/>
              <a:ext cx="2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6700" name="Rectangle 16"/>
            <p:cNvSpPr>
              <a:spLocks noChangeArrowheads="1"/>
            </p:cNvSpPr>
            <p:nvPr/>
          </p:nvSpPr>
          <p:spPr bwMode="auto">
            <a:xfrm>
              <a:off x="1002" y="1033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56701" name="Line 17"/>
            <p:cNvSpPr>
              <a:spLocks noChangeShapeType="1"/>
            </p:cNvSpPr>
            <p:nvPr/>
          </p:nvSpPr>
          <p:spPr bwMode="auto">
            <a:xfrm flipH="1">
              <a:off x="70" y="1634"/>
              <a:ext cx="70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6702" name="Freeform 18"/>
            <p:cNvSpPr>
              <a:spLocks/>
            </p:cNvSpPr>
            <p:nvPr/>
          </p:nvSpPr>
          <p:spPr bwMode="auto">
            <a:xfrm>
              <a:off x="414" y="2379"/>
              <a:ext cx="700" cy="244"/>
            </a:xfrm>
            <a:custGeom>
              <a:avLst/>
              <a:gdLst>
                <a:gd name="T0" fmla="*/ 0 w 700"/>
                <a:gd name="T1" fmla="*/ 222 h 244"/>
                <a:gd name="T2" fmla="*/ 45 w 700"/>
                <a:gd name="T3" fmla="*/ 33 h 244"/>
                <a:gd name="T4" fmla="*/ 111 w 700"/>
                <a:gd name="T5" fmla="*/ 233 h 244"/>
                <a:gd name="T6" fmla="*/ 178 w 700"/>
                <a:gd name="T7" fmla="*/ 11 h 244"/>
                <a:gd name="T8" fmla="*/ 222 w 700"/>
                <a:gd name="T9" fmla="*/ 244 h 244"/>
                <a:gd name="T10" fmla="*/ 311 w 700"/>
                <a:gd name="T11" fmla="*/ 0 h 244"/>
                <a:gd name="T12" fmla="*/ 345 w 700"/>
                <a:gd name="T13" fmla="*/ 233 h 244"/>
                <a:gd name="T14" fmla="*/ 389 w 700"/>
                <a:gd name="T15" fmla="*/ 0 h 244"/>
                <a:gd name="T16" fmla="*/ 456 w 700"/>
                <a:gd name="T17" fmla="*/ 244 h 244"/>
                <a:gd name="T18" fmla="*/ 500 w 700"/>
                <a:gd name="T19" fmla="*/ 33 h 244"/>
                <a:gd name="T20" fmla="*/ 567 w 700"/>
                <a:gd name="T21" fmla="*/ 177 h 244"/>
                <a:gd name="T22" fmla="*/ 611 w 700"/>
                <a:gd name="T23" fmla="*/ 233 h 244"/>
                <a:gd name="T24" fmla="*/ 611 w 700"/>
                <a:gd name="T25" fmla="*/ 44 h 244"/>
                <a:gd name="T26" fmla="*/ 700 w 700"/>
                <a:gd name="T27" fmla="*/ 233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0" h="244">
                  <a:moveTo>
                    <a:pt x="0" y="222"/>
                  </a:moveTo>
                  <a:lnTo>
                    <a:pt x="45" y="33"/>
                  </a:lnTo>
                  <a:lnTo>
                    <a:pt x="111" y="233"/>
                  </a:lnTo>
                  <a:lnTo>
                    <a:pt x="178" y="11"/>
                  </a:lnTo>
                  <a:lnTo>
                    <a:pt x="222" y="244"/>
                  </a:lnTo>
                  <a:lnTo>
                    <a:pt x="311" y="0"/>
                  </a:lnTo>
                  <a:lnTo>
                    <a:pt x="345" y="233"/>
                  </a:lnTo>
                  <a:lnTo>
                    <a:pt x="389" y="0"/>
                  </a:lnTo>
                  <a:lnTo>
                    <a:pt x="456" y="244"/>
                  </a:lnTo>
                  <a:lnTo>
                    <a:pt x="500" y="33"/>
                  </a:lnTo>
                  <a:lnTo>
                    <a:pt x="567" y="177"/>
                  </a:lnTo>
                  <a:lnTo>
                    <a:pt x="611" y="233"/>
                  </a:lnTo>
                  <a:lnTo>
                    <a:pt x="611" y="44"/>
                  </a:lnTo>
                  <a:lnTo>
                    <a:pt x="700" y="233"/>
                  </a:lnTo>
                </a:path>
              </a:pathLst>
            </a:custGeom>
            <a:solidFill>
              <a:srgbClr val="FDFCBF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7512151" y="2811639"/>
            <a:ext cx="412750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81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7386663" y="2974925"/>
            <a:ext cx="442750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7315100" y="2800552"/>
            <a:ext cx="7050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 flipH="1" flipV="1">
            <a:off x="7278814" y="2794000"/>
            <a:ext cx="360337" cy="209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7175500" y="2621139"/>
            <a:ext cx="412750" cy="3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1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zh-CN" altLang="zh-CN" sz="181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4" name="Rectangle 24"/>
          <p:cNvSpPr>
            <a:spLocks noChangeArrowheads="1"/>
          </p:cNvSpPr>
          <p:nvPr/>
        </p:nvSpPr>
        <p:spPr bwMode="auto">
          <a:xfrm>
            <a:off x="6796012" y="2556127"/>
            <a:ext cx="5453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385" name="Rectangle 25"/>
          <p:cNvSpPr>
            <a:spLocks noChangeArrowheads="1"/>
          </p:cNvSpPr>
          <p:nvPr/>
        </p:nvSpPr>
        <p:spPr bwMode="auto">
          <a:xfrm>
            <a:off x="7966227" y="2403425"/>
            <a:ext cx="545342" cy="46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413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13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43386" name="Object 26"/>
          <p:cNvGraphicFramePr>
            <a:graphicFrameLocks noChangeAspect="1"/>
          </p:cNvGraphicFramePr>
          <p:nvPr/>
        </p:nvGraphicFramePr>
        <p:xfrm>
          <a:off x="613834" y="949476"/>
          <a:ext cx="4533698" cy="194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1956649" imgH="838564" progId="Equation.3">
                  <p:embed/>
                </p:oleObj>
              </mc:Choice>
              <mc:Fallback>
                <p:oleObj r:id="rId3" imgW="1956649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34" y="949476"/>
                        <a:ext cx="4533698" cy="1942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7" name="Object 27"/>
          <p:cNvGraphicFramePr>
            <a:graphicFrameLocks noChangeAspect="1"/>
          </p:cNvGraphicFramePr>
          <p:nvPr/>
        </p:nvGraphicFramePr>
        <p:xfrm>
          <a:off x="640544" y="3587750"/>
          <a:ext cx="4534202" cy="194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1956649" imgH="838564" progId="Equation.3">
                  <p:embed/>
                </p:oleObj>
              </mc:Choice>
              <mc:Fallback>
                <p:oleObj r:id="rId5" imgW="1956649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44" y="3587750"/>
                        <a:ext cx="4534202" cy="194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2195286" y="189492"/>
            <a:ext cx="255310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339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椭圆锥面</a:t>
            </a:r>
          </a:p>
        </p:txBody>
      </p:sp>
      <p:graphicFrame>
        <p:nvGraphicFramePr>
          <p:cNvPr id="143389" name="Object 29"/>
          <p:cNvGraphicFramePr>
            <a:graphicFrameLocks noChangeAspect="1"/>
          </p:cNvGraphicFramePr>
          <p:nvPr/>
        </p:nvGraphicFramePr>
        <p:xfrm>
          <a:off x="6086929" y="189492"/>
          <a:ext cx="2384274" cy="97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7" imgW="1029594" imgH="419464" progId="Equation.3">
                  <p:embed/>
                </p:oleObj>
              </mc:Choice>
              <mc:Fallback>
                <p:oleObj r:id="rId7" imgW="1029594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929" y="189492"/>
                        <a:ext cx="2384274" cy="97114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851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9" grpId="0" autoUpdateAnimBg="0"/>
      <p:bldP spid="143380" grpId="0" autoUpdateAnimBg="0"/>
      <p:bldP spid="143381" grpId="0" animBg="1"/>
      <p:bldP spid="143382" grpId="0" animBg="1"/>
      <p:bldP spid="143383" grpId="0" autoUpdateAnimBg="0"/>
      <p:bldP spid="143384" grpId="0" autoUpdateAnimBg="0"/>
      <p:bldP spid="143385" grpId="0" autoUpdateAnimBg="0"/>
      <p:bldP spid="14338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91EF9C-8D0C-4C17-AC32-625C4A1BAA73}" type="slidenum">
              <a:rPr lang="zh-CN" altLang="zh-CN" sz="1397">
                <a:solidFill>
                  <a:srgbClr val="0033CC"/>
                </a:solidFill>
              </a:rPr>
              <a:pPr/>
              <a:t>4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576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04687"/>
            <a:ext cx="2214437" cy="533702"/>
          </a:xfrm>
          <a:solidFill>
            <a:srgbClr val="ECF1BF"/>
          </a:solidFill>
        </p:spPr>
        <p:txBody>
          <a:bodyPr/>
          <a:lstStyle/>
          <a:p>
            <a:pPr algn="l" eaLnBrk="1" hangingPunct="1"/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ea typeface="楷体_GB2312" panose="02010609030101010101" pitchFamily="49" charset="-122"/>
              </a:rPr>
              <a:t>. </a:t>
            </a: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椭球面</a:t>
            </a:r>
            <a:endParaRPr lang="zh-CN" altLang="zh-CN" sz="2794">
              <a:solidFill>
                <a:srgbClr val="CC0066"/>
              </a:solidFill>
              <a:ea typeface="仿宋_GB2312" panose="02010609030101010101" pitchFamily="49" charset="-122"/>
            </a:endParaRPr>
          </a:p>
        </p:txBody>
      </p:sp>
      <p:graphicFrame>
        <p:nvGraphicFramePr>
          <p:cNvPr id="144387" name="Object 3"/>
          <p:cNvGraphicFramePr>
            <a:graphicFrameLocks/>
          </p:cNvGraphicFramePr>
          <p:nvPr/>
        </p:nvGraphicFramePr>
        <p:xfrm>
          <a:off x="1258913" y="981227"/>
          <a:ext cx="2266849" cy="109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028788" imgH="409575" progId="Equation.3">
                  <p:embed/>
                </p:oleObj>
              </mc:Choice>
              <mc:Fallback>
                <p:oleObj r:id="rId3" imgW="1028788" imgH="4095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13" y="981227"/>
                        <a:ext cx="2266849" cy="1093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685901" y="2201838"/>
            <a:ext cx="1828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(1)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范围：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1599595" y="2819199"/>
          <a:ext cx="3316111" cy="47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5" imgW="3305256" imgH="457200" progId="Equation.3">
                  <p:embed/>
                </p:oleObj>
              </mc:Choice>
              <mc:Fallback>
                <p:oleObj r:id="rId5" imgW="3305256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595" y="2819199"/>
                        <a:ext cx="3316111" cy="47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685901" y="3429000"/>
            <a:ext cx="4724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(2)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与坐标面的交线：椭圆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397000" y="4044849"/>
          <a:ext cx="2045103" cy="142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7" imgW="2038512" imgH="1409700" progId="Equation.3">
                  <p:embed/>
                </p:oleObj>
              </mc:Choice>
              <mc:Fallback>
                <p:oleObj r:id="rId7" imgW="2038512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849"/>
                        <a:ext cx="2045103" cy="142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3797401" y="4064000"/>
          <a:ext cx="2019401" cy="142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9" imgW="2009915" imgH="1409700" progId="Equation.3">
                  <p:embed/>
                </p:oleObj>
              </mc:Choice>
              <mc:Fallback>
                <p:oleObj r:id="rId9" imgW="2009915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401" y="4064000"/>
                        <a:ext cx="2019401" cy="142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6160004" y="4064000"/>
          <a:ext cx="1840996" cy="142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1" imgW="1828800" imgH="1409700" progId="Equation.3">
                  <p:embed/>
                </p:oleObj>
              </mc:Choice>
              <mc:Fallback>
                <p:oleObj r:id="rId11" imgW="18288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004" y="4064000"/>
                        <a:ext cx="1840996" cy="142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5076976" y="476250"/>
            <a:ext cx="3733901" cy="268665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9933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5286627" y="366889"/>
            <a:ext cx="3268309" cy="2719413"/>
            <a:chOff x="0" y="0"/>
            <a:chExt cx="2059" cy="1713"/>
          </a:xfrm>
        </p:grpSpPr>
        <p:sp>
          <p:nvSpPr>
            <p:cNvPr id="157709" name="Oval 12"/>
            <p:cNvSpPr>
              <a:spLocks noChangeArrowheads="1"/>
            </p:cNvSpPr>
            <p:nvPr/>
          </p:nvSpPr>
          <p:spPr bwMode="auto">
            <a:xfrm>
              <a:off x="246" y="532"/>
              <a:ext cx="1524" cy="897"/>
            </a:xfrm>
            <a:prstGeom prst="ellipse">
              <a:avLst/>
            </a:prstGeom>
            <a:solidFill>
              <a:srgbClr val="FCFAA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0" name="Oval 13"/>
            <p:cNvSpPr>
              <a:spLocks noChangeArrowheads="1"/>
            </p:cNvSpPr>
            <p:nvPr/>
          </p:nvSpPr>
          <p:spPr bwMode="auto">
            <a:xfrm>
              <a:off x="239" y="697"/>
              <a:ext cx="1533" cy="5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1" name="Freeform 14"/>
            <p:cNvSpPr>
              <a:spLocks/>
            </p:cNvSpPr>
            <p:nvPr/>
          </p:nvSpPr>
          <p:spPr bwMode="auto">
            <a:xfrm>
              <a:off x="294" y="597"/>
              <a:ext cx="1404" cy="318"/>
            </a:xfrm>
            <a:custGeom>
              <a:avLst/>
              <a:gdLst>
                <a:gd name="T0" fmla="*/ 0 w 1404"/>
                <a:gd name="T1" fmla="*/ 318 h 318"/>
                <a:gd name="T2" fmla="*/ 84 w 1404"/>
                <a:gd name="T3" fmla="*/ 168 h 318"/>
                <a:gd name="T4" fmla="*/ 156 w 1404"/>
                <a:gd name="T5" fmla="*/ 264 h 318"/>
                <a:gd name="T6" fmla="*/ 210 w 1404"/>
                <a:gd name="T7" fmla="*/ 90 h 318"/>
                <a:gd name="T8" fmla="*/ 276 w 1404"/>
                <a:gd name="T9" fmla="*/ 282 h 318"/>
                <a:gd name="T10" fmla="*/ 360 w 1404"/>
                <a:gd name="T11" fmla="*/ 72 h 318"/>
                <a:gd name="T12" fmla="*/ 426 w 1404"/>
                <a:gd name="T13" fmla="*/ 246 h 318"/>
                <a:gd name="T14" fmla="*/ 480 w 1404"/>
                <a:gd name="T15" fmla="*/ 0 h 318"/>
                <a:gd name="T16" fmla="*/ 486 w 1404"/>
                <a:gd name="T17" fmla="*/ 210 h 318"/>
                <a:gd name="T18" fmla="*/ 546 w 1404"/>
                <a:gd name="T19" fmla="*/ 18 h 318"/>
                <a:gd name="T20" fmla="*/ 588 w 1404"/>
                <a:gd name="T21" fmla="*/ 186 h 318"/>
                <a:gd name="T22" fmla="*/ 678 w 1404"/>
                <a:gd name="T23" fmla="*/ 42 h 318"/>
                <a:gd name="T24" fmla="*/ 744 w 1404"/>
                <a:gd name="T25" fmla="*/ 222 h 318"/>
                <a:gd name="T26" fmla="*/ 834 w 1404"/>
                <a:gd name="T27" fmla="*/ 60 h 318"/>
                <a:gd name="T28" fmla="*/ 924 w 1404"/>
                <a:gd name="T29" fmla="*/ 12 h 318"/>
                <a:gd name="T30" fmla="*/ 954 w 1404"/>
                <a:gd name="T31" fmla="*/ 216 h 318"/>
                <a:gd name="T32" fmla="*/ 1032 w 1404"/>
                <a:gd name="T33" fmla="*/ 36 h 318"/>
                <a:gd name="T34" fmla="*/ 1098 w 1404"/>
                <a:gd name="T35" fmla="*/ 270 h 318"/>
                <a:gd name="T36" fmla="*/ 1140 w 1404"/>
                <a:gd name="T37" fmla="*/ 78 h 318"/>
                <a:gd name="T38" fmla="*/ 1236 w 1404"/>
                <a:gd name="T39" fmla="*/ 252 h 318"/>
                <a:gd name="T40" fmla="*/ 1284 w 1404"/>
                <a:gd name="T41" fmla="*/ 126 h 318"/>
                <a:gd name="T42" fmla="*/ 1332 w 1404"/>
                <a:gd name="T43" fmla="*/ 270 h 318"/>
                <a:gd name="T44" fmla="*/ 1404 w 1404"/>
                <a:gd name="T45" fmla="*/ 198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04" h="318">
                  <a:moveTo>
                    <a:pt x="0" y="318"/>
                  </a:moveTo>
                  <a:lnTo>
                    <a:pt x="84" y="168"/>
                  </a:lnTo>
                  <a:lnTo>
                    <a:pt x="156" y="264"/>
                  </a:lnTo>
                  <a:lnTo>
                    <a:pt x="210" y="90"/>
                  </a:lnTo>
                  <a:lnTo>
                    <a:pt x="276" y="282"/>
                  </a:lnTo>
                  <a:lnTo>
                    <a:pt x="360" y="72"/>
                  </a:lnTo>
                  <a:lnTo>
                    <a:pt x="426" y="246"/>
                  </a:lnTo>
                  <a:lnTo>
                    <a:pt x="480" y="0"/>
                  </a:lnTo>
                  <a:lnTo>
                    <a:pt x="486" y="210"/>
                  </a:lnTo>
                  <a:lnTo>
                    <a:pt x="546" y="18"/>
                  </a:lnTo>
                  <a:lnTo>
                    <a:pt x="588" y="186"/>
                  </a:lnTo>
                  <a:lnTo>
                    <a:pt x="678" y="42"/>
                  </a:lnTo>
                  <a:lnTo>
                    <a:pt x="744" y="222"/>
                  </a:lnTo>
                  <a:lnTo>
                    <a:pt x="834" y="60"/>
                  </a:lnTo>
                  <a:lnTo>
                    <a:pt x="924" y="12"/>
                  </a:lnTo>
                  <a:lnTo>
                    <a:pt x="954" y="216"/>
                  </a:lnTo>
                  <a:lnTo>
                    <a:pt x="1032" y="36"/>
                  </a:lnTo>
                  <a:lnTo>
                    <a:pt x="1098" y="270"/>
                  </a:lnTo>
                  <a:lnTo>
                    <a:pt x="1140" y="78"/>
                  </a:lnTo>
                  <a:lnTo>
                    <a:pt x="1236" y="252"/>
                  </a:lnTo>
                  <a:lnTo>
                    <a:pt x="1284" y="126"/>
                  </a:lnTo>
                  <a:lnTo>
                    <a:pt x="1332" y="270"/>
                  </a:lnTo>
                  <a:lnTo>
                    <a:pt x="1404" y="198"/>
                  </a:lnTo>
                </a:path>
              </a:pathLst>
            </a:custGeom>
            <a:solidFill>
              <a:srgbClr val="FCFAA2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2" name="Oval 15"/>
            <p:cNvSpPr>
              <a:spLocks noChangeArrowheads="1"/>
            </p:cNvSpPr>
            <p:nvPr/>
          </p:nvSpPr>
          <p:spPr bwMode="auto">
            <a:xfrm>
              <a:off x="804" y="525"/>
              <a:ext cx="407" cy="9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3" name="Freeform 16"/>
            <p:cNvSpPr>
              <a:spLocks/>
            </p:cNvSpPr>
            <p:nvPr/>
          </p:nvSpPr>
          <p:spPr bwMode="auto">
            <a:xfrm>
              <a:off x="1068" y="591"/>
              <a:ext cx="204" cy="756"/>
            </a:xfrm>
            <a:custGeom>
              <a:avLst/>
              <a:gdLst>
                <a:gd name="T0" fmla="*/ 0 w 204"/>
                <a:gd name="T1" fmla="*/ 0 h 756"/>
                <a:gd name="T2" fmla="*/ 162 w 204"/>
                <a:gd name="T3" fmla="*/ 24 h 756"/>
                <a:gd name="T4" fmla="*/ 36 w 204"/>
                <a:gd name="T5" fmla="*/ 96 h 756"/>
                <a:gd name="T6" fmla="*/ 174 w 204"/>
                <a:gd name="T7" fmla="*/ 204 h 756"/>
                <a:gd name="T8" fmla="*/ 90 w 204"/>
                <a:gd name="T9" fmla="*/ 288 h 756"/>
                <a:gd name="T10" fmla="*/ 204 w 204"/>
                <a:gd name="T11" fmla="*/ 390 h 756"/>
                <a:gd name="T12" fmla="*/ 84 w 204"/>
                <a:gd name="T13" fmla="*/ 474 h 756"/>
                <a:gd name="T14" fmla="*/ 186 w 204"/>
                <a:gd name="T15" fmla="*/ 576 h 756"/>
                <a:gd name="T16" fmla="*/ 54 w 204"/>
                <a:gd name="T17" fmla="*/ 654 h 756"/>
                <a:gd name="T18" fmla="*/ 120 w 204"/>
                <a:gd name="T19" fmla="*/ 732 h 756"/>
                <a:gd name="T20" fmla="*/ 12 w 204"/>
                <a:gd name="T21" fmla="*/ 756 h 7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4" h="756">
                  <a:moveTo>
                    <a:pt x="0" y="0"/>
                  </a:moveTo>
                  <a:lnTo>
                    <a:pt x="162" y="24"/>
                  </a:lnTo>
                  <a:lnTo>
                    <a:pt x="36" y="96"/>
                  </a:lnTo>
                  <a:lnTo>
                    <a:pt x="174" y="204"/>
                  </a:lnTo>
                  <a:lnTo>
                    <a:pt x="90" y="288"/>
                  </a:lnTo>
                  <a:lnTo>
                    <a:pt x="204" y="390"/>
                  </a:lnTo>
                  <a:lnTo>
                    <a:pt x="84" y="474"/>
                  </a:lnTo>
                  <a:lnTo>
                    <a:pt x="186" y="576"/>
                  </a:lnTo>
                  <a:lnTo>
                    <a:pt x="54" y="654"/>
                  </a:lnTo>
                  <a:lnTo>
                    <a:pt x="120" y="732"/>
                  </a:lnTo>
                  <a:lnTo>
                    <a:pt x="12" y="756"/>
                  </a:lnTo>
                </a:path>
              </a:pathLst>
            </a:custGeom>
            <a:solidFill>
              <a:srgbClr val="FCFAA2"/>
            </a:solidFill>
            <a:ln w="9525" cmpd="sng">
              <a:solidFill>
                <a:srgbClr val="FDFCB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4" name="Text Box 17"/>
            <p:cNvSpPr txBox="1">
              <a:spLocks noChangeArrowheads="1"/>
            </p:cNvSpPr>
            <p:nvPr/>
          </p:nvSpPr>
          <p:spPr bwMode="auto">
            <a:xfrm>
              <a:off x="1012" y="0"/>
              <a:ext cx="2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57715" name="Rectangle 18"/>
            <p:cNvSpPr>
              <a:spLocks noChangeArrowheads="1"/>
            </p:cNvSpPr>
            <p:nvPr/>
          </p:nvSpPr>
          <p:spPr bwMode="auto">
            <a:xfrm>
              <a:off x="451" y="130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7716" name="Rectangle 19"/>
            <p:cNvSpPr>
              <a:spLocks noChangeArrowheads="1"/>
            </p:cNvSpPr>
            <p:nvPr/>
          </p:nvSpPr>
          <p:spPr bwMode="auto">
            <a:xfrm>
              <a:off x="1843" y="610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57717" name="Line 20"/>
            <p:cNvSpPr>
              <a:spLocks noChangeShapeType="1"/>
            </p:cNvSpPr>
            <p:nvPr/>
          </p:nvSpPr>
          <p:spPr bwMode="auto">
            <a:xfrm>
              <a:off x="0" y="951"/>
              <a:ext cx="20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8" name="Line 21"/>
            <p:cNvSpPr>
              <a:spLocks noChangeShapeType="1"/>
            </p:cNvSpPr>
            <p:nvPr/>
          </p:nvSpPr>
          <p:spPr bwMode="auto">
            <a:xfrm flipV="1">
              <a:off x="1008" y="141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sp>
          <p:nvSpPr>
            <p:cNvPr id="157719" name="Text Box 22"/>
            <p:cNvSpPr txBox="1">
              <a:spLocks noChangeArrowheads="1"/>
            </p:cNvSpPr>
            <p:nvPr/>
          </p:nvSpPr>
          <p:spPr bwMode="auto">
            <a:xfrm>
              <a:off x="978" y="723"/>
              <a:ext cx="28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7720" name="Line 23"/>
            <p:cNvSpPr>
              <a:spLocks noChangeShapeType="1"/>
            </p:cNvSpPr>
            <p:nvPr/>
          </p:nvSpPr>
          <p:spPr bwMode="auto">
            <a:xfrm flipH="1">
              <a:off x="604" y="956"/>
              <a:ext cx="408" cy="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3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90" grpId="0" autoUpdateAnimBg="0"/>
      <p:bldP spid="1443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51D7B0-AF30-48CE-AE55-D538C0290C4C}" type="slidenum">
              <a:rPr lang="zh-CN" altLang="zh-CN" sz="1397">
                <a:solidFill>
                  <a:srgbClr val="0033CC"/>
                </a:solidFill>
              </a:rPr>
              <a:pPr/>
              <a:t>5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aphicFrame>
        <p:nvGraphicFramePr>
          <p:cNvPr id="158723" name="Object 2"/>
          <p:cNvGraphicFramePr>
            <a:graphicFrameLocks/>
          </p:cNvGraphicFramePr>
          <p:nvPr/>
        </p:nvGraphicFramePr>
        <p:xfrm>
          <a:off x="2700262" y="260552"/>
          <a:ext cx="2426103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3" imgW="2419453" imgH="952500" progId="Equation.3">
                  <p:embed/>
                </p:oleObj>
              </mc:Choice>
              <mc:Fallback>
                <p:oleObj r:id="rId3" imgW="2419453" imgH="952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262" y="260552"/>
                        <a:ext cx="2426103" cy="96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619250" y="1484187"/>
            <a:ext cx="9147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123722" y="1557262"/>
          <a:ext cx="2173111" cy="47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5" imgW="2162079" imgH="457200" progId="Equation.3">
                  <p:embed/>
                </p:oleObj>
              </mc:Choice>
              <mc:Fallback>
                <p:oleObj r:id="rId5" imgW="2162079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2" y="1557262"/>
                        <a:ext cx="2173111" cy="470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11663" y="1484187"/>
            <a:ext cx="309234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的交线为椭圆：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1835452" y="3614965"/>
          <a:ext cx="85019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7" imgW="838141" imgH="438150" progId="Equation.3">
                  <p:embed/>
                </p:oleObj>
              </mc:Choice>
              <mc:Fallback>
                <p:oleObj r:id="rId7" imgW="838141" imgH="438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52" y="3614965"/>
                        <a:ext cx="85019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838099" y="5562802"/>
            <a:ext cx="4800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(4) 当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时为</a:t>
            </a:r>
            <a:r>
              <a:rPr lang="zh-CN" altLang="zh-CN" sz="2794">
                <a:solidFill>
                  <a:srgbClr val="00757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旋转椭球面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809878" y="4308425"/>
            <a:ext cx="1371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同样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752802" y="4330600"/>
          <a:ext cx="2375706" cy="47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9" imgW="2362259" imgH="457200" progId="Equation.3">
                  <p:embed/>
                </p:oleObj>
              </mc:Choice>
              <mc:Fallback>
                <p:oleObj r:id="rId9" imgW="2362259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802" y="4330600"/>
                        <a:ext cx="2375706" cy="47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58000" y="4267100"/>
            <a:ext cx="160009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的截痕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660698" y="4330600"/>
          <a:ext cx="2274409" cy="47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1" imgW="2266935" imgH="457200" progId="Equation.3">
                  <p:embed/>
                </p:oleObj>
              </mc:Choice>
              <mc:Fallback>
                <p:oleObj r:id="rId11" imgW="2266935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98" y="4330600"/>
                        <a:ext cx="2274409" cy="47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103814" y="4284738"/>
            <a:ext cx="83809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及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381000" y="4891012"/>
            <a:ext cx="182890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也为椭圆.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257901" y="5562802"/>
            <a:ext cx="365729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＝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时为</a:t>
            </a:r>
            <a:r>
              <a:rPr lang="zh-CN" altLang="zh-CN" sz="2794">
                <a:solidFill>
                  <a:srgbClr val="00757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球面.</a:t>
            </a:r>
          </a:p>
        </p:txBody>
      </p:sp>
      <p:sp>
        <p:nvSpPr>
          <p:cNvPr id="158736" name="Text Box 15"/>
          <p:cNvSpPr txBox="1">
            <a:spLocks noChangeArrowheads="1"/>
          </p:cNvSpPr>
          <p:nvPr/>
        </p:nvSpPr>
        <p:spPr bwMode="auto">
          <a:xfrm>
            <a:off x="324555" y="1484187"/>
            <a:ext cx="167569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(3) </a:t>
            </a:r>
            <a:r>
              <a:rPr lang="zh-CN" altLang="zh-CN" sz="2794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截痕:</a:t>
            </a:r>
          </a:p>
        </p:txBody>
      </p:sp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1690310" y="2289024"/>
          <a:ext cx="4433913" cy="123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3" imgW="4419482" imgH="1219200" progId="Equation.3">
                  <p:embed/>
                </p:oleObj>
              </mc:Choice>
              <mc:Fallback>
                <p:oleObj r:id="rId13" imgW="4419482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310" y="2289024"/>
                        <a:ext cx="4433913" cy="1232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AutoShape 17"/>
          <p:cNvSpPr>
            <a:spLocks/>
          </p:cNvSpPr>
          <p:nvPr/>
        </p:nvSpPr>
        <p:spPr bwMode="auto">
          <a:xfrm>
            <a:off x="1476627" y="2565198"/>
            <a:ext cx="228802" cy="1524000"/>
          </a:xfrm>
          <a:prstGeom prst="leftBrace">
            <a:avLst>
              <a:gd name="adj1" fmla="val 555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grpSp>
        <p:nvGrpSpPr>
          <p:cNvPr id="158739" name="Group 18"/>
          <p:cNvGrpSpPr>
            <a:grpSpLocks/>
          </p:cNvGrpSpPr>
          <p:nvPr/>
        </p:nvGrpSpPr>
        <p:grpSpPr bwMode="auto">
          <a:xfrm>
            <a:off x="7019774" y="260552"/>
            <a:ext cx="1742218" cy="1922135"/>
            <a:chOff x="0" y="0"/>
            <a:chExt cx="1097" cy="1211"/>
          </a:xfrm>
        </p:grpSpPr>
        <p:graphicFrame>
          <p:nvGraphicFramePr>
            <p:cNvPr id="158741" name="Object 19"/>
            <p:cNvGraphicFramePr>
              <a:graphicFrameLocks noChangeAspect="1"/>
            </p:cNvGraphicFramePr>
            <p:nvPr/>
          </p:nvGraphicFramePr>
          <p:xfrm>
            <a:off x="0" y="281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r:id="rId15" imgW="2486372" imgH="1561905" progId="PBrush">
                    <p:embed/>
                  </p:oleObj>
                </mc:Choice>
                <mc:Fallback>
                  <p:oleObj r:id="rId15" imgW="2486372" imgH="1561905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1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42" name="Object 20"/>
            <p:cNvGraphicFramePr>
              <a:graphicFrameLocks noChangeAspect="1"/>
            </p:cNvGraphicFramePr>
            <p:nvPr/>
          </p:nvGraphicFramePr>
          <p:xfrm>
            <a:off x="725" y="3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r:id="rId17" imgW="209712" imgH="209550" progId="Equation.3">
                    <p:embed/>
                  </p:oleObj>
                </mc:Choice>
                <mc:Fallback>
                  <p:oleObj r:id="rId17" imgW="209712" imgH="2095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8743" name="Group 21"/>
            <p:cNvGrpSpPr>
              <a:grpSpLocks/>
            </p:cNvGrpSpPr>
            <p:nvPr/>
          </p:nvGrpSpPr>
          <p:grpSpPr bwMode="auto">
            <a:xfrm>
              <a:off x="426" y="0"/>
              <a:ext cx="197" cy="1211"/>
              <a:chOff x="0" y="0"/>
              <a:chExt cx="208" cy="1275"/>
            </a:xfrm>
          </p:grpSpPr>
          <p:sp>
            <p:nvSpPr>
              <p:cNvPr id="158744" name="Line 22"/>
              <p:cNvSpPr>
                <a:spLocks noChangeShapeType="1"/>
              </p:cNvSpPr>
              <p:nvPr/>
            </p:nvSpPr>
            <p:spPr bwMode="auto">
              <a:xfrm flipV="1">
                <a:off x="131" y="0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  <p:sp>
            <p:nvSpPr>
              <p:cNvPr id="158745" name="Line 23"/>
              <p:cNvSpPr>
                <a:spLocks noChangeShapeType="1"/>
              </p:cNvSpPr>
              <p:nvPr/>
            </p:nvSpPr>
            <p:spPr bwMode="auto">
              <a:xfrm flipV="1">
                <a:off x="0" y="953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1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58740" name="Rectangle 24"/>
          <p:cNvSpPr>
            <a:spLocks noRot="1" noChangeArrowheads="1"/>
          </p:cNvSpPr>
          <p:nvPr/>
        </p:nvSpPr>
        <p:spPr bwMode="auto">
          <a:xfrm>
            <a:off x="250976" y="260552"/>
            <a:ext cx="2214437" cy="533198"/>
          </a:xfrm>
          <a:prstGeom prst="rect">
            <a:avLst/>
          </a:prstGeom>
          <a:solidFill>
            <a:srgbClr val="ECF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ctr"/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794" b="1">
                <a:solidFill>
                  <a:srgbClr val="CC0066"/>
                </a:solidFill>
                <a:ea typeface="楷体_GB2312" panose="02010609030101010101" pitchFamily="49" charset="-122"/>
              </a:rPr>
              <a:t>. </a:t>
            </a:r>
            <a:r>
              <a:rPr lang="zh-CN" altLang="zh-CN" sz="2794" b="1">
                <a:solidFill>
                  <a:srgbClr val="CC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椭球面</a:t>
            </a:r>
            <a:endParaRPr lang="zh-CN" altLang="zh-CN" sz="2794">
              <a:solidFill>
                <a:srgbClr val="CC0066"/>
              </a:solidFill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60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3" grpId="0" autoUpdateAnimBg="0"/>
      <p:bldP spid="145415" grpId="0" autoUpdateAnimBg="0"/>
      <p:bldP spid="145416" grpId="0" autoUpdateAnimBg="0"/>
      <p:bldP spid="145418" grpId="0" autoUpdateAnimBg="0"/>
      <p:bldP spid="145420" grpId="0" build="p" autoUpdateAnimBg="0"/>
      <p:bldP spid="145421" grpId="0" autoUpdateAnimBg="0"/>
      <p:bldP spid="145422" grpId="0" autoUpdateAnimBg="0"/>
      <p:bldP spid="1454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E66970-874F-455F-AEAA-D5B494DD430C}" type="slidenum">
              <a:rPr lang="zh-CN" altLang="zh-CN" sz="1397">
                <a:solidFill>
                  <a:srgbClr val="0033CC"/>
                </a:solidFill>
              </a:rPr>
              <a:pPr/>
              <a:t>6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graphicFrame>
        <p:nvGraphicFramePr>
          <p:cNvPr id="1464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088" y="1628825"/>
          <a:ext cx="4679849" cy="25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1743009" imgH="933450" progId="Equation.3">
                  <p:embed/>
                </p:oleObj>
              </mc:Choice>
              <mc:Fallback>
                <p:oleObj r:id="rId3" imgW="1743009" imgH="93345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88" y="1628825"/>
                        <a:ext cx="4679849" cy="25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3"/>
          <p:cNvGraphicFramePr>
            <a:graphicFrameLocks noGrp="1"/>
          </p:cNvGraphicFramePr>
          <p:nvPr>
            <p:ph sz="quarter" idx="2"/>
          </p:nvPr>
        </p:nvGraphicFramePr>
        <p:xfrm>
          <a:off x="5435802" y="333627"/>
          <a:ext cx="2425599" cy="96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5" imgW="2419453" imgH="952500" progId="Equation.3">
                  <p:embed/>
                </p:oleObj>
              </mc:Choice>
              <mc:Fallback>
                <p:oleObj r:id="rId5" imgW="2419453" imgH="9525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02" y="333627"/>
                        <a:ext cx="2425599" cy="965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26040" y="4434921"/>
          <a:ext cx="2449286" cy="99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7" imgW="1057385" imgH="419100" progId="Equation.3">
                  <p:embed/>
                </p:oleObj>
              </mc:Choice>
              <mc:Fallback>
                <p:oleObj r:id="rId7" imgW="1057385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40" y="4434921"/>
                        <a:ext cx="2449286" cy="991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918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D6C9B9-FB2C-44A0-8B55-5F06697512DA}" type="slidenum">
              <a:rPr lang="zh-CN" altLang="zh-CN" sz="1397">
                <a:solidFill>
                  <a:srgbClr val="0033CC"/>
                </a:solidFill>
              </a:rPr>
              <a:pPr/>
              <a:t>7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742849" y="647600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 单叶双曲面</a:t>
            </a: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907520" y="1628826"/>
          <a:ext cx="2534960" cy="10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1092674" imgH="470104" progId="Equation.3">
                  <p:embed/>
                </p:oleObj>
              </mc:Choice>
              <mc:Fallback>
                <p:oleObj r:id="rId3" imgW="1092674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20" y="1628826"/>
                        <a:ext cx="2534960" cy="10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410099" y="1924151"/>
            <a:ext cx="3124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33CC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均大于0)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3198" y="3028849"/>
            <a:ext cx="861080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</a:t>
            </a: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817814" y="4032250"/>
          <a:ext cx="2762250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5" imgW="1194318" imgH="495515" progId="Equation.3">
                  <p:embed/>
                </p:oleObj>
              </mc:Choice>
              <mc:Fallback>
                <p:oleObj r:id="rId5" imgW="1194318" imgH="4955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814" y="4032250"/>
                        <a:ext cx="2762250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876778" y="5405563"/>
          <a:ext cx="1086556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778" y="5405563"/>
                        <a:ext cx="1086556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AutoShape 8"/>
          <p:cNvSpPr>
            <a:spLocks/>
          </p:cNvSpPr>
          <p:nvPr/>
        </p:nvSpPr>
        <p:spPr bwMode="auto">
          <a:xfrm>
            <a:off x="1200453" y="4705552"/>
            <a:ext cx="342698" cy="1143000"/>
          </a:xfrm>
          <a:prstGeom prst="leftBrace">
            <a:avLst>
              <a:gd name="adj1" fmla="val 27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4838599" y="4914699"/>
            <a:ext cx="2541512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</a:p>
        </p:txBody>
      </p:sp>
    </p:spTree>
    <p:extLst>
      <p:ext uri="{BB962C8B-B14F-4D97-AF65-F5344CB8AC3E}">
        <p14:creationId xmlns:p14="http://schemas.microsoft.com/office/powerpoint/2010/main" val="46433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60" grpId="0" autoUpdateAnimBg="0"/>
      <p:bldP spid="147461" grpId="0" autoUpdateAnimBg="0"/>
      <p:bldP spid="147464" grpId="0" animBg="1"/>
      <p:bldP spid="1474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B63DD1-E897-4673-A7D8-DAC200A45F29}" type="slidenum">
              <a:rPr lang="zh-CN" altLang="zh-CN" sz="1397">
                <a:solidFill>
                  <a:srgbClr val="0033CC"/>
                </a:solidFill>
              </a:rPr>
              <a:pPr/>
              <a:t>8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395111" y="692453"/>
            <a:ext cx="8382000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 所得截线方程为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105203" y="1340052"/>
          <a:ext cx="2653393" cy="10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1143993" imgH="470308" progId="Equation.3">
                  <p:embed/>
                </p:oleObj>
              </mc:Choice>
              <mc:Fallback>
                <p:oleObj r:id="rId3" imgW="1143993" imgH="4703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203" y="1340052"/>
                        <a:ext cx="2653393" cy="10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994330" y="2563687"/>
          <a:ext cx="1145520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5" imgW="495730" imgH="228799" progId="Equation.3">
                  <p:embed/>
                </p:oleObj>
              </mc:Choice>
              <mc:Fallback>
                <p:oleObj r:id="rId5" imgW="49573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330" y="2563687"/>
                        <a:ext cx="1145520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AutoShape 5"/>
          <p:cNvSpPr>
            <a:spLocks/>
          </p:cNvSpPr>
          <p:nvPr/>
        </p:nvSpPr>
        <p:spPr bwMode="auto">
          <a:xfrm>
            <a:off x="684389" y="1916087"/>
            <a:ext cx="228298" cy="971651"/>
          </a:xfrm>
          <a:prstGeom prst="leftBrace">
            <a:avLst>
              <a:gd name="adj1" fmla="val 35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779762" y="1773465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33CC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grpSp>
        <p:nvGrpSpPr>
          <p:cNvPr id="148487" name="Group 7"/>
          <p:cNvGrpSpPr>
            <a:grpSpLocks/>
          </p:cNvGrpSpPr>
          <p:nvPr/>
        </p:nvGrpSpPr>
        <p:grpSpPr bwMode="auto">
          <a:xfrm>
            <a:off x="5508877" y="2276425"/>
            <a:ext cx="2933599" cy="3905250"/>
            <a:chOff x="0" y="0"/>
            <a:chExt cx="1848" cy="2460"/>
          </a:xfrm>
        </p:grpSpPr>
        <p:sp>
          <p:nvSpPr>
            <p:cNvPr id="16180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848" cy="24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1809" name="Picture 9" descr="7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" y="61"/>
              <a:ext cx="1698" cy="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24556" y="3284362"/>
            <a:ext cx="4644571" cy="9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yz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截曲面，所得截线方程为：</a:t>
            </a: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980722" y="4337151"/>
          <a:ext cx="2761746" cy="114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8" imgW="1194318" imgH="495515" progId="Equation.3">
                  <p:embed/>
                </p:oleObj>
              </mc:Choice>
              <mc:Fallback>
                <p:oleObj r:id="rId8" imgW="1194318" imgH="4955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722" y="4337151"/>
                        <a:ext cx="2761746" cy="114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1332996" y="5516436"/>
          <a:ext cx="998361" cy="5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10" imgW="432363" imgH="228898" progId="Equation.3">
                  <p:embed/>
                </p:oleObj>
              </mc:Choice>
              <mc:Fallback>
                <p:oleObj r:id="rId10" imgW="432363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996" y="5516436"/>
                        <a:ext cx="998361" cy="5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3" name="AutoShape 13"/>
          <p:cNvSpPr>
            <a:spLocks/>
          </p:cNvSpPr>
          <p:nvPr/>
        </p:nvSpPr>
        <p:spPr bwMode="auto">
          <a:xfrm>
            <a:off x="552349" y="4877405"/>
            <a:ext cx="381000" cy="932845"/>
          </a:xfrm>
          <a:prstGeom prst="leftBrace">
            <a:avLst>
              <a:gd name="adj1" fmla="val 204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3619500" y="5010453"/>
            <a:ext cx="154315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6600CC"/>
                </a:solidFill>
                <a:latin typeface="Times New Roman" panose="02020603050405020304" pitchFamily="18" charset="0"/>
              </a:rPr>
              <a:t>双曲线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5796139" y="5805715"/>
            <a:ext cx="321985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3. 单叶双曲面</a:t>
            </a:r>
          </a:p>
        </p:txBody>
      </p:sp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6299603" y="1557262"/>
          <a:ext cx="1731131" cy="74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12" imgW="1092674" imgH="470104" progId="Equation.3">
                  <p:embed/>
                </p:oleObj>
              </mc:Choice>
              <mc:Fallback>
                <p:oleObj r:id="rId12" imgW="1092674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603" y="1557262"/>
                        <a:ext cx="1731131" cy="74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5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  <p:bldP spid="148485" grpId="0" animBg="1"/>
      <p:bldP spid="148486" grpId="0" autoUpdateAnimBg="0"/>
      <p:bldP spid="148490" grpId="0" autoUpdateAnimBg="0"/>
      <p:bldP spid="148493" grpId="0" animBg="1"/>
      <p:bldP spid="148494" grpId="0" autoUpdateAnimBg="0"/>
      <p:bldP spid="1484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5887" indent="-90726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2903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8064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53225" indent="-72581" defTabSz="914313"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798386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43547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088708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233869" indent="-72581" defTabSz="914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1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F5A030-2A33-4FA5-AA90-42DBB4BC584E}" type="slidenum">
              <a:rPr lang="zh-CN" altLang="zh-CN" sz="1397">
                <a:solidFill>
                  <a:srgbClr val="0033CC"/>
                </a:solidFill>
              </a:rPr>
              <a:pPr/>
              <a:t>9</a:t>
            </a:fld>
            <a:endParaRPr lang="zh-CN" altLang="zh-CN" sz="1397">
              <a:solidFill>
                <a:srgbClr val="0033CC"/>
              </a:solidFill>
            </a:endParaRPr>
          </a:p>
        </p:txBody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1043214" y="549326"/>
            <a:ext cx="321934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CC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双叶双曲面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404056" y="1268992"/>
          <a:ext cx="2653897" cy="967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1143993" imgH="419464" progId="Equation.3">
                  <p:embed/>
                </p:oleObj>
              </mc:Choice>
              <mc:Fallback>
                <p:oleObj r:id="rId3" imgW="1143993" imgH="419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056" y="1268992"/>
                        <a:ext cx="2653897" cy="967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484564" y="2276425"/>
            <a:ext cx="3124099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均大于0)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3198" y="2924024"/>
            <a:ext cx="5334000" cy="116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以平行于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xy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面的平面 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794" i="1">
                <a:solidFill>
                  <a:srgbClr val="0033CC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794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截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33CC"/>
                </a:solidFill>
                <a:latin typeface="Times New Roman" panose="02020603050405020304" pitchFamily="18" charset="0"/>
              </a:rPr>
              <a:t>曲面，所得截线方程为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767417" y="4221238"/>
          <a:ext cx="2410480" cy="97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5" imgW="1041852" imgH="419282" progId="Equation.3">
                  <p:embed/>
                </p:oleObj>
              </mc:Choice>
              <mc:Fallback>
                <p:oleObj r:id="rId5" imgW="1041852" imgH="4192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417" y="4221238"/>
                        <a:ext cx="2410480" cy="970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1765905" y="5300738"/>
          <a:ext cx="1086556" cy="5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7" imgW="470717" imgH="228998" progId="Equation.3">
                  <p:embed/>
                </p:oleObj>
              </mc:Choice>
              <mc:Fallback>
                <p:oleObj r:id="rId7" imgW="470717" imgH="2289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905" y="5300738"/>
                        <a:ext cx="1086556" cy="529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AutoShape 8"/>
          <p:cNvSpPr>
            <a:spLocks/>
          </p:cNvSpPr>
          <p:nvPr/>
        </p:nvSpPr>
        <p:spPr bwMode="auto">
          <a:xfrm>
            <a:off x="1200453" y="4629452"/>
            <a:ext cx="342698" cy="1143000"/>
          </a:xfrm>
          <a:prstGeom prst="leftBrace">
            <a:avLst>
              <a:gd name="adj1" fmla="val 27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5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10">
              <a:solidFill>
                <a:srgbClr val="0033CC"/>
              </a:solidFill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3931960" y="5143500"/>
            <a:ext cx="3179536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10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439863" indent="-900113" defTabSz="2879725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8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879725" indent="-720725" defTabSz="2879725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7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4321175" indent="-719138" defTabSz="28797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761038" indent="-719138" defTabSz="2879725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2182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66754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1326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7589838" indent="-719138" defTabSz="287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6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sz="2794" b="1">
                <a:solidFill>
                  <a:srgbClr val="0033CC"/>
                </a:solidFill>
                <a:latin typeface="Times New Roman" panose="02020603050405020304" pitchFamily="18" charset="0"/>
              </a:rPr>
              <a:t>椭圆</a:t>
            </a:r>
            <a:r>
              <a:rPr lang="zh-CN" altLang="zh-CN" sz="1810">
                <a:solidFill>
                  <a:srgbClr val="0033CC"/>
                </a:solidFill>
              </a:rPr>
              <a:t>（|</a:t>
            </a:r>
            <a:r>
              <a:rPr lang="zh-CN" altLang="zh-CN" sz="1810" i="1">
                <a:solidFill>
                  <a:srgbClr val="0033CC"/>
                </a:solidFill>
              </a:rPr>
              <a:t>z</a:t>
            </a:r>
            <a:r>
              <a:rPr lang="zh-CN" altLang="zh-CN" sz="1810" i="1" baseline="-25000">
                <a:solidFill>
                  <a:srgbClr val="0033CC"/>
                </a:solidFill>
              </a:rPr>
              <a:t>0</a:t>
            </a:r>
            <a:r>
              <a:rPr lang="zh-CN" altLang="zh-CN" sz="1810">
                <a:solidFill>
                  <a:srgbClr val="0033CC"/>
                </a:solidFill>
              </a:rPr>
              <a:t>|&gt;</a:t>
            </a:r>
            <a:r>
              <a:rPr lang="zh-CN" altLang="zh-CN" sz="1810" i="1">
                <a:solidFill>
                  <a:srgbClr val="0033CC"/>
                </a:solidFill>
              </a:rPr>
              <a:t>c</a:t>
            </a:r>
            <a:r>
              <a:rPr lang="zh-CN" altLang="zh-CN" sz="1810">
                <a:solidFill>
                  <a:srgbClr val="0033CC"/>
                </a:solidFill>
              </a:rPr>
              <a:t>）</a:t>
            </a:r>
          </a:p>
        </p:txBody>
      </p: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5867199" y="981227"/>
            <a:ext cx="2533952" cy="4171849"/>
            <a:chOff x="0" y="0"/>
            <a:chExt cx="1596" cy="2628"/>
          </a:xfrm>
        </p:grpSpPr>
        <p:sp>
          <p:nvSpPr>
            <p:cNvPr id="162828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596" cy="262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7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10">
                <a:solidFill>
                  <a:srgbClr val="0033CC"/>
                </a:solidFill>
              </a:endParaRPr>
            </a:p>
          </p:txBody>
        </p:sp>
        <p:pic>
          <p:nvPicPr>
            <p:cNvPr id="162829" name="Picture 12" descr="7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" y="132"/>
              <a:ext cx="1301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830" name="Text Box 13"/>
            <p:cNvSpPr txBox="1">
              <a:spLocks noChangeArrowheads="1"/>
            </p:cNvSpPr>
            <p:nvPr/>
          </p:nvSpPr>
          <p:spPr bwMode="auto">
            <a:xfrm>
              <a:off x="763" y="1404"/>
              <a:ext cx="1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13">
                  <a:solidFill>
                    <a:srgbClr val="0033CC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2831" name="Text Box 14"/>
            <p:cNvSpPr txBox="1">
              <a:spLocks noChangeArrowheads="1"/>
            </p:cNvSpPr>
            <p:nvPr/>
          </p:nvSpPr>
          <p:spPr bwMode="auto">
            <a:xfrm>
              <a:off x="776" y="77"/>
              <a:ext cx="13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2832" name="Rectangle 15"/>
            <p:cNvSpPr>
              <a:spLocks noChangeArrowheads="1"/>
            </p:cNvSpPr>
            <p:nvPr/>
          </p:nvSpPr>
          <p:spPr bwMode="auto">
            <a:xfrm>
              <a:off x="171" y="148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2833" name="Rectangle 16"/>
            <p:cNvSpPr>
              <a:spLocks noChangeArrowheads="1"/>
            </p:cNvSpPr>
            <p:nvPr/>
          </p:nvSpPr>
          <p:spPr bwMode="auto">
            <a:xfrm>
              <a:off x="1261" y="1077"/>
              <a:ext cx="2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10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439863" indent="-900113" defTabSz="287972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8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2879725" indent="-720725" defTabSz="2879725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7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4321175" indent="-719138" defTabSz="2879725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761038" indent="-719138" defTabSz="2879725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2182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66754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1326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7589838" indent="-719138" defTabSz="287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6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794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039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149508" grpId="0" autoUpdateAnimBg="0"/>
      <p:bldP spid="149509" grpId="0" autoUpdateAnimBg="0"/>
      <p:bldP spid="149512" grpId="0" animBg="1"/>
      <p:bldP spid="149513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571</Words>
  <Application>Microsoft Office PowerPoint</Application>
  <PresentationFormat>全屏显示(4:3)</PresentationFormat>
  <Paragraphs>133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仿宋_GB2312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古瓶荷花</vt:lpstr>
      <vt:lpstr>Equation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2. 椭球面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2</cp:revision>
  <dcterms:created xsi:type="dcterms:W3CDTF">2017-12-11T04:20:34Z</dcterms:created>
  <dcterms:modified xsi:type="dcterms:W3CDTF">2018-12-02T12:30:43Z</dcterms:modified>
</cp:coreProperties>
</file>