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</p:sldMasterIdLst>
  <p:notesMasterIdLst>
    <p:notesMasterId r:id="rId19"/>
  </p:notesMasterIdLst>
  <p:sldIdLst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png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0E92-5F12-4B9F-A973-D395FE7FF191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A2FD-5069-4BC0-BBDD-8DDAE55E1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3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6BB953F0-01F6-4159-A900-5460279C2DF4}" type="slidenum"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49500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C9D35-D92F-45DD-8E86-8610CBDBEB7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5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C3613-1734-49B0-AB1F-0CAD7C48FA37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7B64C9-F56B-4641-BB42-B4C11EC13BE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1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33DBF0-306D-451D-970A-1B79670B36D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9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E9C2E4-DC9E-4BBB-A430-EE14C1FDE5DF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3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77859-AF5A-4AAB-AD9E-E4BCCB5568D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2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4E2934-406B-425F-A6FD-1D2B06E3844E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23E664F-873D-4A8B-BC76-3EE8B4DDFE7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4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31F88-DF17-4615-BD0C-F356AFD1ADE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C0658-5F27-4D27-9D36-3A5B2E605D0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2654FB-1A15-4276-BD42-5212AE24B94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821EE-25D8-4815-9B4C-855DBE20F85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90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AF0DE1-5449-4700-BDB3-205C519E2BCE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7210E-8DE3-4FD8-B2AB-6FBC8D5E54F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7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78C60C-3A7A-4F46-92FC-A6FE436955B4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8CC94-91B5-4350-B72B-77E64C19EBF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10CCD3-2233-4EA2-B1DC-71BBCCC6E982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24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7BEBA-7D5B-4C5E-B814-0042451CCFB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05F6F-07A7-4BE2-9B2D-65AA819FB20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5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9A48-99DE-429F-B50D-1D3222984EBF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4DCCD-C90D-4DC6-A98D-71AB2C8E013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AD71D5-5721-44C4-A097-3477F926D81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3CDCA-D07F-4263-AF69-08BFB75A673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63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34237A-7F77-4D40-A611-82138C09D4A5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4B808-AC8C-477A-B275-826B15B0724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0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5E07-200E-4BCB-A9E0-7EE50FD3F16C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4DE96-0382-4987-B419-AFB7AFE98B5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42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6E151D-9319-4817-9774-FE1862DBB428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51FA9-4FD8-4F33-8DF7-4CC2518F801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636258-5FEC-4B93-A8D5-C61F9DEAF6B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5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01018-A34E-4953-8DD8-5AF3182C4CCF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5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74DF1B-C6E0-4B61-A5E9-11E0D84B0F8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5906B9-8254-4C45-9C88-594C7A178FA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F4A2A1-C507-4F27-A2B4-43E21BAB7E93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4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845E96-5118-445D-BBE4-A3E5D0BF752B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AF1FC1-3D36-498E-8936-5D91887E612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651FC-8481-4A1C-83E7-630F2A867269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C86A71-1C95-4D30-B501-EBC963997C95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38864C-D51D-4B98-A881-A4938E22023B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33" Type="http://schemas.openxmlformats.org/officeDocument/2006/relationships/image" Target="../media/image15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5" Type="http://schemas.openxmlformats.org/officeDocument/2006/relationships/image" Target="../media/image1.png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31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DC7FFA-EA73-4498-BC30-747498852F82}" type="slidenum">
              <a:rPr lang="zh-CN" altLang="zh-CN" sz="1397">
                <a:solidFill>
                  <a:srgbClr val="0033CC"/>
                </a:solidFill>
              </a:rPr>
              <a:pPr/>
              <a:t>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995337" y="319012"/>
            <a:ext cx="5020028" cy="522322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794" b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第五节  空间曲线的切线与弧长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84175" y="2197303"/>
            <a:ext cx="6705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空间曲线：两空间曲面的交线. 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784175" y="3016250"/>
            <a:ext cx="269817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其方程可描述为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2324302" y="4191000"/>
            <a:ext cx="286254" cy="895552"/>
          </a:xfrm>
          <a:prstGeom prst="leftBrace">
            <a:avLst>
              <a:gd name="adj1" fmla="val 260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667000" y="3886100"/>
            <a:ext cx="2724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)=0，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667000" y="4705552"/>
            <a:ext cx="2724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4724198" y="4933849"/>
            <a:ext cx="1143000" cy="419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5943802" y="4838600"/>
            <a:ext cx="2247698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两面式方程或一般方程</a:t>
            </a: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879929" y="1327453"/>
            <a:ext cx="296747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1.空间曲线的方程</a:t>
            </a:r>
          </a:p>
        </p:txBody>
      </p:sp>
    </p:spTree>
    <p:extLst>
      <p:ext uri="{BB962C8B-B14F-4D97-AF65-F5344CB8AC3E}">
        <p14:creationId xmlns:p14="http://schemas.microsoft.com/office/powerpoint/2010/main" val="890319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nimBg="1" autoUpdateAnimBg="0"/>
      <p:bldP spid="159747" grpId="0" autoUpdateAnimBg="0"/>
      <p:bldP spid="159748" grpId="0" autoUpdateAnimBg="0"/>
      <p:bldP spid="159749" grpId="0" animBg="1"/>
      <p:bldP spid="159750" grpId="0" autoUpdateAnimBg="0"/>
      <p:bldP spid="159751" grpId="0" autoUpdateAnimBg="0"/>
      <p:bldP spid="159752" grpId="0" animBg="1"/>
      <p:bldP spid="159753" grpId="0" autoUpdateAnimBg="0"/>
      <p:bldP spid="1597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A5C3E5-84E4-4A08-8A57-C101EE91E9EF}" type="slidenum">
              <a:rPr lang="zh-CN" altLang="zh-CN" sz="1397">
                <a:solidFill>
                  <a:srgbClr val="0033CC"/>
                </a:solidFill>
              </a:rPr>
              <a:pPr/>
              <a:t>10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914198" y="3771699"/>
            <a:ext cx="45538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投影方程：</a:t>
            </a:r>
          </a:p>
        </p:txBody>
      </p:sp>
      <p:sp>
        <p:nvSpPr>
          <p:cNvPr id="167939" name="AutoShape 3"/>
          <p:cNvSpPr>
            <a:spLocks/>
          </p:cNvSpPr>
          <p:nvPr/>
        </p:nvSpPr>
        <p:spPr bwMode="auto">
          <a:xfrm>
            <a:off x="2381250" y="4686905"/>
            <a:ext cx="247448" cy="971147"/>
          </a:xfrm>
          <a:prstGeom prst="leftBrace">
            <a:avLst>
              <a:gd name="adj1" fmla="val 327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647849" y="4476750"/>
            <a:ext cx="257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=0，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719413" y="5334000"/>
            <a:ext cx="1569861" cy="43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9400" indent="-279400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844651" y="1562302"/>
            <a:ext cx="7696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两式相减：2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+2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=2.  即 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794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代入第一个方程.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2216452" y="2421064"/>
            <a:ext cx="31618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+(1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=1,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2195286" y="3213302"/>
            <a:ext cx="42293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167945" name="AutoShape 9"/>
          <p:cNvSpPr>
            <a:spLocks/>
          </p:cNvSpPr>
          <p:nvPr/>
        </p:nvSpPr>
        <p:spPr bwMode="auto">
          <a:xfrm>
            <a:off x="3924401" y="549326"/>
            <a:ext cx="228297" cy="838099"/>
          </a:xfrm>
          <a:prstGeom prst="leftBrace">
            <a:avLst>
              <a:gd name="adj1" fmla="val 305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1810">
              <a:solidFill>
                <a:srgbClr val="CC0066"/>
              </a:solidFill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140099" y="295326"/>
            <a:ext cx="2514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3924401" y="981227"/>
            <a:ext cx="42287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=1.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900087" y="655663"/>
            <a:ext cx="4134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：交线方程为</a:t>
            </a:r>
          </a:p>
        </p:txBody>
      </p:sp>
    </p:spTree>
    <p:extLst>
      <p:ext uri="{BB962C8B-B14F-4D97-AF65-F5344CB8AC3E}">
        <p14:creationId xmlns:p14="http://schemas.microsoft.com/office/powerpoint/2010/main" val="2797545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animBg="1"/>
      <p:bldP spid="167940" grpId="0" autoUpdateAnimBg="0"/>
      <p:bldP spid="167941" grpId="0" autoUpdateAnimBg="0"/>
      <p:bldP spid="167942" grpId="0" autoUpdateAnimBg="0"/>
      <p:bldP spid="167943" grpId="0" autoUpdateAnimBg="0"/>
      <p:bldP spid="167944" grpId="0" autoUpdateAnimBg="0"/>
      <p:bldP spid="167945" grpId="0" animBg="1" autoUpdateAnimBg="0"/>
      <p:bldP spid="167946" grpId="0" autoUpdateAnimBg="0"/>
      <p:bldP spid="167947" grpId="0" autoUpdateAnimBg="0"/>
      <p:bldP spid="1679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4048E7-69F9-4DF3-B7FC-FF92B94C32D9}" type="slidenum">
              <a:rPr lang="zh-CN" altLang="zh-CN" sz="1397">
                <a:solidFill>
                  <a:srgbClr val="0033CC"/>
                </a:solidFill>
              </a:rPr>
              <a:pPr/>
              <a:t>11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1187349" y="1125361"/>
            <a:ext cx="262764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光滑曲线</a:t>
            </a:r>
          </a:p>
        </p:txBody>
      </p:sp>
      <p:graphicFrame>
        <p:nvGraphicFramePr>
          <p:cNvPr id="168963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844569093"/>
              </p:ext>
            </p:extLst>
          </p:nvPr>
        </p:nvGraphicFramePr>
        <p:xfrm>
          <a:off x="915988" y="3500438"/>
          <a:ext cx="71056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603160" imgH="457200" progId="Equation.DSMT4">
                  <p:embed/>
                </p:oleObj>
              </mc:Choice>
              <mc:Fallback>
                <p:oleObj name="Equation" r:id="rId3" imgW="260316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500438"/>
                        <a:ext cx="71056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77" name="Group 4"/>
          <p:cNvGrpSpPr>
            <a:grpSpLocks/>
          </p:cNvGrpSpPr>
          <p:nvPr/>
        </p:nvGrpSpPr>
        <p:grpSpPr bwMode="auto">
          <a:xfrm>
            <a:off x="3814991" y="1479368"/>
            <a:ext cx="2602109" cy="1816955"/>
            <a:chOff x="0" y="0"/>
            <a:chExt cx="1639" cy="1145"/>
          </a:xfrm>
        </p:grpSpPr>
        <p:sp>
          <p:nvSpPr>
            <p:cNvPr id="182278" name="AutoShape 5"/>
            <p:cNvSpPr>
              <a:spLocks/>
            </p:cNvSpPr>
            <p:nvPr/>
          </p:nvSpPr>
          <p:spPr bwMode="auto">
            <a:xfrm>
              <a:off x="0" y="136"/>
              <a:ext cx="204" cy="888"/>
            </a:xfrm>
            <a:prstGeom prst="leftBrace">
              <a:avLst>
                <a:gd name="adj1" fmla="val 362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2279" name="Text Box 6"/>
            <p:cNvSpPr txBox="1">
              <a:spLocks noChangeArrowheads="1"/>
            </p:cNvSpPr>
            <p:nvPr/>
          </p:nvSpPr>
          <p:spPr bwMode="auto">
            <a:xfrm>
              <a:off x="260" y="0"/>
              <a:ext cx="1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),</a:t>
              </a:r>
            </a:p>
          </p:txBody>
        </p:sp>
        <p:sp>
          <p:nvSpPr>
            <p:cNvPr id="182280" name="Text Box 7"/>
            <p:cNvSpPr txBox="1">
              <a:spLocks noChangeArrowheads="1"/>
            </p:cNvSpPr>
            <p:nvPr/>
          </p:nvSpPr>
          <p:spPr bwMode="auto">
            <a:xfrm>
              <a:off x="271" y="408"/>
              <a:ext cx="1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),</a:t>
              </a:r>
            </a:p>
          </p:txBody>
        </p:sp>
        <p:sp>
          <p:nvSpPr>
            <p:cNvPr id="182281" name="Text Box 8"/>
            <p:cNvSpPr txBox="1">
              <a:spLocks noChangeArrowheads="1"/>
            </p:cNvSpPr>
            <p:nvPr/>
          </p:nvSpPr>
          <p:spPr bwMode="auto">
            <a:xfrm>
              <a:off x="271" y="816"/>
              <a:ext cx="1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794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).</a:t>
              </a: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20171" y="4952328"/>
            <a:ext cx="8231313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一条空间曲线可以由一个向量函数</a:t>
            </a:r>
            <a:r>
              <a:rPr lang="en-US" altLang="zh-CN" sz="2794" b="1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794" b="1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</a:t>
            </a:r>
            <a:r>
              <a:rPr lang="zh-CN" altLang="en-US" sz="2794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表示，其中，</a:t>
            </a:r>
            <a:endParaRPr lang="en-US" altLang="zh-CN" sz="2794" dirty="0" smtClean="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(t)=x(t) </a:t>
            </a:r>
            <a:r>
              <a:rPr lang="en-US" altLang="zh-CN" sz="2794" b="1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794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+y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 </a:t>
            </a:r>
            <a:r>
              <a:rPr lang="en-US" altLang="zh-CN" sz="2794" b="1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794" i="1" dirty="0" err="1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+z</a:t>
            </a:r>
            <a:r>
              <a:rPr lang="en-US" altLang="zh-CN" sz="2794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(t) </a:t>
            </a:r>
            <a:r>
              <a:rPr lang="en-US" altLang="zh-CN" sz="2794" b="1" i="1" dirty="0" smtClean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zh-CN" altLang="en-US" sz="2794" b="1" i="1" dirty="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966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3DA154-8515-47C7-BF7D-473A3042022F}" type="slidenum">
              <a:rPr lang="zh-CN" altLang="zh-CN" sz="1397">
                <a:solidFill>
                  <a:srgbClr val="0033CC"/>
                </a:solidFill>
              </a:rPr>
              <a:pPr/>
              <a:t>12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1043214" y="692453"/>
            <a:ext cx="7666365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光滑曲线在</a:t>
            </a:r>
            <a:r>
              <a:rPr lang="zh-CN" altLang="zh-CN" sz="4001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r(t</a:t>
            </a:r>
            <a:r>
              <a:rPr lang="zh-CN" altLang="zh-CN" sz="4001" b="1" i="1" baseline="-25000" dirty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4001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处的切线方程</a:t>
            </a:r>
          </a:p>
        </p:txBody>
      </p:sp>
      <p:graphicFrame>
        <p:nvGraphicFramePr>
          <p:cNvPr id="16998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68187" y="2853468"/>
          <a:ext cx="8393087" cy="21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4087626" imgH="1040948" progId="Equation.3">
                  <p:embed/>
                </p:oleObj>
              </mc:Choice>
              <mc:Fallback>
                <p:oleObj r:id="rId3" imgW="4087626" imgH="104094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2853468"/>
                        <a:ext cx="8393087" cy="213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4826" y="2148921"/>
          <a:ext cx="6238119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2942569" imgH="215619" progId="Equation.3">
                  <p:embed/>
                </p:oleObj>
              </mc:Choice>
              <mc:Fallback>
                <p:oleObj r:id="rId5" imgW="2942569" imgH="21561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826" y="2148921"/>
                        <a:ext cx="6238119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51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145729-B688-4D00-BB0C-3128A5179D0F}" type="slidenum">
              <a:rPr lang="zh-CN" altLang="zh-CN" sz="1397">
                <a:solidFill>
                  <a:srgbClr val="0033CC"/>
                </a:solidFill>
              </a:rPr>
              <a:pPr/>
              <a:t>13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pSp>
        <p:nvGrpSpPr>
          <p:cNvPr id="184323" name="Group 2"/>
          <p:cNvGrpSpPr>
            <a:grpSpLocks/>
          </p:cNvGrpSpPr>
          <p:nvPr/>
        </p:nvGrpSpPr>
        <p:grpSpPr bwMode="auto">
          <a:xfrm>
            <a:off x="1187349" y="1628825"/>
            <a:ext cx="6470952" cy="4121100"/>
            <a:chOff x="0" y="0"/>
            <a:chExt cx="4076" cy="2596"/>
          </a:xfrm>
        </p:grpSpPr>
        <p:sp>
          <p:nvSpPr>
            <p:cNvPr id="184325" name="Line 3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6" name="Line 4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7" name="Line 5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8" name="Line 6"/>
            <p:cNvSpPr>
              <a:spLocks noChangeShapeType="1"/>
            </p:cNvSpPr>
            <p:nvPr/>
          </p:nvSpPr>
          <p:spPr bwMode="auto">
            <a:xfrm flipV="1">
              <a:off x="765" y="1117"/>
              <a:ext cx="499" cy="5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29" name="Line 7"/>
            <p:cNvSpPr>
              <a:spLocks noChangeShapeType="1"/>
            </p:cNvSpPr>
            <p:nvPr/>
          </p:nvSpPr>
          <p:spPr bwMode="auto">
            <a:xfrm flipV="1">
              <a:off x="765" y="1162"/>
              <a:ext cx="1444" cy="54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0" name="Line 8"/>
            <p:cNvSpPr>
              <a:spLocks noChangeShapeType="1"/>
            </p:cNvSpPr>
            <p:nvPr/>
          </p:nvSpPr>
          <p:spPr bwMode="auto">
            <a:xfrm>
              <a:off x="1264" y="1117"/>
              <a:ext cx="907" cy="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1" name="Freeform 9"/>
            <p:cNvSpPr>
              <a:spLocks/>
            </p:cNvSpPr>
            <p:nvPr/>
          </p:nvSpPr>
          <p:spPr bwMode="auto">
            <a:xfrm>
              <a:off x="901" y="981"/>
              <a:ext cx="1678" cy="454"/>
            </a:xfrm>
            <a:custGeom>
              <a:avLst/>
              <a:gdLst>
                <a:gd name="T0" fmla="*/ 0 w 1034"/>
                <a:gd name="T1" fmla="*/ 454 h 564"/>
                <a:gd name="T2" fmla="*/ 631 w 1034"/>
                <a:gd name="T3" fmla="*/ 24 h 564"/>
                <a:gd name="T4" fmla="*/ 1678 w 1034"/>
                <a:gd name="T5" fmla="*/ 309 h 5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" h="564">
                  <a:moveTo>
                    <a:pt x="0" y="564"/>
                  </a:moveTo>
                  <a:cubicBezTo>
                    <a:pt x="108" y="312"/>
                    <a:pt x="217" y="60"/>
                    <a:pt x="389" y="30"/>
                  </a:cubicBezTo>
                  <a:cubicBezTo>
                    <a:pt x="561" y="0"/>
                    <a:pt x="927" y="325"/>
                    <a:pt x="1034" y="384"/>
                  </a:cubicBezTo>
                </a:path>
              </a:pathLst>
            </a:custGeom>
            <a:noFill/>
            <a:ln w="38100" cmpd="sng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2" name="Line 10"/>
            <p:cNvSpPr>
              <a:spLocks noChangeShapeType="1"/>
            </p:cNvSpPr>
            <p:nvPr/>
          </p:nvSpPr>
          <p:spPr bwMode="auto">
            <a:xfrm flipV="1">
              <a:off x="1219" y="527"/>
              <a:ext cx="952" cy="57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33" name="Text Box 11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34" name="Text Box 12"/>
            <p:cNvSpPr txBox="1">
              <a:spLocks noChangeArrowheads="1"/>
            </p:cNvSpPr>
            <p:nvPr/>
          </p:nvSpPr>
          <p:spPr bwMode="auto">
            <a:xfrm>
              <a:off x="2470" y="149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335" name="Text Box 13"/>
            <p:cNvSpPr txBox="1">
              <a:spLocks noChangeArrowheads="1"/>
            </p:cNvSpPr>
            <p:nvPr/>
          </p:nvSpPr>
          <p:spPr bwMode="auto">
            <a:xfrm>
              <a:off x="0" y="22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336" name="Text Box 14"/>
            <p:cNvSpPr txBox="1">
              <a:spLocks noChangeArrowheads="1"/>
            </p:cNvSpPr>
            <p:nvPr/>
          </p:nvSpPr>
          <p:spPr bwMode="auto">
            <a:xfrm>
              <a:off x="2172" y="823"/>
              <a:ext cx="96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r(t+</a:t>
              </a:r>
              <a:r>
                <a:rPr lang="el-GR" altLang="en-US" sz="2794" b="1" i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zh-CN" altLang="en-US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t)</a:t>
              </a:r>
            </a:p>
          </p:txBody>
        </p:sp>
        <p:sp>
          <p:nvSpPr>
            <p:cNvPr id="184337" name="Text Box 15"/>
            <p:cNvSpPr txBox="1">
              <a:spLocks noChangeArrowheads="1"/>
            </p:cNvSpPr>
            <p:nvPr/>
          </p:nvSpPr>
          <p:spPr bwMode="auto">
            <a:xfrm>
              <a:off x="1990" y="210"/>
              <a:ext cx="7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84338" name="Text Box 16"/>
            <p:cNvSpPr txBox="1">
              <a:spLocks noChangeArrowheads="1"/>
            </p:cNvSpPr>
            <p:nvPr/>
          </p:nvSpPr>
          <p:spPr bwMode="auto">
            <a:xfrm>
              <a:off x="966" y="720"/>
              <a:ext cx="5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84339" name="Text Box 17"/>
            <p:cNvSpPr txBox="1">
              <a:spLocks noChangeArrowheads="1"/>
            </p:cNvSpPr>
            <p:nvPr/>
          </p:nvSpPr>
          <p:spPr bwMode="auto">
            <a:xfrm>
              <a:off x="2534" y="1162"/>
              <a:ext cx="154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001" b="1">
                  <a:solidFill>
                    <a:srgbClr val="CC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空间曲线</a:t>
              </a:r>
            </a:p>
          </p:txBody>
        </p:sp>
        <p:sp>
          <p:nvSpPr>
            <p:cNvPr id="184340" name="Line 18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1" name="Line 19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2" name="Line 20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3" name="Line 21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4" name="Line 22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5" name="Text Box 23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46" name="Line 24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7" name="Line 25"/>
            <p:cNvSpPr>
              <a:spLocks noChangeShapeType="1"/>
            </p:cNvSpPr>
            <p:nvPr/>
          </p:nvSpPr>
          <p:spPr bwMode="auto">
            <a:xfrm flipV="1">
              <a:off x="761" y="392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8" name="Line 26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49" name="Text Box 27"/>
            <p:cNvSpPr txBox="1">
              <a:spLocks noChangeArrowheads="1"/>
            </p:cNvSpPr>
            <p:nvPr/>
          </p:nvSpPr>
          <p:spPr bwMode="auto">
            <a:xfrm>
              <a:off x="0" y="22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350" name="Text Box 28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51" name="Line 29"/>
            <p:cNvSpPr>
              <a:spLocks noChangeShapeType="1"/>
            </p:cNvSpPr>
            <p:nvPr/>
          </p:nvSpPr>
          <p:spPr bwMode="auto">
            <a:xfrm>
              <a:off x="761" y="1712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2" name="Line 30"/>
            <p:cNvSpPr>
              <a:spLocks noChangeShapeType="1"/>
            </p:cNvSpPr>
            <p:nvPr/>
          </p:nvSpPr>
          <p:spPr bwMode="auto">
            <a:xfrm flipV="1">
              <a:off x="765" y="391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3" name="Line 31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4" name="Text Box 32"/>
            <p:cNvSpPr txBox="1">
              <a:spLocks noChangeArrowheads="1"/>
            </p:cNvSpPr>
            <p:nvPr/>
          </p:nvSpPr>
          <p:spPr bwMode="auto">
            <a:xfrm>
              <a:off x="2470" y="149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84355" name="Text Box 33"/>
            <p:cNvSpPr txBox="1">
              <a:spLocks noChangeArrowheads="1"/>
            </p:cNvSpPr>
            <p:nvPr/>
          </p:nvSpPr>
          <p:spPr bwMode="auto">
            <a:xfrm>
              <a:off x="0" y="22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356" name="Text Box 34"/>
            <p:cNvSpPr txBox="1">
              <a:spLocks noChangeArrowheads="1"/>
            </p:cNvSpPr>
            <p:nvPr/>
          </p:nvSpPr>
          <p:spPr bwMode="auto">
            <a:xfrm>
              <a:off x="641" y="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4357" name="Line 35"/>
            <p:cNvSpPr>
              <a:spLocks noChangeShapeType="1"/>
            </p:cNvSpPr>
            <p:nvPr/>
          </p:nvSpPr>
          <p:spPr bwMode="auto">
            <a:xfrm>
              <a:off x="765" y="1707"/>
              <a:ext cx="16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8" name="Line 36"/>
            <p:cNvSpPr>
              <a:spLocks noChangeShapeType="1"/>
            </p:cNvSpPr>
            <p:nvPr/>
          </p:nvSpPr>
          <p:spPr bwMode="auto">
            <a:xfrm flipV="1">
              <a:off x="765" y="391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59" name="Line 37"/>
            <p:cNvSpPr>
              <a:spLocks noChangeShapeType="1"/>
            </p:cNvSpPr>
            <p:nvPr/>
          </p:nvSpPr>
          <p:spPr bwMode="auto">
            <a:xfrm flipH="1">
              <a:off x="154" y="1717"/>
              <a:ext cx="60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60" name="Oval 38"/>
            <p:cNvSpPr>
              <a:spLocks noChangeArrowheads="1"/>
            </p:cNvSpPr>
            <p:nvPr/>
          </p:nvSpPr>
          <p:spPr bwMode="auto">
            <a:xfrm>
              <a:off x="2171" y="1117"/>
              <a:ext cx="45" cy="4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84361" name="Oval 39"/>
            <p:cNvSpPr>
              <a:spLocks noChangeArrowheads="1"/>
            </p:cNvSpPr>
            <p:nvPr/>
          </p:nvSpPr>
          <p:spPr bwMode="auto">
            <a:xfrm>
              <a:off x="1219" y="1072"/>
              <a:ext cx="45" cy="4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171048" name="Object 40"/>
          <p:cNvGraphicFramePr>
            <a:graphicFrameLocks noGrp="1" noChangeAspect="1"/>
          </p:cNvGraphicFramePr>
          <p:nvPr>
            <p:ph/>
          </p:nvPr>
        </p:nvGraphicFramePr>
        <p:xfrm>
          <a:off x="2051151" y="692453"/>
          <a:ext cx="5832425" cy="66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789923" imgH="203112" progId="Equation.3">
                  <p:embed/>
                </p:oleObj>
              </mc:Choice>
              <mc:Fallback>
                <p:oleObj r:id="rId3" imgW="178992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51" y="692453"/>
                        <a:ext cx="5832425" cy="66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98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5D6259-E1CD-46ED-B310-49B5AB4BA5CE}" type="slidenum">
              <a:rPr lang="zh-CN" altLang="zh-CN" sz="1397">
                <a:solidFill>
                  <a:srgbClr val="0033CC"/>
                </a:solidFill>
              </a:rPr>
              <a:pPr/>
              <a:t>14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043214" y="549326"/>
            <a:ext cx="708719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光滑曲线在</a:t>
            </a:r>
            <a:r>
              <a:rPr lang="zh-CN" altLang="zh-CN" sz="4001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r(t</a:t>
            </a:r>
            <a:r>
              <a:rPr lang="zh-CN" altLang="zh-CN" sz="4001" b="1" i="1" baseline="-25000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4001" b="1" i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4001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处</a:t>
            </a:r>
            <a:r>
              <a:rPr lang="zh-CN" altLang="zh-CN" sz="4001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的切线方程</a:t>
            </a:r>
          </a:p>
        </p:txBody>
      </p:sp>
      <p:graphicFrame>
        <p:nvGraphicFramePr>
          <p:cNvPr id="17203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2177436"/>
              </p:ext>
            </p:extLst>
          </p:nvPr>
        </p:nvGraphicFramePr>
        <p:xfrm>
          <a:off x="1741488" y="2887663"/>
          <a:ext cx="3071812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193760" imgH="711000" progId="Equation.DSMT4">
                  <p:embed/>
                </p:oleObj>
              </mc:Choice>
              <mc:Fallback>
                <p:oleObj name="Equation" r:id="rId3" imgW="1193760" imgH="711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887663"/>
                        <a:ext cx="3071812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9250" y="1989163"/>
          <a:ext cx="3360964" cy="574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5" imgW="1105860" imgH="228799" progId="Equation.3">
                  <p:embed/>
                </p:oleObj>
              </mc:Choice>
              <mc:Fallback>
                <p:oleObj r:id="rId5" imgW="1105860" imgH="22879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63"/>
                        <a:ext cx="3360964" cy="574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36727612"/>
              </p:ext>
            </p:extLst>
          </p:nvPr>
        </p:nvGraphicFramePr>
        <p:xfrm>
          <a:off x="5150555" y="3360934"/>
          <a:ext cx="2805087" cy="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7" imgW="901309" imgH="215806" progId="Equation.3">
                  <p:embed/>
                </p:oleObj>
              </mc:Choice>
              <mc:Fallback>
                <p:oleObj r:id="rId7" imgW="901309" imgH="21580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555" y="3360934"/>
                        <a:ext cx="2805087" cy="555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83338"/>
              </p:ext>
            </p:extLst>
          </p:nvPr>
        </p:nvGraphicFramePr>
        <p:xfrm>
          <a:off x="602342" y="5042026"/>
          <a:ext cx="7353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9" imgW="2857320" imgH="431640" progId="Equation.DSMT4">
                  <p:embed/>
                </p:oleObj>
              </mc:Choice>
              <mc:Fallback>
                <p:oleObj name="Equation" r:id="rId9" imgW="28573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42" y="5042026"/>
                        <a:ext cx="7353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815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94B28C-5222-42C0-B37B-91330AC50B9F}" type="slidenum">
              <a:rPr lang="zh-CN" altLang="zh-CN" sz="1397">
                <a:solidFill>
                  <a:srgbClr val="0033CC"/>
                </a:solidFill>
              </a:rPr>
              <a:pPr/>
              <a:t>15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035151" y="861786"/>
            <a:ext cx="46858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>
                <a:solidFill>
                  <a:srgbClr val="CC0066"/>
                </a:solidFill>
                <a:latin typeface="Times New Roman" panose="02020603050405020304" pitchFamily="18" charset="0"/>
              </a:rPr>
              <a:t>4.切线的法平面方程</a:t>
            </a:r>
            <a:endParaRPr lang="zh-CN" altLang="en-US" sz="4001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30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12" y="2060726"/>
          <a:ext cx="7554988" cy="49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2908300" imgH="228600" progId="Equation.3">
                  <p:embed/>
                </p:oleObj>
              </mc:Choice>
              <mc:Fallback>
                <p:oleObj r:id="rId3" imgW="29083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2" y="2060726"/>
                        <a:ext cx="7554988" cy="49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152576" y="3116540"/>
            <a:ext cx="4171335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001" b="1">
                <a:solidFill>
                  <a:srgbClr val="CC0066"/>
                </a:solidFill>
                <a:latin typeface="Times New Roman" panose="02020603050405020304" pitchFamily="18" charset="0"/>
              </a:rPr>
              <a:t>5.光滑曲线的弧长</a:t>
            </a:r>
            <a:endParaRPr lang="zh-CN" altLang="en-US" sz="4001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3061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180047"/>
              </p:ext>
            </p:extLst>
          </p:nvPr>
        </p:nvGraphicFramePr>
        <p:xfrm>
          <a:off x="1147764" y="4149725"/>
          <a:ext cx="5194979" cy="99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904760" imgH="330120" progId="Equation.DSMT4">
                  <p:embed/>
                </p:oleObj>
              </mc:Choice>
              <mc:Fallback>
                <p:oleObj name="Equation" r:id="rId5" imgW="190476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4" y="4149725"/>
                        <a:ext cx="5194979" cy="99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977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作业：</a:t>
            </a:r>
            <a:r>
              <a:rPr lang="en-US" altLang="zh-CN" dirty="0" smtClean="0"/>
              <a:t>P249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01018-A34E-4953-8DD8-5AF3182C4CCF}" type="slidenum">
              <a:rPr lang="zh-CN" altLang="zh-CN" smtClean="0">
                <a:solidFill>
                  <a:srgbClr val="0033CC"/>
                </a:solidFill>
              </a:rPr>
              <a:pPr>
                <a:defRPr/>
              </a:pPr>
              <a:t>16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C7BD06-422C-4EC3-B32B-FAC0BBD4EE3D}" type="slidenum">
              <a:rPr lang="zh-CN" altLang="zh-CN" sz="1397">
                <a:solidFill>
                  <a:srgbClr val="0033CC"/>
                </a:solidFill>
              </a:rPr>
              <a:pPr/>
              <a:t>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0770" name="AutoShape 2"/>
          <p:cNvSpPr>
            <a:spLocks noChangeArrowheads="1"/>
          </p:cNvSpPr>
          <p:nvPr/>
        </p:nvSpPr>
        <p:spPr bwMode="auto">
          <a:xfrm>
            <a:off x="5524500" y="1733651"/>
            <a:ext cx="3162401" cy="3657802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62000" y="723699"/>
            <a:ext cx="3867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例1. </a:t>
            </a:r>
          </a:p>
        </p:txBody>
      </p:sp>
      <p:sp>
        <p:nvSpPr>
          <p:cNvPr id="160772" name="AutoShape 4"/>
          <p:cNvSpPr>
            <a:spLocks/>
          </p:cNvSpPr>
          <p:nvPr/>
        </p:nvSpPr>
        <p:spPr bwMode="auto">
          <a:xfrm>
            <a:off x="1962452" y="914199"/>
            <a:ext cx="133048" cy="838603"/>
          </a:xfrm>
          <a:prstGeom prst="leftBrace">
            <a:avLst>
              <a:gd name="adj1" fmla="val 525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095500" y="686405"/>
            <a:ext cx="2286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95500" y="1390953"/>
            <a:ext cx="2286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=2.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05556" y="2190750"/>
            <a:ext cx="651429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表示圆柱面与平面的交线.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47599" y="2762250"/>
            <a:ext cx="4876901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另外，和直线一样，我们也可用参数形式表示空间曲线.</a:t>
            </a:r>
          </a:p>
        </p:txBody>
      </p:sp>
      <p:sp>
        <p:nvSpPr>
          <p:cNvPr id="160777" name="AutoShape 9"/>
          <p:cNvSpPr>
            <a:spLocks/>
          </p:cNvSpPr>
          <p:nvPr/>
        </p:nvSpPr>
        <p:spPr bwMode="auto">
          <a:xfrm>
            <a:off x="1714500" y="4610302"/>
            <a:ext cx="324556" cy="1410103"/>
          </a:xfrm>
          <a:prstGeom prst="leftBrace">
            <a:avLst>
              <a:gd name="adj1" fmla="val 362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2039056" y="4362349"/>
            <a:ext cx="21710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039056" y="5019524"/>
            <a:ext cx="21710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057199" y="5676699"/>
            <a:ext cx="21721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160781" name="Group 13"/>
          <p:cNvGrpSpPr>
            <a:grpSpLocks/>
          </p:cNvGrpSpPr>
          <p:nvPr/>
        </p:nvGrpSpPr>
        <p:grpSpPr bwMode="auto">
          <a:xfrm>
            <a:off x="5724576" y="1798663"/>
            <a:ext cx="2929063" cy="3301798"/>
            <a:chOff x="0" y="0"/>
            <a:chExt cx="1845" cy="2080"/>
          </a:xfrm>
        </p:grpSpPr>
        <p:sp>
          <p:nvSpPr>
            <p:cNvPr id="174095" name="Freeform 14"/>
            <p:cNvSpPr>
              <a:spLocks/>
            </p:cNvSpPr>
            <p:nvPr/>
          </p:nvSpPr>
          <p:spPr bwMode="auto">
            <a:xfrm>
              <a:off x="294" y="454"/>
              <a:ext cx="990" cy="857"/>
            </a:xfrm>
            <a:custGeom>
              <a:avLst/>
              <a:gdLst>
                <a:gd name="T0" fmla="*/ 0 w 1188"/>
                <a:gd name="T1" fmla="*/ 0 h 1146"/>
                <a:gd name="T2" fmla="*/ 0 w 1188"/>
                <a:gd name="T3" fmla="*/ 381 h 1146"/>
                <a:gd name="T4" fmla="*/ 0 w 1188"/>
                <a:gd name="T5" fmla="*/ 431 h 1146"/>
                <a:gd name="T6" fmla="*/ 20 w 1188"/>
                <a:gd name="T7" fmla="*/ 516 h 1146"/>
                <a:gd name="T8" fmla="*/ 120 w 1188"/>
                <a:gd name="T9" fmla="*/ 628 h 1146"/>
                <a:gd name="T10" fmla="*/ 235 w 1188"/>
                <a:gd name="T11" fmla="*/ 709 h 1146"/>
                <a:gd name="T12" fmla="*/ 390 w 1188"/>
                <a:gd name="T13" fmla="*/ 785 h 1146"/>
                <a:gd name="T14" fmla="*/ 615 w 1188"/>
                <a:gd name="T15" fmla="*/ 848 h 1146"/>
                <a:gd name="T16" fmla="*/ 805 w 1188"/>
                <a:gd name="T17" fmla="*/ 857 h 1146"/>
                <a:gd name="T18" fmla="*/ 935 w 1188"/>
                <a:gd name="T19" fmla="*/ 812 h 1146"/>
                <a:gd name="T20" fmla="*/ 990 w 1188"/>
                <a:gd name="T21" fmla="*/ 727 h 1146"/>
                <a:gd name="T22" fmla="*/ 980 w 1188"/>
                <a:gd name="T23" fmla="*/ 655 h 1146"/>
                <a:gd name="T24" fmla="*/ 975 w 1188"/>
                <a:gd name="T25" fmla="*/ 0 h 1146"/>
                <a:gd name="T26" fmla="*/ 925 w 1188"/>
                <a:gd name="T27" fmla="*/ 54 h 1146"/>
                <a:gd name="T28" fmla="*/ 785 w 1188"/>
                <a:gd name="T29" fmla="*/ 94 h 1146"/>
                <a:gd name="T30" fmla="*/ 545 w 1188"/>
                <a:gd name="T31" fmla="*/ 121 h 1146"/>
                <a:gd name="T32" fmla="*/ 360 w 1188"/>
                <a:gd name="T33" fmla="*/ 121 h 1146"/>
                <a:gd name="T34" fmla="*/ 145 w 1188"/>
                <a:gd name="T35" fmla="*/ 90 h 1146"/>
                <a:gd name="T36" fmla="*/ 25 w 1188"/>
                <a:gd name="T37" fmla="*/ 36 h 1146"/>
                <a:gd name="T38" fmla="*/ 0 w 1188"/>
                <a:gd name="T39" fmla="*/ 0 h 1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88" h="1146">
                  <a:moveTo>
                    <a:pt x="0" y="0"/>
                  </a:moveTo>
                  <a:lnTo>
                    <a:pt x="0" y="510"/>
                  </a:lnTo>
                  <a:lnTo>
                    <a:pt x="0" y="576"/>
                  </a:lnTo>
                  <a:lnTo>
                    <a:pt x="24" y="690"/>
                  </a:lnTo>
                  <a:lnTo>
                    <a:pt x="144" y="840"/>
                  </a:lnTo>
                  <a:lnTo>
                    <a:pt x="282" y="948"/>
                  </a:lnTo>
                  <a:lnTo>
                    <a:pt x="468" y="1050"/>
                  </a:lnTo>
                  <a:lnTo>
                    <a:pt x="738" y="1134"/>
                  </a:lnTo>
                  <a:lnTo>
                    <a:pt x="966" y="1146"/>
                  </a:lnTo>
                  <a:lnTo>
                    <a:pt x="1122" y="1086"/>
                  </a:lnTo>
                  <a:lnTo>
                    <a:pt x="1188" y="972"/>
                  </a:lnTo>
                  <a:lnTo>
                    <a:pt x="1176" y="876"/>
                  </a:lnTo>
                  <a:lnTo>
                    <a:pt x="1170" y="0"/>
                  </a:lnTo>
                  <a:lnTo>
                    <a:pt x="1110" y="72"/>
                  </a:lnTo>
                  <a:lnTo>
                    <a:pt x="942" y="126"/>
                  </a:lnTo>
                  <a:lnTo>
                    <a:pt x="654" y="162"/>
                  </a:lnTo>
                  <a:lnTo>
                    <a:pt x="432" y="162"/>
                  </a:lnTo>
                  <a:lnTo>
                    <a:pt x="174" y="120"/>
                  </a:lnTo>
                  <a:lnTo>
                    <a:pt x="3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7"/>
            </a:solidFill>
            <a:ln w="9525" cmpd="sng">
              <a:solidFill>
                <a:srgbClr val="FFFF9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6" name="Oval 15"/>
            <p:cNvSpPr>
              <a:spLocks noChangeArrowheads="1"/>
            </p:cNvSpPr>
            <p:nvPr/>
          </p:nvSpPr>
          <p:spPr bwMode="auto">
            <a:xfrm>
              <a:off x="294" y="306"/>
              <a:ext cx="990" cy="264"/>
            </a:xfrm>
            <a:prstGeom prst="ellipse">
              <a:avLst/>
            </a:prstGeom>
            <a:solidFill>
              <a:srgbClr val="FCFEDA"/>
            </a:solidFill>
            <a:ln w="9525">
              <a:solidFill>
                <a:srgbClr val="FCFED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7" name="AutoShape 16"/>
            <p:cNvSpPr>
              <a:spLocks noChangeArrowheads="1"/>
            </p:cNvSpPr>
            <p:nvPr/>
          </p:nvSpPr>
          <p:spPr bwMode="auto">
            <a:xfrm>
              <a:off x="293" y="302"/>
              <a:ext cx="981" cy="1679"/>
            </a:xfrm>
            <a:prstGeom prst="can">
              <a:avLst>
                <a:gd name="adj" fmla="val 2573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8" name="Oval 17"/>
            <p:cNvSpPr>
              <a:spLocks noChangeArrowheads="1"/>
            </p:cNvSpPr>
            <p:nvPr/>
          </p:nvSpPr>
          <p:spPr bwMode="auto">
            <a:xfrm rot="-9364060">
              <a:off x="263" y="800"/>
              <a:ext cx="1045" cy="45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099" name="Line 18"/>
            <p:cNvSpPr>
              <a:spLocks noChangeShapeType="1"/>
            </p:cNvSpPr>
            <p:nvPr/>
          </p:nvSpPr>
          <p:spPr bwMode="auto">
            <a:xfrm flipV="1">
              <a:off x="778" y="48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100" name="Line 19"/>
            <p:cNvSpPr>
              <a:spLocks noChangeShapeType="1"/>
            </p:cNvSpPr>
            <p:nvPr/>
          </p:nvSpPr>
          <p:spPr bwMode="auto">
            <a:xfrm flipH="1">
              <a:off x="36" y="1766"/>
              <a:ext cx="725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101" name="Text Box 20"/>
            <p:cNvSpPr txBox="1">
              <a:spLocks noChangeArrowheads="1"/>
            </p:cNvSpPr>
            <p:nvPr/>
          </p:nvSpPr>
          <p:spPr bwMode="auto">
            <a:xfrm>
              <a:off x="1595" y="1426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4102" name="Rectangle 21"/>
            <p:cNvSpPr>
              <a:spLocks noChangeArrowheads="1"/>
            </p:cNvSpPr>
            <p:nvPr/>
          </p:nvSpPr>
          <p:spPr bwMode="auto">
            <a:xfrm>
              <a:off x="0" y="154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103" name="Rectangle 22"/>
            <p:cNvSpPr>
              <a:spLocks noChangeArrowheads="1"/>
            </p:cNvSpPr>
            <p:nvPr/>
          </p:nvSpPr>
          <p:spPr bwMode="auto">
            <a:xfrm>
              <a:off x="774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104" name="Line 23"/>
            <p:cNvSpPr>
              <a:spLocks noChangeShapeType="1"/>
            </p:cNvSpPr>
            <p:nvPr/>
          </p:nvSpPr>
          <p:spPr bwMode="auto">
            <a:xfrm>
              <a:off x="760" y="1764"/>
              <a:ext cx="1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4105" name="Text Box 24"/>
            <p:cNvSpPr txBox="1">
              <a:spLocks noChangeArrowheads="1"/>
            </p:cNvSpPr>
            <p:nvPr/>
          </p:nvSpPr>
          <p:spPr bwMode="auto">
            <a:xfrm>
              <a:off x="765" y="1788"/>
              <a:ext cx="15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618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/>
      <p:bldP spid="160771" grpId="0" autoUpdateAnimBg="0"/>
      <p:bldP spid="160772" grpId="0" animBg="1"/>
      <p:bldP spid="160773" grpId="0" autoUpdateAnimBg="0"/>
      <p:bldP spid="160774" grpId="0" autoUpdateAnimBg="0"/>
      <p:bldP spid="160775" grpId="0" autoUpdateAnimBg="0"/>
      <p:bldP spid="160776" grpId="0" autoUpdateAnimBg="0"/>
      <p:bldP spid="160777" grpId="0" animBg="1"/>
      <p:bldP spid="160778" grpId="0" autoUpdateAnimBg="0"/>
      <p:bldP spid="160779" grpId="0" autoUpdateAnimBg="0"/>
      <p:bldP spid="1607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fld id="{4FE138C8-03C8-4E1C-BA58-699FD74B2DFD}" type="slidenum">
              <a: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03225" y="295275"/>
            <a:ext cx="6400800" cy="68580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latin typeface="楷体_GB2312" pitchFamily="1" charset="-122"/>
              </a:rPr>
              <a:t>2</a:t>
            </a:r>
            <a:r>
              <a:rPr lang="zh-CN" altLang="en-US" dirty="0" smtClean="0">
                <a:latin typeface="楷体_GB2312" pitchFamily="1" charset="-122"/>
              </a:rPr>
              <a:t>、空间曲线的参数方程</a:t>
            </a:r>
            <a:endParaRPr lang="zh-CN" altLang="en-US" dirty="0" smtClean="0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4988" y="1306513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将曲线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C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上的动点坐标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x, y, z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表示成参数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t</a:t>
            </a:r>
            <a:r>
              <a:rPr lang="en-US" altLang="zh-CN" sz="2800" i="1">
                <a:solidFill>
                  <a:srgbClr val="007572"/>
                </a:solidFill>
                <a:latin typeface="Times New Roman" panose="02020603050405020304" pitchFamily="18" charset="0"/>
                <a:ea typeface="仿宋_GB2312" pitchFamily="1" charset="-122"/>
              </a:rPr>
              <a:t> 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的函数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</a:rPr>
              <a:t>: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921500" y="1833563"/>
            <a:ext cx="1828800" cy="2819400"/>
            <a:chOff x="4224" y="912"/>
            <a:chExt cx="1152" cy="1776"/>
          </a:xfrm>
        </p:grpSpPr>
        <p:graphicFrame>
          <p:nvGraphicFramePr>
            <p:cNvPr id="28715" name="Object 5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位图图像" r:id="rId4" imgW="1647619" imgH="2629267" progId="Paint.Picture">
                    <p:embed/>
                  </p:oleObj>
                </mc:Choice>
                <mc:Fallback>
                  <p:oleObj name="位图图像" r:id="rId4" imgW="1647619" imgH="26292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99"/>
                            </a:clrFrom>
                            <a:clrTo>
                              <a:srgbClr val="000099">
                                <a:alpha val="0"/>
                              </a:srgbClr>
                            </a:clrTo>
                          </a:clrChange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6" name="Object 6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quation" r:id="rId6" imgW="209712" imgH="209550" progId="Equation.3">
                    <p:embed/>
                  </p:oleObj>
                </mc:Choice>
                <mc:Fallback>
                  <p:oleObj name="Equation" r:id="rId6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7" name="Object 7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8" imgW="228777" imgH="304800" progId="Equation.3">
                    <p:embed/>
                  </p:oleObj>
                </mc:Choice>
                <mc:Fallback>
                  <p:oleObj name="Equation" r:id="rId8" imgW="228777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8" name="Object 8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10" imgW="219244" imgH="228600" progId="Equation.3">
                    <p:embed/>
                  </p:oleObj>
                </mc:Choice>
                <mc:Fallback>
                  <p:oleObj name="Equation" r:id="rId10" imgW="21924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9" name="Object 9"/>
            <p:cNvGraphicFramePr>
              <a:graphicFrameLocks noChangeAspect="1"/>
            </p:cNvGraphicFramePr>
            <p:nvPr/>
          </p:nvGraphicFramePr>
          <p:xfrm>
            <a:off x="4664" y="2166"/>
            <a:ext cx="12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12" imgW="181115" imgH="190500" progId="Equation.DSMT4">
                    <p:embed/>
                  </p:oleObj>
                </mc:Choice>
                <mc:Fallback>
                  <p:oleObj name="Equation" r:id="rId12" imgW="181115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2166"/>
                          <a:ext cx="12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782888" y="2124075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  <a:latin typeface="楷体_GB2312" pitchFamily="1" charset="-122"/>
              </a:rPr>
              <a:t>称它为空间曲线的    </a:t>
            </a:r>
            <a:r>
              <a:rPr kumimoji="1" lang="zh-CN" altLang="en-US">
                <a:solidFill>
                  <a:srgbClr val="0000FF"/>
                </a:solidFill>
                <a:latin typeface="楷体_GB2312" pitchFamily="1" charset="-122"/>
              </a:rPr>
              <a:t>参数方程</a:t>
            </a:r>
            <a:r>
              <a:rPr kumimoji="1" lang="en-US" altLang="zh-CN">
                <a:solidFill>
                  <a:srgbClr val="0033CC"/>
                </a:solidFill>
                <a:latin typeface="楷体_GB2312" pitchFamily="1" charset="-122"/>
              </a:rPr>
              <a:t>.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422400" y="197485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14" imgW="1143177" imgH="400050" progId="Equation.3">
                  <p:embed/>
                </p:oleObj>
              </mc:Choice>
              <mc:Fallback>
                <p:oleObj name="Equation" r:id="rId14" imgW="1143177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97485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06450" y="3341688"/>
            <a:ext cx="306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  <a:latin typeface="楷体_GB2312" pitchFamily="1" charset="-122"/>
              </a:rPr>
              <a:t>例如</a:t>
            </a:r>
            <a:r>
              <a:rPr kumimoji="1" lang="en-US" altLang="zh-CN">
                <a:solidFill>
                  <a:srgbClr val="0033CC"/>
                </a:solidFill>
                <a:latin typeface="楷体_GB2312" pitchFamily="1" charset="-122"/>
              </a:rPr>
              <a:t>,</a:t>
            </a:r>
            <a:r>
              <a:rPr kumimoji="1" lang="zh-CN" altLang="en-US">
                <a:solidFill>
                  <a:srgbClr val="0000FF"/>
                </a:solidFill>
                <a:latin typeface="楷体_GB2312" pitchFamily="1" charset="-122"/>
              </a:rPr>
              <a:t>圆柱螺旋线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340100" y="4170363"/>
          <a:ext cx="2513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6" imgW="2505244" imgH="838200" progId="Equation.3">
                  <p:embed/>
                </p:oleObj>
              </mc:Choice>
              <mc:Fallback>
                <p:oleObj name="Equation" r:id="rId16" imgW="2505244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170363"/>
                        <a:ext cx="2513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6388100" y="4487863"/>
          <a:ext cx="1574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8" imgW="1562247" imgH="1200150" progId="Equation.3">
                  <p:embed/>
                </p:oleObj>
              </mc:Choice>
              <mc:Fallback>
                <p:oleObj name="Equation" r:id="rId18" imgW="1562247" imgH="1200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487863"/>
                        <a:ext cx="1574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977900" y="5859463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20" imgW="1866929" imgH="438150" progId="Equation.3">
                  <p:embed/>
                </p:oleObj>
              </mc:Choice>
              <mc:Fallback>
                <p:oleObj name="Equation" r:id="rId20" imgW="1866929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859463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4406900" y="5910263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22" imgW="1219082" imgH="400050" progId="Equation.3">
                  <p:embed/>
                </p:oleObj>
              </mc:Choice>
              <mc:Fallback>
                <p:oleObj name="Equation" r:id="rId22" imgW="121908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910263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333500" y="4030663"/>
          <a:ext cx="1776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24" imgW="1771606" imgH="342900" progId="Equation.3">
                  <p:embed/>
                </p:oleObj>
              </mc:Choice>
              <mc:Fallback>
                <p:oleObj name="Equation" r:id="rId24" imgW="177160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30663"/>
                        <a:ext cx="1776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1317625" y="4411663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26" imgW="1743009" imgH="400050" progId="Equation.3">
                  <p:embed/>
                </p:oleObj>
              </mc:Choice>
              <mc:Fallback>
                <p:oleObj name="Equation" r:id="rId26" imgW="1743009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411663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358900" y="4945063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28" imgW="1047853" imgH="342900" progId="Equation.3">
                  <p:embed/>
                </p:oleObj>
              </mc:Choice>
              <mc:Fallback>
                <p:oleObj name="Equation" r:id="rId28" imgW="104785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945063"/>
                        <a:ext cx="105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492500" y="33416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  <a:latin typeface="楷体_GB2312" pitchFamily="1" charset="-122"/>
              </a:rPr>
              <a:t>的参数方程为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7531100" y="357346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806700" y="57975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上升高度</a:t>
            </a:r>
            <a:endParaRPr kumimoji="1" lang="zh-CN" altLang="en-US">
              <a:solidFill>
                <a:srgbClr val="0033CC"/>
              </a:solidFill>
              <a:ea typeface="仿宋_GB2312" pitchFamily="1" charset="-122"/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549900" y="57975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33CC"/>
                </a:solidFill>
                <a:ea typeface="仿宋_GB2312" pitchFamily="1" charset="-122"/>
              </a:rPr>
              <a:t>, </a:t>
            </a:r>
            <a:r>
              <a:rPr kumimoji="1" lang="zh-CN" altLang="en-US">
                <a:solidFill>
                  <a:srgbClr val="0033CC"/>
                </a:solidFill>
              </a:rPr>
              <a:t>称为</a:t>
            </a:r>
            <a:r>
              <a:rPr kumimoji="1" lang="zh-CN" altLang="en-US" b="1">
                <a:solidFill>
                  <a:srgbClr val="0000FF"/>
                </a:solidFill>
              </a:rPr>
              <a:t>螺距 </a:t>
            </a:r>
            <a:r>
              <a:rPr kumimoji="1" lang="en-US" altLang="zh-CN">
                <a:solidFill>
                  <a:srgbClr val="0033CC"/>
                </a:solidFill>
                <a:ea typeface="仿宋_GB2312" pitchFamily="1" charset="-122"/>
              </a:rPr>
              <a:t>.</a:t>
            </a:r>
          </a:p>
        </p:txBody>
      </p:sp>
      <p:sp>
        <p:nvSpPr>
          <p:cNvPr id="8216" name="AutoShape 24"/>
          <p:cNvSpPr>
            <a:spLocks/>
          </p:cNvSpPr>
          <p:nvPr/>
        </p:nvSpPr>
        <p:spPr bwMode="auto">
          <a:xfrm>
            <a:off x="1130300" y="403066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217" name="AutoShape 25"/>
          <p:cNvSpPr>
            <a:spLocks/>
          </p:cNvSpPr>
          <p:nvPr/>
        </p:nvSpPr>
        <p:spPr bwMode="auto">
          <a:xfrm>
            <a:off x="1187450" y="1943100"/>
            <a:ext cx="152400" cy="1198563"/>
          </a:xfrm>
          <a:prstGeom prst="leftBrace">
            <a:avLst>
              <a:gd name="adj1" fmla="val 65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349375" y="2403475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0" imgW="1200018" imgH="400050" progId="Equation.3">
                  <p:embed/>
                </p:oleObj>
              </mc:Choice>
              <mc:Fallback>
                <p:oleObj name="Equation" r:id="rId30" imgW="120001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403475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1425575" y="2878138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2" imgW="1124112" imgH="400050" progId="Equation.3">
                  <p:embed/>
                </p:oleObj>
              </mc:Choice>
              <mc:Fallback>
                <p:oleObj name="Equation" r:id="rId32" imgW="1124112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878138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Freeform 28"/>
          <p:cNvSpPr>
            <a:spLocks/>
          </p:cNvSpPr>
          <p:nvPr/>
        </p:nvSpPr>
        <p:spPr bwMode="auto">
          <a:xfrm>
            <a:off x="3187700" y="4868863"/>
            <a:ext cx="2819400" cy="228600"/>
          </a:xfrm>
          <a:custGeom>
            <a:avLst/>
            <a:gdLst>
              <a:gd name="T0" fmla="*/ 0 w 1776"/>
              <a:gd name="T1" fmla="*/ 0 h 144"/>
              <a:gd name="T2" fmla="*/ 1828800 w 1776"/>
              <a:gd name="T3" fmla="*/ 0 h 144"/>
              <a:gd name="T4" fmla="*/ 914400 w 1776"/>
              <a:gd name="T5" fmla="*/ 228600 h 144"/>
              <a:gd name="T6" fmla="*/ 2819400 w 1776"/>
              <a:gd name="T7" fmla="*/ 2286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7732713" y="4076700"/>
            <a:ext cx="223837" cy="392113"/>
            <a:chOff x="4719" y="2419"/>
            <a:chExt cx="141" cy="247"/>
          </a:xfrm>
        </p:grpSpPr>
        <p:graphicFrame>
          <p:nvGraphicFramePr>
            <p:cNvPr id="28713" name="Object 30"/>
            <p:cNvGraphicFramePr>
              <a:graphicFrameLocks noChangeAspect="1"/>
            </p:cNvGraphicFramePr>
            <p:nvPr/>
          </p:nvGraphicFramePr>
          <p:xfrm>
            <a:off x="4728" y="2523"/>
            <a:ext cx="10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Equation" r:id="rId34" imgW="152518" imgH="219075" progId="Equation.DSMT4">
                    <p:embed/>
                  </p:oleObj>
                </mc:Choice>
                <mc:Fallback>
                  <p:oleObj name="Equation" r:id="rId34" imgW="152518" imgH="21907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523"/>
                          <a:ext cx="10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4" name="Freeform 31"/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78 w 432"/>
                <a:gd name="T3" fmla="*/ 34 h 96"/>
                <a:gd name="T4" fmla="*/ 141 w 43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24" name="Group 32"/>
          <p:cNvGrpSpPr>
            <a:grpSpLocks/>
          </p:cNvGrpSpPr>
          <p:nvPr/>
        </p:nvGrpSpPr>
        <p:grpSpPr bwMode="auto">
          <a:xfrm>
            <a:off x="7812088" y="3216275"/>
            <a:ext cx="1100137" cy="871538"/>
            <a:chOff x="4787" y="1951"/>
            <a:chExt cx="693" cy="549"/>
          </a:xfrm>
        </p:grpSpPr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28711" name="Line 34"/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8712" name="Line 35"/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28707" name="Group 36"/>
            <p:cNvGrpSpPr>
              <a:grpSpLocks/>
            </p:cNvGrpSpPr>
            <p:nvPr/>
          </p:nvGrpSpPr>
          <p:grpSpPr bwMode="auto">
            <a:xfrm>
              <a:off x="4992" y="1951"/>
              <a:ext cx="488" cy="455"/>
              <a:chOff x="4992" y="1855"/>
              <a:chExt cx="488" cy="455"/>
            </a:xfrm>
          </p:grpSpPr>
          <p:sp>
            <p:nvSpPr>
              <p:cNvPr id="28708" name="Line 37"/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8709" name="Line 38"/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28710" name="Object 39"/>
              <p:cNvGraphicFramePr>
                <a:graphicFrameLocks noChangeAspect="1"/>
              </p:cNvGraphicFramePr>
              <p:nvPr/>
            </p:nvGraphicFramePr>
            <p:xfrm>
              <a:off x="5304" y="1855"/>
              <a:ext cx="176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" name="Equation" r:id="rId36" imgW="266553" imgH="209550" progId="Equation.DSMT4">
                      <p:embed/>
                    </p:oleObj>
                  </mc:Choice>
                  <mc:Fallback>
                    <p:oleObj name="Equation" r:id="rId36" imgW="266553" imgH="20955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1855"/>
                            <a:ext cx="176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232" name="AutoShape 40"/>
          <p:cNvSpPr>
            <a:spLocks/>
          </p:cNvSpPr>
          <p:nvPr/>
        </p:nvSpPr>
        <p:spPr bwMode="auto">
          <a:xfrm>
            <a:off x="6159500" y="448786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8234" name="Group 42"/>
          <p:cNvGrpSpPr>
            <a:grpSpLocks/>
          </p:cNvGrpSpPr>
          <p:nvPr/>
        </p:nvGrpSpPr>
        <p:grpSpPr bwMode="auto">
          <a:xfrm>
            <a:off x="7127875" y="1781175"/>
            <a:ext cx="1622425" cy="2733675"/>
            <a:chOff x="4490" y="1122"/>
            <a:chExt cx="1022" cy="1722"/>
          </a:xfrm>
        </p:grpSpPr>
        <p:sp>
          <p:nvSpPr>
            <p:cNvPr id="28703" name="Line 43"/>
            <p:cNvSpPr>
              <a:spLocks noChangeShapeType="1"/>
            </p:cNvSpPr>
            <p:nvPr/>
          </p:nvSpPr>
          <p:spPr bwMode="auto">
            <a:xfrm flipH="1">
              <a:off x="4490" y="2508"/>
              <a:ext cx="43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8704" name="Line 44"/>
            <p:cNvSpPr>
              <a:spLocks noChangeShapeType="1"/>
            </p:cNvSpPr>
            <p:nvPr/>
          </p:nvSpPr>
          <p:spPr bwMode="auto">
            <a:xfrm>
              <a:off x="4921" y="2523"/>
              <a:ext cx="591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8705" name="Line 45"/>
            <p:cNvSpPr>
              <a:spLocks noChangeShapeType="1"/>
            </p:cNvSpPr>
            <p:nvPr/>
          </p:nvSpPr>
          <p:spPr bwMode="auto">
            <a:xfrm flipH="1" flipV="1">
              <a:off x="4918" y="1122"/>
              <a:ext cx="4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54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202" grpId="0" autoUpdateAnimBg="0"/>
      <p:bldP spid="8204" grpId="0" autoUpdateAnimBg="0"/>
      <p:bldP spid="8212" grpId="0" autoUpdateAnimBg="0"/>
      <p:bldP spid="8213" grpId="0" animBg="1"/>
      <p:bldP spid="8214" grpId="0" autoUpdateAnimBg="0"/>
      <p:bldP spid="8215" grpId="0" autoUpdateAnimBg="0"/>
      <p:bldP spid="8216" grpId="0" animBg="1"/>
      <p:bldP spid="8217" grpId="0" animBg="1"/>
      <p:bldP spid="8220" grpId="0" animBg="1"/>
      <p:bldP spid="8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0FF4-0036-487B-8B0A-07CE10041CF4}" type="slidenum">
              <a:rPr lang="zh-CN" altLang="zh-CN" sz="1397">
                <a:solidFill>
                  <a:srgbClr val="0033CC"/>
                </a:solidFill>
              </a:rPr>
              <a:pPr/>
              <a:t>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4495901" y="2972405"/>
            <a:ext cx="4020155" cy="329494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42849" y="742849"/>
            <a:ext cx="7620000" cy="215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例2.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若空间中点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在圆柱面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上以角速度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绕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轴旋转，同时又以线速度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沿平行于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轴的正方向上升 (其中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都是常数). 则点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构成的图形为螺旋线. 试建立其方程.</a:t>
            </a:r>
            <a:endParaRPr lang="zh-CN" altLang="en-US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933349" y="3219349"/>
            <a:ext cx="3467302" cy="267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     设时间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为参数. 初始时刻 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=0)，动点在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0, 0)处，经时刻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动点运动到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161797" name="Group 5"/>
          <p:cNvGrpSpPr>
            <a:grpSpLocks/>
          </p:cNvGrpSpPr>
          <p:nvPr/>
        </p:nvGrpSpPr>
        <p:grpSpPr bwMode="auto">
          <a:xfrm>
            <a:off x="4856238" y="3087814"/>
            <a:ext cx="3072190" cy="3138210"/>
            <a:chOff x="0" y="0"/>
            <a:chExt cx="1935" cy="1977"/>
          </a:xfrm>
        </p:grpSpPr>
        <p:pic>
          <p:nvPicPr>
            <p:cNvPr id="175114" name="Picture 6" descr="74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35" cy="1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15" name="Text Box 7"/>
            <p:cNvSpPr txBox="1">
              <a:spLocks noChangeArrowheads="1"/>
            </p:cNvSpPr>
            <p:nvPr/>
          </p:nvSpPr>
          <p:spPr bwMode="auto">
            <a:xfrm>
              <a:off x="763" y="82"/>
              <a:ext cx="19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5116" name="Rectangle 8"/>
            <p:cNvSpPr>
              <a:spLocks noChangeArrowheads="1"/>
            </p:cNvSpPr>
            <p:nvPr/>
          </p:nvSpPr>
          <p:spPr bwMode="auto">
            <a:xfrm>
              <a:off x="409" y="154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5117" name="Rectangle 9"/>
            <p:cNvSpPr>
              <a:spLocks noChangeArrowheads="1"/>
            </p:cNvSpPr>
            <p:nvPr/>
          </p:nvSpPr>
          <p:spPr bwMode="auto">
            <a:xfrm>
              <a:off x="1636" y="1143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5118" name="Text Box 10"/>
            <p:cNvSpPr txBox="1">
              <a:spLocks noChangeArrowheads="1"/>
            </p:cNvSpPr>
            <p:nvPr/>
          </p:nvSpPr>
          <p:spPr bwMode="auto">
            <a:xfrm>
              <a:off x="939" y="1251"/>
              <a:ext cx="37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917726" y="3267227"/>
            <a:ext cx="13093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5867198" y="5669139"/>
            <a:ext cx="5337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6404429" y="4352774"/>
            <a:ext cx="4828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26414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795" grpId="0" autoUpdateAnimBg="0"/>
      <p:bldP spid="161796" grpId="0" autoUpdateAnimBg="0"/>
      <p:bldP spid="161803" grpId="0" autoUpdateAnimBg="0"/>
      <p:bldP spid="161804" grpId="0" autoUpdateAnimBg="0"/>
      <p:bldP spid="1618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46BF48-7744-4083-98AE-0E513715C73C}" type="slidenum">
              <a:rPr lang="zh-CN" altLang="zh-CN" sz="1397">
                <a:solidFill>
                  <a:srgbClr val="0033CC"/>
                </a:solidFill>
              </a:rPr>
              <a:pPr/>
              <a:t>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pSp>
        <p:nvGrpSpPr>
          <p:cNvPr id="176131" name="Group 2"/>
          <p:cNvGrpSpPr>
            <a:grpSpLocks/>
          </p:cNvGrpSpPr>
          <p:nvPr/>
        </p:nvGrpSpPr>
        <p:grpSpPr bwMode="auto">
          <a:xfrm>
            <a:off x="5364238" y="260552"/>
            <a:ext cx="3562048" cy="3295448"/>
            <a:chOff x="0" y="0"/>
            <a:chExt cx="2244" cy="2076"/>
          </a:xfrm>
        </p:grpSpPr>
        <p:sp>
          <p:nvSpPr>
            <p:cNvPr id="17615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44" cy="2076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pSp>
          <p:nvGrpSpPr>
            <p:cNvPr id="176153" name="Group 4"/>
            <p:cNvGrpSpPr>
              <a:grpSpLocks/>
            </p:cNvGrpSpPr>
            <p:nvPr/>
          </p:nvGrpSpPr>
          <p:grpSpPr bwMode="auto">
            <a:xfrm>
              <a:off x="107" y="73"/>
              <a:ext cx="1935" cy="1977"/>
              <a:chOff x="0" y="0"/>
              <a:chExt cx="1935" cy="1977"/>
            </a:xfrm>
          </p:grpSpPr>
          <p:pic>
            <p:nvPicPr>
              <p:cNvPr id="176156" name="Picture 5" descr="74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935" cy="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157" name="Text Box 6"/>
              <p:cNvSpPr txBox="1">
                <a:spLocks noChangeArrowheads="1"/>
              </p:cNvSpPr>
              <p:nvPr/>
            </p:nvSpPr>
            <p:spPr bwMode="auto">
              <a:xfrm>
                <a:off x="763" y="82"/>
                <a:ext cx="19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76158" name="Rectangle 7"/>
              <p:cNvSpPr>
                <a:spLocks noChangeArrowheads="1"/>
              </p:cNvSpPr>
              <p:nvPr/>
            </p:nvSpPr>
            <p:spPr bwMode="auto">
              <a:xfrm>
                <a:off x="409" y="1547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76159" name="Rectangle 8"/>
              <p:cNvSpPr>
                <a:spLocks noChangeArrowheads="1"/>
              </p:cNvSpPr>
              <p:nvPr/>
            </p:nvSpPr>
            <p:spPr bwMode="auto">
              <a:xfrm>
                <a:off x="1636" y="1143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76160" name="Text Box 9"/>
              <p:cNvSpPr txBox="1">
                <a:spLocks noChangeArrowheads="1"/>
              </p:cNvSpPr>
              <p:nvPr/>
            </p:nvSpPr>
            <p:spPr bwMode="auto">
              <a:xfrm>
                <a:off x="939" y="1251"/>
                <a:ext cx="37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413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76154" name="Text Box 10"/>
            <p:cNvSpPr txBox="1">
              <a:spLocks noChangeArrowheads="1"/>
            </p:cNvSpPr>
            <p:nvPr/>
          </p:nvSpPr>
          <p:spPr bwMode="auto">
            <a:xfrm>
              <a:off x="744" y="1699"/>
              <a:ext cx="33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155" name="Rectangle 11"/>
            <p:cNvSpPr>
              <a:spLocks noChangeArrowheads="1"/>
            </p:cNvSpPr>
            <p:nvPr/>
          </p:nvSpPr>
          <p:spPr bwMode="auto">
            <a:xfrm>
              <a:off x="1082" y="902"/>
              <a:ext cx="2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762000" y="590651"/>
            <a:ext cx="638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作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在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平面的投影. 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841627" y="1323925"/>
            <a:ext cx="3871484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投影点为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'，其坐标为(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0).</a:t>
            </a:r>
          </a:p>
        </p:txBody>
      </p:sp>
      <p:grpSp>
        <p:nvGrpSpPr>
          <p:cNvPr id="162830" name="Group 14"/>
          <p:cNvGrpSpPr>
            <a:grpSpLocks/>
          </p:cNvGrpSpPr>
          <p:nvPr/>
        </p:nvGrpSpPr>
        <p:grpSpPr bwMode="auto">
          <a:xfrm>
            <a:off x="971651" y="2457349"/>
            <a:ext cx="4457599" cy="522262"/>
            <a:chOff x="0" y="0"/>
            <a:chExt cx="2808" cy="329"/>
          </a:xfrm>
        </p:grpSpPr>
        <p:sp>
          <p:nvSpPr>
            <p:cNvPr id="176150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由题意  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= ||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MM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' || 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6151" name="Line 16"/>
            <p:cNvSpPr>
              <a:spLocks noChangeShapeType="1"/>
            </p:cNvSpPr>
            <p:nvPr/>
          </p:nvSpPr>
          <p:spPr bwMode="auto">
            <a:xfrm>
              <a:off x="1404" y="36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5051274" y="3832175"/>
            <a:ext cx="17780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sin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  <a:endParaRPr lang="zh-CN" altLang="en-US" sz="2794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2834" name="Group 18"/>
          <p:cNvGrpSpPr>
            <a:grpSpLocks/>
          </p:cNvGrpSpPr>
          <p:nvPr/>
        </p:nvGrpSpPr>
        <p:grpSpPr bwMode="auto">
          <a:xfrm>
            <a:off x="2251226" y="3184576"/>
            <a:ext cx="3084411" cy="522262"/>
            <a:chOff x="0" y="0"/>
            <a:chExt cx="1943" cy="329"/>
          </a:xfrm>
        </p:grpSpPr>
        <p:sp>
          <p:nvSpPr>
            <p:cNvPr id="17614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9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= ||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' || cos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6149" name="Line 20"/>
            <p:cNvSpPr>
              <a:spLocks noChangeShapeType="1"/>
            </p:cNvSpPr>
            <p:nvPr/>
          </p:nvSpPr>
          <p:spPr bwMode="auto">
            <a:xfrm>
              <a:off x="574" y="3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162837" name="Group 21"/>
          <p:cNvGrpSpPr>
            <a:grpSpLocks/>
          </p:cNvGrpSpPr>
          <p:nvPr/>
        </p:nvGrpSpPr>
        <p:grpSpPr bwMode="auto">
          <a:xfrm>
            <a:off x="2251226" y="3832175"/>
            <a:ext cx="2845383" cy="522262"/>
            <a:chOff x="0" y="0"/>
            <a:chExt cx="1792" cy="329"/>
          </a:xfrm>
        </p:grpSpPr>
        <p:sp>
          <p:nvSpPr>
            <p:cNvPr id="17614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7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= ||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' || sin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endPara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147" name="Line 23"/>
            <p:cNvSpPr>
              <a:spLocks noChangeShapeType="1"/>
            </p:cNvSpPr>
            <p:nvPr/>
          </p:nvSpPr>
          <p:spPr bwMode="auto">
            <a:xfrm>
              <a:off x="574" y="58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390953" y="5162651"/>
            <a:ext cx="1676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参数方程</a:t>
            </a:r>
          </a:p>
        </p:txBody>
      </p:sp>
      <p:grpSp>
        <p:nvGrpSpPr>
          <p:cNvPr id="176139" name="Group 25"/>
          <p:cNvGrpSpPr>
            <a:grpSpLocks/>
          </p:cNvGrpSpPr>
          <p:nvPr/>
        </p:nvGrpSpPr>
        <p:grpSpPr bwMode="auto">
          <a:xfrm>
            <a:off x="3132163" y="4743350"/>
            <a:ext cx="3264202" cy="1554389"/>
            <a:chOff x="0" y="0"/>
            <a:chExt cx="2056" cy="979"/>
          </a:xfrm>
        </p:grpSpPr>
        <p:sp>
          <p:nvSpPr>
            <p:cNvPr id="176142" name="Text Box 26"/>
            <p:cNvSpPr txBox="1">
              <a:spLocks noChangeArrowheads="1"/>
            </p:cNvSpPr>
            <p:nvPr/>
          </p:nvSpPr>
          <p:spPr bwMode="auto">
            <a:xfrm>
              <a:off x="181" y="0"/>
              <a:ext cx="187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cos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143" name="AutoShape 27"/>
            <p:cNvSpPr>
              <a:spLocks/>
            </p:cNvSpPr>
            <p:nvPr/>
          </p:nvSpPr>
          <p:spPr bwMode="auto">
            <a:xfrm>
              <a:off x="0" y="79"/>
              <a:ext cx="221" cy="770"/>
            </a:xfrm>
            <a:prstGeom prst="leftBrace">
              <a:avLst>
                <a:gd name="adj1" fmla="val 29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6144" name="Rectangle 28"/>
            <p:cNvSpPr>
              <a:spLocks noChangeArrowheads="1"/>
            </p:cNvSpPr>
            <p:nvPr/>
          </p:nvSpPr>
          <p:spPr bwMode="auto">
            <a:xfrm>
              <a:off x="272" y="328"/>
              <a:ext cx="138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sin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6145" name="Rectangle 29"/>
            <p:cNvSpPr>
              <a:spLocks noChangeArrowheads="1"/>
            </p:cNvSpPr>
            <p:nvPr/>
          </p:nvSpPr>
          <p:spPr bwMode="auto">
            <a:xfrm>
              <a:off x="285" y="704"/>
              <a:ext cx="100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.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7505599" y="1962453"/>
            <a:ext cx="0" cy="100995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7375576" y="2917977"/>
            <a:ext cx="57579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'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2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8" grpId="0" autoUpdateAnimBg="0"/>
      <p:bldP spid="162829" grpId="0" autoUpdateAnimBg="0"/>
      <p:bldP spid="162833" grpId="0" autoUpdateAnimBg="0"/>
      <p:bldP spid="162840" grpId="0" autoUpdateAnimBg="0"/>
      <p:bldP spid="162846" grpId="0" animBg="1"/>
      <p:bldP spid="1628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7C6544-98DB-4453-9B74-D584F91BFC9E}" type="slidenum">
              <a:rPr lang="zh-CN" altLang="zh-CN" sz="1397">
                <a:solidFill>
                  <a:srgbClr val="0033CC"/>
                </a:solidFill>
              </a:rPr>
              <a:pPr/>
              <a:t>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0" y="687224"/>
            <a:ext cx="8150653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2100263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一般的空间曲线在坐标面上的投影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860274" y="1766913"/>
            <a:ext cx="4495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设空间曲线</a:t>
            </a:r>
          </a:p>
        </p:txBody>
      </p:sp>
      <p:sp>
        <p:nvSpPr>
          <p:cNvPr id="163844" name="AutoShape 4"/>
          <p:cNvSpPr>
            <a:spLocks/>
          </p:cNvSpPr>
          <p:nvPr/>
        </p:nvSpPr>
        <p:spPr bwMode="auto">
          <a:xfrm>
            <a:off x="2441726" y="2548064"/>
            <a:ext cx="304901" cy="799798"/>
          </a:xfrm>
          <a:prstGeom prst="leftBrace">
            <a:avLst>
              <a:gd name="adj1" fmla="val 218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803576" y="2357564"/>
            <a:ext cx="2209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)=0,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803576" y="2909913"/>
            <a:ext cx="2209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)=0,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5292675" y="2492627"/>
            <a:ext cx="1333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(5)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827012" y="3716262"/>
            <a:ext cx="45342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消去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，得      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5219600" y="3644699"/>
            <a:ext cx="1333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(6)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860274" y="4681362"/>
            <a:ext cx="61534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曲面(6)可视为平行于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轴的柱面.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1413127" y="2662465"/>
            <a:ext cx="933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C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5370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  <p:bldP spid="163844" grpId="0" animBg="1"/>
      <p:bldP spid="163845" grpId="0" autoUpdateAnimBg="0"/>
      <p:bldP spid="163846" grpId="0" autoUpdateAnimBg="0"/>
      <p:bldP spid="163847" grpId="0" autoUpdateAnimBg="0"/>
      <p:bldP spid="163848" grpId="0" autoUpdateAnimBg="0"/>
      <p:bldP spid="163849" grpId="0" autoUpdateAnimBg="0"/>
      <p:bldP spid="163850" grpId="0" autoUpdateAnimBg="0"/>
      <p:bldP spid="1638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460AF-088E-4772-BAC1-E31BA0CC809C}" type="slidenum">
              <a:rPr lang="zh-CN" altLang="zh-CN" sz="1397">
                <a:solidFill>
                  <a:srgbClr val="0033CC"/>
                </a:solidFill>
              </a:rPr>
              <a:pPr/>
              <a:t>7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4866" name="AutoShape 2"/>
          <p:cNvSpPr>
            <a:spLocks noChangeArrowheads="1"/>
          </p:cNvSpPr>
          <p:nvPr/>
        </p:nvSpPr>
        <p:spPr bwMode="auto">
          <a:xfrm>
            <a:off x="320020" y="1623282"/>
            <a:ext cx="4153202" cy="3485948"/>
          </a:xfrm>
          <a:prstGeom prst="roundRect">
            <a:avLst>
              <a:gd name="adj" fmla="val 8875"/>
            </a:avLst>
          </a:prstGeom>
          <a:solidFill>
            <a:schemeClr val="hlink"/>
          </a:soli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395111" y="1773465"/>
            <a:ext cx="3972354" cy="2760234"/>
            <a:chOff x="0" y="0"/>
            <a:chExt cx="2502" cy="1739"/>
          </a:xfrm>
        </p:grpSpPr>
        <p:sp>
          <p:nvSpPr>
            <p:cNvPr id="178192" name="Freeform 4"/>
            <p:cNvSpPr>
              <a:spLocks/>
            </p:cNvSpPr>
            <p:nvPr/>
          </p:nvSpPr>
          <p:spPr bwMode="auto">
            <a:xfrm>
              <a:off x="643" y="483"/>
              <a:ext cx="1523" cy="1246"/>
            </a:xfrm>
            <a:custGeom>
              <a:avLst/>
              <a:gdLst>
                <a:gd name="T0" fmla="*/ 0 w 1657"/>
                <a:gd name="T1" fmla="*/ 327 h 1356"/>
                <a:gd name="T2" fmla="*/ 0 w 1657"/>
                <a:gd name="T3" fmla="*/ 1011 h 1356"/>
                <a:gd name="T4" fmla="*/ 92 w 1657"/>
                <a:gd name="T5" fmla="*/ 1082 h 1356"/>
                <a:gd name="T6" fmla="*/ 164 w 1657"/>
                <a:gd name="T7" fmla="*/ 1103 h 1356"/>
                <a:gd name="T8" fmla="*/ 327 w 1657"/>
                <a:gd name="T9" fmla="*/ 1134 h 1356"/>
                <a:gd name="T10" fmla="*/ 511 w 1657"/>
                <a:gd name="T11" fmla="*/ 1082 h 1356"/>
                <a:gd name="T12" fmla="*/ 654 w 1657"/>
                <a:gd name="T13" fmla="*/ 1052 h 1356"/>
                <a:gd name="T14" fmla="*/ 838 w 1657"/>
                <a:gd name="T15" fmla="*/ 1011 h 1356"/>
                <a:gd name="T16" fmla="*/ 1001 w 1657"/>
                <a:gd name="T17" fmla="*/ 1031 h 1356"/>
                <a:gd name="T18" fmla="*/ 1216 w 1657"/>
                <a:gd name="T19" fmla="*/ 1072 h 1356"/>
                <a:gd name="T20" fmla="*/ 1400 w 1657"/>
                <a:gd name="T21" fmla="*/ 1174 h 1356"/>
                <a:gd name="T22" fmla="*/ 1522 w 1657"/>
                <a:gd name="T23" fmla="*/ 1246 h 1356"/>
                <a:gd name="T24" fmla="*/ 1523 w 1657"/>
                <a:gd name="T25" fmla="*/ 589 h 1356"/>
                <a:gd name="T26" fmla="*/ 1523 w 1657"/>
                <a:gd name="T27" fmla="*/ 54 h 1356"/>
                <a:gd name="T28" fmla="*/ 1328 w 1657"/>
                <a:gd name="T29" fmla="*/ 21 h 1356"/>
                <a:gd name="T30" fmla="*/ 1165 w 1657"/>
                <a:gd name="T31" fmla="*/ 0 h 1356"/>
                <a:gd name="T32" fmla="*/ 1001 w 1657"/>
                <a:gd name="T33" fmla="*/ 21 h 1356"/>
                <a:gd name="T34" fmla="*/ 797 w 1657"/>
                <a:gd name="T35" fmla="*/ 82 h 1356"/>
                <a:gd name="T36" fmla="*/ 643 w 1657"/>
                <a:gd name="T37" fmla="*/ 164 h 1356"/>
                <a:gd name="T38" fmla="*/ 460 w 1657"/>
                <a:gd name="T39" fmla="*/ 327 h 1356"/>
                <a:gd name="T40" fmla="*/ 317 w 1657"/>
                <a:gd name="T41" fmla="*/ 409 h 1356"/>
                <a:gd name="T42" fmla="*/ 153 w 1657"/>
                <a:gd name="T43" fmla="*/ 389 h 1356"/>
                <a:gd name="T44" fmla="*/ 0 w 1657"/>
                <a:gd name="T45" fmla="*/ 327 h 13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657" h="1356">
                  <a:moveTo>
                    <a:pt x="0" y="356"/>
                  </a:moveTo>
                  <a:lnTo>
                    <a:pt x="0" y="1100"/>
                  </a:lnTo>
                  <a:lnTo>
                    <a:pt x="100" y="1178"/>
                  </a:lnTo>
                  <a:lnTo>
                    <a:pt x="178" y="1200"/>
                  </a:lnTo>
                  <a:lnTo>
                    <a:pt x="356" y="1234"/>
                  </a:lnTo>
                  <a:lnTo>
                    <a:pt x="556" y="1178"/>
                  </a:lnTo>
                  <a:lnTo>
                    <a:pt x="712" y="1145"/>
                  </a:lnTo>
                  <a:lnTo>
                    <a:pt x="912" y="1100"/>
                  </a:lnTo>
                  <a:lnTo>
                    <a:pt x="1089" y="1122"/>
                  </a:lnTo>
                  <a:lnTo>
                    <a:pt x="1323" y="1167"/>
                  </a:lnTo>
                  <a:lnTo>
                    <a:pt x="1523" y="1278"/>
                  </a:lnTo>
                  <a:lnTo>
                    <a:pt x="1656" y="1356"/>
                  </a:lnTo>
                  <a:lnTo>
                    <a:pt x="1657" y="641"/>
                  </a:lnTo>
                  <a:lnTo>
                    <a:pt x="1657" y="59"/>
                  </a:lnTo>
                  <a:lnTo>
                    <a:pt x="1445" y="23"/>
                  </a:lnTo>
                  <a:lnTo>
                    <a:pt x="1267" y="0"/>
                  </a:lnTo>
                  <a:lnTo>
                    <a:pt x="1089" y="23"/>
                  </a:lnTo>
                  <a:lnTo>
                    <a:pt x="867" y="89"/>
                  </a:lnTo>
                  <a:lnTo>
                    <a:pt x="700" y="178"/>
                  </a:lnTo>
                  <a:lnTo>
                    <a:pt x="500" y="356"/>
                  </a:lnTo>
                  <a:lnTo>
                    <a:pt x="345" y="445"/>
                  </a:lnTo>
                  <a:lnTo>
                    <a:pt x="167" y="423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C5FF"/>
            </a:solidFill>
            <a:ln w="9525" cmpd="sng">
              <a:solidFill>
                <a:srgbClr val="FFC5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3" name="Line 5"/>
            <p:cNvSpPr>
              <a:spLocks noChangeShapeType="1"/>
            </p:cNvSpPr>
            <p:nvPr/>
          </p:nvSpPr>
          <p:spPr bwMode="auto">
            <a:xfrm>
              <a:off x="439" y="117"/>
              <a:ext cx="0" cy="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4" name="Line 6"/>
            <p:cNvSpPr>
              <a:spLocks noChangeShapeType="1"/>
            </p:cNvSpPr>
            <p:nvPr/>
          </p:nvSpPr>
          <p:spPr bwMode="auto">
            <a:xfrm>
              <a:off x="439" y="1220"/>
              <a:ext cx="2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5" name="Freeform 7"/>
            <p:cNvSpPr>
              <a:spLocks/>
            </p:cNvSpPr>
            <p:nvPr/>
          </p:nvSpPr>
          <p:spPr bwMode="auto">
            <a:xfrm>
              <a:off x="655" y="482"/>
              <a:ext cx="1522" cy="433"/>
            </a:xfrm>
            <a:custGeom>
              <a:avLst/>
              <a:gdLst>
                <a:gd name="T0" fmla="*/ 0 w 1655"/>
                <a:gd name="T1" fmla="*/ 328 h 471"/>
                <a:gd name="T2" fmla="*/ 326 w 1655"/>
                <a:gd name="T3" fmla="*/ 399 h 471"/>
                <a:gd name="T4" fmla="*/ 704 w 1655"/>
                <a:gd name="T5" fmla="*/ 124 h 471"/>
                <a:gd name="T6" fmla="*/ 1062 w 1655"/>
                <a:gd name="T7" fmla="*/ 12 h 471"/>
                <a:gd name="T8" fmla="*/ 1522 w 1655"/>
                <a:gd name="T9" fmla="*/ 52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5" h="471">
                  <a:moveTo>
                    <a:pt x="0" y="357"/>
                  </a:moveTo>
                  <a:cubicBezTo>
                    <a:pt x="113" y="408"/>
                    <a:pt x="227" y="471"/>
                    <a:pt x="355" y="434"/>
                  </a:cubicBezTo>
                  <a:cubicBezTo>
                    <a:pt x="483" y="397"/>
                    <a:pt x="633" y="205"/>
                    <a:pt x="766" y="135"/>
                  </a:cubicBezTo>
                  <a:cubicBezTo>
                    <a:pt x="899" y="65"/>
                    <a:pt x="1007" y="26"/>
                    <a:pt x="1155" y="13"/>
                  </a:cubicBezTo>
                  <a:cubicBezTo>
                    <a:pt x="1303" y="0"/>
                    <a:pt x="1551" y="48"/>
                    <a:pt x="1655" y="57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6" name="Freeform 8"/>
            <p:cNvSpPr>
              <a:spLocks/>
            </p:cNvSpPr>
            <p:nvPr/>
          </p:nvSpPr>
          <p:spPr bwMode="auto">
            <a:xfrm>
              <a:off x="645" y="1495"/>
              <a:ext cx="1543" cy="244"/>
            </a:xfrm>
            <a:custGeom>
              <a:avLst/>
              <a:gdLst>
                <a:gd name="T0" fmla="*/ 0 w 1678"/>
                <a:gd name="T1" fmla="*/ 0 h 266"/>
                <a:gd name="T2" fmla="*/ 90 w 1678"/>
                <a:gd name="T3" fmla="*/ 61 h 266"/>
                <a:gd name="T4" fmla="*/ 335 w 1678"/>
                <a:gd name="T5" fmla="*/ 112 h 266"/>
                <a:gd name="T6" fmla="*/ 590 w 1678"/>
                <a:gd name="T7" fmla="*/ 50 h 266"/>
                <a:gd name="T8" fmla="*/ 806 w 1678"/>
                <a:gd name="T9" fmla="*/ 10 h 266"/>
                <a:gd name="T10" fmla="*/ 1185 w 1678"/>
                <a:gd name="T11" fmla="*/ 61 h 266"/>
                <a:gd name="T12" fmla="*/ 1543 w 1678"/>
                <a:gd name="T13" fmla="*/ 244 h 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78" h="266">
                  <a:moveTo>
                    <a:pt x="0" y="0"/>
                  </a:moveTo>
                  <a:cubicBezTo>
                    <a:pt x="18" y="11"/>
                    <a:pt x="37" y="47"/>
                    <a:pt x="98" y="67"/>
                  </a:cubicBezTo>
                  <a:cubicBezTo>
                    <a:pt x="159" y="87"/>
                    <a:pt x="273" y="124"/>
                    <a:pt x="364" y="122"/>
                  </a:cubicBezTo>
                  <a:cubicBezTo>
                    <a:pt x="455" y="120"/>
                    <a:pt x="557" y="73"/>
                    <a:pt x="642" y="55"/>
                  </a:cubicBezTo>
                  <a:cubicBezTo>
                    <a:pt x="727" y="37"/>
                    <a:pt x="769" y="9"/>
                    <a:pt x="877" y="11"/>
                  </a:cubicBezTo>
                  <a:cubicBezTo>
                    <a:pt x="985" y="13"/>
                    <a:pt x="1156" y="23"/>
                    <a:pt x="1289" y="66"/>
                  </a:cubicBezTo>
                  <a:cubicBezTo>
                    <a:pt x="1422" y="109"/>
                    <a:pt x="1597" y="224"/>
                    <a:pt x="1678" y="26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7" name="Line 9"/>
            <p:cNvSpPr>
              <a:spLocks noChangeShapeType="1"/>
            </p:cNvSpPr>
            <p:nvPr/>
          </p:nvSpPr>
          <p:spPr bwMode="auto">
            <a:xfrm>
              <a:off x="645" y="820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8" name="Line 10"/>
            <p:cNvSpPr>
              <a:spLocks noChangeShapeType="1"/>
            </p:cNvSpPr>
            <p:nvPr/>
          </p:nvSpPr>
          <p:spPr bwMode="auto">
            <a:xfrm>
              <a:off x="829" y="881"/>
              <a:ext cx="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199" name="Line 11"/>
            <p:cNvSpPr>
              <a:spLocks noChangeShapeType="1"/>
            </p:cNvSpPr>
            <p:nvPr/>
          </p:nvSpPr>
          <p:spPr bwMode="auto">
            <a:xfrm>
              <a:off x="1003" y="892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0" name="Line 12"/>
            <p:cNvSpPr>
              <a:spLocks noChangeShapeType="1"/>
            </p:cNvSpPr>
            <p:nvPr/>
          </p:nvSpPr>
          <p:spPr bwMode="auto">
            <a:xfrm>
              <a:off x="1156" y="781"/>
              <a:ext cx="0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1" name="Line 13"/>
            <p:cNvSpPr>
              <a:spLocks noChangeShapeType="1"/>
            </p:cNvSpPr>
            <p:nvPr/>
          </p:nvSpPr>
          <p:spPr bwMode="auto">
            <a:xfrm>
              <a:off x="1300" y="657"/>
              <a:ext cx="0" cy="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2" name="Line 14"/>
            <p:cNvSpPr>
              <a:spLocks noChangeShapeType="1"/>
            </p:cNvSpPr>
            <p:nvPr/>
          </p:nvSpPr>
          <p:spPr bwMode="auto">
            <a:xfrm>
              <a:off x="1473" y="556"/>
              <a:ext cx="0" cy="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3" name="Line 15"/>
            <p:cNvSpPr>
              <a:spLocks noChangeShapeType="1"/>
            </p:cNvSpPr>
            <p:nvPr/>
          </p:nvSpPr>
          <p:spPr bwMode="auto">
            <a:xfrm>
              <a:off x="1636" y="504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4" name="Line 16"/>
            <p:cNvSpPr>
              <a:spLocks noChangeShapeType="1"/>
            </p:cNvSpPr>
            <p:nvPr/>
          </p:nvSpPr>
          <p:spPr bwMode="auto">
            <a:xfrm>
              <a:off x="1800" y="483"/>
              <a:ext cx="0" cy="10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5" name="Line 17"/>
            <p:cNvSpPr>
              <a:spLocks noChangeShapeType="1"/>
            </p:cNvSpPr>
            <p:nvPr/>
          </p:nvSpPr>
          <p:spPr bwMode="auto">
            <a:xfrm>
              <a:off x="1962" y="505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6" name="Line 18"/>
            <p:cNvSpPr>
              <a:spLocks noChangeShapeType="1"/>
            </p:cNvSpPr>
            <p:nvPr/>
          </p:nvSpPr>
          <p:spPr bwMode="auto">
            <a:xfrm>
              <a:off x="2166" y="544"/>
              <a:ext cx="0" cy="1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7" name="Line 19"/>
            <p:cNvSpPr>
              <a:spLocks noChangeShapeType="1"/>
            </p:cNvSpPr>
            <p:nvPr/>
          </p:nvSpPr>
          <p:spPr bwMode="auto">
            <a:xfrm flipH="1">
              <a:off x="0" y="1218"/>
              <a:ext cx="429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8208" name="Text Box 20"/>
            <p:cNvSpPr txBox="1">
              <a:spLocks noChangeArrowheads="1"/>
            </p:cNvSpPr>
            <p:nvPr/>
          </p:nvSpPr>
          <p:spPr bwMode="auto">
            <a:xfrm>
              <a:off x="2217" y="411"/>
              <a:ext cx="2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8209" name="Text Box 21"/>
            <p:cNvSpPr txBox="1">
              <a:spLocks noChangeArrowheads="1"/>
            </p:cNvSpPr>
            <p:nvPr/>
          </p:nvSpPr>
          <p:spPr bwMode="auto">
            <a:xfrm>
              <a:off x="419" y="962"/>
              <a:ext cx="26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8210" name="Rectangle 22"/>
            <p:cNvSpPr>
              <a:spLocks noChangeArrowheads="1"/>
            </p:cNvSpPr>
            <p:nvPr/>
          </p:nvSpPr>
          <p:spPr bwMode="auto">
            <a:xfrm>
              <a:off x="80" y="14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8211" name="Rectangle 23"/>
            <p:cNvSpPr>
              <a:spLocks noChangeArrowheads="1"/>
            </p:cNvSpPr>
            <p:nvPr/>
          </p:nvSpPr>
          <p:spPr bwMode="auto">
            <a:xfrm>
              <a:off x="2286" y="941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8212" name="Rectangle 24"/>
            <p:cNvSpPr>
              <a:spLocks noChangeArrowheads="1"/>
            </p:cNvSpPr>
            <p:nvPr/>
          </p:nvSpPr>
          <p:spPr bwMode="auto">
            <a:xfrm>
              <a:off x="438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64889" name="Text Box 25"/>
          <p:cNvSpPr txBox="1">
            <a:spLocks noChangeArrowheads="1"/>
          </p:cNvSpPr>
          <p:nvPr/>
        </p:nvSpPr>
        <p:spPr bwMode="auto">
          <a:xfrm>
            <a:off x="4859262" y="404687"/>
            <a:ext cx="3961190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若点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)满足(5)，则 (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) 满足(6). 故 </a:t>
            </a:r>
            <a:r>
              <a:rPr lang="zh-CN" altLang="en-US" sz="2794" b="1" i="1">
                <a:solidFill>
                  <a:srgbClr val="6600CC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6600CC"/>
                </a:solidFill>
                <a:latin typeface="Times New Roman" panose="02020603050405020304" pitchFamily="18" charset="0"/>
              </a:rPr>
              <a:t>上的点均在柱面(6)上.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4800802" y="2171600"/>
            <a:ext cx="3875012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即 </a:t>
            </a:r>
            <a:r>
              <a:rPr lang="zh-CN" altLang="en-US" sz="2794" b="1" i="1">
                <a:solidFill>
                  <a:srgbClr val="0033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是柱面(6)上的一条曲线. 故 </a:t>
            </a:r>
            <a:r>
              <a:rPr lang="zh-CN" altLang="en-US" sz="2794" b="1" i="1">
                <a:solidFill>
                  <a:srgbClr val="0033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在 </a:t>
            </a:r>
            <a:r>
              <a:rPr lang="zh-CN" altLang="en-US" sz="2794" b="1" i="1">
                <a:solidFill>
                  <a:srgbClr val="003300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 b="1">
                <a:solidFill>
                  <a:srgbClr val="003300"/>
                </a:solidFill>
                <a:latin typeface="Times New Roman" panose="02020603050405020304" pitchFamily="18" charset="0"/>
              </a:rPr>
              <a:t>平面的投影为</a:t>
            </a:r>
          </a:p>
        </p:txBody>
      </p:sp>
      <p:grpSp>
        <p:nvGrpSpPr>
          <p:cNvPr id="164891" name="Group 27"/>
          <p:cNvGrpSpPr>
            <a:grpSpLocks/>
          </p:cNvGrpSpPr>
          <p:nvPr/>
        </p:nvGrpSpPr>
        <p:grpSpPr bwMode="auto">
          <a:xfrm>
            <a:off x="5148036" y="3573639"/>
            <a:ext cx="2161520" cy="1210907"/>
            <a:chOff x="0" y="0"/>
            <a:chExt cx="1088" cy="763"/>
          </a:xfrm>
        </p:grpSpPr>
        <p:sp>
          <p:nvSpPr>
            <p:cNvPr id="178190" name="Text Box 28"/>
            <p:cNvSpPr txBox="1">
              <a:spLocks noChangeArrowheads="1"/>
            </p:cNvSpPr>
            <p:nvPr/>
          </p:nvSpPr>
          <p:spPr bwMode="auto">
            <a:xfrm>
              <a:off x="99" y="0"/>
              <a:ext cx="989" cy="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marL="279400" indent="-279400"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H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)=0      </a:t>
              </a:r>
              <a:r>
                <a:rPr lang="zh-CN" altLang="zh-CN" sz="2794" b="1" i="1">
                  <a:solidFill>
                    <a:srgbClr val="003366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zh-CN" sz="2794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78191" name="AutoShape 29"/>
            <p:cNvSpPr>
              <a:spLocks/>
            </p:cNvSpPr>
            <p:nvPr/>
          </p:nvSpPr>
          <p:spPr bwMode="auto">
            <a:xfrm>
              <a:off x="0" y="222"/>
              <a:ext cx="114" cy="400"/>
            </a:xfrm>
            <a:prstGeom prst="leftBrace">
              <a:avLst>
                <a:gd name="adj1" fmla="val 292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7543901" y="4038802"/>
            <a:ext cx="7050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66"/>
                </a:solidFill>
                <a:latin typeface="Times New Roman" panose="02020603050405020304" pitchFamily="18" charset="0"/>
              </a:rPr>
              <a:t>(7)</a:t>
            </a:r>
          </a:p>
        </p:txBody>
      </p:sp>
      <p:sp>
        <p:nvSpPr>
          <p:cNvPr id="164895" name="Text Box 31"/>
          <p:cNvSpPr txBox="1">
            <a:spLocks noChangeArrowheads="1"/>
          </p:cNvSpPr>
          <p:nvPr/>
        </p:nvSpPr>
        <p:spPr bwMode="auto">
          <a:xfrm>
            <a:off x="742849" y="5314849"/>
            <a:ext cx="74869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(7)即为曲线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在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 面的投影曲线方程.</a:t>
            </a:r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443738" y="4581576"/>
            <a:ext cx="53319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6896302" y="4657675"/>
            <a:ext cx="16378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66"/>
                </a:solidFill>
                <a:latin typeface="Times New Roman" panose="02020603050405020304" pitchFamily="18" charset="0"/>
              </a:rPr>
              <a:t>投影方程</a:t>
            </a: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2195286" y="5876774"/>
            <a:ext cx="41344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空间曲线在平面上的投影</a:t>
            </a:r>
          </a:p>
        </p:txBody>
      </p:sp>
      <p:graphicFrame>
        <p:nvGraphicFramePr>
          <p:cNvPr id="164899" name="Object 35"/>
          <p:cNvGraphicFramePr>
            <a:graphicFrameLocks noChangeAspect="1"/>
          </p:cNvGraphicFramePr>
          <p:nvPr/>
        </p:nvGraphicFramePr>
        <p:xfrm>
          <a:off x="395111" y="189492"/>
          <a:ext cx="3414889" cy="113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2133600" imgH="711200" progId="Equation.3">
                  <p:embed/>
                </p:oleObj>
              </mc:Choice>
              <mc:Fallback>
                <p:oleObj r:id="rId3" imgW="2133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189492"/>
                        <a:ext cx="3414889" cy="113292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732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nimBg="1"/>
      <p:bldP spid="164889" grpId="0" autoUpdateAnimBg="0"/>
      <p:bldP spid="164890" grpId="0" autoUpdateAnimBg="0"/>
      <p:bldP spid="164894" grpId="0" autoUpdateAnimBg="0"/>
      <p:bldP spid="164895" grpId="0" autoUpdateAnimBg="0"/>
      <p:bldP spid="164896" grpId="0" animBg="1"/>
      <p:bldP spid="164897" grpId="0" autoUpdateAnimBg="0"/>
      <p:bldP spid="1648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237541-A0B0-40B9-A520-AED7AE1E36CC}" type="slidenum">
              <a:rPr lang="zh-CN" altLang="zh-CN" sz="1397">
                <a:solidFill>
                  <a:srgbClr val="0033CC"/>
                </a:solidFill>
              </a:rPr>
              <a:pPr/>
              <a:t>8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5890" name="AutoShape 2"/>
          <p:cNvSpPr>
            <a:spLocks noChangeArrowheads="1"/>
          </p:cNvSpPr>
          <p:nvPr/>
        </p:nvSpPr>
        <p:spPr bwMode="auto">
          <a:xfrm>
            <a:off x="5508877" y="620889"/>
            <a:ext cx="2735036" cy="213329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187" y="981226"/>
            <a:ext cx="4608790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例3.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求例2中螺旋线在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平面上的投影.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00087" y="3141738"/>
            <a:ext cx="7239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：由参数方程，即得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(消去了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) .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908024" y="4292802"/>
            <a:ext cx="23767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故投影方程为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568976" y="4617861"/>
            <a:ext cx="1569861" cy="43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9400" indent="-279400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165895" name="AutoShape 7"/>
          <p:cNvSpPr>
            <a:spLocks/>
          </p:cNvSpPr>
          <p:nvPr/>
        </p:nvSpPr>
        <p:spPr bwMode="auto">
          <a:xfrm>
            <a:off x="4352774" y="4257524"/>
            <a:ext cx="180924" cy="635000"/>
          </a:xfrm>
          <a:prstGeom prst="leftBrace">
            <a:avLst>
              <a:gd name="adj1" fmla="val 292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4497413" y="4005540"/>
            <a:ext cx="1838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179210" name="Group 9"/>
          <p:cNvGrpSpPr>
            <a:grpSpLocks/>
          </p:cNvGrpSpPr>
          <p:nvPr/>
        </p:nvGrpSpPr>
        <p:grpSpPr bwMode="auto">
          <a:xfrm>
            <a:off x="5579936" y="908151"/>
            <a:ext cx="3264203" cy="1553885"/>
            <a:chOff x="0" y="0"/>
            <a:chExt cx="2056" cy="979"/>
          </a:xfrm>
        </p:grpSpPr>
        <p:sp>
          <p:nvSpPr>
            <p:cNvPr id="179211" name="Text Box 10"/>
            <p:cNvSpPr txBox="1">
              <a:spLocks noChangeArrowheads="1"/>
            </p:cNvSpPr>
            <p:nvPr/>
          </p:nvSpPr>
          <p:spPr bwMode="auto">
            <a:xfrm>
              <a:off x="181" y="0"/>
              <a:ext cx="187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cos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 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2" name="AutoShape 11"/>
            <p:cNvSpPr>
              <a:spLocks/>
            </p:cNvSpPr>
            <p:nvPr/>
          </p:nvSpPr>
          <p:spPr bwMode="auto">
            <a:xfrm>
              <a:off x="0" y="79"/>
              <a:ext cx="221" cy="770"/>
            </a:xfrm>
            <a:prstGeom prst="leftBrace">
              <a:avLst>
                <a:gd name="adj1" fmla="val 29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9213" name="Rectangle 12"/>
            <p:cNvSpPr>
              <a:spLocks noChangeArrowheads="1"/>
            </p:cNvSpPr>
            <p:nvPr/>
          </p:nvSpPr>
          <p:spPr bwMode="auto">
            <a:xfrm>
              <a:off x="272" y="328"/>
              <a:ext cx="138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sin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t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79214" name="Rectangle 13"/>
            <p:cNvSpPr>
              <a:spLocks noChangeArrowheads="1"/>
            </p:cNvSpPr>
            <p:nvPr/>
          </p:nvSpPr>
          <p:spPr bwMode="auto">
            <a:xfrm>
              <a:off x="285" y="704"/>
              <a:ext cx="100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 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vt</a:t>
              </a:r>
              <a:r>
                <a:rPr lang="zh-CN" altLang="zh-CN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.</a:t>
              </a:r>
              <a:endPara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31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165891" grpId="0" autoUpdateAnimBg="0"/>
      <p:bldP spid="165892" grpId="0" autoUpdateAnimBg="0"/>
      <p:bldP spid="165893" grpId="0" autoUpdateAnimBg="0"/>
      <p:bldP spid="165894" grpId="0" autoUpdateAnimBg="0"/>
      <p:bldP spid="165895" grpId="0" animBg="1"/>
      <p:bldP spid="1658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491366-4EA5-402D-A3DD-981641232CFE}" type="slidenum">
              <a:rPr lang="zh-CN" altLang="zh-CN" sz="1397">
                <a:solidFill>
                  <a:srgbClr val="0033CC"/>
                </a:solidFill>
              </a:rPr>
              <a:pPr/>
              <a:t>9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838099" y="686405"/>
            <a:ext cx="7639151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400300" indent="-2400300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 求球面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=1 和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+(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1)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+(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1)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=1的交线在 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xy 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面上的投影方程.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14198" y="1866699"/>
            <a:ext cx="4134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：交线方程为</a:t>
            </a:r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1258913" y="3213302"/>
            <a:ext cx="228802" cy="838603"/>
          </a:xfrm>
          <a:prstGeom prst="leftBrace">
            <a:avLst>
              <a:gd name="adj1" fmla="val 305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487714" y="2959302"/>
            <a:ext cx="25142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295198" y="3644699"/>
            <a:ext cx="42293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+(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=1.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686401" y="1962453"/>
            <a:ext cx="4076599" cy="3790849"/>
          </a:xfrm>
          <a:prstGeom prst="rect">
            <a:avLst/>
          </a:prstGeom>
          <a:solidFill>
            <a:schemeClr val="hlink"/>
          </a:solidFill>
          <a:ln w="9525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0" name="Oval 8"/>
          <p:cNvSpPr>
            <a:spLocks noChangeArrowheads="1"/>
          </p:cNvSpPr>
          <p:nvPr/>
        </p:nvSpPr>
        <p:spPr bwMode="auto">
          <a:xfrm>
            <a:off x="5886349" y="2409976"/>
            <a:ext cx="2058206" cy="1961949"/>
          </a:xfrm>
          <a:prstGeom prst="ellipse">
            <a:avLst/>
          </a:prstGeom>
          <a:gradFill rotWithShape="0">
            <a:gsLst>
              <a:gs pos="0">
                <a:srgbClr val="F9DED8"/>
              </a:gs>
              <a:gs pos="50000">
                <a:srgbClr val="D82900"/>
              </a:gs>
              <a:gs pos="100000">
                <a:srgbClr val="F9DED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1" name="Freeform 9"/>
          <p:cNvSpPr>
            <a:spLocks/>
          </p:cNvSpPr>
          <p:nvPr/>
        </p:nvSpPr>
        <p:spPr bwMode="auto">
          <a:xfrm>
            <a:off x="5335512" y="3381627"/>
            <a:ext cx="1643440" cy="1482675"/>
          </a:xfrm>
          <a:custGeom>
            <a:avLst/>
            <a:gdLst>
              <a:gd name="T0" fmla="*/ 335 w 1035"/>
              <a:gd name="T1" fmla="*/ 0 h 934"/>
              <a:gd name="T2" fmla="*/ 221 w 1035"/>
              <a:gd name="T3" fmla="*/ 150 h 934"/>
              <a:gd name="T4" fmla="*/ 53 w 1035"/>
              <a:gd name="T5" fmla="*/ 462 h 934"/>
              <a:gd name="T6" fmla="*/ 47 w 1035"/>
              <a:gd name="T7" fmla="*/ 804 h 934"/>
              <a:gd name="T8" fmla="*/ 53 w 1035"/>
              <a:gd name="T9" fmla="*/ 918 h 934"/>
              <a:gd name="T10" fmla="*/ 365 w 1035"/>
              <a:gd name="T11" fmla="*/ 901 h 934"/>
              <a:gd name="T12" fmla="*/ 653 w 1035"/>
              <a:gd name="T13" fmla="*/ 786 h 934"/>
              <a:gd name="T14" fmla="*/ 983 w 1035"/>
              <a:gd name="T15" fmla="*/ 618 h 934"/>
              <a:gd name="T16" fmla="*/ 965 w 1035"/>
              <a:gd name="T17" fmla="*/ 576 h 934"/>
              <a:gd name="T18" fmla="*/ 797 w 1035"/>
              <a:gd name="T19" fmla="*/ 312 h 934"/>
              <a:gd name="T20" fmla="*/ 563 w 1035"/>
              <a:gd name="T21" fmla="*/ 126 h 934"/>
              <a:gd name="T22" fmla="*/ 335 w 1035"/>
              <a:gd name="T23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5" h="934">
                <a:moveTo>
                  <a:pt x="335" y="0"/>
                </a:moveTo>
                <a:cubicBezTo>
                  <a:pt x="279" y="4"/>
                  <a:pt x="268" y="73"/>
                  <a:pt x="221" y="150"/>
                </a:cubicBezTo>
                <a:cubicBezTo>
                  <a:pt x="174" y="227"/>
                  <a:pt x="82" y="353"/>
                  <a:pt x="53" y="462"/>
                </a:cubicBezTo>
                <a:cubicBezTo>
                  <a:pt x="24" y="571"/>
                  <a:pt x="47" y="728"/>
                  <a:pt x="47" y="804"/>
                </a:cubicBezTo>
                <a:cubicBezTo>
                  <a:pt x="47" y="880"/>
                  <a:pt x="0" y="902"/>
                  <a:pt x="53" y="918"/>
                </a:cubicBezTo>
                <a:cubicBezTo>
                  <a:pt x="106" y="934"/>
                  <a:pt x="265" y="923"/>
                  <a:pt x="365" y="901"/>
                </a:cubicBezTo>
                <a:cubicBezTo>
                  <a:pt x="465" y="879"/>
                  <a:pt x="550" y="833"/>
                  <a:pt x="653" y="786"/>
                </a:cubicBezTo>
                <a:cubicBezTo>
                  <a:pt x="756" y="739"/>
                  <a:pt x="931" y="653"/>
                  <a:pt x="983" y="618"/>
                </a:cubicBezTo>
                <a:cubicBezTo>
                  <a:pt x="1035" y="583"/>
                  <a:pt x="996" y="627"/>
                  <a:pt x="965" y="576"/>
                </a:cubicBezTo>
                <a:cubicBezTo>
                  <a:pt x="934" y="525"/>
                  <a:pt x="864" y="387"/>
                  <a:pt x="797" y="312"/>
                </a:cubicBezTo>
                <a:cubicBezTo>
                  <a:pt x="730" y="237"/>
                  <a:pt x="640" y="178"/>
                  <a:pt x="563" y="126"/>
                </a:cubicBezTo>
                <a:cubicBezTo>
                  <a:pt x="486" y="74"/>
                  <a:pt x="383" y="26"/>
                  <a:pt x="335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5867198" y="4381500"/>
            <a:ext cx="2572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V="1">
            <a:off x="5867198" y="22860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H="1">
            <a:off x="4914699" y="4400651"/>
            <a:ext cx="9525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5" name="Freeform 13"/>
          <p:cNvSpPr>
            <a:spLocks/>
          </p:cNvSpPr>
          <p:nvPr/>
        </p:nvSpPr>
        <p:spPr bwMode="auto">
          <a:xfrm>
            <a:off x="5372302" y="3353405"/>
            <a:ext cx="494897" cy="1504345"/>
          </a:xfrm>
          <a:custGeom>
            <a:avLst/>
            <a:gdLst>
              <a:gd name="T0" fmla="*/ 1558925 w 312"/>
              <a:gd name="T1" fmla="*/ 0 h 948"/>
              <a:gd name="T2" fmla="*/ 239835 w 312"/>
              <a:gd name="T3" fmla="*/ 2159402 h 948"/>
              <a:gd name="T4" fmla="*/ 119917 w 312"/>
              <a:gd name="T5" fmla="*/ 4738688 h 9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948">
                <a:moveTo>
                  <a:pt x="312" y="0"/>
                </a:moveTo>
                <a:cubicBezTo>
                  <a:pt x="268" y="72"/>
                  <a:pt x="96" y="274"/>
                  <a:pt x="48" y="432"/>
                </a:cubicBezTo>
                <a:cubicBezTo>
                  <a:pt x="0" y="590"/>
                  <a:pt x="29" y="841"/>
                  <a:pt x="24" y="948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6" name="Freeform 14"/>
          <p:cNvSpPr>
            <a:spLocks/>
          </p:cNvSpPr>
          <p:nvPr/>
        </p:nvSpPr>
        <p:spPr bwMode="auto">
          <a:xfrm>
            <a:off x="5849056" y="3372052"/>
            <a:ext cx="1075468" cy="1019024"/>
          </a:xfrm>
          <a:custGeom>
            <a:avLst/>
            <a:gdLst>
              <a:gd name="T0" fmla="*/ 0 w 678"/>
              <a:gd name="T1" fmla="*/ 0 h 642"/>
              <a:gd name="T2" fmla="*/ 1948691 w 678"/>
              <a:gd name="T3" fmla="*/ 1259971 h 642"/>
              <a:gd name="T4" fmla="*/ 3387725 w 678"/>
              <a:gd name="T5" fmla="*/ 3209925 h 6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8" h="642">
                <a:moveTo>
                  <a:pt x="0" y="0"/>
                </a:moveTo>
                <a:cubicBezTo>
                  <a:pt x="65" y="42"/>
                  <a:pt x="277" y="145"/>
                  <a:pt x="390" y="252"/>
                </a:cubicBezTo>
                <a:cubicBezTo>
                  <a:pt x="503" y="359"/>
                  <a:pt x="618" y="561"/>
                  <a:pt x="678" y="6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7" name="Freeform 15"/>
          <p:cNvSpPr>
            <a:spLocks/>
          </p:cNvSpPr>
          <p:nvPr/>
        </p:nvSpPr>
        <p:spPr bwMode="auto">
          <a:xfrm>
            <a:off x="5391453" y="4381500"/>
            <a:ext cx="1485698" cy="495905"/>
          </a:xfrm>
          <a:custGeom>
            <a:avLst/>
            <a:gdLst>
              <a:gd name="T0" fmla="*/ 0 w 936"/>
              <a:gd name="T1" fmla="*/ 1562100 h 312"/>
              <a:gd name="T2" fmla="*/ 2159977 w 936"/>
              <a:gd name="T3" fmla="*/ 1261696 h 312"/>
              <a:gd name="T4" fmla="*/ 4679950 w 936"/>
              <a:gd name="T5" fmla="*/ 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6" h="312">
                <a:moveTo>
                  <a:pt x="0" y="312"/>
                </a:moveTo>
                <a:cubicBezTo>
                  <a:pt x="72" y="302"/>
                  <a:pt x="276" y="304"/>
                  <a:pt x="432" y="252"/>
                </a:cubicBezTo>
                <a:cubicBezTo>
                  <a:pt x="588" y="200"/>
                  <a:pt x="831" y="52"/>
                  <a:pt x="936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8" name="Freeform 16"/>
          <p:cNvSpPr>
            <a:spLocks/>
          </p:cNvSpPr>
          <p:nvPr/>
        </p:nvSpPr>
        <p:spPr bwMode="auto">
          <a:xfrm>
            <a:off x="5867198" y="3353405"/>
            <a:ext cx="971651" cy="1028095"/>
          </a:xfrm>
          <a:custGeom>
            <a:avLst/>
            <a:gdLst>
              <a:gd name="T0" fmla="*/ 90021 w 612"/>
              <a:gd name="T1" fmla="*/ 0 h 648"/>
              <a:gd name="T2" fmla="*/ 210048 w 612"/>
              <a:gd name="T3" fmla="*/ 1079500 h 648"/>
              <a:gd name="T4" fmla="*/ 1350309 w 612"/>
              <a:gd name="T5" fmla="*/ 2638778 h 648"/>
              <a:gd name="T6" fmla="*/ 3060700 w 612"/>
              <a:gd name="T7" fmla="*/ 3238500 h 6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2" h="648">
                <a:moveTo>
                  <a:pt x="18" y="0"/>
                </a:moveTo>
                <a:cubicBezTo>
                  <a:pt x="14" y="68"/>
                  <a:pt x="0" y="128"/>
                  <a:pt x="42" y="216"/>
                </a:cubicBezTo>
                <a:cubicBezTo>
                  <a:pt x="84" y="304"/>
                  <a:pt x="175" y="456"/>
                  <a:pt x="270" y="528"/>
                </a:cubicBezTo>
                <a:cubicBezTo>
                  <a:pt x="365" y="600"/>
                  <a:pt x="541" y="623"/>
                  <a:pt x="612" y="6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9" name="Freeform 17"/>
          <p:cNvSpPr>
            <a:spLocks/>
          </p:cNvSpPr>
          <p:nvPr/>
        </p:nvSpPr>
        <p:spPr bwMode="auto">
          <a:xfrm>
            <a:off x="5851576" y="3372052"/>
            <a:ext cx="1111250" cy="1077988"/>
          </a:xfrm>
          <a:custGeom>
            <a:avLst/>
            <a:gdLst>
              <a:gd name="T0" fmla="*/ 170021 w 700"/>
              <a:gd name="T1" fmla="*/ 0 h 679"/>
              <a:gd name="T2" fmla="*/ 1670209 w 700"/>
              <a:gd name="T3" fmla="*/ 810158 h 679"/>
              <a:gd name="T4" fmla="*/ 2690336 w 700"/>
              <a:gd name="T5" fmla="*/ 1830357 h 679"/>
              <a:gd name="T6" fmla="*/ 3410426 w 700"/>
              <a:gd name="T7" fmla="*/ 3210626 h 679"/>
              <a:gd name="T8" fmla="*/ 2150268 w 700"/>
              <a:gd name="T9" fmla="*/ 2940573 h 679"/>
              <a:gd name="T10" fmla="*/ 950119 w 700"/>
              <a:gd name="T11" fmla="*/ 2190427 h 679"/>
              <a:gd name="T12" fmla="*/ 140017 w 700"/>
              <a:gd name="T13" fmla="*/ 690135 h 679"/>
              <a:gd name="T14" fmla="*/ 110014 w 700"/>
              <a:gd name="T15" fmla="*/ 240047 h 679"/>
              <a:gd name="T16" fmla="*/ 170021 w 700"/>
              <a:gd name="T17" fmla="*/ 0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0" h="679">
                <a:moveTo>
                  <a:pt x="34" y="0"/>
                </a:moveTo>
                <a:cubicBezTo>
                  <a:pt x="89" y="21"/>
                  <a:pt x="250" y="101"/>
                  <a:pt x="334" y="162"/>
                </a:cubicBezTo>
                <a:cubicBezTo>
                  <a:pt x="418" y="223"/>
                  <a:pt x="480" y="286"/>
                  <a:pt x="538" y="366"/>
                </a:cubicBezTo>
                <a:cubicBezTo>
                  <a:pt x="596" y="446"/>
                  <a:pt x="700" y="605"/>
                  <a:pt x="682" y="642"/>
                </a:cubicBezTo>
                <a:cubicBezTo>
                  <a:pt x="664" y="679"/>
                  <a:pt x="512" y="622"/>
                  <a:pt x="430" y="588"/>
                </a:cubicBezTo>
                <a:cubicBezTo>
                  <a:pt x="348" y="554"/>
                  <a:pt x="257" y="513"/>
                  <a:pt x="190" y="438"/>
                </a:cubicBezTo>
                <a:cubicBezTo>
                  <a:pt x="123" y="363"/>
                  <a:pt x="56" y="203"/>
                  <a:pt x="28" y="138"/>
                </a:cubicBezTo>
                <a:cubicBezTo>
                  <a:pt x="0" y="73"/>
                  <a:pt x="21" y="71"/>
                  <a:pt x="22" y="48"/>
                </a:cubicBezTo>
                <a:cubicBezTo>
                  <a:pt x="23" y="25"/>
                  <a:pt x="31" y="10"/>
                  <a:pt x="34" y="0"/>
                </a:cubicBezTo>
                <a:close/>
              </a:path>
            </a:pathLst>
          </a:cu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0" name="Freeform 18"/>
          <p:cNvSpPr>
            <a:spLocks/>
          </p:cNvSpPr>
          <p:nvPr/>
        </p:nvSpPr>
        <p:spPr bwMode="auto">
          <a:xfrm>
            <a:off x="5867198" y="4381500"/>
            <a:ext cx="1105203" cy="136576"/>
          </a:xfrm>
          <a:custGeom>
            <a:avLst/>
            <a:gdLst>
              <a:gd name="T0" fmla="*/ 0 w 696"/>
              <a:gd name="T1" fmla="*/ 42316 h 122"/>
              <a:gd name="T2" fmla="*/ 1500598 w 696"/>
              <a:gd name="T3" fmla="*/ 423160 h 122"/>
              <a:gd name="T4" fmla="*/ 3481388 w 696"/>
              <a:gd name="T5" fmla="*/ 0 h 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122">
                <a:moveTo>
                  <a:pt x="0" y="12"/>
                </a:moveTo>
                <a:cubicBezTo>
                  <a:pt x="92" y="67"/>
                  <a:pt x="184" y="122"/>
                  <a:pt x="300" y="120"/>
                </a:cubicBezTo>
                <a:cubicBezTo>
                  <a:pt x="416" y="118"/>
                  <a:pt x="556" y="59"/>
                  <a:pt x="696" y="0"/>
                </a:cubicBezTo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5151FF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543651" y="2038552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089576" y="5019524"/>
            <a:ext cx="3433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8156726" y="4314976"/>
            <a:ext cx="7796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70664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autoUpdateAnimBg="0"/>
      <p:bldP spid="166916" grpId="0" animBg="1"/>
      <p:bldP spid="166917" grpId="0" autoUpdateAnimBg="0"/>
      <p:bldP spid="166918" grpId="0" autoUpdateAnimBg="0"/>
      <p:bldP spid="166919" grpId="0" animBg="1"/>
      <p:bldP spid="166920" grpId="0" animBg="1"/>
      <p:bldP spid="166922" grpId="0" animBg="1"/>
      <p:bldP spid="166923" grpId="0" animBg="1"/>
      <p:bldP spid="166924" grpId="0" animBg="1"/>
      <p:bldP spid="166925" grpId="0" animBg="1"/>
      <p:bldP spid="166926" grpId="0" animBg="1"/>
      <p:bldP spid="166927" grpId="0" animBg="1"/>
      <p:bldP spid="166928" grpId="0" animBg="1"/>
      <p:bldP spid="166929" grpId="0" animBg="1"/>
      <p:bldP spid="166930" grpId="0" animBg="1"/>
      <p:bldP spid="166931" grpId="0" autoUpdateAnimBg="0"/>
      <p:bldP spid="166932" grpId="0" autoUpdateAnimBg="0"/>
      <p:bldP spid="166933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925</Words>
  <Application>Microsoft Office PowerPoint</Application>
  <PresentationFormat>全屏显示(4:3)</PresentationFormat>
  <Paragraphs>141</Paragraphs>
  <Slides>16</Slides>
  <Notes>1</Notes>
  <HiddenSlides>7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仿宋_GB2312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古瓶荷花</vt:lpstr>
      <vt:lpstr>1_古瓶荷花</vt:lpstr>
      <vt:lpstr>位图图像</vt:lpstr>
      <vt:lpstr>Equation</vt:lpstr>
      <vt:lpstr>Microsoft Equation 3.0</vt:lpstr>
      <vt:lpstr>MathType 6.0 Equation</vt:lpstr>
      <vt:lpstr>PowerPoint 演示文稿</vt:lpstr>
      <vt:lpstr>PowerPoint 演示文稿</vt:lpstr>
      <vt:lpstr>2、空间曲线的参数方程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Xie Lingli</cp:lastModifiedBy>
  <cp:revision>6</cp:revision>
  <dcterms:created xsi:type="dcterms:W3CDTF">2017-12-12T10:39:30Z</dcterms:created>
  <dcterms:modified xsi:type="dcterms:W3CDTF">2018-12-02T12:38:29Z</dcterms:modified>
</cp:coreProperties>
</file>