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71" r:id="rId4"/>
    <p:sldId id="291" r:id="rId5"/>
    <p:sldId id="257" r:id="rId6"/>
    <p:sldId id="258" r:id="rId7"/>
    <p:sldId id="25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308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png"/><Relationship Id="rId2" Type="http://schemas.openxmlformats.org/officeDocument/2006/relationships/image" Target="../media/image22.emf"/><Relationship Id="rId16" Type="http://schemas.openxmlformats.org/officeDocument/2006/relationships/image" Target="../media/image36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Relationship Id="rId14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4035" name="副标题 4403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403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403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403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A27EA8F3-7BEA-4117-8AC4-2470A9F50A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32017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C4314-62FE-4006-92EA-2841B0C0364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3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76FE5-AE21-4B8A-84C2-1EE4AEAC904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4035" name="副标题 4403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403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403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403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A27EA8F3-7BEA-4117-8AC4-2470A9F50A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874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9E3E2-951B-42CB-9FA3-B2825686579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7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DEAC-E28E-40B7-91F9-0B74240140A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0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F0222-FA59-4E4F-9AB4-47FE38A8C9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04011-B6B7-4763-AA35-DAD8602F2C2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1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E42A-70B7-4A65-B5E4-377EDF6FCDC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0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A8F6-88E7-401D-814F-5256FFF2A4E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3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3AAE5-EEAC-4FD8-BF94-00E5AD61628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9E3E2-951B-42CB-9FA3-B2825686579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91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C77DA-06C0-469E-8D44-E0D5E7BC368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33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C4314-62FE-4006-92EA-2841B0C0364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6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76FE5-AE21-4B8A-84C2-1EE4AEAC904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10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315099" y="1067405"/>
            <a:ext cx="0" cy="44953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492" y="466675"/>
            <a:ext cx="6781397" cy="2133802"/>
          </a:xfrm>
        </p:spPr>
        <p:txBody>
          <a:bodyPr/>
          <a:lstStyle>
            <a:lvl1pPr algn="r">
              <a:defRPr sz="4794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187" y="3049512"/>
            <a:ext cx="6248702" cy="2362099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7"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595518-3F2E-4103-BC0A-48A0B737DCD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7493000" y="2992564"/>
            <a:ext cx="1338036" cy="2189238"/>
            <a:chOff x="0" y="0"/>
            <a:chExt cx="843" cy="1379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304901" y="2819198"/>
            <a:ext cx="8229297" cy="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9433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6CD15-ACC7-49CF-A578-8FDA38FD741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51164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682BC-C93D-40C1-AAD1-BF330C256F6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06330"/>
      </p:ext>
    </p:extLst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B6247-ED50-4BAC-BAF2-F29C0ECEA5E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68090"/>
      </p:ext>
    </p:extLst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9D142-2B3D-4955-B823-D16030A0A11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46169"/>
      </p:ext>
    </p:extLst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1DF96-CB34-4A51-A97D-CEE626E2BC6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37591"/>
      </p:ext>
    </p:extLst>
  </p:cSld>
  <p:clrMapOvr>
    <a:masterClrMapping/>
  </p:clrMapOvr>
  <p:transition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263A0-7617-410D-9DD2-B66566A3FD7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94785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DEAC-E28E-40B7-91F9-0B74240140A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00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8DE36-CFB2-45E9-868E-97BA2161EF7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27157"/>
      </p:ext>
    </p:extLst>
  </p:cSld>
  <p:clrMapOvr>
    <a:masterClrMapping/>
  </p:clrMapOvr>
  <p:transition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1F741-7FAF-4750-97F7-57A1BDE48B0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31661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AAF79-6B66-4899-AB28-D16CA5B150F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29988"/>
      </p:ext>
    </p:extLst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122464"/>
            <a:ext cx="2057198" cy="60083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122464"/>
            <a:ext cx="6124222" cy="600831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E5C5-7E35-44EE-97A1-9F7F61269A2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1507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F0222-FA59-4E4F-9AB4-47FE38A8C9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04011-B6B7-4763-AA35-DAD8602F2C2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E42A-70B7-4A65-B5E4-377EDF6FCDC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A8F6-88E7-401D-814F-5256FFF2A4E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1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3AAE5-EEAC-4FD8-BF94-00E5AD61628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C77DA-06C0-469E-8D44-E0D5E7BC368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4300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4301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日期占位符 4301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2018/12/2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3" name="页脚占位符 4301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4" name="灯片编号占位符 4301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408D6AD-DF11-45C1-873A-8B20A2B710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4300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4301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日期占位符 4301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2018/12/2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3" name="页脚占位符 4301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4" name="灯片编号占位符 4301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408D6AD-DF11-45C1-873A-8B20A2B710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698" y="152198"/>
            <a:ext cx="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122465"/>
            <a:ext cx="7543901" cy="129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719540"/>
            <a:ext cx="8229802" cy="441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DA898DCB-BD58-41C7-ACA9-5E1AEF0A7D79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198" y="152199"/>
            <a:ext cx="792238" cy="1296206"/>
            <a:chOff x="0" y="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74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d"/>
  </p:transition>
  <p:hf hdr="0" ftr="0" dt="0"/>
  <p:txStyles>
    <p:titleStyle>
      <a:lvl1pPr algn="l" defTabSz="914313" rtl="0" fontAlgn="base">
        <a:spcBef>
          <a:spcPct val="0"/>
        </a:spcBef>
        <a:spcAft>
          <a:spcPct val="0"/>
        </a:spcAft>
        <a:defRPr sz="3905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16" kern="1200">
          <a:solidFill>
            <a:schemeClr val="tx1"/>
          </a:solidFill>
          <a:latin typeface="+mn-lt"/>
          <a:ea typeface="+mn-ea"/>
          <a:cs typeface="+mn-cs"/>
        </a:defRPr>
      </a:lvl1pPr>
      <a:lvl2pPr marL="692035" indent="-347278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4" kern="1200">
          <a:solidFill>
            <a:schemeClr val="tx1"/>
          </a:solidFill>
          <a:latin typeface="+mn-lt"/>
          <a:ea typeface="+mn-ea"/>
          <a:cs typeface="+mn-cs"/>
        </a:defRPr>
      </a:lvl2pPr>
      <a:lvl3pPr marL="987397" indent="-293346" algn="l" defTabSz="914313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281247" indent="-292338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787" indent="-316028" algn="l" defTabSz="914313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emf"/><Relationship Id="rId26" Type="http://schemas.openxmlformats.org/officeDocument/2006/relationships/image" Target="../media/image32.png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36.e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1.emf"/><Relationship Id="rId32" Type="http://schemas.openxmlformats.org/officeDocument/2006/relationships/image" Target="../media/image35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3.emf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13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5121"/>
          <p:cNvSpPr>
            <a:spLocks noGrp="1" noRot="1" noChangeArrowheads="1"/>
          </p:cNvSpPr>
          <p:nvPr>
            <p:ph type="title"/>
          </p:nvPr>
        </p:nvSpPr>
        <p:spPr>
          <a:xfrm>
            <a:off x="-107950" y="557213"/>
            <a:ext cx="9396413" cy="11430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4800" dirty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六</a:t>
            </a:r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   </a:t>
            </a:r>
            <a:r>
              <a:rPr lang="zh-CN" altLang="en-US" sz="4800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>多元函数微分学</a:t>
            </a:r>
            <a:r>
              <a:rPr lang="zh-CN" altLang="en-US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/>
            </a:r>
            <a:br>
              <a:rPr lang="zh-CN" altLang="en-US" dirty="0" smtClean="0">
                <a:solidFill>
                  <a:srgbClr val="068006"/>
                </a:solidFill>
                <a:ea typeface="华文行楷" panose="02010800040101010101" pitchFamily="2" charset="-122"/>
              </a:rPr>
            </a:br>
            <a:endParaRPr lang="zh-CN" altLang="en-US" sz="4000" dirty="0" smtClean="0"/>
          </a:p>
        </p:txBody>
      </p:sp>
      <p:sp>
        <p:nvSpPr>
          <p:cNvPr id="5123" name="文本框 5122"/>
          <p:cNvSpPr txBox="1">
            <a:spLocks noChangeArrowheads="1"/>
          </p:cNvSpPr>
          <p:nvPr/>
        </p:nvSpPr>
        <p:spPr bwMode="auto">
          <a:xfrm>
            <a:off x="3654425" y="2833688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推广</a:t>
            </a:r>
          </a:p>
        </p:txBody>
      </p:sp>
      <p:sp>
        <p:nvSpPr>
          <p:cNvPr id="5124" name="文本框 5123"/>
          <p:cNvSpPr txBox="1">
            <a:spLocks noChangeArrowheads="1"/>
          </p:cNvSpPr>
          <p:nvPr/>
        </p:nvSpPr>
        <p:spPr bwMode="auto">
          <a:xfrm>
            <a:off x="2597150" y="2147888"/>
            <a:ext cx="313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一元函数微分学 </a:t>
            </a:r>
          </a:p>
        </p:txBody>
      </p:sp>
      <p:sp>
        <p:nvSpPr>
          <p:cNvPr id="5125" name="直接连接符 5124"/>
          <p:cNvSpPr>
            <a:spLocks noChangeShapeType="1"/>
          </p:cNvSpPr>
          <p:nvPr/>
        </p:nvSpPr>
        <p:spPr bwMode="auto">
          <a:xfrm>
            <a:off x="3663950" y="2757488"/>
            <a:ext cx="63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5126" name="文本框 5125"/>
          <p:cNvSpPr txBox="1">
            <a:spLocks noChangeArrowheads="1"/>
          </p:cNvSpPr>
          <p:nvPr/>
        </p:nvSpPr>
        <p:spPr bwMode="auto">
          <a:xfrm>
            <a:off x="2597150" y="3519488"/>
            <a:ext cx="313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多元函数微分学 </a:t>
            </a:r>
          </a:p>
        </p:txBody>
      </p:sp>
      <p:sp>
        <p:nvSpPr>
          <p:cNvPr id="5127" name="文本框 5126"/>
          <p:cNvSpPr txBox="1">
            <a:spLocks noChangeArrowheads="1"/>
          </p:cNvSpPr>
          <p:nvPr/>
        </p:nvSpPr>
        <p:spPr bwMode="auto">
          <a:xfrm>
            <a:off x="2555875" y="4505325"/>
            <a:ext cx="4703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注意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: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善于类比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区别异同</a:t>
            </a:r>
          </a:p>
        </p:txBody>
      </p:sp>
      <p:sp>
        <p:nvSpPr>
          <p:cNvPr id="6152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876260-533E-45C8-B8C3-280F0A90840F}" type="slidenum">
              <a:rPr lang="zh-CN" altLang="en-US" sz="1400" b="0" smtClean="0">
                <a:solidFill>
                  <a:srgbClr val="0033CC"/>
                </a:solidFill>
              </a:rPr>
              <a:pPr/>
              <a:t>1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06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4" grpId="0" build="p"/>
      <p:bldP spid="5125" grpId="0" animBg="1"/>
      <p:bldP spid="5126" grpId="0" build="p" advAuto="0"/>
      <p:bldP spid="512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DBC5-7C9A-4D9E-A29C-3E63D0F82512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06563" y="965099"/>
            <a:ext cx="397681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zh-CN" altLang="zh-CN" sz="2794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集合</a:t>
            </a:r>
            <a:r>
              <a:rPr lang="zh-CN" altLang="zh-CN" sz="2794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</a:t>
            </a:r>
            <a:r>
              <a:rPr lang="zh-CN" altLang="zh-CN" sz="2794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R</a:t>
            </a:r>
            <a:r>
              <a:rPr lang="zh-CN" altLang="zh-CN" sz="2794" b="1" i="1" baseline="30000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zh-CN" altLang="zh-CN" sz="2794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</a:t>
            </a: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内点</a:t>
            </a:r>
            <a:r>
              <a:rPr lang="zh-CN" altLang="zh-CN" sz="3207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lang="zh-CN" altLang="zh-CN" sz="2794" b="1" dirty="0">
              <a:solidFill>
                <a:srgbClr val="33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73763" y="2070143"/>
            <a:ext cx="6471046" cy="2113207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如果</a:t>
            </a:r>
            <a:r>
              <a:rPr lang="zh-CN" altLang="en-US" sz="2794" b="1" dirty="0">
                <a:solidFill>
                  <a:srgbClr val="990000"/>
                </a:solidFill>
              </a:rPr>
              <a:t>存在</a:t>
            </a:r>
            <a:r>
              <a:rPr lang="zh-CN" altLang="en-US" sz="2794" b="1" dirty="0">
                <a:solidFill>
                  <a:srgbClr val="000000"/>
                </a:solidFill>
              </a:rPr>
              <a:t>一个正数</a:t>
            </a:r>
            <a:r>
              <a:rPr lang="zh-CN" altLang="en-US" sz="2794" b="1" i="1" dirty="0">
                <a:solidFill>
                  <a:srgbClr val="000000"/>
                </a:solidFill>
              </a:rPr>
              <a:t>r</a:t>
            </a:r>
            <a:r>
              <a:rPr lang="zh-CN" altLang="en-US" sz="2794" b="1" dirty="0">
                <a:solidFill>
                  <a:srgbClr val="000000"/>
                </a:solidFill>
              </a:rPr>
              <a:t>使得</a:t>
            </a:r>
            <a:r>
              <a:rPr lang="zh-CN" altLang="en-US" sz="2794" b="1" i="1" dirty="0">
                <a:solidFill>
                  <a:srgbClr val="000000"/>
                </a:solidFill>
              </a:rPr>
              <a:t>P</a:t>
            </a:r>
            <a:r>
              <a:rPr lang="zh-CN" altLang="en-US" sz="2794" b="1" dirty="0">
                <a:solidFill>
                  <a:srgbClr val="000000"/>
                </a:solidFill>
              </a:rPr>
              <a:t>点的</a:t>
            </a:r>
            <a:r>
              <a:rPr lang="zh-CN" altLang="en-US" sz="2794" b="1" i="1" dirty="0">
                <a:solidFill>
                  <a:srgbClr val="000000"/>
                </a:solidFill>
              </a:rPr>
              <a:t>r</a:t>
            </a:r>
            <a:r>
              <a:rPr lang="zh-CN" altLang="en-US" sz="2794" b="1" dirty="0">
                <a:solidFill>
                  <a:srgbClr val="000000"/>
                </a:solidFill>
              </a:rPr>
              <a:t>邻域整个包含于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。即</a:t>
            </a:r>
            <a:r>
              <a:rPr lang="zh-CN" altLang="en-US" sz="2794" b="1" i="1" dirty="0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r</a:t>
            </a:r>
            <a:r>
              <a:rPr lang="zh-CN" altLang="en-US" sz="2794" b="1" i="1" dirty="0">
                <a:solidFill>
                  <a:srgbClr val="000000"/>
                </a:solidFill>
              </a:rPr>
              <a:t>(P)</a:t>
            </a:r>
            <a:r>
              <a:rPr lang="zh-CN" altLang="en-US" sz="2794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 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则称</a:t>
            </a:r>
            <a:r>
              <a:rPr lang="zh-CN" altLang="en-US" sz="2794" b="1" i="1" dirty="0">
                <a:solidFill>
                  <a:srgbClr val="000000"/>
                </a:solidFill>
              </a:rPr>
              <a:t>P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 的内点.    </a:t>
            </a:r>
            <a:endParaRPr lang="en-US" altLang="zh-CN" sz="2794" b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{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181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的内点}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E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3027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A0A-5F8A-4B5D-A8EB-0564440BDDBD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837468" y="531686"/>
            <a:ext cx="6022496" cy="4432401"/>
            <a:chOff x="0" y="0"/>
            <a:chExt cx="3794" cy="2792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0" y="0"/>
              <a:ext cx="3794" cy="2792"/>
              <a:chOff x="0" y="0"/>
              <a:chExt cx="3794" cy="2792"/>
            </a:xfrm>
          </p:grpSpPr>
          <p:sp>
            <p:nvSpPr>
              <p:cNvPr id="24580" name="Oval 4"/>
              <p:cNvSpPr>
                <a:spLocks noChangeArrowheads="1"/>
              </p:cNvSpPr>
              <p:nvPr/>
            </p:nvSpPr>
            <p:spPr bwMode="auto">
              <a:xfrm>
                <a:off x="789" y="636"/>
                <a:ext cx="1934" cy="1934"/>
              </a:xfrm>
              <a:prstGeom prst="ellipse">
                <a:avLst/>
              </a:prstGeom>
              <a:solidFill>
                <a:srgbClr val="8FFF8F"/>
              </a:solidFill>
              <a:ln w="38100" cmpd="sng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296" y="1603"/>
                <a:ext cx="34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3578" y="1606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4583" name="Rectangle 7"/>
              <p:cNvSpPr>
                <a:spLocks noChangeArrowheads="1"/>
              </p:cNvSpPr>
              <p:nvPr/>
            </p:nvSpPr>
            <p:spPr bwMode="auto">
              <a:xfrm>
                <a:off x="1522" y="0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1530" y="1553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 flipV="1">
                <a:off x="1763" y="157"/>
                <a:ext cx="0" cy="2635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0" y="570"/>
                <a:ext cx="120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 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+ </a:t>
                </a: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 = 1</a:t>
                </a:r>
              </a:p>
            </p:txBody>
          </p:sp>
          <p:sp>
            <p:nvSpPr>
              <p:cNvPr id="24587" name="Text Box 11"/>
              <p:cNvSpPr txBox="1">
                <a:spLocks noChangeArrowheads="1"/>
              </p:cNvSpPr>
              <p:nvPr/>
            </p:nvSpPr>
            <p:spPr bwMode="auto">
              <a:xfrm>
                <a:off x="2701" y="1583"/>
                <a:ext cx="36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548" y="342"/>
                <a:ext cx="36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129" y="1889"/>
              <a:ext cx="4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5435802" y="1744738"/>
            <a:ext cx="164798" cy="165302"/>
          </a:xfrm>
          <a:prstGeom prst="ellipse">
            <a:avLst/>
          </a:prstGeom>
          <a:solidFill>
            <a:srgbClr val="FD71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5073952" y="2500187"/>
            <a:ext cx="164798" cy="165805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19238" y="5205992"/>
            <a:ext cx="7650604" cy="1124282"/>
          </a:xfrm>
          <a:prstGeom prst="rect">
            <a:avLst/>
          </a:prstGeom>
          <a:solidFill>
            <a:srgbClr val="FDD585"/>
          </a:solidFill>
          <a:ln>
            <a:noFill/>
          </a:ln>
          <a:effectLst>
            <a:outerShdw dist="107763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易知, 圆内部的每一点都是 </a:t>
            </a:r>
            <a:r>
              <a:rPr lang="zh-CN" altLang="en-US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D </a:t>
            </a: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的内点. 但圆周上的点不是</a:t>
            </a:r>
            <a:r>
              <a:rPr lang="zh-CN" altLang="en-US" sz="2794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D </a:t>
            </a: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的内点.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922762" y="2351012"/>
            <a:ext cx="460627" cy="46062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5267476" y="1595564"/>
            <a:ext cx="460123" cy="460123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43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 autoUpdateAnimBg="0"/>
      <p:bldP spid="24591" grpId="0" animBg="1" autoUpdateAnimBg="0"/>
      <p:bldP spid="24592" grpId="0" animBg="1" autoUpdateAnimBg="0"/>
      <p:bldP spid="24593" grpId="0" animBg="1"/>
      <p:bldP spid="245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CBAA-F0CA-46D9-9C63-F4909F54FDA8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44714" y="1646465"/>
            <a:ext cx="5657548" cy="4997349"/>
            <a:chOff x="0" y="0"/>
            <a:chExt cx="3564" cy="3148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0" y="0"/>
              <a:ext cx="3564" cy="3148"/>
              <a:chOff x="0" y="0"/>
              <a:chExt cx="3564" cy="3148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 rot="8100000">
                <a:off x="2232" y="58"/>
                <a:ext cx="1332" cy="2125"/>
              </a:xfrm>
              <a:prstGeom prst="rect">
                <a:avLst/>
              </a:prstGeom>
              <a:gradFill rotWithShape="0">
                <a:gsLst>
                  <a:gs pos="0">
                    <a:srgbClr val="DEFED6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lIns="91440" tIns="45720" rIns="91440" bIns="45720" anchor="ctr"/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2794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 rot="8100000">
                <a:off x="1564" y="814"/>
                <a:ext cx="1135" cy="2126"/>
              </a:xfrm>
              <a:prstGeom prst="rect">
                <a:avLst/>
              </a:prstGeom>
              <a:gradFill rotWithShape="0">
                <a:gsLst>
                  <a:gs pos="0">
                    <a:srgbClr val="85FB69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lIns="91440" tIns="45720" rIns="91440" bIns="45720" anchor="ctr"/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2794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6" name="Line 6"/>
              <p:cNvSpPr>
                <a:spLocks noChangeShapeType="1"/>
              </p:cNvSpPr>
              <p:nvPr/>
            </p:nvSpPr>
            <p:spPr bwMode="auto">
              <a:xfrm flipV="1">
                <a:off x="1663" y="285"/>
                <a:ext cx="0" cy="2863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987" y="1523"/>
                <a:ext cx="1514" cy="1520"/>
              </a:xfrm>
              <a:prstGeom prst="line">
                <a:avLst/>
              </a:prstGeom>
              <a:noFill/>
              <a:ln w="38100" cmpd="sng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0" y="1338"/>
                <a:ext cx="925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b="1" i="1">
                    <a:solidFill>
                      <a:srgbClr val="000000"/>
                    </a:solidFill>
                  </a:rPr>
                  <a:t>x + y</a:t>
                </a:r>
                <a:r>
                  <a:rPr lang="zh-CN" altLang="zh-CN" sz="2794" b="1">
                    <a:solidFill>
                      <a:srgbClr val="000000"/>
                    </a:solidFill>
                  </a:rPr>
                  <a:t> = 0</a:t>
                </a:r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3107" y="2263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1414" y="252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1403" y="2157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249" y="0"/>
                <a:ext cx="110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b="1">
                    <a:solidFill>
                      <a:srgbClr val="000000"/>
                    </a:solidFill>
                  </a:rPr>
                  <a:t>如图</a:t>
                </a:r>
              </a:p>
            </p:txBody>
          </p:sp>
          <p:sp>
            <p:nvSpPr>
              <p:cNvPr id="25613" name="Line 13"/>
              <p:cNvSpPr>
                <a:spLocks noChangeShapeType="1"/>
              </p:cNvSpPr>
              <p:nvPr/>
            </p:nvSpPr>
            <p:spPr bwMode="auto">
              <a:xfrm>
                <a:off x="723" y="2220"/>
                <a:ext cx="2561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044" y="1498"/>
              <a:ext cx="2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71575" y="1007937"/>
            <a:ext cx="72596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又如 </a:t>
            </a:r>
            <a:r>
              <a:rPr lang="zh-CN" altLang="en-US" sz="2794" b="1" i="1">
                <a:solidFill>
                  <a:srgbClr val="000000"/>
                </a:solidFill>
              </a:rPr>
              <a:t>z</a:t>
            </a:r>
            <a:r>
              <a:rPr lang="zh-CN" altLang="en-US" sz="2794" b="1">
                <a:solidFill>
                  <a:srgbClr val="000000"/>
                </a:solidFill>
              </a:rPr>
              <a:t> = ln 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+</a:t>
            </a:r>
            <a:r>
              <a:rPr lang="zh-CN" altLang="en-US" sz="2794" b="1" i="1">
                <a:solidFill>
                  <a:srgbClr val="000000"/>
                </a:solidFill>
              </a:rPr>
              <a:t>y</a:t>
            </a:r>
            <a:r>
              <a:rPr lang="zh-CN" altLang="en-US" sz="2794" b="1">
                <a:solidFill>
                  <a:srgbClr val="000000"/>
                </a:solidFill>
              </a:rPr>
              <a:t>)的定义域 </a:t>
            </a:r>
            <a:r>
              <a:rPr lang="zh-CN" altLang="en-US" sz="2794" b="1" i="1">
                <a:solidFill>
                  <a:srgbClr val="000000"/>
                </a:solidFill>
              </a:rPr>
              <a:t>D</a:t>
            </a:r>
            <a:r>
              <a:rPr lang="zh-CN" altLang="en-US" sz="2794" b="1">
                <a:solidFill>
                  <a:srgbClr val="000000"/>
                </a:solidFill>
              </a:rPr>
              <a:t> = {(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y</a:t>
            </a:r>
            <a:r>
              <a:rPr lang="zh-CN" altLang="en-US" sz="2794" b="1">
                <a:solidFill>
                  <a:srgbClr val="000000"/>
                </a:solidFill>
              </a:rPr>
              <a:t>)| </a:t>
            </a:r>
            <a:r>
              <a:rPr lang="zh-CN" altLang="en-US" sz="2794" b="1" i="1">
                <a:solidFill>
                  <a:srgbClr val="000000"/>
                </a:solidFill>
              </a:rPr>
              <a:t>x+y</a:t>
            </a:r>
            <a:r>
              <a:rPr lang="zh-CN" altLang="en-US" sz="2794" b="1">
                <a:solidFill>
                  <a:srgbClr val="000000"/>
                </a:solidFill>
              </a:rPr>
              <a:t> &gt; 0}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3644698" y="5880302"/>
            <a:ext cx="165302" cy="164798"/>
          </a:xfrm>
          <a:prstGeom prst="ellipse">
            <a:avLst/>
          </a:prstGeom>
          <a:solidFill>
            <a:srgbClr val="FD71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2527401" y="4108349"/>
            <a:ext cx="164797" cy="165302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2376714" y="3959175"/>
            <a:ext cx="460123" cy="46062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3476877" y="5731127"/>
            <a:ext cx="460123" cy="460123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527524" y="2106587"/>
            <a:ext cx="3427488" cy="331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</a:rPr>
              <a:t>易见, 直线上方每一点都是D的内点.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</a:rPr>
              <a:t>但直线上的点不是D的内点.</a:t>
            </a:r>
          </a:p>
        </p:txBody>
      </p:sp>
    </p:spTree>
    <p:extLst>
      <p:ext uri="{BB962C8B-B14F-4D97-AF65-F5344CB8AC3E}">
        <p14:creationId xmlns:p14="http://schemas.microsoft.com/office/powerpoint/2010/main" val="36938281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nimBg="1" autoUpdateAnimBg="0"/>
      <p:bldP spid="25617" grpId="0" animBg="1" autoUpdateAnimBg="0"/>
      <p:bldP spid="25618" grpId="0" animBg="1"/>
      <p:bldP spid="25619" grpId="0" animBg="1"/>
      <p:bldP spid="2562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7F8-2293-4DBD-A971-3DC004C50938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06563" y="965099"/>
            <a:ext cx="397681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zh-CN" sz="2794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集合</a:t>
            </a:r>
            <a:r>
              <a:rPr lang="zh-CN" altLang="zh-CN" sz="2794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</a:t>
            </a:r>
            <a:r>
              <a:rPr lang="zh-CN" altLang="zh-CN" sz="2794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R</a:t>
            </a:r>
            <a:r>
              <a:rPr lang="zh-CN" altLang="zh-CN" sz="2794" b="1" i="1" baseline="3000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zh-CN" altLang="zh-CN" sz="2794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的外</a:t>
            </a: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点</a:t>
            </a:r>
            <a:r>
              <a:rPr lang="zh-CN" altLang="zh-CN" sz="3207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lang="zh-CN" altLang="zh-CN" sz="2794" b="1">
              <a:solidFill>
                <a:srgbClr val="33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22349" y="1995715"/>
            <a:ext cx="5894413" cy="189821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如果</a:t>
            </a:r>
            <a:r>
              <a:rPr lang="zh-CN" altLang="en-US" sz="2794" b="1">
                <a:solidFill>
                  <a:srgbClr val="CC0066"/>
                </a:solidFill>
              </a:rPr>
              <a:t>存在</a:t>
            </a:r>
            <a:r>
              <a:rPr lang="zh-CN" altLang="en-US" sz="2794" b="1">
                <a:solidFill>
                  <a:srgbClr val="000000"/>
                </a:solidFill>
              </a:rPr>
              <a:t>一个正数</a:t>
            </a:r>
            <a:r>
              <a:rPr lang="zh-CN" altLang="en-US" sz="2794" b="1" i="1">
                <a:solidFill>
                  <a:srgbClr val="000000"/>
                </a:solidFill>
              </a:rPr>
              <a:t>r</a:t>
            </a:r>
            <a:r>
              <a:rPr lang="zh-CN" altLang="en-US" sz="2794" b="1">
                <a:solidFill>
                  <a:srgbClr val="000000"/>
                </a:solidFill>
              </a:rPr>
              <a:t>使得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</a:rPr>
              <a:t>点的</a:t>
            </a:r>
            <a:r>
              <a:rPr lang="zh-CN" altLang="en-US" sz="2794" b="1" i="1">
                <a:solidFill>
                  <a:srgbClr val="000000"/>
                </a:solidFill>
              </a:rPr>
              <a:t>r邻</a:t>
            </a:r>
            <a:r>
              <a:rPr lang="zh-CN" altLang="en-US" sz="2794" b="1">
                <a:solidFill>
                  <a:srgbClr val="000000"/>
                </a:solidFill>
              </a:rPr>
              <a:t>域与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不交。即</a:t>
            </a:r>
            <a:r>
              <a:rPr lang="zh-CN" altLang="en-US" sz="2794" b="1" i="1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r</a:t>
            </a:r>
            <a:r>
              <a:rPr lang="zh-CN" altLang="en-US" sz="2794" b="1" i="1">
                <a:solidFill>
                  <a:srgbClr val="000000"/>
                </a:solidFill>
              </a:rPr>
              <a:t>(P)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</a:rPr>
              <a:t>∩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E= 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zh-CN" alt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，则称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的外点.    {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的外点}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</a:rPr>
              <a:t>∩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E= 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9560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94CC-D530-450F-9C31-23DED1BAD79E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77838" y="822476"/>
            <a:ext cx="3598837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集合</a:t>
            </a:r>
            <a:r>
              <a:rPr lang="zh-CN" altLang="zh-CN" sz="3207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的边界点: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92111" y="1779512"/>
            <a:ext cx="6109103" cy="250017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对</a:t>
            </a:r>
            <a:r>
              <a:rPr lang="zh-CN" altLang="en-US" sz="2794" b="1">
                <a:solidFill>
                  <a:srgbClr val="CC0066"/>
                </a:solidFill>
              </a:rPr>
              <a:t>任意</a:t>
            </a:r>
            <a:r>
              <a:rPr lang="zh-CN" altLang="en-US" sz="2794" b="1">
                <a:solidFill>
                  <a:srgbClr val="000000"/>
                </a:solidFill>
              </a:rPr>
              <a:t>的正数</a:t>
            </a:r>
            <a:r>
              <a:rPr lang="zh-CN" altLang="en-US" sz="2794" b="1" i="1">
                <a:solidFill>
                  <a:srgbClr val="000000"/>
                </a:solidFill>
              </a:rPr>
              <a:t>r</a:t>
            </a:r>
            <a:r>
              <a:rPr lang="zh-CN" altLang="en-US" sz="2794" b="1">
                <a:solidFill>
                  <a:srgbClr val="000000"/>
                </a:solidFill>
              </a:rPr>
              <a:t>，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</a:rPr>
              <a:t>点的</a:t>
            </a:r>
            <a:r>
              <a:rPr lang="zh-CN" altLang="en-US" sz="2794" b="1" i="1">
                <a:solidFill>
                  <a:srgbClr val="000000"/>
                </a:solidFill>
              </a:rPr>
              <a:t>r邻</a:t>
            </a:r>
            <a:r>
              <a:rPr lang="zh-CN" altLang="en-US" sz="2794" b="1">
                <a:solidFill>
                  <a:srgbClr val="000000"/>
                </a:solidFill>
              </a:rPr>
              <a:t>域</a:t>
            </a:r>
            <a:r>
              <a:rPr lang="zh-CN" altLang="en-US" sz="2794" b="1" i="1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r</a:t>
            </a:r>
            <a:r>
              <a:rPr lang="zh-CN" altLang="en-US" sz="2794" b="1" i="1">
                <a:solidFill>
                  <a:srgbClr val="000000"/>
                </a:solidFill>
              </a:rPr>
              <a:t>(P)</a:t>
            </a:r>
            <a:r>
              <a:rPr lang="zh-CN" altLang="en-US" sz="2794" b="1">
                <a:solidFill>
                  <a:srgbClr val="000000"/>
                </a:solidFill>
              </a:rPr>
              <a:t>中既有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中的点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又有非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E中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的点, 则称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为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的边界点.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的边界点可能包含于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，也可能不包含于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44865" y="4729238"/>
            <a:ext cx="79148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的全体边界点所成集合称为 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的边界. 记作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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6366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A30F-EF69-48B4-A6C4-B80234288358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5032627" y="885976"/>
            <a:ext cx="3644774" cy="3763635"/>
            <a:chOff x="0" y="0"/>
            <a:chExt cx="2296" cy="2371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0" y="0"/>
              <a:ext cx="2296" cy="2371"/>
              <a:chOff x="0" y="0"/>
              <a:chExt cx="2296" cy="2371"/>
            </a:xfrm>
          </p:grpSpPr>
          <p:sp>
            <p:nvSpPr>
              <p:cNvPr id="28676" name="Oval 4"/>
              <p:cNvSpPr>
                <a:spLocks noChangeArrowheads="1"/>
              </p:cNvSpPr>
              <p:nvPr/>
            </p:nvSpPr>
            <p:spPr bwMode="auto">
              <a:xfrm>
                <a:off x="274" y="709"/>
                <a:ext cx="1427" cy="1428"/>
              </a:xfrm>
              <a:prstGeom prst="ellipse">
                <a:avLst/>
              </a:prstGeom>
              <a:solidFill>
                <a:srgbClr val="66FF99"/>
              </a:solidFill>
              <a:ln w="38100" cmpd="sng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77" name="Line 5"/>
              <p:cNvSpPr>
                <a:spLocks noChangeShapeType="1"/>
              </p:cNvSpPr>
              <p:nvPr/>
            </p:nvSpPr>
            <p:spPr bwMode="auto">
              <a:xfrm>
                <a:off x="0" y="1423"/>
                <a:ext cx="226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2080" y="1385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755" y="0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762" y="1364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8681" name="Line 9"/>
              <p:cNvSpPr>
                <a:spLocks noChangeShapeType="1"/>
              </p:cNvSpPr>
              <p:nvPr/>
            </p:nvSpPr>
            <p:spPr bwMode="auto">
              <a:xfrm flipV="1">
                <a:off x="993" y="53"/>
                <a:ext cx="0" cy="231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2" name="Text Box 10"/>
              <p:cNvSpPr txBox="1">
                <a:spLocks noChangeArrowheads="1"/>
              </p:cNvSpPr>
              <p:nvPr/>
            </p:nvSpPr>
            <p:spPr bwMode="auto">
              <a:xfrm>
                <a:off x="1664" y="1409"/>
                <a:ext cx="27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8683" name="Text Box 11"/>
              <p:cNvSpPr txBox="1">
                <a:spLocks noChangeArrowheads="1"/>
              </p:cNvSpPr>
              <p:nvPr/>
            </p:nvSpPr>
            <p:spPr bwMode="auto">
              <a:xfrm>
                <a:off x="772" y="406"/>
                <a:ext cx="268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1220" y="2010"/>
                <a:ext cx="10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 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+ </a:t>
                </a: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 = 1</a:t>
                </a:r>
              </a:p>
            </p:txBody>
          </p:sp>
        </p:grp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471" y="994"/>
              <a:ext cx="53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793750" y="266599"/>
            <a:ext cx="3733901" cy="4427513"/>
            <a:chOff x="0" y="0"/>
            <a:chExt cx="2352" cy="2789"/>
          </a:xfrm>
        </p:grpSpPr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 rot="8100000">
              <a:off x="491" y="765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1BFF67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0" y="1897"/>
              <a:ext cx="221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98" y="1383"/>
              <a:ext cx="1097" cy="1097"/>
            </a:xfrm>
            <a:prstGeom prst="line">
              <a:avLst/>
            </a:prstGeom>
            <a:noFill/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966" y="2460"/>
              <a:ext cx="9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 dirty="0">
                  <a:solidFill>
                    <a:srgbClr val="000000"/>
                  </a:solidFill>
                </a:rPr>
                <a:t>x + y</a:t>
              </a:r>
              <a:r>
                <a:rPr lang="zh-CN" altLang="zh-CN" sz="2794" dirty="0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2059" y="1859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371" y="385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95" y="1844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610" y="440"/>
              <a:ext cx="0" cy="22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 rot="8100000">
              <a:off x="1256" y="0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E1FFEB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7183564" y="2160512"/>
            <a:ext cx="121960" cy="122464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2351012" y="3852838"/>
            <a:ext cx="121456" cy="122464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100036" y="5324425"/>
            <a:ext cx="4876901" cy="1038361"/>
          </a:xfrm>
          <a:prstGeom prst="rect">
            <a:avLst/>
          </a:prstGeom>
          <a:solidFill>
            <a:srgbClr val="FDD585"/>
          </a:solidFill>
          <a:ln>
            <a:noFill/>
          </a:ln>
          <a:effectLst>
            <a:outerShdw dist="102391" dir="4972499" algn="ctr" rotWithShape="0">
              <a:srgbClr val="FFCC9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的边界点可以是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中的点, 也可以不是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</a:t>
            </a: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2251227" y="3745492"/>
            <a:ext cx="328587" cy="328083"/>
          </a:xfrm>
          <a:prstGeom prst="ellips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7078738" y="2054175"/>
            <a:ext cx="328587" cy="328587"/>
          </a:xfrm>
          <a:prstGeom prst="ellips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528913" y="1987651"/>
            <a:ext cx="854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350461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6" grpId="0" animBg="1" autoUpdateAnimBg="0"/>
      <p:bldP spid="28697" grpId="0" animBg="1" autoUpdateAnimBg="0"/>
      <p:bldP spid="28698" grpId="0" animBg="1" autoUpdateAnimBg="0"/>
      <p:bldP spid="28699" grpId="0" animBg="1"/>
      <p:bldP spid="28700" grpId="0" animBg="1"/>
      <p:bldP spid="2870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F57D-AAF0-444D-80B4-B93ECBD13F61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90437" y="1114274"/>
            <a:ext cx="7882063" cy="1092603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73012" y="412750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开集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22187" y="1171727"/>
            <a:ext cx="7745488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若集合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中每一点都是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的内点。即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中没有边界点（充要条件）。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</a:rPr>
              <a:t>规定 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, R</a:t>
            </a:r>
            <a:r>
              <a:rPr lang="zh-CN" altLang="en-US" sz="2794" b="1" i="1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为开集。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784675" y="3136698"/>
            <a:ext cx="184731" cy="37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794" baseline="30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85825" y="3147786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闭集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01524" y="3827721"/>
            <a:ext cx="7870976" cy="1837097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若集合</a:t>
            </a:r>
            <a:r>
              <a:rPr lang="zh-CN" altLang="en-US" sz="2794" b="1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包含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其全部边界点。(有些集合既非开集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也非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闭集</a:t>
            </a:r>
            <a:r>
              <a:rPr lang="en-US" altLang="zh-CN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比如，</a:t>
            </a:r>
            <a:endParaRPr lang="en-US" altLang="zh-CN" sz="2794" b="1" dirty="0" smtClean="0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81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1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                  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08336"/>
              </p:ext>
            </p:extLst>
          </p:nvPr>
        </p:nvGraphicFramePr>
        <p:xfrm>
          <a:off x="1963553" y="5136492"/>
          <a:ext cx="4332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53" y="5136492"/>
                        <a:ext cx="43322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2854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700" grpId="0" build="p" autoUpdateAnimBg="0" advAuto="0"/>
      <p:bldP spid="29702" grpId="0" autoUpdateAnimBg="0"/>
      <p:bldP spid="2970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80A-DB66-4C38-AECC-A42726FB7836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841877" y="1779512"/>
            <a:ext cx="3611437" cy="2802063"/>
            <a:chOff x="0" y="0"/>
            <a:chExt cx="2275" cy="1765"/>
          </a:xfrm>
        </p:grpSpPr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0" y="1339"/>
              <a:ext cx="227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V="1">
              <a:off x="310" y="99"/>
              <a:ext cx="0" cy="166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2010" y="129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86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69" y="126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0728" name="Freeform 8"/>
            <p:cNvSpPr>
              <a:spLocks/>
            </p:cNvSpPr>
            <p:nvPr/>
          </p:nvSpPr>
          <p:spPr bwMode="auto">
            <a:xfrm>
              <a:off x="643" y="217"/>
              <a:ext cx="1240" cy="1013"/>
            </a:xfrm>
            <a:custGeom>
              <a:avLst/>
              <a:gdLst>
                <a:gd name="T0" fmla="*/ 370 w 1240"/>
                <a:gd name="T1" fmla="*/ 937 h 1013"/>
                <a:gd name="T2" fmla="*/ 19 w 1240"/>
                <a:gd name="T3" fmla="*/ 337 h 1013"/>
                <a:gd name="T4" fmla="*/ 256 w 1240"/>
                <a:gd name="T5" fmla="*/ 58 h 1013"/>
                <a:gd name="T6" fmla="*/ 577 w 1240"/>
                <a:gd name="T7" fmla="*/ 172 h 1013"/>
                <a:gd name="T8" fmla="*/ 794 w 1240"/>
                <a:gd name="T9" fmla="*/ 58 h 1013"/>
                <a:gd name="T10" fmla="*/ 1125 w 1240"/>
                <a:gd name="T11" fmla="*/ 79 h 1013"/>
                <a:gd name="T12" fmla="*/ 1156 w 1240"/>
                <a:gd name="T13" fmla="*/ 534 h 1013"/>
                <a:gd name="T14" fmla="*/ 619 w 1240"/>
                <a:gd name="T15" fmla="*/ 793 h 1013"/>
                <a:gd name="T16" fmla="*/ 370 w 1240"/>
                <a:gd name="T17" fmla="*/ 937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0" h="1013">
                  <a:moveTo>
                    <a:pt x="370" y="937"/>
                  </a:moveTo>
                  <a:cubicBezTo>
                    <a:pt x="270" y="861"/>
                    <a:pt x="38" y="483"/>
                    <a:pt x="19" y="337"/>
                  </a:cubicBezTo>
                  <a:cubicBezTo>
                    <a:pt x="0" y="191"/>
                    <a:pt x="163" y="86"/>
                    <a:pt x="256" y="58"/>
                  </a:cubicBezTo>
                  <a:cubicBezTo>
                    <a:pt x="349" y="30"/>
                    <a:pt x="487" y="172"/>
                    <a:pt x="577" y="172"/>
                  </a:cubicBezTo>
                  <a:cubicBezTo>
                    <a:pt x="667" y="172"/>
                    <a:pt x="703" y="74"/>
                    <a:pt x="794" y="58"/>
                  </a:cubicBezTo>
                  <a:cubicBezTo>
                    <a:pt x="885" y="42"/>
                    <a:pt x="1065" y="0"/>
                    <a:pt x="1125" y="79"/>
                  </a:cubicBezTo>
                  <a:cubicBezTo>
                    <a:pt x="1185" y="158"/>
                    <a:pt x="1240" y="415"/>
                    <a:pt x="1156" y="534"/>
                  </a:cubicBezTo>
                  <a:cubicBezTo>
                    <a:pt x="1072" y="653"/>
                    <a:pt x="752" y="731"/>
                    <a:pt x="619" y="793"/>
                  </a:cubicBezTo>
                  <a:cubicBezTo>
                    <a:pt x="486" y="855"/>
                    <a:pt x="470" y="1013"/>
                    <a:pt x="370" y="937"/>
                  </a:cubicBezTo>
                  <a:close/>
                </a:path>
              </a:pathLst>
            </a:custGeom>
            <a:solidFill>
              <a:srgbClr val="99FF99"/>
            </a:solid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845" y="463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E</a:t>
              </a:r>
            </a:p>
          </p:txBody>
        </p:sp>
      </p:grp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869849" y="1001889"/>
            <a:ext cx="46309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又比如,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如图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5094111" y="2654905"/>
            <a:ext cx="120952" cy="12145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4994326" y="2546552"/>
            <a:ext cx="328587" cy="32858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855611" y="5091088"/>
            <a:ext cx="5059841" cy="522322"/>
          </a:xfrm>
          <a:prstGeom prst="rect">
            <a:avLst/>
          </a:prstGeom>
          <a:solidFill>
            <a:srgbClr val="FDD585"/>
          </a:solidFill>
          <a:ln w="19050" cmpd="sng">
            <a:solidFill>
              <a:srgbClr val="CC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</a:rPr>
              <a:t>若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不包含边界, 则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为开集. 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855611" y="5770437"/>
            <a:ext cx="5073952" cy="522322"/>
          </a:xfrm>
          <a:prstGeom prst="rect">
            <a:avLst/>
          </a:prstGeom>
          <a:solidFill>
            <a:srgbClr val="FDD585"/>
          </a:solidFill>
          <a:ln w="19050" cmpd="sng">
            <a:solidFill>
              <a:srgbClr val="CC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</a:rPr>
              <a:t>若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包含边界, 则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不是开集. </a:t>
            </a:r>
          </a:p>
        </p:txBody>
      </p:sp>
    </p:spTree>
    <p:extLst>
      <p:ext uri="{BB962C8B-B14F-4D97-AF65-F5344CB8AC3E}">
        <p14:creationId xmlns:p14="http://schemas.microsoft.com/office/powerpoint/2010/main" val="9576513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 autoUpdateAnimBg="0"/>
      <p:bldP spid="30732" grpId="0" animBg="1"/>
      <p:bldP spid="30733" grpId="0" animBg="1" autoUpdateAnimBg="0"/>
      <p:bldP spid="3073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46D-E0DD-4708-82AE-FCDAFE5EBCBC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05724" y="3981305"/>
            <a:ext cx="1001889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证: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021852" y="3981305"/>
            <a:ext cx="59100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必要性.</a:t>
            </a:r>
            <a:r>
              <a:rPr lang="zh-CN" altLang="en-US" sz="2794" b="1" dirty="0">
                <a:solidFill>
                  <a:srgbClr val="000000"/>
                </a:solidFill>
              </a:rPr>
              <a:t>  设 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 为开集,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86809" y="4773588"/>
            <a:ext cx="8261498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由开集定义知 </a:t>
            </a:r>
            <a:r>
              <a:rPr lang="zh-CN" altLang="en-US" sz="2794" b="1" i="1" dirty="0">
                <a:solidFill>
                  <a:srgbClr val="000000"/>
                </a:solidFill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</a:rPr>
              <a:t>为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dirty="0">
                <a:solidFill>
                  <a:srgbClr val="000000"/>
                </a:solidFill>
              </a:rPr>
              <a:t>的内点. 故 </a:t>
            </a:r>
            <a:r>
              <a:rPr lang="zh-CN" altLang="en-US" sz="2794" b="1" i="1" dirty="0">
                <a:solidFill>
                  <a:srgbClr val="000000"/>
                </a:solidFill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</a:rPr>
              <a:t>不是 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 的边界点.</a:t>
            </a:r>
          </a:p>
        </p:txBody>
      </p:sp>
      <p:sp>
        <p:nvSpPr>
          <p:cNvPr id="2" name="矩形 1"/>
          <p:cNvSpPr/>
          <p:nvPr/>
        </p:nvSpPr>
        <p:spPr>
          <a:xfrm>
            <a:off x="588383" y="730917"/>
            <a:ext cx="7343505" cy="1385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7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结论</a:t>
            </a:r>
            <a:r>
              <a:rPr lang="zh-CN" altLang="en-US" sz="3207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794" b="1" dirty="0">
                <a:solidFill>
                  <a:srgbClr val="0000FF"/>
                </a:solidFill>
              </a:rPr>
              <a:t> 非空平面点集 </a:t>
            </a:r>
            <a:r>
              <a:rPr lang="zh-CN" altLang="en-US" sz="2794" b="1" i="1" dirty="0">
                <a:solidFill>
                  <a:srgbClr val="0000FF"/>
                </a:solidFill>
              </a:rPr>
              <a:t>E </a:t>
            </a:r>
            <a:r>
              <a:rPr lang="zh-CN" altLang="en-US" sz="2794" b="1" dirty="0">
                <a:solidFill>
                  <a:srgbClr val="0000FF"/>
                </a:solidFill>
              </a:rPr>
              <a:t>为开集的充要条件是 </a:t>
            </a:r>
            <a:r>
              <a:rPr lang="zh-CN" altLang="en-US" sz="2794" b="1" i="1" dirty="0" smtClean="0">
                <a:solidFill>
                  <a:srgbClr val="0000FF"/>
                </a:solidFill>
              </a:rPr>
              <a:t>E 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中没有边界点</a:t>
            </a:r>
            <a:r>
              <a:rPr lang="zh-CN" altLang="en-US" sz="2794" b="1" dirty="0">
                <a:solidFill>
                  <a:srgbClr val="0000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96757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  <p:bldP spid="31749" grpId="0" build="p" autoUpdateAnimBg="0"/>
      <p:bldP spid="317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5AB-278F-4DA0-9238-E8B327F659AC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357187" y="916215"/>
            <a:ext cx="67834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充分性</a:t>
            </a:r>
            <a:r>
              <a:rPr lang="zh-CN" altLang="en-US" sz="2413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2794" b="1">
                <a:solidFill>
                  <a:srgbClr val="000000"/>
                </a:solidFill>
              </a:rPr>
              <a:t> 若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中每一点都不是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的边界点.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81076" y="1690814"/>
            <a:ext cx="30545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要证 </a:t>
            </a:r>
            <a:r>
              <a:rPr lang="zh-CN" altLang="zh-CN" sz="2794" b="1" i="1">
                <a:solidFill>
                  <a:srgbClr val="000000"/>
                </a:solidFill>
              </a:rPr>
              <a:t>E </a:t>
            </a:r>
            <a:r>
              <a:rPr lang="zh-CN" altLang="zh-CN" sz="2794" b="1">
                <a:solidFill>
                  <a:srgbClr val="000000"/>
                </a:solidFill>
              </a:rPr>
              <a:t>为开集.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082774" y="1690814"/>
            <a:ext cx="13516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27651" y="1695349"/>
            <a:ext cx="4057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由于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的边界点.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84099" y="2247698"/>
            <a:ext cx="7812012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故必存在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的一个邻域U(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),在这个邻域 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)内或者全是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 或者全都不是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中的点, 两者必居其一.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679599" y="3942040"/>
            <a:ext cx="57407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由于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故后一情形不会发生.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84099" y="4597198"/>
            <a:ext cx="7618488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因此, 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)内必全是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 故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baseline="30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  即, 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baseline="30000">
                <a:solidFill>
                  <a:srgbClr val="000000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所以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是开集.</a:t>
            </a:r>
            <a:endParaRPr lang="zh-CN" altLang="en-US" sz="2794" b="1" baseline="30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pic>
        <p:nvPicPr>
          <p:cNvPr id="32777" name="Picture 9" descr="default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937" y="5314849"/>
            <a:ext cx="1405063" cy="15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542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773" grpId="0" build="p" autoUpdateAnimBg="0"/>
      <p:bldP spid="32774" grpId="0" build="p" autoUpdateAnimBg="0"/>
      <p:bldP spid="32775" grpId="0" build="p" autoUpdateAnimBg="0"/>
      <p:bldP spid="3277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1982972"/>
            <a:ext cx="8540750" cy="11430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 </a:t>
            </a:r>
            <a:r>
              <a:rPr lang="zh-CN" altLang="en-US" sz="4800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>多元函数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zh-CN" altLang="en-US" smtClean="0">
                <a:solidFill>
                  <a:srgbClr val="0033CC"/>
                </a:solidFill>
              </a:rPr>
              <a:pPr/>
              <a:t>2018/12/2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42A-70B7-4A65-B5E4-377EDF6FCDC5}" type="slidenum">
              <a:rPr lang="en-US" altLang="zh-CN" smtClean="0">
                <a:solidFill>
                  <a:srgbClr val="0033CC"/>
                </a:solidFill>
              </a:rPr>
              <a:pPr/>
              <a:t>2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5BC-C81B-4F61-9DDD-EE7BE5A247C1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3794" name="Freeform 2"/>
          <p:cNvSpPr>
            <a:spLocks/>
          </p:cNvSpPr>
          <p:nvPr/>
        </p:nvSpPr>
        <p:spPr bwMode="auto">
          <a:xfrm>
            <a:off x="931837" y="3775226"/>
            <a:ext cx="3213302" cy="1720548"/>
          </a:xfrm>
          <a:custGeom>
            <a:avLst/>
            <a:gdLst>
              <a:gd name="T0" fmla="*/ 2 w 2024"/>
              <a:gd name="T1" fmla="*/ 663 h 1084"/>
              <a:gd name="T2" fmla="*/ 146 w 2024"/>
              <a:gd name="T3" fmla="*/ 332 h 1084"/>
              <a:gd name="T4" fmla="*/ 260 w 2024"/>
              <a:gd name="T5" fmla="*/ 270 h 1084"/>
              <a:gd name="T6" fmla="*/ 477 w 2024"/>
              <a:gd name="T7" fmla="*/ 198 h 1084"/>
              <a:gd name="T8" fmla="*/ 777 w 2024"/>
              <a:gd name="T9" fmla="*/ 32 h 1084"/>
              <a:gd name="T10" fmla="*/ 1212 w 2024"/>
              <a:gd name="T11" fmla="*/ 156 h 1084"/>
              <a:gd name="T12" fmla="*/ 1532 w 2024"/>
              <a:gd name="T13" fmla="*/ 22 h 1084"/>
              <a:gd name="T14" fmla="*/ 1801 w 2024"/>
              <a:gd name="T15" fmla="*/ 291 h 1084"/>
              <a:gd name="T16" fmla="*/ 1998 w 2024"/>
              <a:gd name="T17" fmla="*/ 394 h 1084"/>
              <a:gd name="T18" fmla="*/ 1957 w 2024"/>
              <a:gd name="T19" fmla="*/ 694 h 1084"/>
              <a:gd name="T20" fmla="*/ 1719 w 2024"/>
              <a:gd name="T21" fmla="*/ 973 h 1084"/>
              <a:gd name="T22" fmla="*/ 881 w 2024"/>
              <a:gd name="T23" fmla="*/ 1077 h 1084"/>
              <a:gd name="T24" fmla="*/ 157 w 2024"/>
              <a:gd name="T25" fmla="*/ 932 h 1084"/>
              <a:gd name="T26" fmla="*/ 2 w 2024"/>
              <a:gd name="T27" fmla="*/ 663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4" h="1084">
                <a:moveTo>
                  <a:pt x="2" y="663"/>
                </a:moveTo>
                <a:cubicBezTo>
                  <a:pt x="0" y="563"/>
                  <a:pt x="103" y="398"/>
                  <a:pt x="146" y="332"/>
                </a:cubicBezTo>
                <a:cubicBezTo>
                  <a:pt x="189" y="266"/>
                  <a:pt x="205" y="292"/>
                  <a:pt x="260" y="270"/>
                </a:cubicBezTo>
                <a:cubicBezTo>
                  <a:pt x="315" y="248"/>
                  <a:pt x="391" y="238"/>
                  <a:pt x="477" y="198"/>
                </a:cubicBezTo>
                <a:cubicBezTo>
                  <a:pt x="563" y="158"/>
                  <a:pt x="655" y="39"/>
                  <a:pt x="777" y="32"/>
                </a:cubicBezTo>
                <a:cubicBezTo>
                  <a:pt x="899" y="25"/>
                  <a:pt x="1086" y="158"/>
                  <a:pt x="1212" y="156"/>
                </a:cubicBezTo>
                <a:cubicBezTo>
                  <a:pt x="1338" y="154"/>
                  <a:pt x="1434" y="0"/>
                  <a:pt x="1532" y="22"/>
                </a:cubicBezTo>
                <a:cubicBezTo>
                  <a:pt x="1630" y="44"/>
                  <a:pt x="1723" y="229"/>
                  <a:pt x="1801" y="291"/>
                </a:cubicBezTo>
                <a:cubicBezTo>
                  <a:pt x="1879" y="353"/>
                  <a:pt x="1972" y="327"/>
                  <a:pt x="1998" y="394"/>
                </a:cubicBezTo>
                <a:cubicBezTo>
                  <a:pt x="2024" y="461"/>
                  <a:pt x="2003" y="598"/>
                  <a:pt x="1957" y="694"/>
                </a:cubicBezTo>
                <a:cubicBezTo>
                  <a:pt x="1911" y="790"/>
                  <a:pt x="1898" y="909"/>
                  <a:pt x="1719" y="973"/>
                </a:cubicBezTo>
                <a:cubicBezTo>
                  <a:pt x="1540" y="1037"/>
                  <a:pt x="1141" y="1084"/>
                  <a:pt x="881" y="1077"/>
                </a:cubicBezTo>
                <a:cubicBezTo>
                  <a:pt x="621" y="1070"/>
                  <a:pt x="302" y="1003"/>
                  <a:pt x="157" y="932"/>
                </a:cubicBezTo>
                <a:cubicBezTo>
                  <a:pt x="12" y="861"/>
                  <a:pt x="4" y="763"/>
                  <a:pt x="2" y="663"/>
                </a:cubicBezTo>
                <a:close/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5" name="Freeform 3"/>
          <p:cNvSpPr>
            <a:spLocks/>
          </p:cNvSpPr>
          <p:nvPr/>
        </p:nvSpPr>
        <p:spPr bwMode="auto">
          <a:xfrm>
            <a:off x="1725588" y="4468687"/>
            <a:ext cx="1489226" cy="575028"/>
          </a:xfrm>
          <a:custGeom>
            <a:avLst/>
            <a:gdLst>
              <a:gd name="T0" fmla="*/ 0 w 938"/>
              <a:gd name="T1" fmla="*/ 0 h 362"/>
              <a:gd name="T2" fmla="*/ 282 w 938"/>
              <a:gd name="T3" fmla="*/ 279 h 362"/>
              <a:gd name="T4" fmla="*/ 465 w 938"/>
              <a:gd name="T5" fmla="*/ 96 h 362"/>
              <a:gd name="T6" fmla="*/ 731 w 938"/>
              <a:gd name="T7" fmla="*/ 362 h 362"/>
              <a:gd name="T8" fmla="*/ 938 w 938"/>
              <a:gd name="T9" fmla="*/ 15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8" h="362">
                <a:moveTo>
                  <a:pt x="0" y="0"/>
                </a:moveTo>
                <a:lnTo>
                  <a:pt x="282" y="279"/>
                </a:lnTo>
                <a:lnTo>
                  <a:pt x="465" y="96"/>
                </a:lnTo>
                <a:lnTo>
                  <a:pt x="731" y="362"/>
                </a:lnTo>
                <a:lnTo>
                  <a:pt x="938" y="15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690814" y="4436937"/>
            <a:ext cx="74587" cy="7458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205238" y="4683377"/>
            <a:ext cx="74587" cy="7458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254377" y="4330600"/>
            <a:ext cx="58309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370036" y="4557889"/>
            <a:ext cx="6622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862163" y="5521476"/>
            <a:ext cx="1212191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E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连通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5030611" y="4102302"/>
            <a:ext cx="3057576" cy="2085571"/>
            <a:chOff x="0" y="0"/>
            <a:chExt cx="1926" cy="1314"/>
          </a:xfrm>
        </p:grpSpPr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1121" y="79"/>
              <a:ext cx="751" cy="526"/>
            </a:xfrm>
            <a:custGeom>
              <a:avLst/>
              <a:gdLst>
                <a:gd name="T0" fmla="*/ 1 w 751"/>
                <a:gd name="T1" fmla="*/ 278 h 526"/>
                <a:gd name="T2" fmla="*/ 54 w 751"/>
                <a:gd name="T3" fmla="*/ 83 h 526"/>
                <a:gd name="T4" fmla="*/ 97 w 751"/>
                <a:gd name="T5" fmla="*/ 46 h 526"/>
                <a:gd name="T6" fmla="*/ 177 w 751"/>
                <a:gd name="T7" fmla="*/ 4 h 526"/>
                <a:gd name="T8" fmla="*/ 354 w 751"/>
                <a:gd name="T9" fmla="*/ 24 h 526"/>
                <a:gd name="T10" fmla="*/ 582 w 751"/>
                <a:gd name="T11" fmla="*/ 117 h 526"/>
                <a:gd name="T12" fmla="*/ 727 w 751"/>
                <a:gd name="T13" fmla="*/ 96 h 526"/>
                <a:gd name="T14" fmla="*/ 727 w 751"/>
                <a:gd name="T15" fmla="*/ 296 h 526"/>
                <a:gd name="T16" fmla="*/ 639 w 751"/>
                <a:gd name="T17" fmla="*/ 461 h 526"/>
                <a:gd name="T18" fmla="*/ 327 w 751"/>
                <a:gd name="T19" fmla="*/ 522 h 526"/>
                <a:gd name="T20" fmla="*/ 58 w 751"/>
                <a:gd name="T21" fmla="*/ 436 h 526"/>
                <a:gd name="T22" fmla="*/ 1 w 751"/>
                <a:gd name="T23" fmla="*/ 27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1" h="526">
                  <a:moveTo>
                    <a:pt x="1" y="278"/>
                  </a:moveTo>
                  <a:cubicBezTo>
                    <a:pt x="0" y="219"/>
                    <a:pt x="38" y="122"/>
                    <a:pt x="54" y="83"/>
                  </a:cubicBezTo>
                  <a:cubicBezTo>
                    <a:pt x="70" y="44"/>
                    <a:pt x="76" y="59"/>
                    <a:pt x="97" y="46"/>
                  </a:cubicBezTo>
                  <a:cubicBezTo>
                    <a:pt x="117" y="33"/>
                    <a:pt x="134" y="8"/>
                    <a:pt x="177" y="4"/>
                  </a:cubicBezTo>
                  <a:cubicBezTo>
                    <a:pt x="220" y="0"/>
                    <a:pt x="286" y="5"/>
                    <a:pt x="354" y="24"/>
                  </a:cubicBezTo>
                  <a:cubicBezTo>
                    <a:pt x="422" y="43"/>
                    <a:pt x="520" y="105"/>
                    <a:pt x="582" y="117"/>
                  </a:cubicBezTo>
                  <a:cubicBezTo>
                    <a:pt x="644" y="129"/>
                    <a:pt x="703" y="66"/>
                    <a:pt x="727" y="96"/>
                  </a:cubicBezTo>
                  <a:cubicBezTo>
                    <a:pt x="751" y="126"/>
                    <a:pt x="742" y="235"/>
                    <a:pt x="727" y="296"/>
                  </a:cubicBezTo>
                  <a:cubicBezTo>
                    <a:pt x="712" y="357"/>
                    <a:pt x="705" y="423"/>
                    <a:pt x="639" y="461"/>
                  </a:cubicBezTo>
                  <a:cubicBezTo>
                    <a:pt x="572" y="498"/>
                    <a:pt x="424" y="526"/>
                    <a:pt x="327" y="522"/>
                  </a:cubicBezTo>
                  <a:cubicBezTo>
                    <a:pt x="231" y="518"/>
                    <a:pt x="112" y="478"/>
                    <a:pt x="58" y="436"/>
                  </a:cubicBezTo>
                  <a:cubicBezTo>
                    <a:pt x="4" y="395"/>
                    <a:pt x="1" y="337"/>
                    <a:pt x="1" y="278"/>
                  </a:cubicBezTo>
                  <a:close/>
                </a:path>
              </a:pathLst>
            </a:custGeom>
            <a:solidFill>
              <a:srgbClr val="FFFF66"/>
            </a:solidFill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>
              <a:off x="1405" y="351"/>
              <a:ext cx="47" cy="47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1509" y="272"/>
              <a:ext cx="4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0" y="0"/>
              <a:ext cx="899" cy="612"/>
            </a:xfrm>
            <a:custGeom>
              <a:avLst/>
              <a:gdLst>
                <a:gd name="T0" fmla="*/ 17 w 899"/>
                <a:gd name="T1" fmla="*/ 240 h 612"/>
                <a:gd name="T2" fmla="*/ 110 w 899"/>
                <a:gd name="T3" fmla="*/ 33 h 612"/>
                <a:gd name="T4" fmla="*/ 368 w 899"/>
                <a:gd name="T5" fmla="*/ 54 h 612"/>
                <a:gd name="T6" fmla="*/ 493 w 899"/>
                <a:gd name="T7" fmla="*/ 12 h 612"/>
                <a:gd name="T8" fmla="*/ 586 w 899"/>
                <a:gd name="T9" fmla="*/ 126 h 612"/>
                <a:gd name="T10" fmla="*/ 803 w 899"/>
                <a:gd name="T11" fmla="*/ 106 h 612"/>
                <a:gd name="T12" fmla="*/ 875 w 899"/>
                <a:gd name="T13" fmla="*/ 281 h 612"/>
                <a:gd name="T14" fmla="*/ 658 w 899"/>
                <a:gd name="T15" fmla="*/ 571 h 612"/>
                <a:gd name="T16" fmla="*/ 213 w 899"/>
                <a:gd name="T17" fmla="*/ 530 h 612"/>
                <a:gd name="T18" fmla="*/ 17 w 899"/>
                <a:gd name="T19" fmla="*/ 24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" h="612">
                  <a:moveTo>
                    <a:pt x="17" y="240"/>
                  </a:moveTo>
                  <a:cubicBezTo>
                    <a:pt x="0" y="157"/>
                    <a:pt x="52" y="64"/>
                    <a:pt x="110" y="33"/>
                  </a:cubicBezTo>
                  <a:cubicBezTo>
                    <a:pt x="168" y="2"/>
                    <a:pt x="304" y="57"/>
                    <a:pt x="368" y="54"/>
                  </a:cubicBezTo>
                  <a:cubicBezTo>
                    <a:pt x="432" y="51"/>
                    <a:pt x="457" y="0"/>
                    <a:pt x="493" y="12"/>
                  </a:cubicBezTo>
                  <a:cubicBezTo>
                    <a:pt x="529" y="24"/>
                    <a:pt x="534" y="110"/>
                    <a:pt x="586" y="126"/>
                  </a:cubicBezTo>
                  <a:cubicBezTo>
                    <a:pt x="638" y="142"/>
                    <a:pt x="755" y="80"/>
                    <a:pt x="803" y="106"/>
                  </a:cubicBezTo>
                  <a:cubicBezTo>
                    <a:pt x="851" y="132"/>
                    <a:pt x="899" y="204"/>
                    <a:pt x="875" y="281"/>
                  </a:cubicBezTo>
                  <a:cubicBezTo>
                    <a:pt x="851" y="358"/>
                    <a:pt x="768" y="530"/>
                    <a:pt x="658" y="571"/>
                  </a:cubicBezTo>
                  <a:cubicBezTo>
                    <a:pt x="548" y="612"/>
                    <a:pt x="320" y="590"/>
                    <a:pt x="213" y="530"/>
                  </a:cubicBezTo>
                  <a:cubicBezTo>
                    <a:pt x="106" y="470"/>
                    <a:pt x="34" y="323"/>
                    <a:pt x="17" y="240"/>
                  </a:cubicBezTo>
                  <a:close/>
                </a:path>
              </a:pathLst>
            </a:custGeom>
            <a:solidFill>
              <a:srgbClr val="FFFF66"/>
            </a:solidFill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6" name="Oval 14"/>
            <p:cNvSpPr>
              <a:spLocks noChangeArrowheads="1"/>
            </p:cNvSpPr>
            <p:nvPr/>
          </p:nvSpPr>
          <p:spPr bwMode="auto">
            <a:xfrm>
              <a:off x="267" y="251"/>
              <a:ext cx="47" cy="47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375" y="153"/>
              <a:ext cx="2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332" y="904"/>
              <a:ext cx="99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E 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不连通</a:t>
              </a:r>
            </a:p>
          </p:txBody>
        </p:sp>
      </p:grp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88849" y="736802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E是连通的 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549326" y="1917600"/>
            <a:ext cx="7870976" cy="1278063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E∈R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是开集，若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中任意两点都可用一条落在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中的曲线相连接。</a:t>
            </a:r>
          </a:p>
        </p:txBody>
      </p:sp>
    </p:spTree>
    <p:extLst>
      <p:ext uri="{BB962C8B-B14F-4D97-AF65-F5344CB8AC3E}">
        <p14:creationId xmlns:p14="http://schemas.microsoft.com/office/powerpoint/2010/main" val="17416321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797" grpId="0" animBg="1"/>
      <p:bldP spid="33798" grpId="0" build="p" autoUpdateAnimBg="0" advAuto="0"/>
      <p:bldP spid="33799" grpId="0" build="p" autoUpdateAnimBg="0" advAuto="0"/>
      <p:bldP spid="33800" grpId="0" build="p" autoUpdateAnimBg="0" advAuto="0"/>
      <p:bldP spid="338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BCBE-0E9E-4D83-9764-1F3CA4F1C788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22476" y="1860651"/>
            <a:ext cx="479576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例1, 2中的 </a:t>
            </a:r>
            <a:r>
              <a:rPr lang="zh-CN" altLang="en-US" sz="2794" i="1">
                <a:solidFill>
                  <a:srgbClr val="000000"/>
                </a:solidFill>
              </a:rPr>
              <a:t>D </a:t>
            </a:r>
            <a:r>
              <a:rPr lang="zh-CN" altLang="en-US" sz="2794">
                <a:solidFill>
                  <a:srgbClr val="000000"/>
                </a:solidFill>
              </a:rPr>
              <a:t>都是连通集.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156099" y="1860651"/>
            <a:ext cx="10512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63437" y="2432151"/>
            <a:ext cx="3612017" cy="4054576"/>
            <a:chOff x="0" y="0"/>
            <a:chExt cx="2275" cy="2554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 rot="8100000">
              <a:off x="491" y="530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1BFF67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0" y="1662"/>
              <a:ext cx="221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98" y="1148"/>
              <a:ext cx="1097" cy="1097"/>
            </a:xfrm>
            <a:prstGeom prst="line">
              <a:avLst/>
            </a:prstGeom>
            <a:noFill/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966" y="2225"/>
              <a:ext cx="9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 + y</a:t>
              </a:r>
              <a:r>
                <a:rPr lang="zh-CN" altLang="zh-CN" sz="2794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2059" y="1624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371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395" y="1609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V="1">
              <a:off x="610" y="125"/>
              <a:ext cx="0" cy="22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4802313" y="2440214"/>
            <a:ext cx="3644774" cy="3951263"/>
            <a:chOff x="0" y="0"/>
            <a:chExt cx="2296" cy="2489"/>
          </a:xfrm>
        </p:grpSpPr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274" y="859"/>
              <a:ext cx="1427" cy="1428"/>
            </a:xfrm>
            <a:prstGeom prst="ellipse">
              <a:avLst/>
            </a:prstGeom>
            <a:solidFill>
              <a:srgbClr val="66FF99"/>
            </a:solidFill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0" y="1573"/>
              <a:ext cx="226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2080" y="1535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755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762" y="1514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993" y="123"/>
              <a:ext cx="0" cy="231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1664" y="1559"/>
              <a:ext cx="27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772" y="556"/>
              <a:ext cx="2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1220" y="2160"/>
              <a:ext cx="10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  <a:r>
                <a:rPr lang="zh-CN" altLang="zh-CN" sz="2794" baseline="30000">
                  <a:solidFill>
                    <a:srgbClr val="000000"/>
                  </a:solidFill>
                </a:rPr>
                <a:t>2 </a:t>
              </a:r>
              <a:r>
                <a:rPr lang="zh-CN" altLang="zh-CN" sz="2794">
                  <a:solidFill>
                    <a:srgbClr val="000000"/>
                  </a:solidFill>
                </a:rPr>
                <a:t>+ </a:t>
              </a: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  <a:r>
                <a:rPr lang="zh-CN" altLang="zh-CN" sz="2794" baseline="30000">
                  <a:solidFill>
                    <a:srgbClr val="000000"/>
                  </a:solidFill>
                </a:rPr>
                <a:t>2</a:t>
              </a:r>
              <a:r>
                <a:rPr lang="zh-CN" altLang="zh-CN" sz="2794">
                  <a:solidFill>
                    <a:srgbClr val="000000"/>
                  </a:solidFill>
                </a:rPr>
                <a:t> = 1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63437" y="454765"/>
            <a:ext cx="8272219" cy="1210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dirty="0">
                <a:solidFill>
                  <a:srgbClr val="000000"/>
                </a:solidFill>
              </a:rPr>
              <a:t>从几何上看, 所谓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是连通集, 是指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是连成一片的.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中的点都可用折线连接.</a:t>
            </a:r>
          </a:p>
        </p:txBody>
      </p:sp>
    </p:spTree>
    <p:extLst>
      <p:ext uri="{BB962C8B-B14F-4D97-AF65-F5344CB8AC3E}">
        <p14:creationId xmlns:p14="http://schemas.microsoft.com/office/powerpoint/2010/main" val="39864994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FA1D-6F94-4DF2-A4A4-E13206541F1A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92238" y="688925"/>
            <a:ext cx="626079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 </a:t>
            </a:r>
            <a:r>
              <a:rPr lang="zh-CN" altLang="en-US" sz="3207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sz="3207" b="1" i="1" baseline="3000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中的区域（开区域，开域)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5308801" y="3155849"/>
            <a:ext cx="2784425" cy="2159000"/>
            <a:chOff x="0" y="0"/>
            <a:chExt cx="1754" cy="1360"/>
          </a:xfrm>
        </p:grpSpPr>
        <p:sp>
          <p:nvSpPr>
            <p:cNvPr id="35844" name="Freeform 4"/>
            <p:cNvSpPr>
              <a:spLocks/>
            </p:cNvSpPr>
            <p:nvPr/>
          </p:nvSpPr>
          <p:spPr bwMode="auto">
            <a:xfrm>
              <a:off x="0" y="0"/>
              <a:ext cx="1754" cy="1360"/>
            </a:xfrm>
            <a:custGeom>
              <a:avLst/>
              <a:gdLst>
                <a:gd name="T0" fmla="*/ 5 w 1754"/>
                <a:gd name="T1" fmla="*/ 395 h 1360"/>
                <a:gd name="T2" fmla="*/ 201 w 1754"/>
                <a:gd name="T3" fmla="*/ 167 h 1360"/>
                <a:gd name="T4" fmla="*/ 501 w 1754"/>
                <a:gd name="T5" fmla="*/ 105 h 1360"/>
                <a:gd name="T6" fmla="*/ 563 w 1754"/>
                <a:gd name="T7" fmla="*/ 291 h 1360"/>
                <a:gd name="T8" fmla="*/ 584 w 1754"/>
                <a:gd name="T9" fmla="*/ 157 h 1360"/>
                <a:gd name="T10" fmla="*/ 749 w 1754"/>
                <a:gd name="T11" fmla="*/ 33 h 1360"/>
                <a:gd name="T12" fmla="*/ 1070 w 1754"/>
                <a:gd name="T13" fmla="*/ 43 h 1360"/>
                <a:gd name="T14" fmla="*/ 1194 w 1754"/>
                <a:gd name="T15" fmla="*/ 291 h 1360"/>
                <a:gd name="T16" fmla="*/ 1318 w 1754"/>
                <a:gd name="T17" fmla="*/ 415 h 1360"/>
                <a:gd name="T18" fmla="*/ 1701 w 1754"/>
                <a:gd name="T19" fmla="*/ 426 h 1360"/>
                <a:gd name="T20" fmla="*/ 1639 w 1754"/>
                <a:gd name="T21" fmla="*/ 478 h 1360"/>
                <a:gd name="T22" fmla="*/ 1587 w 1754"/>
                <a:gd name="T23" fmla="*/ 746 h 1360"/>
                <a:gd name="T24" fmla="*/ 1556 w 1754"/>
                <a:gd name="T25" fmla="*/ 1088 h 1360"/>
                <a:gd name="T26" fmla="*/ 873 w 1754"/>
                <a:gd name="T27" fmla="*/ 1357 h 1360"/>
                <a:gd name="T28" fmla="*/ 170 w 1754"/>
                <a:gd name="T29" fmla="*/ 1108 h 1360"/>
                <a:gd name="T30" fmla="*/ 5 w 1754"/>
                <a:gd name="T31" fmla="*/ 3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4" h="1360">
                  <a:moveTo>
                    <a:pt x="5" y="395"/>
                  </a:moveTo>
                  <a:cubicBezTo>
                    <a:pt x="10" y="238"/>
                    <a:pt x="119" y="215"/>
                    <a:pt x="201" y="167"/>
                  </a:cubicBezTo>
                  <a:cubicBezTo>
                    <a:pt x="283" y="119"/>
                    <a:pt x="441" y="84"/>
                    <a:pt x="501" y="105"/>
                  </a:cubicBezTo>
                  <a:cubicBezTo>
                    <a:pt x="561" y="126"/>
                    <a:pt x="549" y="282"/>
                    <a:pt x="563" y="291"/>
                  </a:cubicBezTo>
                  <a:cubicBezTo>
                    <a:pt x="577" y="300"/>
                    <a:pt x="553" y="200"/>
                    <a:pt x="584" y="157"/>
                  </a:cubicBezTo>
                  <a:cubicBezTo>
                    <a:pt x="615" y="114"/>
                    <a:pt x="668" y="52"/>
                    <a:pt x="749" y="33"/>
                  </a:cubicBezTo>
                  <a:cubicBezTo>
                    <a:pt x="830" y="14"/>
                    <a:pt x="996" y="0"/>
                    <a:pt x="1070" y="43"/>
                  </a:cubicBezTo>
                  <a:cubicBezTo>
                    <a:pt x="1144" y="86"/>
                    <a:pt x="1153" y="229"/>
                    <a:pt x="1194" y="291"/>
                  </a:cubicBezTo>
                  <a:cubicBezTo>
                    <a:pt x="1235" y="353"/>
                    <a:pt x="1233" y="393"/>
                    <a:pt x="1318" y="415"/>
                  </a:cubicBezTo>
                  <a:cubicBezTo>
                    <a:pt x="1403" y="437"/>
                    <a:pt x="1648" y="416"/>
                    <a:pt x="1701" y="426"/>
                  </a:cubicBezTo>
                  <a:cubicBezTo>
                    <a:pt x="1754" y="436"/>
                    <a:pt x="1658" y="425"/>
                    <a:pt x="1639" y="478"/>
                  </a:cubicBezTo>
                  <a:cubicBezTo>
                    <a:pt x="1620" y="531"/>
                    <a:pt x="1601" y="644"/>
                    <a:pt x="1587" y="746"/>
                  </a:cubicBezTo>
                  <a:cubicBezTo>
                    <a:pt x="1573" y="848"/>
                    <a:pt x="1675" y="986"/>
                    <a:pt x="1556" y="1088"/>
                  </a:cubicBezTo>
                  <a:cubicBezTo>
                    <a:pt x="1437" y="1190"/>
                    <a:pt x="1104" y="1354"/>
                    <a:pt x="873" y="1357"/>
                  </a:cubicBezTo>
                  <a:cubicBezTo>
                    <a:pt x="642" y="1360"/>
                    <a:pt x="309" y="1265"/>
                    <a:pt x="170" y="1108"/>
                  </a:cubicBezTo>
                  <a:cubicBezTo>
                    <a:pt x="31" y="951"/>
                    <a:pt x="0" y="552"/>
                    <a:pt x="5" y="395"/>
                  </a:cubicBezTo>
                  <a:close/>
                </a:path>
              </a:pathLst>
            </a:custGeom>
            <a:solidFill>
              <a:srgbClr val="FFFF66"/>
            </a:solidFill>
            <a:ln w="28575" cap="flat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5845" name="Freeform 5"/>
            <p:cNvSpPr>
              <a:spLocks/>
            </p:cNvSpPr>
            <p:nvPr/>
          </p:nvSpPr>
          <p:spPr bwMode="auto">
            <a:xfrm>
              <a:off x="539" y="529"/>
              <a:ext cx="612" cy="409"/>
            </a:xfrm>
            <a:custGeom>
              <a:avLst/>
              <a:gdLst>
                <a:gd name="T0" fmla="*/ 3 w 612"/>
                <a:gd name="T1" fmla="*/ 134 h 409"/>
                <a:gd name="T2" fmla="*/ 117 w 612"/>
                <a:gd name="T3" fmla="*/ 10 h 409"/>
                <a:gd name="T4" fmla="*/ 345 w 612"/>
                <a:gd name="T5" fmla="*/ 72 h 409"/>
                <a:gd name="T6" fmla="*/ 500 w 612"/>
                <a:gd name="T7" fmla="*/ 10 h 409"/>
                <a:gd name="T8" fmla="*/ 603 w 612"/>
                <a:gd name="T9" fmla="*/ 123 h 409"/>
                <a:gd name="T10" fmla="*/ 551 w 612"/>
                <a:gd name="T11" fmla="*/ 310 h 409"/>
                <a:gd name="T12" fmla="*/ 376 w 612"/>
                <a:gd name="T13" fmla="*/ 392 h 409"/>
                <a:gd name="T14" fmla="*/ 96 w 612"/>
                <a:gd name="T15" fmla="*/ 361 h 409"/>
                <a:gd name="T16" fmla="*/ 3 w 612"/>
                <a:gd name="T17" fmla="*/ 13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2" h="409">
                  <a:moveTo>
                    <a:pt x="3" y="134"/>
                  </a:moveTo>
                  <a:cubicBezTo>
                    <a:pt x="6" y="76"/>
                    <a:pt x="60" y="20"/>
                    <a:pt x="117" y="10"/>
                  </a:cubicBezTo>
                  <a:cubicBezTo>
                    <a:pt x="174" y="0"/>
                    <a:pt x="281" y="72"/>
                    <a:pt x="345" y="72"/>
                  </a:cubicBezTo>
                  <a:cubicBezTo>
                    <a:pt x="409" y="72"/>
                    <a:pt x="457" y="2"/>
                    <a:pt x="500" y="10"/>
                  </a:cubicBezTo>
                  <a:cubicBezTo>
                    <a:pt x="543" y="18"/>
                    <a:pt x="594" y="73"/>
                    <a:pt x="603" y="123"/>
                  </a:cubicBezTo>
                  <a:cubicBezTo>
                    <a:pt x="612" y="173"/>
                    <a:pt x="589" y="265"/>
                    <a:pt x="551" y="310"/>
                  </a:cubicBezTo>
                  <a:cubicBezTo>
                    <a:pt x="513" y="355"/>
                    <a:pt x="452" y="383"/>
                    <a:pt x="376" y="392"/>
                  </a:cubicBezTo>
                  <a:cubicBezTo>
                    <a:pt x="300" y="401"/>
                    <a:pt x="156" y="409"/>
                    <a:pt x="96" y="361"/>
                  </a:cubicBezTo>
                  <a:cubicBezTo>
                    <a:pt x="36" y="313"/>
                    <a:pt x="0" y="192"/>
                    <a:pt x="3" y="134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43" y="304"/>
              <a:ext cx="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 </a:t>
              </a:r>
              <a:r>
                <a:rPr lang="zh-CN" altLang="en-US" sz="2794" i="1">
                  <a:solidFill>
                    <a:srgbClr val="000000"/>
                  </a:solidFill>
                </a:rPr>
                <a:t>E </a:t>
              </a:r>
            </a:p>
          </p:txBody>
        </p:sp>
      </p:grp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41338" y="3289905"/>
            <a:ext cx="3727349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1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391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9912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913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0485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5057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9629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4201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从几何上看, 开区域是连成一片的, 不包括边界的点集.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293687" y="1932214"/>
            <a:ext cx="6783413" cy="65133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若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是连通的非空开集, 则称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是开区域.</a:t>
            </a:r>
          </a:p>
        </p:txBody>
      </p:sp>
    </p:spTree>
    <p:extLst>
      <p:ext uri="{BB962C8B-B14F-4D97-AF65-F5344CB8AC3E}">
        <p14:creationId xmlns:p14="http://schemas.microsoft.com/office/powerpoint/2010/main" val="33328254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 autoUpdateAnimBg="0"/>
      <p:bldP spid="3584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57250" y="654151"/>
            <a:ext cx="3564063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 闭区域 (闭域)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46453" y="1471588"/>
            <a:ext cx="7772245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区域 </a:t>
            </a:r>
            <a:r>
              <a:rPr lang="zh-CN" altLang="en-US" sz="2794" b="1" i="1" dirty="0">
                <a:solidFill>
                  <a:srgbClr val="000000"/>
                </a:solidFill>
              </a:rPr>
              <a:t>G</a:t>
            </a:r>
            <a:r>
              <a:rPr lang="zh-CN" altLang="en-US" sz="2794" b="1" dirty="0">
                <a:solidFill>
                  <a:srgbClr val="000000"/>
                </a:solidFill>
              </a:rPr>
              <a:t>和它的全部边界点组成的集合称为闭区域。即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230437" y="1963964"/>
          <a:ext cx="1554238" cy="43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3" imgW="774345" imgH="216030" progId="Equation.3">
                  <p:embed/>
                </p:oleObj>
              </mc:Choice>
              <mc:Fallback>
                <p:oleObj r:id="rId3" imgW="774345" imgH="216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37" y="1963964"/>
                        <a:ext cx="1554238" cy="431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1081012" y="3429000"/>
            <a:ext cx="2784424" cy="2159000"/>
            <a:chOff x="0" y="0"/>
            <a:chExt cx="1754" cy="1360"/>
          </a:xfrm>
        </p:grpSpPr>
        <p:sp>
          <p:nvSpPr>
            <p:cNvPr id="36871" name="Freeform 7"/>
            <p:cNvSpPr>
              <a:spLocks/>
            </p:cNvSpPr>
            <p:nvPr/>
          </p:nvSpPr>
          <p:spPr bwMode="auto">
            <a:xfrm>
              <a:off x="0" y="0"/>
              <a:ext cx="1754" cy="1360"/>
            </a:xfrm>
            <a:custGeom>
              <a:avLst/>
              <a:gdLst>
                <a:gd name="T0" fmla="*/ 5 w 1754"/>
                <a:gd name="T1" fmla="*/ 395 h 1360"/>
                <a:gd name="T2" fmla="*/ 201 w 1754"/>
                <a:gd name="T3" fmla="*/ 167 h 1360"/>
                <a:gd name="T4" fmla="*/ 501 w 1754"/>
                <a:gd name="T5" fmla="*/ 105 h 1360"/>
                <a:gd name="T6" fmla="*/ 563 w 1754"/>
                <a:gd name="T7" fmla="*/ 291 h 1360"/>
                <a:gd name="T8" fmla="*/ 584 w 1754"/>
                <a:gd name="T9" fmla="*/ 157 h 1360"/>
                <a:gd name="T10" fmla="*/ 749 w 1754"/>
                <a:gd name="T11" fmla="*/ 33 h 1360"/>
                <a:gd name="T12" fmla="*/ 1070 w 1754"/>
                <a:gd name="T13" fmla="*/ 43 h 1360"/>
                <a:gd name="T14" fmla="*/ 1194 w 1754"/>
                <a:gd name="T15" fmla="*/ 291 h 1360"/>
                <a:gd name="T16" fmla="*/ 1318 w 1754"/>
                <a:gd name="T17" fmla="*/ 415 h 1360"/>
                <a:gd name="T18" fmla="*/ 1701 w 1754"/>
                <a:gd name="T19" fmla="*/ 426 h 1360"/>
                <a:gd name="T20" fmla="*/ 1639 w 1754"/>
                <a:gd name="T21" fmla="*/ 478 h 1360"/>
                <a:gd name="T22" fmla="*/ 1587 w 1754"/>
                <a:gd name="T23" fmla="*/ 746 h 1360"/>
                <a:gd name="T24" fmla="*/ 1556 w 1754"/>
                <a:gd name="T25" fmla="*/ 1088 h 1360"/>
                <a:gd name="T26" fmla="*/ 873 w 1754"/>
                <a:gd name="T27" fmla="*/ 1357 h 1360"/>
                <a:gd name="T28" fmla="*/ 170 w 1754"/>
                <a:gd name="T29" fmla="*/ 1108 h 1360"/>
                <a:gd name="T30" fmla="*/ 5 w 1754"/>
                <a:gd name="T31" fmla="*/ 3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4" h="1360">
                  <a:moveTo>
                    <a:pt x="5" y="395"/>
                  </a:moveTo>
                  <a:cubicBezTo>
                    <a:pt x="10" y="238"/>
                    <a:pt x="119" y="215"/>
                    <a:pt x="201" y="167"/>
                  </a:cubicBezTo>
                  <a:cubicBezTo>
                    <a:pt x="283" y="119"/>
                    <a:pt x="441" y="84"/>
                    <a:pt x="501" y="105"/>
                  </a:cubicBezTo>
                  <a:cubicBezTo>
                    <a:pt x="561" y="126"/>
                    <a:pt x="549" y="282"/>
                    <a:pt x="563" y="291"/>
                  </a:cubicBezTo>
                  <a:cubicBezTo>
                    <a:pt x="577" y="300"/>
                    <a:pt x="553" y="200"/>
                    <a:pt x="584" y="157"/>
                  </a:cubicBezTo>
                  <a:cubicBezTo>
                    <a:pt x="615" y="114"/>
                    <a:pt x="668" y="52"/>
                    <a:pt x="749" y="33"/>
                  </a:cubicBezTo>
                  <a:cubicBezTo>
                    <a:pt x="830" y="14"/>
                    <a:pt x="996" y="0"/>
                    <a:pt x="1070" y="43"/>
                  </a:cubicBezTo>
                  <a:cubicBezTo>
                    <a:pt x="1144" y="86"/>
                    <a:pt x="1153" y="229"/>
                    <a:pt x="1194" y="291"/>
                  </a:cubicBezTo>
                  <a:cubicBezTo>
                    <a:pt x="1235" y="353"/>
                    <a:pt x="1233" y="393"/>
                    <a:pt x="1318" y="415"/>
                  </a:cubicBezTo>
                  <a:cubicBezTo>
                    <a:pt x="1403" y="437"/>
                    <a:pt x="1648" y="416"/>
                    <a:pt x="1701" y="426"/>
                  </a:cubicBezTo>
                  <a:cubicBezTo>
                    <a:pt x="1754" y="436"/>
                    <a:pt x="1658" y="425"/>
                    <a:pt x="1639" y="478"/>
                  </a:cubicBezTo>
                  <a:cubicBezTo>
                    <a:pt x="1620" y="531"/>
                    <a:pt x="1601" y="644"/>
                    <a:pt x="1587" y="746"/>
                  </a:cubicBezTo>
                  <a:cubicBezTo>
                    <a:pt x="1573" y="848"/>
                    <a:pt x="1675" y="986"/>
                    <a:pt x="1556" y="1088"/>
                  </a:cubicBezTo>
                  <a:cubicBezTo>
                    <a:pt x="1437" y="1190"/>
                    <a:pt x="1104" y="1354"/>
                    <a:pt x="873" y="1357"/>
                  </a:cubicBezTo>
                  <a:cubicBezTo>
                    <a:pt x="642" y="1360"/>
                    <a:pt x="309" y="1265"/>
                    <a:pt x="170" y="1108"/>
                  </a:cubicBezTo>
                  <a:cubicBezTo>
                    <a:pt x="31" y="951"/>
                    <a:pt x="0" y="552"/>
                    <a:pt x="5" y="395"/>
                  </a:cubicBezTo>
                  <a:close/>
                </a:path>
              </a:pathLst>
            </a:custGeom>
            <a:solidFill>
              <a:srgbClr val="FFAA55"/>
            </a:solidFill>
            <a:ln w="38100" cap="flat" cmpd="sng">
              <a:solidFill>
                <a:srgbClr val="FFAA5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539" y="529"/>
              <a:ext cx="612" cy="409"/>
            </a:xfrm>
            <a:custGeom>
              <a:avLst/>
              <a:gdLst>
                <a:gd name="T0" fmla="*/ 3 w 612"/>
                <a:gd name="T1" fmla="*/ 134 h 409"/>
                <a:gd name="T2" fmla="*/ 117 w 612"/>
                <a:gd name="T3" fmla="*/ 10 h 409"/>
                <a:gd name="T4" fmla="*/ 345 w 612"/>
                <a:gd name="T5" fmla="*/ 72 h 409"/>
                <a:gd name="T6" fmla="*/ 500 w 612"/>
                <a:gd name="T7" fmla="*/ 10 h 409"/>
                <a:gd name="T8" fmla="*/ 603 w 612"/>
                <a:gd name="T9" fmla="*/ 123 h 409"/>
                <a:gd name="T10" fmla="*/ 551 w 612"/>
                <a:gd name="T11" fmla="*/ 310 h 409"/>
                <a:gd name="T12" fmla="*/ 376 w 612"/>
                <a:gd name="T13" fmla="*/ 392 h 409"/>
                <a:gd name="T14" fmla="*/ 96 w 612"/>
                <a:gd name="T15" fmla="*/ 361 h 409"/>
                <a:gd name="T16" fmla="*/ 3 w 612"/>
                <a:gd name="T17" fmla="*/ 13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2" h="409">
                  <a:moveTo>
                    <a:pt x="3" y="134"/>
                  </a:moveTo>
                  <a:cubicBezTo>
                    <a:pt x="6" y="76"/>
                    <a:pt x="60" y="20"/>
                    <a:pt x="117" y="10"/>
                  </a:cubicBezTo>
                  <a:cubicBezTo>
                    <a:pt x="174" y="0"/>
                    <a:pt x="281" y="72"/>
                    <a:pt x="345" y="72"/>
                  </a:cubicBezTo>
                  <a:cubicBezTo>
                    <a:pt x="409" y="72"/>
                    <a:pt x="457" y="2"/>
                    <a:pt x="500" y="10"/>
                  </a:cubicBezTo>
                  <a:cubicBezTo>
                    <a:pt x="543" y="18"/>
                    <a:pt x="594" y="73"/>
                    <a:pt x="603" y="123"/>
                  </a:cubicBezTo>
                  <a:cubicBezTo>
                    <a:pt x="612" y="173"/>
                    <a:pt x="589" y="265"/>
                    <a:pt x="551" y="310"/>
                  </a:cubicBezTo>
                  <a:cubicBezTo>
                    <a:pt x="513" y="355"/>
                    <a:pt x="452" y="383"/>
                    <a:pt x="376" y="392"/>
                  </a:cubicBezTo>
                  <a:cubicBezTo>
                    <a:pt x="300" y="401"/>
                    <a:pt x="156" y="409"/>
                    <a:pt x="96" y="361"/>
                  </a:cubicBezTo>
                  <a:cubicBezTo>
                    <a:pt x="36" y="313"/>
                    <a:pt x="0" y="192"/>
                    <a:pt x="3" y="134"/>
                  </a:cubicBez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AA5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143" y="304"/>
              <a:ext cx="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 </a:t>
              </a:r>
              <a:r>
                <a:rPr lang="zh-CN" altLang="en-US" sz="2794" i="1">
                  <a:solidFill>
                    <a:srgbClr val="000000"/>
                  </a:solidFill>
                </a:rPr>
                <a:t>E </a:t>
              </a:r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294314" y="3178024"/>
            <a:ext cx="3990924" cy="21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2908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8909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49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从几何上看, 闭区域是连成一片的. 包括边界的平面点集.</a:t>
            </a:r>
          </a:p>
        </p:txBody>
      </p:sp>
    </p:spTree>
    <p:extLst>
      <p:ext uri="{BB962C8B-B14F-4D97-AF65-F5344CB8AC3E}">
        <p14:creationId xmlns:p14="http://schemas.microsoft.com/office/powerpoint/2010/main" val="21386348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 advAuto="0"/>
      <p:bldP spid="3687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3304-E057-40E5-9E79-F8F00ECAAC1F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81226" y="2049899"/>
            <a:ext cx="6986512" cy="31883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设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794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若存在 </a:t>
            </a:r>
            <a:r>
              <a:rPr lang="el-GR" altLang="en-US" sz="2794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&gt; 0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使的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包含于以原点为中心，以</a:t>
            </a:r>
            <a:r>
              <a:rPr lang="el-GR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ρ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为半径的球内，即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 U</a:t>
            </a:r>
            <a:r>
              <a:rPr lang="el-GR" altLang="en-US" sz="181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ρ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(O),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则称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为有界集合. 否则称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为无界集合.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60413" y="633992"/>
            <a:ext cx="4637516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11.有界集合和无界集合</a:t>
            </a:r>
          </a:p>
        </p:txBody>
      </p:sp>
    </p:spTree>
    <p:extLst>
      <p:ext uri="{BB962C8B-B14F-4D97-AF65-F5344CB8AC3E}">
        <p14:creationId xmlns:p14="http://schemas.microsoft.com/office/powerpoint/2010/main" val="12091373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19458"/>
          <p:cNvSpPr txBox="1">
            <a:spLocks noChangeArrowheads="1"/>
          </p:cNvSpPr>
          <p:nvPr/>
        </p:nvSpPr>
        <p:spPr bwMode="auto">
          <a:xfrm>
            <a:off x="609600" y="1081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引例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:</a:t>
            </a:r>
            <a:endParaRPr lang="en-US" altLang="zh-CN" b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9460" name="文本框 19459"/>
          <p:cNvSpPr txBox="1">
            <a:spLocks noChangeArrowheads="1"/>
          </p:cNvSpPr>
          <p:nvPr/>
        </p:nvSpPr>
        <p:spPr bwMode="auto">
          <a:xfrm>
            <a:off x="457200" y="1676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n-US" altLang="zh-CN" b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圆柱体的体积</a:t>
            </a:r>
          </a:p>
        </p:txBody>
      </p:sp>
      <p:sp>
        <p:nvSpPr>
          <p:cNvPr id="19461" name="文本框 19460"/>
          <p:cNvSpPr txBox="1">
            <a:spLocks noChangeArrowheads="1"/>
          </p:cNvSpPr>
          <p:nvPr/>
        </p:nvSpPr>
        <p:spPr bwMode="auto">
          <a:xfrm>
            <a:off x="457200" y="2743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定量理想气体的压强</a:t>
            </a:r>
          </a:p>
        </p:txBody>
      </p:sp>
      <p:sp>
        <p:nvSpPr>
          <p:cNvPr id="19462" name="文本框 19461"/>
          <p:cNvSpPr txBox="1">
            <a:spLocks noChangeArrowheads="1"/>
          </p:cNvSpPr>
          <p:nvPr/>
        </p:nvSpPr>
        <p:spPr bwMode="auto">
          <a:xfrm>
            <a:off x="457200" y="42529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三角形面积的海伦公式</a:t>
            </a:r>
          </a:p>
        </p:txBody>
      </p:sp>
      <p:graphicFrame>
        <p:nvGraphicFramePr>
          <p:cNvPr id="19463" name="对象 19462"/>
          <p:cNvGraphicFramePr>
            <a:graphicFrameLocks/>
          </p:cNvGraphicFramePr>
          <p:nvPr/>
        </p:nvGraphicFramePr>
        <p:xfrm>
          <a:off x="1524000" y="2195513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r:id="rId3" imgW="1637589" imgH="520474" progId="Equation.3">
                  <p:embed/>
                </p:oleObj>
              </mc:Choice>
              <mc:Fallback>
                <p:oleObj r:id="rId3" imgW="1637589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95513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>
            <a:graphicFrameLocks noChangeAspect="1"/>
          </p:cNvGraphicFramePr>
          <p:nvPr/>
        </p:nvGraphicFramePr>
        <p:xfrm>
          <a:off x="1524000" y="3338513"/>
          <a:ext cx="323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5" imgW="3237095" imgH="850531" progId="Equation.3">
                  <p:embed/>
                </p:oleObj>
              </mc:Choice>
              <mc:Fallback>
                <p:oleObj r:id="rId5" imgW="3237095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38513"/>
                        <a:ext cx="323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>
            <a:graphicFrameLocks noChangeAspect="1"/>
          </p:cNvGraphicFramePr>
          <p:nvPr/>
        </p:nvGraphicFramePr>
        <p:xfrm>
          <a:off x="4637088" y="4100513"/>
          <a:ext cx="2220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r:id="rId7" imgW="2221536" imgH="850531" progId="Equation.3">
                  <p:embed/>
                </p:oleObj>
              </mc:Choice>
              <mc:Fallback>
                <p:oleObj r:id="rId7" imgW="222153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4100513"/>
                        <a:ext cx="2220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组合 19465"/>
          <p:cNvGrpSpPr>
            <a:grpSpLocks/>
          </p:cNvGrpSpPr>
          <p:nvPr/>
        </p:nvGrpSpPr>
        <p:grpSpPr bwMode="auto">
          <a:xfrm>
            <a:off x="7086600" y="4343400"/>
            <a:ext cx="1447800" cy="1219200"/>
            <a:chOff x="4224" y="2400"/>
            <a:chExt cx="912" cy="768"/>
          </a:xfrm>
        </p:grpSpPr>
        <p:sp>
          <p:nvSpPr>
            <p:cNvPr id="2" name="任意多边形 19466"/>
            <p:cNvSpPr>
              <a:spLocks noChangeArrowheads="1"/>
            </p:cNvSpPr>
            <p:nvPr/>
          </p:nvSpPr>
          <p:spPr bwMode="auto">
            <a:xfrm>
              <a:off x="4224" y="2400"/>
              <a:ext cx="912" cy="768"/>
            </a:xfrm>
            <a:custGeom>
              <a:avLst/>
              <a:gdLst>
                <a:gd name="T0" fmla="*/ 480 w 912"/>
                <a:gd name="T1" fmla="*/ 0 h 768"/>
                <a:gd name="T2" fmla="*/ 0 w 912"/>
                <a:gd name="T3" fmla="*/ 480 h 768"/>
                <a:gd name="T4" fmla="*/ 912 w 912"/>
                <a:gd name="T5" fmla="*/ 768 h 768"/>
                <a:gd name="T6" fmla="*/ 480 w 912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768">
                  <a:moveTo>
                    <a:pt x="480" y="0"/>
                  </a:moveTo>
                  <a:lnTo>
                    <a:pt x="0" y="480"/>
                  </a:lnTo>
                  <a:lnTo>
                    <a:pt x="912" y="768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rgbClr val="3A3A4E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aphicFrame>
          <p:nvGraphicFramePr>
            <p:cNvPr id="19467" name="对象 19467"/>
            <p:cNvGraphicFramePr>
              <a:graphicFrameLocks/>
            </p:cNvGraphicFramePr>
            <p:nvPr/>
          </p:nvGraphicFramePr>
          <p:xfrm>
            <a:off x="4492" y="301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r:id="rId9" imgW="203024" imgH="241091" progId="Equation.3">
                    <p:embed/>
                  </p:oleObj>
                </mc:Choice>
                <mc:Fallback>
                  <p:oleObj r:id="rId9" imgW="203024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301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对象 19468"/>
            <p:cNvGraphicFramePr>
              <a:graphicFrameLocks/>
            </p:cNvGraphicFramePr>
            <p:nvPr/>
          </p:nvGraphicFramePr>
          <p:xfrm>
            <a:off x="4328" y="24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r:id="rId11" imgW="215619" imgH="329771" progId="Equation.3">
                    <p:embed/>
                  </p:oleObj>
                </mc:Choice>
                <mc:Fallback>
                  <p:oleObj r:id="rId11" imgW="215619" imgH="32977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4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对象 19469"/>
            <p:cNvGraphicFramePr>
              <a:graphicFrameLocks/>
            </p:cNvGraphicFramePr>
            <p:nvPr/>
          </p:nvGraphicFramePr>
          <p:xfrm>
            <a:off x="4944" y="26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r:id="rId13" imgW="228501" imgH="241195" progId="Equation.3">
                    <p:embed/>
                  </p:oleObj>
                </mc:Choice>
                <mc:Fallback>
                  <p:oleObj r:id="rId13" imgW="228501" imgH="24119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6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1" name="对象 19470"/>
          <p:cNvGraphicFramePr>
            <a:graphicFrameLocks/>
          </p:cNvGraphicFramePr>
          <p:nvPr/>
        </p:nvGraphicFramePr>
        <p:xfrm>
          <a:off x="3581400" y="2259013"/>
          <a:ext cx="303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r:id="rId15" imgW="3035300" imgH="469900" progId="Equation.3">
                  <p:embed/>
                </p:oleObj>
              </mc:Choice>
              <mc:Fallback>
                <p:oleObj r:id="rId15" imgW="30353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59013"/>
                        <a:ext cx="303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>
            <a:graphicFrameLocks noChangeAspect="1"/>
          </p:cNvGraphicFramePr>
          <p:nvPr/>
        </p:nvGraphicFramePr>
        <p:xfrm>
          <a:off x="5029200" y="3490913"/>
          <a:ext cx="3452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r:id="rId17" imgW="3454400" imgH="469900" progId="Equation.3">
                  <p:embed/>
                </p:oleObj>
              </mc:Choice>
              <mc:Fallback>
                <p:oleObj r:id="rId17" imgW="345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90913"/>
                        <a:ext cx="3452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对象 19472"/>
          <p:cNvGraphicFramePr>
            <a:graphicFrameLocks noChangeAspect="1"/>
          </p:cNvGraphicFramePr>
          <p:nvPr/>
        </p:nvGraphicFramePr>
        <p:xfrm>
          <a:off x="914400" y="5688013"/>
          <a:ext cx="5815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r:id="rId19" imgW="5816600" imgH="469900" progId="Equation.3">
                  <p:embed/>
                </p:oleObj>
              </mc:Choice>
              <mc:Fallback>
                <p:oleObj r:id="rId19" imgW="5816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88013"/>
                        <a:ext cx="5815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19473"/>
          <p:cNvGraphicFramePr>
            <a:graphicFrameLocks noChangeAspect="1"/>
          </p:cNvGraphicFramePr>
          <p:nvPr/>
        </p:nvGraphicFramePr>
        <p:xfrm>
          <a:off x="1600200" y="5002213"/>
          <a:ext cx="4164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r:id="rId21" imgW="4165600" imgH="469900" progId="Equation.3">
                  <p:embed/>
                </p:oleObj>
              </mc:Choice>
              <mc:Fallback>
                <p:oleObj r:id="rId21" imgW="4165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02213"/>
                        <a:ext cx="4164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5" name="组合 19474"/>
          <p:cNvGrpSpPr>
            <a:grpSpLocks/>
          </p:cNvGrpSpPr>
          <p:nvPr/>
        </p:nvGrpSpPr>
        <p:grpSpPr bwMode="auto">
          <a:xfrm>
            <a:off x="7164388" y="1196975"/>
            <a:ext cx="1373187" cy="1406525"/>
            <a:chOff x="4511" y="528"/>
            <a:chExt cx="865" cy="886"/>
          </a:xfrm>
        </p:grpSpPr>
        <p:sp>
          <p:nvSpPr>
            <p:cNvPr id="3" name="任意多边形 19475"/>
            <p:cNvSpPr>
              <a:spLocks noChangeArrowheads="1"/>
            </p:cNvSpPr>
            <p:nvPr/>
          </p:nvSpPr>
          <p:spPr bwMode="auto">
            <a:xfrm>
              <a:off x="4512" y="624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672 w 672"/>
                <a:gd name="T3" fmla="*/ 672 h 672"/>
                <a:gd name="T4" fmla="*/ 672 w 672"/>
                <a:gd name="T5" fmla="*/ 0 h 672"/>
                <a:gd name="T6" fmla="*/ 0 w 672"/>
                <a:gd name="T7" fmla="*/ 0 h 672"/>
                <a:gd name="T8" fmla="*/ 0 w 672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lnTo>
                    <a:pt x="672" y="672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476" name="椭圆 19476"/>
            <p:cNvSpPr>
              <a:spLocks noChangeArrowheads="1"/>
            </p:cNvSpPr>
            <p:nvPr/>
          </p:nvSpPr>
          <p:spPr bwMode="auto">
            <a:xfrm>
              <a:off x="4512" y="528"/>
              <a:ext cx="67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aphicFrame>
          <p:nvGraphicFramePr>
            <p:cNvPr id="19477" name="对象 19477"/>
            <p:cNvGraphicFramePr>
              <a:graphicFrameLocks/>
            </p:cNvGraphicFramePr>
            <p:nvPr/>
          </p:nvGraphicFramePr>
          <p:xfrm>
            <a:off x="5232" y="86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r:id="rId23" imgW="228501" imgH="330057" progId="Equation.3">
                    <p:embed/>
                  </p:oleObj>
                </mc:Choice>
                <mc:Fallback>
                  <p:oleObj r:id="rId23" imgW="228501" imgH="33005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86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对象 19478"/>
            <p:cNvGraphicFramePr>
              <a:graphicFrameLocks/>
            </p:cNvGraphicFramePr>
            <p:nvPr/>
          </p:nvGraphicFramePr>
          <p:xfrm>
            <a:off x="4896" y="52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r:id="rId25" imgW="203024" imgH="228402" progId="Equation.3">
                    <p:embed/>
                  </p:oleObj>
                </mc:Choice>
                <mc:Fallback>
                  <p:oleObj r:id="rId25" imgW="203024" imgH="22840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52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9" name="组合 19479"/>
            <p:cNvGrpSpPr>
              <a:grpSpLocks/>
            </p:cNvGrpSpPr>
            <p:nvPr/>
          </p:nvGrpSpPr>
          <p:grpSpPr bwMode="auto">
            <a:xfrm>
              <a:off x="4511" y="1174"/>
              <a:ext cx="676" cy="240"/>
              <a:chOff x="4504" y="1441"/>
              <a:chExt cx="683" cy="240"/>
            </a:xfrm>
          </p:grpSpPr>
          <p:sp>
            <p:nvSpPr>
              <p:cNvPr id="19480" name="任意多边形 19480"/>
              <p:cNvSpPr>
                <a:spLocks noChangeArrowheads="1"/>
              </p:cNvSpPr>
              <p:nvPr/>
            </p:nvSpPr>
            <p:spPr bwMode="auto">
              <a:xfrm>
                <a:off x="4515" y="1540"/>
                <a:ext cx="672" cy="141"/>
              </a:xfrm>
              <a:custGeom>
                <a:avLst/>
                <a:gdLst>
                  <a:gd name="T0" fmla="*/ 42369 w 42698"/>
                  <a:gd name="T1" fmla="*/ 0 h 25353"/>
                  <a:gd name="T2" fmla="*/ 42698 w 42698"/>
                  <a:gd name="T3" fmla="*/ 3753 h 25353"/>
                  <a:gd name="T4" fmla="*/ 21098 w 42698"/>
                  <a:gd name="T5" fmla="*/ 25353 h 25353"/>
                  <a:gd name="T6" fmla="*/ -3 w 42698"/>
                  <a:gd name="T7" fmla="*/ 8391 h 25353"/>
                  <a:gd name="T8" fmla="*/ 42369 w 42698"/>
                  <a:gd name="T9" fmla="*/ 0 h 25353"/>
                  <a:gd name="T10" fmla="*/ 42698 w 42698"/>
                  <a:gd name="T11" fmla="*/ 3753 h 25353"/>
                  <a:gd name="T12" fmla="*/ 21098 w 42698"/>
                  <a:gd name="T13" fmla="*/ 25353 h 25353"/>
                  <a:gd name="T14" fmla="*/ -3 w 42698"/>
                  <a:gd name="T15" fmla="*/ 8391 h 25353"/>
                  <a:gd name="T16" fmla="*/ 21098 w 42698"/>
                  <a:gd name="T17" fmla="*/ 3753 h 25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98" h="25353" fill="none">
                    <a:moveTo>
                      <a:pt x="42369" y="0"/>
                    </a:moveTo>
                    <a:cubicBezTo>
                      <a:pt x="42586" y="1216"/>
                      <a:pt x="42698" y="2472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758" y="25353"/>
                      <a:pt x="2116" y="18088"/>
                      <a:pt x="-3" y="8391"/>
                    </a:cubicBezTo>
                  </a:path>
                  <a:path w="42698" h="25353" stroke="0">
                    <a:moveTo>
                      <a:pt x="42369" y="0"/>
                    </a:moveTo>
                    <a:cubicBezTo>
                      <a:pt x="42586" y="1216"/>
                      <a:pt x="42698" y="2472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758" y="25353"/>
                      <a:pt x="2116" y="18088"/>
                      <a:pt x="-3" y="8391"/>
                    </a:cubicBezTo>
                    <a:lnTo>
                      <a:pt x="21098" y="3753"/>
                    </a:lnTo>
                    <a:close/>
                  </a:path>
                </a:pathLst>
              </a:cu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481" name="任意多边形 19481"/>
              <p:cNvSpPr>
                <a:spLocks noChangeArrowheads="1"/>
              </p:cNvSpPr>
              <p:nvPr/>
            </p:nvSpPr>
            <p:spPr bwMode="auto">
              <a:xfrm flipV="1">
                <a:off x="4504" y="1441"/>
                <a:ext cx="677" cy="154"/>
              </a:xfrm>
              <a:custGeom>
                <a:avLst/>
                <a:gdLst>
                  <a:gd name="T0" fmla="*/ 43026 w 43027"/>
                  <a:gd name="T1" fmla="*/ 8865 h 27737"/>
                  <a:gd name="T2" fmla="*/ 21599 w 43027"/>
                  <a:gd name="T3" fmla="*/ 27737 h 27737"/>
                  <a:gd name="T4" fmla="*/ -1 w 43027"/>
                  <a:gd name="T5" fmla="*/ 6137 h 27737"/>
                  <a:gd name="T6" fmla="*/ 885 w 43027"/>
                  <a:gd name="T7" fmla="*/ -5 h 27737"/>
                  <a:gd name="T8" fmla="*/ 43026 w 43027"/>
                  <a:gd name="T9" fmla="*/ 8865 h 27737"/>
                  <a:gd name="T10" fmla="*/ 21599 w 43027"/>
                  <a:gd name="T11" fmla="*/ 27737 h 27737"/>
                  <a:gd name="T12" fmla="*/ -1 w 43027"/>
                  <a:gd name="T13" fmla="*/ 6137 h 27737"/>
                  <a:gd name="T14" fmla="*/ 885 w 43027"/>
                  <a:gd name="T15" fmla="*/ -5 h 27737"/>
                  <a:gd name="T16" fmla="*/ 21600 w 43027"/>
                  <a:gd name="T17" fmla="*/ 6137 h 27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27" h="27737" fill="none">
                    <a:moveTo>
                      <a:pt x="43026" y="8865"/>
                    </a:moveTo>
                    <a:cubicBezTo>
                      <a:pt x="41682" y="19511"/>
                      <a:pt x="32601" y="27737"/>
                      <a:pt x="21599" y="27737"/>
                    </a:cubicBezTo>
                    <a:cubicBezTo>
                      <a:pt x="9670" y="27737"/>
                      <a:pt x="-1" y="18066"/>
                      <a:pt x="-1" y="6137"/>
                    </a:cubicBezTo>
                    <a:cubicBezTo>
                      <a:pt x="-1" y="4001"/>
                      <a:pt x="309" y="1938"/>
                      <a:pt x="885" y="-5"/>
                    </a:cubicBezTo>
                  </a:path>
                  <a:path w="43027" h="27737" stroke="0">
                    <a:moveTo>
                      <a:pt x="43026" y="8865"/>
                    </a:moveTo>
                    <a:cubicBezTo>
                      <a:pt x="41682" y="19511"/>
                      <a:pt x="32601" y="27737"/>
                      <a:pt x="21599" y="27737"/>
                    </a:cubicBezTo>
                    <a:cubicBezTo>
                      <a:pt x="9670" y="27737"/>
                      <a:pt x="-1" y="18066"/>
                      <a:pt x="-1" y="6137"/>
                    </a:cubicBezTo>
                    <a:cubicBezTo>
                      <a:pt x="-1" y="4001"/>
                      <a:pt x="309" y="1938"/>
                      <a:pt x="885" y="-5"/>
                    </a:cubicBezTo>
                    <a:lnTo>
                      <a:pt x="21600" y="6137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82" name="直接连接符 19482"/>
            <p:cNvSpPr>
              <a:spLocks noChangeShapeType="1"/>
            </p:cNvSpPr>
            <p:nvPr/>
          </p:nvSpPr>
          <p:spPr bwMode="auto">
            <a:xfrm>
              <a:off x="4848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9484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E69D10-6F6C-4DCC-B1A6-749ABEBCB189}" type="slidenum">
              <a:rPr lang="zh-CN" altLang="en-US" sz="1400" b="0" smtClean="0">
                <a:solidFill>
                  <a:srgbClr val="0033CC"/>
                </a:solidFill>
              </a:rPr>
              <a:pPr/>
              <a:t>3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  <p:sp>
        <p:nvSpPr>
          <p:cNvPr id="30" name="Text Box 2" descr="leftbg0"/>
          <p:cNvSpPr txBox="1">
            <a:spLocks noChangeArrowheads="1"/>
          </p:cNvSpPr>
          <p:nvPr/>
        </p:nvSpPr>
        <p:spPr bwMode="auto">
          <a:xfrm>
            <a:off x="435935" y="260232"/>
            <a:ext cx="5260924" cy="585866"/>
          </a:xfrm>
          <a:prstGeom prst="rect">
            <a:avLst/>
          </a:prstGeom>
          <a:blipFill dpi="0" rotWithShape="0">
            <a:blip r:embed="rId27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287972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en-US" altLang="zh-CN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多元函数的概念</a:t>
            </a:r>
            <a:endParaRPr kumimoji="0" lang="zh-CN" altLang="zh-CN" sz="3207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8615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3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对象 20481"/>
          <p:cNvGraphicFramePr>
            <a:graphicFrameLocks/>
          </p:cNvGraphicFramePr>
          <p:nvPr/>
        </p:nvGraphicFramePr>
        <p:xfrm>
          <a:off x="3581400" y="485775"/>
          <a:ext cx="130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r:id="rId3" imgW="1307532" imgH="495085" progId="Equation.3">
                  <p:embed/>
                </p:oleObj>
              </mc:Choice>
              <mc:Fallback>
                <p:oleObj r:id="rId3" imgW="1307532" imgH="4950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5775"/>
                        <a:ext cx="130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/>
          <p:cNvGraphicFramePr>
            <a:graphicFrameLocks/>
          </p:cNvGraphicFramePr>
          <p:nvPr/>
        </p:nvGraphicFramePr>
        <p:xfrm>
          <a:off x="4597400" y="1733550"/>
          <a:ext cx="287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5" imgW="2868955" imgH="444307" progId="Equation.3">
                  <p:embed/>
                </p:oleObj>
              </mc:Choice>
              <mc:Fallback>
                <p:oleObj r:id="rId5" imgW="2868955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733550"/>
                        <a:ext cx="287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文本框 20483"/>
          <p:cNvSpPr txBox="1">
            <a:spLocks noChangeArrowheads="1"/>
          </p:cNvSpPr>
          <p:nvPr/>
        </p:nvSpPr>
        <p:spPr bwMode="auto">
          <a:xfrm>
            <a:off x="304800" y="22860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点集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D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称为函数的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</a:t>
            </a:r>
            <a:r>
              <a:rPr lang="zh-CN" altLang="en-US" dirty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;  </a:t>
            </a:r>
          </a:p>
        </p:txBody>
      </p:sp>
      <p:sp>
        <p:nvSpPr>
          <p:cNvPr id="20485" name="文本框 20484"/>
          <p:cNvSpPr txBox="1">
            <a:spLocks noChangeArrowheads="1"/>
          </p:cNvSpPr>
          <p:nvPr/>
        </p:nvSpPr>
        <p:spPr bwMode="auto">
          <a:xfrm>
            <a:off x="4648200" y="2286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数集</a:t>
            </a:r>
          </a:p>
        </p:txBody>
      </p:sp>
      <p:graphicFrame>
        <p:nvGraphicFramePr>
          <p:cNvPr id="20486" name="对象 20485"/>
          <p:cNvGraphicFramePr>
            <a:graphicFrameLocks/>
          </p:cNvGraphicFramePr>
          <p:nvPr/>
        </p:nvGraphicFramePr>
        <p:xfrm>
          <a:off x="5502275" y="2362200"/>
          <a:ext cx="3260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7" imgW="3263900" imgH="469900" progId="Equation.3">
                  <p:embed/>
                </p:oleObj>
              </mc:Choice>
              <mc:Fallback>
                <p:oleObj r:id="rId7" imgW="32639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2362200"/>
                        <a:ext cx="3260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文本框 20486"/>
          <p:cNvSpPr txBox="1">
            <a:spLocks noChangeArrowheads="1"/>
          </p:cNvSpPr>
          <p:nvPr/>
        </p:nvSpPr>
        <p:spPr bwMode="auto">
          <a:xfrm>
            <a:off x="304800" y="2833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称为函数的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值域</a:t>
            </a:r>
            <a:r>
              <a:rPr lang="zh-CN" altLang="en-US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488" name="文本框 20487"/>
          <p:cNvSpPr txBox="1">
            <a:spLocks noChangeArrowheads="1"/>
          </p:cNvSpPr>
          <p:nvPr/>
        </p:nvSpPr>
        <p:spPr bwMode="auto">
          <a:xfrm>
            <a:off x="762000" y="3429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特别地 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当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= 2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时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有二元函数</a:t>
            </a:r>
          </a:p>
        </p:txBody>
      </p:sp>
      <p:graphicFrame>
        <p:nvGraphicFramePr>
          <p:cNvPr id="20489" name="对象 20488"/>
          <p:cNvGraphicFramePr>
            <a:graphicFrameLocks/>
          </p:cNvGraphicFramePr>
          <p:nvPr/>
        </p:nvGraphicFramePr>
        <p:xfrm>
          <a:off x="1752600" y="3962400"/>
          <a:ext cx="4456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9" imgW="4455766" imgH="520474" progId="Equation.3">
                  <p:embed/>
                </p:oleObj>
              </mc:Choice>
              <mc:Fallback>
                <p:oleObj r:id="rId9" imgW="4455766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44561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文本框 20489"/>
          <p:cNvSpPr txBox="1">
            <a:spLocks noChangeArrowheads="1"/>
          </p:cNvSpPr>
          <p:nvPr/>
        </p:nvSpPr>
        <p:spPr bwMode="auto">
          <a:xfrm>
            <a:off x="304800" y="4586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当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= 3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时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有三元函数</a:t>
            </a:r>
          </a:p>
        </p:txBody>
      </p:sp>
      <p:graphicFrame>
        <p:nvGraphicFramePr>
          <p:cNvPr id="20491" name="对象 20490"/>
          <p:cNvGraphicFramePr>
            <a:graphicFrameLocks/>
          </p:cNvGraphicFramePr>
          <p:nvPr/>
        </p:nvGraphicFramePr>
        <p:xfrm>
          <a:off x="1447800" y="5118100"/>
          <a:ext cx="5065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11" imgW="5065102" imgH="520474" progId="Equation.3">
                  <p:embed/>
                </p:oleObj>
              </mc:Choice>
              <mc:Fallback>
                <p:oleObj r:id="rId11" imgW="5065102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18100"/>
                        <a:ext cx="5065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文本框 20491"/>
          <p:cNvSpPr txBox="1">
            <a:spLocks noChangeArrowheads="1"/>
          </p:cNvSpPr>
          <p:nvPr/>
        </p:nvSpPr>
        <p:spPr bwMode="auto">
          <a:xfrm>
            <a:off x="4876800" y="48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映射</a:t>
            </a:r>
          </a:p>
        </p:txBody>
      </p:sp>
      <p:graphicFrame>
        <p:nvGraphicFramePr>
          <p:cNvPr id="20493" name="对象 20492"/>
          <p:cNvGraphicFramePr>
            <a:graphicFrameLocks/>
          </p:cNvGraphicFramePr>
          <p:nvPr/>
        </p:nvGraphicFramePr>
        <p:xfrm>
          <a:off x="5702300" y="584200"/>
          <a:ext cx="159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13" imgW="1598812" imgH="406048" progId="Equation.3">
                  <p:embed/>
                </p:oleObj>
              </mc:Choice>
              <mc:Fallback>
                <p:oleObj r:id="rId13" imgW="1598812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584200"/>
                        <a:ext cx="1598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文本框 20493"/>
          <p:cNvSpPr txBox="1">
            <a:spLocks noChangeArrowheads="1"/>
          </p:cNvSpPr>
          <p:nvPr/>
        </p:nvSpPr>
        <p:spPr bwMode="auto">
          <a:xfrm>
            <a:off x="7239000" y="45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称为定义</a:t>
            </a:r>
          </a:p>
        </p:txBody>
      </p:sp>
      <p:sp>
        <p:nvSpPr>
          <p:cNvPr id="20495" name="文本框 20494"/>
          <p:cNvSpPr txBox="1">
            <a:spLocks noChangeArrowheads="1"/>
          </p:cNvSpPr>
          <p:nvPr/>
        </p:nvSpPr>
        <p:spPr bwMode="auto">
          <a:xfrm>
            <a:off x="304800" y="1081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在</a:t>
            </a:r>
            <a:r>
              <a:rPr lang="zh-CN" altLang="en-US" b="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上的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元函数</a:t>
            </a:r>
            <a:r>
              <a:rPr lang="zh-CN" altLang="en-US" dirty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 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记作</a:t>
            </a:r>
          </a:p>
        </p:txBody>
      </p:sp>
      <p:graphicFrame>
        <p:nvGraphicFramePr>
          <p:cNvPr id="20496" name="对象 20495"/>
          <p:cNvGraphicFramePr>
            <a:graphicFrameLocks/>
          </p:cNvGraphicFramePr>
          <p:nvPr/>
        </p:nvGraphicFramePr>
        <p:xfrm>
          <a:off x="1627188" y="1752600"/>
          <a:ext cx="2944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15" imgW="2945122" imgH="444307" progId="Equation.3">
                  <p:embed/>
                </p:oleObj>
              </mc:Choice>
              <mc:Fallback>
                <p:oleObj r:id="rId15" imgW="2945122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752600"/>
                        <a:ext cx="2944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20496"/>
          <p:cNvSpPr>
            <a:spLocks noChangeArrowheads="1"/>
          </p:cNvSpPr>
          <p:nvPr/>
        </p:nvSpPr>
        <p:spPr bwMode="auto">
          <a:xfrm>
            <a:off x="609600" y="457200"/>
            <a:ext cx="327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7572"/>
                </a:solidFill>
                <a:cs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007572"/>
                </a:solidFill>
                <a:cs typeface="Arial" panose="020B0604020202020204" pitchFamily="34" charset="0"/>
              </a:rPr>
              <a:t>1</a:t>
            </a:r>
            <a:r>
              <a:rPr lang="en-US" altLang="zh-CN" b="0" dirty="0">
                <a:solidFill>
                  <a:srgbClr val="007572"/>
                </a:solidFill>
                <a:cs typeface="Arial" panose="020B0604020202020204" pitchFamily="34" charset="0"/>
              </a:rPr>
              <a:t>  </a:t>
            </a:r>
            <a:r>
              <a:rPr lang="zh-CN" altLang="en-US" b="0" dirty="0">
                <a:solidFill>
                  <a:srgbClr val="000308"/>
                </a:solidFill>
                <a:latin typeface="楷体_GB2312" pitchFamily="49" charset="-122"/>
                <a:cs typeface="Arial" panose="020B0604020202020204" pitchFamily="34" charset="0"/>
              </a:rPr>
              <a:t>设非空点集</a:t>
            </a:r>
          </a:p>
        </p:txBody>
      </p:sp>
      <p:sp>
        <p:nvSpPr>
          <p:cNvPr id="20498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EFEE3-1222-4743-8249-52023F5C0C1C}" type="slidenum">
              <a:rPr lang="zh-CN" altLang="en-US" sz="1400" b="0" smtClean="0">
                <a:solidFill>
                  <a:srgbClr val="0033CC"/>
                </a:solidFill>
              </a:rPr>
              <a:pPr/>
              <a:t>4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77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7" grpId="0"/>
      <p:bldP spid="20488" grpId="0"/>
      <p:bldP spid="20490" grpId="0" build="p"/>
      <p:bldP spid="20492" grpId="0" build="p"/>
      <p:bldP spid="20494" grpId="0"/>
      <p:bldP spid="204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1505"/>
          <p:cNvGrpSpPr>
            <a:grpSpLocks/>
          </p:cNvGrpSpPr>
          <p:nvPr/>
        </p:nvGrpSpPr>
        <p:grpSpPr bwMode="auto">
          <a:xfrm>
            <a:off x="6705600" y="457200"/>
            <a:ext cx="2124075" cy="1846263"/>
            <a:chOff x="4176" y="336"/>
            <a:chExt cx="1488" cy="1292"/>
          </a:xfrm>
        </p:grpSpPr>
        <p:sp>
          <p:nvSpPr>
            <p:cNvPr id="2" name="椭圆 21506"/>
            <p:cNvSpPr>
              <a:spLocks noChangeArrowheads="1"/>
            </p:cNvSpPr>
            <p:nvPr/>
          </p:nvSpPr>
          <p:spPr bwMode="auto">
            <a:xfrm>
              <a:off x="4176" y="1056"/>
              <a:ext cx="1056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1507" name="组合 21507"/>
            <p:cNvGrpSpPr>
              <a:grpSpLocks/>
            </p:cNvGrpSpPr>
            <p:nvPr/>
          </p:nvGrpSpPr>
          <p:grpSpPr bwMode="auto">
            <a:xfrm>
              <a:off x="4368" y="384"/>
              <a:ext cx="1296" cy="1152"/>
              <a:chOff x="4368" y="384"/>
              <a:chExt cx="1296" cy="1152"/>
            </a:xfrm>
          </p:grpSpPr>
          <p:sp>
            <p:nvSpPr>
              <p:cNvPr id="21508" name="直接连接符 21508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21509" name="组合 21509"/>
              <p:cNvGrpSpPr>
                <a:grpSpLocks/>
              </p:cNvGrpSpPr>
              <p:nvPr/>
            </p:nvGrpSpPr>
            <p:grpSpPr bwMode="auto">
              <a:xfrm>
                <a:off x="4368" y="384"/>
                <a:ext cx="1296" cy="1152"/>
                <a:chOff x="4368" y="384"/>
                <a:chExt cx="1296" cy="1152"/>
              </a:xfrm>
            </p:grpSpPr>
            <p:sp>
              <p:nvSpPr>
                <p:cNvPr id="21510" name="直接连接符 21510"/>
                <p:cNvSpPr>
                  <a:spLocks noChangeShapeType="1"/>
                </p:cNvSpPr>
                <p:nvPr/>
              </p:nvSpPr>
              <p:spPr bwMode="auto">
                <a:xfrm>
                  <a:off x="5232" y="120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1" name="直接连接符 21511"/>
                <p:cNvSpPr>
                  <a:spLocks noChangeShapeType="1"/>
                </p:cNvSpPr>
                <p:nvPr/>
              </p:nvSpPr>
              <p:spPr bwMode="auto">
                <a:xfrm flipV="1">
                  <a:off x="4704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2" name="直接连接符 21512"/>
                <p:cNvSpPr>
                  <a:spLocks noChangeShapeType="1"/>
                </p:cNvSpPr>
                <p:nvPr/>
              </p:nvSpPr>
              <p:spPr bwMode="auto">
                <a:xfrm flipH="1">
                  <a:off x="4560" y="120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3" name="直接连接符 21513"/>
                <p:cNvSpPr>
                  <a:spLocks noChangeShapeType="1"/>
                </p:cNvSpPr>
                <p:nvPr/>
              </p:nvSpPr>
              <p:spPr bwMode="auto">
                <a:xfrm flipH="1">
                  <a:off x="4368" y="134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4" name="直接连接符 21514"/>
                <p:cNvSpPr>
                  <a:spLocks noChangeShapeType="1"/>
                </p:cNvSpPr>
                <p:nvPr/>
              </p:nvSpPr>
              <p:spPr bwMode="auto">
                <a:xfrm flipV="1">
                  <a:off x="4704" y="6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</p:grpSp>
        </p:grpSp>
        <p:graphicFrame>
          <p:nvGraphicFramePr>
            <p:cNvPr id="21515" name="对象 21515"/>
            <p:cNvGraphicFramePr>
              <a:graphicFrameLocks/>
            </p:cNvGraphicFramePr>
            <p:nvPr/>
          </p:nvGraphicFramePr>
          <p:xfrm>
            <a:off x="4464" y="1440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r:id="rId3" imgW="126725" imgH="139397" progId="Equation.3">
                    <p:embed/>
                  </p:oleObj>
                </mc:Choice>
                <mc:Fallback>
                  <p:oleObj r:id="rId3" imgW="126725" imgH="13939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40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对象 21516"/>
            <p:cNvGraphicFramePr>
              <a:graphicFrameLocks/>
            </p:cNvGraphicFramePr>
            <p:nvPr/>
          </p:nvGraphicFramePr>
          <p:xfrm>
            <a:off x="4752" y="336"/>
            <a:ext cx="16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r:id="rId5" imgW="126725" imgH="126725" progId="Equation.3">
                    <p:embed/>
                  </p:oleObj>
                </mc:Choice>
                <mc:Fallback>
                  <p:oleObj r:id="rId5" imgW="126725" imgH="1267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16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对象 21517"/>
            <p:cNvGraphicFramePr>
              <a:graphicFrameLocks/>
            </p:cNvGraphicFramePr>
            <p:nvPr/>
          </p:nvGraphicFramePr>
          <p:xfrm>
            <a:off x="5472" y="1248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r:id="rId7" imgW="139518" imgH="164885" progId="Equation.3">
                    <p:embed/>
                  </p:oleObj>
                </mc:Choice>
                <mc:Fallback>
                  <p:oleObj r:id="rId7" imgW="139518" imgH="16488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48"/>
                          <a:ext cx="1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9" name="对象 21518"/>
          <p:cNvGraphicFramePr>
            <a:graphicFrameLocks/>
          </p:cNvGraphicFramePr>
          <p:nvPr/>
        </p:nvGraphicFramePr>
        <p:xfrm>
          <a:off x="3238500" y="508000"/>
          <a:ext cx="2476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r:id="rId9" imgW="2476500" imgH="558800" progId="Equation.3">
                  <p:embed/>
                </p:oleObj>
              </mc:Choice>
              <mc:Fallback>
                <p:oleObj r:id="rId9" imgW="2476500" imgH="558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08000"/>
                        <a:ext cx="2476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文本框 21519"/>
          <p:cNvSpPr txBox="1">
            <a:spLocks noChangeArrowheads="1"/>
          </p:cNvSpPr>
          <p:nvPr/>
        </p:nvSpPr>
        <p:spPr bwMode="auto">
          <a:xfrm>
            <a:off x="304800" y="1143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定义域为</a:t>
            </a:r>
          </a:p>
        </p:txBody>
      </p:sp>
      <p:graphicFrame>
        <p:nvGraphicFramePr>
          <p:cNvPr id="21521" name="对象 21520"/>
          <p:cNvGraphicFramePr>
            <a:graphicFrameLocks/>
          </p:cNvGraphicFramePr>
          <p:nvPr/>
        </p:nvGraphicFramePr>
        <p:xfrm>
          <a:off x="2692400" y="1143000"/>
          <a:ext cx="302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r:id="rId11" imgW="3021289" imgH="533169" progId="Equation.3">
                  <p:embed/>
                </p:oleObj>
              </mc:Choice>
              <mc:Fallback>
                <p:oleObj r:id="rId11" imgW="3021289" imgH="5331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143000"/>
                        <a:ext cx="302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文本框 21521"/>
          <p:cNvSpPr txBox="1">
            <a:spLocks noChangeArrowheads="1"/>
          </p:cNvSpPr>
          <p:nvPr/>
        </p:nvSpPr>
        <p:spPr bwMode="auto">
          <a:xfrm>
            <a:off x="1752600" y="1143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圆域</a:t>
            </a:r>
          </a:p>
        </p:txBody>
      </p:sp>
      <p:sp>
        <p:nvSpPr>
          <p:cNvPr id="21523" name="文本框 21522"/>
          <p:cNvSpPr txBox="1">
            <a:spLocks noChangeArrowheads="1"/>
          </p:cNvSpPr>
          <p:nvPr/>
        </p:nvSpPr>
        <p:spPr bwMode="auto">
          <a:xfrm>
            <a:off x="609600" y="2895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说明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: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524" name="文本框 21523"/>
          <p:cNvSpPr txBox="1">
            <a:spLocks noChangeArrowheads="1"/>
          </p:cNvSpPr>
          <p:nvPr/>
        </p:nvSpPr>
        <p:spPr bwMode="auto">
          <a:xfrm>
            <a:off x="1524000" y="28956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二元函数 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z = f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x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), (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x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US" altLang="zh-CN" b="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1525" name="文本框 21524"/>
          <p:cNvSpPr txBox="1">
            <a:spLocks noChangeArrowheads="1"/>
          </p:cNvSpPr>
          <p:nvPr/>
        </p:nvSpPr>
        <p:spPr bwMode="auto">
          <a:xfrm>
            <a:off x="304800" y="17668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图形为中心在原点的上半球面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1527" name="对象 21526"/>
          <p:cNvGraphicFramePr>
            <a:graphicFrameLocks/>
          </p:cNvGraphicFramePr>
          <p:nvPr/>
        </p:nvGraphicFramePr>
        <p:xfrm>
          <a:off x="717550" y="2390775"/>
          <a:ext cx="2628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r:id="rId13" imgW="2627759" imgH="431613" progId="Equation.3">
                  <p:embed/>
                </p:oleObj>
              </mc:Choice>
              <mc:Fallback>
                <p:oleObj r:id="rId13" imgW="2627759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390775"/>
                        <a:ext cx="2628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文本框 21527"/>
          <p:cNvSpPr txBox="1">
            <a:spLocks noChangeArrowheads="1"/>
          </p:cNvSpPr>
          <p:nvPr/>
        </p:nvSpPr>
        <p:spPr bwMode="auto">
          <a:xfrm>
            <a:off x="228600" y="35194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的图形一般为空间曲面 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 .</a:t>
            </a:r>
            <a:endParaRPr lang="en-US" altLang="zh-CN" b="0" dirty="0">
              <a:solidFill>
                <a:srgbClr val="000308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1529" name="对象 21528"/>
          <p:cNvGraphicFramePr>
            <a:graphicFrameLocks/>
          </p:cNvGraphicFramePr>
          <p:nvPr/>
        </p:nvGraphicFramePr>
        <p:xfrm>
          <a:off x="8237538" y="1752600"/>
          <a:ext cx="1365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r:id="rId15" imgW="152268" imgH="304536" progId="Equation.3">
                  <p:embed/>
                </p:oleObj>
              </mc:Choice>
              <mc:Fallback>
                <p:oleObj r:id="rId15" imgW="152268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1752600"/>
                        <a:ext cx="1365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对象 21529"/>
          <p:cNvGraphicFramePr>
            <a:graphicFrameLocks/>
          </p:cNvGraphicFramePr>
          <p:nvPr/>
        </p:nvGraphicFramePr>
        <p:xfrm>
          <a:off x="3378200" y="2332038"/>
          <a:ext cx="1574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17" imgW="1574800" imgH="508000" progId="Equation.3">
                  <p:embed/>
                </p:oleObj>
              </mc:Choice>
              <mc:Fallback>
                <p:oleObj r:id="rId17" imgW="15748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332038"/>
                        <a:ext cx="1574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文本框 21530"/>
          <p:cNvSpPr txBox="1">
            <a:spLocks noChangeArrowheads="1"/>
          </p:cNvSpPr>
          <p:nvPr/>
        </p:nvSpPr>
        <p:spPr bwMode="auto">
          <a:xfrm>
            <a:off x="609600" y="40687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三元函数 </a:t>
            </a:r>
          </a:p>
        </p:txBody>
      </p:sp>
      <p:graphicFrame>
        <p:nvGraphicFramePr>
          <p:cNvPr id="21532" name="对象 21531"/>
          <p:cNvGraphicFramePr>
            <a:graphicFrameLocks/>
          </p:cNvGraphicFramePr>
          <p:nvPr/>
        </p:nvGraphicFramePr>
        <p:xfrm>
          <a:off x="2286000" y="4064000"/>
          <a:ext cx="354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r:id="rId19" imgW="3543300" imgH="508000" progId="Equation.3">
                  <p:embed/>
                </p:oleObj>
              </mc:Choice>
              <mc:Fallback>
                <p:oleObj r:id="rId19" imgW="3543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4000"/>
                        <a:ext cx="354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文本框 21532"/>
          <p:cNvSpPr txBox="1">
            <a:spLocks noChangeArrowheads="1"/>
          </p:cNvSpPr>
          <p:nvPr/>
        </p:nvSpPr>
        <p:spPr bwMode="auto">
          <a:xfrm>
            <a:off x="304800" y="4572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定义域为</a:t>
            </a:r>
          </a:p>
        </p:txBody>
      </p:sp>
      <p:graphicFrame>
        <p:nvGraphicFramePr>
          <p:cNvPr id="21534" name="对象 21533"/>
          <p:cNvGraphicFramePr>
            <a:graphicFrameLocks/>
          </p:cNvGraphicFramePr>
          <p:nvPr/>
        </p:nvGraphicFramePr>
        <p:xfrm>
          <a:off x="1333500" y="5118100"/>
          <a:ext cx="398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r:id="rId21" imgW="3986070" imgH="533169" progId="Equation.3">
                  <p:embed/>
                </p:oleObj>
              </mc:Choice>
              <mc:Fallback>
                <p:oleObj r:id="rId21" imgW="3986070" imgH="5331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118100"/>
                        <a:ext cx="398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文本框 21534"/>
          <p:cNvSpPr txBox="1">
            <a:spLocks noChangeArrowheads="1"/>
          </p:cNvSpPr>
          <p:nvPr/>
        </p:nvSpPr>
        <p:spPr bwMode="auto">
          <a:xfrm>
            <a:off x="304800" y="5715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图形为</a:t>
            </a:r>
          </a:p>
        </p:txBody>
      </p:sp>
      <p:graphicFrame>
        <p:nvGraphicFramePr>
          <p:cNvPr id="21536" name="对象 21535"/>
          <p:cNvGraphicFramePr>
            <a:graphicFrameLocks/>
          </p:cNvGraphicFramePr>
          <p:nvPr/>
        </p:nvGraphicFramePr>
        <p:xfrm>
          <a:off x="1524000" y="57150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r:id="rId23" imgW="457002" imgH="431613" progId="Equation.3">
                  <p:embed/>
                </p:oleObj>
              </mc:Choice>
              <mc:Fallback>
                <p:oleObj r:id="rId23" imgW="457002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5000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文本框 21536"/>
          <p:cNvSpPr txBox="1">
            <a:spLocks noChangeArrowheads="1"/>
          </p:cNvSpPr>
          <p:nvPr/>
        </p:nvSpPr>
        <p:spPr bwMode="auto">
          <a:xfrm>
            <a:off x="1905000" y="5715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空间中的</a:t>
            </a:r>
            <a:r>
              <a:rPr lang="zh-CN" altLang="en-US">
                <a:solidFill>
                  <a:srgbClr val="07A507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超曲面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538" name="文本框 21537"/>
          <p:cNvSpPr txBox="1">
            <a:spLocks noChangeArrowheads="1"/>
          </p:cNvSpPr>
          <p:nvPr/>
        </p:nvSpPr>
        <p:spPr bwMode="auto">
          <a:xfrm>
            <a:off x="1752600" y="4586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单位闭球</a:t>
            </a:r>
          </a:p>
        </p:txBody>
      </p:sp>
      <p:grpSp>
        <p:nvGrpSpPr>
          <p:cNvPr id="21539" name="组合 21538"/>
          <p:cNvGrpSpPr>
            <a:grpSpLocks/>
          </p:cNvGrpSpPr>
          <p:nvPr/>
        </p:nvGrpSpPr>
        <p:grpSpPr bwMode="auto">
          <a:xfrm>
            <a:off x="6574540" y="2552279"/>
            <a:ext cx="2087563" cy="1573212"/>
            <a:chOff x="4128" y="1505"/>
            <a:chExt cx="1315" cy="991"/>
          </a:xfrm>
        </p:grpSpPr>
        <p:graphicFrame>
          <p:nvGraphicFramePr>
            <p:cNvPr id="3" name="对象 21539"/>
            <p:cNvGraphicFramePr>
              <a:graphicFrameLocks/>
            </p:cNvGraphicFramePr>
            <p:nvPr/>
          </p:nvGraphicFramePr>
          <p:xfrm>
            <a:off x="4128" y="1505"/>
            <a:ext cx="131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r:id="rId25" imgW="1895238" imgH="1428949" progId="Paint.Picture">
                    <p:embed/>
                  </p:oleObj>
                </mc:Choice>
                <mc:Fallback>
                  <p:oleObj r:id="rId25" imgW="1895238" imgH="1428949" progId="Paint.Picture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8787"/>
                            </a:clrFrom>
                            <a:clrTo>
                              <a:srgbClr val="008787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05"/>
                          <a:ext cx="1315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对象 21540"/>
            <p:cNvGraphicFramePr>
              <a:graphicFrameLocks/>
            </p:cNvGraphicFramePr>
            <p:nvPr/>
          </p:nvGraphicFramePr>
          <p:xfrm>
            <a:off x="4464" y="2304"/>
            <a:ext cx="10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r:id="rId27" imgW="228501" imgH="241195" progId="Equation.3">
                    <p:embed/>
                  </p:oleObj>
                </mc:Choice>
                <mc:Fallback>
                  <p:oleObj r:id="rId27" imgW="228501" imgH="24119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08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对象 21541"/>
            <p:cNvGraphicFramePr>
              <a:graphicFrameLocks/>
            </p:cNvGraphicFramePr>
            <p:nvPr/>
          </p:nvGraphicFramePr>
          <p:xfrm>
            <a:off x="5280" y="2181"/>
            <a:ext cx="11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r:id="rId29" imgW="241091" imgH="317225" progId="Equation.3">
                    <p:embed/>
                  </p:oleObj>
                </mc:Choice>
                <mc:Fallback>
                  <p:oleObj r:id="rId29" imgW="241091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181"/>
                          <a:ext cx="11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对象 21542"/>
            <p:cNvGraphicFramePr>
              <a:graphicFrameLocks/>
            </p:cNvGraphicFramePr>
            <p:nvPr/>
          </p:nvGraphicFramePr>
          <p:xfrm>
            <a:off x="4822" y="1510"/>
            <a:ext cx="10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r:id="rId31" imgW="215619" imgH="215619" progId="Equation.3">
                    <p:embed/>
                  </p:oleObj>
                </mc:Choice>
                <mc:Fallback>
                  <p:oleObj r:id="rId31" imgW="215619" imgH="21561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510"/>
                          <a:ext cx="10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4" name="组合 21543"/>
          <p:cNvGrpSpPr>
            <a:grpSpLocks/>
          </p:cNvGrpSpPr>
          <p:nvPr/>
        </p:nvGrpSpPr>
        <p:grpSpPr bwMode="auto">
          <a:xfrm>
            <a:off x="6705600" y="849313"/>
            <a:ext cx="1508125" cy="1066800"/>
            <a:chOff x="4224" y="528"/>
            <a:chExt cx="950" cy="672"/>
          </a:xfrm>
        </p:grpSpPr>
        <p:grpSp>
          <p:nvGrpSpPr>
            <p:cNvPr id="4" name="组合 21544"/>
            <p:cNvGrpSpPr>
              <a:grpSpLocks/>
            </p:cNvGrpSpPr>
            <p:nvPr/>
          </p:nvGrpSpPr>
          <p:grpSpPr bwMode="auto">
            <a:xfrm>
              <a:off x="4224" y="528"/>
              <a:ext cx="950" cy="672"/>
              <a:chOff x="4224" y="528"/>
              <a:chExt cx="950" cy="672"/>
            </a:xfrm>
          </p:grpSpPr>
          <p:grpSp>
            <p:nvGrpSpPr>
              <p:cNvPr id="21545" name="组合 21545"/>
              <p:cNvGrpSpPr>
                <a:grpSpLocks/>
              </p:cNvGrpSpPr>
              <p:nvPr/>
            </p:nvGrpSpPr>
            <p:grpSpPr bwMode="auto">
              <a:xfrm>
                <a:off x="4224" y="544"/>
                <a:ext cx="950" cy="656"/>
                <a:chOff x="2976" y="663"/>
                <a:chExt cx="1057" cy="729"/>
              </a:xfrm>
            </p:grpSpPr>
            <p:sp>
              <p:nvSpPr>
                <p:cNvPr id="21546" name="椭圆 21546"/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056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47" name="任意多边形 21547"/>
                <p:cNvSpPr>
                  <a:spLocks noChangeArrowheads="1"/>
                </p:cNvSpPr>
                <p:nvPr/>
              </p:nvSpPr>
              <p:spPr bwMode="auto">
                <a:xfrm>
                  <a:off x="2976" y="663"/>
                  <a:ext cx="1057" cy="585"/>
                </a:xfrm>
                <a:custGeom>
                  <a:avLst/>
                  <a:gdLst>
                    <a:gd name="T0" fmla="*/ 0 w 43194"/>
                    <a:gd name="T1" fmla="*/ 21071 h 21600"/>
                    <a:gd name="T2" fmla="*/ 21594 w 43194"/>
                    <a:gd name="T3" fmla="*/ 0 h 21600"/>
                    <a:gd name="T4" fmla="*/ 43194 w 43194"/>
                    <a:gd name="T5" fmla="*/ 21600 h 21600"/>
                    <a:gd name="T6" fmla="*/ 0 w 43194"/>
                    <a:gd name="T7" fmla="*/ 21071 h 21600"/>
                    <a:gd name="T8" fmla="*/ 21594 w 43194"/>
                    <a:gd name="T9" fmla="*/ 0 h 21600"/>
                    <a:gd name="T10" fmla="*/ 43194 w 43194"/>
                    <a:gd name="T11" fmla="*/ 21600 h 21600"/>
                    <a:gd name="T12" fmla="*/ 21594 w 43194"/>
                    <a:gd name="T13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194" h="21600" fill="none">
                      <a:moveTo>
                        <a:pt x="0" y="21071"/>
                      </a:moveTo>
                      <a:cubicBezTo>
                        <a:pt x="283" y="9385"/>
                        <a:pt x="9842" y="0"/>
                        <a:pt x="21594" y="0"/>
                      </a:cubicBezTo>
                      <a:cubicBezTo>
                        <a:pt x="33523" y="0"/>
                        <a:pt x="43194" y="9671"/>
                        <a:pt x="43194" y="21600"/>
                      </a:cubicBezTo>
                    </a:path>
                    <a:path w="43194" h="21600" stroke="0">
                      <a:moveTo>
                        <a:pt x="0" y="21071"/>
                      </a:moveTo>
                      <a:cubicBezTo>
                        <a:pt x="283" y="9385"/>
                        <a:pt x="9842" y="0"/>
                        <a:pt x="21594" y="0"/>
                      </a:cubicBezTo>
                      <a:cubicBezTo>
                        <a:pt x="33523" y="0"/>
                        <a:pt x="43194" y="9671"/>
                        <a:pt x="43194" y="21600"/>
                      </a:cubicBezTo>
                      <a:lnTo>
                        <a:pt x="21594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548" name="直接连接符 21548"/>
              <p:cNvSpPr>
                <a:spLocks noChangeShapeType="1"/>
              </p:cNvSpPr>
              <p:nvPr/>
            </p:nvSpPr>
            <p:spPr bwMode="auto">
              <a:xfrm flipH="1">
                <a:off x="4570" y="1071"/>
                <a:ext cx="129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49" name="直接连接符 21549"/>
              <p:cNvSpPr>
                <a:spLocks noChangeShapeType="1"/>
              </p:cNvSpPr>
              <p:nvPr/>
            </p:nvSpPr>
            <p:spPr bwMode="auto">
              <a:xfrm flipV="1">
                <a:off x="4699" y="646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50" name="直接连接符 21550"/>
              <p:cNvSpPr>
                <a:spLocks noChangeShapeType="1"/>
              </p:cNvSpPr>
              <p:nvPr/>
            </p:nvSpPr>
            <p:spPr bwMode="auto">
              <a:xfrm>
                <a:off x="4699" y="1071"/>
                <a:ext cx="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51" name="直接连接符 21551"/>
              <p:cNvSpPr>
                <a:spLocks noChangeShapeType="1"/>
              </p:cNvSpPr>
              <p:nvPr/>
            </p:nvSpPr>
            <p:spPr bwMode="auto">
              <a:xfrm flipV="1">
                <a:off x="4699" y="5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52" name="任意多边形 21552"/>
            <p:cNvSpPr>
              <a:spLocks noChangeArrowheads="1"/>
            </p:cNvSpPr>
            <p:nvPr/>
          </p:nvSpPr>
          <p:spPr bwMode="auto">
            <a:xfrm>
              <a:off x="4237" y="941"/>
              <a:ext cx="936" cy="145"/>
            </a:xfrm>
            <a:custGeom>
              <a:avLst/>
              <a:gdLst>
                <a:gd name="T0" fmla="*/ 52 w 43200"/>
                <a:gd name="T1" fmla="*/ 23107 h 23107"/>
                <a:gd name="T2" fmla="*/ -1 w 43200"/>
                <a:gd name="T3" fmla="*/ 21600 h 23107"/>
                <a:gd name="T4" fmla="*/ 21599 w 43200"/>
                <a:gd name="T5" fmla="*/ 0 h 23107"/>
                <a:gd name="T6" fmla="*/ 43199 w 43200"/>
                <a:gd name="T7" fmla="*/ 21600 h 23107"/>
                <a:gd name="T8" fmla="*/ 52 w 43200"/>
                <a:gd name="T9" fmla="*/ 23107 h 23107"/>
                <a:gd name="T10" fmla="*/ -1 w 43200"/>
                <a:gd name="T11" fmla="*/ 21600 h 23107"/>
                <a:gd name="T12" fmla="*/ 21599 w 43200"/>
                <a:gd name="T13" fmla="*/ 0 h 23107"/>
                <a:gd name="T14" fmla="*/ 43199 w 43200"/>
                <a:gd name="T15" fmla="*/ 21600 h 23107"/>
                <a:gd name="T16" fmla="*/ 21600 w 43200"/>
                <a:gd name="T17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00" h="23107" fill="none">
                  <a:moveTo>
                    <a:pt x="52" y="23107"/>
                  </a:moveTo>
                  <a:cubicBezTo>
                    <a:pt x="16" y="22610"/>
                    <a:pt x="-1" y="22107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200" h="23107" stroke="0">
                  <a:moveTo>
                    <a:pt x="52" y="23107"/>
                  </a:moveTo>
                  <a:cubicBezTo>
                    <a:pt x="16" y="22610"/>
                    <a:pt x="-1" y="22107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1554" name="对象 21553"/>
          <p:cNvGraphicFramePr>
            <a:graphicFrameLocks/>
          </p:cNvGraphicFramePr>
          <p:nvPr/>
        </p:nvGraphicFramePr>
        <p:xfrm>
          <a:off x="7199313" y="1524000"/>
          <a:ext cx="268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r:id="rId33" imgW="126725" imgH="139397" progId="Equation.3">
                  <p:embed/>
                </p:oleObj>
              </mc:Choice>
              <mc:Fallback>
                <p:oleObj r:id="rId33" imgW="126725" imgH="1393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1524000"/>
                        <a:ext cx="268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21554"/>
          <p:cNvSpPr>
            <a:spLocks noChangeArrowheads="1"/>
          </p:cNvSpPr>
          <p:nvPr/>
        </p:nvSpPr>
        <p:spPr bwMode="auto">
          <a:xfrm>
            <a:off x="609600" y="457200"/>
            <a:ext cx="281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7572"/>
                </a:solidFill>
                <a:cs typeface="Arial" panose="020B0604020202020204" pitchFamily="34" charset="0"/>
              </a:rPr>
              <a:t>例如</a:t>
            </a:r>
            <a:r>
              <a:rPr lang="en-US" altLang="zh-CN" dirty="0">
                <a:solidFill>
                  <a:srgbClr val="007572"/>
                </a:solidFill>
                <a:cs typeface="Arial" panose="020B0604020202020204" pitchFamily="34" charset="0"/>
              </a:rPr>
              <a:t>,</a:t>
            </a:r>
            <a:r>
              <a:rPr lang="en-US" altLang="zh-CN" b="0" dirty="0">
                <a:solidFill>
                  <a:srgbClr val="007572"/>
                </a:solidFill>
                <a:cs typeface="Arial" panose="020B0604020202020204" pitchFamily="34" charset="0"/>
              </a:rPr>
              <a:t>  </a:t>
            </a:r>
            <a:r>
              <a:rPr lang="zh-CN" altLang="en-US" b="0" dirty="0">
                <a:solidFill>
                  <a:srgbClr val="000308"/>
                </a:solidFill>
                <a:cs typeface="Arial" panose="020B0604020202020204" pitchFamily="34" charset="0"/>
              </a:rPr>
              <a:t>二元函数</a:t>
            </a:r>
          </a:p>
        </p:txBody>
      </p:sp>
      <p:sp>
        <p:nvSpPr>
          <p:cNvPr id="21556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185740-086C-4C62-8462-39F0617ECFA7}" type="slidenum">
              <a:rPr lang="zh-CN" altLang="en-US" sz="1400" b="0" smtClean="0">
                <a:solidFill>
                  <a:srgbClr val="0033CC"/>
                </a:solidFill>
              </a:rPr>
              <a:pPr/>
              <a:t>5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914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  <p:bldP spid="21522" grpId="0"/>
      <p:bldP spid="21523" grpId="0"/>
      <p:bldP spid="21524" grpId="0"/>
      <p:bldP spid="21525" grpId="0"/>
      <p:bldP spid="21528" grpId="0"/>
      <p:bldP spid="21531" grpId="0"/>
      <p:bldP spid="21533" grpId="0"/>
      <p:bldP spid="21535" grpId="0"/>
      <p:bldP spid="21537" grpId="0"/>
      <p:bldP spid="215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0448-71AC-4C5C-B180-7ABFAA5D418B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9458" name="Text Box 2" descr="leftbg0"/>
          <p:cNvSpPr txBox="1">
            <a:spLocks noChangeArrowheads="1"/>
          </p:cNvSpPr>
          <p:nvPr/>
        </p:nvSpPr>
        <p:spPr bwMode="auto">
          <a:xfrm>
            <a:off x="622401" y="622905"/>
            <a:ext cx="5260924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中的集合到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m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的映射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22401" y="1540889"/>
            <a:ext cx="8064500" cy="232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dirty="0">
                <a:solidFill>
                  <a:srgbClr val="000000"/>
                </a:solidFill>
              </a:rPr>
              <a:t>设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</a:rPr>
              <a:t>为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</a:rPr>
              <a:t>中的一个集合，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en-US" altLang="zh-CN" sz="2413" b="1" i="1" dirty="0" smtClean="0">
                <a:solidFill>
                  <a:srgbClr val="000000"/>
                </a:solidFill>
              </a:rPr>
              <a:t> </a:t>
            </a:r>
            <a:r>
              <a:rPr lang="zh-CN" altLang="zh-CN" sz="2413" b="1" dirty="0" smtClean="0">
                <a:solidFill>
                  <a:srgbClr val="000000"/>
                </a:solidFill>
              </a:rPr>
              <a:t>是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i="1" dirty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</a:rPr>
              <a:t>的映射。对于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</a:rPr>
              <a:t>中的每一点</a:t>
            </a:r>
            <a:r>
              <a:rPr lang="zh-CN" altLang="zh-CN" sz="2413" b="1" i="1" dirty="0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1</a:t>
            </a:r>
            <a:r>
              <a:rPr lang="zh-CN" altLang="zh-CN" sz="2413" b="1" i="1" dirty="0">
                <a:solidFill>
                  <a:srgbClr val="000000"/>
                </a:solidFill>
              </a:rPr>
              <a:t>, 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2</a:t>
            </a:r>
            <a:r>
              <a:rPr lang="zh-CN" altLang="zh-CN" sz="2413" b="1" i="1" dirty="0">
                <a:solidFill>
                  <a:srgbClr val="000000"/>
                </a:solidFill>
              </a:rPr>
              <a:t>, …, 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n</a:t>
            </a:r>
            <a:r>
              <a:rPr lang="zh-CN" altLang="zh-CN" sz="2413" b="1" i="1" dirty="0">
                <a:solidFill>
                  <a:srgbClr val="000000"/>
                </a:solidFill>
              </a:rPr>
              <a:t>)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413" b="1" dirty="0">
                <a:solidFill>
                  <a:srgbClr val="000000"/>
                </a:solidFill>
              </a:rPr>
              <a:t>，在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</a:rPr>
              <a:t>中都有惟一确定的点</a:t>
            </a:r>
            <a:r>
              <a:rPr lang="zh-CN" altLang="zh-CN" sz="2413" b="1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zh-CN" altLang="zh-CN" sz="2413" b="1" i="1" dirty="0">
                <a:solidFill>
                  <a:srgbClr val="000000"/>
                </a:solidFill>
              </a:rPr>
              <a:t>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1</a:t>
            </a:r>
            <a:r>
              <a:rPr lang="zh-CN" altLang="zh-CN" sz="2413" b="1" i="1" dirty="0">
                <a:solidFill>
                  <a:srgbClr val="000000"/>
                </a:solidFill>
              </a:rPr>
              <a:t>, 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2</a:t>
            </a:r>
            <a:r>
              <a:rPr lang="zh-CN" altLang="zh-CN" sz="2413" b="1" i="1" dirty="0">
                <a:solidFill>
                  <a:srgbClr val="000000"/>
                </a:solidFill>
              </a:rPr>
              <a:t>, …, 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m</a:t>
            </a:r>
            <a:r>
              <a:rPr lang="zh-CN" altLang="zh-CN" sz="2413" b="1" i="1" dirty="0">
                <a:solidFill>
                  <a:srgbClr val="000000"/>
                </a:solidFill>
              </a:rPr>
              <a:t>)</a:t>
            </a:r>
            <a:r>
              <a:rPr lang="zh-CN" altLang="zh-CN" sz="2413" b="1" dirty="0">
                <a:solidFill>
                  <a:srgbClr val="000000"/>
                </a:solidFill>
              </a:rPr>
              <a:t>与之相对应。 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中的集合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到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 的映射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en-US" altLang="zh-CN" sz="2413" b="1" i="1" dirty="0" smtClean="0">
                <a:solidFill>
                  <a:srgbClr val="000000"/>
                </a:solidFill>
              </a:rPr>
              <a:t> </a:t>
            </a:r>
            <a:r>
              <a:rPr lang="zh-CN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可用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有序的</a:t>
            </a:r>
            <a:r>
              <a:rPr lang="zh-CN" altLang="zh-CN" sz="2413" b="1" i="1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个</a:t>
            </a:r>
            <a:r>
              <a:rPr lang="zh-CN" altLang="zh-CN" sz="2413" b="1" i="1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元函数表示，即</a:t>
            </a:r>
            <a:r>
              <a:rPr lang="zh-CN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映射</a:t>
            </a:r>
            <a:r>
              <a:rPr lang="en-US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zh-CN" altLang="zh-CN" sz="2413" b="1" i="1" dirty="0">
                <a:solidFill>
                  <a:srgbClr val="000000"/>
                </a:solidFill>
              </a:rPr>
              <a:t>:D→R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相当于</a:t>
            </a:r>
            <a:r>
              <a:rPr lang="zh-CN" altLang="zh-CN" sz="2413" b="1" i="1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个</a:t>
            </a:r>
            <a:r>
              <a:rPr lang="zh-CN" altLang="zh-CN" sz="2413" b="1" i="1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元函数：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38264"/>
              </p:ext>
            </p:extLst>
          </p:nvPr>
        </p:nvGraphicFramePr>
        <p:xfrm>
          <a:off x="2265337" y="4115909"/>
          <a:ext cx="3617988" cy="213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4" imgW="1206817" imgH="711517" progId="Equation.3">
                  <p:embed/>
                </p:oleObj>
              </mc:Choice>
              <mc:Fallback>
                <p:oleObj r:id="rId4" imgW="1206817" imgH="711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37" y="4115909"/>
                        <a:ext cx="3617988" cy="2132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3899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695E-45E4-4A87-BF35-E39658A9FC2C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397377" y="1366762"/>
            <a:ext cx="4682873" cy="797278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0483" name="Text Box 3" descr="leftbg0"/>
          <p:cNvSpPr txBox="1">
            <a:spLocks noChangeArrowheads="1"/>
          </p:cNvSpPr>
          <p:nvPr/>
        </p:nvSpPr>
        <p:spPr bwMode="auto">
          <a:xfrm>
            <a:off x="622400" y="622905"/>
            <a:ext cx="7756055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3.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zh-CN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拓扑</a:t>
            </a:r>
            <a:r>
              <a:rPr lang="en-US" altLang="zh-CN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距离、邻域、开集</a:t>
            </a:r>
            <a:endParaRPr lang="zh-CN" altLang="zh-CN" sz="3207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01600" y="1527024"/>
            <a:ext cx="170996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距离: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35175" y="1402040"/>
            <a:ext cx="5715000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R</a:t>
            </a:r>
            <a:r>
              <a:rPr lang="zh-CN" altLang="zh-CN" sz="2794" i="1" baseline="30000">
                <a:solidFill>
                  <a:srgbClr val="000000"/>
                </a:solidFill>
              </a:rPr>
              <a:t>n</a:t>
            </a:r>
            <a:r>
              <a:rPr lang="zh-CN" altLang="zh-CN" sz="2794">
                <a:solidFill>
                  <a:srgbClr val="000000"/>
                </a:solidFill>
              </a:rPr>
              <a:t>中两点</a:t>
            </a:r>
            <a:r>
              <a:rPr lang="zh-CN" altLang="zh-CN" sz="2794" i="1">
                <a:solidFill>
                  <a:srgbClr val="000000"/>
                </a:solidFill>
              </a:rPr>
              <a:t>P</a:t>
            </a:r>
            <a:r>
              <a:rPr lang="zh-CN" altLang="zh-CN" sz="2794">
                <a:solidFill>
                  <a:srgbClr val="000000"/>
                </a:solidFill>
              </a:rPr>
              <a:t>与</a:t>
            </a:r>
            <a:r>
              <a:rPr lang="zh-CN" altLang="zh-CN" sz="2794" i="1">
                <a:solidFill>
                  <a:srgbClr val="000000"/>
                </a:solidFill>
              </a:rPr>
              <a:t>Q</a:t>
            </a:r>
            <a:r>
              <a:rPr lang="zh-CN" altLang="zh-CN" sz="2794">
                <a:solidFill>
                  <a:srgbClr val="000000"/>
                </a:solidFill>
              </a:rPr>
              <a:t>的距离</a:t>
            </a:r>
            <a:r>
              <a:rPr lang="zh-CN" altLang="zh-CN" sz="2794" i="1">
                <a:solidFill>
                  <a:srgbClr val="000000"/>
                </a:solidFill>
              </a:rPr>
              <a:t>d(P,Q)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47674" y="2292552"/>
            <a:ext cx="6550076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数轴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>
                <a:solidFill>
                  <a:srgbClr val="000000"/>
                </a:solidFill>
              </a:rPr>
              <a:t>上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>
                <a:solidFill>
                  <a:srgbClr val="000000"/>
                </a:solidFill>
              </a:rPr>
              <a:t>到 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>
                <a:solidFill>
                  <a:srgbClr val="000000"/>
                </a:solidFill>
              </a:rPr>
              <a:t> 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12901" y="3086302"/>
            <a:ext cx="7345337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平面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2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P(x,y)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44865" y="3960687"/>
            <a:ext cx="7344833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空间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3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P(x,y,z)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,z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09587" y="5260925"/>
            <a:ext cx="7345841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n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1</a:t>
            </a:r>
            <a:r>
              <a:rPr lang="zh-CN" altLang="zh-CN" sz="2413" b="1" i="1">
                <a:solidFill>
                  <a:srgbClr val="000000"/>
                </a:solidFill>
              </a:rPr>
              <a:t>,…,x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n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0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1</a:t>
            </a:r>
            <a:r>
              <a:rPr lang="zh-CN" altLang="zh-CN" sz="2413" b="1" i="1">
                <a:solidFill>
                  <a:srgbClr val="000000"/>
                </a:solidFill>
              </a:rPr>
              <a:t>,…,x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0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n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431266" y="3180040"/>
          <a:ext cx="2712861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4" imgW="1359217" imgH="292417" progId="Equation.3">
                  <p:embed/>
                </p:oleObj>
              </mc:Choice>
              <mc:Fallback>
                <p:oleObj r:id="rId4" imgW="13592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266" y="3180040"/>
                        <a:ext cx="2712861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128508" y="2382762"/>
          <a:ext cx="2507746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6" imgW="1257617" imgH="292417" progId="Equation.3">
                  <p:embed/>
                </p:oleObj>
              </mc:Choice>
              <mc:Fallback>
                <p:oleObj r:id="rId6" imgW="12576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508" y="2382762"/>
                        <a:ext cx="2507746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469444" y="4617861"/>
          <a:ext cx="4002012" cy="58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8" imgW="2006046" imgH="292290" progId="Equation.3">
                  <p:embed/>
                </p:oleObj>
              </mc:Choice>
              <mc:Fallback>
                <p:oleObj r:id="rId8" imgW="200604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44" y="4617861"/>
                        <a:ext cx="4002012" cy="583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885341" y="5262436"/>
          <a:ext cx="1874258" cy="98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10" imgW="940117" imgH="495617" progId="Equation.3">
                  <p:embed/>
                </p:oleObj>
              </mc:Choice>
              <mc:Fallback>
                <p:oleObj r:id="rId10" imgW="940117" imgH="495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341" y="5262436"/>
                        <a:ext cx="1874258" cy="98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1376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 autoUpdateAnimBg="0"/>
      <p:bldP spid="20484" grpId="0" build="p" autoUpdateAnimBg="0"/>
      <p:bldP spid="20485" grpId="0" build="p" autoUpdateAnimBg="0" advAuto="0"/>
      <p:bldP spid="20486" grpId="0" build="p" autoUpdateAnimBg="0" advAuto="0"/>
      <p:bldP spid="20487" grpId="0" build="p" autoUpdateAnimBg="0" advAuto="0"/>
      <p:bldP spid="20488" grpId="0" build="p" autoUpdateAnimBg="0" advAuto="0"/>
      <p:bldP spid="2048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0B-CD74-4463-9FB6-CAEE08665966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9056" y="2128762"/>
            <a:ext cx="7869968" cy="314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(1)d(P,Q)≥0，当且仅当P=Q时等号成立；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(2)d(P,Q)=d(Q,P),对任意的P,Q∈R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</a:t>
            </a:r>
            <a:r>
              <a:rPr lang="zh-CN" altLang="zh-CN" sz="2794" b="1" i="1">
                <a:solidFill>
                  <a:srgbClr val="000000"/>
                </a:solidFill>
              </a:rPr>
              <a:t>;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(3)d(P,Q)≤d(P,R)+d(R,Q) </a:t>
            </a:r>
            <a:r>
              <a:rPr lang="zh-CN" altLang="zh-CN" sz="2794" b="1">
                <a:solidFill>
                  <a:srgbClr val="000000"/>
                </a:solidFill>
              </a:rPr>
              <a:t>.(三角不等式)</a:t>
            </a:r>
            <a:endParaRPr lang="zh-CN" altLang="zh-CN" sz="2794" b="1" i="1">
              <a:solidFill>
                <a:srgbClr val="000000"/>
              </a:solidFill>
            </a:endParaRPr>
          </a:p>
          <a:p>
            <a:pPr algn="r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对任意的</a:t>
            </a:r>
            <a:r>
              <a:rPr lang="zh-CN" altLang="zh-CN" sz="2794" b="1" i="1">
                <a:solidFill>
                  <a:srgbClr val="000000"/>
                </a:solidFill>
              </a:rPr>
              <a:t>P,Q,R∈R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  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96774" y="255512"/>
            <a:ext cx="4861782" cy="1292175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latin typeface="Arial" panose="020B0604020202020204" pitchFamily="34" charset="0"/>
              </a:rPr>
              <a:t>距离</a:t>
            </a:r>
            <a:r>
              <a:rPr lang="zh-CN" altLang="zh-CN" sz="2794" i="1">
                <a:solidFill>
                  <a:srgbClr val="000000"/>
                </a:solidFill>
              </a:rPr>
              <a:t>d(P,Q)</a:t>
            </a:r>
            <a:r>
              <a:rPr lang="zh-CN" altLang="zh-CN" sz="2794">
                <a:solidFill>
                  <a:srgbClr val="000000"/>
                </a:solidFill>
                <a:latin typeface="Arial" panose="020B0604020202020204" pitchFamily="34" charset="0"/>
              </a:rPr>
              <a:t>满足下列条件：</a:t>
            </a:r>
          </a:p>
        </p:txBody>
      </p:sp>
    </p:spTree>
    <p:extLst>
      <p:ext uri="{BB962C8B-B14F-4D97-AF65-F5344CB8AC3E}">
        <p14:creationId xmlns:p14="http://schemas.microsoft.com/office/powerpoint/2010/main" val="18627137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B111-A500-41A8-ADAC-84E4B3CCD4C0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17536" y="779639"/>
            <a:ext cx="5764893" cy="15688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22262" y="982738"/>
            <a:ext cx="170996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邻域: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55837" y="857251"/>
            <a:ext cx="5715000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zh-CN" altLang="zh-CN" sz="2794" i="1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zh-CN" altLang="zh-CN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∈R</a:t>
            </a:r>
            <a:r>
              <a:rPr lang="zh-CN" altLang="zh-CN" sz="2794" b="1" i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为给定一点，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是给定的正数，定义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zh-CN" altLang="zh-CN" sz="2794" i="1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点的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zh-CN" sz="2794" b="1" dirty="0">
                <a:solidFill>
                  <a:srgbClr val="0000FF"/>
                </a:solidFill>
                <a:latin typeface="宋体" panose="02010600030101010101" pitchFamily="2" charset="-122"/>
              </a:rPr>
              <a:t>邻域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是集合</a:t>
            </a:r>
            <a:endParaRPr lang="zh-CN" altLang="zh-CN" sz="2794" dirty="0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81277"/>
              </p:ext>
            </p:extLst>
          </p:nvPr>
        </p:nvGraphicFramePr>
        <p:xfrm>
          <a:off x="2286000" y="2313520"/>
          <a:ext cx="6010325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3" imgW="1980657" imgH="241512" progId="Equation.3">
                  <p:embed/>
                </p:oleObj>
              </mc:Choice>
              <mc:Fallback>
                <p:oleObj r:id="rId3" imgW="198065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13520"/>
                        <a:ext cx="6010325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5291163" y="3894163"/>
            <a:ext cx="2543024" cy="2528913"/>
            <a:chOff x="0" y="0"/>
            <a:chExt cx="1602" cy="1593"/>
          </a:xfrm>
        </p:grpSpPr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0" y="0"/>
              <a:ext cx="1593" cy="1593"/>
            </a:xfrm>
            <a:prstGeom prst="ellipse">
              <a:avLst/>
            </a:prstGeom>
            <a:solidFill>
              <a:srgbClr val="CAFE90"/>
            </a:solidFill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796" y="794"/>
              <a:ext cx="80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749" y="753"/>
              <a:ext cx="91" cy="91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642" y="824"/>
              <a:ext cx="3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P</a:t>
              </a:r>
              <a:r>
                <a:rPr lang="zh-CN" altLang="zh-CN" sz="2794" baseline="-25000">
                  <a:solidFill>
                    <a:srgbClr val="000000"/>
                  </a:solidFill>
                </a:rPr>
                <a:t>0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042" y="518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r</a:t>
              </a:r>
            </a:p>
          </p:txBody>
        </p:sp>
      </p:grp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1498802" y="3884587"/>
            <a:ext cx="2543024" cy="2528913"/>
            <a:chOff x="0" y="0"/>
            <a:chExt cx="1602" cy="1593"/>
          </a:xfrm>
        </p:grpSpPr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0" y="0"/>
              <a:ext cx="1593" cy="1593"/>
            </a:xfrm>
            <a:prstGeom prst="ellipse">
              <a:avLst/>
            </a:prstGeom>
            <a:solidFill>
              <a:srgbClr val="CAFE90"/>
            </a:solidFill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796" y="794"/>
              <a:ext cx="80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3" name="Oval 15"/>
            <p:cNvSpPr>
              <a:spLocks noChangeArrowheads="1"/>
            </p:cNvSpPr>
            <p:nvPr/>
          </p:nvSpPr>
          <p:spPr bwMode="auto">
            <a:xfrm>
              <a:off x="749" y="753"/>
              <a:ext cx="91" cy="91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642" y="814"/>
              <a:ext cx="3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P</a:t>
              </a:r>
              <a:r>
                <a:rPr lang="zh-CN" altLang="zh-CN" sz="2794" baseline="-25000">
                  <a:solidFill>
                    <a:srgbClr val="000000"/>
                  </a:solidFill>
                </a:rPr>
                <a:t>0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042" y="518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5721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autoUpdateAnimBg="0"/>
      <p:bldP spid="22532" grpId="0" build="p" autoUpdateAnimBg="0" advAuto="0"/>
    </p:bldLst>
  </p:timing>
</p:sld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CCEC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E2F4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66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B8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CCEC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E2F4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1363</Words>
  <Application>Microsoft Office PowerPoint</Application>
  <PresentationFormat>全屏显示(4:3)</PresentationFormat>
  <Paragraphs>171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黑体</vt:lpstr>
      <vt:lpstr>华文行楷</vt:lpstr>
      <vt:lpstr>楷体</vt:lpstr>
      <vt:lpstr>楷体_GB2312</vt:lpstr>
      <vt:lpstr>宋体</vt:lpstr>
      <vt:lpstr>幼圆</vt:lpstr>
      <vt:lpstr>Arial</vt:lpstr>
      <vt:lpstr>Symbol</vt:lpstr>
      <vt:lpstr>Times New Roman</vt:lpstr>
      <vt:lpstr>Wingdings</vt:lpstr>
      <vt:lpstr>古瓶荷花</vt:lpstr>
      <vt:lpstr>1_古瓶荷花</vt:lpstr>
      <vt:lpstr>Network</vt:lpstr>
      <vt:lpstr>Microsoft Equation 3.0</vt:lpstr>
      <vt:lpstr>Bitmap Image</vt:lpstr>
      <vt:lpstr>Equation</vt:lpstr>
      <vt:lpstr>第六章   多元函数微分学 </vt:lpstr>
      <vt:lpstr>第一节   多元函数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多元函数微分法及其应用 </dc:title>
  <dc:creator>Lingli Xie</dc:creator>
  <cp:lastModifiedBy>Xie Lingli</cp:lastModifiedBy>
  <cp:revision>7</cp:revision>
  <dcterms:created xsi:type="dcterms:W3CDTF">2017-12-12T12:00:47Z</dcterms:created>
  <dcterms:modified xsi:type="dcterms:W3CDTF">2018-12-02T12:45:26Z</dcterms:modified>
</cp:coreProperties>
</file>