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71" r:id="rId4"/>
    <p:sldId id="291" r:id="rId5"/>
    <p:sldId id="257" r:id="rId6"/>
    <p:sldId id="258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308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3201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874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0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1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0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3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91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33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6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0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595518-3F2E-4103-BC0A-48A0B737DCD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9433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6CD15-ACC7-49CF-A578-8FDA38FD741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51164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682BC-C93D-40C1-AAD1-BF330C256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06330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B6247-ED50-4BAC-BAF2-F29C0ECEA5E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68090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9D142-2B3D-4955-B823-D16030A0A11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46169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1DF96-CB34-4A51-A97D-CEE626E2BC6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7591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263A0-7617-410D-9DD2-B66566A3FD7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9478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00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8DE36-CFB2-45E9-868E-97BA2161EF7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27157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1F741-7FAF-4750-97F7-57A1BDE48B0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1661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AAF79-6B66-4899-AB28-D16CA5B150F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29988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E5C5-7E35-44EE-97A1-9F7F61269A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150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2018/12/5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2018/12/5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A898DCB-BD58-41C7-ACA9-5E1AEF0A7D79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7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emf"/><Relationship Id="rId8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13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1"/>
          <p:cNvSpPr>
            <a:spLocks noGrp="1" noRot="1" noChangeArrowheads="1"/>
          </p:cNvSpPr>
          <p:nvPr>
            <p:ph type="title"/>
          </p:nvPr>
        </p:nvSpPr>
        <p:spPr>
          <a:xfrm>
            <a:off x="-107950" y="557213"/>
            <a:ext cx="9396413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六</a:t>
            </a:r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多元函数微分学</a:t>
            </a:r>
            <a: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/>
            </a:r>
            <a:b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</a:br>
            <a:endParaRPr lang="zh-CN" altLang="en-US" sz="4000" dirty="0" smtClean="0"/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3654425" y="2833688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推广</a:t>
            </a: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2597150" y="21478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一元函数微分学 </a:t>
            </a:r>
          </a:p>
        </p:txBody>
      </p:sp>
      <p:sp>
        <p:nvSpPr>
          <p:cNvPr id="5125" name="直接连接符 5124"/>
          <p:cNvSpPr>
            <a:spLocks noChangeShapeType="1"/>
          </p:cNvSpPr>
          <p:nvPr/>
        </p:nvSpPr>
        <p:spPr bwMode="auto">
          <a:xfrm>
            <a:off x="3663950" y="2757488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2597150" y="35194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多元函数微分学 </a:t>
            </a: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2555875" y="4505325"/>
            <a:ext cx="4703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注意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善于类比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区别异同</a:t>
            </a:r>
          </a:p>
        </p:txBody>
      </p:sp>
      <p:sp>
        <p:nvSpPr>
          <p:cNvPr id="615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76260-533E-45C8-B8C3-280F0A90840F}" type="slidenum">
              <a:rPr lang="zh-CN" altLang="en-US" sz="1400" b="0" smtClean="0">
                <a:solidFill>
                  <a:srgbClr val="0033CC"/>
                </a:solidFill>
              </a:rPr>
              <a:pPr/>
              <a:t>1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0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 build="p"/>
      <p:bldP spid="5125" grpId="0" animBg="1"/>
      <p:bldP spid="5126" grpId="0" build="p" advAuto="0"/>
      <p:bldP spid="51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DBC5-7C9A-4D9E-A29C-3E63D0F82512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6563" y="965099"/>
            <a:ext cx="397681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集合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内点</a:t>
            </a:r>
            <a:r>
              <a:rPr lang="zh-CN" altLang="zh-CN" sz="3207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zh-CN" altLang="zh-CN" sz="2794" b="1" dirty="0">
              <a:solidFill>
                <a:srgbClr val="33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73763" y="2070143"/>
            <a:ext cx="6471046" cy="211320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如果</a:t>
            </a:r>
            <a:r>
              <a:rPr lang="zh-CN" altLang="en-US" sz="2794" b="1" dirty="0">
                <a:solidFill>
                  <a:srgbClr val="990000"/>
                </a:solidFill>
              </a:rPr>
              <a:t>存在</a:t>
            </a:r>
            <a:r>
              <a:rPr lang="zh-CN" altLang="en-US" sz="2794" b="1" dirty="0">
                <a:solidFill>
                  <a:srgbClr val="000000"/>
                </a:solidFill>
              </a:rPr>
              <a:t>一个正数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使得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</a:rPr>
              <a:t>点的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邻域整个包含于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。即</a:t>
            </a:r>
            <a:r>
              <a:rPr lang="zh-CN" altLang="en-US" sz="2794" b="1" i="1" dirty="0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r</a:t>
            </a:r>
            <a:r>
              <a:rPr lang="zh-CN" altLang="en-US" sz="2794" b="1" i="1" dirty="0">
                <a:solidFill>
                  <a:srgbClr val="000000"/>
                </a:solidFill>
              </a:rPr>
              <a:t>(P)</a:t>
            </a:r>
            <a:r>
              <a:rPr lang="zh-CN" altLang="en-US" sz="2794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 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 的内点.    </a:t>
            </a:r>
            <a:endParaRPr lang="en-US" altLang="zh-CN" sz="2794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{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的内点}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02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A0A-5F8A-4B5D-A8EB-0564440BDDBD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837468" y="531686"/>
            <a:ext cx="6022496" cy="4432401"/>
            <a:chOff x="0" y="0"/>
            <a:chExt cx="3794" cy="279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0" y="0"/>
              <a:ext cx="3794" cy="2792"/>
              <a:chOff x="0" y="0"/>
              <a:chExt cx="3794" cy="2792"/>
            </a:xfrm>
          </p:grpSpPr>
          <p:sp>
            <p:nvSpPr>
              <p:cNvPr id="24580" name="Oval 4"/>
              <p:cNvSpPr>
                <a:spLocks noChangeArrowheads="1"/>
              </p:cNvSpPr>
              <p:nvPr/>
            </p:nvSpPr>
            <p:spPr bwMode="auto">
              <a:xfrm>
                <a:off x="789" y="636"/>
                <a:ext cx="1934" cy="1934"/>
              </a:xfrm>
              <a:prstGeom prst="ellipse">
                <a:avLst/>
              </a:prstGeom>
              <a:solidFill>
                <a:srgbClr val="8FFF8F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296" y="1603"/>
                <a:ext cx="34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3578" y="160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1522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1530" y="1553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 flipV="1">
                <a:off x="1763" y="157"/>
                <a:ext cx="0" cy="2635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0" y="570"/>
                <a:ext cx="120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2701" y="1583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548" y="342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129" y="1889"/>
              <a:ext cx="4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5435802" y="1744738"/>
            <a:ext cx="164798" cy="165302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5073952" y="2500187"/>
            <a:ext cx="164798" cy="165805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19238" y="5205992"/>
            <a:ext cx="7650604" cy="1124282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易知, 圆内部的每一点都是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 但圆周上的点不是</a:t>
            </a:r>
            <a:r>
              <a:rPr lang="zh-CN" altLang="en-US" sz="2794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922762" y="2351012"/>
            <a:ext cx="460627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5267476" y="1595564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43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 autoUpdateAnimBg="0"/>
      <p:bldP spid="24591" grpId="0" animBg="1" autoUpdateAnimBg="0"/>
      <p:bldP spid="24592" grpId="0" animBg="1" autoUpdateAnimBg="0"/>
      <p:bldP spid="24593" grpId="0" animBg="1"/>
      <p:bldP spid="245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CBAA-F0CA-46D9-9C63-F4909F54FDA8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44714" y="1646465"/>
            <a:ext cx="5657548" cy="4997349"/>
            <a:chOff x="0" y="0"/>
            <a:chExt cx="3564" cy="3148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0" y="0"/>
              <a:ext cx="3564" cy="3148"/>
              <a:chOff x="0" y="0"/>
              <a:chExt cx="3564" cy="3148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 rot="8100000">
                <a:off x="2232" y="58"/>
                <a:ext cx="1332" cy="2125"/>
              </a:xfrm>
              <a:prstGeom prst="rect">
                <a:avLst/>
              </a:prstGeom>
              <a:gradFill rotWithShape="0">
                <a:gsLst>
                  <a:gs pos="0">
                    <a:srgbClr val="DEFED6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 rot="8100000">
                <a:off x="1564" y="814"/>
                <a:ext cx="1135" cy="2126"/>
              </a:xfrm>
              <a:prstGeom prst="rect">
                <a:avLst/>
              </a:prstGeom>
              <a:gradFill rotWithShape="0">
                <a:gsLst>
                  <a:gs pos="0">
                    <a:srgbClr val="85FB69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 flipV="1">
                <a:off x="1663" y="285"/>
                <a:ext cx="0" cy="286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987" y="1523"/>
                <a:ext cx="1514" cy="1520"/>
              </a:xfrm>
              <a:prstGeom prst="line">
                <a:avLst/>
              </a:prstGeom>
              <a:noFill/>
              <a:ln w="38100" cmpd="sng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0" y="1338"/>
                <a:ext cx="92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 i="1">
                    <a:solidFill>
                      <a:srgbClr val="000000"/>
                    </a:solidFill>
                  </a:rPr>
                  <a:t>x + y</a:t>
                </a:r>
                <a:r>
                  <a:rPr lang="zh-CN" altLang="zh-CN" sz="2794" b="1">
                    <a:solidFill>
                      <a:srgbClr val="000000"/>
                    </a:solidFill>
                  </a:rPr>
                  <a:t> = 0</a:t>
                </a: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3107" y="2263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1414" y="252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1403" y="2157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49" y="0"/>
                <a:ext cx="110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>
                    <a:solidFill>
                      <a:srgbClr val="000000"/>
                    </a:solidFill>
                  </a:rPr>
                  <a:t>如图</a:t>
                </a:r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723" y="2220"/>
                <a:ext cx="256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44" y="1498"/>
              <a:ext cx="2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71575" y="1007937"/>
            <a:ext cx="72596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又如 </a:t>
            </a:r>
            <a:r>
              <a:rPr lang="zh-CN" altLang="en-US" sz="2794" b="1" i="1">
                <a:solidFill>
                  <a:srgbClr val="000000"/>
                </a:solidFill>
              </a:rPr>
              <a:t>z</a:t>
            </a:r>
            <a:r>
              <a:rPr lang="zh-CN" altLang="en-US" sz="2794" b="1">
                <a:solidFill>
                  <a:srgbClr val="000000"/>
                </a:solidFill>
              </a:rPr>
              <a:t> = ln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)的定义域 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 = {(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)| </a:t>
            </a:r>
            <a:r>
              <a:rPr lang="zh-CN" altLang="en-US" sz="2794" b="1" i="1">
                <a:solidFill>
                  <a:srgbClr val="000000"/>
                </a:solidFill>
              </a:rPr>
              <a:t>x+y</a:t>
            </a:r>
            <a:r>
              <a:rPr lang="zh-CN" altLang="en-US" sz="2794" b="1">
                <a:solidFill>
                  <a:srgbClr val="000000"/>
                </a:solidFill>
              </a:rPr>
              <a:t> &gt; 0}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44698" y="5880302"/>
            <a:ext cx="165302" cy="164798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2527401" y="4108349"/>
            <a:ext cx="164797" cy="165302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2376714" y="3959175"/>
            <a:ext cx="460123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3476877" y="5731127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527524" y="2106587"/>
            <a:ext cx="3427488" cy="331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易见, 直线上方每一点都是D的内点.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但直线上的点不是D的内点.</a:t>
            </a:r>
          </a:p>
        </p:txBody>
      </p:sp>
    </p:spTree>
    <p:extLst>
      <p:ext uri="{BB962C8B-B14F-4D97-AF65-F5344CB8AC3E}">
        <p14:creationId xmlns:p14="http://schemas.microsoft.com/office/powerpoint/2010/main" val="36938281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 autoUpdateAnimBg="0"/>
      <p:bldP spid="25617" grpId="0" animBg="1" autoUpdateAnimBg="0"/>
      <p:bldP spid="25618" grpId="0" animBg="1"/>
      <p:bldP spid="25619" grpId="0" animBg="1"/>
      <p:bldP spid="256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7F8-2293-4DBD-A971-3DC004C50938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23683" y="834470"/>
            <a:ext cx="419200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</a:rPr>
              <a:t>4.</a:t>
            </a:r>
            <a:r>
              <a:rPr lang="zh-CN" altLang="zh-CN" sz="2794" b="1" dirty="0">
                <a:solidFill>
                  <a:srgbClr val="330066"/>
                </a:solidFill>
              </a:rPr>
              <a:t> 集合</a:t>
            </a:r>
            <a:r>
              <a:rPr lang="zh-CN" altLang="zh-CN" sz="2794" b="1" i="1" dirty="0">
                <a:solidFill>
                  <a:srgbClr val="330066"/>
                </a:solidFill>
              </a:rPr>
              <a:t>E </a:t>
            </a:r>
            <a:r>
              <a:rPr lang="zh-CN" altLang="zh-CN" sz="2794" b="1" i="1" dirty="0">
                <a:solidFill>
                  <a:srgbClr val="330066"/>
                </a:solidFill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 dirty="0">
                <a:solidFill>
                  <a:srgbClr val="330066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 b="1" dirty="0">
                <a:solidFill>
                  <a:srgbClr val="330066"/>
                </a:solidFill>
                <a:sym typeface="Symbol" panose="05050102010706020507" pitchFamily="18" charset="2"/>
              </a:rPr>
              <a:t>的外</a:t>
            </a:r>
            <a:r>
              <a:rPr lang="zh-CN" altLang="zh-CN" sz="3207" b="1" dirty="0">
                <a:solidFill>
                  <a:srgbClr val="330066"/>
                </a:solidFill>
              </a:rPr>
              <a:t>点</a:t>
            </a:r>
            <a:r>
              <a:rPr lang="zh-CN" altLang="zh-CN" sz="3207" b="1" i="1" dirty="0">
                <a:solidFill>
                  <a:srgbClr val="330066"/>
                </a:solidFill>
              </a:rPr>
              <a:t>P</a:t>
            </a:r>
            <a:endParaRPr lang="zh-CN" altLang="zh-CN" sz="2794" b="1" dirty="0">
              <a:solidFill>
                <a:srgbClr val="330066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22349" y="1995715"/>
            <a:ext cx="5894413" cy="189821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如果</a:t>
            </a:r>
            <a:r>
              <a:rPr lang="zh-CN" altLang="en-US" sz="2794" b="1">
                <a:solidFill>
                  <a:srgbClr val="CC0066"/>
                </a:solidFill>
              </a:rPr>
              <a:t>存在</a:t>
            </a:r>
            <a:r>
              <a:rPr lang="zh-CN" altLang="en-US" sz="2794" b="1">
                <a:solidFill>
                  <a:srgbClr val="000000"/>
                </a:solidFill>
              </a:rPr>
              <a:t>一个正数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使得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域与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不交。即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，则称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的外点.    {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的外点}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956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94CC-D530-450F-9C31-23DED1BAD79E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77838" y="822476"/>
            <a:ext cx="3598837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</a:rPr>
              <a:t>5. 集合</a:t>
            </a:r>
            <a:r>
              <a:rPr lang="zh-CN" altLang="zh-CN" sz="3207" b="1" i="1" dirty="0">
                <a:solidFill>
                  <a:srgbClr val="330066"/>
                </a:solidFill>
              </a:rPr>
              <a:t>E</a:t>
            </a:r>
            <a:r>
              <a:rPr lang="zh-CN" altLang="zh-CN" sz="3207" b="1" dirty="0">
                <a:solidFill>
                  <a:srgbClr val="330066"/>
                </a:solidFill>
              </a:rPr>
              <a:t>的边界点: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92111" y="1779512"/>
            <a:ext cx="6109103" cy="250017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对</a:t>
            </a:r>
            <a:r>
              <a:rPr lang="zh-CN" altLang="en-US" sz="2794" b="1">
                <a:solidFill>
                  <a:srgbClr val="CC0066"/>
                </a:solidFill>
              </a:rPr>
              <a:t>任意</a:t>
            </a:r>
            <a:r>
              <a:rPr lang="zh-CN" altLang="en-US" sz="2794" b="1">
                <a:solidFill>
                  <a:srgbClr val="000000"/>
                </a:solidFill>
              </a:rPr>
              <a:t>的正数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，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>
                <a:solidFill>
                  <a:srgbClr val="000000"/>
                </a:solidFill>
              </a:rPr>
              <a:t>中既有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中的点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又有非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E中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的点, 则称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的边界点.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的边界点可能包含于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，也可能不包含于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44865" y="4729238"/>
            <a:ext cx="79148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的全体边界点所成集合称为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的边界. 记作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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6366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A30F-EF69-48B4-A6C4-B8023428835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032627" y="885976"/>
            <a:ext cx="3644774" cy="3763635"/>
            <a:chOff x="0" y="0"/>
            <a:chExt cx="2296" cy="237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0" y="0"/>
              <a:ext cx="2296" cy="2371"/>
              <a:chOff x="0" y="0"/>
              <a:chExt cx="2296" cy="2371"/>
            </a:xfrm>
          </p:grpSpPr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274" y="709"/>
                <a:ext cx="1427" cy="1428"/>
              </a:xfrm>
              <a:prstGeom prst="ellipse">
                <a:avLst/>
              </a:prstGeom>
              <a:solidFill>
                <a:srgbClr val="66FF99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0" y="1423"/>
                <a:ext cx="226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2080" y="1385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755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762" y="1364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 flipV="1">
                <a:off x="993" y="53"/>
                <a:ext cx="0" cy="231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1664" y="1409"/>
                <a:ext cx="27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772" y="406"/>
                <a:ext cx="268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20" y="2010"/>
                <a:ext cx="10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</p:grp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71" y="994"/>
              <a:ext cx="5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793750" y="266599"/>
            <a:ext cx="3733901" cy="4427513"/>
            <a:chOff x="0" y="0"/>
            <a:chExt cx="2352" cy="2789"/>
          </a:xfrm>
        </p:grpSpPr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 rot="8100000">
              <a:off x="491" y="765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897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98" y="1383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966" y="2460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 dirty="0">
                  <a:solidFill>
                    <a:srgbClr val="000000"/>
                  </a:solidFill>
                </a:rPr>
                <a:t>x + y</a:t>
              </a:r>
              <a:r>
                <a:rPr lang="zh-CN" altLang="zh-CN" sz="2794" dirty="0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2059" y="1859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71" y="38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95" y="184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610" y="440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 rot="8100000">
              <a:off x="1256" y="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E1FFEB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183564" y="2160512"/>
            <a:ext cx="121960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2351012" y="3852838"/>
            <a:ext cx="121456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100036" y="5324425"/>
            <a:ext cx="4876901" cy="1038361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2391" dir="4972499" algn="ctr" rotWithShape="0">
              <a:srgbClr val="FFCC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的边界点可以是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也可以不是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2251227" y="3745492"/>
            <a:ext cx="328587" cy="328083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7078738" y="2054175"/>
            <a:ext cx="328587" cy="328587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528913" y="1987651"/>
            <a:ext cx="854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350461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6" grpId="0" animBg="1" autoUpdateAnimBg="0"/>
      <p:bldP spid="28697" grpId="0" animBg="1" autoUpdateAnimBg="0"/>
      <p:bldP spid="28698" grpId="0" animBg="1" autoUpdateAnimBg="0"/>
      <p:bldP spid="28699" grpId="0" animBg="1"/>
      <p:bldP spid="28700" grpId="0" animBg="1"/>
      <p:bldP spid="2870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F57D-AAF0-444D-80B4-B93ECBD13F61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90437" y="1114274"/>
            <a:ext cx="7882063" cy="109260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73012" y="412750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</a:rPr>
              <a:t>6. 开集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22187" y="1171727"/>
            <a:ext cx="7745488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若集合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中每一点都是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的内点。即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中没有边界点（充要条件）。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</a:rPr>
              <a:t>规定 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, R</a:t>
            </a:r>
            <a:r>
              <a:rPr lang="zh-CN" altLang="en-US" sz="2794" b="1" i="1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为开集。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784675" y="3136698"/>
            <a:ext cx="184731" cy="3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794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5825" y="3147786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</a:rPr>
              <a:t>7. 闭集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01524" y="3827721"/>
            <a:ext cx="7870976" cy="183709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若集合</a:t>
            </a:r>
            <a:r>
              <a:rPr lang="zh-CN" altLang="en-US" sz="2794" b="1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其全部边界点。(有些集合既非开集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也非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闭集</a:t>
            </a:r>
            <a:r>
              <a:rPr lang="en-US" altLang="zh-CN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比如，</a:t>
            </a:r>
            <a:endParaRPr lang="en-US" altLang="zh-CN" sz="2794" b="1" dirty="0" smtClean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1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1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            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08336"/>
              </p:ext>
            </p:extLst>
          </p:nvPr>
        </p:nvGraphicFramePr>
        <p:xfrm>
          <a:off x="1963553" y="5136492"/>
          <a:ext cx="4332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53" y="5136492"/>
                        <a:ext cx="4332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2854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0" grpId="0" build="p" autoUpdateAnimBg="0" advAuto="0"/>
      <p:bldP spid="29702" grpId="0" autoUpdateAnimBg="0"/>
      <p:bldP spid="2970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80A-DB66-4C38-AECC-A42726FB7836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841877" y="1779512"/>
            <a:ext cx="3611437" cy="2802063"/>
            <a:chOff x="0" y="0"/>
            <a:chExt cx="2275" cy="1765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0" y="1339"/>
              <a:ext cx="22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310" y="99"/>
              <a:ext cx="0" cy="16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010" y="129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8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69" y="126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643" y="217"/>
              <a:ext cx="1240" cy="1013"/>
            </a:xfrm>
            <a:custGeom>
              <a:avLst/>
              <a:gdLst>
                <a:gd name="T0" fmla="*/ 370 w 1240"/>
                <a:gd name="T1" fmla="*/ 937 h 1013"/>
                <a:gd name="T2" fmla="*/ 19 w 1240"/>
                <a:gd name="T3" fmla="*/ 337 h 1013"/>
                <a:gd name="T4" fmla="*/ 256 w 1240"/>
                <a:gd name="T5" fmla="*/ 58 h 1013"/>
                <a:gd name="T6" fmla="*/ 577 w 1240"/>
                <a:gd name="T7" fmla="*/ 172 h 1013"/>
                <a:gd name="T8" fmla="*/ 794 w 1240"/>
                <a:gd name="T9" fmla="*/ 58 h 1013"/>
                <a:gd name="T10" fmla="*/ 1125 w 1240"/>
                <a:gd name="T11" fmla="*/ 79 h 1013"/>
                <a:gd name="T12" fmla="*/ 1156 w 1240"/>
                <a:gd name="T13" fmla="*/ 534 h 1013"/>
                <a:gd name="T14" fmla="*/ 619 w 1240"/>
                <a:gd name="T15" fmla="*/ 793 h 1013"/>
                <a:gd name="T16" fmla="*/ 370 w 1240"/>
                <a:gd name="T17" fmla="*/ 937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0" h="1013">
                  <a:moveTo>
                    <a:pt x="370" y="937"/>
                  </a:moveTo>
                  <a:cubicBezTo>
                    <a:pt x="270" y="861"/>
                    <a:pt x="38" y="483"/>
                    <a:pt x="19" y="337"/>
                  </a:cubicBezTo>
                  <a:cubicBezTo>
                    <a:pt x="0" y="191"/>
                    <a:pt x="163" y="86"/>
                    <a:pt x="256" y="58"/>
                  </a:cubicBezTo>
                  <a:cubicBezTo>
                    <a:pt x="349" y="30"/>
                    <a:pt x="487" y="172"/>
                    <a:pt x="577" y="172"/>
                  </a:cubicBezTo>
                  <a:cubicBezTo>
                    <a:pt x="667" y="172"/>
                    <a:pt x="703" y="74"/>
                    <a:pt x="794" y="58"/>
                  </a:cubicBezTo>
                  <a:cubicBezTo>
                    <a:pt x="885" y="42"/>
                    <a:pt x="1065" y="0"/>
                    <a:pt x="1125" y="79"/>
                  </a:cubicBezTo>
                  <a:cubicBezTo>
                    <a:pt x="1185" y="158"/>
                    <a:pt x="1240" y="415"/>
                    <a:pt x="1156" y="534"/>
                  </a:cubicBezTo>
                  <a:cubicBezTo>
                    <a:pt x="1072" y="653"/>
                    <a:pt x="752" y="731"/>
                    <a:pt x="619" y="793"/>
                  </a:cubicBezTo>
                  <a:cubicBezTo>
                    <a:pt x="486" y="855"/>
                    <a:pt x="470" y="1013"/>
                    <a:pt x="370" y="937"/>
                  </a:cubicBezTo>
                  <a:close/>
                </a:path>
              </a:pathLst>
            </a:custGeom>
            <a:solidFill>
              <a:srgbClr val="99FF99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845" y="463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E</a:t>
              </a:r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69849" y="1001889"/>
            <a:ext cx="46309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又比如,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如图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5094111" y="2654905"/>
            <a:ext cx="120952" cy="12145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994326" y="2546552"/>
            <a:ext cx="328587" cy="32858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55611" y="5091088"/>
            <a:ext cx="5059841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为开集.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855611" y="5770437"/>
            <a:ext cx="5073952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不是开集. </a:t>
            </a:r>
          </a:p>
        </p:txBody>
      </p:sp>
    </p:spTree>
    <p:extLst>
      <p:ext uri="{BB962C8B-B14F-4D97-AF65-F5344CB8AC3E}">
        <p14:creationId xmlns:p14="http://schemas.microsoft.com/office/powerpoint/2010/main" val="9576513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 autoUpdateAnimBg="0"/>
      <p:bldP spid="30732" grpId="0" animBg="1"/>
      <p:bldP spid="30733" grpId="0" animBg="1" autoUpdateAnimBg="0"/>
      <p:bldP spid="3073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46D-E0DD-4708-82AE-FCDAFE5EBCBC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05724" y="3981305"/>
            <a:ext cx="1001889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21852" y="3981305"/>
            <a:ext cx="5910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必要性.</a:t>
            </a:r>
            <a:r>
              <a:rPr lang="zh-CN" altLang="en-US" sz="2794" b="1" dirty="0">
                <a:solidFill>
                  <a:srgbClr val="000000"/>
                </a:solidFill>
              </a:rPr>
              <a:t>  设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为开集,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86809" y="4773588"/>
            <a:ext cx="8261498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由开集定义知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为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</a:rPr>
              <a:t>的内点. 故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不是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的边界点.</a:t>
            </a:r>
          </a:p>
        </p:txBody>
      </p:sp>
      <p:sp>
        <p:nvSpPr>
          <p:cNvPr id="2" name="矩形 1"/>
          <p:cNvSpPr/>
          <p:nvPr/>
        </p:nvSpPr>
        <p:spPr>
          <a:xfrm>
            <a:off x="588383" y="730917"/>
            <a:ext cx="7343505" cy="138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结论</a:t>
            </a: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794" b="1" dirty="0">
                <a:solidFill>
                  <a:srgbClr val="0000FF"/>
                </a:solidFill>
              </a:rPr>
              <a:t> 非空平面点集 </a:t>
            </a:r>
            <a:r>
              <a:rPr lang="zh-CN" altLang="en-US" sz="2794" b="1" i="1" dirty="0">
                <a:solidFill>
                  <a:srgbClr val="0000FF"/>
                </a:solidFill>
              </a:rPr>
              <a:t>E </a:t>
            </a:r>
            <a:r>
              <a:rPr lang="zh-CN" altLang="en-US" sz="2794" b="1" dirty="0">
                <a:solidFill>
                  <a:srgbClr val="0000FF"/>
                </a:solidFill>
              </a:rPr>
              <a:t>为开集的充要条件是 </a:t>
            </a:r>
            <a:r>
              <a:rPr lang="zh-CN" altLang="en-US" sz="2794" b="1" i="1" dirty="0" smtClean="0">
                <a:solidFill>
                  <a:srgbClr val="0000FF"/>
                </a:solidFill>
              </a:rPr>
              <a:t>E 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中没有边界点</a:t>
            </a:r>
            <a:r>
              <a:rPr lang="zh-CN" altLang="en-US" sz="2794" b="1" dirty="0">
                <a:solidFill>
                  <a:srgbClr val="0000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96757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49" grpId="0" build="p" autoUpdateAnimBg="0"/>
      <p:bldP spid="317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5AB-278F-4DA0-9238-E8B327F659AC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357187" y="916215"/>
            <a:ext cx="6783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充分性</a:t>
            </a:r>
            <a:r>
              <a:rPr lang="zh-CN" altLang="en-US" sz="2413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794" b="1">
                <a:solidFill>
                  <a:srgbClr val="000000"/>
                </a:solidFill>
              </a:rPr>
              <a:t> 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中每一点都不是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81076" y="1690814"/>
            <a:ext cx="30545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要证 </a:t>
            </a:r>
            <a:r>
              <a:rPr lang="zh-CN" altLang="zh-CN" sz="2794" b="1" i="1">
                <a:solidFill>
                  <a:srgbClr val="000000"/>
                </a:solidFill>
              </a:rPr>
              <a:t>E </a:t>
            </a:r>
            <a:r>
              <a:rPr lang="zh-CN" altLang="zh-CN" sz="2794" b="1">
                <a:solidFill>
                  <a:srgbClr val="000000"/>
                </a:solidFill>
              </a:rPr>
              <a:t>为开集.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82774" y="1690814"/>
            <a:ext cx="13516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27651" y="1695349"/>
            <a:ext cx="4057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由于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84099" y="2247698"/>
            <a:ext cx="7812012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故必存在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的一个邻域U(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),在这个邻域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)内或者全是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或者全都不是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两者必居其一.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679599" y="3942040"/>
            <a:ext cx="5740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由于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故后一情形不会发生.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84099" y="4597198"/>
            <a:ext cx="7618488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因此,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故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  即,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所以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是开集.</a:t>
            </a:r>
            <a:endParaRPr lang="zh-CN" altLang="en-US" sz="2794" b="1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pic>
        <p:nvPicPr>
          <p:cNvPr id="32777" name="Picture 9" descr="default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37" y="5314849"/>
            <a:ext cx="1405063" cy="15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42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build="p" autoUpdateAnimBg="0"/>
      <p:bldP spid="32774" grpId="0" build="p" autoUpdateAnimBg="0"/>
      <p:bldP spid="32775" grpId="0" build="p" autoUpdateAnimBg="0"/>
      <p:bldP spid="327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982972"/>
            <a:ext cx="8540750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42A-70B7-4A65-B5E4-377EDF6FCDC5}" type="slidenum">
              <a:rPr lang="en-US" altLang="zh-CN" smtClean="0">
                <a:solidFill>
                  <a:srgbClr val="0033CC"/>
                </a:solidFill>
              </a:rPr>
              <a:pPr/>
              <a:t>2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5BC-C81B-4F61-9DDD-EE7BE5A247C1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794" name="Freeform 2"/>
          <p:cNvSpPr>
            <a:spLocks/>
          </p:cNvSpPr>
          <p:nvPr/>
        </p:nvSpPr>
        <p:spPr bwMode="auto">
          <a:xfrm>
            <a:off x="931837" y="3775226"/>
            <a:ext cx="3213302" cy="1720548"/>
          </a:xfrm>
          <a:custGeom>
            <a:avLst/>
            <a:gdLst>
              <a:gd name="T0" fmla="*/ 2 w 2024"/>
              <a:gd name="T1" fmla="*/ 663 h 1084"/>
              <a:gd name="T2" fmla="*/ 146 w 2024"/>
              <a:gd name="T3" fmla="*/ 332 h 1084"/>
              <a:gd name="T4" fmla="*/ 260 w 2024"/>
              <a:gd name="T5" fmla="*/ 270 h 1084"/>
              <a:gd name="T6" fmla="*/ 477 w 2024"/>
              <a:gd name="T7" fmla="*/ 198 h 1084"/>
              <a:gd name="T8" fmla="*/ 777 w 2024"/>
              <a:gd name="T9" fmla="*/ 32 h 1084"/>
              <a:gd name="T10" fmla="*/ 1212 w 2024"/>
              <a:gd name="T11" fmla="*/ 156 h 1084"/>
              <a:gd name="T12" fmla="*/ 1532 w 2024"/>
              <a:gd name="T13" fmla="*/ 22 h 1084"/>
              <a:gd name="T14" fmla="*/ 1801 w 2024"/>
              <a:gd name="T15" fmla="*/ 291 h 1084"/>
              <a:gd name="T16" fmla="*/ 1998 w 2024"/>
              <a:gd name="T17" fmla="*/ 394 h 1084"/>
              <a:gd name="T18" fmla="*/ 1957 w 2024"/>
              <a:gd name="T19" fmla="*/ 694 h 1084"/>
              <a:gd name="T20" fmla="*/ 1719 w 2024"/>
              <a:gd name="T21" fmla="*/ 973 h 1084"/>
              <a:gd name="T22" fmla="*/ 881 w 2024"/>
              <a:gd name="T23" fmla="*/ 1077 h 1084"/>
              <a:gd name="T24" fmla="*/ 157 w 2024"/>
              <a:gd name="T25" fmla="*/ 932 h 1084"/>
              <a:gd name="T26" fmla="*/ 2 w 2024"/>
              <a:gd name="T27" fmla="*/ 663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4" h="1084">
                <a:moveTo>
                  <a:pt x="2" y="663"/>
                </a:moveTo>
                <a:cubicBezTo>
                  <a:pt x="0" y="563"/>
                  <a:pt x="103" y="398"/>
                  <a:pt x="146" y="332"/>
                </a:cubicBezTo>
                <a:cubicBezTo>
                  <a:pt x="189" y="266"/>
                  <a:pt x="205" y="292"/>
                  <a:pt x="260" y="270"/>
                </a:cubicBezTo>
                <a:cubicBezTo>
                  <a:pt x="315" y="248"/>
                  <a:pt x="391" y="238"/>
                  <a:pt x="477" y="198"/>
                </a:cubicBezTo>
                <a:cubicBezTo>
                  <a:pt x="563" y="158"/>
                  <a:pt x="655" y="39"/>
                  <a:pt x="777" y="32"/>
                </a:cubicBezTo>
                <a:cubicBezTo>
                  <a:pt x="899" y="25"/>
                  <a:pt x="1086" y="158"/>
                  <a:pt x="1212" y="156"/>
                </a:cubicBezTo>
                <a:cubicBezTo>
                  <a:pt x="1338" y="154"/>
                  <a:pt x="1434" y="0"/>
                  <a:pt x="1532" y="22"/>
                </a:cubicBezTo>
                <a:cubicBezTo>
                  <a:pt x="1630" y="44"/>
                  <a:pt x="1723" y="229"/>
                  <a:pt x="1801" y="291"/>
                </a:cubicBezTo>
                <a:cubicBezTo>
                  <a:pt x="1879" y="353"/>
                  <a:pt x="1972" y="327"/>
                  <a:pt x="1998" y="394"/>
                </a:cubicBezTo>
                <a:cubicBezTo>
                  <a:pt x="2024" y="461"/>
                  <a:pt x="2003" y="598"/>
                  <a:pt x="1957" y="694"/>
                </a:cubicBezTo>
                <a:cubicBezTo>
                  <a:pt x="1911" y="790"/>
                  <a:pt x="1898" y="909"/>
                  <a:pt x="1719" y="973"/>
                </a:cubicBezTo>
                <a:cubicBezTo>
                  <a:pt x="1540" y="1037"/>
                  <a:pt x="1141" y="1084"/>
                  <a:pt x="881" y="1077"/>
                </a:cubicBezTo>
                <a:cubicBezTo>
                  <a:pt x="621" y="1070"/>
                  <a:pt x="302" y="1003"/>
                  <a:pt x="157" y="932"/>
                </a:cubicBezTo>
                <a:cubicBezTo>
                  <a:pt x="12" y="861"/>
                  <a:pt x="4" y="763"/>
                  <a:pt x="2" y="663"/>
                </a:cubicBezTo>
                <a:close/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5" name="Freeform 3"/>
          <p:cNvSpPr>
            <a:spLocks/>
          </p:cNvSpPr>
          <p:nvPr/>
        </p:nvSpPr>
        <p:spPr bwMode="auto">
          <a:xfrm>
            <a:off x="1725588" y="4468687"/>
            <a:ext cx="1489226" cy="575028"/>
          </a:xfrm>
          <a:custGeom>
            <a:avLst/>
            <a:gdLst>
              <a:gd name="T0" fmla="*/ 0 w 938"/>
              <a:gd name="T1" fmla="*/ 0 h 362"/>
              <a:gd name="T2" fmla="*/ 282 w 938"/>
              <a:gd name="T3" fmla="*/ 279 h 362"/>
              <a:gd name="T4" fmla="*/ 465 w 938"/>
              <a:gd name="T5" fmla="*/ 96 h 362"/>
              <a:gd name="T6" fmla="*/ 731 w 938"/>
              <a:gd name="T7" fmla="*/ 362 h 362"/>
              <a:gd name="T8" fmla="*/ 938 w 938"/>
              <a:gd name="T9" fmla="*/ 15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8" h="362">
                <a:moveTo>
                  <a:pt x="0" y="0"/>
                </a:moveTo>
                <a:lnTo>
                  <a:pt x="282" y="279"/>
                </a:lnTo>
                <a:lnTo>
                  <a:pt x="465" y="96"/>
                </a:lnTo>
                <a:lnTo>
                  <a:pt x="731" y="362"/>
                </a:lnTo>
                <a:lnTo>
                  <a:pt x="938" y="15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90814" y="443693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5238" y="468337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54377" y="4330600"/>
            <a:ext cx="58309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370036" y="4557889"/>
            <a:ext cx="6622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862163" y="5521476"/>
            <a:ext cx="121219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连通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030611" y="4102302"/>
            <a:ext cx="3057576" cy="2085571"/>
            <a:chOff x="0" y="0"/>
            <a:chExt cx="1926" cy="1314"/>
          </a:xfrm>
        </p:grpSpPr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121" y="79"/>
              <a:ext cx="751" cy="526"/>
            </a:xfrm>
            <a:custGeom>
              <a:avLst/>
              <a:gdLst>
                <a:gd name="T0" fmla="*/ 1 w 751"/>
                <a:gd name="T1" fmla="*/ 278 h 526"/>
                <a:gd name="T2" fmla="*/ 54 w 751"/>
                <a:gd name="T3" fmla="*/ 83 h 526"/>
                <a:gd name="T4" fmla="*/ 97 w 751"/>
                <a:gd name="T5" fmla="*/ 46 h 526"/>
                <a:gd name="T6" fmla="*/ 177 w 751"/>
                <a:gd name="T7" fmla="*/ 4 h 526"/>
                <a:gd name="T8" fmla="*/ 354 w 751"/>
                <a:gd name="T9" fmla="*/ 24 h 526"/>
                <a:gd name="T10" fmla="*/ 582 w 751"/>
                <a:gd name="T11" fmla="*/ 117 h 526"/>
                <a:gd name="T12" fmla="*/ 727 w 751"/>
                <a:gd name="T13" fmla="*/ 96 h 526"/>
                <a:gd name="T14" fmla="*/ 727 w 751"/>
                <a:gd name="T15" fmla="*/ 296 h 526"/>
                <a:gd name="T16" fmla="*/ 639 w 751"/>
                <a:gd name="T17" fmla="*/ 461 h 526"/>
                <a:gd name="T18" fmla="*/ 327 w 751"/>
                <a:gd name="T19" fmla="*/ 522 h 526"/>
                <a:gd name="T20" fmla="*/ 58 w 751"/>
                <a:gd name="T21" fmla="*/ 436 h 526"/>
                <a:gd name="T22" fmla="*/ 1 w 751"/>
                <a:gd name="T23" fmla="*/ 27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526">
                  <a:moveTo>
                    <a:pt x="1" y="278"/>
                  </a:moveTo>
                  <a:cubicBezTo>
                    <a:pt x="0" y="219"/>
                    <a:pt x="38" y="122"/>
                    <a:pt x="54" y="83"/>
                  </a:cubicBezTo>
                  <a:cubicBezTo>
                    <a:pt x="70" y="44"/>
                    <a:pt x="76" y="59"/>
                    <a:pt x="97" y="46"/>
                  </a:cubicBezTo>
                  <a:cubicBezTo>
                    <a:pt x="117" y="33"/>
                    <a:pt x="134" y="8"/>
                    <a:pt x="177" y="4"/>
                  </a:cubicBezTo>
                  <a:cubicBezTo>
                    <a:pt x="220" y="0"/>
                    <a:pt x="286" y="5"/>
                    <a:pt x="354" y="24"/>
                  </a:cubicBezTo>
                  <a:cubicBezTo>
                    <a:pt x="422" y="43"/>
                    <a:pt x="520" y="105"/>
                    <a:pt x="582" y="117"/>
                  </a:cubicBezTo>
                  <a:cubicBezTo>
                    <a:pt x="644" y="129"/>
                    <a:pt x="703" y="66"/>
                    <a:pt x="727" y="96"/>
                  </a:cubicBezTo>
                  <a:cubicBezTo>
                    <a:pt x="751" y="126"/>
                    <a:pt x="742" y="235"/>
                    <a:pt x="727" y="296"/>
                  </a:cubicBezTo>
                  <a:cubicBezTo>
                    <a:pt x="712" y="357"/>
                    <a:pt x="705" y="423"/>
                    <a:pt x="639" y="461"/>
                  </a:cubicBezTo>
                  <a:cubicBezTo>
                    <a:pt x="572" y="498"/>
                    <a:pt x="424" y="526"/>
                    <a:pt x="327" y="522"/>
                  </a:cubicBezTo>
                  <a:cubicBezTo>
                    <a:pt x="231" y="518"/>
                    <a:pt x="112" y="478"/>
                    <a:pt x="58" y="436"/>
                  </a:cubicBezTo>
                  <a:cubicBezTo>
                    <a:pt x="4" y="395"/>
                    <a:pt x="1" y="337"/>
                    <a:pt x="1" y="278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1405" y="3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509" y="272"/>
              <a:ext cx="4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0" y="0"/>
              <a:ext cx="899" cy="612"/>
            </a:xfrm>
            <a:custGeom>
              <a:avLst/>
              <a:gdLst>
                <a:gd name="T0" fmla="*/ 17 w 899"/>
                <a:gd name="T1" fmla="*/ 240 h 612"/>
                <a:gd name="T2" fmla="*/ 110 w 899"/>
                <a:gd name="T3" fmla="*/ 33 h 612"/>
                <a:gd name="T4" fmla="*/ 368 w 899"/>
                <a:gd name="T5" fmla="*/ 54 h 612"/>
                <a:gd name="T6" fmla="*/ 493 w 899"/>
                <a:gd name="T7" fmla="*/ 12 h 612"/>
                <a:gd name="T8" fmla="*/ 586 w 899"/>
                <a:gd name="T9" fmla="*/ 126 h 612"/>
                <a:gd name="T10" fmla="*/ 803 w 899"/>
                <a:gd name="T11" fmla="*/ 106 h 612"/>
                <a:gd name="T12" fmla="*/ 875 w 899"/>
                <a:gd name="T13" fmla="*/ 281 h 612"/>
                <a:gd name="T14" fmla="*/ 658 w 899"/>
                <a:gd name="T15" fmla="*/ 571 h 612"/>
                <a:gd name="T16" fmla="*/ 213 w 899"/>
                <a:gd name="T17" fmla="*/ 530 h 612"/>
                <a:gd name="T18" fmla="*/ 17 w 899"/>
                <a:gd name="T19" fmla="*/ 24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" h="612">
                  <a:moveTo>
                    <a:pt x="17" y="240"/>
                  </a:moveTo>
                  <a:cubicBezTo>
                    <a:pt x="0" y="157"/>
                    <a:pt x="52" y="64"/>
                    <a:pt x="110" y="33"/>
                  </a:cubicBezTo>
                  <a:cubicBezTo>
                    <a:pt x="168" y="2"/>
                    <a:pt x="304" y="57"/>
                    <a:pt x="368" y="54"/>
                  </a:cubicBezTo>
                  <a:cubicBezTo>
                    <a:pt x="432" y="51"/>
                    <a:pt x="457" y="0"/>
                    <a:pt x="493" y="12"/>
                  </a:cubicBezTo>
                  <a:cubicBezTo>
                    <a:pt x="529" y="24"/>
                    <a:pt x="534" y="110"/>
                    <a:pt x="586" y="126"/>
                  </a:cubicBezTo>
                  <a:cubicBezTo>
                    <a:pt x="638" y="142"/>
                    <a:pt x="755" y="80"/>
                    <a:pt x="803" y="106"/>
                  </a:cubicBezTo>
                  <a:cubicBezTo>
                    <a:pt x="851" y="132"/>
                    <a:pt x="899" y="204"/>
                    <a:pt x="875" y="281"/>
                  </a:cubicBezTo>
                  <a:cubicBezTo>
                    <a:pt x="851" y="358"/>
                    <a:pt x="768" y="530"/>
                    <a:pt x="658" y="571"/>
                  </a:cubicBezTo>
                  <a:cubicBezTo>
                    <a:pt x="548" y="612"/>
                    <a:pt x="320" y="590"/>
                    <a:pt x="213" y="530"/>
                  </a:cubicBezTo>
                  <a:cubicBezTo>
                    <a:pt x="106" y="470"/>
                    <a:pt x="34" y="323"/>
                    <a:pt x="17" y="240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267" y="2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75" y="153"/>
              <a:ext cx="2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32" y="904"/>
              <a:ext cx="99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E 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不连通</a:t>
              </a:r>
            </a:p>
          </p:txBody>
        </p:sp>
      </p:grp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8849" y="736802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E是连通的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49326" y="1917600"/>
            <a:ext cx="7870976" cy="127806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E∈R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是开集，若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中任意两点都可用一条落在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中的曲线相连接。</a:t>
            </a:r>
          </a:p>
        </p:txBody>
      </p:sp>
    </p:spTree>
    <p:extLst>
      <p:ext uri="{BB962C8B-B14F-4D97-AF65-F5344CB8AC3E}">
        <p14:creationId xmlns:p14="http://schemas.microsoft.com/office/powerpoint/2010/main" val="1741632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build="p" autoUpdateAnimBg="0" advAuto="0"/>
      <p:bldP spid="33799" grpId="0" build="p" autoUpdateAnimBg="0" advAuto="0"/>
      <p:bldP spid="33800" grpId="0" build="p" autoUpdateAnimBg="0" advAuto="0"/>
      <p:bldP spid="338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BCBE-0E9E-4D83-9764-1F3CA4F1C788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22476" y="1860651"/>
            <a:ext cx="479576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例1, 2中的 </a:t>
            </a:r>
            <a:r>
              <a:rPr lang="zh-CN" altLang="en-US" sz="2794" i="1">
                <a:solidFill>
                  <a:srgbClr val="000000"/>
                </a:solidFill>
              </a:rPr>
              <a:t>D </a:t>
            </a:r>
            <a:r>
              <a:rPr lang="zh-CN" altLang="en-US" sz="2794">
                <a:solidFill>
                  <a:srgbClr val="000000"/>
                </a:solidFill>
              </a:rPr>
              <a:t>都是连通集.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156099" y="1860651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63437" y="2432151"/>
            <a:ext cx="3612017" cy="4054576"/>
            <a:chOff x="0" y="0"/>
            <a:chExt cx="2275" cy="255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 rot="8100000">
              <a:off x="491" y="53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0" y="1662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98" y="1148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966" y="2225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 + y</a:t>
              </a:r>
              <a:r>
                <a:rPr lang="zh-CN" altLang="zh-CN" sz="2794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059" y="1624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71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95" y="1609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610" y="125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802313" y="2440214"/>
            <a:ext cx="3644774" cy="3951263"/>
            <a:chOff x="0" y="0"/>
            <a:chExt cx="2296" cy="2489"/>
          </a:xfrm>
        </p:grpSpPr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274" y="859"/>
              <a:ext cx="1427" cy="1428"/>
            </a:xfrm>
            <a:prstGeom prst="ellipse">
              <a:avLst/>
            </a:prstGeom>
            <a:solidFill>
              <a:srgbClr val="66FF99"/>
            </a:solidFill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0" y="1573"/>
              <a:ext cx="226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080" y="153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755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62" y="151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993" y="123"/>
              <a:ext cx="0" cy="231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1664" y="1559"/>
              <a:ext cx="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772" y="556"/>
              <a:ext cx="2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220" y="2160"/>
              <a:ext cx="10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 </a:t>
              </a:r>
              <a:r>
                <a:rPr lang="zh-CN" altLang="zh-CN" sz="2794">
                  <a:solidFill>
                    <a:srgbClr val="000000"/>
                  </a:solidFill>
                </a:rPr>
                <a:t>+ </a:t>
              </a: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</a:t>
              </a:r>
              <a:r>
                <a:rPr lang="zh-CN" altLang="zh-CN" sz="2794">
                  <a:solidFill>
                    <a:srgbClr val="000000"/>
                  </a:solidFill>
                </a:rPr>
                <a:t> = 1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63437" y="454765"/>
            <a:ext cx="8272219" cy="121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dirty="0">
                <a:solidFill>
                  <a:srgbClr val="000000"/>
                </a:solidFill>
              </a:rPr>
              <a:t>从几何上看, 所谓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是连通集, 是指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是连成一片的.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中的点都可用折线连接.</a:t>
            </a:r>
          </a:p>
        </p:txBody>
      </p:sp>
    </p:spTree>
    <p:extLst>
      <p:ext uri="{BB962C8B-B14F-4D97-AF65-F5344CB8AC3E}">
        <p14:creationId xmlns:p14="http://schemas.microsoft.com/office/powerpoint/2010/main" val="39864994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FA1D-6F94-4DF2-A4A4-E13206541F1A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92238" y="688925"/>
            <a:ext cx="626079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zh-CN" altLang="en-US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3207" b="1" i="1" baseline="3000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中的区域（开区域，开域)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5308801" y="3155849"/>
            <a:ext cx="2784425" cy="2159000"/>
            <a:chOff x="0" y="0"/>
            <a:chExt cx="1754" cy="1360"/>
          </a:xfrm>
        </p:grpSpPr>
        <p:sp>
          <p:nvSpPr>
            <p:cNvPr id="35844" name="Freeform 4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FF66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41338" y="3289905"/>
            <a:ext cx="3727349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开区域是连成一片的, 不包括边界的点集.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293687" y="1932214"/>
            <a:ext cx="6783413" cy="65133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是连通的非空开集, 则称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是开区域.</a:t>
            </a:r>
          </a:p>
        </p:txBody>
      </p:sp>
    </p:spTree>
    <p:extLst>
      <p:ext uri="{BB962C8B-B14F-4D97-AF65-F5344CB8AC3E}">
        <p14:creationId xmlns:p14="http://schemas.microsoft.com/office/powerpoint/2010/main" val="33328254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 autoUpdateAnimBg="0"/>
      <p:bldP spid="3584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57250" y="654151"/>
            <a:ext cx="3564063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 闭区域 (闭域)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46453" y="1471588"/>
            <a:ext cx="7772245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区域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和它的全部边界点组成的集合称为闭区域。即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230437" y="1963964"/>
          <a:ext cx="1554238" cy="4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3" imgW="774345" imgH="216030" progId="Equation.3">
                  <p:embed/>
                </p:oleObj>
              </mc:Choice>
              <mc:Fallback>
                <p:oleObj r:id="rId3" imgW="774345" imgH="216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37" y="1963964"/>
                        <a:ext cx="1554238" cy="43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081012" y="3429000"/>
            <a:ext cx="2784424" cy="2159000"/>
            <a:chOff x="0" y="0"/>
            <a:chExt cx="1754" cy="1360"/>
          </a:xfrm>
        </p:grpSpPr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AA55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294314" y="3178024"/>
            <a:ext cx="3990924" cy="21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2908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8909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49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闭区域是连成一片的. 包括边界的平面点集.</a:t>
            </a:r>
          </a:p>
        </p:txBody>
      </p:sp>
    </p:spTree>
    <p:extLst>
      <p:ext uri="{BB962C8B-B14F-4D97-AF65-F5344CB8AC3E}">
        <p14:creationId xmlns:p14="http://schemas.microsoft.com/office/powerpoint/2010/main" val="21386348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 advAuto="0"/>
      <p:bldP spid="3687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3304-E057-40E5-9E79-F8F00ECAAC1F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81226" y="2049899"/>
            <a:ext cx="6986512" cy="31883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设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794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若存在 </a:t>
            </a:r>
            <a:r>
              <a:rPr lang="el-GR" altLang="en-US" sz="2794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&gt; 0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使的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包含于以原点为中心，以</a:t>
            </a:r>
            <a:r>
              <a:rPr lang="el-GR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为半径的球内，即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 U</a:t>
            </a:r>
            <a:r>
              <a:rPr lang="el-GR" altLang="en-US" sz="181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(O),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为有界集合. 否则称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为无界集合.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60413" y="633992"/>
            <a:ext cx="4637516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11.有界集合和无界集合</a:t>
            </a:r>
          </a:p>
        </p:txBody>
      </p:sp>
    </p:spTree>
    <p:extLst>
      <p:ext uri="{BB962C8B-B14F-4D97-AF65-F5344CB8AC3E}">
        <p14:creationId xmlns:p14="http://schemas.microsoft.com/office/powerpoint/2010/main" val="12091373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9458"/>
          <p:cNvSpPr txBox="1">
            <a:spLocks noChangeArrowheads="1"/>
          </p:cNvSpPr>
          <p:nvPr/>
        </p:nvSpPr>
        <p:spPr bwMode="auto">
          <a:xfrm>
            <a:off x="609600" y="1081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引例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:</a:t>
            </a:r>
            <a:endParaRPr lang="en-US" altLang="zh-CN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457200" y="167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 b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圆柱体的体积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457200" y="2743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定量理想气体的压强</a:t>
            </a:r>
          </a:p>
        </p:txBody>
      </p:sp>
      <p:sp>
        <p:nvSpPr>
          <p:cNvPr id="19462" name="文本框 19461"/>
          <p:cNvSpPr txBox="1">
            <a:spLocks noChangeArrowheads="1"/>
          </p:cNvSpPr>
          <p:nvPr/>
        </p:nvSpPr>
        <p:spPr bwMode="auto">
          <a:xfrm>
            <a:off x="457200" y="42529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三角形面积的海伦公式</a:t>
            </a:r>
          </a:p>
        </p:txBody>
      </p:sp>
      <p:graphicFrame>
        <p:nvGraphicFramePr>
          <p:cNvPr id="19463" name="对象 19462"/>
          <p:cNvGraphicFramePr>
            <a:graphicFrameLocks/>
          </p:cNvGraphicFramePr>
          <p:nvPr/>
        </p:nvGraphicFramePr>
        <p:xfrm>
          <a:off x="1524000" y="2195513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3" imgW="1637589" imgH="520474" progId="Equation.3">
                  <p:embed/>
                </p:oleObj>
              </mc:Choice>
              <mc:Fallback>
                <p:oleObj r:id="rId3" imgW="1637589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5513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1524000" y="3338513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5" imgW="3237095" imgH="850531" progId="Equation.3">
                  <p:embed/>
                </p:oleObj>
              </mc:Choice>
              <mc:Fallback>
                <p:oleObj r:id="rId5" imgW="323709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38513"/>
                        <a:ext cx="323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4637088" y="4100513"/>
          <a:ext cx="2220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7" imgW="2221536" imgH="850531" progId="Equation.3">
                  <p:embed/>
                </p:oleObj>
              </mc:Choice>
              <mc:Fallback>
                <p:oleObj r:id="rId7" imgW="222153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100513"/>
                        <a:ext cx="2220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/>
          <p:cNvGrpSpPr>
            <a:grpSpLocks/>
          </p:cNvGrpSpPr>
          <p:nvPr/>
        </p:nvGrpSpPr>
        <p:grpSpPr bwMode="auto">
          <a:xfrm>
            <a:off x="7086600" y="4343400"/>
            <a:ext cx="1447800" cy="1219200"/>
            <a:chOff x="4224" y="2400"/>
            <a:chExt cx="912" cy="768"/>
          </a:xfrm>
        </p:grpSpPr>
        <p:sp>
          <p:nvSpPr>
            <p:cNvPr id="2" name="任意多边形 19466"/>
            <p:cNvSpPr>
              <a:spLocks noChangeArrowheads="1"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3A3A4E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67" name="对象 19467"/>
            <p:cNvGraphicFramePr>
              <a:graphicFrameLocks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r:id="rId9" imgW="203024" imgH="241091" progId="Equation.3">
                    <p:embed/>
                  </p:oleObj>
                </mc:Choice>
                <mc:Fallback>
                  <p:oleObj r:id="rId9" imgW="203024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0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对象 19468"/>
            <p:cNvGraphicFramePr>
              <a:graphicFrameLocks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r:id="rId11" imgW="215619" imgH="329771" progId="Equation.3">
                    <p:embed/>
                  </p:oleObj>
                </mc:Choice>
                <mc:Fallback>
                  <p:oleObj r:id="rId11" imgW="215619" imgH="32977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19469"/>
            <p:cNvGraphicFramePr>
              <a:graphicFrameLocks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r:id="rId13" imgW="228501" imgH="241195" progId="Equation.3">
                    <p:embed/>
                  </p:oleObj>
                </mc:Choice>
                <mc:Fallback>
                  <p:oleObj r:id="rId13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1" name="对象 19470"/>
          <p:cNvGraphicFramePr>
            <a:graphicFrameLocks/>
          </p:cNvGraphicFramePr>
          <p:nvPr/>
        </p:nvGraphicFramePr>
        <p:xfrm>
          <a:off x="3581400" y="2259013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r:id="rId15" imgW="3035300" imgH="469900" progId="Equation.3">
                  <p:embed/>
                </p:oleObj>
              </mc:Choice>
              <mc:Fallback>
                <p:oleObj r:id="rId15" imgW="3035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59013"/>
                        <a:ext cx="303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5029200" y="3490913"/>
          <a:ext cx="345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17" imgW="3454400" imgH="469900" progId="Equation.3">
                  <p:embed/>
                </p:oleObj>
              </mc:Choice>
              <mc:Fallback>
                <p:oleObj r:id="rId17" imgW="345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90913"/>
                        <a:ext cx="345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>
            <a:graphicFrameLocks noChangeAspect="1"/>
          </p:cNvGraphicFramePr>
          <p:nvPr/>
        </p:nvGraphicFramePr>
        <p:xfrm>
          <a:off x="914400" y="5688013"/>
          <a:ext cx="5815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r:id="rId19" imgW="5816600" imgH="469900" progId="Equation.3">
                  <p:embed/>
                </p:oleObj>
              </mc:Choice>
              <mc:Fallback>
                <p:oleObj r:id="rId19" imgW="581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88013"/>
                        <a:ext cx="5815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>
            <a:graphicFrameLocks noChangeAspect="1"/>
          </p:cNvGraphicFramePr>
          <p:nvPr/>
        </p:nvGraphicFramePr>
        <p:xfrm>
          <a:off x="1600200" y="5002213"/>
          <a:ext cx="4164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21" imgW="4165600" imgH="469900" progId="Equation.3">
                  <p:embed/>
                </p:oleObj>
              </mc:Choice>
              <mc:Fallback>
                <p:oleObj r:id="rId21" imgW="416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02213"/>
                        <a:ext cx="4164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5" name="组合 19474"/>
          <p:cNvGrpSpPr>
            <a:grpSpLocks/>
          </p:cNvGrpSpPr>
          <p:nvPr/>
        </p:nvGrpSpPr>
        <p:grpSpPr bwMode="auto">
          <a:xfrm>
            <a:off x="7164388" y="1196975"/>
            <a:ext cx="1373187" cy="1406525"/>
            <a:chOff x="4511" y="528"/>
            <a:chExt cx="865" cy="886"/>
          </a:xfrm>
        </p:grpSpPr>
        <p:sp>
          <p:nvSpPr>
            <p:cNvPr id="3" name="任意多边形 19475"/>
            <p:cNvSpPr>
              <a:spLocks noChangeArrowheads="1"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6" name="椭圆 19476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77" name="对象 19477"/>
            <p:cNvGraphicFramePr>
              <a:graphicFrameLocks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r:id="rId23" imgW="228501" imgH="330057" progId="Equation.3">
                    <p:embed/>
                  </p:oleObj>
                </mc:Choice>
                <mc:Fallback>
                  <p:oleObj r:id="rId23" imgW="228501" imgH="3300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86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对象 19478"/>
            <p:cNvGraphicFramePr>
              <a:graphicFrameLocks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r:id="rId25" imgW="203024" imgH="228402" progId="Equation.3">
                    <p:embed/>
                  </p:oleObj>
                </mc:Choice>
                <mc:Fallback>
                  <p:oleObj r:id="rId25" imgW="203024" imgH="2284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9" name="组合 19479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19480" name="任意多边形 19480"/>
              <p:cNvSpPr>
                <a:spLocks noChangeArrowheads="1"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42369 w 42698"/>
                  <a:gd name="T1" fmla="*/ 0 h 25353"/>
                  <a:gd name="T2" fmla="*/ 42698 w 42698"/>
                  <a:gd name="T3" fmla="*/ 3753 h 25353"/>
                  <a:gd name="T4" fmla="*/ 21098 w 42698"/>
                  <a:gd name="T5" fmla="*/ 25353 h 25353"/>
                  <a:gd name="T6" fmla="*/ -3 w 42698"/>
                  <a:gd name="T7" fmla="*/ 8391 h 25353"/>
                  <a:gd name="T8" fmla="*/ 42369 w 42698"/>
                  <a:gd name="T9" fmla="*/ 0 h 25353"/>
                  <a:gd name="T10" fmla="*/ 42698 w 42698"/>
                  <a:gd name="T11" fmla="*/ 3753 h 25353"/>
                  <a:gd name="T12" fmla="*/ 21098 w 42698"/>
                  <a:gd name="T13" fmla="*/ 25353 h 25353"/>
                  <a:gd name="T14" fmla="*/ -3 w 42698"/>
                  <a:gd name="T15" fmla="*/ 8391 h 25353"/>
                  <a:gd name="T16" fmla="*/ 21098 w 42698"/>
                  <a:gd name="T17" fmla="*/ 3753 h 25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98" h="25353" fill="none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</a:path>
                  <a:path w="42698" h="25353" stroke="0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  <a:lnTo>
                      <a:pt x="21098" y="3753"/>
                    </a:lnTo>
                    <a:close/>
                  </a:path>
                </a:pathLst>
              </a:cu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481" name="任意多边形 19481"/>
              <p:cNvSpPr>
                <a:spLocks noChangeArrowheads="1"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43026 w 43027"/>
                  <a:gd name="T1" fmla="*/ 8865 h 27737"/>
                  <a:gd name="T2" fmla="*/ 21599 w 43027"/>
                  <a:gd name="T3" fmla="*/ 27737 h 27737"/>
                  <a:gd name="T4" fmla="*/ -1 w 43027"/>
                  <a:gd name="T5" fmla="*/ 6137 h 27737"/>
                  <a:gd name="T6" fmla="*/ 885 w 43027"/>
                  <a:gd name="T7" fmla="*/ -5 h 27737"/>
                  <a:gd name="T8" fmla="*/ 43026 w 43027"/>
                  <a:gd name="T9" fmla="*/ 8865 h 27737"/>
                  <a:gd name="T10" fmla="*/ 21599 w 43027"/>
                  <a:gd name="T11" fmla="*/ 27737 h 27737"/>
                  <a:gd name="T12" fmla="*/ -1 w 43027"/>
                  <a:gd name="T13" fmla="*/ 6137 h 27737"/>
                  <a:gd name="T14" fmla="*/ 885 w 43027"/>
                  <a:gd name="T15" fmla="*/ -5 h 27737"/>
                  <a:gd name="T16" fmla="*/ 21600 w 43027"/>
                  <a:gd name="T17" fmla="*/ 6137 h 27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27" h="27737" fill="none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</a:path>
                  <a:path w="43027" h="27737" stroke="0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  <a:lnTo>
                      <a:pt x="21600" y="6137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82" name="直接连接符 19482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48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69D10-6F6C-4DCC-B1A6-749ABEBCB189}" type="slidenum">
              <a:rPr lang="zh-CN" altLang="en-US" sz="1400" b="0" smtClean="0">
                <a:solidFill>
                  <a:srgbClr val="0033CC"/>
                </a:solidFill>
              </a:rPr>
              <a:pPr/>
              <a:t>3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30" name="Text Box 2" descr="leftbg0"/>
          <p:cNvSpPr txBox="1">
            <a:spLocks noChangeArrowheads="1"/>
          </p:cNvSpPr>
          <p:nvPr/>
        </p:nvSpPr>
        <p:spPr bwMode="auto">
          <a:xfrm>
            <a:off x="435935" y="260232"/>
            <a:ext cx="5260924" cy="585866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287972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en-US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多元函数的概念</a:t>
            </a:r>
            <a:endParaRPr kumimoji="0" lang="zh-CN" altLang="zh-CN" sz="3207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861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对象 20481"/>
          <p:cNvGraphicFramePr>
            <a:graphicFrameLocks/>
          </p:cNvGraphicFramePr>
          <p:nvPr/>
        </p:nvGraphicFramePr>
        <p:xfrm>
          <a:off x="3581400" y="485775"/>
          <a:ext cx="130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3" imgW="1307532" imgH="495085" progId="Equation.3">
                  <p:embed/>
                </p:oleObj>
              </mc:Choice>
              <mc:Fallback>
                <p:oleObj r:id="rId3" imgW="1307532" imgH="4950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5775"/>
                        <a:ext cx="130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/>
          </p:cNvGraphicFramePr>
          <p:nvPr/>
        </p:nvGraphicFramePr>
        <p:xfrm>
          <a:off x="4597400" y="173355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5" imgW="2868955" imgH="444307" progId="Equation.3">
                  <p:embed/>
                </p:oleObj>
              </mc:Choice>
              <mc:Fallback>
                <p:oleObj r:id="rId5" imgW="2868955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733550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20483"/>
          <p:cNvSpPr txBox="1">
            <a:spLocks noChangeArrowheads="1"/>
          </p:cNvSpPr>
          <p:nvPr/>
        </p:nvSpPr>
        <p:spPr bwMode="auto">
          <a:xfrm>
            <a:off x="304800" y="2286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点集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;  </a:t>
            </a:r>
          </a:p>
        </p:txBody>
      </p:sp>
      <p:sp>
        <p:nvSpPr>
          <p:cNvPr id="20485" name="文本框 20484"/>
          <p:cNvSpPr txBox="1">
            <a:spLocks noChangeArrowheads="1"/>
          </p:cNvSpPr>
          <p:nvPr/>
        </p:nvSpPr>
        <p:spPr bwMode="auto">
          <a:xfrm>
            <a:off x="4648200" y="2286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数集</a:t>
            </a:r>
          </a:p>
        </p:txBody>
      </p:sp>
      <p:graphicFrame>
        <p:nvGraphicFramePr>
          <p:cNvPr id="20486" name="对象 20485"/>
          <p:cNvGraphicFramePr>
            <a:graphicFrameLocks/>
          </p:cNvGraphicFramePr>
          <p:nvPr/>
        </p:nvGraphicFramePr>
        <p:xfrm>
          <a:off x="5502275" y="2362200"/>
          <a:ext cx="326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7" imgW="3263900" imgH="469900" progId="Equation.3">
                  <p:embed/>
                </p:oleObj>
              </mc:Choice>
              <mc:Fallback>
                <p:oleObj r:id="rId7" imgW="32639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362200"/>
                        <a:ext cx="326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20486"/>
          <p:cNvSpPr txBox="1">
            <a:spLocks noChangeArrowheads="1"/>
          </p:cNvSpPr>
          <p:nvPr/>
        </p:nvSpPr>
        <p:spPr bwMode="auto">
          <a:xfrm>
            <a:off x="304800" y="2833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值域</a:t>
            </a:r>
            <a:r>
              <a:rPr lang="zh-CN" altLang="en-US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488" name="文本框 20487"/>
          <p:cNvSpPr txBox="1">
            <a:spLocks noChangeArrowheads="1"/>
          </p:cNvSpPr>
          <p:nvPr/>
        </p:nvSpPr>
        <p:spPr bwMode="auto">
          <a:xfrm>
            <a:off x="762000" y="3429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特别地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2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有二元函数</a:t>
            </a:r>
          </a:p>
        </p:txBody>
      </p:sp>
      <p:graphicFrame>
        <p:nvGraphicFramePr>
          <p:cNvPr id="20489" name="对象 20488"/>
          <p:cNvGraphicFramePr>
            <a:graphicFrameLocks/>
          </p:cNvGraphicFramePr>
          <p:nvPr/>
        </p:nvGraphicFramePr>
        <p:xfrm>
          <a:off x="1752600" y="3962400"/>
          <a:ext cx="4456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9" imgW="4455766" imgH="520474" progId="Equation.3">
                  <p:embed/>
                </p:oleObj>
              </mc:Choice>
              <mc:Fallback>
                <p:oleObj r:id="rId9" imgW="4455766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456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20489"/>
          <p:cNvSpPr txBox="1">
            <a:spLocks noChangeArrowheads="1"/>
          </p:cNvSpPr>
          <p:nvPr/>
        </p:nvSpPr>
        <p:spPr bwMode="auto">
          <a:xfrm>
            <a:off x="3048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3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有三元函数</a:t>
            </a:r>
          </a:p>
        </p:txBody>
      </p:sp>
      <p:graphicFrame>
        <p:nvGraphicFramePr>
          <p:cNvPr id="20491" name="对象 20490"/>
          <p:cNvGraphicFramePr>
            <a:graphicFrameLocks/>
          </p:cNvGraphicFramePr>
          <p:nvPr/>
        </p:nvGraphicFramePr>
        <p:xfrm>
          <a:off x="1447800" y="5118100"/>
          <a:ext cx="5065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11" imgW="5065102" imgH="520474" progId="Equation.3">
                  <p:embed/>
                </p:oleObj>
              </mc:Choice>
              <mc:Fallback>
                <p:oleObj r:id="rId11" imgW="5065102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8100"/>
                        <a:ext cx="5065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本框 20491"/>
          <p:cNvSpPr txBox="1">
            <a:spLocks noChangeArrowheads="1"/>
          </p:cNvSpPr>
          <p:nvPr/>
        </p:nvSpPr>
        <p:spPr bwMode="auto">
          <a:xfrm>
            <a:off x="4876800" y="48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映射</a:t>
            </a:r>
          </a:p>
        </p:txBody>
      </p:sp>
      <p:graphicFrame>
        <p:nvGraphicFramePr>
          <p:cNvPr id="20493" name="对象 20492"/>
          <p:cNvGraphicFramePr>
            <a:graphicFrameLocks/>
          </p:cNvGraphicFramePr>
          <p:nvPr/>
        </p:nvGraphicFramePr>
        <p:xfrm>
          <a:off x="5702300" y="584200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13" imgW="1598812" imgH="406048" progId="Equation.3">
                  <p:embed/>
                </p:oleObj>
              </mc:Choice>
              <mc:Fallback>
                <p:oleObj r:id="rId13" imgW="1598812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84200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>
            <a:spLocks noChangeArrowheads="1"/>
          </p:cNvSpPr>
          <p:nvPr/>
        </p:nvSpPr>
        <p:spPr bwMode="auto">
          <a:xfrm>
            <a:off x="7239000" y="45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称为定义</a:t>
            </a:r>
          </a:p>
        </p:txBody>
      </p:sp>
      <p:sp>
        <p:nvSpPr>
          <p:cNvPr id="20495" name="文本框 20494"/>
          <p:cNvSpPr txBox="1">
            <a:spLocks noChangeArrowheads="1"/>
          </p:cNvSpPr>
          <p:nvPr/>
        </p:nvSpPr>
        <p:spPr bwMode="auto">
          <a:xfrm>
            <a:off x="304800" y="1081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</a:t>
            </a:r>
            <a:r>
              <a:rPr lang="zh-CN" altLang="en-US" b="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上的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元函数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记作</a:t>
            </a:r>
          </a:p>
        </p:txBody>
      </p:sp>
      <p:graphicFrame>
        <p:nvGraphicFramePr>
          <p:cNvPr id="20496" name="对象 20495"/>
          <p:cNvGraphicFramePr>
            <a:graphicFrameLocks/>
          </p:cNvGraphicFramePr>
          <p:nvPr/>
        </p:nvGraphicFramePr>
        <p:xfrm>
          <a:off x="1627188" y="1752600"/>
          <a:ext cx="294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15" imgW="2945122" imgH="444307" progId="Equation.3">
                  <p:embed/>
                </p:oleObj>
              </mc:Choice>
              <mc:Fallback>
                <p:oleObj r:id="rId15" imgW="2945122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752600"/>
                        <a:ext cx="2944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20496"/>
          <p:cNvSpPr>
            <a:spLocks noChangeArrowheads="1"/>
          </p:cNvSpPr>
          <p:nvPr/>
        </p:nvSpPr>
        <p:spPr bwMode="auto">
          <a:xfrm>
            <a:off x="609600" y="4572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1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latin typeface="楷体_GB2312" pitchFamily="49" charset="-122"/>
                <a:cs typeface="Arial" panose="020B0604020202020204" pitchFamily="34" charset="0"/>
              </a:rPr>
              <a:t>设非空点集</a:t>
            </a:r>
          </a:p>
        </p:txBody>
      </p:sp>
      <p:sp>
        <p:nvSpPr>
          <p:cNvPr id="2049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EFEE3-1222-4743-8249-52023F5C0C1C}" type="slidenum">
              <a:rPr lang="zh-CN" altLang="en-US" sz="1400" b="0" smtClean="0">
                <a:solidFill>
                  <a:srgbClr val="0033CC"/>
                </a:solidFill>
              </a:rPr>
              <a:pPr/>
              <a:t>4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77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90" grpId="0" build="p"/>
      <p:bldP spid="20492" grpId="0" build="p"/>
      <p:bldP spid="20494" grpId="0"/>
      <p:bldP spid="204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1505"/>
          <p:cNvGrpSpPr>
            <a:grpSpLocks/>
          </p:cNvGrpSpPr>
          <p:nvPr/>
        </p:nvGrpSpPr>
        <p:grpSpPr bwMode="auto">
          <a:xfrm>
            <a:off x="6705600" y="457200"/>
            <a:ext cx="2124075" cy="1846263"/>
            <a:chOff x="4176" y="336"/>
            <a:chExt cx="1488" cy="1292"/>
          </a:xfrm>
        </p:grpSpPr>
        <p:sp>
          <p:nvSpPr>
            <p:cNvPr id="2" name="椭圆 21506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1507" name="组合 21507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21508" name="直接连接符 21508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1509" name="组合 21509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21510" name="直接连接符 21510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1" name="直接连接符 21511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2" name="直接连接符 21512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3" name="直接连接符 21513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直接连接符 21514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graphicFrame>
          <p:nvGraphicFramePr>
            <p:cNvPr id="21515" name="对象 21515"/>
            <p:cNvGraphicFramePr>
              <a:graphicFrameLocks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r:id="rId3" imgW="126725" imgH="139397" progId="Equation.3">
                    <p:embed/>
                  </p:oleObj>
                </mc:Choice>
                <mc:Fallback>
                  <p:oleObj r:id="rId3" imgW="126725" imgH="13939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对象 21516"/>
            <p:cNvGraphicFramePr>
              <a:graphicFrameLocks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r:id="rId5" imgW="126725" imgH="126725" progId="Equation.3">
                    <p:embed/>
                  </p:oleObj>
                </mc:Choice>
                <mc:Fallback>
                  <p:oleObj r:id="rId5" imgW="126725" imgH="1267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对象 21517"/>
            <p:cNvGraphicFramePr>
              <a:graphicFrameLocks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r:id="rId7" imgW="139518" imgH="164885" progId="Equation.3">
                    <p:embed/>
                  </p:oleObj>
                </mc:Choice>
                <mc:Fallback>
                  <p:oleObj r:id="rId7" imgW="139518" imgH="16488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9" name="对象 21518"/>
          <p:cNvGraphicFramePr>
            <a:graphicFrameLocks/>
          </p:cNvGraphicFramePr>
          <p:nvPr/>
        </p:nvGraphicFramePr>
        <p:xfrm>
          <a:off x="3238500" y="508000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r:id="rId9" imgW="2476500" imgH="558800" progId="Equation.3">
                  <p:embed/>
                </p:oleObj>
              </mc:Choice>
              <mc:Fallback>
                <p:oleObj r:id="rId9" imgW="2476500" imgH="558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08000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文本框 21519"/>
          <p:cNvSpPr txBox="1">
            <a:spLocks noChangeArrowheads="1"/>
          </p:cNvSpPr>
          <p:nvPr/>
        </p:nvSpPr>
        <p:spPr bwMode="auto">
          <a:xfrm>
            <a:off x="304800" y="1143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21" name="对象 21520"/>
          <p:cNvGraphicFramePr>
            <a:graphicFrameLocks/>
          </p:cNvGraphicFramePr>
          <p:nvPr/>
        </p:nvGraphicFramePr>
        <p:xfrm>
          <a:off x="2692400" y="11430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r:id="rId11" imgW="3021289" imgH="533169" progId="Equation.3">
                  <p:embed/>
                </p:oleObj>
              </mc:Choice>
              <mc:Fallback>
                <p:oleObj r:id="rId11" imgW="3021289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143000"/>
                        <a:ext cx="302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文本框 21521"/>
          <p:cNvSpPr txBox="1">
            <a:spLocks noChangeArrowheads="1"/>
          </p:cNvSpPr>
          <p:nvPr/>
        </p:nvSpPr>
        <p:spPr bwMode="auto">
          <a:xfrm>
            <a:off x="1752600" y="1143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圆域</a:t>
            </a:r>
          </a:p>
        </p:txBody>
      </p:sp>
      <p:sp>
        <p:nvSpPr>
          <p:cNvPr id="21523" name="文本框 21522"/>
          <p:cNvSpPr txBox="1">
            <a:spLocks noChangeArrowheads="1"/>
          </p:cNvSpPr>
          <p:nvPr/>
        </p:nvSpPr>
        <p:spPr bwMode="auto">
          <a:xfrm>
            <a:off x="6096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24" name="文本框 21523"/>
          <p:cNvSpPr txBox="1">
            <a:spLocks noChangeArrowheads="1"/>
          </p:cNvSpPr>
          <p:nvPr/>
        </p:nvSpPr>
        <p:spPr bwMode="auto">
          <a:xfrm>
            <a:off x="1524000" y="2895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二元函数 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z = f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), 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1525" name="文本框 21524"/>
          <p:cNvSpPr txBox="1">
            <a:spLocks noChangeArrowheads="1"/>
          </p:cNvSpPr>
          <p:nvPr/>
        </p:nvSpPr>
        <p:spPr bwMode="auto">
          <a:xfrm>
            <a:off x="304800" y="1766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图形为中心在原点的上半球面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1527" name="对象 21526"/>
          <p:cNvGraphicFramePr>
            <a:graphicFrameLocks/>
          </p:cNvGraphicFramePr>
          <p:nvPr/>
        </p:nvGraphicFramePr>
        <p:xfrm>
          <a:off x="717550" y="2390775"/>
          <a:ext cx="262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r:id="rId13" imgW="2627759" imgH="431613" progId="Equation.3">
                  <p:embed/>
                </p:oleObj>
              </mc:Choice>
              <mc:Fallback>
                <p:oleObj r:id="rId13" imgW="2627759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390775"/>
                        <a:ext cx="2628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文本框 21527"/>
          <p:cNvSpPr txBox="1">
            <a:spLocks noChangeArrowheads="1"/>
          </p:cNvSpPr>
          <p:nvPr/>
        </p:nvSpPr>
        <p:spPr bwMode="auto">
          <a:xfrm>
            <a:off x="228600" y="3519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的图形一般为空间曲面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 .</a:t>
            </a:r>
            <a:endParaRPr lang="en-US" altLang="zh-CN" b="0" dirty="0">
              <a:solidFill>
                <a:srgbClr val="000308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1529" name="对象 21528"/>
          <p:cNvGraphicFramePr>
            <a:graphicFrameLocks/>
          </p:cNvGraphicFramePr>
          <p:nvPr/>
        </p:nvGraphicFramePr>
        <p:xfrm>
          <a:off x="8237538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r:id="rId15" imgW="152268" imgH="304536" progId="Equation.3">
                  <p:embed/>
                </p:oleObj>
              </mc:Choice>
              <mc:Fallback>
                <p:oleObj r:id="rId15" imgW="152268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对象 21529"/>
          <p:cNvGraphicFramePr>
            <a:graphicFrameLocks/>
          </p:cNvGraphicFramePr>
          <p:nvPr/>
        </p:nvGraphicFramePr>
        <p:xfrm>
          <a:off x="3378200" y="2332038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r:id="rId17" imgW="1574800" imgH="508000" progId="Equation.3">
                  <p:embed/>
                </p:oleObj>
              </mc:Choice>
              <mc:Fallback>
                <p:oleObj r:id="rId17" imgW="15748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332038"/>
                        <a:ext cx="1574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文本框 21530"/>
          <p:cNvSpPr txBox="1">
            <a:spLocks noChangeArrowheads="1"/>
          </p:cNvSpPr>
          <p:nvPr/>
        </p:nvSpPr>
        <p:spPr bwMode="auto">
          <a:xfrm>
            <a:off x="609600" y="4068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三元函数 </a:t>
            </a:r>
          </a:p>
        </p:txBody>
      </p:sp>
      <p:graphicFrame>
        <p:nvGraphicFramePr>
          <p:cNvPr id="21532" name="对象 21531"/>
          <p:cNvGraphicFramePr>
            <a:graphicFrameLocks/>
          </p:cNvGraphicFramePr>
          <p:nvPr/>
        </p:nvGraphicFramePr>
        <p:xfrm>
          <a:off x="2286000" y="4064000"/>
          <a:ext cx="354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19" imgW="3543300" imgH="508000" progId="Equation.3">
                  <p:embed/>
                </p:oleObj>
              </mc:Choice>
              <mc:Fallback>
                <p:oleObj r:id="rId19" imgW="3543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54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文本框 21532"/>
          <p:cNvSpPr txBox="1">
            <a:spLocks noChangeArrowheads="1"/>
          </p:cNvSpPr>
          <p:nvPr/>
        </p:nvSpPr>
        <p:spPr bwMode="auto">
          <a:xfrm>
            <a:off x="304800" y="4572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34" name="对象 21533"/>
          <p:cNvGraphicFramePr>
            <a:graphicFrameLocks/>
          </p:cNvGraphicFramePr>
          <p:nvPr/>
        </p:nvGraphicFramePr>
        <p:xfrm>
          <a:off x="1333500" y="5118100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r:id="rId21" imgW="3986070" imgH="533169" progId="Equation.3">
                  <p:embed/>
                </p:oleObj>
              </mc:Choice>
              <mc:Fallback>
                <p:oleObj r:id="rId21" imgW="3986070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118100"/>
                        <a:ext cx="398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文本框 21534"/>
          <p:cNvSpPr txBox="1">
            <a:spLocks noChangeArrowheads="1"/>
          </p:cNvSpPr>
          <p:nvPr/>
        </p:nvSpPr>
        <p:spPr bwMode="auto">
          <a:xfrm>
            <a:off x="304800" y="571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</a:t>
            </a:r>
          </a:p>
        </p:txBody>
      </p:sp>
      <p:graphicFrame>
        <p:nvGraphicFramePr>
          <p:cNvPr id="21536" name="对象 21535"/>
          <p:cNvGraphicFramePr>
            <a:graphicFrameLocks/>
          </p:cNvGraphicFramePr>
          <p:nvPr/>
        </p:nvGraphicFramePr>
        <p:xfrm>
          <a:off x="1524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r:id="rId23" imgW="457002" imgH="431613" progId="Equation.3">
                  <p:embed/>
                </p:oleObj>
              </mc:Choice>
              <mc:Fallback>
                <p:oleObj r:id="rId23" imgW="457002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文本框 21536"/>
          <p:cNvSpPr txBox="1">
            <a:spLocks noChangeArrowheads="1"/>
          </p:cNvSpPr>
          <p:nvPr/>
        </p:nvSpPr>
        <p:spPr bwMode="auto">
          <a:xfrm>
            <a:off x="1905000" y="5715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空间中的</a:t>
            </a:r>
            <a:r>
              <a:rPr lang="zh-CN" altLang="en-US">
                <a:solidFill>
                  <a:srgbClr val="07A507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超曲面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538" name="文本框 21537"/>
          <p:cNvSpPr txBox="1">
            <a:spLocks noChangeArrowheads="1"/>
          </p:cNvSpPr>
          <p:nvPr/>
        </p:nvSpPr>
        <p:spPr bwMode="auto">
          <a:xfrm>
            <a:off x="1752600" y="4586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单位闭球</a:t>
            </a:r>
          </a:p>
        </p:txBody>
      </p:sp>
      <p:grpSp>
        <p:nvGrpSpPr>
          <p:cNvPr id="21539" name="组合 21538"/>
          <p:cNvGrpSpPr>
            <a:grpSpLocks/>
          </p:cNvGrpSpPr>
          <p:nvPr/>
        </p:nvGrpSpPr>
        <p:grpSpPr bwMode="auto">
          <a:xfrm>
            <a:off x="6574540" y="2552279"/>
            <a:ext cx="2087563" cy="1573212"/>
            <a:chOff x="4128" y="1505"/>
            <a:chExt cx="1315" cy="991"/>
          </a:xfrm>
        </p:grpSpPr>
        <p:graphicFrame>
          <p:nvGraphicFramePr>
            <p:cNvPr id="3" name="对象 21539"/>
            <p:cNvGraphicFramePr>
              <a:graphicFrameLocks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r:id="rId25" imgW="1895238" imgH="1428949" progId="Paint.Picture">
                    <p:embed/>
                  </p:oleObj>
                </mc:Choice>
                <mc:Fallback>
                  <p:oleObj r:id="rId25" imgW="1895238" imgH="1428949" progId="Paint.Picture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8787"/>
                            </a:clrFrom>
                            <a:clrTo>
                              <a:srgbClr val="008787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对象 21540"/>
            <p:cNvGraphicFramePr>
              <a:graphicFrameLocks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r:id="rId27" imgW="228501" imgH="241195" progId="Equation.3">
                    <p:embed/>
                  </p:oleObj>
                </mc:Choice>
                <mc:Fallback>
                  <p:oleObj r:id="rId27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21541"/>
            <p:cNvGraphicFramePr>
              <a:graphicFrameLocks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r:id="rId29" imgW="241091" imgH="317225" progId="Equation.3">
                    <p:embed/>
                  </p:oleObj>
                </mc:Choice>
                <mc:Fallback>
                  <p:oleObj r:id="rId29" imgW="241091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对象 21542"/>
            <p:cNvGraphicFramePr>
              <a:graphicFrameLocks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r:id="rId31" imgW="215619" imgH="215619" progId="Equation.3">
                    <p:embed/>
                  </p:oleObj>
                </mc:Choice>
                <mc:Fallback>
                  <p:oleObj r:id="rId31" imgW="215619" imgH="21561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4" name="组合 21543"/>
          <p:cNvGrpSpPr>
            <a:grpSpLocks/>
          </p:cNvGrpSpPr>
          <p:nvPr/>
        </p:nvGrpSpPr>
        <p:grpSpPr bwMode="auto">
          <a:xfrm>
            <a:off x="6705600" y="849313"/>
            <a:ext cx="1508125" cy="1066800"/>
            <a:chOff x="4224" y="528"/>
            <a:chExt cx="950" cy="672"/>
          </a:xfrm>
        </p:grpSpPr>
        <p:grpSp>
          <p:nvGrpSpPr>
            <p:cNvPr id="4" name="组合 21544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21545" name="组合 21545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21546" name="椭圆 21546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47" name="任意多边形 21547"/>
                <p:cNvSpPr>
                  <a:spLocks noChangeArrowheads="1"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21071 h 21600"/>
                    <a:gd name="T2" fmla="*/ 21594 w 43194"/>
                    <a:gd name="T3" fmla="*/ 0 h 21600"/>
                    <a:gd name="T4" fmla="*/ 43194 w 43194"/>
                    <a:gd name="T5" fmla="*/ 21600 h 21600"/>
                    <a:gd name="T6" fmla="*/ 0 w 43194"/>
                    <a:gd name="T7" fmla="*/ 21071 h 21600"/>
                    <a:gd name="T8" fmla="*/ 21594 w 43194"/>
                    <a:gd name="T9" fmla="*/ 0 h 21600"/>
                    <a:gd name="T10" fmla="*/ 43194 w 43194"/>
                    <a:gd name="T11" fmla="*/ 21600 h 21600"/>
                    <a:gd name="T12" fmla="*/ 21594 w 43194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4" h="21600" fill="none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</a:path>
                    <a:path w="43194" h="21600" stroke="0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  <a:lnTo>
                        <a:pt x="21594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548" name="直接连接符 21548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49" name="直接连接符 21549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0" name="直接连接符 21550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1" name="直接连接符 21551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52" name="任意多边形 21552"/>
            <p:cNvSpPr>
              <a:spLocks noChangeArrowheads="1"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52 w 43200"/>
                <a:gd name="T1" fmla="*/ 23107 h 23107"/>
                <a:gd name="T2" fmla="*/ -1 w 43200"/>
                <a:gd name="T3" fmla="*/ 21600 h 23107"/>
                <a:gd name="T4" fmla="*/ 21599 w 43200"/>
                <a:gd name="T5" fmla="*/ 0 h 23107"/>
                <a:gd name="T6" fmla="*/ 43199 w 43200"/>
                <a:gd name="T7" fmla="*/ 21600 h 23107"/>
                <a:gd name="T8" fmla="*/ 52 w 43200"/>
                <a:gd name="T9" fmla="*/ 23107 h 23107"/>
                <a:gd name="T10" fmla="*/ -1 w 43200"/>
                <a:gd name="T11" fmla="*/ 21600 h 23107"/>
                <a:gd name="T12" fmla="*/ 21599 w 43200"/>
                <a:gd name="T13" fmla="*/ 0 h 23107"/>
                <a:gd name="T14" fmla="*/ 43199 w 43200"/>
                <a:gd name="T15" fmla="*/ 21600 h 23107"/>
                <a:gd name="T16" fmla="*/ 21600 w 43200"/>
                <a:gd name="T17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00" h="23107" fill="none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200" h="23107" stroke="0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554" name="对象 21553"/>
          <p:cNvGraphicFramePr>
            <a:graphicFrameLocks/>
          </p:cNvGraphicFramePr>
          <p:nvPr/>
        </p:nvGraphicFramePr>
        <p:xfrm>
          <a:off x="7199313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r:id="rId33" imgW="126725" imgH="139397" progId="Equation.3">
                  <p:embed/>
                </p:oleObj>
              </mc:Choice>
              <mc:Fallback>
                <p:oleObj r:id="rId33" imgW="126725" imgH="1393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21554"/>
          <p:cNvSpPr>
            <a:spLocks noChangeArrowheads="1"/>
          </p:cNvSpPr>
          <p:nvPr/>
        </p:nvSpPr>
        <p:spPr bwMode="auto">
          <a:xfrm>
            <a:off x="609600" y="457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例如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,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cs typeface="Arial" panose="020B0604020202020204" pitchFamily="34" charset="0"/>
              </a:rPr>
              <a:t>二元函数</a:t>
            </a:r>
          </a:p>
        </p:txBody>
      </p:sp>
      <p:sp>
        <p:nvSpPr>
          <p:cNvPr id="2155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85740-086C-4C62-8462-39F0617ECFA7}" type="slidenum">
              <a:rPr lang="zh-CN" altLang="en-US" sz="1400" b="0" smtClean="0">
                <a:solidFill>
                  <a:srgbClr val="0033CC"/>
                </a:solidFill>
              </a:rPr>
              <a:pPr/>
              <a:t>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914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22" grpId="0"/>
      <p:bldP spid="21523" grpId="0"/>
      <p:bldP spid="21524" grpId="0"/>
      <p:bldP spid="21525" grpId="0"/>
      <p:bldP spid="21528" grpId="0"/>
      <p:bldP spid="21531" grpId="0"/>
      <p:bldP spid="21533" grpId="0"/>
      <p:bldP spid="21535" grpId="0"/>
      <p:bldP spid="21537" grpId="0"/>
      <p:bldP spid="215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0448-71AC-4C5C-B180-7ABFAA5D418B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9458" name="Text Box 2" descr="leftbg0"/>
          <p:cNvSpPr txBox="1">
            <a:spLocks noChangeArrowheads="1"/>
          </p:cNvSpPr>
          <p:nvPr/>
        </p:nvSpPr>
        <p:spPr bwMode="auto">
          <a:xfrm>
            <a:off x="622401" y="622905"/>
            <a:ext cx="5260924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中的集合到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的映射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22401" y="1540889"/>
            <a:ext cx="8064500" cy="232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</a:rPr>
              <a:t>设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为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</a:rPr>
              <a:t>中的一个集合，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</a:rPr>
              <a:t>是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的映射。对于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中的每一点</a:t>
            </a:r>
            <a:r>
              <a:rPr lang="zh-CN" altLang="zh-CN" sz="2413" b="1" i="1" dirty="0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n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dirty="0">
                <a:solidFill>
                  <a:srgbClr val="000000"/>
                </a:solidFill>
              </a:rPr>
              <a:t>，在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中都有惟一确定的点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CN" altLang="zh-CN" sz="2413" b="1" i="1" dirty="0">
                <a:solidFill>
                  <a:srgbClr val="000000"/>
                </a:solidFill>
              </a:rPr>
              <a:t>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m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</a:rPr>
              <a:t>与之相对应。 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中的集合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到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的映射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可用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有序的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元函数表示，即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映射</a:t>
            </a:r>
            <a:r>
              <a:rPr lang="en-US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zh-CN" altLang="zh-CN" sz="2413" b="1" i="1" dirty="0">
                <a:solidFill>
                  <a:srgbClr val="000000"/>
                </a:solidFill>
              </a:rPr>
              <a:t>:D→R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相当于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38264"/>
              </p:ext>
            </p:extLst>
          </p:nvPr>
        </p:nvGraphicFramePr>
        <p:xfrm>
          <a:off x="2265337" y="4115909"/>
          <a:ext cx="3617988" cy="21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4" imgW="1206817" imgH="711517" progId="Equation.3">
                  <p:embed/>
                </p:oleObj>
              </mc:Choice>
              <mc:Fallback>
                <p:oleObj r:id="rId4" imgW="1206817" imgH="711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37" y="4115909"/>
                        <a:ext cx="3617988" cy="213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899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695E-45E4-4A87-BF35-E39658A9FC2C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397377" y="1366762"/>
            <a:ext cx="4682873" cy="797278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483" name="Text Box 3" descr="leftbg0"/>
          <p:cNvSpPr txBox="1">
            <a:spLocks noChangeArrowheads="1"/>
          </p:cNvSpPr>
          <p:nvPr/>
        </p:nvSpPr>
        <p:spPr bwMode="auto">
          <a:xfrm>
            <a:off x="622400" y="622905"/>
            <a:ext cx="7756055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3.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  <a:r>
              <a:rPr lang="en-US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距离、邻域、开集</a:t>
            </a:r>
            <a:endParaRPr lang="zh-CN" altLang="zh-CN" sz="3207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01600" y="1527024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距离: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5175" y="1402040"/>
            <a:ext cx="5715000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R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  <a:r>
              <a:rPr lang="zh-CN" altLang="zh-CN" sz="2794">
                <a:solidFill>
                  <a:srgbClr val="000000"/>
                </a:solidFill>
              </a:rPr>
              <a:t>中两点</a:t>
            </a:r>
            <a:r>
              <a:rPr lang="zh-CN" altLang="zh-CN" sz="2794" i="1">
                <a:solidFill>
                  <a:srgbClr val="000000"/>
                </a:solidFill>
              </a:rPr>
              <a:t>P</a:t>
            </a:r>
            <a:r>
              <a:rPr lang="zh-CN" altLang="zh-CN" sz="2794">
                <a:solidFill>
                  <a:srgbClr val="000000"/>
                </a:solidFill>
              </a:rPr>
              <a:t>与</a:t>
            </a:r>
            <a:r>
              <a:rPr lang="zh-CN" altLang="zh-CN" sz="2794" i="1">
                <a:solidFill>
                  <a:srgbClr val="000000"/>
                </a:solidFill>
              </a:rPr>
              <a:t>Q</a:t>
            </a:r>
            <a:r>
              <a:rPr lang="zh-CN" altLang="zh-CN" sz="2794">
                <a:solidFill>
                  <a:srgbClr val="000000"/>
                </a:solidFill>
              </a:rPr>
              <a:t>的距离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47674" y="2292552"/>
            <a:ext cx="6550076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数轴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>
                <a:solidFill>
                  <a:srgbClr val="000000"/>
                </a:solidFill>
              </a:rPr>
              <a:t>上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到 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</a:rPr>
              <a:t> 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12901" y="3086302"/>
            <a:ext cx="7345337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平面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2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44865" y="3960687"/>
            <a:ext cx="7344833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空间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3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P(x,y,z)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,z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9587" y="5260925"/>
            <a:ext cx="7345841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n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431266" y="3180040"/>
          <a:ext cx="2712861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4" imgW="1359217" imgH="292417" progId="Equation.3">
                  <p:embed/>
                </p:oleObj>
              </mc:Choice>
              <mc:Fallback>
                <p:oleObj r:id="rId4" imgW="13592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66" y="3180040"/>
                        <a:ext cx="2712861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128508" y="2382762"/>
          <a:ext cx="2507746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6" imgW="1257617" imgH="292417" progId="Equation.3">
                  <p:embed/>
                </p:oleObj>
              </mc:Choice>
              <mc:Fallback>
                <p:oleObj r:id="rId6" imgW="12576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508" y="2382762"/>
                        <a:ext cx="2507746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69444" y="4617861"/>
          <a:ext cx="4002012" cy="58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8" imgW="2006046" imgH="292290" progId="Equation.3">
                  <p:embed/>
                </p:oleObj>
              </mc:Choice>
              <mc:Fallback>
                <p:oleObj r:id="rId8" imgW="20060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44" y="4617861"/>
                        <a:ext cx="4002012" cy="583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885341" y="5262436"/>
          <a:ext cx="1874258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10" imgW="940117" imgH="495617" progId="Equation.3">
                  <p:embed/>
                </p:oleObj>
              </mc:Choice>
              <mc:Fallback>
                <p:oleObj r:id="rId10" imgW="940117" imgH="495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341" y="5262436"/>
                        <a:ext cx="1874258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376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 autoUpdateAnimBg="0"/>
      <p:bldP spid="20484" grpId="0" build="p" autoUpdateAnimBg="0"/>
      <p:bldP spid="20485" grpId="0" build="p" autoUpdateAnimBg="0" advAuto="0"/>
      <p:bldP spid="20486" grpId="0" build="p" autoUpdateAnimBg="0" advAuto="0"/>
      <p:bldP spid="20487" grpId="0" build="p" autoUpdateAnimBg="0" advAuto="0"/>
      <p:bldP spid="20488" grpId="0" build="p" autoUpdateAnimBg="0" advAuto="0"/>
      <p:bldP spid="2048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0B-CD74-4463-9FB6-CAEE08665966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9056" y="2128762"/>
            <a:ext cx="7869968" cy="314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(1)d(P,Q)≥0，当且仅当P=Q时等号成立；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(2)d(P,Q)=d(Q,P),对任意的P,Q∈R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 i="1">
                <a:solidFill>
                  <a:srgbClr val="000000"/>
                </a:solidFill>
              </a:rPr>
              <a:t>;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(3)d(P,Q)≤d(P,R)+d(R,Q) </a:t>
            </a:r>
            <a:r>
              <a:rPr lang="zh-CN" altLang="zh-CN" sz="2794" b="1">
                <a:solidFill>
                  <a:srgbClr val="000000"/>
                </a:solidFill>
              </a:rPr>
              <a:t>.(三角不等式)</a:t>
            </a:r>
            <a:endParaRPr lang="zh-CN" altLang="zh-CN" sz="2794" b="1" i="1">
              <a:solidFill>
                <a:srgbClr val="000000"/>
              </a:solidFill>
            </a:endParaRPr>
          </a:p>
          <a:p>
            <a:pPr algn="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对任意的</a:t>
            </a:r>
            <a:r>
              <a:rPr lang="zh-CN" altLang="zh-CN" sz="2794" b="1" i="1">
                <a:solidFill>
                  <a:srgbClr val="000000"/>
                </a:solidFill>
              </a:rPr>
              <a:t>P,Q,R∈R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  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96774" y="255512"/>
            <a:ext cx="4861782" cy="1292175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满足下列条件：</a:t>
            </a:r>
          </a:p>
        </p:txBody>
      </p:sp>
    </p:spTree>
    <p:extLst>
      <p:ext uri="{BB962C8B-B14F-4D97-AF65-F5344CB8AC3E}">
        <p14:creationId xmlns:p14="http://schemas.microsoft.com/office/powerpoint/2010/main" val="18627137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B111-A500-41A8-ADAC-84E4B3CCD4C0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17536" y="779639"/>
            <a:ext cx="5764893" cy="15688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22262" y="982738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邻域: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55837" y="857251"/>
            <a:ext cx="5715000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∈R</a:t>
            </a:r>
            <a:r>
              <a:rPr lang="zh-CN" altLang="zh-CN" sz="2794" b="1" i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为给定一点，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是给定的正数，定义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点的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FF"/>
                </a:solidFill>
                <a:latin typeface="宋体" panose="02010600030101010101" pitchFamily="2" charset="-122"/>
              </a:rPr>
              <a:t>邻域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是集合</a:t>
            </a:r>
            <a:endParaRPr lang="zh-CN" altLang="zh-CN" sz="2794" dirty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81277"/>
              </p:ext>
            </p:extLst>
          </p:nvPr>
        </p:nvGraphicFramePr>
        <p:xfrm>
          <a:off x="2286000" y="2313520"/>
          <a:ext cx="6010325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3" imgW="1980657" imgH="241512" progId="Equation.3">
                  <p:embed/>
                </p:oleObj>
              </mc:Choice>
              <mc:Fallback>
                <p:oleObj r:id="rId3" imgW="198065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13520"/>
                        <a:ext cx="6010325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5291163" y="3894163"/>
            <a:ext cx="2543024" cy="2528913"/>
            <a:chOff x="0" y="0"/>
            <a:chExt cx="1602" cy="1593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42" y="82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1498802" y="3884587"/>
            <a:ext cx="2543024" cy="2528913"/>
            <a:chOff x="0" y="0"/>
            <a:chExt cx="1602" cy="1593"/>
          </a:xfrm>
        </p:grpSpPr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642" y="81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72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autoUpdateAnimBg="0"/>
      <p:bldP spid="22532" grpId="0" build="p" autoUpdateAnimBg="0" advAuto="0"/>
    </p:bldLst>
  </p:timing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1736</Words>
  <Application>Microsoft Office PowerPoint</Application>
  <PresentationFormat>全屏显示(4:3)</PresentationFormat>
  <Paragraphs>171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黑体</vt:lpstr>
      <vt:lpstr>华文行楷</vt:lpstr>
      <vt:lpstr>楷体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古瓶荷花</vt:lpstr>
      <vt:lpstr>1_古瓶荷花</vt:lpstr>
      <vt:lpstr>Network</vt:lpstr>
      <vt:lpstr>Equation.3</vt:lpstr>
      <vt:lpstr>Bitmap Image</vt:lpstr>
      <vt:lpstr>Equation</vt:lpstr>
      <vt:lpstr>第六章   多元函数微分学 </vt:lpstr>
      <vt:lpstr>第一节   多元函数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多元函数微分法及其应用 </dc:title>
  <dc:creator>Lingli Xie</dc:creator>
  <cp:lastModifiedBy>Windows 用户</cp:lastModifiedBy>
  <cp:revision>8</cp:revision>
  <dcterms:created xsi:type="dcterms:W3CDTF">2017-12-12T12:00:47Z</dcterms:created>
  <dcterms:modified xsi:type="dcterms:W3CDTF">2018-12-04T23:57:13Z</dcterms:modified>
</cp:coreProperties>
</file>