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sldIdLst>
    <p:sldId id="257" r:id="rId3"/>
    <p:sldId id="259" r:id="rId4"/>
    <p:sldId id="282" r:id="rId5"/>
    <p:sldId id="260" r:id="rId6"/>
    <p:sldId id="283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D42-46FA-485F-8B14-57C392239DBF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182C-A64D-4331-88B5-850338C85B27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8372-A062-4570-A040-C261342CAEE2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2B9B-DE2D-4BC5-B871-41AC805AE374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6A58-C7E9-49A9-910E-BD3DA3E92FD3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72E0-D085-45DD-99FC-09517532FA14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4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3B4-ED12-41F1-802A-877F3891CCA5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2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28C9-040B-4178-85CE-67CA23D0D0C3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77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32DD-BFD7-4DCA-B8F8-2E37EC604A17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CB4-5FCA-4C87-AD8A-5462816D9B66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5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4C4-97EB-4AC2-B63A-BF74DEC3237E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7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826D-DFEA-44FC-A9EE-18D501D8602F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29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D659-B5BE-4956-A7AA-BD5CA17B7DCA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95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2854-A2B1-469D-9417-49398DD3A871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0F4-EEA8-4958-A593-A08BC3317920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2D2D-E7F2-4F2A-89B6-FAF9061E6236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33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79D9-12D7-4734-96AF-93612EC78B97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11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16A-0196-4C1B-9C47-6CBC517B984B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6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B82B-B1AB-44B9-9029-41FBD7FD7279}" type="slidenum">
              <a:rPr lang="zh-CN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9C3D-B90D-4D4A-A007-AD393F497A55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9975-3214-498B-82D1-BFF17F9D6CBC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8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EF1F-BC76-4319-AEA9-EED9FAFAF140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AC4-1367-472C-8B3F-32341B16847C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7A9F-BB5D-4279-921B-307D5357F5BA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446-18FE-47B2-8522-AFD73E41B189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2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2C3F-B155-4CDC-A4F0-E8C69352658E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D16D-9FBC-499B-BAC5-3F04036EB3B7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A5-BF04-4E7F-A268-6926B8AA65E7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64A-3D69-4C3C-8C46-AD5EA53EC81F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3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53F4-3525-4C2E-B9B0-F235FBE535C4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590-3689-46E4-A12D-6CE294BDE5F9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82CB-45E4-4C4F-81D5-6CAB9503CFA2}" type="datetime1">
              <a:rPr lang="zh-CN" altLang="en-US" smtClean="0">
                <a:solidFill>
                  <a:srgbClr val="0033CC"/>
                </a:solidFill>
              </a:rPr>
              <a:pPr/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8EEB-C9D0-45A8-8C9C-8E6C6622A039}" type="slidenum">
              <a:rPr lang="en-US" altLang="zh-CN" smtClean="0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88108A-58E9-4188-BB82-15B80B0611EB}" type="datetime1">
              <a:rPr lang="zh-CN" altLang="en-US" smtClean="0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2018/12/25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3A1FAA-9E70-44EB-B663-2E092C5FBDB2}" type="slidenum">
              <a:rPr lang="en-US" altLang="zh-CN" smtClean="0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CFBC4A9-AD53-49F2-B3EB-63A475003564}" type="slidenum">
              <a:rPr lang="zh-CN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png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49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0" y="1376364"/>
            <a:ext cx="4933508" cy="91797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dirty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</a:t>
            </a:r>
            <a:r>
              <a:rPr lang="zh-CN" altLang="en-US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曲面论初步</a:t>
            </a:r>
            <a:endParaRPr lang="zh-CN" altLang="en-US" dirty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218-1A28-4681-BDDF-2B9C0EA7FCF4}" type="slidenum">
              <a:rPr lang="en-US" altLang="zh-CN">
                <a:solidFill>
                  <a:srgbClr val="0033CC"/>
                </a:solidFill>
              </a:rPr>
              <a:pPr/>
              <a:t>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101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65785" y="2943226"/>
            <a:ext cx="452246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7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一、曲面的基本概念</a:t>
            </a:r>
          </a:p>
        </p:txBody>
      </p:sp>
      <p:sp>
        <p:nvSpPr>
          <p:cNvPr id="410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65785" y="3726657"/>
            <a:ext cx="435888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7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二、曲面的切平面与法向量</a:t>
            </a:r>
          </a:p>
        </p:txBody>
      </p:sp>
    </p:spTree>
    <p:extLst>
      <p:ext uri="{BB962C8B-B14F-4D97-AF65-F5344CB8AC3E}">
        <p14:creationId xmlns:p14="http://schemas.microsoft.com/office/powerpoint/2010/main" val="15749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2C37-6D77-47E3-B2D2-C5ADE58E67CF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601486" y="2025197"/>
          <a:ext cx="5000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3" imgW="2666160" imgH="482708" progId="Equation.3">
                  <p:embed/>
                </p:oleObj>
              </mc:Choice>
              <mc:Fallback>
                <p:oleObj r:id="rId3" imgW="2666160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486" y="2025197"/>
                        <a:ext cx="50006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3977822" y="2943679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5" imgW="1600517" imgH="228917" progId="Equation.3">
                  <p:embed/>
                </p:oleObj>
              </mc:Choice>
              <mc:Fallback>
                <p:oleObj r:id="rId5" imgW="1600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822" y="2943679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547813" y="3753304"/>
          <a:ext cx="51911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7" imgW="2768917" imgH="686117" progId="Equation.3">
                  <p:embed/>
                </p:oleObj>
              </mc:Choice>
              <mc:Fallback>
                <p:oleObj r:id="rId7" imgW="27689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53304"/>
                        <a:ext cx="51911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386417" y="1269245"/>
          <a:ext cx="650043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9" imgW="3467417" imgH="228917" progId="Equation.3">
                  <p:embed/>
                </p:oleObj>
              </mc:Choice>
              <mc:Fallback>
                <p:oleObj r:id="rId9" imgW="3467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417" y="1269245"/>
                        <a:ext cx="650043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301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7010-24AC-4846-A6A9-897567C8A258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439333" y="2457602"/>
          <a:ext cx="5857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3" imgW="3123162" imgH="482708" progId="Equation.3">
                  <p:embed/>
                </p:oleObj>
              </mc:Choice>
              <mc:Fallback>
                <p:oleObj r:id="rId3" imgW="312316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33" y="2457602"/>
                        <a:ext cx="58578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547813" y="3699254"/>
          <a:ext cx="37147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5" imgW="1981517" imgH="686117" progId="Equation.3">
                  <p:embed/>
                </p:oleObj>
              </mc:Choice>
              <mc:Fallback>
                <p:oleObj r:id="rId5" imgW="1981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99254"/>
                        <a:ext cx="37147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381125" y="1160765"/>
          <a:ext cx="6619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7" imgW="3529385" imgH="482708" progId="Equation.3">
                  <p:embed/>
                </p:oleObj>
              </mc:Choice>
              <mc:Fallback>
                <p:oleObj r:id="rId7" imgW="3529385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160765"/>
                        <a:ext cx="66198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580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50AD-B077-4705-84E4-DB08AEF73477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41" y="1107471"/>
            <a:ext cx="5458354" cy="9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99" y="1701271"/>
            <a:ext cx="2286000" cy="1183443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547813" y="2138590"/>
            <a:ext cx="571500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66" y="2240644"/>
            <a:ext cx="2362729" cy="35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40" y="2830285"/>
            <a:ext cx="3000375" cy="4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74" y="2933852"/>
            <a:ext cx="1247699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569357" y="3664857"/>
            <a:ext cx="1754326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切平面方程为</a:t>
            </a:r>
          </a:p>
        </p:txBody>
      </p:sp>
      <p:pic>
        <p:nvPicPr>
          <p:cNvPr id="13927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19" y="3753304"/>
            <a:ext cx="3429000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927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1" y="4238626"/>
            <a:ext cx="2647724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1601486" y="4887611"/>
            <a:ext cx="1485022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法线方程为</a:t>
            </a:r>
          </a:p>
        </p:txBody>
      </p:sp>
      <p:pic>
        <p:nvPicPr>
          <p:cNvPr id="13927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26" y="4779131"/>
            <a:ext cx="2313971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2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utoUpdateAnimBg="0"/>
      <p:bldP spid="139272" grpId="0" autoUpdateAnimBg="0"/>
      <p:bldP spid="1392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E98-8EE4-4FB9-9355-A1BD6C47BA98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40" y="1107470"/>
            <a:ext cx="5286375" cy="95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573893" y="2187349"/>
            <a:ext cx="571500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087185" y="2187349"/>
            <a:ext cx="571500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2" y="2187349"/>
            <a:ext cx="3095625" cy="3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98" y="2803828"/>
            <a:ext cx="2409977" cy="39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46" y="2726720"/>
            <a:ext cx="2409977" cy="45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70" y="3429000"/>
            <a:ext cx="2676071" cy="4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037292" y="4064757"/>
            <a:ext cx="1485022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切平面方程</a:t>
            </a:r>
          </a:p>
        </p:txBody>
      </p:sp>
      <p:pic>
        <p:nvPicPr>
          <p:cNvPr id="14029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74" y="4131658"/>
            <a:ext cx="3704923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0299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91" y="4563685"/>
            <a:ext cx="2133676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2033512" y="5103057"/>
            <a:ext cx="1215717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法线方程</a:t>
            </a:r>
          </a:p>
        </p:txBody>
      </p:sp>
      <p:pic>
        <p:nvPicPr>
          <p:cNvPr id="14030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43" y="4994578"/>
            <a:ext cx="2314727" cy="6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2" grpId="0" autoUpdateAnimBg="0"/>
      <p:bldP spid="140297" grpId="0" autoUpdateAnimBg="0"/>
      <p:bldP spid="1403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429D-3DD2-4F2E-BA92-7A0AD5DB373D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86" y="1107470"/>
            <a:ext cx="5486324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621518" y="2180167"/>
            <a:ext cx="571500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2250470" y="2240643"/>
            <a:ext cx="4457852" cy="391697"/>
            <a:chOff x="0" y="0"/>
            <a:chExt cx="3744" cy="329"/>
          </a:xfrm>
        </p:grpSpPr>
        <p:sp>
          <p:nvSpPr>
            <p:cNvPr id="141317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7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        为曲面上的切点,</a:t>
              </a:r>
            </a:p>
          </p:txBody>
        </p:sp>
        <p:pic>
          <p:nvPicPr>
            <p:cNvPr id="14131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" y="24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5975804" y="2187349"/>
            <a:ext cx="1754326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切平面方程为</a:t>
            </a:r>
          </a:p>
        </p:txBody>
      </p:sp>
      <p:pic>
        <p:nvPicPr>
          <p:cNvPr id="14132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17" y="2888495"/>
            <a:ext cx="4906509" cy="34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2225524" y="3806599"/>
            <a:ext cx="5200952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依题意，切平面方程平行于已知平面，得</a:t>
            </a:r>
          </a:p>
        </p:txBody>
      </p:sp>
      <p:pic>
        <p:nvPicPr>
          <p:cNvPr id="14132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90" y="4455206"/>
            <a:ext cx="1876274" cy="6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132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80" y="4563685"/>
            <a:ext cx="1933348" cy="32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2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9" grpId="0" autoUpdateAnimBg="0"/>
      <p:bldP spid="1413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720D-BE67-4B92-9991-B74F78CFCB58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42338" name="Group 2"/>
          <p:cNvGrpSpPr>
            <a:grpSpLocks/>
          </p:cNvGrpSpPr>
          <p:nvPr/>
        </p:nvGrpSpPr>
        <p:grpSpPr bwMode="auto">
          <a:xfrm>
            <a:off x="1386418" y="2294315"/>
            <a:ext cx="4342946" cy="391697"/>
            <a:chOff x="0" y="0"/>
            <a:chExt cx="3648" cy="329"/>
          </a:xfrm>
        </p:grpSpPr>
        <p:sp>
          <p:nvSpPr>
            <p:cNvPr id="142339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364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因为                   是曲面上的切点，</a:t>
              </a:r>
            </a:p>
          </p:txBody>
        </p:sp>
        <p:pic>
          <p:nvPicPr>
            <p:cNvPr id="14234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0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5274658" y="2294316"/>
            <a:ext cx="1215717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满足方程</a:t>
            </a:r>
          </a:p>
        </p:txBody>
      </p:sp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64" y="2347989"/>
            <a:ext cx="1210280" cy="32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601486" y="2888495"/>
            <a:ext cx="1599973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所求切点为</a:t>
            </a:r>
          </a:p>
        </p:txBody>
      </p:sp>
      <p:pic>
        <p:nvPicPr>
          <p:cNvPr id="14234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55" y="2994328"/>
            <a:ext cx="790727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234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35" y="2994328"/>
            <a:ext cx="1257149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547813" y="3644447"/>
            <a:ext cx="1799210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切平面方程(1)</a:t>
            </a:r>
          </a:p>
        </p:txBody>
      </p:sp>
      <p:pic>
        <p:nvPicPr>
          <p:cNvPr id="142347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23" y="3710215"/>
            <a:ext cx="3819449" cy="30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234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01" y="4043590"/>
            <a:ext cx="2457224" cy="30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1547813" y="4671030"/>
            <a:ext cx="1799210" cy="39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00"/>
                </a:solidFill>
                <a:latin typeface="Times New Roman" panose="02020603050405020304" pitchFamily="18" charset="0"/>
              </a:rPr>
              <a:t>切平面方程(2)</a:t>
            </a:r>
          </a:p>
        </p:txBody>
      </p:sp>
      <p:pic>
        <p:nvPicPr>
          <p:cNvPr id="14235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69" y="4671031"/>
            <a:ext cx="4038676" cy="30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235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26" y="5082646"/>
            <a:ext cx="2609548" cy="3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2352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86" y="1160765"/>
            <a:ext cx="5486324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3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3" grpId="0" autoUpdateAnimBg="0"/>
      <p:bldP spid="142346" grpId="0" autoUpdateAnimBg="0"/>
      <p:bldP spid="1423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F2F1-AD29-4F83-AF97-A2F15EAAFB1C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1494140" y="1107471"/>
            <a:ext cx="5390113" cy="1191494"/>
            <a:chOff x="0" y="0"/>
            <a:chExt cx="4527" cy="1001"/>
          </a:xfrm>
        </p:grpSpPr>
        <p:sp>
          <p:nvSpPr>
            <p:cNvPr id="143363" name="Rectangle 3"/>
            <p:cNvSpPr>
              <a:spLocks noChangeArrowheads="1"/>
            </p:cNvSpPr>
            <p:nvPr/>
          </p:nvSpPr>
          <p:spPr bwMode="auto">
            <a:xfrm>
              <a:off x="0" y="96"/>
              <a:ext cx="45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例6     在椭球面                               上求一点，</a:t>
              </a:r>
            </a:p>
          </p:txBody>
        </p:sp>
        <p:pic>
          <p:nvPicPr>
            <p:cNvPr id="14336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" y="0"/>
              <a:ext cx="1480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418" y="672"/>
              <a:ext cx="328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使它的法线与坐标轴正向成等角</a:t>
              </a:r>
            </a:p>
          </p:txBody>
        </p:sp>
      </p:grp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1547812" y="2619375"/>
            <a:ext cx="407804" cy="39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96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143367" name="Group 7"/>
          <p:cNvGrpSpPr>
            <a:grpSpLocks/>
          </p:cNvGrpSpPr>
          <p:nvPr/>
        </p:nvGrpSpPr>
        <p:grpSpPr bwMode="auto">
          <a:xfrm>
            <a:off x="2087185" y="2402795"/>
            <a:ext cx="4073242" cy="857250"/>
            <a:chOff x="0" y="0"/>
            <a:chExt cx="3421" cy="720"/>
          </a:xfrm>
        </p:grpSpPr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0" y="192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pic>
          <p:nvPicPr>
            <p:cNvPr id="143369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" y="0"/>
              <a:ext cx="256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370" name="Rectangle 10"/>
            <p:cNvSpPr>
              <a:spLocks noChangeArrowheads="1"/>
            </p:cNvSpPr>
            <p:nvPr/>
          </p:nvSpPr>
          <p:spPr bwMode="auto">
            <a:xfrm>
              <a:off x="3078" y="144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</p:grpSp>
      <p:pic>
        <p:nvPicPr>
          <p:cNvPr id="14337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64" y="3375328"/>
            <a:ext cx="2866949" cy="74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23" y="4887611"/>
            <a:ext cx="1752676" cy="67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3373" name="Group 13"/>
          <p:cNvGrpSpPr>
            <a:grpSpLocks/>
          </p:cNvGrpSpPr>
          <p:nvPr/>
        </p:nvGrpSpPr>
        <p:grpSpPr bwMode="auto">
          <a:xfrm>
            <a:off x="1164546" y="4238626"/>
            <a:ext cx="6861457" cy="416643"/>
            <a:chOff x="0" y="0"/>
            <a:chExt cx="5763" cy="350"/>
          </a:xfrm>
        </p:grpSpPr>
        <p:pic>
          <p:nvPicPr>
            <p:cNvPr id="143374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" y="0"/>
              <a:ext cx="11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375" name="Rectangle 15"/>
            <p:cNvSpPr>
              <a:spLocks noChangeArrowheads="1"/>
            </p:cNvSpPr>
            <p:nvPr/>
          </p:nvSpPr>
          <p:spPr bwMode="auto">
            <a:xfrm>
              <a:off x="3554" y="48"/>
              <a:ext cx="220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的法线的方向向量为 </a:t>
              </a:r>
            </a:p>
          </p:txBody>
        </p:sp>
        <p:sp>
          <p:nvSpPr>
            <p:cNvPr id="143376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80" tIns="34290" rIns="68580" bIns="34290" anchor="ctr"/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故椭球面上任一点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1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DD39-5B0C-47BB-B59D-85FD87BA029E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1494140" y="2402796"/>
            <a:ext cx="5592441" cy="391697"/>
            <a:chOff x="0" y="0"/>
            <a:chExt cx="4697" cy="329"/>
          </a:xfrm>
        </p:grpSpPr>
        <p:sp>
          <p:nvSpPr>
            <p:cNvPr id="144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28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注意到法线与坐标轴正向的夹角</a:t>
              </a:r>
            </a:p>
          </p:txBody>
        </p:sp>
        <p:pic>
          <p:nvPicPr>
            <p:cNvPr id="14438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" y="48"/>
              <a:ext cx="6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4389" name="Rectangle 5"/>
            <p:cNvSpPr>
              <a:spLocks noChangeArrowheads="1"/>
            </p:cNvSpPr>
            <p:nvPr/>
          </p:nvSpPr>
          <p:spPr bwMode="auto">
            <a:xfrm>
              <a:off x="4128" y="0"/>
              <a:ext cx="56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相等</a:t>
              </a:r>
            </a:p>
          </p:txBody>
        </p:sp>
      </p:grp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524000" y="2942167"/>
            <a:ext cx="447880" cy="43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5" b="1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</a:p>
        </p:txBody>
      </p:sp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42" y="3050269"/>
            <a:ext cx="2238375" cy="29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439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9" y="3429000"/>
            <a:ext cx="1838854" cy="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439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79" y="3429000"/>
            <a:ext cx="1762125" cy="80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1563310" y="4295699"/>
            <a:ext cx="757259" cy="43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5" b="1">
                <a:solidFill>
                  <a:srgbClr val="000000"/>
                </a:solidFill>
                <a:latin typeface="Times New Roman" panose="02020603050405020304" pitchFamily="18" charset="0"/>
              </a:rPr>
              <a:t>解得</a:t>
            </a:r>
          </a:p>
        </p:txBody>
      </p:sp>
      <p:pic>
        <p:nvPicPr>
          <p:cNvPr id="14439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27" y="4184952"/>
            <a:ext cx="2114021" cy="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85" y="4887611"/>
            <a:ext cx="5315102" cy="91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5274658" y="4347104"/>
            <a:ext cx="1685398" cy="43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5" b="1">
                <a:solidFill>
                  <a:srgbClr val="000000"/>
                </a:solidFill>
                <a:latin typeface="Times New Roman" panose="02020603050405020304" pitchFamily="18" charset="0"/>
              </a:rPr>
              <a:t>所求的点为</a:t>
            </a:r>
          </a:p>
        </p:txBody>
      </p:sp>
      <p:grpSp>
        <p:nvGrpSpPr>
          <p:cNvPr id="144398" name="Group 14"/>
          <p:cNvGrpSpPr>
            <a:grpSpLocks/>
          </p:cNvGrpSpPr>
          <p:nvPr/>
        </p:nvGrpSpPr>
        <p:grpSpPr bwMode="auto">
          <a:xfrm>
            <a:off x="1494140" y="1107471"/>
            <a:ext cx="5390113" cy="1191494"/>
            <a:chOff x="0" y="0"/>
            <a:chExt cx="4527" cy="1001"/>
          </a:xfrm>
        </p:grpSpPr>
        <p:sp>
          <p:nvSpPr>
            <p:cNvPr id="144399" name="Rectangle 15"/>
            <p:cNvSpPr>
              <a:spLocks noChangeArrowheads="1"/>
            </p:cNvSpPr>
            <p:nvPr/>
          </p:nvSpPr>
          <p:spPr bwMode="auto">
            <a:xfrm>
              <a:off x="0" y="96"/>
              <a:ext cx="45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例6     在椭球面                               上求一点，</a:t>
              </a:r>
            </a:p>
          </p:txBody>
        </p:sp>
        <p:pic>
          <p:nvPicPr>
            <p:cNvPr id="144400" name="Picture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" y="0"/>
              <a:ext cx="1480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4401" name="Rectangle 17"/>
            <p:cNvSpPr>
              <a:spLocks noChangeArrowheads="1"/>
            </p:cNvSpPr>
            <p:nvPr/>
          </p:nvSpPr>
          <p:spPr bwMode="auto">
            <a:xfrm>
              <a:off x="418" y="672"/>
              <a:ext cx="328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96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使它的法线与坐标轴正向成等角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2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utoUpdateAnimBg="0"/>
      <p:bldP spid="144394" grpId="0" autoUpdateAnimBg="0"/>
      <p:bldP spid="14439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3C37-7408-4718-9297-A75197D231CA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494140" y="3807732"/>
          <a:ext cx="64055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3416617" imgH="965517" progId="Equation.3">
                  <p:embed/>
                </p:oleObj>
              </mc:Choice>
              <mc:Fallback>
                <p:oleObj r:id="rId3" imgW="34166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40" y="3807732"/>
                        <a:ext cx="6405563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494140" y="1052664"/>
          <a:ext cx="6096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3251517" imgH="1422717" progId="Equation.3">
                  <p:embed/>
                </p:oleObj>
              </mc:Choice>
              <mc:Fallback>
                <p:oleObj r:id="rId5" imgW="3251517" imgH="1422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40" y="1052664"/>
                        <a:ext cx="60960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1884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7408-F6CE-44FA-A025-632BFCF3003F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602620" y="1431018"/>
          <a:ext cx="3095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3" imgW="1651317" imgH="228917" progId="Equation.3">
                  <p:embed/>
                </p:oleObj>
              </mc:Choice>
              <mc:Fallback>
                <p:oleObj r:id="rId3" imgW="1651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620" y="1431018"/>
                        <a:ext cx="3095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30754"/>
              </p:ext>
            </p:extLst>
          </p:nvPr>
        </p:nvGraphicFramePr>
        <p:xfrm>
          <a:off x="3527425" y="2025650"/>
          <a:ext cx="1643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025650"/>
                        <a:ext cx="1643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2519589" y="2996974"/>
          <a:ext cx="3714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7" imgW="1981517" imgH="736917" progId="Equation.3">
                  <p:embed/>
                </p:oleObj>
              </mc:Choice>
              <mc:Fallback>
                <p:oleObj r:id="rId7" imgW="1981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589" y="2996974"/>
                        <a:ext cx="3714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0753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4838" y="5243051"/>
            <a:ext cx="6573787" cy="1113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由以上连续映射所确定的点的集合就称为一张曲面，这个方程就是曲面的参数方程。</a:t>
            </a: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B139-E3F6-4FF5-A100-7DD688F99BC3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953861" y="269236"/>
            <a:ext cx="6390065" cy="117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49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1.曲面的基本概念</a:t>
            </a:r>
            <a:r>
              <a:rPr lang="zh-CN" altLang="zh-CN" sz="7192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547813" y="1973036"/>
          <a:ext cx="61436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3276917" imgH="1651317" progId="Equation.3">
                  <p:embed/>
                </p:oleObj>
              </mc:Choice>
              <mc:Fallback>
                <p:oleObj r:id="rId3" imgW="3276917" imgH="1651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73036"/>
                        <a:ext cx="6143625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7562" y="1899339"/>
            <a:ext cx="184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曲面：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252" y="2876634"/>
            <a:ext cx="12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曲面的参数方程：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92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5955" grpId="0" autoUpdateAnimBg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2835" y="1154165"/>
            <a:ext cx="6998607" cy="52750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比如，球面的参数方程为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D659-B5BE-4956-A7AA-BD5CA17B7DCA}" type="slidenum">
              <a:rPr lang="zh-CN" altLang="zh-CN" smtClean="0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39717"/>
              </p:ext>
            </p:extLst>
          </p:nvPr>
        </p:nvGraphicFramePr>
        <p:xfrm>
          <a:off x="742835" y="2258961"/>
          <a:ext cx="7772515" cy="197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2729632" imgH="711208" progId="Equation.3">
                  <p:embed/>
                </p:oleObj>
              </mc:Choice>
              <mc:Fallback>
                <p:oleObj r:id="rId3" imgW="2729632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35" y="2258961"/>
                        <a:ext cx="7772515" cy="1976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3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377" y="4614583"/>
            <a:ext cx="7886700" cy="1278217"/>
          </a:xfrm>
        </p:spPr>
        <p:txBody>
          <a:bodyPr/>
          <a:lstStyle/>
          <a:p>
            <a:r>
              <a:rPr lang="zh-CN" altLang="en-US" dirty="0" smtClean="0"/>
              <a:t>后面这个条件实际上保证了曲面处处有切平面。满足这个条件的光滑曲面，我们称之为</a:t>
            </a:r>
            <a:r>
              <a:rPr lang="zh-CN" altLang="en-US" b="1" dirty="0" smtClean="0">
                <a:solidFill>
                  <a:srgbClr val="0000FF"/>
                </a:solidFill>
              </a:rPr>
              <a:t>正则曲面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4E0-83CC-40D3-B816-8C46263C8A23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6407"/>
              </p:ext>
            </p:extLst>
          </p:nvPr>
        </p:nvGraphicFramePr>
        <p:xfrm>
          <a:off x="839890" y="403867"/>
          <a:ext cx="5293775" cy="61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3" imgW="1751397" imgH="203341" progId="Equation.3">
                  <p:embed/>
                </p:oleObj>
              </mc:Choice>
              <mc:Fallback>
                <p:oleObj r:id="rId3" imgW="1751397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90" y="403867"/>
                        <a:ext cx="5293775" cy="61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47972"/>
              </p:ext>
            </p:extLst>
          </p:nvPr>
        </p:nvGraphicFramePr>
        <p:xfrm>
          <a:off x="1754290" y="1704769"/>
          <a:ext cx="54768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5" imgW="2921317" imgH="698817" progId="Equation.3">
                  <p:embed/>
                </p:oleObj>
              </mc:Choice>
              <mc:Fallback>
                <p:oleObj r:id="rId5" imgW="2921317" imgH="698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290" y="1704769"/>
                        <a:ext cx="54768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2689"/>
              </p:ext>
            </p:extLst>
          </p:nvPr>
        </p:nvGraphicFramePr>
        <p:xfrm>
          <a:off x="2214562" y="1220485"/>
          <a:ext cx="414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7" imgW="2208200" imgH="203341" progId="Equation.3">
                  <p:embed/>
                </p:oleObj>
              </mc:Choice>
              <mc:Fallback>
                <p:oleObj r:id="rId7" imgW="220820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2" y="1220485"/>
                        <a:ext cx="4143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41709"/>
              </p:ext>
            </p:extLst>
          </p:nvPr>
        </p:nvGraphicFramePr>
        <p:xfrm>
          <a:off x="2647760" y="3195226"/>
          <a:ext cx="28336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9" imgW="1510961" imgH="711208" progId="Equation.3">
                  <p:embed/>
                </p:oleObj>
              </mc:Choice>
              <mc:Fallback>
                <p:oleObj r:id="rId9" imgW="1510961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760" y="3195226"/>
                        <a:ext cx="28336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3052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965" y="366938"/>
            <a:ext cx="7886700" cy="6084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 </a:t>
            </a:r>
            <a:r>
              <a:rPr lang="en-US" altLang="zh-CN" dirty="0" smtClean="0"/>
              <a:t>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所以，该函数所表示的曲面处处有切平面。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28C9-040B-4178-85CE-67CA23D0D0C3}" type="slidenum">
              <a:rPr lang="zh-CN" altLang="zh-CN" smtClean="0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3729"/>
              </p:ext>
            </p:extLst>
          </p:nvPr>
        </p:nvGraphicFramePr>
        <p:xfrm>
          <a:off x="1430563" y="366939"/>
          <a:ext cx="7154337" cy="94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3466800" imgH="457200" progId="Equation.DSMT4">
                  <p:embed/>
                </p:oleObj>
              </mc:Choice>
              <mc:Fallback>
                <p:oleObj name="Equation" r:id="rId3" imgW="3466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0563" y="366939"/>
                        <a:ext cx="7154337" cy="94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39201"/>
              </p:ext>
            </p:extLst>
          </p:nvPr>
        </p:nvGraphicFramePr>
        <p:xfrm>
          <a:off x="1005114" y="1655989"/>
          <a:ext cx="5302250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3035160" imgH="1180800" progId="Equation.DSMT4">
                  <p:embed/>
                </p:oleObj>
              </mc:Choice>
              <mc:Fallback>
                <p:oleObj name="Equation" r:id="rId5" imgW="303516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5114" y="1655989"/>
                        <a:ext cx="5302250" cy="203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61126"/>
              </p:ext>
            </p:extLst>
          </p:nvPr>
        </p:nvGraphicFramePr>
        <p:xfrm>
          <a:off x="1005114" y="3756251"/>
          <a:ext cx="4495800" cy="211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2590560" imgH="1218960" progId="Equation.DSMT4">
                  <p:embed/>
                </p:oleObj>
              </mc:Choice>
              <mc:Fallback>
                <p:oleObj name="Equation" r:id="rId7" imgW="25905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5114" y="3756251"/>
                        <a:ext cx="4495800" cy="2115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8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3DA9-8F07-4698-BD82-E43EC0EC5268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845911" y="461743"/>
            <a:ext cx="6390065" cy="117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49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2.曲面的切平面与法向量</a:t>
            </a:r>
            <a:r>
              <a:rPr lang="zh-CN" altLang="zh-CN" sz="7192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547813" y="2078869"/>
          <a:ext cx="6096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3" imgW="3250107" imgH="723903" progId="Equation.3">
                  <p:embed/>
                </p:oleObj>
              </mc:Choice>
              <mc:Fallback>
                <p:oleObj r:id="rId3" imgW="3250107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78869"/>
                        <a:ext cx="6096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925410" y="3644446"/>
          <a:ext cx="5310566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5" imgW="2831188" imgH="241512" progId="Equation.3">
                  <p:embed/>
                </p:oleObj>
              </mc:Choice>
              <mc:Fallback>
                <p:oleObj r:id="rId5" imgW="2831188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410" y="3644446"/>
                        <a:ext cx="5310566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547812" y="4318379"/>
          <a:ext cx="5881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7" imgW="3135856" imgH="431930" progId="Equation.3">
                  <p:embed/>
                </p:oleObj>
              </mc:Choice>
              <mc:Fallback>
                <p:oleObj r:id="rId7" imgW="3135856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4318379"/>
                        <a:ext cx="58816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8349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75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75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99D7-FF1D-4F19-9F2C-B805DD3A69A7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31074" name="Group 2"/>
          <p:cNvGrpSpPr>
            <a:grpSpLocks noChangeAspect="1"/>
          </p:cNvGrpSpPr>
          <p:nvPr/>
        </p:nvGrpSpPr>
        <p:grpSpPr bwMode="auto">
          <a:xfrm>
            <a:off x="2142369" y="1376590"/>
            <a:ext cx="4849057" cy="3780140"/>
            <a:chOff x="0" y="0"/>
            <a:chExt cx="2304" cy="2004"/>
          </a:xfrm>
        </p:grpSpPr>
        <p:pic>
          <p:nvPicPr>
            <p:cNvPr id="131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04" cy="2004"/>
            </a:xfrm>
            <a:prstGeom prst="rect">
              <a:avLst/>
            </a:prstGeom>
            <a:noFill/>
            <a:ln w="3175" cmpd="sng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1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" y="364"/>
              <a:ext cx="12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107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384"/>
              <a:ext cx="1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1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768"/>
              <a:ext cx="176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3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3DAF-02BA-4F23-94FD-412A2820FAEE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331232" y="857251"/>
            <a:ext cx="1999494" cy="117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49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  <a:r>
              <a:rPr lang="zh-CN" altLang="zh-CN" sz="7192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736169" y="3753304"/>
          <a:ext cx="3738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3" imgW="1994217" imgH="228917" progId="Equation.3">
                  <p:embed/>
                </p:oleObj>
              </mc:Choice>
              <mc:Fallback>
                <p:oleObj r:id="rId3" imgW="1994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169" y="3753304"/>
                        <a:ext cx="3738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709964" y="1917095"/>
          <a:ext cx="60960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5" imgW="3251517" imgH="940117" progId="Equation.3">
                  <p:embed/>
                </p:oleObj>
              </mc:Choice>
              <mc:Fallback>
                <p:oleObj r:id="rId5" imgW="32515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964" y="1917095"/>
                        <a:ext cx="60960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601486" y="4347104"/>
          <a:ext cx="3143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7" imgW="1675263" imgH="203341" progId="Equation.3">
                  <p:embed/>
                </p:oleObj>
              </mc:Choice>
              <mc:Fallback>
                <p:oleObj r:id="rId7" imgW="1675263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486" y="4347104"/>
                        <a:ext cx="3143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681363" y="4994578"/>
          <a:ext cx="3929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9" imgW="2094000" imgH="203341" progId="Equation.3">
                  <p:embed/>
                </p:oleObj>
              </mc:Choice>
              <mc:Fallback>
                <p:oleObj r:id="rId9" imgW="209400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363" y="4994578"/>
                        <a:ext cx="3929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0450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EBF-21C0-40D2-A063-E50281DD7BAF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331232" y="857251"/>
            <a:ext cx="2052411" cy="117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49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  <a:r>
              <a:rPr lang="zh-CN" altLang="zh-CN" sz="7192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386417" y="2025197"/>
          <a:ext cx="61912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3" imgW="3302317" imgH="686117" progId="Equation.3">
                  <p:embed/>
                </p:oleObj>
              </mc:Choice>
              <mc:Fallback>
                <p:oleObj r:id="rId3" imgW="33023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417" y="2025197"/>
                        <a:ext cx="61912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2951994" y="5211537"/>
          <a:ext cx="3384021" cy="4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5" imgW="1879917" imgH="228917" progId="Equation.3">
                  <p:embed/>
                </p:oleObj>
              </mc:Choice>
              <mc:Fallback>
                <p:oleObj r:id="rId5" imgW="1879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994" y="5211537"/>
                        <a:ext cx="3384021" cy="41199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3006423" y="1376589"/>
          <a:ext cx="3929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7" imgW="2094000" imgH="203341" progId="Equation.3">
                  <p:embed/>
                </p:oleObj>
              </mc:Choice>
              <mc:Fallback>
                <p:oleObj r:id="rId7" imgW="209400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23" y="1376589"/>
                        <a:ext cx="3929063" cy="381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520977" y="4617358"/>
          <a:ext cx="6065384" cy="4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9" imgW="3365817" imgH="228917" progId="Equation.3">
                  <p:embed/>
                </p:oleObj>
              </mc:Choice>
              <mc:Fallback>
                <p:oleObj r:id="rId9" imgW="3365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977" y="4617358"/>
                        <a:ext cx="6065384" cy="41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1384527" y="3482674"/>
          <a:ext cx="6400271" cy="72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11" imgW="4265666" imgH="482708" progId="Equation.3">
                  <p:embed/>
                </p:oleObj>
              </mc:Choice>
              <mc:Fallback>
                <p:oleObj r:id="rId11" imgW="4265666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527" y="3482674"/>
                        <a:ext cx="6400271" cy="723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1709964" y="4184953"/>
            <a:ext cx="3671661" cy="0"/>
          </a:xfrm>
          <a:prstGeom prst="line">
            <a:avLst/>
          </a:prstGeom>
          <a:noFill/>
          <a:ln w="38100" cmpd="sng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5598205" y="4184953"/>
            <a:ext cx="1836587" cy="0"/>
          </a:xfrm>
          <a:prstGeom prst="line">
            <a:avLst/>
          </a:prstGeom>
          <a:noFill/>
          <a:ln w="38100" cmpd="sng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8">
              <a:solidFill>
                <a:srgbClr val="000000"/>
              </a:solidFill>
            </a:endParaRP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3221870" y="4184953"/>
            <a:ext cx="378732" cy="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 b="1" i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5922132" y="4184953"/>
            <a:ext cx="1079878" cy="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切线方向</a:t>
            </a:r>
          </a:p>
        </p:txBody>
      </p:sp>
    </p:spTree>
    <p:extLst>
      <p:ext uri="{BB962C8B-B14F-4D97-AF65-F5344CB8AC3E}">
        <p14:creationId xmlns:p14="http://schemas.microsoft.com/office/powerpoint/2010/main" val="19024224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31" grpId="0" autoUpdateAnimBg="0"/>
      <p:bldP spid="133132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256</Words>
  <Application>Microsoft Office PowerPoint</Application>
  <PresentationFormat>全屏显示(4:3)</PresentationFormat>
  <Paragraphs>76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黑体</vt:lpstr>
      <vt:lpstr>华文行楷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古瓶荷花</vt:lpstr>
      <vt:lpstr>默认设计模板</vt:lpstr>
      <vt:lpstr>Microsoft Equation 3.0</vt:lpstr>
      <vt:lpstr>Equation</vt:lpstr>
      <vt:lpstr>MathType 6.0 Equation</vt:lpstr>
      <vt:lpstr>第十节  曲面论初步</vt:lpstr>
      <vt:lpstr>PowerPoint 演示文稿</vt:lpstr>
      <vt:lpstr>比如，球面的参数方程为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第九节  多元函数的极值问题</dc:title>
  <dc:creator>Lingli Xie</dc:creator>
  <cp:lastModifiedBy>Xie Lingli</cp:lastModifiedBy>
  <cp:revision>9</cp:revision>
  <dcterms:created xsi:type="dcterms:W3CDTF">2018-03-04T10:48:19Z</dcterms:created>
  <dcterms:modified xsi:type="dcterms:W3CDTF">2018-12-25T11:05:48Z</dcterms:modified>
</cp:coreProperties>
</file>