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699" r:id="rId4"/>
    <p:sldMasterId id="2147483711" r:id="rId5"/>
    <p:sldMasterId id="2147483723" r:id="rId6"/>
  </p:sldMasterIdLst>
  <p:sldIdLst>
    <p:sldId id="257" r:id="rId7"/>
    <p:sldId id="343" r:id="rId8"/>
    <p:sldId id="34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345" r:id="rId17"/>
    <p:sldId id="268" r:id="rId18"/>
    <p:sldId id="34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4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6" r:id="rId47"/>
    <p:sldId id="297" r:id="rId48"/>
    <p:sldId id="358" r:id="rId49"/>
    <p:sldId id="359" r:id="rId50"/>
    <p:sldId id="360" r:id="rId51"/>
    <p:sldId id="361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48" r:id="rId84"/>
    <p:sldId id="349" r:id="rId85"/>
    <p:sldId id="351" r:id="rId86"/>
    <p:sldId id="352" r:id="rId87"/>
    <p:sldId id="334" r:id="rId88"/>
    <p:sldId id="335" r:id="rId89"/>
    <p:sldId id="353" r:id="rId90"/>
    <p:sldId id="354" r:id="rId91"/>
    <p:sldId id="35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56" r:id="rId100"/>
    <p:sldId id="357" r:id="rId101"/>
    <p:sldId id="362" r:id="rId10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1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microsoft.com/office/2015/10/relationships/revisionInfo" Target="revisionInfo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41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4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5.wmf"/><Relationship Id="rId7" Type="http://schemas.openxmlformats.org/officeDocument/2006/relationships/image" Target="../media/image88.wmf"/><Relationship Id="rId2" Type="http://schemas.openxmlformats.org/officeDocument/2006/relationships/image" Target="../media/image84.e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e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99.emf"/><Relationship Id="rId4" Type="http://schemas.openxmlformats.org/officeDocument/2006/relationships/image" Target="../media/image93.wmf"/><Relationship Id="rId9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wmf"/><Relationship Id="rId7" Type="http://schemas.openxmlformats.org/officeDocument/2006/relationships/image" Target="../media/image106.e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11.e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118.wmf"/><Relationship Id="rId2" Type="http://schemas.openxmlformats.org/officeDocument/2006/relationships/image" Target="../media/image114.emf"/><Relationship Id="rId1" Type="http://schemas.openxmlformats.org/officeDocument/2006/relationships/image" Target="../media/image10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81.wmf"/><Relationship Id="rId7" Type="http://schemas.openxmlformats.org/officeDocument/2006/relationships/image" Target="../media/image124.wmf"/><Relationship Id="rId2" Type="http://schemas.openxmlformats.org/officeDocument/2006/relationships/image" Target="../media/image120.e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01.wmf"/><Relationship Id="rId1" Type="http://schemas.openxmlformats.org/officeDocument/2006/relationships/image" Target="../media/image126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01.wmf"/><Relationship Id="rId1" Type="http://schemas.openxmlformats.org/officeDocument/2006/relationships/image" Target="../media/image134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emf"/><Relationship Id="rId4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4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19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8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4" Type="http://schemas.openxmlformats.org/officeDocument/2006/relationships/image" Target="../media/image233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4" Type="http://schemas.openxmlformats.org/officeDocument/2006/relationships/image" Target="../media/image2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1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2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4" Type="http://schemas.openxmlformats.org/officeDocument/2006/relationships/image" Target="../media/image27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wmf"/><Relationship Id="rId1" Type="http://schemas.openxmlformats.org/officeDocument/2006/relationships/image" Target="../media/image275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4" Type="http://schemas.openxmlformats.org/officeDocument/2006/relationships/image" Target="../media/image28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5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4" Type="http://schemas.openxmlformats.org/officeDocument/2006/relationships/image" Target="../media/image297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4" Type="http://schemas.openxmlformats.org/officeDocument/2006/relationships/image" Target="../media/image30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3" Type="http://schemas.openxmlformats.org/officeDocument/2006/relationships/image" Target="../media/image333.emf"/><Relationship Id="rId7" Type="http://schemas.openxmlformats.org/officeDocument/2006/relationships/image" Target="../media/image337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Relationship Id="rId6" Type="http://schemas.openxmlformats.org/officeDocument/2006/relationships/image" Target="../media/image336.emf"/><Relationship Id="rId5" Type="http://schemas.openxmlformats.org/officeDocument/2006/relationships/image" Target="../media/image335.emf"/><Relationship Id="rId4" Type="http://schemas.openxmlformats.org/officeDocument/2006/relationships/image" Target="../media/image334.emf"/><Relationship Id="rId9" Type="http://schemas.openxmlformats.org/officeDocument/2006/relationships/image" Target="../media/image339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4" Type="http://schemas.openxmlformats.org/officeDocument/2006/relationships/image" Target="../media/image343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wmf"/><Relationship Id="rId7" Type="http://schemas.openxmlformats.org/officeDocument/2006/relationships/image" Target="../media/image352.wmf"/><Relationship Id="rId2" Type="http://schemas.openxmlformats.org/officeDocument/2006/relationships/image" Target="../media/image346.wmf"/><Relationship Id="rId1" Type="http://schemas.openxmlformats.org/officeDocument/2006/relationships/image" Target="../media/image347.wmf"/><Relationship Id="rId6" Type="http://schemas.openxmlformats.org/officeDocument/2006/relationships/image" Target="../media/image351.wmf"/><Relationship Id="rId5" Type="http://schemas.openxmlformats.org/officeDocument/2006/relationships/image" Target="../media/image350.wmf"/><Relationship Id="rId4" Type="http://schemas.openxmlformats.org/officeDocument/2006/relationships/image" Target="../media/image349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7" Type="http://schemas.openxmlformats.org/officeDocument/2006/relationships/image" Target="../media/image293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360.wmf"/><Relationship Id="rId1" Type="http://schemas.openxmlformats.org/officeDocument/2006/relationships/image" Target="../media/image364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Relationship Id="rId4" Type="http://schemas.openxmlformats.org/officeDocument/2006/relationships/image" Target="../media/image371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5" Type="http://schemas.openxmlformats.org/officeDocument/2006/relationships/image" Target="../media/image376.wmf"/><Relationship Id="rId4" Type="http://schemas.openxmlformats.org/officeDocument/2006/relationships/image" Target="../media/image375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3" Type="http://schemas.openxmlformats.org/officeDocument/2006/relationships/image" Target="../media/image379.wmf"/><Relationship Id="rId7" Type="http://schemas.openxmlformats.org/officeDocument/2006/relationships/image" Target="../media/image383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82.wmf"/><Relationship Id="rId5" Type="http://schemas.openxmlformats.org/officeDocument/2006/relationships/image" Target="../media/image381.wmf"/><Relationship Id="rId4" Type="http://schemas.openxmlformats.org/officeDocument/2006/relationships/image" Target="../media/image380.wmf"/><Relationship Id="rId9" Type="http://schemas.openxmlformats.org/officeDocument/2006/relationships/image" Target="../media/image385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13" Type="http://schemas.openxmlformats.org/officeDocument/2006/relationships/image" Target="../media/image397.wmf"/><Relationship Id="rId18" Type="http://schemas.openxmlformats.org/officeDocument/2006/relationships/image" Target="../media/image402.wmf"/><Relationship Id="rId3" Type="http://schemas.openxmlformats.org/officeDocument/2006/relationships/image" Target="../media/image388.wmf"/><Relationship Id="rId7" Type="http://schemas.openxmlformats.org/officeDocument/2006/relationships/image" Target="../media/image391.wmf"/><Relationship Id="rId12" Type="http://schemas.openxmlformats.org/officeDocument/2006/relationships/image" Target="../media/image396.wmf"/><Relationship Id="rId17" Type="http://schemas.openxmlformats.org/officeDocument/2006/relationships/image" Target="../media/image401.wmf"/><Relationship Id="rId2" Type="http://schemas.openxmlformats.org/officeDocument/2006/relationships/image" Target="../media/image387.wmf"/><Relationship Id="rId16" Type="http://schemas.openxmlformats.org/officeDocument/2006/relationships/image" Target="../media/image400.wmf"/><Relationship Id="rId1" Type="http://schemas.openxmlformats.org/officeDocument/2006/relationships/image" Target="../media/image386.wmf"/><Relationship Id="rId6" Type="http://schemas.openxmlformats.org/officeDocument/2006/relationships/image" Target="../media/image390.wmf"/><Relationship Id="rId11" Type="http://schemas.openxmlformats.org/officeDocument/2006/relationships/image" Target="../media/image395.wmf"/><Relationship Id="rId5" Type="http://schemas.openxmlformats.org/officeDocument/2006/relationships/image" Target="../media/image389.wmf"/><Relationship Id="rId15" Type="http://schemas.openxmlformats.org/officeDocument/2006/relationships/image" Target="../media/image399.wmf"/><Relationship Id="rId10" Type="http://schemas.openxmlformats.org/officeDocument/2006/relationships/image" Target="../media/image394.wmf"/><Relationship Id="rId19" Type="http://schemas.openxmlformats.org/officeDocument/2006/relationships/image" Target="../media/image403.wmf"/><Relationship Id="rId4" Type="http://schemas.openxmlformats.org/officeDocument/2006/relationships/image" Target="../media/image373.wmf"/><Relationship Id="rId9" Type="http://schemas.openxmlformats.org/officeDocument/2006/relationships/image" Target="../media/image393.wmf"/><Relationship Id="rId14" Type="http://schemas.openxmlformats.org/officeDocument/2006/relationships/image" Target="../media/image398.w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wmf"/><Relationship Id="rId1" Type="http://schemas.openxmlformats.org/officeDocument/2006/relationships/image" Target="../media/image404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wmf"/><Relationship Id="rId2" Type="http://schemas.openxmlformats.org/officeDocument/2006/relationships/image" Target="../media/image406.wmf"/><Relationship Id="rId1" Type="http://schemas.openxmlformats.org/officeDocument/2006/relationships/image" Target="../media/image405.wmf"/><Relationship Id="rId5" Type="http://schemas.openxmlformats.org/officeDocument/2006/relationships/image" Target="../media/image409.wmf"/><Relationship Id="rId4" Type="http://schemas.openxmlformats.org/officeDocument/2006/relationships/image" Target="../media/image40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0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80859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4841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51474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13272"/>
      </p:ext>
    </p:extLst>
  </p:cSld>
  <p:clrMapOvr>
    <a:masterClrMapping/>
  </p:clrMapOvr>
  <p:transition spd="slow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42084"/>
      </p:ext>
    </p:extLst>
  </p:cSld>
  <p:clrMapOvr>
    <a:masterClrMapping/>
  </p:clrMapOvr>
  <p:transition spd="slow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2340"/>
      </p:ext>
    </p:extLst>
  </p:cSld>
  <p:clrMapOvr>
    <a:masterClrMapping/>
  </p:clrMapOvr>
  <p:transition spd="slow"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96067"/>
      </p:ext>
    </p:extLst>
  </p:cSld>
  <p:clrMapOvr>
    <a:masterClrMapping/>
  </p:clrMapOvr>
  <p:transition spd="slow"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67888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4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97983"/>
      </p:ext>
    </p:extLst>
  </p:cSld>
  <p:clrMapOvr>
    <a:masterClrMapping/>
  </p:clrMapOvr>
  <p:transition spd="slow"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64509"/>
      </p:ext>
    </p:extLst>
  </p:cSld>
  <p:clrMapOvr>
    <a:masterClrMapping/>
  </p:clrMapOvr>
  <p:transition spd="slow"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06178"/>
      </p:ext>
    </p:extLst>
  </p:cSld>
  <p:clrMapOvr>
    <a:masterClrMapping/>
  </p:clrMapOvr>
  <p:transition spd="slow"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8055"/>
      </p:ext>
    </p:extLst>
  </p:cSld>
  <p:clrMapOvr>
    <a:masterClrMapping/>
  </p:clrMapOvr>
  <p:transition spd="slow"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8376"/>
      </p:ext>
    </p:extLst>
  </p:cSld>
  <p:clrMapOvr>
    <a:masterClrMapping/>
  </p:clrMapOvr>
  <p:transition spd="slow">
    <p:pull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96118"/>
      </p:ext>
    </p:extLst>
  </p:cSld>
  <p:clrMapOvr>
    <a:masterClrMapping/>
  </p:clrMapOvr>
  <p:transition spd="slow"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BD055E-78EE-47D8-9F69-733A31BD5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68102A9-BAD7-48FA-BE2C-8CDF145C6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75B46D5-53A5-4D14-A392-28F2FDE70D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F103F-2734-4B4A-8F33-4CAADFACA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120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5869239-B810-4FAA-B9F4-2C6B8CBEC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2B2C499-5ED9-45A8-9174-0BAB1C526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65286DC-B091-4830-AB44-F2B685AA1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DEE6-8E1A-40F7-8327-BB456A1F73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74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38A7EF4-53A3-439C-BA78-46E718F29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B0EFDAF-5053-430E-A7AD-CA5A52307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3A573A2-0620-4CAB-A728-5BC45F146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89E75-8A44-4F14-A7D5-058EE5D0C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796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5D2B89-9C11-4C59-8379-EF62E400D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5415583-E9FD-45BF-9C98-F7B55296C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885025-9706-4242-BBC6-CA491DF9B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C475A-C9BB-4786-9D22-1F874A4E28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2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2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3CF587F-6420-46CB-BB15-19AAACC13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6CAF7826-634C-4DC4-B7BB-5D8F7E3E9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5F78B774-F0BA-408C-862B-F613AC926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7C93C-AE2E-457B-9BC3-F154C1A479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974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1C893D0B-8130-4A58-8C98-3D3E9A4DD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A65056B-DF27-4F21-9C2A-0CF2A57D9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EFC7E43-96D3-4E15-B75D-0960D6AC6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560-48F5-4029-A2A9-C252A1B155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357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4E011FED-4EB4-4974-B560-C5AF99F51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EE005513-CD60-4E9B-BD63-93966719F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6722FA5-4834-4A51-82F0-F38A01FC67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269FB-CD1B-4D54-9F41-E7EF4FE098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971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00BF91-9FAA-49C8-BDC4-16C21E89D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6CED0A4-426A-4CAF-B95C-FB7A73A37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5CEA3A-64EC-4067-9DAC-10AC2D313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04D5D-99CF-49F7-840F-9E8C265B01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011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DD9A17C-D470-458B-803B-932127802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E8881D-CDFF-4BAA-8451-6B0B7BB44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6AC6EF1-11E4-401C-B67A-C1EB6BF48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BFB1B-22C8-49DF-A7E8-857264C93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7475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903D04D-CAD5-44A1-BFF9-B36571B4B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559A2BC-B765-4104-84E9-DCF4E2B7C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A0E6C39-6309-4B35-A326-AA5804B82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BEB64-FF89-4EC4-AF97-E25F36989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63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D07A332-04FF-4C77-AA60-EAF63BD3B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FAAE0DA-6723-4274-AF07-2FDD5F4D8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259C475-609A-45C2-A45A-B274F60FA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86DA9-195B-4056-A1A9-176EC9914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944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3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27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51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96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7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20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07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44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32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7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88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77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7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0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0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70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23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201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16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807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441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896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37E5-464C-46E2-8CEC-F42EBEBB7E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52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AAA0-C9ED-4CF2-951E-42E93D9563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204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07303-C413-4659-8FC8-2BF1E3740B1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519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4FCDBF-C5A4-42F0-8178-15FB3687D0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261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59B7-CD53-497E-AA61-0F09F6147C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16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DA0D1-DFEF-477F-93EE-E24846C1E11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7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3A6E-0B14-463A-8CC9-383627E1ED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384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D43A-5EDE-42EE-B1EA-8A1D9C7D95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277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55614-65B4-442B-8B70-96F662B955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418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9393-B579-470A-8757-50EB1AEF3A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926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988F1-D83C-4C83-AAFE-B289D8B400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3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81F8-1E97-474E-B344-F23B04F6A3E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80C2-1FDD-4513-A878-DD92CCB4A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4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9AD5006-2ECF-4F7C-9B63-C0F513D13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47F23738-A152-4A63-A245-6D10D19C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5D9B9EAB-A398-4BE4-B754-5C14F2ED70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0F1B9F3C-FDAA-481B-9BEA-EA33F66254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73C8D8A-061B-43DC-B77B-6C19DCB171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83D1C7-574C-45D6-AE05-889E29060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82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401CB3-8C25-4B60-8706-5F526E3EB1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41.wmf"/><Relationship Id="rId3" Type="http://schemas.openxmlformats.org/officeDocument/2006/relationships/image" Target="../media/image2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3" Type="http://schemas.openxmlformats.org/officeDocument/2006/relationships/image" Target="../media/image2.pn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2.png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79.wmf"/><Relationship Id="rId10" Type="http://schemas.openxmlformats.org/officeDocument/2006/relationships/image" Target="../media/image81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2.png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1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2.png"/><Relationship Id="rId21" Type="http://schemas.openxmlformats.org/officeDocument/2006/relationships/image" Target="../media/image98.e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7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emf"/><Relationship Id="rId3" Type="http://schemas.openxmlformats.org/officeDocument/2006/relationships/image" Target="../media/image2.png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81.wmf"/><Relationship Id="rId5" Type="http://schemas.openxmlformats.org/officeDocument/2006/relationships/image" Target="../media/image108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6.wmf"/><Relationship Id="rId3" Type="http://schemas.openxmlformats.org/officeDocument/2006/relationships/image" Target="../media/image2.png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5.wmf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2.png"/><Relationship Id="rId7" Type="http://schemas.openxmlformats.org/officeDocument/2006/relationships/image" Target="../media/image120.e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1.emf"/><Relationship Id="rId5" Type="http://schemas.openxmlformats.org/officeDocument/2006/relationships/image" Target="../media/image119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1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9.wmf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8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2.pn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7.wmf"/><Relationship Id="rId3" Type="http://schemas.openxmlformats.org/officeDocument/2006/relationships/image" Target="../media/image2.png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6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2.png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2.png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0.wmf"/><Relationship Id="rId3" Type="http://schemas.openxmlformats.org/officeDocument/2006/relationships/image" Target="../media/image2.png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2.png"/><Relationship Id="rId7" Type="http://schemas.openxmlformats.org/officeDocument/2006/relationships/image" Target="../media/image15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51.e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6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6.wmf"/><Relationship Id="rId4" Type="http://schemas.openxmlformats.org/officeDocument/2006/relationships/image" Target="../media/image160.png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6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67.emf"/><Relationship Id="rId3" Type="http://schemas.openxmlformats.org/officeDocument/2006/relationships/image" Target="../media/image2.png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7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7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2.pn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8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79.wmf"/><Relationship Id="rId3" Type="http://schemas.openxmlformats.org/officeDocument/2006/relationships/image" Target="../media/image2.png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78.wmf"/><Relationship Id="rId5" Type="http://schemas.openxmlformats.org/officeDocument/2006/relationships/image" Target="../media/image174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8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8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86.wmf"/><Relationship Id="rId3" Type="http://schemas.openxmlformats.org/officeDocument/2006/relationships/image" Target="../media/image2.png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8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2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2.png"/><Relationship Id="rId7" Type="http://schemas.openxmlformats.org/officeDocument/2006/relationships/image" Target="../media/image19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8.wmf"/><Relationship Id="rId3" Type="http://schemas.openxmlformats.org/officeDocument/2006/relationships/image" Target="../media/image2.png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7.wmf"/><Relationship Id="rId5" Type="http://schemas.openxmlformats.org/officeDocument/2006/relationships/image" Target="../media/image194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.png"/><Relationship Id="rId7" Type="http://schemas.openxmlformats.org/officeDocument/2006/relationships/image" Target="../media/image20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image" Target="../media/image2.png"/><Relationship Id="rId7" Type="http://schemas.openxmlformats.org/officeDocument/2006/relationships/image" Target="../media/image20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0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image" Target="../media/image2.png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07.wmf"/><Relationship Id="rId5" Type="http://schemas.openxmlformats.org/officeDocument/2006/relationships/image" Target="../media/image204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0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211.wmf"/><Relationship Id="rId3" Type="http://schemas.openxmlformats.org/officeDocument/2006/relationships/image" Target="../media/image2.png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10.wmf"/><Relationship Id="rId5" Type="http://schemas.openxmlformats.org/officeDocument/2006/relationships/image" Target="../media/image208.w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0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16.wmf"/><Relationship Id="rId3" Type="http://schemas.openxmlformats.org/officeDocument/2006/relationships/image" Target="../media/image2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5" Type="http://schemas.openxmlformats.org/officeDocument/2006/relationships/image" Target="../media/image217.w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2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20.wmf"/><Relationship Id="rId3" Type="http://schemas.openxmlformats.org/officeDocument/2006/relationships/image" Target="../media/image2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19.wmf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1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25.wmf"/><Relationship Id="rId3" Type="http://schemas.openxmlformats.org/officeDocument/2006/relationships/image" Target="../media/image2.png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3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3" Type="http://schemas.openxmlformats.org/officeDocument/2006/relationships/image" Target="../media/image2.png"/><Relationship Id="rId7" Type="http://schemas.openxmlformats.org/officeDocument/2006/relationships/image" Target="../media/image228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40.bin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2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image" Target="../media/image2.png"/><Relationship Id="rId7" Type="http://schemas.openxmlformats.org/officeDocument/2006/relationships/image" Target="../media/image2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33.wmf"/><Relationship Id="rId5" Type="http://schemas.openxmlformats.org/officeDocument/2006/relationships/image" Target="../media/image230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3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image" Target="../media/image2.png"/><Relationship Id="rId7" Type="http://schemas.openxmlformats.org/officeDocument/2006/relationships/image" Target="../media/image23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39.wmf"/><Relationship Id="rId5" Type="http://schemas.openxmlformats.org/officeDocument/2006/relationships/image" Target="../media/image236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3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44.wmf"/><Relationship Id="rId3" Type="http://schemas.openxmlformats.org/officeDocument/2006/relationships/image" Target="../media/image2.png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4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49.wmf"/><Relationship Id="rId3" Type="http://schemas.openxmlformats.org/officeDocument/2006/relationships/image" Target="../media/image2.png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6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48.wmf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6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55.wmf"/><Relationship Id="rId3" Type="http://schemas.openxmlformats.org/officeDocument/2006/relationships/image" Target="../media/image2.png"/><Relationship Id="rId7" Type="http://schemas.openxmlformats.org/officeDocument/2006/relationships/image" Target="../media/image252.wmf"/><Relationship Id="rId12" Type="http://schemas.openxmlformats.org/officeDocument/2006/relationships/oleObject" Target="../embeddings/oleObject2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54.wmf"/><Relationship Id="rId5" Type="http://schemas.openxmlformats.org/officeDocument/2006/relationships/image" Target="../media/image251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59.wmf"/><Relationship Id="rId3" Type="http://schemas.openxmlformats.org/officeDocument/2006/relationships/image" Target="../media/image2.png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6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4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58.wmf"/><Relationship Id="rId5" Type="http://schemas.openxmlformats.org/officeDocument/2006/relationships/image" Target="../media/image251.wmf"/><Relationship Id="rId15" Type="http://schemas.openxmlformats.org/officeDocument/2006/relationships/image" Target="../media/image260.wmf"/><Relationship Id="rId10" Type="http://schemas.openxmlformats.org/officeDocument/2006/relationships/oleObject" Target="../embeddings/oleObject271.bin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7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image" Target="../media/image2.png"/><Relationship Id="rId7" Type="http://schemas.openxmlformats.org/officeDocument/2006/relationships/image" Target="../media/image26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62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6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image" Target="../media/image2.png"/><Relationship Id="rId7" Type="http://schemas.openxmlformats.org/officeDocument/2006/relationships/image" Target="../media/image26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79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6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image" Target="../media/image2.png"/><Relationship Id="rId7" Type="http://schemas.openxmlformats.org/officeDocument/2006/relationships/image" Target="../media/image269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71.wmf"/><Relationship Id="rId5" Type="http://schemas.openxmlformats.org/officeDocument/2006/relationships/image" Target="../media/image268.wmf"/><Relationship Id="rId10" Type="http://schemas.openxmlformats.org/officeDocument/2006/relationships/oleObject" Target="../embeddings/oleObject284.bin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7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3" Type="http://schemas.openxmlformats.org/officeDocument/2006/relationships/image" Target="../media/image2.png"/><Relationship Id="rId7" Type="http://schemas.openxmlformats.org/officeDocument/2006/relationships/image" Target="../media/image27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86.bin"/><Relationship Id="rId5" Type="http://schemas.openxmlformats.org/officeDocument/2006/relationships/image" Target="../media/image272.e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74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75.emf"/><Relationship Id="rId4" Type="http://schemas.openxmlformats.org/officeDocument/2006/relationships/oleObject" Target="../embeddings/oleObject2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277.wmf"/><Relationship Id="rId4" Type="http://schemas.openxmlformats.org/officeDocument/2006/relationships/oleObject" Target="../embeddings/oleObject290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3" Type="http://schemas.openxmlformats.org/officeDocument/2006/relationships/image" Target="../media/image2.png"/><Relationship Id="rId7" Type="http://schemas.openxmlformats.org/officeDocument/2006/relationships/image" Target="../media/image27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81.wmf"/><Relationship Id="rId5" Type="http://schemas.openxmlformats.org/officeDocument/2006/relationships/image" Target="../media/image278.w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8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281.wmf"/><Relationship Id="rId3" Type="http://schemas.openxmlformats.org/officeDocument/2006/relationships/image" Target="../media/image2.png"/><Relationship Id="rId7" Type="http://schemas.openxmlformats.org/officeDocument/2006/relationships/image" Target="../media/image283.wmf"/><Relationship Id="rId12" Type="http://schemas.openxmlformats.org/officeDocument/2006/relationships/oleObject" Target="../embeddings/oleObject29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85.wmf"/><Relationship Id="rId5" Type="http://schemas.openxmlformats.org/officeDocument/2006/relationships/image" Target="../media/image282.wmf"/><Relationship Id="rId10" Type="http://schemas.openxmlformats.org/officeDocument/2006/relationships/oleObject" Target="../embeddings/oleObject298.bin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84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290.wmf"/><Relationship Id="rId3" Type="http://schemas.openxmlformats.org/officeDocument/2006/relationships/image" Target="../media/image2.png"/><Relationship Id="rId7" Type="http://schemas.openxmlformats.org/officeDocument/2006/relationships/image" Target="../media/image287.wmf"/><Relationship Id="rId12" Type="http://schemas.openxmlformats.org/officeDocument/2006/relationships/oleObject" Target="../embeddings/oleObject3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289.wmf"/><Relationship Id="rId5" Type="http://schemas.openxmlformats.org/officeDocument/2006/relationships/image" Target="../media/image286.w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288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3" Type="http://schemas.openxmlformats.org/officeDocument/2006/relationships/image" Target="../media/image2.png"/><Relationship Id="rId7" Type="http://schemas.openxmlformats.org/officeDocument/2006/relationships/image" Target="../media/image29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06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29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11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301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9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12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17.wmf"/><Relationship Id="rId18" Type="http://schemas.openxmlformats.org/officeDocument/2006/relationships/oleObject" Target="../embeddings/oleObject334.bin"/><Relationship Id="rId3" Type="http://schemas.openxmlformats.org/officeDocument/2006/relationships/image" Target="../media/image2.png"/><Relationship Id="rId21" Type="http://schemas.openxmlformats.org/officeDocument/2006/relationships/image" Target="../media/image321.wmf"/><Relationship Id="rId7" Type="http://schemas.openxmlformats.org/officeDocument/2006/relationships/image" Target="../media/image314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1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16.wmf"/><Relationship Id="rId5" Type="http://schemas.openxmlformats.org/officeDocument/2006/relationships/image" Target="../media/image313.wmf"/><Relationship Id="rId15" Type="http://schemas.openxmlformats.org/officeDocument/2006/relationships/image" Target="../media/image318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320.wmf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15.wmf"/><Relationship Id="rId14" Type="http://schemas.openxmlformats.org/officeDocument/2006/relationships/oleObject" Target="../embeddings/oleObject33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image" Target="../media/image326.wmf"/><Relationship Id="rId18" Type="http://schemas.openxmlformats.org/officeDocument/2006/relationships/oleObject" Target="../embeddings/oleObject343.bin"/><Relationship Id="rId3" Type="http://schemas.openxmlformats.org/officeDocument/2006/relationships/image" Target="../media/image2.png"/><Relationship Id="rId21" Type="http://schemas.openxmlformats.org/officeDocument/2006/relationships/image" Target="../media/image330.wmf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340.bin"/><Relationship Id="rId17" Type="http://schemas.openxmlformats.org/officeDocument/2006/relationships/image" Target="../media/image32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2.bin"/><Relationship Id="rId20" Type="http://schemas.openxmlformats.org/officeDocument/2006/relationships/oleObject" Target="../embeddings/oleObject344.bin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337.bin"/><Relationship Id="rId11" Type="http://schemas.openxmlformats.org/officeDocument/2006/relationships/image" Target="../media/image325.wmf"/><Relationship Id="rId5" Type="http://schemas.openxmlformats.org/officeDocument/2006/relationships/image" Target="../media/image322.wmf"/><Relationship Id="rId15" Type="http://schemas.openxmlformats.org/officeDocument/2006/relationships/image" Target="../media/image327.wmf"/><Relationship Id="rId10" Type="http://schemas.openxmlformats.org/officeDocument/2006/relationships/oleObject" Target="../embeddings/oleObject339.bin"/><Relationship Id="rId19" Type="http://schemas.openxmlformats.org/officeDocument/2006/relationships/image" Target="../media/image329.wmf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24.wmf"/><Relationship Id="rId14" Type="http://schemas.openxmlformats.org/officeDocument/2006/relationships/oleObject" Target="../embeddings/oleObject34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38.e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35.emf"/><Relationship Id="rId17" Type="http://schemas.openxmlformats.org/officeDocument/2006/relationships/oleObject" Target="../embeddings/oleObject352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37.emf"/><Relationship Id="rId20" Type="http://schemas.openxmlformats.org/officeDocument/2006/relationships/image" Target="../media/image339.e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334.e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331.e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36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44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46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343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4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oleObject" Target="../embeddings/oleObject366.bin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50.wmf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352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10" Type="http://schemas.openxmlformats.org/officeDocument/2006/relationships/image" Target="../media/image349.wmf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5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13" Type="http://schemas.openxmlformats.org/officeDocument/2006/relationships/image" Target="../media/image357.wmf"/><Relationship Id="rId3" Type="http://schemas.openxmlformats.org/officeDocument/2006/relationships/image" Target="../media/image2.png"/><Relationship Id="rId7" Type="http://schemas.openxmlformats.org/officeDocument/2006/relationships/image" Target="../media/image354.wmf"/><Relationship Id="rId12" Type="http://schemas.openxmlformats.org/officeDocument/2006/relationships/oleObject" Target="../embeddings/oleObject372.bin"/><Relationship Id="rId17" Type="http://schemas.openxmlformats.org/officeDocument/2006/relationships/image" Target="../media/image29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74.bin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56.wmf"/><Relationship Id="rId5" Type="http://schemas.openxmlformats.org/officeDocument/2006/relationships/image" Target="../media/image353.wmf"/><Relationship Id="rId15" Type="http://schemas.openxmlformats.org/officeDocument/2006/relationships/image" Target="../media/image358.wmf"/><Relationship Id="rId10" Type="http://schemas.openxmlformats.org/officeDocument/2006/relationships/oleObject" Target="../embeddings/oleObject371.bin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55.wmf"/><Relationship Id="rId14" Type="http://schemas.openxmlformats.org/officeDocument/2006/relationships/oleObject" Target="../embeddings/oleObject373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13" Type="http://schemas.openxmlformats.org/officeDocument/2006/relationships/image" Target="../media/image363.wmf"/><Relationship Id="rId3" Type="http://schemas.openxmlformats.org/officeDocument/2006/relationships/image" Target="../media/image2.png"/><Relationship Id="rId7" Type="http://schemas.openxmlformats.org/officeDocument/2006/relationships/image" Target="../media/image360.wmf"/><Relationship Id="rId12" Type="http://schemas.openxmlformats.org/officeDocument/2006/relationships/oleObject" Target="../embeddings/oleObject3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376.bin"/><Relationship Id="rId11" Type="http://schemas.openxmlformats.org/officeDocument/2006/relationships/image" Target="../media/image362.wmf"/><Relationship Id="rId5" Type="http://schemas.openxmlformats.org/officeDocument/2006/relationships/image" Target="../media/image359.wmf"/><Relationship Id="rId10" Type="http://schemas.openxmlformats.org/officeDocument/2006/relationships/oleObject" Target="../embeddings/oleObject378.bin"/><Relationship Id="rId4" Type="http://schemas.openxmlformats.org/officeDocument/2006/relationships/oleObject" Target="../embeddings/oleObject375.bin"/><Relationship Id="rId9" Type="http://schemas.openxmlformats.org/officeDocument/2006/relationships/image" Target="../media/image361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2.bin"/><Relationship Id="rId13" Type="http://schemas.openxmlformats.org/officeDocument/2006/relationships/image" Target="../media/image367.wmf"/><Relationship Id="rId3" Type="http://schemas.openxmlformats.org/officeDocument/2006/relationships/image" Target="../media/image2.png"/><Relationship Id="rId7" Type="http://schemas.openxmlformats.org/officeDocument/2006/relationships/image" Target="../media/image360.wmf"/><Relationship Id="rId12" Type="http://schemas.openxmlformats.org/officeDocument/2006/relationships/oleObject" Target="../embeddings/oleObject38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381.bin"/><Relationship Id="rId11" Type="http://schemas.openxmlformats.org/officeDocument/2006/relationships/image" Target="../media/image366.wmf"/><Relationship Id="rId5" Type="http://schemas.openxmlformats.org/officeDocument/2006/relationships/image" Target="../media/image364.wmf"/><Relationship Id="rId10" Type="http://schemas.openxmlformats.org/officeDocument/2006/relationships/oleObject" Target="../embeddings/oleObject383.bin"/><Relationship Id="rId4" Type="http://schemas.openxmlformats.org/officeDocument/2006/relationships/oleObject" Target="../embeddings/oleObject380.bin"/><Relationship Id="rId9" Type="http://schemas.openxmlformats.org/officeDocument/2006/relationships/image" Target="../media/image36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image" Target="../media/image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7.bin"/><Relationship Id="rId3" Type="http://schemas.openxmlformats.org/officeDocument/2006/relationships/image" Target="../media/image2.png"/><Relationship Id="rId7" Type="http://schemas.openxmlformats.org/officeDocument/2006/relationships/image" Target="../media/image36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386.bin"/><Relationship Id="rId11" Type="http://schemas.openxmlformats.org/officeDocument/2006/relationships/image" Target="../media/image371.wmf"/><Relationship Id="rId5" Type="http://schemas.openxmlformats.org/officeDocument/2006/relationships/image" Target="../media/image368.wmf"/><Relationship Id="rId10" Type="http://schemas.openxmlformats.org/officeDocument/2006/relationships/oleObject" Target="../embeddings/oleObject388.bin"/><Relationship Id="rId4" Type="http://schemas.openxmlformats.org/officeDocument/2006/relationships/oleObject" Target="../embeddings/oleObject385.bin"/><Relationship Id="rId9" Type="http://schemas.openxmlformats.org/officeDocument/2006/relationships/image" Target="../media/image370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376.wmf"/><Relationship Id="rId18" Type="http://schemas.openxmlformats.org/officeDocument/2006/relationships/oleObject" Target="../embeddings/oleObject396.bin"/><Relationship Id="rId3" Type="http://schemas.openxmlformats.org/officeDocument/2006/relationships/image" Target="../media/image2.png"/><Relationship Id="rId7" Type="http://schemas.openxmlformats.org/officeDocument/2006/relationships/image" Target="../media/image373.wmf"/><Relationship Id="rId12" Type="http://schemas.openxmlformats.org/officeDocument/2006/relationships/oleObject" Target="../embeddings/oleObject393.bin"/><Relationship Id="rId17" Type="http://schemas.openxmlformats.org/officeDocument/2006/relationships/image" Target="../media/image37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95.bin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375.wmf"/><Relationship Id="rId5" Type="http://schemas.openxmlformats.org/officeDocument/2006/relationships/image" Target="../media/image372.wmf"/><Relationship Id="rId15" Type="http://schemas.openxmlformats.org/officeDocument/2006/relationships/image" Target="../media/image377.wmf"/><Relationship Id="rId10" Type="http://schemas.openxmlformats.org/officeDocument/2006/relationships/oleObject" Target="../embeddings/oleObject392.bin"/><Relationship Id="rId19" Type="http://schemas.openxmlformats.org/officeDocument/2006/relationships/oleObject" Target="../embeddings/oleObject397.bin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374.wmf"/><Relationship Id="rId14" Type="http://schemas.openxmlformats.org/officeDocument/2006/relationships/oleObject" Target="../embeddings/oleObject394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83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407.bin"/><Relationship Id="rId7" Type="http://schemas.openxmlformats.org/officeDocument/2006/relationships/image" Target="../media/image373.wmf"/><Relationship Id="rId12" Type="http://schemas.openxmlformats.org/officeDocument/2006/relationships/image" Target="../media/image380.wmf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82.wmf"/><Relationship Id="rId20" Type="http://schemas.openxmlformats.org/officeDocument/2006/relationships/image" Target="../media/image384.wmf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399.bin"/><Relationship Id="rId11" Type="http://schemas.openxmlformats.org/officeDocument/2006/relationships/oleObject" Target="../embeddings/oleObject402.bin"/><Relationship Id="rId24" Type="http://schemas.openxmlformats.org/officeDocument/2006/relationships/oleObject" Target="../embeddings/oleObject409.bin"/><Relationship Id="rId5" Type="http://schemas.openxmlformats.org/officeDocument/2006/relationships/image" Target="../media/image372.wmf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10" Type="http://schemas.openxmlformats.org/officeDocument/2006/relationships/image" Target="../media/image379.wmf"/><Relationship Id="rId19" Type="http://schemas.openxmlformats.org/officeDocument/2006/relationships/oleObject" Target="../embeddings/oleObject406.bin"/><Relationship Id="rId4" Type="http://schemas.openxmlformats.org/officeDocument/2006/relationships/oleObject" Target="../embeddings/oleObject398.bin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81.wmf"/><Relationship Id="rId22" Type="http://schemas.openxmlformats.org/officeDocument/2006/relationships/image" Target="../media/image385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2.bin"/><Relationship Id="rId13" Type="http://schemas.openxmlformats.org/officeDocument/2006/relationships/image" Target="../media/image389.wmf"/><Relationship Id="rId18" Type="http://schemas.openxmlformats.org/officeDocument/2006/relationships/oleObject" Target="../embeddings/oleObject417.bin"/><Relationship Id="rId26" Type="http://schemas.openxmlformats.org/officeDocument/2006/relationships/oleObject" Target="../embeddings/oleObject421.bin"/><Relationship Id="rId39" Type="http://schemas.openxmlformats.org/officeDocument/2006/relationships/oleObject" Target="../embeddings/oleObject428.bin"/><Relationship Id="rId3" Type="http://schemas.openxmlformats.org/officeDocument/2006/relationships/image" Target="../media/image2.png"/><Relationship Id="rId21" Type="http://schemas.openxmlformats.org/officeDocument/2006/relationships/image" Target="../media/image393.wmf"/><Relationship Id="rId34" Type="http://schemas.openxmlformats.org/officeDocument/2006/relationships/image" Target="../media/image399.wmf"/><Relationship Id="rId42" Type="http://schemas.openxmlformats.org/officeDocument/2006/relationships/image" Target="../media/image403.wmf"/><Relationship Id="rId7" Type="http://schemas.openxmlformats.org/officeDocument/2006/relationships/image" Target="../media/image387.wmf"/><Relationship Id="rId12" Type="http://schemas.openxmlformats.org/officeDocument/2006/relationships/oleObject" Target="../embeddings/oleObject414.bin"/><Relationship Id="rId17" Type="http://schemas.openxmlformats.org/officeDocument/2006/relationships/image" Target="../media/image391.wmf"/><Relationship Id="rId25" Type="http://schemas.openxmlformats.org/officeDocument/2006/relationships/image" Target="../media/image395.wmf"/><Relationship Id="rId33" Type="http://schemas.openxmlformats.org/officeDocument/2006/relationships/oleObject" Target="../embeddings/oleObject425.bin"/><Relationship Id="rId38" Type="http://schemas.openxmlformats.org/officeDocument/2006/relationships/image" Target="../media/image40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16.bin"/><Relationship Id="rId20" Type="http://schemas.openxmlformats.org/officeDocument/2006/relationships/oleObject" Target="../embeddings/oleObject418.bin"/><Relationship Id="rId29" Type="http://schemas.openxmlformats.org/officeDocument/2006/relationships/oleObject" Target="../embeddings/oleObject423.bin"/><Relationship Id="rId41" Type="http://schemas.openxmlformats.org/officeDocument/2006/relationships/oleObject" Target="../embeddings/oleObject429.bin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411.bin"/><Relationship Id="rId11" Type="http://schemas.openxmlformats.org/officeDocument/2006/relationships/image" Target="../media/image373.wmf"/><Relationship Id="rId24" Type="http://schemas.openxmlformats.org/officeDocument/2006/relationships/oleObject" Target="../embeddings/oleObject420.bin"/><Relationship Id="rId32" Type="http://schemas.openxmlformats.org/officeDocument/2006/relationships/image" Target="../media/image398.wmf"/><Relationship Id="rId37" Type="http://schemas.openxmlformats.org/officeDocument/2006/relationships/oleObject" Target="../embeddings/oleObject427.bin"/><Relationship Id="rId40" Type="http://schemas.openxmlformats.org/officeDocument/2006/relationships/image" Target="../media/image402.wmf"/><Relationship Id="rId5" Type="http://schemas.openxmlformats.org/officeDocument/2006/relationships/image" Target="../media/image386.wmf"/><Relationship Id="rId15" Type="http://schemas.openxmlformats.org/officeDocument/2006/relationships/image" Target="../media/image390.wmf"/><Relationship Id="rId23" Type="http://schemas.openxmlformats.org/officeDocument/2006/relationships/image" Target="../media/image394.wmf"/><Relationship Id="rId28" Type="http://schemas.openxmlformats.org/officeDocument/2006/relationships/oleObject" Target="../embeddings/oleObject422.bin"/><Relationship Id="rId36" Type="http://schemas.openxmlformats.org/officeDocument/2006/relationships/image" Target="../media/image400.wmf"/><Relationship Id="rId10" Type="http://schemas.openxmlformats.org/officeDocument/2006/relationships/oleObject" Target="../embeddings/oleObject413.bin"/><Relationship Id="rId19" Type="http://schemas.openxmlformats.org/officeDocument/2006/relationships/image" Target="../media/image392.wmf"/><Relationship Id="rId31" Type="http://schemas.openxmlformats.org/officeDocument/2006/relationships/oleObject" Target="../embeddings/oleObject424.bin"/><Relationship Id="rId4" Type="http://schemas.openxmlformats.org/officeDocument/2006/relationships/oleObject" Target="../embeddings/oleObject410.bin"/><Relationship Id="rId9" Type="http://schemas.openxmlformats.org/officeDocument/2006/relationships/image" Target="../media/image388.wmf"/><Relationship Id="rId14" Type="http://schemas.openxmlformats.org/officeDocument/2006/relationships/oleObject" Target="../embeddings/oleObject415.bin"/><Relationship Id="rId22" Type="http://schemas.openxmlformats.org/officeDocument/2006/relationships/oleObject" Target="../embeddings/oleObject419.bin"/><Relationship Id="rId27" Type="http://schemas.openxmlformats.org/officeDocument/2006/relationships/image" Target="../media/image396.wmf"/><Relationship Id="rId30" Type="http://schemas.openxmlformats.org/officeDocument/2006/relationships/image" Target="../media/image397.wmf"/><Relationship Id="rId35" Type="http://schemas.openxmlformats.org/officeDocument/2006/relationships/oleObject" Target="../embeddings/oleObject426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0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405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404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09.wmf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3.bin"/><Relationship Id="rId10" Type="http://schemas.openxmlformats.org/officeDocument/2006/relationships/image" Target="../media/image408.wmf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35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53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第三节  </a:t>
            </a:r>
            <a:r>
              <a:rPr lang="zh-CN" altLang="zh-CN" sz="53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序列极限</a:t>
            </a:r>
            <a:r>
              <a:rPr lang="zh-CN" altLang="zh-CN" sz="4426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/>
            </a:r>
            <a:br>
              <a:rPr lang="zh-CN" altLang="zh-CN" sz="4426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b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0008"/>
            <a:ext cx="7886700" cy="46069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序列极限的定义</a:t>
            </a:r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E81DB78-4D61-42A1-BAC2-902D81A41A2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94863" y="2115832"/>
            <a:ext cx="7877673" cy="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设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)是一个以自然数集为定义域的函数,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888193" y="2754851"/>
            <a:ext cx="7709136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将其函数值按自变量大小顺序排成一列，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…称为一个数列.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711886" y="4081977"/>
            <a:ext cx="3830999" cy="6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称为数列的第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项，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603831" y="4945320"/>
            <a:ext cx="5245543" cy="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数列也可表示为{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}或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952130" y="4113895"/>
            <a:ext cx="234789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也称为通项。</a:t>
            </a:r>
          </a:p>
        </p:txBody>
      </p:sp>
    </p:spTree>
    <p:extLst>
      <p:ext uri="{BB962C8B-B14F-4D97-AF65-F5344CB8AC3E}">
        <p14:creationId xmlns:p14="http://schemas.microsoft.com/office/powerpoint/2010/main" val="31361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29" grpId="0" build="p" autoUpdateAnimBg="0"/>
      <p:bldP spid="52230" grpId="0" build="p" autoUpdateAnimBg="0"/>
      <p:bldP spid="52231" grpId="0" build="p" autoUpdateAnimBg="0"/>
      <p:bldP spid="52232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278909C-2758-4C4D-B370-A1D81F44A76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55837" y="2069585"/>
            <a:ext cx="4403314" cy="695813"/>
            <a:chOff x="0" y="0"/>
            <a:chExt cx="2794" cy="438"/>
          </a:xfrm>
        </p:grpSpPr>
        <p:sp>
          <p:nvSpPr>
            <p:cNvPr id="57375" name="Line 3"/>
            <p:cNvSpPr>
              <a:spLocks noChangeShapeType="1"/>
            </p:cNvSpPr>
            <p:nvPr/>
          </p:nvSpPr>
          <p:spPr bwMode="auto">
            <a:xfrm>
              <a:off x="96" y="145"/>
              <a:ext cx="2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6" name="Oval 4"/>
            <p:cNvSpPr>
              <a:spLocks noChangeArrowheads="1"/>
            </p:cNvSpPr>
            <p:nvPr/>
          </p:nvSpPr>
          <p:spPr bwMode="auto">
            <a:xfrm>
              <a:off x="74" y="115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7" name="Text Box 5"/>
            <p:cNvSpPr txBox="1">
              <a:spLocks noChangeArrowheads="1"/>
            </p:cNvSpPr>
            <p:nvPr/>
          </p:nvSpPr>
          <p:spPr bwMode="auto">
            <a:xfrm>
              <a:off x="0" y="150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2463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92140" y="893382"/>
            <a:ext cx="234529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看数列</a:t>
            </a:r>
            <a:r>
              <a:rPr lang="en-US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zh-CN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056943" y="701720"/>
          <a:ext cx="1402106" cy="8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r:id="rId4" imgW="622300" imgH="393700" progId="Equation.3">
                  <p:embed/>
                </p:oleObj>
              </mc:Choice>
              <mc:Fallback>
                <p:oleObj r:id="rId4" imgW="62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943" y="701720"/>
                        <a:ext cx="1402106" cy="8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10391" y="3252862"/>
            <a:ext cx="791042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从直观上看,这个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数列当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越来越大时, 对应的项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zh-CN" sz="2801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857624" y="4672304"/>
            <a:ext cx="7760165" cy="13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indent="846613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“  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趋向于无穷大时, 数列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趋近于1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”</a:t>
            </a:r>
            <a:r>
              <a:rPr lang="zh-CN" altLang="en-US" sz="2801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.</a:t>
            </a:r>
            <a:endParaRPr lang="en-US" altLang="zh-CN" sz="2801" b="1" dirty="0" smtClean="0">
              <a:solidFill>
                <a:srgbClr val="000000"/>
              </a:solidFill>
              <a:latin typeface="Times New Roman" panose="02020603050405020304" pitchFamily="18" charset="0"/>
              <a:ea typeface="宋体"/>
              <a:sym typeface="Symbol" panose="05050102010706020507" pitchFamily="18" charset="2"/>
            </a:endParaRPr>
          </a:p>
          <a:p>
            <a:pPr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如何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用精确的, 量化的数学语言来刻画这一事实?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80005" y="1774311"/>
            <a:ext cx="695494" cy="992675"/>
            <a:chOff x="0" y="0"/>
            <a:chExt cx="441" cy="625"/>
          </a:xfrm>
        </p:grpSpPr>
        <p:sp>
          <p:nvSpPr>
            <p:cNvPr id="57372" name="Oval 14"/>
            <p:cNvSpPr>
              <a:spLocks noChangeArrowheads="1"/>
            </p:cNvSpPr>
            <p:nvPr/>
          </p:nvSpPr>
          <p:spPr bwMode="auto">
            <a:xfrm>
              <a:off x="101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48" y="336"/>
              <a:ext cx="39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276175" y="1774311"/>
            <a:ext cx="521621" cy="1270478"/>
            <a:chOff x="0" y="0"/>
            <a:chExt cx="331" cy="801"/>
          </a:xfrm>
        </p:grpSpPr>
        <p:sp>
          <p:nvSpPr>
            <p:cNvPr id="57369" name="Oval 18"/>
            <p:cNvSpPr>
              <a:spLocks noChangeArrowheads="1"/>
            </p:cNvSpPr>
            <p:nvPr/>
          </p:nvSpPr>
          <p:spPr bwMode="auto">
            <a:xfrm>
              <a:off x="93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70" name="Object 19"/>
            <p:cNvGraphicFramePr>
              <a:graphicFrameLocks noChangeAspect="1"/>
            </p:cNvGraphicFramePr>
            <p:nvPr/>
          </p:nvGraphicFramePr>
          <p:xfrm>
            <a:off x="72" y="378"/>
            <a:ext cx="13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r:id="rId6" imgW="215806" imgH="672808" progId="Equation.3">
                    <p:embed/>
                  </p:oleObj>
                </mc:Choice>
                <mc:Fallback>
                  <p:oleObj r:id="rId6" imgW="215806" imgH="6728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378"/>
                          <a:ext cx="13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1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83959" y="1774311"/>
            <a:ext cx="522065" cy="1248688"/>
            <a:chOff x="0" y="0"/>
            <a:chExt cx="331" cy="787"/>
          </a:xfrm>
        </p:grpSpPr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84" y="300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67" name="Object 23"/>
            <p:cNvGraphicFramePr>
              <a:graphicFrameLocks noChangeAspect="1"/>
            </p:cNvGraphicFramePr>
            <p:nvPr/>
          </p:nvGraphicFramePr>
          <p:xfrm>
            <a:off x="32" y="355"/>
            <a:ext cx="13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r:id="rId8" imgW="215806" imgH="685502" progId="Equation.3">
                    <p:embed/>
                  </p:oleObj>
                </mc:Choice>
                <mc:Fallback>
                  <p:oleObj r:id="rId8" imgW="215806" imgH="6855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355"/>
                          <a:ext cx="13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8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74845" y="1739181"/>
            <a:ext cx="521176" cy="1245575"/>
            <a:chOff x="0" y="0"/>
            <a:chExt cx="331" cy="784"/>
          </a:xfrm>
        </p:grpSpPr>
        <p:sp>
          <p:nvSpPr>
            <p:cNvPr id="57363" name="Oval 26"/>
            <p:cNvSpPr>
              <a:spLocks noChangeArrowheads="1"/>
            </p:cNvSpPr>
            <p:nvPr/>
          </p:nvSpPr>
          <p:spPr bwMode="auto">
            <a:xfrm>
              <a:off x="117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aphicFrame>
          <p:nvGraphicFramePr>
            <p:cNvPr id="57364" name="Object 27"/>
            <p:cNvGraphicFramePr>
              <a:graphicFrameLocks noChangeAspect="1"/>
            </p:cNvGraphicFramePr>
            <p:nvPr/>
          </p:nvGraphicFramePr>
          <p:xfrm>
            <a:off x="75" y="361"/>
            <a:ext cx="13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r:id="rId10" imgW="215806" imgH="672808" progId="Equation.3">
                    <p:embed/>
                  </p:oleObj>
                </mc:Choice>
                <mc:Fallback>
                  <p:oleObj r:id="rId10" imgW="215806" imgH="6728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" y="361"/>
                          <a:ext cx="13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5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067510" y="1739181"/>
            <a:ext cx="522065" cy="585211"/>
            <a:chOff x="0" y="0"/>
            <a:chExt cx="331" cy="368"/>
          </a:xfrm>
        </p:grpSpPr>
        <p:sp>
          <p:nvSpPr>
            <p:cNvPr id="57359" name="Oval 30"/>
            <p:cNvSpPr>
              <a:spLocks noChangeArrowheads="1"/>
            </p:cNvSpPr>
            <p:nvPr/>
          </p:nvSpPr>
          <p:spPr bwMode="auto">
            <a:xfrm>
              <a:off x="178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0" name="Oval 31"/>
            <p:cNvSpPr>
              <a:spLocks noChangeArrowheads="1"/>
            </p:cNvSpPr>
            <p:nvPr/>
          </p:nvSpPr>
          <p:spPr bwMode="auto">
            <a:xfrm>
              <a:off x="95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1" name="Oval 32"/>
            <p:cNvSpPr>
              <a:spLocks noChangeArrowheads="1"/>
            </p:cNvSpPr>
            <p:nvPr/>
          </p:nvSpPr>
          <p:spPr bwMode="auto">
            <a:xfrm>
              <a:off x="24" y="321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7362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i="1" baseline="-25000">
                  <a:solidFill>
                    <a:srgbClr val="40458C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381">
                <a:solidFill>
                  <a:srgbClr val="40458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10391" y="3983871"/>
            <a:ext cx="4329360" cy="52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会越来越接近于1，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或者说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228044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uild="p" autoUpdateAnimBg="0" advAuto="0"/>
      <p:bldP spid="59401" grpId="0" build="p" autoUpdateAnimBg="0"/>
      <p:bldP spid="5940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="" xmlns:a16="http://schemas.microsoft.com/office/drawing/2014/main" id="{4507F83C-94E2-4965-90C3-4B57BF4F2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89826"/>
              </p:ext>
            </p:extLst>
          </p:nvPr>
        </p:nvGraphicFramePr>
        <p:xfrm>
          <a:off x="996950" y="420688"/>
          <a:ext cx="64325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7" name="Equation" r:id="rId3" imgW="2641320" imgH="393480" progId="Equation.DSMT4">
                  <p:embed/>
                </p:oleObj>
              </mc:Choice>
              <mc:Fallback>
                <p:oleObj name="Equation" r:id="rId3" imgW="2641320" imgH="393480" progId="Equation.DSMT4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="" xmlns:a16="http://schemas.microsoft.com/office/drawing/2014/main" id="{4507F83C-94E2-4965-90C3-4B57BF4F2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20688"/>
                        <a:ext cx="64325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="" xmlns:a16="http://schemas.microsoft.com/office/drawing/2014/main" id="{D317431B-A919-4F55-B0D0-8FEFA39AC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820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如何用数学语言刻划“无限增大”和“无限接近”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="" xmlns:a16="http://schemas.microsoft.com/office/drawing/2014/main" id="{82A81E13-EAB4-4810-95B3-29388390D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16163"/>
          <a:ext cx="2232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8" name="公式" r:id="rId5" imgW="761669" imgH="253890" progId="Equation.3">
                  <p:embed/>
                </p:oleObj>
              </mc:Choice>
              <mc:Fallback>
                <p:oleObj name="公式" r:id="rId5" imgW="761669" imgH="25389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="" xmlns:a16="http://schemas.microsoft.com/office/drawing/2014/main" id="{82A81E13-EAB4-4810-95B3-29388390D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16163"/>
                        <a:ext cx="2232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="" xmlns:a16="http://schemas.microsoft.com/office/drawing/2014/main" id="{B113DFA8-57B7-4513-AA7C-D21638E29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95580"/>
              </p:ext>
            </p:extLst>
          </p:nvPr>
        </p:nvGraphicFramePr>
        <p:xfrm>
          <a:off x="3692525" y="2149475"/>
          <a:ext cx="20367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9" name="Equation" r:id="rId7" imgW="812520" imgH="431640" progId="Equation.DSMT4">
                  <p:embed/>
                </p:oleObj>
              </mc:Choice>
              <mc:Fallback>
                <p:oleObj name="Equation" r:id="rId7" imgW="812520" imgH="431640" progId="Equation.DSMT4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="" xmlns:a16="http://schemas.microsoft.com/office/drawing/2014/main" id="{B113DFA8-57B7-4513-AA7C-D21638E29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2149475"/>
                        <a:ext cx="20367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="" xmlns:a16="http://schemas.microsoft.com/office/drawing/2014/main" id="{6BC139A2-E24A-456B-B33D-C4FBC05E4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4418013"/>
          <a:ext cx="15367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0" name="公式" r:id="rId9" imgW="1778000" imgH="901700" progId="Equation.3">
                  <p:embed/>
                </p:oleObj>
              </mc:Choice>
              <mc:Fallback>
                <p:oleObj name="公式" r:id="rId9" imgW="1778000" imgH="9017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="" xmlns:a16="http://schemas.microsoft.com/office/drawing/2014/main" id="{6BC139A2-E24A-456B-B33D-C4FBC05E4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18013"/>
                        <a:ext cx="15367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="" xmlns:a16="http://schemas.microsoft.com/office/drawing/2014/main" id="{9CAFF5BB-C5FD-44E7-9CF7-82797CC82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646613"/>
          <a:ext cx="25844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1" name="公式" r:id="rId11" imgW="2679700" imgH="457200" progId="Equation.3">
                  <p:embed/>
                </p:oleObj>
              </mc:Choice>
              <mc:Fallback>
                <p:oleObj name="公式" r:id="rId11" imgW="2679700" imgH="457200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="" xmlns:a16="http://schemas.microsoft.com/office/drawing/2014/main" id="{9CAFF5BB-C5FD-44E7-9CF7-82797CC82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46613"/>
                        <a:ext cx="25844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="" xmlns:a16="http://schemas.microsoft.com/office/drawing/2014/main" id="{4D762855-A7EA-47B1-8C94-6A4C120BE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4244975"/>
          <a:ext cx="29241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2" name="公式" r:id="rId13" imgW="1104900" imgH="393700" progId="Equation.3">
                  <p:embed/>
                </p:oleObj>
              </mc:Choice>
              <mc:Fallback>
                <p:oleObj name="公式" r:id="rId13" imgW="1104900" imgH="39370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="" xmlns:a16="http://schemas.microsoft.com/office/drawing/2014/main" id="{4D762855-A7EA-47B1-8C94-6A4C120BE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244975"/>
                        <a:ext cx="29241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="" xmlns:a16="http://schemas.microsoft.com/office/drawing/2014/main" id="{46A9C9FC-48B4-439B-BF0A-9E8BFA843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17863"/>
          <a:ext cx="13716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3" name="公式" r:id="rId15" imgW="1587500" imgH="901700" progId="Equation.3">
                  <p:embed/>
                </p:oleObj>
              </mc:Choice>
              <mc:Fallback>
                <p:oleObj name="公式" r:id="rId15" imgW="1587500" imgH="901700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="" xmlns:a16="http://schemas.microsoft.com/office/drawing/2014/main" id="{46A9C9FC-48B4-439B-BF0A-9E8BFA843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17863"/>
                        <a:ext cx="13716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="" xmlns:a16="http://schemas.microsoft.com/office/drawing/2014/main" id="{30263AA9-624E-4B62-ABF2-549F6F45D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13" y="3217863"/>
          <a:ext cx="15255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4" name="公式" r:id="rId17" imgW="1765300" imgH="901700" progId="Equation.3">
                  <p:embed/>
                </p:oleObj>
              </mc:Choice>
              <mc:Fallback>
                <p:oleObj name="公式" r:id="rId17" imgW="1765300" imgH="901700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="" xmlns:a16="http://schemas.microsoft.com/office/drawing/2014/main" id="{30263AA9-624E-4B62-ABF2-549F6F45D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217863"/>
                        <a:ext cx="15255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="" xmlns:a16="http://schemas.microsoft.com/office/drawing/2014/main" id="{9B8707CA-3470-41AE-8683-0C203E192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424238"/>
          <a:ext cx="2209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5" name="公式" r:id="rId19" imgW="2489200" imgH="457200" progId="Equation.3">
                  <p:embed/>
                </p:oleObj>
              </mc:Choice>
              <mc:Fallback>
                <p:oleObj name="公式" r:id="rId19" imgW="2489200" imgH="457200" progId="Equation.3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="" xmlns:a16="http://schemas.microsoft.com/office/drawing/2014/main" id="{9B8707CA-3470-41AE-8683-0C203E192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4238"/>
                        <a:ext cx="2209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="" xmlns:a16="http://schemas.microsoft.com/office/drawing/2014/main" id="{1150D682-1892-449F-9A10-201C6317B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8" y="3044825"/>
          <a:ext cx="26622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6" name="公式" r:id="rId21" imgW="1028254" imgH="393529" progId="Equation.3">
                  <p:embed/>
                </p:oleObj>
              </mc:Choice>
              <mc:Fallback>
                <p:oleObj name="公式" r:id="rId21" imgW="1028254" imgH="393529" progId="Equation.3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="" xmlns:a16="http://schemas.microsoft.com/office/drawing/2014/main" id="{1150D682-1892-449F-9A10-201C6317B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044825"/>
                        <a:ext cx="26622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="" xmlns:a16="http://schemas.microsoft.com/office/drawing/2014/main" id="{53920441-ED96-46BD-B3F2-8D952E0CE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5387975"/>
          <a:ext cx="28495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7" name="公式" r:id="rId23" imgW="1180588" imgH="393529" progId="Equation.3">
                  <p:embed/>
                </p:oleObj>
              </mc:Choice>
              <mc:Fallback>
                <p:oleObj name="公式" r:id="rId23" imgW="1180588" imgH="393529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="" xmlns:a16="http://schemas.microsoft.com/office/drawing/2014/main" id="{53920441-ED96-46BD-B3F2-8D952E0CE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5387975"/>
                        <a:ext cx="28495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="" xmlns:a16="http://schemas.microsoft.com/office/drawing/2014/main" id="{CE550AAF-E614-48F7-90A4-27A64C581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5475288"/>
          <a:ext cx="1701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8" name="公式" r:id="rId25" imgW="1968500" imgH="901700" progId="Equation.3">
                  <p:embed/>
                </p:oleObj>
              </mc:Choice>
              <mc:Fallback>
                <p:oleObj name="公式" r:id="rId25" imgW="1968500" imgH="901700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="" xmlns:a16="http://schemas.microsoft.com/office/drawing/2014/main" id="{CE550AAF-E614-48F7-90A4-27A64C581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475288"/>
                        <a:ext cx="17018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="" xmlns:a16="http://schemas.microsoft.com/office/drawing/2014/main" id="{008E6B2B-8831-4560-B7F9-BEF8D355D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5703888"/>
          <a:ext cx="26733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9" name="公式" r:id="rId27" imgW="2870200" imgH="457200" progId="Equation.3">
                  <p:embed/>
                </p:oleObj>
              </mc:Choice>
              <mc:Fallback>
                <p:oleObj name="公式" r:id="rId27" imgW="2870200" imgH="457200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="" xmlns:a16="http://schemas.microsoft.com/office/drawing/2014/main" id="{008E6B2B-8831-4560-B7F9-BEF8D355D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703888"/>
                        <a:ext cx="26733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A96C5DA-0BB7-4520-A00F-98B84B4454A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338219" y="1473701"/>
            <a:ext cx="46001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一般, 任给</a:t>
            </a:r>
            <a:r>
              <a:rPr lang="zh-CN" altLang="zh-CN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&gt;0, 不论多么小, </a:t>
            </a:r>
            <a:endParaRPr lang="zh-CN" altLang="zh-CN" sz="2801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538416" y="1297160"/>
          <a:ext cx="1950853" cy="8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r:id="rId4" imgW="927100" imgH="393700" progId="Equation.3">
                  <p:embed/>
                </p:oleObj>
              </mc:Choice>
              <mc:Fallback>
                <p:oleObj r:id="rId4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416" y="1297160"/>
                        <a:ext cx="1950853" cy="88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62680" y="260499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只须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370237" y="2450239"/>
          <a:ext cx="845799" cy="89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r:id="rId6" imgW="685800" imgH="723900" progId="Equation.3">
                  <p:embed/>
                </p:oleObj>
              </mc:Choice>
              <mc:Fallback>
                <p:oleObj r:id="rId6" imgW="685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7" y="2450239"/>
                        <a:ext cx="845799" cy="892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37381" y="2604991"/>
            <a:ext cx="198561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. 因此, 从第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121974" y="2363524"/>
          <a:ext cx="1056582" cy="9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r:id="rId8" imgW="470104" imgH="431987" progId="Equation.3">
                  <p:embed/>
                </p:oleObj>
              </mc:Choice>
              <mc:Fallback>
                <p:oleObj r:id="rId8" imgW="470104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74" y="2363524"/>
                        <a:ext cx="1056582" cy="970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188339" y="2590316"/>
            <a:ext cx="36094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</a:rPr>
              <a:t>项开始, 以后各项都有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590696" y="3903928"/>
          <a:ext cx="1486597" cy="51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r:id="rId10" imgW="660687" imgH="228699" progId="Equation.3">
                  <p:embed/>
                </p:oleObj>
              </mc:Choice>
              <mc:Fallback>
                <p:oleObj r:id="rId10" imgW="66068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96" y="3903928"/>
                        <a:ext cx="1486597" cy="51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991467" y="3887031"/>
            <a:ext cx="684955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</a:rPr>
              <a:t>. 因</a:t>
            </a: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是任意的, 这就说明了当</a:t>
            </a: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越来越大时,</a:t>
            </a:r>
            <a:endParaRPr lang="zh-CN" altLang="en-US" sz="2801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62680" y="4891584"/>
            <a:ext cx="329046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000000"/>
                </a:solidFill>
                <a:latin typeface="Times New Roman" panose="02020603050405020304" pitchFamily="18" charset="0"/>
              </a:rPr>
              <a:t>会越来越接近于1.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716631" y="147370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要使</a:t>
            </a:r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109648" y="408670"/>
          <a:ext cx="1405663" cy="8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r:id="rId12" imgW="622300" imgH="393700" progId="Equation.3">
                  <p:embed/>
                </p:oleObj>
              </mc:Choice>
              <mc:Fallback>
                <p:oleObj r:id="rId12" imgW="62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48" y="408670"/>
                        <a:ext cx="1405663" cy="8898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958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 advAuto="0"/>
      <p:bldP spid="63492" grpId="0" build="p" autoUpdateAnimBg="0"/>
      <p:bldP spid="63494" grpId="0" build="p" autoUpdateAnimBg="0"/>
      <p:bldP spid="63496" grpId="0" build="p" autoUpdateAnimBg="0" advAuto="0"/>
      <p:bldP spid="63498" grpId="0" build="p" autoUpdateAnimBg="0"/>
      <p:bldP spid="63499" grpId="0" build="p" autoUpdateAnimBg="0"/>
      <p:bldP spid="6350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="" xmlns:a16="http://schemas.microsoft.com/office/drawing/2014/main" id="{E939BC1C-D6EE-4810-8B14-FE0C87B30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39763"/>
          <a:ext cx="2330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2" name="Equation" r:id="rId3" imgW="1040948" imgH="215806" progId="Equation.3">
                  <p:embed/>
                </p:oleObj>
              </mc:Choice>
              <mc:Fallback>
                <p:oleObj name="Equation" r:id="rId3" imgW="1040948" imgH="215806" progId="Equation.3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="" xmlns:a16="http://schemas.microsoft.com/office/drawing/2014/main" id="{E939BC1C-D6EE-4810-8B14-FE0C87B30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39763"/>
                        <a:ext cx="23304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="" xmlns:a16="http://schemas.microsoft.com/office/drawing/2014/main" id="{4AC9C7C7-7774-4FCA-A48C-F658FB949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3" y="476250"/>
          <a:ext cx="11668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3" name="公式" r:id="rId5" imgW="520474" imgH="393529" progId="Equation.3">
                  <p:embed/>
                </p:oleObj>
              </mc:Choice>
              <mc:Fallback>
                <p:oleObj name="公式" r:id="rId5" imgW="520474" imgH="393529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="" xmlns:a16="http://schemas.microsoft.com/office/drawing/2014/main" id="{4AC9C7C7-7774-4FCA-A48C-F658FB949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76250"/>
                        <a:ext cx="11668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="" xmlns:a16="http://schemas.microsoft.com/office/drawing/2014/main" id="{91C725C6-4DC4-44D0-AD53-79A2A21C2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76250"/>
          <a:ext cx="1393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4" name="公式" r:id="rId7" imgW="622030" imgH="393529" progId="Equation.3">
                  <p:embed/>
                </p:oleObj>
              </mc:Choice>
              <mc:Fallback>
                <p:oleObj name="公式" r:id="rId7" imgW="622030" imgH="393529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="" xmlns:a16="http://schemas.microsoft.com/office/drawing/2014/main" id="{91C725C6-4DC4-44D0-AD53-79A2A21C2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6250"/>
                        <a:ext cx="13938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="" xmlns:a16="http://schemas.microsoft.com/office/drawing/2014/main" id="{11CCD04B-BD21-43FD-804E-9EFA12C57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76250"/>
          <a:ext cx="1936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5" name="Equation" r:id="rId9" imgW="901309" imgH="444307" progId="Equation.3">
                  <p:embed/>
                </p:oleObj>
              </mc:Choice>
              <mc:Fallback>
                <p:oleObj name="Equation" r:id="rId9" imgW="901309" imgH="444307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="" xmlns:a16="http://schemas.microsoft.com/office/drawing/2014/main" id="{11CCD04B-BD21-43FD-804E-9EFA12C57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6250"/>
                        <a:ext cx="1936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="" xmlns:a16="http://schemas.microsoft.com/office/drawing/2014/main" id="{1BEA1D8A-F4D8-4A37-ADA6-134740750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1477963"/>
          <a:ext cx="2133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6" name="Equation" r:id="rId11" imgW="1015559" imgH="215806" progId="Equation.3">
                  <p:embed/>
                </p:oleObj>
              </mc:Choice>
              <mc:Fallback>
                <p:oleObj name="Equation" r:id="rId11" imgW="1015559" imgH="215806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="" xmlns:a16="http://schemas.microsoft.com/office/drawing/2014/main" id="{1BEA1D8A-F4D8-4A37-ADA6-134740750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477963"/>
                        <a:ext cx="2133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="" xmlns:a16="http://schemas.microsoft.com/office/drawing/2014/main" id="{7CD1755E-5F05-41F0-A5ED-F443A12E1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1477963"/>
          <a:ext cx="30686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7" name="公式" r:id="rId13" imgW="1333500" imgH="254000" progId="Equation.3">
                  <p:embed/>
                </p:oleObj>
              </mc:Choice>
              <mc:Fallback>
                <p:oleObj name="公式" r:id="rId13" imgW="1333500" imgH="25400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="" xmlns:a16="http://schemas.microsoft.com/office/drawing/2014/main" id="{7CD1755E-5F05-41F0-A5ED-F443A12E1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477963"/>
                        <a:ext cx="30686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9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C95AE16-4D1E-4AC8-A92C-251A2A912F6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823268" y="845800"/>
            <a:ext cx="7424979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3733800" indent="-3733800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1.定义</a:t>
            </a:r>
            <a:r>
              <a:rPr lang="zh-CN" altLang="en-US" sz="280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设{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}是一个序列, 若存在一个实数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endParaRPr lang="zh-CN" altLang="en-US" sz="2801" dirty="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25915"/>
              </p:ext>
            </p:extLst>
          </p:nvPr>
        </p:nvGraphicFramePr>
        <p:xfrm>
          <a:off x="1773980" y="3183334"/>
          <a:ext cx="4979632" cy="78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4" imgW="1956649" imgH="279521" progId="Equation.3">
                  <p:embed/>
                </p:oleObj>
              </mc:Choice>
              <mc:Fallback>
                <p:oleObj r:id="rId4" imgW="1956649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80" y="3183334"/>
                        <a:ext cx="4979632" cy="78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23268" y="4022322"/>
            <a:ext cx="5978849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这时, 也称{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}的极限存在,</a:t>
            </a:r>
            <a:r>
              <a:rPr lang="zh-CN" altLang="en-US" sz="2801" dirty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823268" y="1639570"/>
            <a:ext cx="7100801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 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自然数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使得当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时, 都有|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1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l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|&lt;</a:t>
            </a:r>
            <a:r>
              <a:rPr lang="zh-CN" altLang="en-US" sz="2801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="" xmlns:a16="http://schemas.microsoft.com/office/drawing/2014/main" id="{F2626D5B-6F17-442E-B029-232E17FE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651" y="2132627"/>
            <a:ext cx="6161519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marL="3733800" indent="-3733800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则称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}以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</a:rPr>
              <a:t> 为极限，记作：</a:t>
            </a:r>
            <a:endParaRPr lang="zh-CN" altLang="en-US" sz="2801" dirty="0">
              <a:solidFill>
                <a:srgbClr val="40458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F9A1532-8E23-4994-989E-5995BCBEE3AD}"/>
              </a:ext>
            </a:extLst>
          </p:cNvPr>
          <p:cNvSpPr/>
          <p:nvPr/>
        </p:nvSpPr>
        <p:spPr>
          <a:xfrm>
            <a:off x="738886" y="4779656"/>
            <a:ext cx="7638197" cy="652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否则, 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}的极限不存在, 或称{</a:t>
            </a:r>
            <a:r>
              <a:rPr lang="zh-CN" altLang="en-US" sz="280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}是发散的.</a:t>
            </a:r>
          </a:p>
        </p:txBody>
      </p:sp>
    </p:spTree>
    <p:extLst>
      <p:ext uri="{BB962C8B-B14F-4D97-AF65-F5344CB8AC3E}">
        <p14:creationId xmlns:p14="http://schemas.microsoft.com/office/powerpoint/2010/main" val="338601583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6" grpId="0"/>
      <p:bldP spid="6451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97F95EE-C1D4-4A50-846E-DC3AAFC860E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>
            <a:off x="1837605" y="4879132"/>
            <a:ext cx="63434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 flipV="1">
            <a:off x="2143551" y="619008"/>
            <a:ext cx="0" cy="45696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V="1">
            <a:off x="2131545" y="2115833"/>
            <a:ext cx="5764509" cy="84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 flipV="1">
            <a:off x="2154668" y="2742400"/>
            <a:ext cx="5731157" cy="12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V="1">
            <a:off x="2151556" y="1503940"/>
            <a:ext cx="5729378" cy="133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2437936" y="4615432"/>
            <a:ext cx="0" cy="2561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2753220" y="4613208"/>
            <a:ext cx="0" cy="25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3054720" y="4619434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3368670" y="4637221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3658608" y="4644336"/>
            <a:ext cx="0" cy="2521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969891" y="4649673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5475609" y="4645226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>
            <a:off x="5175444" y="4617655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4863272" y="4645226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4574668" y="46296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4254492" y="4624326"/>
            <a:ext cx="0" cy="253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7" name="Line 18"/>
          <p:cNvSpPr>
            <a:spLocks noChangeShapeType="1"/>
          </p:cNvSpPr>
          <p:nvPr/>
        </p:nvSpPr>
        <p:spPr bwMode="auto">
          <a:xfrm>
            <a:off x="6079053" y="4632774"/>
            <a:ext cx="0" cy="2548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>
            <a:off x="5788670" y="46296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6996447" y="4654564"/>
            <a:ext cx="0" cy="2539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0" name="Line 21"/>
          <p:cNvSpPr>
            <a:spLocks noChangeShapeType="1"/>
          </p:cNvSpPr>
          <p:nvPr/>
        </p:nvSpPr>
        <p:spPr bwMode="auto">
          <a:xfrm>
            <a:off x="6675381" y="4650562"/>
            <a:ext cx="0" cy="25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1" name="Line 22"/>
          <p:cNvSpPr>
            <a:spLocks noChangeShapeType="1"/>
          </p:cNvSpPr>
          <p:nvPr/>
        </p:nvSpPr>
        <p:spPr bwMode="auto">
          <a:xfrm>
            <a:off x="6387222" y="4635443"/>
            <a:ext cx="0" cy="2539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 flipV="1">
            <a:off x="4572889" y="704833"/>
            <a:ext cx="10673" cy="415251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13" name="Rectangle 24"/>
          <p:cNvSpPr>
            <a:spLocks noChangeArrowheads="1"/>
          </p:cNvSpPr>
          <p:nvPr/>
        </p:nvSpPr>
        <p:spPr bwMode="auto">
          <a:xfrm>
            <a:off x="2255613" y="4818655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4" name="Rectangle 25"/>
          <p:cNvSpPr>
            <a:spLocks noChangeArrowheads="1"/>
          </p:cNvSpPr>
          <p:nvPr/>
        </p:nvSpPr>
        <p:spPr bwMode="auto">
          <a:xfrm>
            <a:off x="4655157" y="4861345"/>
            <a:ext cx="83957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+1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2849273" y="4844447"/>
            <a:ext cx="54296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6" name="Rectangle 27"/>
          <p:cNvSpPr>
            <a:spLocks noChangeArrowheads="1"/>
          </p:cNvSpPr>
          <p:nvPr/>
        </p:nvSpPr>
        <p:spPr bwMode="auto">
          <a:xfrm>
            <a:off x="2570009" y="4828883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7" name="Rectangle 28"/>
          <p:cNvSpPr>
            <a:spLocks noChangeArrowheads="1"/>
          </p:cNvSpPr>
          <p:nvPr/>
        </p:nvSpPr>
        <p:spPr bwMode="auto">
          <a:xfrm>
            <a:off x="4306965" y="4843557"/>
            <a:ext cx="54029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7925848" y="4809761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1763342" y="4831106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1597473" y="1922837"/>
            <a:ext cx="54341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1337329" y="1352301"/>
            <a:ext cx="91250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l+</a:t>
            </a:r>
            <a:r>
              <a:rPr lang="el-GR" altLang="en-US" sz="2381" b="1" i="1">
                <a:solidFill>
                  <a:srgbClr val="4045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1707311" y="400221"/>
            <a:ext cx="541632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zh-CN" altLang="zh-CN" sz="2381">
              <a:solidFill>
                <a:srgbClr val="40458C"/>
              </a:solidFill>
            </a:endParaRP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1420931" y="2516498"/>
            <a:ext cx="9151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l-</a:t>
            </a:r>
            <a:r>
              <a:rPr lang="el-GR" altLang="en-US" sz="2381" b="1" i="1">
                <a:solidFill>
                  <a:srgbClr val="40458C"/>
                </a:solidFill>
                <a:latin typeface="Times New Roman" panose="02020603050405020304" pitchFamily="18" charset="0"/>
              </a:rPr>
              <a:t>ε</a:t>
            </a: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4" name="Oval 35"/>
          <p:cNvSpPr>
            <a:spLocks noChangeArrowheads="1"/>
          </p:cNvSpPr>
          <p:nvPr/>
        </p:nvSpPr>
        <p:spPr bwMode="auto">
          <a:xfrm>
            <a:off x="2418814" y="2544068"/>
            <a:ext cx="88938" cy="10138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5" name="Oval 36"/>
          <p:cNvSpPr>
            <a:spLocks noChangeArrowheads="1"/>
          </p:cNvSpPr>
          <p:nvPr/>
        </p:nvSpPr>
        <p:spPr bwMode="auto">
          <a:xfrm>
            <a:off x="2701192" y="3283142"/>
            <a:ext cx="88049" cy="10138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6" name="Oval 37"/>
          <p:cNvSpPr>
            <a:spLocks noChangeArrowheads="1"/>
          </p:cNvSpPr>
          <p:nvPr/>
        </p:nvSpPr>
        <p:spPr bwMode="auto">
          <a:xfrm>
            <a:off x="3005359" y="3586865"/>
            <a:ext cx="88938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7" name="Oval 38"/>
          <p:cNvSpPr>
            <a:spLocks noChangeArrowheads="1"/>
          </p:cNvSpPr>
          <p:nvPr/>
        </p:nvSpPr>
        <p:spPr bwMode="auto">
          <a:xfrm>
            <a:off x="3313529" y="2386649"/>
            <a:ext cx="88938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8" name="Oval 39"/>
          <p:cNvSpPr>
            <a:spLocks noChangeArrowheads="1"/>
          </p:cNvSpPr>
          <p:nvPr/>
        </p:nvSpPr>
        <p:spPr bwMode="auto">
          <a:xfrm>
            <a:off x="3649714" y="865366"/>
            <a:ext cx="88938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29" name="Oval 40"/>
          <p:cNvSpPr>
            <a:spLocks noChangeArrowheads="1"/>
          </p:cNvSpPr>
          <p:nvPr/>
        </p:nvSpPr>
        <p:spPr bwMode="auto">
          <a:xfrm>
            <a:off x="3880953" y="1149967"/>
            <a:ext cx="87604" cy="102279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0" name="Oval 41"/>
          <p:cNvSpPr>
            <a:spLocks noChangeArrowheads="1"/>
          </p:cNvSpPr>
          <p:nvPr/>
        </p:nvSpPr>
        <p:spPr bwMode="auto">
          <a:xfrm>
            <a:off x="4219806" y="1437681"/>
            <a:ext cx="88938" cy="10050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1" name="Oval 42"/>
          <p:cNvSpPr>
            <a:spLocks noChangeArrowheads="1"/>
          </p:cNvSpPr>
          <p:nvPr/>
        </p:nvSpPr>
        <p:spPr bwMode="auto">
          <a:xfrm>
            <a:off x="4526197" y="2847791"/>
            <a:ext cx="88938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2" name="Oval 43"/>
          <p:cNvSpPr>
            <a:spLocks noChangeArrowheads="1"/>
          </p:cNvSpPr>
          <p:nvPr/>
        </p:nvSpPr>
        <p:spPr bwMode="auto">
          <a:xfrm>
            <a:off x="4820137" y="2386649"/>
            <a:ext cx="88938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3" name="Oval 44"/>
          <p:cNvSpPr>
            <a:spLocks noChangeArrowheads="1"/>
          </p:cNvSpPr>
          <p:nvPr/>
        </p:nvSpPr>
        <p:spPr bwMode="auto">
          <a:xfrm>
            <a:off x="5127417" y="2177200"/>
            <a:ext cx="90272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4" name="Oval 45"/>
          <p:cNvSpPr>
            <a:spLocks noChangeArrowheads="1"/>
          </p:cNvSpPr>
          <p:nvPr/>
        </p:nvSpPr>
        <p:spPr bwMode="auto">
          <a:xfrm>
            <a:off x="5421357" y="2001103"/>
            <a:ext cx="89383" cy="100055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5" name="Oval 46"/>
          <p:cNvSpPr>
            <a:spLocks noChangeArrowheads="1"/>
          </p:cNvSpPr>
          <p:nvPr/>
        </p:nvSpPr>
        <p:spPr bwMode="auto">
          <a:xfrm>
            <a:off x="5707737" y="1548409"/>
            <a:ext cx="87159" cy="9916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6" name="Oval 47"/>
          <p:cNvSpPr>
            <a:spLocks noChangeArrowheads="1"/>
          </p:cNvSpPr>
          <p:nvPr/>
        </p:nvSpPr>
        <p:spPr bwMode="auto">
          <a:xfrm>
            <a:off x="6023911" y="1790765"/>
            <a:ext cx="88493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7" name="Oval 48"/>
          <p:cNvSpPr>
            <a:spLocks noChangeArrowheads="1"/>
          </p:cNvSpPr>
          <p:nvPr/>
        </p:nvSpPr>
        <p:spPr bwMode="auto">
          <a:xfrm>
            <a:off x="6340974" y="2242569"/>
            <a:ext cx="88938" cy="9916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8" name="Oval 49"/>
          <p:cNvSpPr>
            <a:spLocks noChangeArrowheads="1"/>
          </p:cNvSpPr>
          <p:nvPr/>
        </p:nvSpPr>
        <p:spPr bwMode="auto">
          <a:xfrm>
            <a:off x="6659372" y="2032676"/>
            <a:ext cx="88049" cy="101834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39" name="Oval 50"/>
          <p:cNvSpPr>
            <a:spLocks noChangeArrowheads="1"/>
          </p:cNvSpPr>
          <p:nvPr/>
        </p:nvSpPr>
        <p:spPr bwMode="auto">
          <a:xfrm>
            <a:off x="6966208" y="2132286"/>
            <a:ext cx="88049" cy="98276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40" name="Oval 51"/>
          <p:cNvSpPr>
            <a:spLocks noChangeArrowheads="1"/>
          </p:cNvSpPr>
          <p:nvPr/>
        </p:nvSpPr>
        <p:spPr bwMode="auto">
          <a:xfrm>
            <a:off x="7232577" y="2072253"/>
            <a:ext cx="89827" cy="97832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3541" name="Oval 52"/>
          <p:cNvSpPr>
            <a:spLocks noChangeArrowheads="1"/>
          </p:cNvSpPr>
          <p:nvPr/>
        </p:nvSpPr>
        <p:spPr bwMode="auto">
          <a:xfrm>
            <a:off x="7525627" y="2090041"/>
            <a:ext cx="88049" cy="99610"/>
          </a:xfrm>
          <a:prstGeom prst="ellipse">
            <a:avLst/>
          </a:prstGeom>
          <a:solidFill>
            <a:srgbClr val="00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65589" name="Object 5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</p:nvPr>
        </p:nvGraphicFramePr>
        <p:xfrm>
          <a:off x="2251611" y="5437218"/>
          <a:ext cx="5405200" cy="71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4" imgW="1727950" imgH="228699" progId="Equation.3">
                  <p:embed/>
                </p:oleObj>
              </mc:Choice>
              <mc:Fallback>
                <p:oleObj r:id="rId4" imgW="1727950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611" y="5437218"/>
                        <a:ext cx="5405200" cy="715505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8895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D96BF9C-181A-47E2-8208-5FFAB817AB0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815371" y="310838"/>
            <a:ext cx="5052116" cy="1216225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128325" y="1934399"/>
            <a:ext cx="499341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       比如, 对于刚才的数列, 有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969659" y="1781871"/>
          <a:ext cx="1914388" cy="88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r:id="rId4" imgW="850900" imgH="393700" progId="Equation.3">
                  <p:embed/>
                </p:oleObj>
              </mc:Choice>
              <mc:Fallback>
                <p:oleObj r:id="rId4" imgW="850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59" y="1781871"/>
                        <a:ext cx="1914388" cy="885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151005" y="3902594"/>
            <a:ext cx="7215085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2689225" indent="-268922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注1.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定义中的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是预先给定的, 任意小的正数,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951446" y="4915153"/>
            <a:ext cx="537436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其任意性保证了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可无限接近于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51445" y="5515038"/>
            <a:ext cx="5117883" cy="7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另外,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又是确定的, 它不是变量.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099865" y="2646347"/>
          <a:ext cx="1992209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r:id="rId6" imgW="1753361" imgH="749625" progId="Equation.3">
                  <p:embed/>
                </p:oleObj>
              </mc:Choice>
              <mc:Fallback>
                <p:oleObj r:id="rId6" imgW="1753361" imgH="749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65" y="2646347"/>
                        <a:ext cx="1992209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3236598" y="2646347"/>
          <a:ext cx="4563847" cy="85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r:id="rId8" imgW="4013200" imgH="749300" progId="Equation.3">
                  <p:embed/>
                </p:oleObj>
              </mc:Choice>
              <mc:Fallback>
                <p:oleObj r:id="rId8" imgW="40132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98" y="2646347"/>
                        <a:ext cx="4563847" cy="85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0"/>
          <p:cNvGrpSpPr>
            <a:grpSpLocks/>
          </p:cNvGrpSpPr>
          <p:nvPr/>
        </p:nvGrpSpPr>
        <p:grpSpPr bwMode="auto">
          <a:xfrm>
            <a:off x="1927432" y="289937"/>
            <a:ext cx="4978298" cy="1043866"/>
            <a:chOff x="0" y="0"/>
            <a:chExt cx="3160" cy="658"/>
          </a:xfrm>
        </p:grpSpPr>
        <p:sp>
          <p:nvSpPr>
            <p:cNvPr id="64525" name="Rectangle 11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4526" name="Object 12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6" r:id="rId10" imgW="106716" imgH="205597" progId="Equation.3">
                    <p:embed/>
                  </p:oleObj>
                </mc:Choice>
                <mc:Fallback>
                  <p:oleObj r:id="rId10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4281618" y="802665"/>
          <a:ext cx="152528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12" imgW="662958" imgH="274416" progId="Equation.DSMT4">
                  <p:embed/>
                </p:oleObj>
              </mc:Choice>
              <mc:Fallback>
                <p:oleObj name="Equation" r:id="rId12" imgW="662958" imgH="2744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618" y="802665"/>
                        <a:ext cx="152528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277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  <p:bldP spid="66565" grpId="0" build="p" autoUpdateAnimBg="0"/>
      <p:bldP spid="66566" grpId="0" build="p" autoUpdateAnimBg="0"/>
      <p:bldP spid="665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B0D4972-AB21-41D2-8E40-1588D2FD229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888744" y="320177"/>
            <a:ext cx="5051672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356770" y="847578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r:id="rId4" imgW="624804" imgH="274416" progId="Equation.3">
                  <p:embed/>
                </p:oleObj>
              </mc:Choice>
              <mc:Fallback>
                <p:oleObj r:id="rId4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770" y="847578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3" name="Group 6"/>
          <p:cNvGrpSpPr>
            <a:grpSpLocks/>
          </p:cNvGrpSpPr>
          <p:nvPr/>
        </p:nvGrpSpPr>
        <p:grpSpPr bwMode="auto">
          <a:xfrm>
            <a:off x="1946554" y="354862"/>
            <a:ext cx="4979632" cy="1044315"/>
            <a:chOff x="0" y="0"/>
            <a:chExt cx="3160" cy="658"/>
          </a:xfrm>
        </p:grpSpPr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5545" name="Object 8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535A32-18C8-4A04-9169-F71F597A0952}"/>
              </a:ext>
            </a:extLst>
          </p:cNvPr>
          <p:cNvSpPr/>
          <p:nvPr/>
        </p:nvSpPr>
        <p:spPr>
          <a:xfrm>
            <a:off x="966476" y="2084643"/>
            <a:ext cx="7716482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注2.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一般说来,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随给定的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变化而变化, 给不同的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也不同；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D7B9D33-D1EC-41A7-958F-075858A7548E}"/>
              </a:ext>
            </a:extLst>
          </p:cNvPr>
          <p:cNvSpPr/>
          <p:nvPr/>
        </p:nvSpPr>
        <p:spPr>
          <a:xfrm>
            <a:off x="1047136" y="3516319"/>
            <a:ext cx="7558548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而且，对同一个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来说, </a:t>
            </a:r>
            <a:r>
              <a:rPr lang="zh-CN" altLang="en-US" sz="2801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不是唯一的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(若存在一个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则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+2, …, 均可作为定义中的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9869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5A73F4-AD5D-45DC-8372-0C66AF0E594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897638" y="242801"/>
            <a:ext cx="5052561" cy="1214891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863290" y="1409666"/>
            <a:ext cx="8034648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2689225" indent="-268922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注3.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定义中“ 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有|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|&lt;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”的意思是说, 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591247" y="4783969"/>
            <a:ext cx="6502693" cy="12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改变, 去掉数列的前有限项, 不改变数列收敛或发散的性质.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591247" y="2247016"/>
            <a:ext cx="68682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从第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+1项开始,以后各项都有|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1591247" y="2962521"/>
            <a:ext cx="65342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至于以前的项是否满足此式不必考虑.</a:t>
            </a: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1591247" y="3502374"/>
            <a:ext cx="6470675" cy="122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可见一个数列是否有极限只与其后面的</a:t>
            </a:r>
            <a:r>
              <a:rPr lang="zh-CN" altLang="en-US" sz="2801" b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无穷多项</a:t>
            </a:r>
            <a:r>
              <a:rPr lang="zh-CN" altLang="en-US" sz="2801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有关. 而与前面的有限多项无关. </a:t>
            </a:r>
          </a:p>
        </p:txBody>
      </p:sp>
      <p:grpSp>
        <p:nvGrpSpPr>
          <p:cNvPr id="66569" name="Group 8"/>
          <p:cNvGrpSpPr>
            <a:grpSpLocks/>
          </p:cNvGrpSpPr>
          <p:nvPr/>
        </p:nvGrpSpPr>
        <p:grpSpPr bwMode="auto">
          <a:xfrm>
            <a:off x="1927432" y="289937"/>
            <a:ext cx="4978298" cy="1043866"/>
            <a:chOff x="0" y="0"/>
            <a:chExt cx="3160" cy="658"/>
          </a:xfrm>
        </p:grpSpPr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6572" name="Object 10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r:id="rId4" imgW="106716" imgH="205597" progId="Equation.3">
                    <p:embed/>
                  </p:oleObj>
                </mc:Choice>
                <mc:Fallback>
                  <p:oleObj r:id="rId4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4350990" y="815561"/>
          <a:ext cx="1429232" cy="62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r:id="rId6" imgW="624804" imgH="274416" progId="Equation.3">
                  <p:embed/>
                </p:oleObj>
              </mc:Choice>
              <mc:Fallback>
                <p:oleObj r:id="rId6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990" y="815561"/>
                        <a:ext cx="1429232" cy="62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3736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42FCD2E-895A-4B0D-A3CF-295AEEFAF8D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36109" y="845800"/>
            <a:ext cx="2653462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几何意义: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1584577" y="5330492"/>
            <a:ext cx="6126041" cy="0"/>
          </a:xfrm>
          <a:prstGeom prst="line">
            <a:avLst/>
          </a:prstGeom>
          <a:noFill/>
          <a:ln w="9525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929318" y="5244667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267620" y="5225990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326425" y="5339831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l-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836484" y="4774186"/>
            <a:ext cx="78176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N+5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538204" y="5295362"/>
            <a:ext cx="26880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i="1">
                <a:solidFill>
                  <a:srgbClr val="21007E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973110" y="4774186"/>
            <a:ext cx="77909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N+1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455153" y="5318041"/>
            <a:ext cx="75063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l+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6711401" y="5225990"/>
            <a:ext cx="4589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7676821" y="5055229"/>
            <a:ext cx="45980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634808" y="5036108"/>
            <a:ext cx="3040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515418" y="5036108"/>
            <a:ext cx="30406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2393022" y="5284689"/>
            <a:ext cx="73818" cy="75597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3074286" y="5284689"/>
            <a:ext cx="72929" cy="75597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4113970" y="5300254"/>
            <a:ext cx="73818" cy="75152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4510188" y="5294472"/>
            <a:ext cx="74708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4667164" y="5294472"/>
            <a:ext cx="72929" cy="751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4875278" y="5294472"/>
            <a:ext cx="72929" cy="75153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5271052" y="5294472"/>
            <a:ext cx="75597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6821239" y="5294472"/>
            <a:ext cx="75153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951426" y="4774186"/>
            <a:ext cx="77909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38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endParaRPr lang="zh-CN" altLang="zh-CN" sz="238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6139085" y="5294472"/>
            <a:ext cx="74708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2381016" y="845799"/>
            <a:ext cx="5617761" cy="11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由于|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|&lt;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l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zh-CN" sz="2381" b="1" i="1" baseline="-25000" dirty="0">
                <a:solidFill>
                  <a:srgbClr val="21007E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011262" y="3585145"/>
            <a:ext cx="4659424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而只有有限项落在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381" b="1" i="1" baseline="-25000" dirty="0">
                <a:solidFill>
                  <a:srgbClr val="21007E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(l)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外部. 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725437" y="4486027"/>
            <a:ext cx="99495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看图.</a:t>
            </a:r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4363885" y="5295361"/>
            <a:ext cx="72929" cy="74708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4234036" y="5295361"/>
            <a:ext cx="73818" cy="74708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4" name="Oval 32"/>
          <p:cNvSpPr>
            <a:spLocks noChangeArrowheads="1"/>
          </p:cNvSpPr>
          <p:nvPr/>
        </p:nvSpPr>
        <p:spPr bwMode="auto">
          <a:xfrm>
            <a:off x="4983338" y="5294472"/>
            <a:ext cx="75152" cy="75153"/>
          </a:xfrm>
          <a:prstGeom prst="ellipse">
            <a:avLst/>
          </a:prstGeom>
          <a:solidFill>
            <a:srgbClr val="2100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5119413" y="5294472"/>
            <a:ext cx="72040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6" name="Oval 34"/>
          <p:cNvSpPr>
            <a:spLocks noChangeArrowheads="1"/>
          </p:cNvSpPr>
          <p:nvPr/>
        </p:nvSpPr>
        <p:spPr bwMode="auto">
          <a:xfrm>
            <a:off x="4791232" y="5282466"/>
            <a:ext cx="76042" cy="75152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69667" name="Oval 35"/>
          <p:cNvSpPr>
            <a:spLocks noChangeArrowheads="1"/>
          </p:cNvSpPr>
          <p:nvPr/>
        </p:nvSpPr>
        <p:spPr bwMode="auto">
          <a:xfrm>
            <a:off x="4596903" y="5294472"/>
            <a:ext cx="73374" cy="75153"/>
          </a:xfrm>
          <a:prstGeom prst="ellipse">
            <a:avLst/>
          </a:prstGeom>
          <a:solidFill>
            <a:srgbClr val="21007E"/>
          </a:solidFill>
          <a:ln w="9525">
            <a:solidFill>
              <a:srgbClr val="21007E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F9ABD30-6C4D-48DC-AC06-EB6AC35F0640}"/>
              </a:ext>
            </a:extLst>
          </p:cNvPr>
          <p:cNvSpPr/>
          <p:nvPr/>
        </p:nvSpPr>
        <p:spPr>
          <a:xfrm>
            <a:off x="868774" y="3206884"/>
            <a:ext cx="6878159" cy="95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总能找到一个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从第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+1项开始, 以后各项都落在邻域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(l).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内,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BD396D2-B14B-4F89-97D0-BBBEE2243D58}"/>
              </a:ext>
            </a:extLst>
          </p:cNvPr>
          <p:cNvSpPr/>
          <p:nvPr/>
        </p:nvSpPr>
        <p:spPr>
          <a:xfrm>
            <a:off x="870952" y="2049761"/>
            <a:ext cx="6985865" cy="1126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因此, 所谓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为极限, 就是对任何以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为心, 以任意小的正数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为半径的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邻域,</a:t>
            </a:r>
          </a:p>
        </p:txBody>
      </p:sp>
    </p:spTree>
    <p:extLst>
      <p:ext uri="{BB962C8B-B14F-4D97-AF65-F5344CB8AC3E}">
        <p14:creationId xmlns:p14="http://schemas.microsoft.com/office/powerpoint/2010/main" val="289162055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7" grpId="0"/>
      <p:bldP spid="6966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E06EAE59-794D-42A1-A3A8-64493AE0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5693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极限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的理论和方法是阐述微积分的概念和方法的工具，是整个微积分学的理论基础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A31CFD66-448E-49BE-BF28-25A91511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0938"/>
            <a:ext cx="8637587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我国古代数学家刘徽在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九章算术注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利用圆内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接正多边形计算圆面积的方法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割圆术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，就是极限思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想在几何上的应用。</a:t>
            </a:r>
          </a:p>
        </p:txBody>
      </p:sp>
    </p:spTree>
    <p:extLst>
      <p:ext uri="{BB962C8B-B14F-4D97-AF65-F5344CB8AC3E}">
        <p14:creationId xmlns:p14="http://schemas.microsoft.com/office/powerpoint/2010/main" val="27603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FE8A41-10D5-4751-8565-7AE4BBFB560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38329" y="2271029"/>
            <a:ext cx="348013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若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(常数), 则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995599"/>
              </p:ext>
            </p:extLst>
          </p:nvPr>
        </p:nvGraphicFramePr>
        <p:xfrm>
          <a:off x="5115329" y="2309871"/>
          <a:ext cx="1262029" cy="63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r:id="rId4" imgW="559285" imgH="279643" progId="Equation.3">
                  <p:embed/>
                </p:oleObj>
              </mc:Choice>
              <mc:Fallback>
                <p:oleObj r:id="rId4" imgW="559285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329" y="2309871"/>
                        <a:ext cx="1262029" cy="6310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68623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8624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1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565900" y="3152404"/>
            <a:ext cx="18410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2202695" y="3164855"/>
            <a:ext cx="595839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&gt;0.   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|=|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–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|= 0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02695" y="4039114"/>
            <a:ext cx="604555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|=0&lt;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558108" y="4826659"/>
          <a:ext cx="126558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r:id="rId8" imgW="559285" imgH="279643" progId="Equation.3">
                  <p:embed/>
                </p:oleObj>
              </mc:Choice>
              <mc:Fallback>
                <p:oleObj r:id="rId8" imgW="559285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108" y="4826659"/>
                        <a:ext cx="126558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202695" y="4847560"/>
            <a:ext cx="130471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202695" y="5845443"/>
            <a:ext cx="54109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即常数的极限就是常数本身.</a:t>
            </a:r>
          </a:p>
        </p:txBody>
      </p: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r:id="rId9" imgW="114300" imgH="215900" progId="Equation.3">
                  <p:embed/>
                </p:oleObj>
              </mc:Choice>
              <mc:Fallback>
                <p:oleObj r:id="rId9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r:id="rId11" imgW="624804" imgH="274416" progId="Equation.3">
                  <p:embed/>
                </p:oleObj>
              </mc:Choice>
              <mc:Fallback>
                <p:oleObj r:id="rId11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1825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4" grpId="0" build="p" autoUpdateAnimBg="0"/>
      <p:bldP spid="70665" grpId="0" build="p" autoUpdateAnimBg="0"/>
      <p:bldP spid="70666" grpId="0" build="p" autoUpdateAnimBg="0"/>
      <p:bldP spid="70668" grpId="0" build="p" autoUpdateAnimBg="0"/>
      <p:bldP spid="7066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00D73EE-E0C5-4339-90EA-2D2876113E9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538329" y="2271029"/>
            <a:ext cx="7573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404139" y="2016667"/>
          <a:ext cx="1435902" cy="8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r:id="rId4" imgW="635000" imgH="393700" progId="Equation.3">
                  <p:embed/>
                </p:oleObj>
              </mc:Choice>
              <mc:Fallback>
                <p:oleObj r:id="rId4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139" y="2016667"/>
                        <a:ext cx="1435902" cy="89026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8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6964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69649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7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565900" y="3152404"/>
            <a:ext cx="18410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202695" y="3164855"/>
            <a:ext cx="149682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对</a:t>
            </a:r>
            <a:r>
              <a:rPr lang="zh-CN" altLang="en-US" sz="2801" b="1" i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&gt;0.   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470398" y="4753730"/>
          <a:ext cx="3157295" cy="8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r:id="rId8" imgW="1397000" imgH="393700" progId="Equation.3">
                  <p:embed/>
                </p:oleObj>
              </mc:Choice>
              <mc:Fallback>
                <p:oleObj r:id="rId8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398" y="4753730"/>
                        <a:ext cx="3157295" cy="8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202695" y="5845443"/>
            <a:ext cx="5994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r:id="rId10" imgW="114300" imgH="215900" progId="Equation.3">
                  <p:embed/>
                </p:oleObj>
              </mc:Choice>
              <mc:Fallback>
                <p:oleObj r:id="rId10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r:id="rId12" imgW="624804" imgH="274416" progId="Equation.3">
                  <p:embed/>
                </p:oleObj>
              </mc:Choice>
              <mc:Fallback>
                <p:oleObj r:id="rId1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3699519" y="2983421"/>
          <a:ext cx="3314715" cy="88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r:id="rId14" imgW="1473200" imgH="393700" progId="Equation.3">
                  <p:embed/>
                </p:oleObj>
              </mc:Choice>
              <mc:Fallback>
                <p:oleObj r:id="rId14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519" y="2983421"/>
                        <a:ext cx="3314715" cy="888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2453500" y="3857236"/>
          <a:ext cx="4630551" cy="89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" r:id="rId16" imgW="2044700" imgH="393700" progId="Equation.3">
                  <p:embed/>
                </p:oleObj>
              </mc:Choice>
              <mc:Fallback>
                <p:oleObj r:id="rId16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00" y="3857236"/>
                        <a:ext cx="4630551" cy="8911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2773676" y="5671124"/>
          <a:ext cx="1431455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r:id="rId18" imgW="635000" imgH="393700" progId="Equation.3">
                  <p:embed/>
                </p:oleObj>
              </mc:Choice>
              <mc:Fallback>
                <p:oleObj r:id="rId18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676" y="5671124"/>
                        <a:ext cx="1431455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5318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8" grpId="0" build="p" autoUpdateAnimBg="0"/>
      <p:bldP spid="71689" grpId="0" build="p" autoUpdateAnimBg="0"/>
      <p:bldP spid="716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D609F50-8F35-4D61-A020-C14EBAB1B23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3741832" y="81148"/>
            <a:ext cx="5051672" cy="1215781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7153" y="1126398"/>
            <a:ext cx="3851900" cy="888045"/>
            <a:chOff x="0" y="0"/>
            <a:chExt cx="2445" cy="559"/>
          </a:xfrm>
        </p:grpSpPr>
        <p:sp>
          <p:nvSpPr>
            <p:cNvPr id="70676" name="Text Box 4"/>
            <p:cNvSpPr txBox="1">
              <a:spLocks noChangeArrowheads="1"/>
            </p:cNvSpPr>
            <p:nvPr/>
          </p:nvSpPr>
          <p:spPr bwMode="auto">
            <a:xfrm>
              <a:off x="0" y="127"/>
              <a:ext cx="10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例2. 证明</a:t>
              </a:r>
            </a:p>
          </p:txBody>
        </p:sp>
        <p:graphicFrame>
          <p:nvGraphicFramePr>
            <p:cNvPr id="70677" name="Object 5"/>
            <p:cNvGraphicFramePr>
              <a:graphicFrameLocks noChangeAspect="1"/>
            </p:cNvGraphicFramePr>
            <p:nvPr/>
          </p:nvGraphicFramePr>
          <p:xfrm>
            <a:off x="979" y="0"/>
            <a:ext cx="146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8" r:id="rId4" imgW="1028700" imgH="393700" progId="Equation.3">
                    <p:embed/>
                  </p:oleObj>
                </mc:Choice>
                <mc:Fallback>
                  <p:oleObj r:id="rId4" imgW="1028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0"/>
                          <a:ext cx="146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017153" y="2154521"/>
            <a:ext cx="164257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 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14941"/>
              </p:ext>
            </p:extLst>
          </p:nvPr>
        </p:nvGraphicFramePr>
        <p:xfrm>
          <a:off x="1563688" y="2979738"/>
          <a:ext cx="39909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Equation" r:id="rId6" imgW="1854000" imgH="393480" progId="Equation.DSMT4">
                  <p:embed/>
                </p:oleObj>
              </mc:Choice>
              <mc:Fallback>
                <p:oleObj name="Equation" r:id="rId6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979738"/>
                        <a:ext cx="39909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6470824" y="3178196"/>
          <a:ext cx="1552855" cy="5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r:id="rId8" imgW="686396" imgH="228799" progId="Equation.3">
                  <p:embed/>
                </p:oleObj>
              </mc:Choice>
              <mc:Fallback>
                <p:oleObj r:id="rId8" imgW="686396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824" y="3178196"/>
                        <a:ext cx="1552855" cy="5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644591" y="3176861"/>
            <a:ext cx="9051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要使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26529"/>
              </p:ext>
            </p:extLst>
          </p:nvPr>
        </p:nvGraphicFramePr>
        <p:xfrm>
          <a:off x="1506756" y="4095145"/>
          <a:ext cx="1491044" cy="8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r:id="rId10" imgW="723900" imgH="393700" progId="Equation.3">
                  <p:embed/>
                </p:oleObj>
              </mc:Choice>
              <mc:Fallback>
                <p:oleObj r:id="rId10" imgW="72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756" y="4095145"/>
                        <a:ext cx="1491044" cy="890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122187" y="4279691"/>
            <a:ext cx="24713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时, 有</a:t>
            </a: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672625" y="5208648"/>
          <a:ext cx="3697148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r:id="rId12" imgW="1638300" imgH="393700" progId="Equation.3">
                  <p:embed/>
                </p:oleObj>
              </mc:Choice>
              <mc:Fallback>
                <p:oleObj r:id="rId12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625" y="5208648"/>
                        <a:ext cx="3697148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504194" y="2154521"/>
            <a:ext cx="358861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(要证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66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014253" y="4114266"/>
          <a:ext cx="3091481" cy="8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r:id="rId14" imgW="1397000" imgH="393700" progId="Equation.3">
                  <p:embed/>
                </p:oleObj>
              </mc:Choice>
              <mc:Fallback>
                <p:oleObj r:id="rId14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253" y="4114266"/>
                        <a:ext cx="3091481" cy="87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5374220" y="5217541"/>
          <a:ext cx="2713050" cy="87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r:id="rId16" imgW="1219200" imgH="393700" progId="Equation.3">
                  <p:embed/>
                </p:oleObj>
              </mc:Choice>
              <mc:Fallback>
                <p:oleObj r:id="rId16" imgW="1219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220" y="5217541"/>
                        <a:ext cx="2713050" cy="87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5904290" y="1961525"/>
          <a:ext cx="2633895" cy="8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r:id="rId18" imgW="1158383" imgH="388540" progId="Equation.3">
                  <p:embed/>
                </p:oleObj>
              </mc:Choice>
              <mc:Fallback>
                <p:oleObj r:id="rId18" imgW="1158383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290" y="1961525"/>
                        <a:ext cx="2633895" cy="8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2" name="Group 17"/>
          <p:cNvGrpSpPr>
            <a:grpSpLocks/>
          </p:cNvGrpSpPr>
          <p:nvPr/>
        </p:nvGrpSpPr>
        <p:grpSpPr bwMode="auto">
          <a:xfrm>
            <a:off x="3922061" y="114170"/>
            <a:ext cx="4979632" cy="1102091"/>
            <a:chOff x="159" y="-57"/>
            <a:chExt cx="3160" cy="695"/>
          </a:xfrm>
        </p:grpSpPr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 flipH="1">
              <a:off x="159" y="-57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0675" name="Object 19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6" r:id="rId20" imgW="106716" imgH="205597" progId="Equation.3">
                    <p:embed/>
                  </p:oleObj>
                </mc:Choice>
                <mc:Fallback>
                  <p:oleObj r:id="rId20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15106"/>
              </p:ext>
            </p:extLst>
          </p:nvPr>
        </p:nvGraphicFramePr>
        <p:xfrm>
          <a:off x="6393104" y="634575"/>
          <a:ext cx="143812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r:id="rId22" imgW="624804" imgH="274416" progId="Equation.3">
                  <p:embed/>
                </p:oleObj>
              </mc:Choice>
              <mc:Fallback>
                <p:oleObj r:id="rId2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104" y="634575"/>
                        <a:ext cx="143812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03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 autoUpdateAnimBg="0"/>
      <p:bldP spid="72713" grpId="0" build="p" autoUpdateAnimBg="0"/>
      <p:bldP spid="72715" grpId="0" build="p" autoUpdateAnimBg="0"/>
      <p:bldP spid="7271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CDD8BE-5F25-4315-8124-89F6EA0706F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35596" y="271270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916653" y="532738"/>
          <a:ext cx="2532951" cy="95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r:id="rId4" imgW="939800" imgH="393700" progId="Equation.3">
                  <p:embed/>
                </p:oleObj>
              </mc:Choice>
              <mc:Fallback>
                <p:oleObj r:id="rId4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53" y="532738"/>
                        <a:ext cx="2532951" cy="95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06815" y="1676924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761563" y="1760526"/>
          <a:ext cx="1219783" cy="5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63" y="1760526"/>
                        <a:ext cx="1219783" cy="5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45036"/>
              </p:ext>
            </p:extLst>
          </p:nvPr>
        </p:nvGraphicFramePr>
        <p:xfrm>
          <a:off x="1211756" y="2328172"/>
          <a:ext cx="7023869" cy="10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r:id="rId8" imgW="3059372" imgH="431613" progId="Equation.3">
                  <p:embed/>
                </p:oleObj>
              </mc:Choice>
              <mc:Fallback>
                <p:oleObj r:id="rId8" imgW="305937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756" y="2328172"/>
                        <a:ext cx="7023869" cy="10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28149"/>
              </p:ext>
            </p:extLst>
          </p:nvPr>
        </p:nvGraphicFramePr>
        <p:xfrm>
          <a:off x="1139185" y="3316050"/>
          <a:ext cx="5991300" cy="91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r:id="rId10" imgW="2425700" imgH="393700" progId="Equation.3">
                  <p:embed/>
                </p:oleObj>
              </mc:Choice>
              <mc:Fallback>
                <p:oleObj r:id="rId10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185" y="3316050"/>
                        <a:ext cx="5991300" cy="91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74617"/>
              </p:ext>
            </p:extLst>
          </p:nvPr>
        </p:nvGraphicFramePr>
        <p:xfrm>
          <a:off x="1139185" y="5370311"/>
          <a:ext cx="3823884" cy="90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r:id="rId12" imgW="1663700" imgH="393700" progId="Equation.3">
                  <p:embed/>
                </p:oleObj>
              </mc:Choice>
              <mc:Fallback>
                <p:oleObj r:id="rId12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185" y="5370311"/>
                        <a:ext cx="3823884" cy="905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53825"/>
              </p:ext>
            </p:extLst>
          </p:nvPr>
        </p:nvGraphicFramePr>
        <p:xfrm>
          <a:off x="1004257" y="4227218"/>
          <a:ext cx="2651683" cy="101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r:id="rId14" imgW="1155700" imgH="431800" progId="Equation.3">
                  <p:embed/>
                </p:oleObj>
              </mc:Choice>
              <mc:Fallback>
                <p:oleObj r:id="rId14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57" y="4227218"/>
                        <a:ext cx="2651683" cy="1014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3930758" y="308615"/>
            <a:ext cx="5054340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pSp>
        <p:nvGrpSpPr>
          <p:cNvPr id="71692" name="Group 11"/>
          <p:cNvGrpSpPr>
            <a:grpSpLocks/>
          </p:cNvGrpSpPr>
          <p:nvPr/>
        </p:nvGrpSpPr>
        <p:grpSpPr bwMode="auto">
          <a:xfrm>
            <a:off x="3951658" y="330405"/>
            <a:ext cx="4980077" cy="1045037"/>
            <a:chOff x="0" y="0"/>
            <a:chExt cx="3160" cy="657"/>
          </a:xfrm>
        </p:grpSpPr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1695" name="Object 13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8" r:id="rId16" imgW="106716" imgH="205597" progId="Equation.3">
                    <p:embed/>
                  </p:oleObj>
                </mc:Choice>
                <mc:Fallback>
                  <p:oleObj r:id="rId1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6396561" y="821342"/>
          <a:ext cx="1434123" cy="63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r:id="rId18" imgW="624804" imgH="274416" progId="Equation.3">
                  <p:embed/>
                </p:oleObj>
              </mc:Choice>
              <mc:Fallback>
                <p:oleObj r:id="rId18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561" y="821342"/>
                        <a:ext cx="1434123" cy="63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3277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3AE117B-6EE3-4E59-86B2-B479B83A734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027043" y="1908162"/>
          <a:ext cx="5434994" cy="6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r:id="rId4" imgW="2399259" imgH="304668" progId="Equation.3">
                  <p:embed/>
                </p:oleObj>
              </mc:Choice>
              <mc:Fallback>
                <p:oleObj r:id="rId4" imgW="23992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43" y="1908162"/>
                        <a:ext cx="5434994" cy="690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0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7271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2719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7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71456" y="2693039"/>
            <a:ext cx="36642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①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a&gt;1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时.对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&gt;0，    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2071511" y="6094024"/>
          <a:ext cx="3283142" cy="54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r:id="rId8" imgW="1460500" imgH="241300" progId="Equation.3">
                  <p:embed/>
                </p:oleObj>
              </mc:Choice>
              <mc:Fallback>
                <p:oleObj r:id="rId8" imgW="1460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11" y="6094024"/>
                        <a:ext cx="3283142" cy="543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r:id="rId10" imgW="114300" imgH="215900" progId="Equation.3">
                  <p:embed/>
                </p:oleObj>
              </mc:Choice>
              <mc:Fallback>
                <p:oleObj r:id="rId10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r:id="rId12" imgW="624804" imgH="274416" progId="Equation.3">
                  <p:embed/>
                </p:oleObj>
              </mc:Choice>
              <mc:Fallback>
                <p:oleObj r:id="rId12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2008810" y="3127945"/>
          <a:ext cx="6456890" cy="183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r:id="rId14" imgW="2868955" imgH="812447" progId="Equation.3">
                  <p:embed/>
                </p:oleObj>
              </mc:Choice>
              <mc:Fallback>
                <p:oleObj r:id="rId14" imgW="2868955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810" y="3127945"/>
                        <a:ext cx="6456890" cy="183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070178" y="4857343"/>
          <a:ext cx="5882351" cy="9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r:id="rId16" imgW="2602370" imgH="431613" progId="Equation.3">
                  <p:embed/>
                </p:oleObj>
              </mc:Choice>
              <mc:Fallback>
                <p:oleObj r:id="rId16" imgW="26023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4857343"/>
                        <a:ext cx="5882351" cy="9756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2006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74760" grpId="0" build="p" autoUpdateAnimBg="0"/>
      <p:bldP spid="7476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F70A79-74D1-4E90-BAD5-FB4408E2734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995470" y="346413"/>
            <a:ext cx="5052116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027043" y="1908162"/>
          <a:ext cx="5434994" cy="690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r:id="rId4" imgW="2399259" imgH="304668" progId="Equation.3">
                  <p:embed/>
                </p:oleObj>
              </mc:Choice>
              <mc:Fallback>
                <p:oleObj r:id="rId4" imgW="23992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43" y="1908162"/>
                        <a:ext cx="5434994" cy="690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4" name="Group 5"/>
          <p:cNvGrpSpPr>
            <a:grpSpLocks/>
          </p:cNvGrpSpPr>
          <p:nvPr/>
        </p:nvGrpSpPr>
        <p:grpSpPr bwMode="auto">
          <a:xfrm>
            <a:off x="2015926" y="369092"/>
            <a:ext cx="4976519" cy="1045004"/>
            <a:chOff x="0" y="0"/>
            <a:chExt cx="3160" cy="659"/>
          </a:xfrm>
        </p:grpSpPr>
        <p:sp>
          <p:nvSpPr>
            <p:cNvPr id="73742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3743" name="Object 7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971457" y="2693039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sym typeface="Symbol" panose="05050102010706020507" pitchFamily="18" charset="2"/>
              </a:rPr>
              <a:t>②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当0&lt;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a&lt;1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时.令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b=1/a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,则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b&gt;1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.则有</a:t>
            </a: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r:id="rId8" imgW="114300" imgH="215900" progId="Equation.3">
                  <p:embed/>
                </p:oleObj>
              </mc:Choice>
              <mc:Fallback>
                <p:oleObj r:id="rId8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4456381" y="870702"/>
          <a:ext cx="1437236" cy="63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r:id="rId10" imgW="635276" imgH="279521" progId="Equation.3">
                  <p:embed/>
                </p:oleObj>
              </mc:Choice>
              <mc:Fallback>
                <p:oleObj r:id="rId10" imgW="635276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381" y="870702"/>
                        <a:ext cx="1437236" cy="63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3457608" y="3358295"/>
          <a:ext cx="1603995" cy="68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r:id="rId12" imgW="710891" imgH="304668" progId="Equation.3">
                  <p:embed/>
                </p:oleObj>
              </mc:Choice>
              <mc:Fallback>
                <p:oleObj r:id="rId12" imgW="7108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8" y="3358295"/>
                        <a:ext cx="1603995" cy="68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2077292" y="4383304"/>
          <a:ext cx="4511819" cy="45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r:id="rId14" imgW="2005729" imgH="203112" progId="Equation.3">
                  <p:embed/>
                </p:oleObj>
              </mc:Choice>
              <mc:Fallback>
                <p:oleObj r:id="rId14" imgW="20057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292" y="4383304"/>
                        <a:ext cx="4511819" cy="45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2634933" y="5000088"/>
          <a:ext cx="4831106" cy="12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r:id="rId16" imgW="2133600" imgH="546100" progId="Equation.3">
                  <p:embed/>
                </p:oleObj>
              </mc:Choice>
              <mc:Fallback>
                <p:oleObj r:id="rId16" imgW="2133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933" y="5000088"/>
                        <a:ext cx="4831106" cy="12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634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4" grpId="0" build="p" autoUpdateAnimBg="0"/>
      <p:bldP spid="7578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E3CB592-F0FA-45FA-A260-542E001CFAB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404246" y="217898"/>
            <a:ext cx="5052561" cy="1214002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9B9B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122989" y="1963304"/>
            <a:ext cx="75508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例3. 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966120" y="1911276"/>
          <a:ext cx="5520374" cy="66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" r:id="rId4" imgW="2438400" imgH="292100" progId="Equation.3">
                  <p:embed/>
                </p:oleObj>
              </mc:Choice>
              <mc:Fallback>
                <p:oleObj r:id="rId4" imgW="2438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20" y="1911276"/>
                        <a:ext cx="5520374" cy="66080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8" name="Group 5"/>
          <p:cNvGrpSpPr>
            <a:grpSpLocks/>
          </p:cNvGrpSpPr>
          <p:nvPr/>
        </p:nvGrpSpPr>
        <p:grpSpPr bwMode="auto">
          <a:xfrm>
            <a:off x="3516307" y="281933"/>
            <a:ext cx="4980966" cy="1044345"/>
            <a:chOff x="0" y="0"/>
            <a:chExt cx="3160" cy="656"/>
          </a:xfrm>
        </p:grpSpPr>
        <p:sp>
          <p:nvSpPr>
            <p:cNvPr id="74768" name="Rectangle 6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74769" name="Object 7"/>
            <p:cNvGraphicFramePr>
              <a:graphicFrameLocks noChangeAspect="1"/>
            </p:cNvGraphicFramePr>
            <p:nvPr/>
          </p:nvGraphicFramePr>
          <p:xfrm flipH="1">
            <a:off x="1802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7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2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356451" y="2691261"/>
            <a:ext cx="18441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1971457" y="2693039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sym typeface="Symbol" panose="05050102010706020507" pitchFamily="18" charset="2"/>
              </a:rPr>
              <a:t>①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时,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zh-CN" altLang="zh-CN" sz="2801" b="1" i="1" baseline="3000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则有</a:t>
            </a: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033356" y="2457354"/>
          <a:ext cx="259254" cy="48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r:id="rId8" imgW="114300" imgH="215900" progId="Equation.3">
                  <p:embed/>
                </p:oleObj>
              </mc:Choice>
              <mc:Fallback>
                <p:oleObj r:id="rId8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356" y="2457354"/>
                        <a:ext cx="259254" cy="48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5995006" y="763087"/>
          <a:ext cx="143812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r:id="rId10" imgW="624804" imgH="274416" progId="Equation.3">
                  <p:embed/>
                </p:oleObj>
              </mc:Choice>
              <mc:Fallback>
                <p:oleObj r:id="rId10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006" y="763087"/>
                        <a:ext cx="1438126" cy="63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324415" y="2656130"/>
          <a:ext cx="1548853" cy="66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0" r:id="rId12" imgW="685800" imgH="292100" progId="Equation.3">
                  <p:embed/>
                </p:oleObj>
              </mc:Choice>
              <mc:Fallback>
                <p:oleObj r:id="rId12" imgW="68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15" y="2656130"/>
                        <a:ext cx="1548853" cy="66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804147" y="4118713"/>
          <a:ext cx="7991069" cy="94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r:id="rId14" imgW="3530600" imgH="419100" progId="Equation.3">
                  <p:embed/>
                </p:oleObj>
              </mc:Choice>
              <mc:Fallback>
                <p:oleObj r:id="rId14" imgW="353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47" y="4118713"/>
                        <a:ext cx="7991069" cy="948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2011479" y="3502374"/>
            <a:ext cx="6616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②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381" b="1" i="1">
                <a:solidFill>
                  <a:srgbClr val="21007E"/>
                </a:solidFill>
                <a:sym typeface="Symbol" panose="05050102010706020507" pitchFamily="18" charset="2"/>
              </a:rPr>
              <a:t>≠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时.对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 &gt;0</a:t>
            </a:r>
            <a:r>
              <a:rPr lang="zh-CN" altLang="en-US" sz="2381" b="1">
                <a:solidFill>
                  <a:srgbClr val="21007E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381">
                <a:solidFill>
                  <a:srgbClr val="21007E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790362" y="5030327"/>
          <a:ext cx="7045214" cy="94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r:id="rId16" imgW="3111500" imgH="419100" progId="Equation.3">
                  <p:embed/>
                </p:oleObj>
              </mc:Choice>
              <mc:Fallback>
                <p:oleObj r:id="rId16" imgW="311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62" y="5030327"/>
                        <a:ext cx="7045214" cy="948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873963" y="5929044"/>
          <a:ext cx="3965296" cy="51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" r:id="rId18" imgW="1766067" imgH="228699" progId="Equation.3">
                  <p:embed/>
                </p:oleObj>
              </mc:Choice>
              <mc:Fallback>
                <p:oleObj r:id="rId18" imgW="176606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63" y="5929044"/>
                        <a:ext cx="3965296" cy="515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6731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  <p:bldP spid="76808" grpId="0" build="p" autoUpdateAnimBg="0"/>
      <p:bldP spid="76809" grpId="0" build="p" autoUpdateAnimBg="0"/>
      <p:bldP spid="768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0EF6E49-0AE2-4446-A82E-D0D2B391930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05091" y="722621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805588" y="538075"/>
          <a:ext cx="2910492" cy="91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r:id="rId4" imgW="1257300" imgH="393700" progId="Equation.3">
                  <p:embed/>
                </p:oleObj>
              </mc:Choice>
              <mc:Fallback>
                <p:oleObj r:id="rId4" imgW="125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88" y="538075"/>
                        <a:ext cx="2910492" cy="914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05091" y="1587986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858506" y="1654245"/>
          <a:ext cx="1219338" cy="50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506" y="1654245"/>
                        <a:ext cx="1219338" cy="50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881629" y="2436898"/>
          <a:ext cx="4563403" cy="92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r:id="rId8" imgW="2159000" imgH="431800" progId="Equation.3">
                  <p:embed/>
                </p:oleObj>
              </mc:Choice>
              <mc:Fallback>
                <p:oleObj r:id="rId8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629" y="2436898"/>
                        <a:ext cx="4563403" cy="92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981684" y="3585531"/>
          <a:ext cx="2194987" cy="101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r:id="rId10" imgW="774700" imgH="431800" progId="Equation.3">
                  <p:embed/>
                </p:oleObj>
              </mc:Choice>
              <mc:Fallback>
                <p:oleObj r:id="rId10" imgW="774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684" y="3585531"/>
                        <a:ext cx="2194987" cy="101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2034602" y="4783969"/>
          <a:ext cx="5071683" cy="98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r:id="rId12" imgW="1854200" imgH="431800" progId="Equation.3">
                  <p:embed/>
                </p:oleObj>
              </mc:Choice>
              <mc:Fallback>
                <p:oleObj r:id="rId12" imgW="185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602" y="4783969"/>
                        <a:ext cx="5071683" cy="98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35036" y="5891246"/>
            <a:ext cx="426635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(利用有界性放大不等式)</a:t>
            </a:r>
          </a:p>
        </p:txBody>
      </p:sp>
    </p:spTree>
    <p:extLst>
      <p:ext uri="{BB962C8B-B14F-4D97-AF65-F5344CB8AC3E}">
        <p14:creationId xmlns:p14="http://schemas.microsoft.com/office/powerpoint/2010/main" val="27131076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8" grpId="0" autoUpdateAnimBg="0"/>
      <p:bldP spid="778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700C9C-AA56-4971-BD29-5A4F1594410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51306"/>
              </p:ext>
            </p:extLst>
          </p:nvPr>
        </p:nvGraphicFramePr>
        <p:xfrm>
          <a:off x="1180838" y="2868467"/>
          <a:ext cx="7275119" cy="9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r:id="rId4" imgW="3135539" imgH="393529" progId="Equation.3">
                  <p:embed/>
                </p:oleObj>
              </mc:Choice>
              <mc:Fallback>
                <p:oleObj r:id="rId4" imgW="313553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38" y="2868467"/>
                        <a:ext cx="7275119" cy="903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141220" y="883154"/>
            <a:ext cx="7139179" cy="522936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</a:rPr>
              <a:t>由于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数列极限存在时，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不唯一，</a:t>
            </a: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</a:rPr>
              <a:t>要想</a:t>
            </a: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65326"/>
              </p:ext>
            </p:extLst>
          </p:nvPr>
        </p:nvGraphicFramePr>
        <p:xfrm>
          <a:off x="1318712" y="1681454"/>
          <a:ext cx="2194987" cy="84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r:id="rId6" imgW="1079500" imgH="393700" progId="Equation.3">
                  <p:embed/>
                </p:oleObj>
              </mc:Choice>
              <mc:Fallback>
                <p:oleObj r:id="rId6" imgW="107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712" y="1681454"/>
                        <a:ext cx="2194987" cy="84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667591"/>
              </p:ext>
            </p:extLst>
          </p:nvPr>
        </p:nvGraphicFramePr>
        <p:xfrm>
          <a:off x="4137813" y="1675350"/>
          <a:ext cx="1712054" cy="9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r:id="rId8" imgW="736600" imgH="393700" progId="Equation.3">
                  <p:embed/>
                </p:oleObj>
              </mc:Choice>
              <mc:Fallback>
                <p:oleObj r:id="rId8" imgW="736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13" y="1675350"/>
                        <a:ext cx="1712054" cy="91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45671"/>
              </p:ext>
            </p:extLst>
          </p:nvPr>
        </p:nvGraphicFramePr>
        <p:xfrm>
          <a:off x="3376866" y="4246381"/>
          <a:ext cx="2328394" cy="9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r:id="rId10" imgW="990600" imgH="393700" progId="Equation.3">
                  <p:embed/>
                </p:oleObj>
              </mc:Choice>
              <mc:Fallback>
                <p:oleObj r:id="rId10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866" y="4246381"/>
                        <a:ext cx="2328394" cy="924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80838" y="4438323"/>
            <a:ext cx="25516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由极限定义</a:t>
            </a:r>
          </a:p>
        </p:txBody>
      </p:sp>
    </p:spTree>
    <p:extLst>
      <p:ext uri="{BB962C8B-B14F-4D97-AF65-F5344CB8AC3E}">
        <p14:creationId xmlns:p14="http://schemas.microsoft.com/office/powerpoint/2010/main" val="28959719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 autoUpdateAnimBg="0"/>
      <p:bldP spid="788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FE410E0-2C62-44EF-BA0B-034A87AA90C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89972" y="666145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632603" y="385101"/>
          <a:ext cx="5491025" cy="103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r:id="rId4" imgW="2286000" imgH="444500" progId="Equation.3">
                  <p:embed/>
                </p:oleObj>
              </mc:Choice>
              <mc:Fallback>
                <p:oleObj r:id="rId4" imgW="2286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03" y="385101"/>
                        <a:ext cx="5491025" cy="103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5091" y="17614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855837" y="1845461"/>
          <a:ext cx="1226898" cy="5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r:id="rId6" imgW="495300" imgH="203200" progId="Equation.3">
                  <p:embed/>
                </p:oleObj>
              </mc:Choice>
              <mc:Fallback>
                <p:oleObj r:id="rId6" imgW="495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837" y="1845461"/>
                        <a:ext cx="1226898" cy="5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3234375" y="1527509"/>
          <a:ext cx="2585424" cy="117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r:id="rId8" imgW="1333500" imgH="533400" progId="Equation.3">
                  <p:embed/>
                </p:oleObj>
              </mc:Choice>
              <mc:Fallback>
                <p:oleObj r:id="rId8" imgW="1333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375" y="1527509"/>
                        <a:ext cx="2585424" cy="1176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602364" y="4274355"/>
          <a:ext cx="5137052" cy="23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r:id="rId10" imgW="1981200" imgH="1016000" progId="Equation.3">
                  <p:embed/>
                </p:oleObj>
              </mc:Choice>
              <mc:Fallback>
                <p:oleObj r:id="rId10" imgW="1981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64" y="4274355"/>
                        <a:ext cx="5137052" cy="236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311537" y="3015884"/>
          <a:ext cx="5092583" cy="109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r:id="rId12" imgW="2488120" imgH="533169" progId="Equation.3">
                  <p:embed/>
                </p:oleObj>
              </mc:Choice>
              <mc:Fallback>
                <p:oleObj r:id="rId12" imgW="2488120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37" y="3015884"/>
                        <a:ext cx="5092583" cy="1091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1082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DF4472F4-F47C-40CE-B6D0-3FD72426839B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685800"/>
            <a:ext cx="2300288" cy="2713038"/>
            <a:chOff x="1440" y="1632"/>
            <a:chExt cx="1449" cy="1727"/>
          </a:xfrm>
        </p:grpSpPr>
        <p:sp>
          <p:nvSpPr>
            <p:cNvPr id="6170" name="AutoShape 3">
              <a:extLst>
                <a:ext uri="{FF2B5EF4-FFF2-40B4-BE49-F238E27FC236}">
                  <a16:creationId xmlns="" xmlns:a16="http://schemas.microsoft.com/office/drawing/2014/main" id="{E9835EC8-D2E7-4A14-A3F0-93935CC844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1" name="AutoShape 4">
              <a:extLst>
                <a:ext uri="{FF2B5EF4-FFF2-40B4-BE49-F238E27FC236}">
                  <a16:creationId xmlns="" xmlns:a16="http://schemas.microsoft.com/office/drawing/2014/main" id="{3659C919-B323-404E-AD31-C295A8C954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2" name="AutoShape 5">
              <a:extLst>
                <a:ext uri="{FF2B5EF4-FFF2-40B4-BE49-F238E27FC236}">
                  <a16:creationId xmlns="" xmlns:a16="http://schemas.microsoft.com/office/drawing/2014/main" id="{A977A9FF-D7B2-4CB0-90D8-A90C69EF0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3" name="AutoShape 6">
              <a:extLst>
                <a:ext uri="{FF2B5EF4-FFF2-40B4-BE49-F238E27FC236}">
                  <a16:creationId xmlns="" xmlns:a16="http://schemas.microsoft.com/office/drawing/2014/main" id="{C988AA68-CB18-48A3-BDEF-CDCAAA5D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4" name="AutoShape 7">
              <a:extLst>
                <a:ext uri="{FF2B5EF4-FFF2-40B4-BE49-F238E27FC236}">
                  <a16:creationId xmlns="" xmlns:a16="http://schemas.microsoft.com/office/drawing/2014/main" id="{D3F2D953-CE7C-403F-A50D-060C6501A7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5" name="AutoShape 8">
              <a:extLst>
                <a:ext uri="{FF2B5EF4-FFF2-40B4-BE49-F238E27FC236}">
                  <a16:creationId xmlns="" xmlns:a16="http://schemas.microsoft.com/office/drawing/2014/main" id="{3127AF82-6CEE-4C5C-9FBF-54E6DA8CA2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7" name="AutoShape 9">
            <a:extLst>
              <a:ext uri="{FF2B5EF4-FFF2-40B4-BE49-F238E27FC236}">
                <a16:creationId xmlns="" xmlns:a16="http://schemas.microsoft.com/office/drawing/2014/main" id="{E9E6A6EC-20D9-43FE-AE10-4BA6C6EBA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890588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solidFill>
            <a:srgbClr val="00FF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8" name="Group 10">
            <a:extLst>
              <a:ext uri="{FF2B5EF4-FFF2-40B4-BE49-F238E27FC236}">
                <a16:creationId xmlns="" xmlns:a16="http://schemas.microsoft.com/office/drawing/2014/main" id="{62188395-1F6A-4BE1-A8EB-1E953C70006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704850"/>
            <a:ext cx="2667000" cy="2695575"/>
            <a:chOff x="1344" y="1536"/>
            <a:chExt cx="1680" cy="1698"/>
          </a:xfrm>
        </p:grpSpPr>
        <p:sp>
          <p:nvSpPr>
            <p:cNvPr id="6167" name="Oval 11">
              <a:extLst>
                <a:ext uri="{FF2B5EF4-FFF2-40B4-BE49-F238E27FC236}">
                  <a16:creationId xmlns="" xmlns:a16="http://schemas.microsoft.com/office/drawing/2014/main" id="{FCC869C3-6820-4D13-A3A0-39743EB2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8" name="Line 12">
              <a:extLst>
                <a:ext uri="{FF2B5EF4-FFF2-40B4-BE49-F238E27FC236}">
                  <a16:creationId xmlns="" xmlns:a16="http://schemas.microsoft.com/office/drawing/2014/main" id="{DC05D164-A1FE-421B-92EF-D763F678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9" name="Object 13">
              <a:extLst>
                <a:ext uri="{FF2B5EF4-FFF2-40B4-BE49-F238E27FC236}">
                  <a16:creationId xmlns="" xmlns:a16="http://schemas.microsoft.com/office/drawing/2014/main" id="{D88BFBC2-EC89-47BD-B779-BDD101DD4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8" name="公式" r:id="rId3" imgW="317225" imgH="317225" progId="Equation.3">
                    <p:embed/>
                  </p:oleObj>
                </mc:Choice>
                <mc:Fallback>
                  <p:oleObj name="公式" r:id="rId3" imgW="317225" imgH="317225" progId="Equation.3">
                    <p:embed/>
                    <p:pic>
                      <p:nvPicPr>
                        <p:cNvPr id="6169" name="Object 13">
                          <a:extLst>
                            <a:ext uri="{FF2B5EF4-FFF2-40B4-BE49-F238E27FC236}">
                              <a16:creationId xmlns="" xmlns:a16="http://schemas.microsoft.com/office/drawing/2014/main" id="{D88BFBC2-EC89-47BD-B779-BDD101DD48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="" xmlns:a16="http://schemas.microsoft.com/office/drawing/2014/main" id="{962211DF-F239-4355-803A-E24BE4EE3D0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762000"/>
            <a:ext cx="3071813" cy="533400"/>
            <a:chOff x="624" y="1968"/>
            <a:chExt cx="1935" cy="336"/>
          </a:xfrm>
        </p:grpSpPr>
        <p:sp>
          <p:nvSpPr>
            <p:cNvPr id="6165" name="Text Box 15">
              <a:extLst>
                <a:ext uri="{FF2B5EF4-FFF2-40B4-BE49-F238E27FC236}">
                  <a16:creationId xmlns="" xmlns:a16="http://schemas.microsoft.com/office/drawing/2014/main" id="{7284CF78-F35F-46AE-9181-F0AFFF599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68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正六边形的面积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6" name="Object 16">
              <a:extLst>
                <a:ext uri="{FF2B5EF4-FFF2-40B4-BE49-F238E27FC236}">
                  <a16:creationId xmlns="" xmlns:a16="http://schemas.microsoft.com/office/drawing/2014/main" id="{9978FBAA-AE55-4909-9927-AF24A30A87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49" name="公式" r:id="rId5" imgW="406224" imgH="457002" progId="Equation.3">
                    <p:embed/>
                  </p:oleObj>
                </mc:Choice>
                <mc:Fallback>
                  <p:oleObj name="公式" r:id="rId5" imgW="406224" imgH="457002" progId="Equation.3">
                    <p:embed/>
                    <p:pic>
                      <p:nvPicPr>
                        <p:cNvPr id="6166" name="Object 16">
                          <a:extLst>
                            <a:ext uri="{FF2B5EF4-FFF2-40B4-BE49-F238E27FC236}">
                              <a16:creationId xmlns="" xmlns:a16="http://schemas.microsoft.com/office/drawing/2014/main" id="{9978FBAA-AE55-4909-9927-AF24A30A87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75A75529-9AB1-484C-8CA9-DC1AD8D8383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00200"/>
            <a:ext cx="3460750" cy="519113"/>
            <a:chOff x="624" y="2457"/>
            <a:chExt cx="2180" cy="327"/>
          </a:xfrm>
        </p:grpSpPr>
        <p:sp>
          <p:nvSpPr>
            <p:cNvPr id="6163" name="Text Box 18">
              <a:extLst>
                <a:ext uri="{FF2B5EF4-FFF2-40B4-BE49-F238E27FC236}">
                  <a16:creationId xmlns="" xmlns:a16="http://schemas.microsoft.com/office/drawing/2014/main" id="{711DBB73-37B2-45EE-9725-AD564221C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5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正十二边形的面积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4" name="Object 19">
              <a:extLst>
                <a:ext uri="{FF2B5EF4-FFF2-40B4-BE49-F238E27FC236}">
                  <a16:creationId xmlns="" xmlns:a16="http://schemas.microsoft.com/office/drawing/2014/main" id="{3868194E-1CA5-4985-9AD5-1A3727F061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0" name="公式" r:id="rId7" imgW="419100" imgH="457200" progId="Equation.3">
                    <p:embed/>
                  </p:oleObj>
                </mc:Choice>
                <mc:Fallback>
                  <p:oleObj name="公式" r:id="rId7" imgW="419100" imgH="457200" progId="Equation.3">
                    <p:embed/>
                    <p:pic>
                      <p:nvPicPr>
                        <p:cNvPr id="6164" name="Object 19">
                          <a:extLst>
                            <a:ext uri="{FF2B5EF4-FFF2-40B4-BE49-F238E27FC236}">
                              <a16:creationId xmlns="" xmlns:a16="http://schemas.microsoft.com/office/drawing/2014/main" id="{3868194E-1CA5-4985-9AD5-1A3727F061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8" name="Object 20">
            <a:extLst>
              <a:ext uri="{FF2B5EF4-FFF2-40B4-BE49-F238E27FC236}">
                <a16:creationId xmlns="" xmlns:a16="http://schemas.microsoft.com/office/drawing/2014/main" id="{55FA616C-A01D-4A32-80D7-F5614D245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2554288"/>
          <a:ext cx="21717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1" name="公式" r:id="rId9" imgW="2171700" imgH="266700" progId="Equation.3">
                  <p:embed/>
                </p:oleObj>
              </mc:Choice>
              <mc:Fallback>
                <p:oleObj name="公式" r:id="rId9" imgW="2171700" imgH="266700" progId="Equation.3">
                  <p:embed/>
                  <p:pic>
                    <p:nvPicPr>
                      <p:cNvPr id="7188" name="Object 20">
                        <a:extLst>
                          <a:ext uri="{FF2B5EF4-FFF2-40B4-BE49-F238E27FC236}">
                            <a16:creationId xmlns="" xmlns:a16="http://schemas.microsoft.com/office/drawing/2014/main" id="{55FA616C-A01D-4A32-80D7-F5614D245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554288"/>
                        <a:ext cx="21717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>
            <a:extLst>
              <a:ext uri="{FF2B5EF4-FFF2-40B4-BE49-F238E27FC236}">
                <a16:creationId xmlns="" xmlns:a16="http://schemas.microsoft.com/office/drawing/2014/main" id="{B1852510-E7A3-4E89-B15B-07C4AA6A4DE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62288"/>
            <a:ext cx="3581400" cy="519112"/>
            <a:chOff x="624" y="3024"/>
            <a:chExt cx="2256" cy="327"/>
          </a:xfrm>
        </p:grpSpPr>
        <p:sp>
          <p:nvSpPr>
            <p:cNvPr id="6160" name="Text Box 22">
              <a:extLst>
                <a:ext uri="{FF2B5EF4-FFF2-40B4-BE49-F238E27FC236}">
                  <a16:creationId xmlns="" xmlns:a16="http://schemas.microsoft.com/office/drawing/2014/main" id="{BFECF0BB-9E6E-4BF5-867F-441FBA928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24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正             形的面积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61" name="Object 23">
              <a:extLst>
                <a:ext uri="{FF2B5EF4-FFF2-40B4-BE49-F238E27FC236}">
                  <a16:creationId xmlns="" xmlns:a16="http://schemas.microsoft.com/office/drawing/2014/main" id="{5221FDA4-2399-4FE1-B77A-5528D5069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2" name="公式" r:id="rId11" imgW="1143000" imgH="419100" progId="Equation.3">
                    <p:embed/>
                  </p:oleObj>
                </mc:Choice>
                <mc:Fallback>
                  <p:oleObj name="公式" r:id="rId11" imgW="1143000" imgH="419100" progId="Equation.3">
                    <p:embed/>
                    <p:pic>
                      <p:nvPicPr>
                        <p:cNvPr id="6161" name="Object 23">
                          <a:extLst>
                            <a:ext uri="{FF2B5EF4-FFF2-40B4-BE49-F238E27FC236}">
                              <a16:creationId xmlns="" xmlns:a16="http://schemas.microsoft.com/office/drawing/2014/main" id="{5221FDA4-2399-4FE1-B77A-5528D5069D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4">
              <a:extLst>
                <a:ext uri="{FF2B5EF4-FFF2-40B4-BE49-F238E27FC236}">
                  <a16:creationId xmlns="" xmlns:a16="http://schemas.microsoft.com/office/drawing/2014/main" id="{2116ACC3-4411-4B96-829E-5A49D312A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3" name="公式" r:id="rId13" imgW="431800" imgH="457200" progId="Equation.3">
                    <p:embed/>
                  </p:oleObj>
                </mc:Choice>
                <mc:Fallback>
                  <p:oleObj name="公式" r:id="rId13" imgW="431800" imgH="457200" progId="Equation.3">
                    <p:embed/>
                    <p:pic>
                      <p:nvPicPr>
                        <p:cNvPr id="6162" name="Object 24">
                          <a:extLst>
                            <a:ext uri="{FF2B5EF4-FFF2-40B4-BE49-F238E27FC236}">
                              <a16:creationId xmlns="" xmlns:a16="http://schemas.microsoft.com/office/drawing/2014/main" id="{2116ACC3-4411-4B96-829E-5A49D312A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3" name="Object 25">
            <a:extLst>
              <a:ext uri="{FF2B5EF4-FFF2-40B4-BE49-F238E27FC236}">
                <a16:creationId xmlns="" xmlns:a16="http://schemas.microsoft.com/office/drawing/2014/main" id="{DC1DDF58-3C9C-4C6F-8E3C-E6578B772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4" name="公式" r:id="rId15" imgW="3136900" imgH="457200" progId="Equation.3">
                  <p:embed/>
                </p:oleObj>
              </mc:Choice>
              <mc:Fallback>
                <p:oleObj name="公式" r:id="rId15" imgW="3136900" imgH="457200" progId="Equation.3">
                  <p:embed/>
                  <p:pic>
                    <p:nvPicPr>
                      <p:cNvPr id="7193" name="Object 25">
                        <a:extLst>
                          <a:ext uri="{FF2B5EF4-FFF2-40B4-BE49-F238E27FC236}">
                            <a16:creationId xmlns="" xmlns:a16="http://schemas.microsoft.com/office/drawing/2014/main" id="{DC1DDF58-3C9C-4C6F-8E3C-E6578B772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AutoShape 26">
            <a:extLst>
              <a:ext uri="{FF2B5EF4-FFF2-40B4-BE49-F238E27FC236}">
                <a16:creationId xmlns="" xmlns:a16="http://schemas.microsoft.com/office/drawing/2014/main" id="{7B58B7D5-9DAF-48F7-8928-5226AF15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95" name="Object 27">
            <a:extLst>
              <a:ext uri="{FF2B5EF4-FFF2-40B4-BE49-F238E27FC236}">
                <a16:creationId xmlns="" xmlns:a16="http://schemas.microsoft.com/office/drawing/2014/main" id="{02CDFBCA-D853-460B-A7C9-62A953DF8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114800"/>
          <a:ext cx="290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5" name="公式" r:id="rId17" imgW="291973" imgH="330057" progId="Equation.3">
                  <p:embed/>
                </p:oleObj>
              </mc:Choice>
              <mc:Fallback>
                <p:oleObj name="公式" r:id="rId17" imgW="291973" imgH="330057" progId="Equation.3">
                  <p:embed/>
                  <p:pic>
                    <p:nvPicPr>
                      <p:cNvPr id="7195" name="Object 27">
                        <a:extLst>
                          <a:ext uri="{FF2B5EF4-FFF2-40B4-BE49-F238E27FC236}">
                            <a16:creationId xmlns="" xmlns:a16="http://schemas.microsoft.com/office/drawing/2014/main" id="{02CDFBCA-D853-460B-A7C9-62A953DF8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90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D0948E6F-B037-49EA-A135-439B48EB72D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19613"/>
            <a:ext cx="8042275" cy="1244600"/>
            <a:chOff x="384" y="2991"/>
            <a:chExt cx="5066" cy="784"/>
          </a:xfrm>
        </p:grpSpPr>
        <p:sp>
          <p:nvSpPr>
            <p:cNvPr id="6158" name="Text Box 29">
              <a:extLst>
                <a:ext uri="{FF2B5EF4-FFF2-40B4-BE49-F238E27FC236}">
                  <a16:creationId xmlns="" xmlns:a16="http://schemas.microsoft.com/office/drawing/2014/main" id="{5ADE17AE-34C4-4934-A903-725F1BAF9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991"/>
              <a:ext cx="506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说明：刘徽从圆内接正六边形，逐次边数加倍到正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3072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边形得到圆周率     的近似值为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3.1416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159" name="Object 30">
              <a:extLst>
                <a:ext uri="{FF2B5EF4-FFF2-40B4-BE49-F238E27FC236}">
                  <a16:creationId xmlns="" xmlns:a16="http://schemas.microsoft.com/office/drawing/2014/main" id="{E308DB7B-BDB0-4A96-8C72-775E1677E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0" y="34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6" name="公式" r:id="rId19" imgW="139700" imgH="139700" progId="Equation.3">
                    <p:embed/>
                  </p:oleObj>
                </mc:Choice>
                <mc:Fallback>
                  <p:oleObj name="公式" r:id="rId19" imgW="139700" imgH="139700" progId="Equation.3">
                    <p:embed/>
                    <p:pic>
                      <p:nvPicPr>
                        <p:cNvPr id="6159" name="Object 30">
                          <a:extLst>
                            <a:ext uri="{FF2B5EF4-FFF2-40B4-BE49-F238E27FC236}">
                              <a16:creationId xmlns="" xmlns:a16="http://schemas.microsoft.com/office/drawing/2014/main" id="{E308DB7B-BDB0-4A96-8C72-775E1677E3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4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9" name="Object 31">
            <a:extLst>
              <a:ext uri="{FF2B5EF4-FFF2-40B4-BE49-F238E27FC236}">
                <a16:creationId xmlns="" xmlns:a16="http://schemas.microsoft.com/office/drawing/2014/main" id="{75528BC1-10A8-4EB0-A47E-94BAA6B12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986213"/>
          <a:ext cx="14398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7" name="公式" r:id="rId21" imgW="558558" imgH="203112" progId="Equation.3">
                  <p:embed/>
                </p:oleObj>
              </mc:Choice>
              <mc:Fallback>
                <p:oleObj name="公式" r:id="rId21" imgW="558558" imgH="203112" progId="Equation.3">
                  <p:embed/>
                  <p:pic>
                    <p:nvPicPr>
                      <p:cNvPr id="7199" name="Object 31">
                        <a:extLst>
                          <a:ext uri="{FF2B5EF4-FFF2-40B4-BE49-F238E27FC236}">
                            <a16:creationId xmlns="" xmlns:a16="http://schemas.microsoft.com/office/drawing/2014/main" id="{75528BC1-10A8-4EB0-A47E-94BAA6B12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986213"/>
                        <a:ext cx="14398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4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9E9ADE-BA71-46E9-98DD-101E1AC8379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754786" y="972536"/>
          <a:ext cx="4356622" cy="110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r:id="rId4" imgW="1918533" imgH="470104" progId="Equation.3">
                  <p:embed/>
                </p:oleObj>
              </mc:Choice>
              <mc:Fallback>
                <p:oleObj r:id="rId4" imgW="1918533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86" y="972536"/>
                        <a:ext cx="4356622" cy="110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704537" y="2714384"/>
          <a:ext cx="7367169" cy="118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r:id="rId6" imgW="3313262" imgH="533169" progId="Equation.3">
                  <p:embed/>
                </p:oleObj>
              </mc:Choice>
              <mc:Fallback>
                <p:oleObj r:id="rId6" imgW="3313262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7" y="2714384"/>
                        <a:ext cx="7367169" cy="118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54786" y="4808872"/>
            <a:ext cx="43606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由极限的定义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131206" y="4539390"/>
          <a:ext cx="2556075" cy="100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r:id="rId8" imgW="1130300" imgH="444500" progId="Equation.3">
                  <p:embed/>
                </p:oleObj>
              </mc:Choice>
              <mc:Fallback>
                <p:oleObj r:id="rId8" imgW="1130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206" y="4539390"/>
                        <a:ext cx="2556075" cy="1007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6483275" y="443800"/>
          <a:ext cx="1384763" cy="97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r:id="rId10" imgW="533632" imgH="419282" progId="Equation.3">
                  <p:embed/>
                </p:oleObj>
              </mc:Choice>
              <mc:Fallback>
                <p:oleObj r:id="rId10" imgW="533632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275" y="443800"/>
                        <a:ext cx="1384763" cy="9756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7172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ED99C2A-8D93-4BA0-87C6-A94D751BB02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870850" y="1322062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例6.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754448" y="1382540"/>
          <a:ext cx="5533715" cy="6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r:id="rId4" imgW="2375931" imgH="279521" progId="Equation.3">
                  <p:embed/>
                </p:oleObj>
              </mc:Choice>
              <mc:Fallback>
                <p:oleObj r:id="rId4" imgW="2375931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448" y="1382540"/>
                        <a:ext cx="5533715" cy="6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888193" y="2573863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657506" y="3734057"/>
          <a:ext cx="6118926" cy="49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r:id="rId6" imgW="2639309" imgH="215713" progId="Equation.3">
                  <p:embed/>
                </p:oleObj>
              </mc:Choice>
              <mc:Fallback>
                <p:oleObj r:id="rId6" imgW="263930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06" y="3734057"/>
                        <a:ext cx="6118926" cy="49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730435" y="2630783"/>
          <a:ext cx="1324285" cy="44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r:id="rId8" imgW="469492" imgH="177646" progId="Equation.3">
                  <p:embed/>
                </p:oleObj>
              </mc:Choice>
              <mc:Fallback>
                <p:oleObj r:id="rId8" imgW="469492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35" y="2630783"/>
                        <a:ext cx="1324285" cy="44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671735" y="4787526"/>
          <a:ext cx="1830342" cy="64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r:id="rId10" imgW="787742" imgH="279521" progId="Equation.3">
                  <p:embed/>
                </p:oleObj>
              </mc:Choice>
              <mc:Fallback>
                <p:oleObj r:id="rId10" imgW="787742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735" y="4787526"/>
                        <a:ext cx="1830342" cy="64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0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29ECF0-3D31-4430-AD84-E8050EBCBE4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085190" y="408670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例7.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915426" y="493606"/>
          <a:ext cx="5214873" cy="64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r:id="rId4" imgW="2007471" imgH="279521" progId="Equation.3">
                  <p:embed/>
                </p:oleObj>
              </mc:Choice>
              <mc:Fallback>
                <p:oleObj r:id="rId4" imgW="2007471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26" y="493606"/>
                        <a:ext cx="5214873" cy="647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60733" y="1515057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975459" y="1565307"/>
          <a:ext cx="2107383" cy="64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r:id="rId6" imgW="812800" imgH="279400" progId="Equation.3">
                  <p:embed/>
                </p:oleObj>
              </mc:Choice>
              <mc:Fallback>
                <p:oleObj r:id="rId6" imgW="812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459" y="1565307"/>
                        <a:ext cx="2107383" cy="64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954558" y="2471584"/>
          <a:ext cx="5798750" cy="52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r:id="rId8" imgW="2502986" imgH="228699" progId="Equation.3">
                  <p:embed/>
                </p:oleObj>
              </mc:Choice>
              <mc:Fallback>
                <p:oleObj r:id="rId8" imgW="250298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58" y="2471584"/>
                        <a:ext cx="5798750" cy="52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22989" y="3208879"/>
            <a:ext cx="60153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由绝对值不等式，得（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15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：例1）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566451" y="3962183"/>
          <a:ext cx="4099592" cy="5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r:id="rId10" imgW="1562778" imgH="228699" progId="Equation.3">
                  <p:embed/>
                </p:oleObj>
              </mc:Choice>
              <mc:Fallback>
                <p:oleObj r:id="rId10" imgW="156277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451" y="3962183"/>
                        <a:ext cx="4099592" cy="530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674066" y="4756398"/>
          <a:ext cx="2333285" cy="6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r:id="rId12" imgW="889386" imgH="279521" progId="Equation.3">
                  <p:embed/>
                </p:oleObj>
              </mc:Choice>
              <mc:Fallback>
                <p:oleObj r:id="rId12" imgW="889386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066" y="4756398"/>
                        <a:ext cx="2333285" cy="65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408480" y="4722602"/>
            <a:ext cx="104724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91809" y="5723598"/>
            <a:ext cx="8717691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1" b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801" b="1">
                <a:solidFill>
                  <a:srgbClr val="6600FF"/>
                </a:solidFill>
                <a:latin typeface="Times New Roman" pitchFamily="18" charset="0"/>
              </a:rPr>
              <a:t>：该例题结论的逆命题不一定成立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. </a:t>
            </a:r>
            <a:r>
              <a:rPr lang="zh-CN" altLang="en-US" sz="2801" b="1">
                <a:solidFill>
                  <a:srgbClr val="6600FF"/>
                </a:solidFill>
                <a:latin typeface="Times New Roman" pitchFamily="18" charset="0"/>
              </a:rPr>
              <a:t>例如，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{(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1)</a:t>
            </a:r>
            <a:r>
              <a:rPr lang="zh-CN" altLang="zh-CN" sz="2801" b="1" i="1" baseline="30000">
                <a:solidFill>
                  <a:srgbClr val="6600FF"/>
                </a:solidFill>
                <a:latin typeface="Times New Roman" pitchFamily="18" charset="0"/>
              </a:rPr>
              <a:t>n</a:t>
            </a:r>
            <a:r>
              <a:rPr lang="zh-CN" altLang="zh-CN" sz="2801" b="1">
                <a:solidFill>
                  <a:srgbClr val="6600FF"/>
                </a:solidFill>
                <a:latin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4755102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8" grpId="0" autoUpdateAnimBg="0"/>
      <p:bldP spid="82951" grpId="0" autoUpdateAnimBg="0"/>
      <p:bldP spid="82954" grpId="0" autoUpdateAnimBg="0"/>
      <p:bldP spid="829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28C8AA5-9073-46BA-9105-AE46FBF7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r>
              <a:rPr lang="en-US" altLang="zh-CN" dirty="0"/>
              <a:t>P40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/>
              <a:t>6.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5CA5C2-34A2-46AA-831F-3610443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73C37-5729-4D0B-AD66-084EEE4E5917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33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4007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5B6731-C84B-4EED-91D6-E54C4373173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916528" y="0"/>
            <a:ext cx="5053450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29884" y="1277593"/>
            <a:ext cx="3973300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1" b="1" dirty="0" smtClean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1" b="1" dirty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数列极限的性质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29884" y="2013554"/>
            <a:ext cx="662987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若数列收敛, 则其极限唯一.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3584" y="2819331"/>
            <a:ext cx="5832546" cy="1166742"/>
            <a:chOff x="0" y="0"/>
            <a:chExt cx="3701" cy="734"/>
          </a:xfrm>
        </p:grpSpPr>
        <p:sp>
          <p:nvSpPr>
            <p:cNvPr id="81936" name="Line 6"/>
            <p:cNvSpPr>
              <a:spLocks noChangeShapeType="1"/>
            </p:cNvSpPr>
            <p:nvPr/>
          </p:nvSpPr>
          <p:spPr bwMode="auto">
            <a:xfrm>
              <a:off x="0" y="424"/>
              <a:ext cx="3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37" name="Text Box 7"/>
            <p:cNvSpPr txBox="1">
              <a:spLocks noChangeArrowheads="1"/>
            </p:cNvSpPr>
            <p:nvPr/>
          </p:nvSpPr>
          <p:spPr bwMode="auto">
            <a:xfrm>
              <a:off x="124" y="41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b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8" name="Text Box 8"/>
            <p:cNvSpPr txBox="1">
              <a:spLocks noChangeArrowheads="1"/>
            </p:cNvSpPr>
            <p:nvPr/>
          </p:nvSpPr>
          <p:spPr bwMode="auto">
            <a:xfrm>
              <a:off x="2974" y="35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9" name="Text Box 9"/>
            <p:cNvSpPr txBox="1">
              <a:spLocks noChangeArrowheads="1"/>
            </p:cNvSpPr>
            <p:nvPr/>
          </p:nvSpPr>
          <p:spPr bwMode="auto">
            <a:xfrm>
              <a:off x="3410" y="271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40" name="Text Box 10"/>
            <p:cNvSpPr txBox="1">
              <a:spLocks noChangeArrowheads="1"/>
            </p:cNvSpPr>
            <p:nvPr/>
          </p:nvSpPr>
          <p:spPr bwMode="auto">
            <a:xfrm>
              <a:off x="1487" y="44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b+</a:t>
              </a: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1941" name="Oval 11"/>
            <p:cNvSpPr>
              <a:spLocks noChangeArrowheads="1"/>
            </p:cNvSpPr>
            <p:nvPr/>
          </p:nvSpPr>
          <p:spPr bwMode="auto">
            <a:xfrm>
              <a:off x="212" y="401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2" name="Oval 12"/>
            <p:cNvSpPr>
              <a:spLocks noChangeArrowheads="1"/>
            </p:cNvSpPr>
            <p:nvPr/>
          </p:nvSpPr>
          <p:spPr bwMode="auto">
            <a:xfrm>
              <a:off x="1668" y="40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3" name="Oval 13"/>
            <p:cNvSpPr>
              <a:spLocks noChangeArrowheads="1"/>
            </p:cNvSpPr>
            <p:nvPr/>
          </p:nvSpPr>
          <p:spPr bwMode="auto">
            <a:xfrm>
              <a:off x="3044" y="401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4" name="Line 14"/>
            <p:cNvSpPr>
              <a:spLocks noChangeShapeType="1"/>
            </p:cNvSpPr>
            <p:nvPr/>
          </p:nvSpPr>
          <p:spPr bwMode="auto">
            <a:xfrm>
              <a:off x="225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5" name="Line 15"/>
            <p:cNvSpPr>
              <a:spLocks noChangeShapeType="1"/>
            </p:cNvSpPr>
            <p:nvPr/>
          </p:nvSpPr>
          <p:spPr bwMode="auto">
            <a:xfrm>
              <a:off x="3061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6" name="Line 16"/>
            <p:cNvSpPr>
              <a:spLocks noChangeShapeType="1"/>
            </p:cNvSpPr>
            <p:nvPr/>
          </p:nvSpPr>
          <p:spPr bwMode="auto">
            <a:xfrm>
              <a:off x="1695" y="73"/>
              <a:ext cx="0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7" name="Line 17"/>
            <p:cNvSpPr>
              <a:spLocks noChangeShapeType="1"/>
            </p:cNvSpPr>
            <p:nvPr/>
          </p:nvSpPr>
          <p:spPr bwMode="auto">
            <a:xfrm>
              <a:off x="226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8" name="Line 18"/>
            <p:cNvSpPr>
              <a:spLocks noChangeShapeType="1"/>
            </p:cNvSpPr>
            <p:nvPr/>
          </p:nvSpPr>
          <p:spPr bwMode="auto">
            <a:xfrm>
              <a:off x="1137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49" name="Line 19"/>
            <p:cNvSpPr>
              <a:spLocks noChangeShapeType="1"/>
            </p:cNvSpPr>
            <p:nvPr/>
          </p:nvSpPr>
          <p:spPr bwMode="auto">
            <a:xfrm>
              <a:off x="1696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50" name="Line 20"/>
            <p:cNvSpPr>
              <a:spLocks noChangeShapeType="1"/>
            </p:cNvSpPr>
            <p:nvPr/>
          </p:nvSpPr>
          <p:spPr bwMode="auto">
            <a:xfrm>
              <a:off x="2512" y="207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1951" name="Rectangle 21"/>
            <p:cNvSpPr>
              <a:spLocks noChangeArrowheads="1"/>
            </p:cNvSpPr>
            <p:nvPr/>
          </p:nvSpPr>
          <p:spPr bwMode="auto">
            <a:xfrm>
              <a:off x="861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81952" name="Rectangle 22"/>
            <p:cNvSpPr>
              <a:spLocks noChangeArrowheads="1"/>
            </p:cNvSpPr>
            <p:nvPr/>
          </p:nvSpPr>
          <p:spPr bwMode="auto">
            <a:xfrm>
              <a:off x="2257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1136330" y="2850459"/>
            <a:ext cx="84427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证: 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1896749" y="4036446"/>
            <a:ext cx="6125152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反设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收敛, 但极限不唯一, 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3993" name="Object 25"/>
          <p:cNvGraphicFramePr>
            <a:graphicFrameLocks noChangeAspect="1"/>
          </p:cNvGraphicFramePr>
          <p:nvPr/>
        </p:nvGraphicFramePr>
        <p:xfrm>
          <a:off x="3477620" y="5443888"/>
          <a:ext cx="1457247" cy="88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r:id="rId4" imgW="640008" imgH="388540" progId="Equation.3">
                  <p:embed/>
                </p:oleObj>
              </mc:Choice>
              <mc:Fallback>
                <p:oleObj r:id="rId4" imgW="640008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620" y="5443888"/>
                        <a:ext cx="1457247" cy="88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1896749" y="5516817"/>
            <a:ext cx="1648985" cy="6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取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1896748" y="4783080"/>
            <a:ext cx="510345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且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81932" name="Group 28"/>
          <p:cNvGrpSpPr>
            <a:grpSpLocks/>
          </p:cNvGrpSpPr>
          <p:nvPr/>
        </p:nvGrpSpPr>
        <p:grpSpPr bwMode="auto">
          <a:xfrm>
            <a:off x="3991681" y="0"/>
            <a:ext cx="4979632" cy="1044315"/>
            <a:chOff x="0" y="0"/>
            <a:chExt cx="3160" cy="658"/>
          </a:xfrm>
        </p:grpSpPr>
        <p:sp>
          <p:nvSpPr>
            <p:cNvPr id="81934" name="Rectangle 29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1935" name="Object 30"/>
            <p:cNvGraphicFramePr>
              <a:graphicFrameLocks noChangeAspect="1"/>
            </p:cNvGraphicFramePr>
            <p:nvPr/>
          </p:nvGraphicFramePr>
          <p:xfrm flipH="1">
            <a:off x="1799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0" r:id="rId6" imgW="106716" imgH="205597" progId="Equation.3">
                    <p:embed/>
                  </p:oleObj>
                </mc:Choice>
                <mc:Fallback>
                  <p:oleObj r:id="rId6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799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99" name="Object 31"/>
          <p:cNvGraphicFramePr>
            <a:graphicFrameLocks noChangeAspect="1"/>
          </p:cNvGraphicFramePr>
          <p:nvPr/>
        </p:nvGraphicFramePr>
        <p:xfrm>
          <a:off x="6359652" y="542521"/>
          <a:ext cx="1434123" cy="63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r:id="rId8" imgW="624804" imgH="274416" progId="Equation.3">
                  <p:embed/>
                </p:oleObj>
              </mc:Choice>
              <mc:Fallback>
                <p:oleObj r:id="rId8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652" y="542521"/>
                        <a:ext cx="1434123" cy="63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4416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2" grpId="0" build="p" autoUpdateAnimBg="0"/>
      <p:bldP spid="83991" grpId="0" build="p" autoUpdateAnimBg="0"/>
      <p:bldP spid="83992" grpId="0" build="p" autoUpdateAnimBg="0"/>
      <p:bldP spid="83994" grpId="0" build="p" autoUpdateAnimBg="0"/>
      <p:bldP spid="839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130D94-3B63-41D3-BE7F-857A546E84A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2947" name="Rectangle 2" descr="bj"/>
          <p:cNvSpPr>
            <a:spLocks noChangeArrowheads="1"/>
          </p:cNvSpPr>
          <p:nvPr/>
        </p:nvSpPr>
        <p:spPr bwMode="auto">
          <a:xfrm>
            <a:off x="2073735" y="0"/>
            <a:ext cx="5051672" cy="121444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175462" y="1346075"/>
            <a:ext cx="451996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由极限定义,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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576998" y="1167755"/>
          <a:ext cx="2235009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r:id="rId5" imgW="990600" imgH="393700" progId="Equation.3">
                  <p:embed/>
                </p:oleObj>
              </mc:Choice>
              <mc:Fallback>
                <p:oleObj r:id="rId5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998" y="1167755"/>
                        <a:ext cx="2235009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175462" y="2155410"/>
            <a:ext cx="253704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</a:t>
            </a:r>
            <a:endParaRPr lang="zh-CN" altLang="en-US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600354" y="1974421"/>
          <a:ext cx="2092264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r:id="rId7" imgW="927100" imgH="393700" progId="Equation.3">
                  <p:embed/>
                </p:oleObj>
              </mc:Choice>
              <mc:Fallback>
                <p:oleObj r:id="rId7" imgW="92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354" y="1974421"/>
                        <a:ext cx="2092264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75462" y="2842455"/>
            <a:ext cx="7641967" cy="60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=max{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}, 则当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时, 上两式同时成立.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175462" y="3615678"/>
            <a:ext cx="292176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从而当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时, 有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55907"/>
              </p:ext>
            </p:extLst>
          </p:nvPr>
        </p:nvGraphicFramePr>
        <p:xfrm>
          <a:off x="1456296" y="4398960"/>
          <a:ext cx="6842881" cy="5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r:id="rId9" imgW="3009900" imgH="228600" progId="Equation.3">
                  <p:embed/>
                </p:oleObj>
              </mc:Choice>
              <mc:Fallback>
                <p:oleObj r:id="rId9" imgW="300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96" y="4398960"/>
                        <a:ext cx="6842881" cy="5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32022"/>
              </p:ext>
            </p:extLst>
          </p:nvPr>
        </p:nvGraphicFramePr>
        <p:xfrm>
          <a:off x="1456296" y="5086005"/>
          <a:ext cx="3099930" cy="8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r:id="rId11" imgW="1371600" imgH="393700" progId="Equation.3">
                  <p:embed/>
                </p:oleObj>
              </mc:Choice>
              <mc:Fallback>
                <p:oleObj r:id="rId11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96" y="5086005"/>
                        <a:ext cx="3099930" cy="88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834132" y="5269448"/>
            <a:ext cx="297787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矛盾, 故极限唯一.</a:t>
            </a:r>
          </a:p>
        </p:txBody>
      </p:sp>
      <p:grpSp>
        <p:nvGrpSpPr>
          <p:cNvPr id="82957" name="Group 12"/>
          <p:cNvGrpSpPr>
            <a:grpSpLocks/>
          </p:cNvGrpSpPr>
          <p:nvPr/>
        </p:nvGrpSpPr>
        <p:grpSpPr bwMode="auto">
          <a:xfrm>
            <a:off x="2095525" y="128071"/>
            <a:ext cx="4976964" cy="1044588"/>
            <a:chOff x="0" y="0"/>
            <a:chExt cx="3160" cy="657"/>
          </a:xfrm>
        </p:grpSpPr>
        <p:sp>
          <p:nvSpPr>
            <p:cNvPr id="82959" name="Rectangle 13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2960" name="Object 14"/>
            <p:cNvGraphicFramePr>
              <a:graphicFrameLocks noChangeAspect="1"/>
            </p:cNvGraphicFramePr>
            <p:nvPr/>
          </p:nvGraphicFramePr>
          <p:xfrm flipH="1">
            <a:off x="1800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4" r:id="rId13" imgW="106716" imgH="205597" progId="Equation.3">
                    <p:embed/>
                  </p:oleObj>
                </mc:Choice>
                <mc:Fallback>
                  <p:oleObj r:id="rId13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0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493735" y="635906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r:id="rId15" imgW="624804" imgH="274416" progId="Equation.3">
                  <p:embed/>
                </p:oleObj>
              </mc:Choice>
              <mc:Fallback>
                <p:oleObj r:id="rId15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735" y="635906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12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  <p:bldP spid="84997" grpId="0" build="p" autoUpdateAnimBg="0"/>
      <p:bldP spid="84999" grpId="0" build="p" autoUpdateAnimBg="0"/>
      <p:bldP spid="85000" grpId="0" build="p" autoUpdateAnimBg="0"/>
      <p:bldP spid="8500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D87F9C-34A7-4012-84C7-5EACD534093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710762" y="2992760"/>
            <a:ext cx="2166527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几何意义: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97866" y="835127"/>
            <a:ext cx="243766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数列的有界</a:t>
            </a:r>
            <a:r>
              <a:rPr lang="zh-CN" altLang="zh-CN" sz="2801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性</a:t>
            </a:r>
            <a:endParaRPr lang="zh-CN" altLang="zh-CN" sz="2801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45051" y="3218662"/>
            <a:ext cx="643510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 |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|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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[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445051" y="3736281"/>
            <a:ext cx="6096247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故, 所谓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有界, 就是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要全部落在某个对称区间[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]内.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991894" y="4396200"/>
            <a:ext cx="128915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看图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11424" y="5091694"/>
            <a:ext cx="5117930" cy="1150293"/>
            <a:chOff x="0" y="0"/>
            <a:chExt cx="3248" cy="723"/>
          </a:xfrm>
        </p:grpSpPr>
        <p:sp>
          <p:nvSpPr>
            <p:cNvPr id="83978" name="Rectangle 9"/>
            <p:cNvSpPr>
              <a:spLocks noChangeArrowheads="1"/>
            </p:cNvSpPr>
            <p:nvPr/>
          </p:nvSpPr>
          <p:spPr bwMode="auto">
            <a:xfrm>
              <a:off x="1450" y="41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83979" name="Line 10"/>
            <p:cNvSpPr>
              <a:spLocks noChangeShapeType="1"/>
            </p:cNvSpPr>
            <p:nvPr/>
          </p:nvSpPr>
          <p:spPr bwMode="auto">
            <a:xfrm>
              <a:off x="0" y="409"/>
              <a:ext cx="2967" cy="0"/>
            </a:xfrm>
            <a:prstGeom prst="line">
              <a:avLst/>
            </a:prstGeom>
            <a:noFill/>
            <a:ln w="38100">
              <a:solidFill>
                <a:srgbClr val="21007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0" name="Text Box 11"/>
            <p:cNvSpPr txBox="1">
              <a:spLocks noChangeArrowheads="1"/>
            </p:cNvSpPr>
            <p:nvPr/>
          </p:nvSpPr>
          <p:spPr bwMode="auto">
            <a:xfrm>
              <a:off x="2518" y="43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M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1" name="Text Box 12"/>
            <p:cNvSpPr txBox="1">
              <a:spLocks noChangeArrowheads="1"/>
            </p:cNvSpPr>
            <p:nvPr/>
          </p:nvSpPr>
          <p:spPr bwMode="auto">
            <a:xfrm>
              <a:off x="2957" y="256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2" name="Text Box 13"/>
            <p:cNvSpPr txBox="1">
              <a:spLocks noChangeArrowheads="1"/>
            </p:cNvSpPr>
            <p:nvPr/>
          </p:nvSpPr>
          <p:spPr bwMode="auto">
            <a:xfrm>
              <a:off x="1731" y="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38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3" name="Rectangle 14"/>
            <p:cNvSpPr>
              <a:spLocks noChangeArrowheads="1"/>
            </p:cNvSpPr>
            <p:nvPr/>
          </p:nvSpPr>
          <p:spPr bwMode="auto">
            <a:xfrm>
              <a:off x="293" y="415"/>
              <a:ext cx="3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</a:p>
          </p:txBody>
        </p:sp>
        <p:sp>
          <p:nvSpPr>
            <p:cNvPr id="83984" name="Oval 15"/>
            <p:cNvSpPr>
              <a:spLocks noChangeArrowheads="1"/>
            </p:cNvSpPr>
            <p:nvPr/>
          </p:nvSpPr>
          <p:spPr bwMode="auto">
            <a:xfrm>
              <a:off x="1519" y="386"/>
              <a:ext cx="47" cy="4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5" name="Text Box 16"/>
            <p:cNvSpPr txBox="1">
              <a:spLocks noChangeArrowheads="1"/>
            </p:cNvSpPr>
            <p:nvPr/>
          </p:nvSpPr>
          <p:spPr bwMode="auto">
            <a:xfrm>
              <a:off x="2579" y="218"/>
              <a:ext cx="4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3986" name="Text Box 17"/>
            <p:cNvSpPr txBox="1">
              <a:spLocks noChangeArrowheads="1"/>
            </p:cNvSpPr>
            <p:nvPr/>
          </p:nvSpPr>
          <p:spPr bwMode="auto">
            <a:xfrm>
              <a:off x="247" y="218"/>
              <a:ext cx="4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3987" name="Oval 18"/>
            <p:cNvSpPr>
              <a:spLocks noChangeArrowheads="1"/>
            </p:cNvSpPr>
            <p:nvPr/>
          </p:nvSpPr>
          <p:spPr bwMode="auto">
            <a:xfrm>
              <a:off x="1270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8" name="Oval 19"/>
            <p:cNvSpPr>
              <a:spLocks noChangeArrowheads="1"/>
            </p:cNvSpPr>
            <p:nvPr/>
          </p:nvSpPr>
          <p:spPr bwMode="auto">
            <a:xfrm>
              <a:off x="1084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89" name="Oval 20"/>
            <p:cNvSpPr>
              <a:spLocks noChangeArrowheads="1"/>
            </p:cNvSpPr>
            <p:nvPr/>
          </p:nvSpPr>
          <p:spPr bwMode="auto">
            <a:xfrm>
              <a:off x="815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0" name="Oval 21"/>
            <p:cNvSpPr>
              <a:spLocks noChangeArrowheads="1"/>
            </p:cNvSpPr>
            <p:nvPr/>
          </p:nvSpPr>
          <p:spPr bwMode="auto">
            <a:xfrm>
              <a:off x="629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1" name="Oval 22"/>
            <p:cNvSpPr>
              <a:spLocks noChangeArrowheads="1"/>
            </p:cNvSpPr>
            <p:nvPr/>
          </p:nvSpPr>
          <p:spPr bwMode="auto">
            <a:xfrm>
              <a:off x="1694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2" name="Oval 23"/>
            <p:cNvSpPr>
              <a:spLocks noChangeArrowheads="1"/>
            </p:cNvSpPr>
            <p:nvPr/>
          </p:nvSpPr>
          <p:spPr bwMode="auto">
            <a:xfrm>
              <a:off x="1829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3" name="Oval 24"/>
            <p:cNvSpPr>
              <a:spLocks noChangeArrowheads="1"/>
            </p:cNvSpPr>
            <p:nvPr/>
          </p:nvSpPr>
          <p:spPr bwMode="auto">
            <a:xfrm>
              <a:off x="2077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3994" name="Oval 25"/>
            <p:cNvSpPr>
              <a:spLocks noChangeArrowheads="1"/>
            </p:cNvSpPr>
            <p:nvPr/>
          </p:nvSpPr>
          <p:spPr bwMode="auto">
            <a:xfrm>
              <a:off x="2336" y="38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21007E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F98DB9A-499E-4AA5-8E48-D909CDFE5AC1}"/>
              </a:ext>
            </a:extLst>
          </p:cNvPr>
          <p:cNvSpPr/>
          <p:nvPr/>
        </p:nvSpPr>
        <p:spPr>
          <a:xfrm>
            <a:off x="667603" y="1473737"/>
            <a:ext cx="8251616" cy="138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定义: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设有数列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), 若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&gt;0, 使得|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2, …. 则称数列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有界,否则, 称</a:t>
            </a:r>
            <a:r>
              <a:rPr lang="zh-CN" altLang="en-US" sz="238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无界.</a:t>
            </a:r>
          </a:p>
        </p:txBody>
      </p:sp>
    </p:spTree>
    <p:extLst>
      <p:ext uri="{BB962C8B-B14F-4D97-AF65-F5344CB8AC3E}">
        <p14:creationId xmlns:p14="http://schemas.microsoft.com/office/powerpoint/2010/main" val="310613382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19" grpId="0" build="p" autoUpdateAnimBg="0" advAuto="0"/>
      <p:bldP spid="86021" grpId="0" build="p" autoUpdateAnimBg="0"/>
      <p:bldP spid="86022" grpId="0" build="p" autoUpdateAnimBg="0"/>
      <p:bldP spid="860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0393F6-19DA-4E43-B19E-17CE811A738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76812" y="1692630"/>
            <a:ext cx="508261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例3.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有界, 而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i="1" baseline="30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无界.</a:t>
            </a: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Line 3"/>
          <p:cNvSpPr>
            <a:spLocks noChangeShapeType="1"/>
          </p:cNvSpPr>
          <p:nvPr/>
        </p:nvSpPr>
        <p:spPr bwMode="auto">
          <a:xfrm>
            <a:off x="1403143" y="3678916"/>
            <a:ext cx="2381312" cy="0"/>
          </a:xfrm>
          <a:prstGeom prst="line">
            <a:avLst/>
          </a:prstGeom>
          <a:noFill/>
          <a:ln w="38100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909200" y="3632668"/>
            <a:ext cx="74263" cy="7381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3067171" y="3634002"/>
            <a:ext cx="74263" cy="75597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4999" name="Text Box 6"/>
          <p:cNvSpPr txBox="1">
            <a:spLocks noChangeArrowheads="1"/>
          </p:cNvSpPr>
          <p:nvPr/>
        </p:nvSpPr>
        <p:spPr bwMode="auto">
          <a:xfrm>
            <a:off x="3756440" y="3435671"/>
            <a:ext cx="47359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1665510" y="3675358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2989351" y="3665575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>
            <a:off x="4940203" y="3696258"/>
            <a:ext cx="2838453" cy="0"/>
          </a:xfrm>
          <a:prstGeom prst="line">
            <a:avLst/>
          </a:prstGeom>
          <a:noFill/>
          <a:ln w="38100">
            <a:solidFill>
              <a:srgbClr val="21007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5447149" y="3638449"/>
            <a:ext cx="74263" cy="747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5700622" y="3650900"/>
            <a:ext cx="75597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7782658" y="3437005"/>
            <a:ext cx="473594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06" name="Rectangle 13"/>
          <p:cNvSpPr>
            <a:spLocks noChangeArrowheads="1"/>
          </p:cNvSpPr>
          <p:nvPr/>
        </p:nvSpPr>
        <p:spPr bwMode="auto">
          <a:xfrm>
            <a:off x="5283503" y="3688254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5581445" y="3698482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8" name="Oval 15"/>
          <p:cNvSpPr>
            <a:spLocks noChangeArrowheads="1"/>
          </p:cNvSpPr>
          <p:nvPr/>
        </p:nvSpPr>
        <p:spPr bwMode="auto">
          <a:xfrm>
            <a:off x="7255701" y="3650900"/>
            <a:ext cx="72929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09" name="Rectangle 16"/>
          <p:cNvSpPr>
            <a:spLocks noChangeArrowheads="1"/>
          </p:cNvSpPr>
          <p:nvPr/>
        </p:nvSpPr>
        <p:spPr bwMode="auto">
          <a:xfrm>
            <a:off x="7167652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5010" name="Oval 17"/>
          <p:cNvSpPr>
            <a:spLocks noChangeArrowheads="1"/>
          </p:cNvSpPr>
          <p:nvPr/>
        </p:nvSpPr>
        <p:spPr bwMode="auto">
          <a:xfrm>
            <a:off x="6300063" y="3650900"/>
            <a:ext cx="75153" cy="751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11" name="Rectangle 18"/>
          <p:cNvSpPr>
            <a:spLocks noChangeArrowheads="1"/>
          </p:cNvSpPr>
          <p:nvPr/>
        </p:nvSpPr>
        <p:spPr bwMode="auto">
          <a:xfrm>
            <a:off x="6165767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5012" name="Rectangle 19"/>
          <p:cNvSpPr>
            <a:spLocks noChangeArrowheads="1"/>
          </p:cNvSpPr>
          <p:nvPr/>
        </p:nvSpPr>
        <p:spPr bwMode="auto">
          <a:xfrm>
            <a:off x="5568104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3" name="Rectangle 20"/>
          <p:cNvSpPr>
            <a:spLocks noChangeArrowheads="1"/>
          </p:cNvSpPr>
          <p:nvPr/>
        </p:nvSpPr>
        <p:spPr bwMode="auto">
          <a:xfrm>
            <a:off x="6121743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4" name="Rectangle 21"/>
          <p:cNvSpPr>
            <a:spLocks noChangeArrowheads="1"/>
          </p:cNvSpPr>
          <p:nvPr/>
        </p:nvSpPr>
        <p:spPr bwMode="auto">
          <a:xfrm>
            <a:off x="7039582" y="3064800"/>
            <a:ext cx="438718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5" name="Oval 22"/>
          <p:cNvSpPr>
            <a:spLocks noChangeArrowheads="1"/>
          </p:cNvSpPr>
          <p:nvPr/>
        </p:nvSpPr>
        <p:spPr bwMode="auto">
          <a:xfrm>
            <a:off x="2489964" y="3622440"/>
            <a:ext cx="75597" cy="7515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2401916" y="3682918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17" name="Rectangle 24"/>
          <p:cNvSpPr>
            <a:spLocks noChangeArrowheads="1"/>
          </p:cNvSpPr>
          <p:nvPr/>
        </p:nvSpPr>
        <p:spPr bwMode="auto">
          <a:xfrm>
            <a:off x="2895966" y="3048791"/>
            <a:ext cx="55253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018" name="Rectangle 25"/>
          <p:cNvSpPr>
            <a:spLocks noChangeArrowheads="1"/>
          </p:cNvSpPr>
          <p:nvPr/>
        </p:nvSpPr>
        <p:spPr bwMode="auto">
          <a:xfrm>
            <a:off x="1592581" y="3017663"/>
            <a:ext cx="72244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38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2n-1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5885559"/>
      </p:ext>
    </p:extLst>
  </p:cSld>
  <p:clrMapOvr>
    <a:masterClrMapping/>
  </p:clrMapOvr>
  <p:transition spd="slow"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3EF5E0-6BDD-461B-BCBC-E1B74FFA21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555440" y="0"/>
            <a:ext cx="5051672" cy="1214447"/>
          </a:xfrm>
          <a:prstGeom prst="rect">
            <a:avLst/>
          </a:prstGeom>
          <a:solidFill>
            <a:schemeClr val="folHlink"/>
          </a:solidFill>
          <a:ln w="57150" cmpd="thickThin">
            <a:solidFill>
              <a:srgbClr val="B9B9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945190" y="3275514"/>
            <a:ext cx="2994538" cy="6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zh-CN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926774" y="5255940"/>
            <a:ext cx="6127375" cy="72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则对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=1, 2, …,有|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55286" y="1297160"/>
            <a:ext cx="635831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1" b="1" dirty="0" smtClean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若{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}收敛, 则{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}有界.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885525" y="2001103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626414" y="3430178"/>
            <a:ext cx="468026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由定义, 对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 存在自然数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865069" y="4116935"/>
            <a:ext cx="34315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有|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|&lt;1,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45690" y="4027552"/>
            <a:ext cx="8369709" cy="12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indent="11501438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||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|+|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|&lt;1+|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|. 取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=max{|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 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|,…, 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|, 1+|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365896" y="2286593"/>
            <a:ext cx="4280135" cy="779666"/>
            <a:chOff x="0" y="0"/>
            <a:chExt cx="2716" cy="491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>
              <a:off x="0" y="201"/>
              <a:ext cx="242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>
              <a:off x="2416" y="49"/>
              <a:ext cx="30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6036" name="Rectangle 13"/>
            <p:cNvSpPr>
              <a:spLocks noChangeArrowheads="1"/>
            </p:cNvSpPr>
            <p:nvPr/>
          </p:nvSpPr>
          <p:spPr bwMode="auto">
            <a:xfrm>
              <a:off x="537" y="197"/>
              <a:ext cx="40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–1</a:t>
              </a:r>
            </a:p>
          </p:txBody>
        </p:sp>
        <p:sp>
          <p:nvSpPr>
            <p:cNvPr id="86037" name="Rectangle 14"/>
            <p:cNvSpPr>
              <a:spLocks noChangeArrowheads="1"/>
            </p:cNvSpPr>
            <p:nvPr/>
          </p:nvSpPr>
          <p:spPr bwMode="auto">
            <a:xfrm>
              <a:off x="1057" y="202"/>
              <a:ext cx="21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86038" name="Rectangle 15"/>
            <p:cNvSpPr>
              <a:spLocks noChangeArrowheads="1"/>
            </p:cNvSpPr>
            <p:nvPr/>
          </p:nvSpPr>
          <p:spPr bwMode="auto">
            <a:xfrm>
              <a:off x="1333" y="198"/>
              <a:ext cx="57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</a:p>
          </p:txBody>
        </p:sp>
        <p:sp>
          <p:nvSpPr>
            <p:cNvPr id="86039" name="Text Box 16"/>
            <p:cNvSpPr txBox="1">
              <a:spLocks noChangeArrowheads="1"/>
            </p:cNvSpPr>
            <p:nvPr/>
          </p:nvSpPr>
          <p:spPr bwMode="auto">
            <a:xfrm>
              <a:off x="1458" y="0"/>
              <a:ext cx="3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6040" name="Text Box 17"/>
            <p:cNvSpPr txBox="1">
              <a:spLocks noChangeArrowheads="1"/>
            </p:cNvSpPr>
            <p:nvPr/>
          </p:nvSpPr>
          <p:spPr bwMode="auto">
            <a:xfrm>
              <a:off x="683" y="0"/>
              <a:ext cx="31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6041" name="Oval 18"/>
            <p:cNvSpPr>
              <a:spLocks noChangeArrowheads="1"/>
            </p:cNvSpPr>
            <p:nvPr/>
          </p:nvSpPr>
          <p:spPr bwMode="auto">
            <a:xfrm>
              <a:off x="1148" y="182"/>
              <a:ext cx="47" cy="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5397343" y="2560522"/>
            <a:ext cx="73374" cy="74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220357" y="2653017"/>
            <a:ext cx="623455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6030" name="Group 21"/>
          <p:cNvGrpSpPr>
            <a:grpSpLocks/>
          </p:cNvGrpSpPr>
          <p:nvPr/>
        </p:nvGrpSpPr>
        <p:grpSpPr bwMode="auto">
          <a:xfrm>
            <a:off x="3629703" y="138743"/>
            <a:ext cx="4979187" cy="1043866"/>
            <a:chOff x="0" y="0"/>
            <a:chExt cx="3160" cy="658"/>
          </a:xfrm>
        </p:grpSpPr>
        <p:sp>
          <p:nvSpPr>
            <p:cNvPr id="86032" name="Rectangle 22"/>
            <p:cNvSpPr>
              <a:spLocks noChangeArrowheads="1"/>
            </p:cNvSpPr>
            <p:nvPr/>
          </p:nvSpPr>
          <p:spPr bwMode="auto">
            <a:xfrm flipH="1">
              <a:off x="0" y="0"/>
              <a:ext cx="316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若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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&gt;0, 自然数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使得当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&gt;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时, 都有|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zh-CN" altLang="en-US" sz="2381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l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|&lt;</a:t>
              </a:r>
              <a:r>
                <a:rPr lang="zh-CN" altLang="en-US" sz="238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</a:t>
              </a:r>
              <a:r>
                <a:rPr lang="zh-CN" altLang="en-US" sz="238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,则记</a:t>
              </a:r>
            </a:p>
          </p:txBody>
        </p:sp>
        <p:graphicFrame>
          <p:nvGraphicFramePr>
            <p:cNvPr id="86033" name="Object 23"/>
            <p:cNvGraphicFramePr>
              <a:graphicFrameLocks noChangeAspect="1"/>
            </p:cNvGraphicFramePr>
            <p:nvPr/>
          </p:nvGraphicFramePr>
          <p:xfrm flipH="1">
            <a:off x="1801" y="501"/>
            <a:ext cx="7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8" r:id="rId4" imgW="106716" imgH="205597" progId="Equation.3">
                    <p:embed/>
                  </p:oleObj>
                </mc:Choice>
                <mc:Fallback>
                  <p:oleObj r:id="rId4" imgW="106716" imgH="205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801" y="501"/>
                          <a:ext cx="7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5966546" y="666145"/>
          <a:ext cx="1439015" cy="63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r:id="rId6" imgW="624804" imgH="274416" progId="Equation.3">
                  <p:embed/>
                </p:oleObj>
              </mc:Choice>
              <mc:Fallback>
                <p:oleObj r:id="rId6" imgW="624804" imgH="2744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546" y="666145"/>
                        <a:ext cx="1439015" cy="63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9192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build="p" autoUpdateAnimBg="0"/>
      <p:bldP spid="88069" grpId="0" build="p" autoUpdateAnimBg="0"/>
      <p:bldP spid="88070" grpId="0" build="p" autoUpdateAnimBg="0"/>
      <p:bldP spid="88071" grpId="0" build="p" autoUpdateAnimBg="0"/>
      <p:bldP spid="88072" grpId="0" build="p" autoUpdateAnimBg="0"/>
      <p:bldP spid="88073" grpId="0" build="p" autoUpdateAnimBg="0"/>
      <p:bldP spid="88083" grpId="0" animBg="1"/>
      <p:bldP spid="88084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FE40682-410A-49F9-A608-8F532069A08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1125213" y="3083477"/>
            <a:ext cx="104457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看图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2562004" y="4137390"/>
            <a:ext cx="3276916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3067171" y="4091588"/>
            <a:ext cx="74263" cy="7515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4855268" y="4092921"/>
            <a:ext cx="73818" cy="7470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5845590" y="3879471"/>
            <a:ext cx="4713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2814143" y="4134722"/>
            <a:ext cx="50444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4767663" y="4127163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1" name="Oval 10"/>
          <p:cNvSpPr>
            <a:spLocks noChangeArrowheads="1"/>
          </p:cNvSpPr>
          <p:nvPr/>
        </p:nvSpPr>
        <p:spPr bwMode="auto">
          <a:xfrm>
            <a:off x="3984565" y="4092921"/>
            <a:ext cx="74263" cy="747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3850714" y="415251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53" name="Rectangle 12"/>
          <p:cNvSpPr>
            <a:spLocks noChangeArrowheads="1"/>
          </p:cNvSpPr>
          <p:nvPr/>
        </p:nvSpPr>
        <p:spPr bwMode="auto">
          <a:xfrm>
            <a:off x="4363886" y="3879471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5190563" y="3879471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7055" name="Rectangle 14"/>
          <p:cNvSpPr>
            <a:spLocks noChangeArrowheads="1"/>
          </p:cNvSpPr>
          <p:nvPr/>
        </p:nvSpPr>
        <p:spPr bwMode="auto">
          <a:xfrm>
            <a:off x="2554000" y="3879915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87056" name="Rectangle 15"/>
          <p:cNvSpPr>
            <a:spLocks noChangeArrowheads="1"/>
          </p:cNvSpPr>
          <p:nvPr/>
        </p:nvSpPr>
        <p:spPr bwMode="auto">
          <a:xfrm>
            <a:off x="3380233" y="3879915"/>
            <a:ext cx="28483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381" b="1">
                <a:solidFill>
                  <a:srgbClr val="21007E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87057" name="Group 16"/>
          <p:cNvGrpSpPr>
            <a:grpSpLocks/>
          </p:cNvGrpSpPr>
          <p:nvPr/>
        </p:nvGrpSpPr>
        <p:grpSpPr bwMode="auto">
          <a:xfrm>
            <a:off x="4890398" y="3634002"/>
            <a:ext cx="474928" cy="277486"/>
            <a:chOff x="0" y="0"/>
            <a:chExt cx="301" cy="175"/>
          </a:xfrm>
        </p:grpSpPr>
        <p:sp>
          <p:nvSpPr>
            <p:cNvPr id="87065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6" name="Line 18"/>
            <p:cNvSpPr>
              <a:spLocks noChangeShapeType="1"/>
            </p:cNvSpPr>
            <p:nvPr/>
          </p:nvSpPr>
          <p:spPr bwMode="auto">
            <a:xfrm>
              <a:off x="290" y="0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7" name="Line 19"/>
            <p:cNvSpPr>
              <a:spLocks noChangeShapeType="1"/>
            </p:cNvSpPr>
            <p:nvPr/>
          </p:nvSpPr>
          <p:spPr bwMode="auto">
            <a:xfrm>
              <a:off x="1" y="8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8" name="Line 20"/>
            <p:cNvSpPr>
              <a:spLocks noChangeShapeType="1"/>
            </p:cNvSpPr>
            <p:nvPr/>
          </p:nvSpPr>
          <p:spPr bwMode="auto">
            <a:xfrm>
              <a:off x="208" y="9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7058" name="Rectangle 21"/>
          <p:cNvSpPr>
            <a:spLocks noChangeArrowheads="1"/>
          </p:cNvSpPr>
          <p:nvPr/>
        </p:nvSpPr>
        <p:spPr bwMode="auto">
          <a:xfrm flipH="1">
            <a:off x="4941092" y="3488144"/>
            <a:ext cx="382433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87059" name="Group 22"/>
          <p:cNvGrpSpPr>
            <a:grpSpLocks/>
          </p:cNvGrpSpPr>
          <p:nvPr/>
        </p:nvGrpSpPr>
        <p:grpSpPr bwMode="auto">
          <a:xfrm>
            <a:off x="2669174" y="3732723"/>
            <a:ext cx="474928" cy="277486"/>
            <a:chOff x="0" y="0"/>
            <a:chExt cx="301" cy="175"/>
          </a:xfrm>
        </p:grpSpPr>
        <p:sp>
          <p:nvSpPr>
            <p:cNvPr id="87061" name="Line 23"/>
            <p:cNvSpPr>
              <a:spLocks noChangeShapeType="1"/>
            </p:cNvSpPr>
            <p:nvPr/>
          </p:nvSpPr>
          <p:spPr bwMode="auto">
            <a:xfrm>
              <a:off x="0" y="0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2" name="Line 24"/>
            <p:cNvSpPr>
              <a:spLocks noChangeShapeType="1"/>
            </p:cNvSpPr>
            <p:nvPr/>
          </p:nvSpPr>
          <p:spPr bwMode="auto">
            <a:xfrm>
              <a:off x="290" y="0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3" name="Line 25"/>
            <p:cNvSpPr>
              <a:spLocks noChangeShapeType="1"/>
            </p:cNvSpPr>
            <p:nvPr/>
          </p:nvSpPr>
          <p:spPr bwMode="auto">
            <a:xfrm>
              <a:off x="1" y="8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87064" name="Line 26"/>
            <p:cNvSpPr>
              <a:spLocks noChangeShapeType="1"/>
            </p:cNvSpPr>
            <p:nvPr/>
          </p:nvSpPr>
          <p:spPr bwMode="auto">
            <a:xfrm>
              <a:off x="208" y="90"/>
              <a:ext cx="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</p:grpSp>
      <p:sp>
        <p:nvSpPr>
          <p:cNvPr id="87060" name="Rectangle 27"/>
          <p:cNvSpPr>
            <a:spLocks noChangeArrowheads="1"/>
          </p:cNvSpPr>
          <p:nvPr/>
        </p:nvSpPr>
        <p:spPr bwMode="auto">
          <a:xfrm flipH="1">
            <a:off x="2726539" y="3588644"/>
            <a:ext cx="379320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287C479-C781-4840-AB15-F5CB99B87537}"/>
              </a:ext>
            </a:extLst>
          </p:cNvPr>
          <p:cNvSpPr/>
          <p:nvPr/>
        </p:nvSpPr>
        <p:spPr>
          <a:xfrm>
            <a:off x="1003285" y="1465217"/>
            <a:ext cx="7126422" cy="130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定理2的逆命题不成立, 如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有界, 但由定义和几何意义知(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是发散的.</a:t>
            </a:r>
          </a:p>
        </p:txBody>
      </p:sp>
    </p:spTree>
    <p:extLst>
      <p:ext uri="{BB962C8B-B14F-4D97-AF65-F5344CB8AC3E}">
        <p14:creationId xmlns:p14="http://schemas.microsoft.com/office/powerpoint/2010/main" val="2036218389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04878A-837A-422B-A905-06B8AC3FD6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371126" y="1422117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245385" y="1276259"/>
          <a:ext cx="1931731" cy="87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r:id="rId4" imgW="1600200" imgH="723900" progId="Equation.3">
                  <p:embed/>
                </p:oleObj>
              </mc:Choice>
              <mc:Fallback>
                <p:oleObj r:id="rId4" imgW="1600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385" y="1276259"/>
                        <a:ext cx="1931731" cy="87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246719" y="2600544"/>
          <a:ext cx="1680481" cy="101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r:id="rId6" imgW="1435100" imgH="863600" progId="Equation.3">
                  <p:embed/>
                </p:oleObj>
              </mc:Choice>
              <mc:Fallback>
                <p:oleObj r:id="rId6" imgW="1435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719" y="2600544"/>
                        <a:ext cx="1680481" cy="101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240494" y="3902595"/>
          <a:ext cx="2605880" cy="94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r:id="rId8" imgW="2108200" imgH="762000" progId="Equation.3">
                  <p:embed/>
                </p:oleObj>
              </mc:Choice>
              <mc:Fallback>
                <p:oleObj r:id="rId8" imgW="2108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494" y="3902595"/>
                        <a:ext cx="2605880" cy="941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242272" y="5265123"/>
          <a:ext cx="1200217" cy="54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r:id="rId10" imgW="927503" imgH="419282" progId="Equation.3">
                  <p:embed/>
                </p:oleObj>
              </mc:Choice>
              <mc:Fallback>
                <p:oleObj r:id="rId10" imgW="92750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72" y="5265123"/>
                        <a:ext cx="1200217" cy="54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773000" y="1285597"/>
          <a:ext cx="2808658" cy="85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r:id="rId12" imgW="2184400" imgH="723900" progId="Equation.3">
                  <p:embed/>
                </p:oleObj>
              </mc:Choice>
              <mc:Fallback>
                <p:oleObj r:id="rId12" imgW="2184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000" y="1285597"/>
                        <a:ext cx="2808658" cy="853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367887" y="2651683"/>
          <a:ext cx="3247567" cy="90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r:id="rId14" imgW="2729315" imgH="761669" progId="Equation.3">
                  <p:embed/>
                </p:oleObj>
              </mc:Choice>
              <mc:Fallback>
                <p:oleObj r:id="rId14" imgW="2729315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87" y="2651683"/>
                        <a:ext cx="3247567" cy="906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004238" y="3925718"/>
          <a:ext cx="3364075" cy="8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r:id="rId16" imgW="2703926" imgH="761669" progId="Equation.3">
                  <p:embed/>
                </p:oleObj>
              </mc:Choice>
              <mc:Fallback>
                <p:oleObj r:id="rId16" imgW="2703926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38" y="3925718"/>
                        <a:ext cx="3364075" cy="899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683511" y="5309147"/>
          <a:ext cx="1952186" cy="45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r:id="rId18" imgW="1751840" imgH="406224" progId="Equation.3">
                  <p:embed/>
                </p:oleObj>
              </mc:Choice>
              <mc:Fallback>
                <p:oleObj r:id="rId18" imgW="17518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511" y="5309147"/>
                        <a:ext cx="1952186" cy="45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6949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C12F83A-CC63-4F31-B439-3B80BEF69B3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750668" y="1892983"/>
            <a:ext cx="34805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), </a:t>
            </a:r>
            <a:r>
              <a:rPr lang="zh-CN" altLang="zh-CN" sz="2801" b="1" i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&gt;0. </a:t>
            </a:r>
            <a:endParaRPr lang="zh-CN" altLang="zh-CN" sz="2801" b="1" dirty="0">
              <a:solidFill>
                <a:srgbClr val="05001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11618"/>
              </p:ext>
            </p:extLst>
          </p:nvPr>
        </p:nvGraphicFramePr>
        <p:xfrm>
          <a:off x="1996859" y="2482082"/>
          <a:ext cx="859585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1" r:id="rId4" imgW="381165" imgH="393871" progId="Equation.3">
                  <p:embed/>
                </p:oleObj>
              </mc:Choice>
              <mc:Fallback>
                <p:oleObj r:id="rId4" imgW="381165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859" y="2482082"/>
                        <a:ext cx="859585" cy="88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796465" y="2639946"/>
            <a:ext cx="216675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由极限定义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307033" y="3328075"/>
            <a:ext cx="382906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自然数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有</a:t>
            </a: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8971"/>
              </p:ext>
            </p:extLst>
          </p:nvPr>
        </p:nvGraphicFramePr>
        <p:xfrm>
          <a:off x="5136102" y="3144421"/>
          <a:ext cx="2144292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2" r:id="rId6" imgW="952500" imgH="393700" progId="Equation.3">
                  <p:embed/>
                </p:oleObj>
              </mc:Choice>
              <mc:Fallback>
                <p:oleObj r:id="rId6" imgW="952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102" y="3144421"/>
                        <a:ext cx="2144292" cy="88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805985"/>
              </p:ext>
            </p:extLst>
          </p:nvPr>
        </p:nvGraphicFramePr>
        <p:xfrm>
          <a:off x="1423210" y="3928024"/>
          <a:ext cx="30654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Equation" r:id="rId8" imgW="1358640" imgH="406080" progId="Equation.DSMT4">
                  <p:embed/>
                </p:oleObj>
              </mc:Choice>
              <mc:Fallback>
                <p:oleObj name="Equation" r:id="rId8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210" y="3928024"/>
                        <a:ext cx="306546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5353" y="376023"/>
            <a:ext cx="7414495" cy="1263993"/>
            <a:chOff x="-298" y="28"/>
            <a:chExt cx="4706" cy="795"/>
          </a:xfrm>
        </p:grpSpPr>
        <p:sp>
          <p:nvSpPr>
            <p:cNvPr id="88090" name="Text Box 10"/>
            <p:cNvSpPr txBox="1">
              <a:spLocks noChangeArrowheads="1"/>
            </p:cNvSpPr>
            <p:nvPr/>
          </p:nvSpPr>
          <p:spPr bwMode="auto">
            <a:xfrm>
              <a:off x="-298" y="28"/>
              <a:ext cx="288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dirty="0" smtClean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1" b="1" dirty="0" smtClean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zh-CN" sz="2801" b="1" dirty="0" smtClean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zh-CN" sz="2801" b="1" dirty="0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zh-CN" sz="2801" b="1" dirty="0">
                  <a:solidFill>
                    <a:srgbClr val="21007E"/>
                  </a:solidFill>
                  <a:latin typeface="Times New Roman" panose="02020603050405020304" pitchFamily="18" charset="0"/>
                </a:rPr>
                <a:t> (</a:t>
              </a:r>
              <a:r>
                <a:rPr lang="zh-CN" altLang="zh-CN" sz="2801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保号性定理</a:t>
              </a:r>
              <a:r>
                <a:rPr lang="zh-CN" altLang="zh-CN" sz="2801" b="1" dirty="0">
                  <a:solidFill>
                    <a:srgbClr val="21007E"/>
                  </a:solidFill>
                  <a:latin typeface="Times New Roman" panose="02020603050405020304" pitchFamily="18" charset="0"/>
                </a:rPr>
                <a:t>) 若</a:t>
              </a:r>
            </a:p>
          </p:txBody>
        </p:sp>
        <p:graphicFrame>
          <p:nvGraphicFramePr>
            <p:cNvPr id="88091" name="Object 11"/>
            <p:cNvGraphicFramePr>
              <a:graphicFrameLocks noChangeAspect="1"/>
            </p:cNvGraphicFramePr>
            <p:nvPr/>
          </p:nvGraphicFramePr>
          <p:xfrm>
            <a:off x="2368" y="120"/>
            <a:ext cx="924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4" r:id="rId10" imgW="648263" imgH="279643" progId="Equation.3">
                    <p:embed/>
                  </p:oleObj>
                </mc:Choice>
                <mc:Fallback>
                  <p:oleObj r:id="rId10" imgW="648263" imgH="2796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120"/>
                          <a:ext cx="924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2" name="Text Box 12"/>
            <p:cNvSpPr txBox="1">
              <a:spLocks noChangeArrowheads="1"/>
            </p:cNvSpPr>
            <p:nvPr/>
          </p:nvSpPr>
          <p:spPr bwMode="auto">
            <a:xfrm>
              <a:off x="3307" y="106"/>
              <a:ext cx="87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而</a:t>
              </a: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 </a:t>
              </a:r>
            </a:p>
          </p:txBody>
        </p:sp>
        <p:sp>
          <p:nvSpPr>
            <p:cNvPr id="88093" name="Text Box 13"/>
            <p:cNvSpPr txBox="1">
              <a:spLocks noChangeArrowheads="1"/>
            </p:cNvSpPr>
            <p:nvPr/>
          </p:nvSpPr>
          <p:spPr bwMode="auto">
            <a:xfrm>
              <a:off x="716" y="494"/>
              <a:ext cx="369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&lt;0). 则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当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时, 有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 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&lt;0)</a:t>
              </a:r>
            </a:p>
          </p:txBody>
        </p:sp>
      </p:grp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875811" y="1906488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证: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423210" y="2648840"/>
            <a:ext cx="54451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</a:t>
            </a:r>
          </a:p>
        </p:txBody>
      </p:sp>
      <p:sp>
        <p:nvSpPr>
          <p:cNvPr id="88077" name="Line 16"/>
          <p:cNvSpPr>
            <a:spLocks noChangeShapeType="1"/>
          </p:cNvSpPr>
          <p:nvPr/>
        </p:nvSpPr>
        <p:spPr bwMode="auto">
          <a:xfrm>
            <a:off x="5457939" y="2851139"/>
            <a:ext cx="24462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78" name="Oval 17"/>
          <p:cNvSpPr>
            <a:spLocks noChangeArrowheads="1"/>
          </p:cNvSpPr>
          <p:nvPr/>
        </p:nvSpPr>
        <p:spPr bwMode="auto">
          <a:xfrm>
            <a:off x="7343200" y="2816785"/>
            <a:ext cx="74263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79" name="Text Box 18"/>
          <p:cNvSpPr txBox="1">
            <a:spLocks noChangeArrowheads="1"/>
          </p:cNvSpPr>
          <p:nvPr/>
        </p:nvSpPr>
        <p:spPr bwMode="auto">
          <a:xfrm>
            <a:off x="7957983" y="2607449"/>
            <a:ext cx="47137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8080" name="Rectangle 19"/>
          <p:cNvSpPr>
            <a:spLocks noChangeArrowheads="1"/>
          </p:cNvSpPr>
          <p:nvPr/>
        </p:nvSpPr>
        <p:spPr bwMode="auto">
          <a:xfrm>
            <a:off x="7214907" y="287782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8081" name="Oval 20"/>
          <p:cNvSpPr>
            <a:spLocks noChangeArrowheads="1"/>
          </p:cNvSpPr>
          <p:nvPr/>
        </p:nvSpPr>
        <p:spPr bwMode="auto">
          <a:xfrm>
            <a:off x="6047820" y="2816785"/>
            <a:ext cx="72929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2" name="Rectangle 21"/>
          <p:cNvSpPr>
            <a:spLocks noChangeArrowheads="1"/>
          </p:cNvSpPr>
          <p:nvPr/>
        </p:nvSpPr>
        <p:spPr bwMode="auto">
          <a:xfrm>
            <a:off x="5895069" y="2877820"/>
            <a:ext cx="33612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zh-CN" sz="238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8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16164"/>
              </p:ext>
            </p:extLst>
          </p:nvPr>
        </p:nvGraphicFramePr>
        <p:xfrm>
          <a:off x="6949872" y="1882605"/>
          <a:ext cx="285046" cy="73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" r:id="rId12" imgW="144870" imgH="388540" progId="Equation.3">
                  <p:embed/>
                </p:oleObj>
              </mc:Choice>
              <mc:Fallback>
                <p:oleObj r:id="rId12" imgW="144870" imgH="3885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872" y="1882605"/>
                        <a:ext cx="285046" cy="73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Oval 23"/>
          <p:cNvSpPr>
            <a:spLocks noChangeArrowheads="1"/>
          </p:cNvSpPr>
          <p:nvPr/>
        </p:nvSpPr>
        <p:spPr bwMode="auto">
          <a:xfrm>
            <a:off x="6717077" y="2816785"/>
            <a:ext cx="76042" cy="75152"/>
          </a:xfrm>
          <a:prstGeom prst="ellipse">
            <a:avLst/>
          </a:prstGeom>
          <a:solidFill>
            <a:srgbClr val="6600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88085" name="AutoShape 24"/>
          <p:cNvSpPr>
            <a:spLocks/>
          </p:cNvSpPr>
          <p:nvPr/>
        </p:nvSpPr>
        <p:spPr bwMode="auto">
          <a:xfrm rot="5400000">
            <a:off x="6992785" y="2372875"/>
            <a:ext cx="163201" cy="638574"/>
          </a:xfrm>
          <a:prstGeom prst="leftBrace">
            <a:avLst>
              <a:gd name="adj1" fmla="val 3260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568453" y="4124825"/>
            <a:ext cx="211064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故当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 dirty="0">
                <a:solidFill>
                  <a:srgbClr val="050014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050014"/>
                </a:solidFill>
                <a:latin typeface="Times New Roman" panose="02020603050405020304" pitchFamily="18" charset="0"/>
              </a:rPr>
              <a:t>时,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57497"/>
              </p:ext>
            </p:extLst>
          </p:nvPr>
        </p:nvGraphicFramePr>
        <p:xfrm>
          <a:off x="1352550" y="4748213"/>
          <a:ext cx="2711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" name="Equation" r:id="rId14" imgW="1206360" imgH="406080" progId="Equation.DSMT4">
                  <p:embed/>
                </p:oleObj>
              </mc:Choice>
              <mc:Fallback>
                <p:oleObj name="Equation" r:id="rId14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748213"/>
                        <a:ext cx="2711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316115" y="5787078"/>
            <a:ext cx="2676510" cy="46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类似证</a:t>
            </a:r>
            <a:r>
              <a:rPr lang="zh-CN" altLang="en-US" sz="2400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21007E"/>
                </a:solidFill>
                <a:latin typeface="Times New Roman" panose="02020603050405020304" pitchFamily="18" charset="0"/>
              </a:rPr>
              <a:t>&lt;0 的情形.</a:t>
            </a:r>
          </a:p>
        </p:txBody>
      </p:sp>
    </p:spTree>
    <p:extLst>
      <p:ext uri="{BB962C8B-B14F-4D97-AF65-F5344CB8AC3E}">
        <p14:creationId xmlns:p14="http://schemas.microsoft.com/office/powerpoint/2010/main" val="36978502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17" grpId="0" build="p" autoUpdateAnimBg="0" advAuto="0"/>
      <p:bldP spid="90118" grpId="0" build="p" autoUpdateAnimBg="0" advAuto="0"/>
      <p:bldP spid="90126" grpId="0" build="p" autoUpdateAnimBg="0"/>
      <p:bldP spid="90127" grpId="0" build="p" autoUpdateAnimBg="0"/>
      <p:bldP spid="30" grpId="0" build="p" autoUpdateAnimBg="0"/>
      <p:bldP spid="3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B8FD7D9-F5ED-4518-85F9-22F0511EC20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12261" y="839554"/>
            <a:ext cx="7054553" cy="2278144"/>
            <a:chOff x="0" y="0"/>
            <a:chExt cx="4476" cy="1436"/>
          </a:xfrm>
        </p:grpSpPr>
        <p:sp>
          <p:nvSpPr>
            <p:cNvPr id="9012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47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推论: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设有数列{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}, 若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自然数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当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时, </a:t>
              </a:r>
            </a:p>
          </p:txBody>
        </p:sp>
        <p:graphicFrame>
          <p:nvGraphicFramePr>
            <p:cNvPr id="90121" name="Object 4"/>
            <p:cNvGraphicFramePr>
              <a:graphicFrameLocks noChangeAspect="1"/>
            </p:cNvGraphicFramePr>
            <p:nvPr/>
          </p:nvGraphicFramePr>
          <p:xfrm>
            <a:off x="2340" y="554"/>
            <a:ext cx="92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0" r:id="rId4" imgW="648263" imgH="279643" progId="Equation.3">
                    <p:embed/>
                  </p:oleObj>
                </mc:Choice>
                <mc:Fallback>
                  <p:oleObj r:id="rId4" imgW="648263" imgH="2796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554"/>
                          <a:ext cx="923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2" name="Text Box 5"/>
            <p:cNvSpPr txBox="1">
              <a:spLocks noChangeArrowheads="1"/>
            </p:cNvSpPr>
            <p:nvPr/>
          </p:nvSpPr>
          <p:spPr bwMode="auto">
            <a:xfrm>
              <a:off x="3219" y="554"/>
              <a:ext cx="5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, 则 </a:t>
              </a:r>
            </a:p>
          </p:txBody>
        </p:sp>
        <p:sp>
          <p:nvSpPr>
            <p:cNvPr id="90123" name="Rectangle 6"/>
            <p:cNvSpPr>
              <a:spLocks noChangeArrowheads="1"/>
            </p:cNvSpPr>
            <p:nvPr/>
          </p:nvSpPr>
          <p:spPr bwMode="auto">
            <a:xfrm>
              <a:off x="662" y="513"/>
              <a:ext cx="18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有 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0 (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0). 且</a:t>
              </a:r>
            </a:p>
          </p:txBody>
        </p:sp>
        <p:sp>
          <p:nvSpPr>
            <p:cNvPr id="90124" name="Text Box 7"/>
            <p:cNvSpPr txBox="1">
              <a:spLocks noChangeArrowheads="1"/>
            </p:cNvSpPr>
            <p:nvPr/>
          </p:nvSpPr>
          <p:spPr bwMode="auto">
            <a:xfrm>
              <a:off x="662" y="998"/>
              <a:ext cx="10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0 (</a:t>
              </a: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0).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25" name="Object 8"/>
            <p:cNvGraphicFramePr>
              <a:graphicFrameLocks noChangeAspect="1"/>
            </p:cNvGraphicFramePr>
            <p:nvPr/>
          </p:nvGraphicFramePr>
          <p:xfrm>
            <a:off x="1806" y="1039"/>
            <a:ext cx="211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1" r:id="rId6" imgW="1486545" imgH="279521" progId="Equation.3">
                    <p:embed/>
                  </p:oleObj>
                </mc:Choice>
                <mc:Fallback>
                  <p:oleObj r:id="rId6" imgW="1486545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1039"/>
                          <a:ext cx="211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012261" y="3433447"/>
            <a:ext cx="237997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反设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&lt;0.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3082290" y="3433447"/>
            <a:ext cx="531492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由定理3,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&lt;0. 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632603" y="4272132"/>
            <a:ext cx="651825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=max(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), 则当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)时,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1632603" y="5042778"/>
            <a:ext cx="469325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&lt;0,  此与条件矛盾.</a:t>
            </a:r>
          </a:p>
        </p:txBody>
      </p:sp>
    </p:spTree>
    <p:extLst>
      <p:ext uri="{BB962C8B-B14F-4D97-AF65-F5344CB8AC3E}">
        <p14:creationId xmlns:p14="http://schemas.microsoft.com/office/powerpoint/2010/main" val="4297260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build="p" autoUpdateAnimBg="0"/>
      <p:bldP spid="92170" grpId="0" build="p" autoUpdateAnimBg="0"/>
      <p:bldP spid="92171" grpId="0" build="p" autoUpdateAnimBg="0"/>
      <p:bldP spid="9217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DB300F3-183D-4B8C-928B-CE5BD89FD0D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120089" y="4145840"/>
          <a:ext cx="3280029" cy="8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r:id="rId4" imgW="1460500" imgH="393700" progId="Equation.3">
                  <p:embed/>
                </p:oleObj>
              </mc:Choice>
              <mc:Fallback>
                <p:oleObj r:id="rId4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89" y="4145840"/>
                        <a:ext cx="3280029" cy="885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385356" y="3639338"/>
            <a:ext cx="99495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比如,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85356" y="1422117"/>
            <a:ext cx="6646773" cy="1660026"/>
            <a:chOff x="0" y="0"/>
            <a:chExt cx="4218" cy="1045"/>
          </a:xfrm>
        </p:grpSpPr>
        <p:sp>
          <p:nvSpPr>
            <p:cNvPr id="9114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421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注: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 在推论中, 即使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&gt;0, 也只能推出</a:t>
              </a:r>
              <a:r>
                <a:rPr lang="zh-CN" altLang="en-US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0,</a:t>
              </a:r>
            </a:p>
          </p:txBody>
        </p:sp>
        <p:graphicFrame>
          <p:nvGraphicFramePr>
            <p:cNvPr id="91144" name="Object 6"/>
            <p:cNvGraphicFramePr>
              <a:graphicFrameLocks noChangeAspect="1"/>
            </p:cNvGraphicFramePr>
            <p:nvPr/>
          </p:nvGraphicFramePr>
          <p:xfrm>
            <a:off x="469" y="617"/>
            <a:ext cx="126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4" r:id="rId6" imgW="825858" imgH="279521" progId="Equation.3">
                    <p:embed/>
                  </p:oleObj>
                </mc:Choice>
                <mc:Fallback>
                  <p:oleObj r:id="rId6" imgW="825858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617"/>
                          <a:ext cx="1264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4646708" y="500276"/>
          <a:ext cx="3276916" cy="63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r:id="rId8" imgW="1448429" imgH="279521" progId="Equation.3">
                  <p:embed/>
                </p:oleObj>
              </mc:Choice>
              <mc:Fallback>
                <p:oleObj r:id="rId8" imgW="1448429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708" y="500276"/>
                        <a:ext cx="3276916" cy="63279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9740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84F2444-07F3-45C3-8F40-A3317D2B45C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601813" y="1124175"/>
          <a:ext cx="8305909" cy="12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r:id="rId4" imgW="3325956" imgH="482391" progId="Equation.3">
                  <p:embed/>
                </p:oleObj>
              </mc:Choice>
              <mc:Fallback>
                <p:oleObj r:id="rId4" imgW="332595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13" y="1124175"/>
                        <a:ext cx="8305909" cy="120421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684970" y="2494263"/>
          <a:ext cx="6477790" cy="355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6" imgW="2590800" imgH="1422400" progId="Equation.DSMT4">
                  <p:embed/>
                </p:oleObj>
              </mc:Choice>
              <mc:Fallback>
                <p:oleObj name="Equation" r:id="rId6" imgW="25908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70" y="2494263"/>
                        <a:ext cx="6477790" cy="3556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69507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1A87119-C0EF-432C-961F-403A086DC5F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614709" y="1155303"/>
          <a:ext cx="8302796" cy="120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r:id="rId4" imgW="3325956" imgH="482391" progId="Equation.3">
                  <p:embed/>
                </p:oleObj>
              </mc:Choice>
              <mc:Fallback>
                <p:oleObj r:id="rId4" imgW="332595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9" y="1155303"/>
                        <a:ext cx="8302796" cy="120421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31273" y="2553406"/>
          <a:ext cx="6452443" cy="53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r:id="rId6" imgW="2601242" imgH="215713" progId="Equation.3">
                  <p:embed/>
                </p:oleObj>
              </mc:Choice>
              <mc:Fallback>
                <p:oleObj r:id="rId6" imgW="260124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73" y="2553406"/>
                        <a:ext cx="6452443" cy="538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91243" y="3301375"/>
          <a:ext cx="2670805" cy="57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r:id="rId8" imgW="1067263" imgH="228699" progId="Equation.3">
                  <p:embed/>
                </p:oleObj>
              </mc:Choice>
              <mc:Fallback>
                <p:oleObj r:id="rId8" imgW="106726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243" y="3301375"/>
                        <a:ext cx="2670805" cy="57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923768" y="4607872"/>
          <a:ext cx="6997632" cy="11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r:id="rId10" imgW="2794000" imgH="457200" progId="Equation.3">
                  <p:embed/>
                </p:oleObj>
              </mc:Choice>
              <mc:Fallback>
                <p:oleObj r:id="rId10" imgW="279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68" y="4607872"/>
                        <a:ext cx="6997632" cy="11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2389465" y="3832334"/>
          <a:ext cx="4980521" cy="5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r:id="rId12" imgW="1994766" imgH="228699" progId="Equation.3">
                  <p:embed/>
                </p:oleObj>
              </mc:Choice>
              <mc:Fallback>
                <p:oleObj r:id="rId12" imgW="199476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465" y="3832334"/>
                        <a:ext cx="4980521" cy="5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60494" y="151195"/>
          <a:ext cx="3909264" cy="91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r:id="rId14" imgW="1956649" imgH="457399" progId="Equation.3">
                  <p:embed/>
                </p:oleObj>
              </mc:Choice>
              <mc:Fallback>
                <p:oleObj r:id="rId14" imgW="1956649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494" y="151195"/>
                        <a:ext cx="3909264" cy="914281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946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F2B12A-24A7-4770-9649-1CB712B27C9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225606" y="948078"/>
          <a:ext cx="8723917" cy="513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4" imgW="3492500" imgH="2057400" progId="Equation.DSMT4">
                  <p:embed/>
                </p:oleObj>
              </mc:Choice>
              <mc:Fallback>
                <p:oleObj name="Equation" r:id="rId4" imgW="34925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06" y="948078"/>
                        <a:ext cx="8723917" cy="51392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53786" y="221456"/>
            <a:ext cx="39252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</p:spTree>
    <p:extLst>
      <p:ext uri="{BB962C8B-B14F-4D97-AF65-F5344CB8AC3E}">
        <p14:creationId xmlns:p14="http://schemas.microsoft.com/office/powerpoint/2010/main" val="113199244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0CAD37-788F-4176-BFC5-58CEE6972F8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699645" y="1563528"/>
          <a:ext cx="8448209" cy="12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r:id="rId4" imgW="3376734" imgH="482391" progId="Equation.3">
                  <p:embed/>
                </p:oleObj>
              </mc:Choice>
              <mc:Fallback>
                <p:oleObj r:id="rId4" imgW="337673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45" y="1563528"/>
                        <a:ext cx="8448209" cy="12068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21769" y="269482"/>
            <a:ext cx="392482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极限不等式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632052" y="4011543"/>
          <a:ext cx="5603086" cy="57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r:id="rId6" imgW="2261582" imgH="228699" progId="Equation.3">
                  <p:embed/>
                </p:oleObj>
              </mc:Choice>
              <mc:Fallback>
                <p:oleObj r:id="rId6" imgW="2261582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52" y="4011543"/>
                        <a:ext cx="5603086" cy="57187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775348" y="5551503"/>
          <a:ext cx="6172289" cy="69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r:id="rId8" imgW="2464870" imgH="279521" progId="Equation.3">
                  <p:embed/>
                </p:oleObj>
              </mc:Choice>
              <mc:Fallback>
                <p:oleObj r:id="rId8" imgW="2464870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348" y="5551503"/>
                        <a:ext cx="6172289" cy="699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748560" y="3044789"/>
          <a:ext cx="5227769" cy="50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r:id="rId10" imgW="1993035" imgH="203112" progId="Equation.3">
                  <p:embed/>
                </p:oleObj>
              </mc:Choice>
              <mc:Fallback>
                <p:oleObj r:id="rId10" imgW="19930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60" y="3044789"/>
                        <a:ext cx="5227769" cy="50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643614" y="4592308"/>
          <a:ext cx="3679360" cy="98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r:id="rId12" imgW="1473200" imgH="393700" progId="Equation.3">
                  <p:embed/>
                </p:oleObj>
              </mc:Choice>
              <mc:Fallback>
                <p:oleObj r:id="rId12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" y="4592308"/>
                        <a:ext cx="3679360" cy="98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2886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AE125B-A6F9-463D-A9FD-B0CE4ACC40E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336440" y="1670253"/>
          <a:ext cx="6053557" cy="127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r:id="rId4" imgW="2298700" imgH="482600" progId="Equation.3">
                  <p:embed/>
                </p:oleObj>
              </mc:Choice>
              <mc:Fallback>
                <p:oleObj r:id="rId4" imgW="2298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440" y="1670253"/>
                        <a:ext cx="6053557" cy="127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70016" y="602555"/>
            <a:ext cx="36446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219593" y="3215994"/>
          <a:ext cx="5023212" cy="78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r:id="rId6" imgW="1460500" imgH="228600" progId="Equation.3">
                  <p:embed/>
                </p:oleObj>
              </mc:Choice>
              <mc:Fallback>
                <p:oleObj r:id="rId6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93" y="3215994"/>
                        <a:ext cx="5023212" cy="786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484521" y="4564292"/>
          <a:ext cx="6696578" cy="12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r:id="rId8" imgW="2538898" imgH="482391" progId="Equation.3">
                  <p:embed/>
                </p:oleObj>
              </mc:Choice>
              <mc:Fallback>
                <p:oleObj r:id="rId8" imgW="253889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21" y="4564292"/>
                        <a:ext cx="6696578" cy="12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3596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EDE8B50-2A88-4796-9EFC-4780650E68D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32958"/>
              </p:ext>
            </p:extLst>
          </p:nvPr>
        </p:nvGraphicFramePr>
        <p:xfrm>
          <a:off x="3103190" y="2978395"/>
          <a:ext cx="2013109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r:id="rId4" imgW="762000" imgH="228600" progId="Equation.3">
                  <p:embed/>
                </p:oleObj>
              </mc:Choice>
              <mc:Fallback>
                <p:oleObj r:id="rId4" imgW="76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190" y="2978395"/>
                        <a:ext cx="2013109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61512" y="459809"/>
            <a:ext cx="469325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夹逼定理的证明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866848" y="1587986"/>
          <a:ext cx="7655328" cy="133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r:id="rId6" imgW="2908300" imgH="508000" progId="Equation.3">
                  <p:embed/>
                </p:oleObj>
              </mc:Choice>
              <mc:Fallback>
                <p:oleObj r:id="rId6" imgW="2908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848" y="1587986"/>
                        <a:ext cx="7655328" cy="133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921100" y="3938170"/>
          <a:ext cx="7746489" cy="73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r:id="rId8" imgW="2933700" imgH="279400" progId="Equation.3">
                  <p:embed/>
                </p:oleObj>
              </mc:Choice>
              <mc:Fallback>
                <p:oleObj r:id="rId8" imgW="2933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100" y="3938170"/>
                        <a:ext cx="7746489" cy="737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120089" y="4816431"/>
          <a:ext cx="1979312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3" r:id="rId10" imgW="749625" imgH="228699" progId="Equation.3">
                  <p:embed/>
                </p:oleObj>
              </mc:Choice>
              <mc:Fallback>
                <p:oleObj r:id="rId10" imgW="74962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089" y="4816431"/>
                        <a:ext cx="1979312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6548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0C174B2-551B-4DEF-AB42-5F427FEF22C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687638" y="1923727"/>
          <a:ext cx="7936372" cy="120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r:id="rId4" imgW="3009900" imgH="457200" progId="Equation.3">
                  <p:embed/>
                </p:oleObj>
              </mc:Choice>
              <mc:Fallback>
                <p:oleObj r:id="rId4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38" y="1923727"/>
                        <a:ext cx="7936372" cy="120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61512" y="459809"/>
            <a:ext cx="469325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夹逼定理的证明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227598" y="3607766"/>
          <a:ext cx="4193866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r:id="rId6" imgW="1588189" imgH="228699" progId="Equation.3">
                  <p:embed/>
                </p:oleObj>
              </mc:Choice>
              <mc:Fallback>
                <p:oleObj r:id="rId6" imgW="15881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598" y="3607766"/>
                        <a:ext cx="4193866" cy="60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2322761" y="4794197"/>
          <a:ext cx="2227449" cy="59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r:id="rId8" imgW="850900" imgH="228600" progId="Equation.3">
                  <p:embed/>
                </p:oleObj>
              </mc:Choice>
              <mc:Fallback>
                <p:oleObj r:id="rId8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761" y="4794197"/>
                        <a:ext cx="2227449" cy="59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254260" y="362867"/>
          <a:ext cx="1610220" cy="60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6" r:id="rId10" imgW="610130" imgH="228799" progId="Equation.3">
                  <p:embed/>
                </p:oleObj>
              </mc:Choice>
              <mc:Fallback>
                <p:oleObj r:id="rId10" imgW="6101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260" y="362867"/>
                        <a:ext cx="1610220" cy="60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6252037" y="994771"/>
          <a:ext cx="1602216" cy="6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r:id="rId12" imgW="610130" imgH="228799" progId="Equation.3">
                  <p:embed/>
                </p:oleObj>
              </mc:Choice>
              <mc:Fallback>
                <p:oleObj r:id="rId12" imgW="6101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037" y="994771"/>
                        <a:ext cx="1602216" cy="600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54036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66F924A-3C6D-4422-9644-4D540DF48EF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90806" y="3614881"/>
            <a:ext cx="7401410" cy="2170529"/>
          </a:xfrm>
          <a:prstGeom prst="rect">
            <a:avLst/>
          </a:prstGeom>
          <a:solidFill>
            <a:srgbClr val="E7FFE7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33831" y="1191768"/>
            <a:ext cx="379898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例1. 数列举例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427157" y="2337732"/>
          <a:ext cx="5764509" cy="56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4" imgW="2578100" imgH="241300" progId="Equation.3">
                  <p:embed/>
                </p:oleObj>
              </mc:Choice>
              <mc:Fallback>
                <p:oleObj r:id="rId4" imgW="2578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57" y="2337732"/>
                        <a:ext cx="5764509" cy="56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71181" y="3923050"/>
            <a:ext cx="6212795" cy="1385967"/>
            <a:chOff x="0" y="0"/>
            <a:chExt cx="3942" cy="873"/>
          </a:xfrm>
        </p:grpSpPr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0" y="451"/>
              <a:ext cx="37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>
              <a:off x="288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3" name="Line 8"/>
            <p:cNvSpPr>
              <a:spLocks noChangeShapeType="1"/>
            </p:cNvSpPr>
            <p:nvPr/>
          </p:nvSpPr>
          <p:spPr bwMode="auto">
            <a:xfrm>
              <a:off x="689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4" name="Line 9"/>
            <p:cNvSpPr>
              <a:spLocks noChangeShapeType="1"/>
            </p:cNvSpPr>
            <p:nvPr/>
          </p:nvSpPr>
          <p:spPr bwMode="auto">
            <a:xfrm>
              <a:off x="1112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>
              <a:off x="1896" y="383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1780" y="10"/>
              <a:ext cx="3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183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8" name="Rectangle 13"/>
            <p:cNvSpPr>
              <a:spLocks noChangeArrowheads="1"/>
            </p:cNvSpPr>
            <p:nvPr/>
          </p:nvSpPr>
          <p:spPr bwMode="auto">
            <a:xfrm>
              <a:off x="580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999" y="544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1768" y="543"/>
              <a:ext cx="3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801" b="1" i="1" baseline="30000">
                  <a:solidFill>
                    <a:srgbClr val="21007E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560" y="0"/>
              <a:ext cx="30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979" y="0"/>
              <a:ext cx="30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43" name="Text Box 18"/>
            <p:cNvSpPr txBox="1">
              <a:spLocks noChangeArrowheads="1"/>
            </p:cNvSpPr>
            <p:nvPr/>
          </p:nvSpPr>
          <p:spPr bwMode="auto">
            <a:xfrm>
              <a:off x="1352" y="41"/>
              <a:ext cx="3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44" name="Rectangle 19"/>
            <p:cNvSpPr>
              <a:spLocks noChangeArrowheads="1"/>
            </p:cNvSpPr>
            <p:nvPr/>
          </p:nvSpPr>
          <p:spPr bwMode="auto">
            <a:xfrm>
              <a:off x="2083" y="40"/>
              <a:ext cx="4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52245" name="Text Box 20"/>
            <p:cNvSpPr txBox="1">
              <a:spLocks noChangeArrowheads="1"/>
            </p:cNvSpPr>
            <p:nvPr/>
          </p:nvSpPr>
          <p:spPr bwMode="auto">
            <a:xfrm>
              <a:off x="3711" y="242"/>
              <a:ext cx="23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246" name="Line 21"/>
            <p:cNvSpPr>
              <a:spLocks noChangeShapeType="1"/>
            </p:cNvSpPr>
            <p:nvPr/>
          </p:nvSpPr>
          <p:spPr bwMode="auto">
            <a:xfrm>
              <a:off x="2596" y="39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2247" name="Text Box 22"/>
            <p:cNvSpPr txBox="1">
              <a:spLocks noChangeArrowheads="1"/>
            </p:cNvSpPr>
            <p:nvPr/>
          </p:nvSpPr>
          <p:spPr bwMode="auto">
            <a:xfrm>
              <a:off x="1199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48" name="Text Box 23"/>
            <p:cNvSpPr txBox="1">
              <a:spLocks noChangeArrowheads="1"/>
            </p:cNvSpPr>
            <p:nvPr/>
          </p:nvSpPr>
          <p:spPr bwMode="auto">
            <a:xfrm>
              <a:off x="1954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49" name="Text Box 24"/>
            <p:cNvSpPr txBox="1">
              <a:spLocks noChangeArrowheads="1"/>
            </p:cNvSpPr>
            <p:nvPr/>
          </p:nvSpPr>
          <p:spPr bwMode="auto">
            <a:xfrm>
              <a:off x="2688" y="307"/>
              <a:ext cx="54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2250" name="Text Box 25"/>
            <p:cNvSpPr txBox="1">
              <a:spLocks noChangeArrowheads="1"/>
            </p:cNvSpPr>
            <p:nvPr/>
          </p:nvSpPr>
          <p:spPr bwMode="auto">
            <a:xfrm>
              <a:off x="1352" y="519"/>
              <a:ext cx="3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51" name="Rectangle 26"/>
            <p:cNvSpPr>
              <a:spLocks noChangeArrowheads="1"/>
            </p:cNvSpPr>
            <p:nvPr/>
          </p:nvSpPr>
          <p:spPr bwMode="auto">
            <a:xfrm>
              <a:off x="2105" y="529"/>
              <a:ext cx="4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2929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4CC0C-9D76-44B8-8B95-EADB5F9A178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2571" y="694605"/>
            <a:ext cx="149599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课本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4.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 dirty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53677" y="202689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66666"/>
              </p:ext>
            </p:extLst>
          </p:nvPr>
        </p:nvGraphicFramePr>
        <p:xfrm>
          <a:off x="1756759" y="493161"/>
          <a:ext cx="6019316" cy="94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r:id="rId4" imgW="2667000" imgH="419100" progId="Equation.3">
                  <p:embed/>
                </p:oleObj>
              </mc:Choice>
              <mc:Fallback>
                <p:oleObj r:id="rId4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759" y="493161"/>
                        <a:ext cx="6019316" cy="9458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091861" y="1719614"/>
          <a:ext cx="7497908" cy="30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r:id="rId6" imgW="3403600" imgH="1371600" progId="Equation.3">
                  <p:embed/>
                </p:oleObj>
              </mc:Choice>
              <mc:Fallback>
                <p:oleObj r:id="rId6" imgW="34036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861" y="1719614"/>
                        <a:ext cx="7497908" cy="30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540659" y="5045891"/>
          <a:ext cx="2604101" cy="98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r:id="rId8" imgW="1181100" imgH="444500" progId="Equation.3">
                  <p:embed/>
                </p:oleObj>
              </mc:Choice>
              <mc:Fallback>
                <p:oleObj r:id="rId8" imgW="1181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659" y="5045891"/>
                        <a:ext cx="2604101" cy="9800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8428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609B538-E984-463D-90F3-63F4DAB261D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77910" y="694605"/>
            <a:ext cx="79065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例4.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684187" y="384657"/>
          <a:ext cx="6019316" cy="94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r:id="rId4" imgW="2667000" imgH="419100" progId="Equation.3">
                  <p:embed/>
                </p:oleObj>
              </mc:Choice>
              <mc:Fallback>
                <p:oleObj r:id="rId4" imgW="2667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87" y="384657"/>
                        <a:ext cx="6019316" cy="9458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293750" y="1800548"/>
          <a:ext cx="5236662" cy="201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r:id="rId6" imgW="2374900" imgH="914400" progId="Equation.3">
                  <p:embed/>
                </p:oleObj>
              </mc:Choice>
              <mc:Fallback>
                <p:oleObj r:id="rId6" imgW="2374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750" y="1800548"/>
                        <a:ext cx="5236662" cy="2016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955110" y="4096924"/>
          <a:ext cx="1930841" cy="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r:id="rId8" imgW="876681" imgH="419282" progId="Equation.3">
                  <p:embed/>
                </p:oleObj>
              </mc:Choice>
              <mc:Fallback>
                <p:oleObj r:id="rId8" imgW="87668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10" y="4096924"/>
                        <a:ext cx="1930841" cy="9236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841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2E9E197-0957-4A0E-8776-BE8D9C485D5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40779" y="242801"/>
            <a:ext cx="156059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课本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1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5.</a:t>
            </a:r>
            <a:r>
              <a:rPr lang="zh-CN" altLang="zh-CN" sz="28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 dirty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642725" y="707946"/>
          <a:ext cx="798039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r:id="rId4" imgW="3998764" imgH="444307" progId="Equation.3">
                  <p:embed/>
                </p:oleObj>
              </mc:Choice>
              <mc:Fallback>
                <p:oleObj r:id="rId4" imgW="39987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5" y="707946"/>
                        <a:ext cx="7980396" cy="88671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669406" y="3482808"/>
          <a:ext cx="8211635" cy="14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r:id="rId6" imgW="3719486" imgH="634725" progId="Equation.3">
                  <p:embed/>
                </p:oleObj>
              </mc:Choice>
              <mc:Fallback>
                <p:oleObj r:id="rId6" imgW="371948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06" y="3482808"/>
                        <a:ext cx="8211635" cy="140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983357" y="1949963"/>
          <a:ext cx="7560609" cy="152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r:id="rId8" imgW="3782958" imgH="761669" progId="Equation.3">
                  <p:embed/>
                </p:oleObj>
              </mc:Choice>
              <mc:Fallback>
                <p:oleObj r:id="rId8" imgW="378295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357" y="1949963"/>
                        <a:ext cx="7560609" cy="1522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015036" y="5242888"/>
          <a:ext cx="3819437" cy="78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r:id="rId10" imgW="1905000" imgH="393700" progId="Equation.3">
                  <p:embed/>
                </p:oleObj>
              </mc:Choice>
              <mc:Fallback>
                <p:oleObj r:id="rId10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036" y="5242888"/>
                        <a:ext cx="3819437" cy="789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53439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27B057-694C-497E-9AD0-A9C268C5B0E9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0780" y="242801"/>
            <a:ext cx="78932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例5.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642725" y="707946"/>
          <a:ext cx="798039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" r:id="rId4" imgW="3998764" imgH="444307" progId="Equation.3">
                  <p:embed/>
                </p:oleObj>
              </mc:Choice>
              <mc:Fallback>
                <p:oleObj r:id="rId4" imgW="39987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25" y="707946"/>
                        <a:ext cx="7980396" cy="88671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995363" y="1917501"/>
          <a:ext cx="7557941" cy="152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" r:id="rId6" imgW="3782958" imgH="761669" progId="Equation.3">
                  <p:embed/>
                </p:oleObj>
              </mc:Choice>
              <mc:Fallback>
                <p:oleObj r:id="rId6" imgW="378295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917501"/>
                        <a:ext cx="7557941" cy="152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410365" y="3437005"/>
          <a:ext cx="3808765" cy="78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" r:id="rId8" imgW="1905000" imgH="393700" progId="Equation.3">
                  <p:embed/>
                </p:oleObj>
              </mc:Choice>
              <mc:Fallback>
                <p:oleObj r:id="rId8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65" y="3437005"/>
                        <a:ext cx="3808765" cy="78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348002" y="4378412"/>
          <a:ext cx="6397302" cy="88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2" r:id="rId10" imgW="3199012" imgH="444307" progId="Equation.3">
                  <p:embed/>
                </p:oleObj>
              </mc:Choice>
              <mc:Fallback>
                <p:oleObj r:id="rId10" imgW="319901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002" y="4378412"/>
                        <a:ext cx="6397302" cy="888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290743" y="5494582"/>
          <a:ext cx="4391753" cy="8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3" r:id="rId12" imgW="2197100" imgH="444500" progId="Equation.3">
                  <p:embed/>
                </p:oleObj>
              </mc:Choice>
              <mc:Fallback>
                <p:oleObj r:id="rId12" imgW="2197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43" y="5494582"/>
                        <a:ext cx="4391753" cy="88804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42134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A253D52-0623-4EFB-9829-6A495B8ED55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6367" y="385101"/>
            <a:ext cx="78887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例6.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359564" y="305057"/>
          <a:ext cx="5343388" cy="788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2" r:id="rId4" imgW="2665843" imgH="393529" progId="Equation.3">
                  <p:embed/>
                </p:oleObj>
              </mc:Choice>
              <mc:Fallback>
                <p:oleObj r:id="rId4" imgW="266584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564" y="305057"/>
                        <a:ext cx="5343388" cy="78843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346668" y="1992209"/>
          <a:ext cx="3063910" cy="4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r:id="rId6" imgW="1535367" imgH="215713" progId="Equation.3">
                  <p:embed/>
                </p:oleObj>
              </mc:Choice>
              <mc:Fallback>
                <p:oleObj r:id="rId6" imgW="153536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68" y="1992209"/>
                        <a:ext cx="3063910" cy="4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561791" y="2683256"/>
          <a:ext cx="8409077" cy="8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r:id="rId8" imgW="4191000" imgH="419100" progId="Equation.3">
                  <p:embed/>
                </p:oleObj>
              </mc:Choice>
              <mc:Fallback>
                <p:oleObj r:id="rId8" imgW="4191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91" y="2683256"/>
                        <a:ext cx="8409077" cy="84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96922" y="3710044"/>
          <a:ext cx="7486346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r:id="rId10" imgW="3746500" imgH="419100" progId="Equation.3">
                  <p:embed/>
                </p:oleObj>
              </mc:Choice>
              <mc:Fallback>
                <p:oleObj r:id="rId10" imgW="3746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22" y="3710044"/>
                        <a:ext cx="7486346" cy="83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744220" y="4859566"/>
          <a:ext cx="2034454" cy="78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r:id="rId12" imgW="1016000" imgH="393700" progId="Equation.3">
                  <p:embed/>
                </p:oleObj>
              </mc:Choice>
              <mc:Fallback>
                <p:oleObj r:id="rId12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220" y="4859566"/>
                        <a:ext cx="2034454" cy="78799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4858380" y="4917820"/>
          <a:ext cx="2698375" cy="78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7" r:id="rId14" imgW="1346200" imgH="393700" progId="Equation.3">
                  <p:embed/>
                </p:oleObj>
              </mc:Choice>
              <mc:Fallback>
                <p:oleObj r:id="rId14" imgW="134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380" y="4917820"/>
                        <a:ext cx="2698375" cy="78932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AutoShape 10"/>
          <p:cNvSpPr>
            <a:spLocks noChangeArrowheads="1"/>
          </p:cNvSpPr>
          <p:nvPr/>
        </p:nvSpPr>
        <p:spPr bwMode="auto">
          <a:xfrm>
            <a:off x="4020585" y="5076130"/>
            <a:ext cx="756417" cy="353973"/>
          </a:xfrm>
          <a:prstGeom prst="rightArrow">
            <a:avLst>
              <a:gd name="adj1" fmla="val 50000"/>
              <a:gd name="adj2" fmla="val 53423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381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169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EDECD8A-ADD9-4BF5-A588-95ED5F0AFAA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30608" y="277042"/>
            <a:ext cx="7875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例7.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13875" y="198331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206040" y="830235"/>
          <a:ext cx="8936478" cy="83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" r:id="rId4" imgW="4470400" imgH="419100" progId="Equation.3">
                  <p:embed/>
                </p:oleObj>
              </mc:Choice>
              <mc:Fallback>
                <p:oleObj r:id="rId4" imgW="4470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40" y="830235"/>
                        <a:ext cx="8936478" cy="8377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346668" y="1992209"/>
          <a:ext cx="3063910" cy="4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" r:id="rId6" imgW="1535367" imgH="215713" progId="Equation.3">
                  <p:embed/>
                </p:oleObj>
              </mc:Choice>
              <mc:Fallback>
                <p:oleObj r:id="rId6" imgW="153536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68" y="1992209"/>
                        <a:ext cx="3063910" cy="4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571574" y="2683256"/>
          <a:ext cx="8409077" cy="8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r:id="rId8" imgW="4191000" imgH="419100" progId="Equation.3">
                  <p:embed/>
                </p:oleObj>
              </mc:Choice>
              <mc:Fallback>
                <p:oleObj r:id="rId8" imgW="4191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74" y="2683256"/>
                        <a:ext cx="8409077" cy="84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454283" y="3482808"/>
          <a:ext cx="5771179" cy="17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r:id="rId10" imgW="2882900" imgH="889000" progId="Equation.3">
                  <p:embed/>
                </p:oleObj>
              </mc:Choice>
              <mc:Fallback>
                <p:oleObj r:id="rId10" imgW="2882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283" y="3482808"/>
                        <a:ext cx="5771179" cy="17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989795" y="5490136"/>
          <a:ext cx="2030897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r:id="rId12" imgW="1016441" imgH="419282" progId="Equation.3">
                  <p:embed/>
                </p:oleObj>
              </mc:Choice>
              <mc:Fallback>
                <p:oleObj r:id="rId12" imgW="101644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795" y="5490136"/>
                        <a:ext cx="2030897" cy="8373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7355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A2C10-C41B-44B6-A7D2-4CAE3DCF68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832162" y="670147"/>
            <a:ext cx="126266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801" b="1" dirty="0" smtClean="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求</a:t>
            </a:r>
            <a:endParaRPr lang="zh-CN" altLang="zh-CN" sz="2801" b="1" dirty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932217" y="1806329"/>
            <a:ext cx="219810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801" b="1">
                <a:solidFill>
                  <a:srgbClr val="40458C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</a:t>
            </a:r>
            <a:endParaRPr lang="zh-CN" altLang="zh-CN" sz="280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988800" y="481599"/>
          <a:ext cx="2275920" cy="90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0" r:id="rId4" imgW="990600" imgH="393700" progId="Equation.3">
                  <p:embed/>
                </p:oleObj>
              </mc:Choice>
              <mc:Fallback>
                <p:oleObj r:id="rId4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800" y="481599"/>
                        <a:ext cx="2275920" cy="907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192912" y="1719614"/>
          <a:ext cx="4598978" cy="84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1" r:id="rId6" imgW="2146300" imgH="393700" progId="Equation.3">
                  <p:embed/>
                </p:oleObj>
              </mc:Choice>
              <mc:Fallback>
                <p:oleObj r:id="rId6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912" y="1719614"/>
                        <a:ext cx="4598978" cy="845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192022" y="2943844"/>
          <a:ext cx="4978298" cy="846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r:id="rId8" imgW="2324100" imgH="393700" progId="Equation.3">
                  <p:embed/>
                </p:oleObj>
              </mc:Choice>
              <mc:Fallback>
                <p:oleObj r:id="rId8" imgW="232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022" y="2943844"/>
                        <a:ext cx="4978298" cy="846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77800" y="4234333"/>
            <a:ext cx="9792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193695" y="4121382"/>
          <a:ext cx="1518614" cy="92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r:id="rId10" imgW="647700" imgH="393700" progId="Equation.3">
                  <p:embed/>
                </p:oleObj>
              </mc:Choice>
              <mc:Fallback>
                <p:oleObj r:id="rId10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695" y="4121382"/>
                        <a:ext cx="1518614" cy="92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2885293" y="4302370"/>
          <a:ext cx="1477258" cy="66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r:id="rId12" imgW="622570" imgH="279521" progId="Equation.3">
                  <p:embed/>
                </p:oleObj>
              </mc:Choice>
              <mc:Fallback>
                <p:oleObj r:id="rId12" imgW="622570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93" y="4302370"/>
                        <a:ext cx="1477258" cy="66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230817" y="5078353"/>
          <a:ext cx="2072697" cy="91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r:id="rId14" imgW="889000" imgH="393700" progId="Equation.3">
                  <p:embed/>
                </p:oleObj>
              </mc:Choice>
              <mc:Fallback>
                <p:oleObj r:id="rId14" imgW="889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17" y="5078353"/>
                        <a:ext cx="2072697" cy="91783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66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53308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3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E0F3E51-B958-4068-AA9F-440110DB5D8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0445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4494180" y="1664917"/>
          <a:ext cx="2697486" cy="242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r:id="rId4" imgW="1283257" imgH="1156202" progId="Equation.3">
                  <p:embed/>
                </p:oleObj>
              </mc:Choice>
              <mc:Fallback>
                <p:oleObj r:id="rId4" imgW="1283257" imgH="115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180" y="1664917"/>
                        <a:ext cx="2697486" cy="2429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1876" y="4883579"/>
          <a:ext cx="5995747" cy="96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r:id="rId6" imgW="2616200" imgH="419100" progId="Equation.3">
                  <p:embed/>
                </p:oleObj>
              </mc:Choice>
              <mc:Fallback>
                <p:oleObj r:id="rId6" imgW="261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876" y="4883579"/>
                        <a:ext cx="5995747" cy="96052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 cmpd="sng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92750" y="2396431"/>
          <a:ext cx="2667247" cy="74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r:id="rId8" imgW="774028" imgH="215713" progId="Equation.3">
                  <p:embed/>
                </p:oleObj>
              </mc:Choice>
              <mc:Fallback>
                <p:oleObj r:id="rId8" imgW="77402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50" y="2396431"/>
                        <a:ext cx="2667247" cy="743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Line 5"/>
          <p:cNvSpPr>
            <a:spLocks noChangeShapeType="1"/>
          </p:cNvSpPr>
          <p:nvPr/>
        </p:nvSpPr>
        <p:spPr bwMode="auto">
          <a:xfrm>
            <a:off x="7512731" y="1587986"/>
            <a:ext cx="0" cy="30403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715954" y="1519504"/>
            <a:ext cx="58165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慢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800890" y="3919493"/>
            <a:ext cx="58120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快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599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utoUpdateAnimBg="0"/>
      <p:bldP spid="10445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0218996-6EF4-47E6-8F29-0885C556D4F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75856" y="715950"/>
            <a:ext cx="187169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  <a:r>
              <a:rPr lang="zh-CN" altLang="zh-CN" sz="2801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801" b="1" dirty="0" smtClean="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2801" dirty="0">
                <a:solidFill>
                  <a:srgbClr val="40458C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3677" y="2026895"/>
            <a:ext cx="66474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  <a:endParaRPr lang="zh-CN" altLang="zh-CN" sz="2801" b="1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72125" y="450471"/>
          <a:ext cx="5634660" cy="114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r:id="rId4" imgW="2501900" imgH="508000" progId="Equation.3">
                  <p:embed/>
                </p:oleObj>
              </mc:Choice>
              <mc:Fallback>
                <p:oleObj r:id="rId4" imgW="2501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125" y="450471"/>
                        <a:ext cx="5634660" cy="1144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966903" y="1881481"/>
          <a:ext cx="7895460" cy="95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r:id="rId6" imgW="3681402" imgH="444307" progId="Equation.3">
                  <p:embed/>
                </p:oleObj>
              </mc:Choice>
              <mc:Fallback>
                <p:oleObj r:id="rId6" imgW="368140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903" y="1881481"/>
                        <a:ext cx="7895460" cy="95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962012" y="3509489"/>
            <a:ext cx="54341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>
                <a:solidFill>
                  <a:srgbClr val="40458C"/>
                </a:solidFill>
                <a:latin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443165" y="3348511"/>
          <a:ext cx="4180970" cy="142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r:id="rId8" imgW="1866900" imgH="635000" progId="Equation.3">
                  <p:embed/>
                </p:oleObj>
              </mc:Choice>
              <mc:Fallback>
                <p:oleObj r:id="rId8" imgW="1866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165" y="3348511"/>
                        <a:ext cx="4180970" cy="1422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455172" y="4909371"/>
          <a:ext cx="4142726" cy="139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r:id="rId10" imgW="1879600" imgH="635000" progId="Equation.3">
                  <p:embed/>
                </p:oleObj>
              </mc:Choice>
              <mc:Fallback>
                <p:oleObj r:id="rId10" imgW="1879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172" y="4909371"/>
                        <a:ext cx="4142726" cy="1399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7207674" y="723510"/>
            <a:ext cx="1454579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37572345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8" grpId="0" autoUpdateAnimBg="0"/>
      <p:bldP spid="10548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91146C-F5F8-458C-8C03-B46C6A0B1BB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44605"/>
              </p:ext>
            </p:extLst>
          </p:nvPr>
        </p:nvGraphicFramePr>
        <p:xfrm>
          <a:off x="643614" y="1659137"/>
          <a:ext cx="8070223" cy="296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4" imgW="2691232" imgH="990170" progId="Equation.DSMT4">
                  <p:embed/>
                </p:oleObj>
              </mc:Choice>
              <mc:Fallback>
                <p:oleObj name="Equation" r:id="rId4" imgW="2691232" imgH="9901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14" y="1659137"/>
                        <a:ext cx="8070223" cy="296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77021" y="417119"/>
            <a:ext cx="4737972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极限的四则运算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555440" y="4594086"/>
          <a:ext cx="2208328" cy="129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r:id="rId6" imgW="736600" imgH="431800" progId="Equation.3">
                  <p:embed/>
                </p:oleObj>
              </mc:Choice>
              <mc:Fallback>
                <p:oleObj r:id="rId6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440" y="4594086"/>
                        <a:ext cx="2208328" cy="1294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1603829" y="1741714"/>
            <a:ext cx="449942" cy="48622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039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2DDABC9-3F0E-416F-873B-7500BC40664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61512" y="3143954"/>
            <a:ext cx="7404079" cy="2168750"/>
          </a:xfrm>
          <a:prstGeom prst="rect">
            <a:avLst/>
          </a:prstGeom>
          <a:solidFill>
            <a:srgbClr val="FFFFD9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98086" y="1298494"/>
          <a:ext cx="6570731" cy="91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r:id="rId4" imgW="2615065" imgH="393529" progId="Equation.3">
                  <p:embed/>
                </p:oleObj>
              </mc:Choice>
              <mc:Fallback>
                <p:oleObj r:id="rId4" imgW="26150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086" y="1298494"/>
                        <a:ext cx="6570731" cy="91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4290067" y="3356516"/>
            <a:ext cx="600621" cy="5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21007E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1068737" y="4044006"/>
            <a:ext cx="68513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783904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409796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5413352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6727410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3897851" y="3377417"/>
            <a:ext cx="49642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endParaRPr lang="zh-CN" altLang="zh-CN" sz="2801" b="1" i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5170552" y="335962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3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6540195" y="3343175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3262" name="Object 13"/>
          <p:cNvGraphicFramePr>
            <a:graphicFrameLocks noChangeAspect="1"/>
          </p:cNvGraphicFramePr>
          <p:nvPr/>
        </p:nvGraphicFramePr>
        <p:xfrm>
          <a:off x="3834705" y="4207207"/>
          <a:ext cx="583432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r:id="rId6" imgW="215806" imgH="393529" progId="Equation.3">
                  <p:embed/>
                </p:oleObj>
              </mc:Choice>
              <mc:Fallback>
                <p:oleObj r:id="rId6" imgW="21580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705" y="4207207"/>
                        <a:ext cx="583432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7605671" y="3572191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>
            <a:off x="147118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65" name="Text Box 16"/>
          <p:cNvSpPr txBox="1">
            <a:spLocks noChangeArrowheads="1"/>
          </p:cNvSpPr>
          <p:nvPr/>
        </p:nvSpPr>
        <p:spPr bwMode="auto">
          <a:xfrm>
            <a:off x="1263067" y="4176968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6059931" y="3915935"/>
            <a:ext cx="0" cy="2774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3267" name="Rectangle 18"/>
          <p:cNvSpPr>
            <a:spLocks noChangeArrowheads="1"/>
          </p:cNvSpPr>
          <p:nvPr/>
        </p:nvSpPr>
        <p:spPr bwMode="auto">
          <a:xfrm>
            <a:off x="5853595" y="335962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8" name="Rectangle 19"/>
          <p:cNvSpPr>
            <a:spLocks noChangeArrowheads="1"/>
          </p:cNvSpPr>
          <p:nvPr/>
        </p:nvSpPr>
        <p:spPr bwMode="auto">
          <a:xfrm>
            <a:off x="3008472" y="3408989"/>
            <a:ext cx="600621" cy="5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21007E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69" name="Text Box 20"/>
          <p:cNvSpPr txBox="1">
            <a:spLocks noChangeArrowheads="1"/>
          </p:cNvSpPr>
          <p:nvPr/>
        </p:nvSpPr>
        <p:spPr bwMode="auto">
          <a:xfrm>
            <a:off x="1663731" y="3849677"/>
            <a:ext cx="859140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2941769" y="3849677"/>
            <a:ext cx="858695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4270501" y="3849677"/>
            <a:ext cx="858695" cy="36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793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graphicFrame>
        <p:nvGraphicFramePr>
          <p:cNvPr id="53272" name="Object 23"/>
          <p:cNvGraphicFramePr>
            <a:graphicFrameLocks noChangeAspect="1"/>
          </p:cNvGraphicFramePr>
          <p:nvPr/>
        </p:nvGraphicFramePr>
        <p:xfrm>
          <a:off x="5239924" y="4220548"/>
          <a:ext cx="377541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r:id="rId8" imgW="139821" imgH="394042" progId="Equation.3">
                  <p:embed/>
                </p:oleObj>
              </mc:Choice>
              <mc:Fallback>
                <p:oleObj r:id="rId8" imgW="139821" imgH="394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924" y="4220548"/>
                        <a:ext cx="377541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4"/>
          <p:cNvGraphicFramePr>
            <a:graphicFrameLocks noChangeAspect="1"/>
          </p:cNvGraphicFramePr>
          <p:nvPr/>
        </p:nvGraphicFramePr>
        <p:xfrm>
          <a:off x="5884723" y="4220548"/>
          <a:ext cx="411338" cy="86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r:id="rId10" imgW="152466" imgH="393871" progId="Equation.3">
                  <p:embed/>
                </p:oleObj>
              </mc:Choice>
              <mc:Fallback>
                <p:oleObj r:id="rId10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723" y="4220548"/>
                        <a:ext cx="411338" cy="86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5"/>
          <p:cNvGraphicFramePr>
            <a:graphicFrameLocks noChangeAspect="1"/>
          </p:cNvGraphicFramePr>
          <p:nvPr/>
        </p:nvGraphicFramePr>
        <p:xfrm>
          <a:off x="6538417" y="4208541"/>
          <a:ext cx="410004" cy="86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r:id="rId12" imgW="152466" imgH="393871" progId="Equation.3">
                  <p:embed/>
                </p:oleObj>
              </mc:Choice>
              <mc:Fallback>
                <p:oleObj r:id="rId12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417" y="4208541"/>
                        <a:ext cx="410004" cy="86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4156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001FD2-3555-4158-96DF-890BF0F4B772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517980" y="445134"/>
          <a:ext cx="4605648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" r:id="rId4" imgW="1537367" imgH="279521" progId="Equation.3">
                  <p:embed/>
                </p:oleObj>
              </mc:Choice>
              <mc:Fallback>
                <p:oleObj r:id="rId4" imgW="1537367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980" y="445134"/>
                        <a:ext cx="4605648" cy="8373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640057" y="2359522"/>
          <a:ext cx="5999749" cy="26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r:id="rId6" imgW="2399259" imgH="1040948" progId="Equation.3">
                  <p:embed/>
                </p:oleObj>
              </mc:Choice>
              <mc:Fallback>
                <p:oleObj r:id="rId6" imgW="2399259" imgH="1040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57" y="2359522"/>
                        <a:ext cx="5999749" cy="26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608039" y="1428788"/>
          <a:ext cx="7984398" cy="86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r:id="rId8" imgW="3617930" imgH="393529" progId="Equation.3">
                  <p:embed/>
                </p:oleObj>
              </mc:Choice>
              <mc:Fallback>
                <p:oleObj r:id="rId8" imgW="361793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39" y="1428788"/>
                        <a:ext cx="7984398" cy="868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428384" y="5010316"/>
          <a:ext cx="8239205" cy="9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r:id="rId10" imgW="3300567" imgH="393529" progId="Equation.3">
                  <p:embed/>
                </p:oleObj>
              </mc:Choice>
              <mc:Fallback>
                <p:oleObj r:id="rId10" imgW="330056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84" y="5010316"/>
                        <a:ext cx="8239205" cy="98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539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C373BB-2268-4796-86FC-4AE44781DA3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707417" y="445134"/>
          <a:ext cx="4225439" cy="8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7" r:id="rId4" imgW="1410312" imgH="279521" progId="Equation.3">
                  <p:embed/>
                </p:oleObj>
              </mc:Choice>
              <mc:Fallback>
                <p:oleObj r:id="rId4" imgW="1410312" imgH="279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417" y="445134"/>
                        <a:ext cx="4225439" cy="8373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667627" y="3501484"/>
          <a:ext cx="7375618" cy="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8" r:id="rId6" imgW="3351345" imgH="431613" progId="Equation.3">
                  <p:embed/>
                </p:oleObj>
              </mc:Choice>
              <mc:Fallback>
                <p:oleObj r:id="rId6" imgW="335134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7" y="3501484"/>
                        <a:ext cx="7375618" cy="94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743669" y="1624006"/>
          <a:ext cx="5477684" cy="17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9" r:id="rId8" imgW="2198054" imgH="686098" progId="Equation.3">
                  <p:embed/>
                </p:oleObj>
              </mc:Choice>
              <mc:Fallback>
                <p:oleObj r:id="rId8" imgW="2198054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69" y="1624006"/>
                        <a:ext cx="5477684" cy="171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274183" y="4273465"/>
          <a:ext cx="6139382" cy="57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0" r:id="rId10" imgW="2477575" imgH="228699" progId="Equation.3">
                  <p:embed/>
                </p:oleObj>
              </mc:Choice>
              <mc:Fallback>
                <p:oleObj r:id="rId10" imgW="247757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83" y="4273465"/>
                        <a:ext cx="6139382" cy="570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304761" y="5141499"/>
          <a:ext cx="8604740" cy="94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1" r:id="rId12" imgW="3935292" imgH="431613" progId="Equation.3">
                  <p:embed/>
                </p:oleObj>
              </mc:Choice>
              <mc:Fallback>
                <p:oleObj r:id="rId12" imgW="393529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61" y="5141499"/>
                        <a:ext cx="8604740" cy="94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3997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5F3D12C-A9E6-4C9A-B9ED-A332E898A57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366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85525" y="1345630"/>
          <a:ext cx="4853785" cy="156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0" r:id="rId4" imgW="2044700" imgH="660400" progId="Equation.3">
                  <p:embed/>
                </p:oleObj>
              </mc:Choice>
              <mc:Fallback>
                <p:oleObj r:id="rId4" imgW="2044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25" y="1345630"/>
                        <a:ext cx="4853785" cy="156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1592" y="4819989"/>
          <a:ext cx="2954516" cy="156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1" r:id="rId6" imgW="1244600" imgH="660400" progId="Equation.3">
                  <p:embed/>
                </p:oleObj>
              </mc:Choice>
              <mc:Fallback>
                <p:oleObj r:id="rId6" imgW="1244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592" y="4819989"/>
                        <a:ext cx="2954516" cy="156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6164" y="3255572"/>
          <a:ext cx="6145163" cy="53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2" r:id="rId8" imgW="2474352" imgH="215713" progId="Equation.3">
                  <p:embed/>
                </p:oleObj>
              </mc:Choice>
              <mc:Fallback>
                <p:oleObj r:id="rId8" imgW="247435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64" y="3255572"/>
                        <a:ext cx="6145163" cy="53940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43390" y="4052455"/>
          <a:ext cx="5916592" cy="5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3" r:id="rId10" imgW="2490281" imgH="228699" progId="Equation.3">
                  <p:embed/>
                </p:oleObj>
              </mc:Choice>
              <mc:Fallback>
                <p:oleObj r:id="rId10" imgW="249028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90" y="4052455"/>
                        <a:ext cx="5916592" cy="5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457734" y="369982"/>
          <a:ext cx="3468577" cy="50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4" r:id="rId12" imgW="1588189" imgH="228699" progId="Equation.3">
                  <p:embed/>
                </p:oleObj>
              </mc:Choice>
              <mc:Fallback>
                <p:oleObj r:id="rId12" imgW="15881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34" y="369982"/>
                        <a:ext cx="3468577" cy="5007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4110412" y="220566"/>
          <a:ext cx="4856898" cy="94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5" r:id="rId14" imgW="2222500" imgH="431800" progId="Equation.3">
                  <p:embed/>
                </p:oleObj>
              </mc:Choice>
              <mc:Fallback>
                <p:oleObj r:id="rId14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412" y="220566"/>
                        <a:ext cx="4856898" cy="94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84481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A8E9F6C-50E4-43C1-A89E-648D4193F23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3203246" y="249026"/>
          <a:ext cx="2814439" cy="129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5" r:id="rId4" imgW="939800" imgH="431800" progId="Equation.3">
                  <p:embed/>
                </p:oleObj>
              </mc:Choice>
              <mc:Fallback>
                <p:oleObj r:id="rId4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46" y="249026"/>
                        <a:ext cx="2814439" cy="129315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922879" y="1673811"/>
          <a:ext cx="3623329" cy="9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6" r:id="rId6" imgW="1651000" imgH="431800" progId="Equation.3">
                  <p:embed/>
                </p:oleObj>
              </mc:Choice>
              <mc:Fallback>
                <p:oleObj r:id="rId6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79" y="1673811"/>
                        <a:ext cx="3623329" cy="9476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734312" y="1705829"/>
          <a:ext cx="4031554" cy="1079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7" r:id="rId8" imgW="1612900" imgH="431800" progId="Equation.3">
                  <p:embed/>
                </p:oleObj>
              </mc:Choice>
              <mc:Fallback>
                <p:oleObj r:id="rId8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312" y="1705829"/>
                        <a:ext cx="4031554" cy="1079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863735" y="3113715"/>
          <a:ext cx="6696133" cy="184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" r:id="rId10" imgW="3048000" imgH="838200" progId="Equation.3">
                  <p:embed/>
                </p:oleObj>
              </mc:Choice>
              <mc:Fallback>
                <p:oleObj r:id="rId10" imgW="3048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5" y="3113715"/>
                        <a:ext cx="6696133" cy="184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730773" y="5133495"/>
          <a:ext cx="8072891" cy="92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9" r:id="rId12" imgW="3670300" imgH="419100" progId="Equation.3">
                  <p:embed/>
                </p:oleObj>
              </mc:Choice>
              <mc:Fallback>
                <p:oleObj r:id="rId12" imgW="367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73" y="5133495"/>
                        <a:ext cx="8072891" cy="92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78056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65199AA-3D4C-445F-8405-803B343919F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2386796" y="216564"/>
          <a:ext cx="2810437" cy="129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r:id="rId4" imgW="939800" imgH="431800" progId="Equation.3">
                  <p:embed/>
                </p:oleObj>
              </mc:Choice>
              <mc:Fallback>
                <p:oleObj r:id="rId4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796" y="216564"/>
                        <a:ext cx="2810437" cy="129182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777021" y="417119"/>
            <a:ext cx="1891039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426" b="1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证明：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818821" y="3693146"/>
          <a:ext cx="3296483" cy="94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" r:id="rId6" imgW="1498600" imgH="431800" progId="Equation.3">
                  <p:embed/>
                </p:oleObj>
              </mc:Choice>
              <mc:Fallback>
                <p:oleObj r:id="rId6" imgW="149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21" y="3693146"/>
                        <a:ext cx="3296483" cy="94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52563" y="2528504"/>
          <a:ext cx="6544939" cy="114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9" r:id="rId8" imgW="2616200" imgH="457200" progId="Equation.3">
                  <p:embed/>
                </p:oleObj>
              </mc:Choice>
              <mc:Fallback>
                <p:oleObj r:id="rId8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63" y="2528504"/>
                        <a:ext cx="6544939" cy="1143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09038" y="4798644"/>
          <a:ext cx="6793075" cy="145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0" r:id="rId10" imgW="3084761" imgH="660113" progId="Equation.3">
                  <p:embed/>
                </p:oleObj>
              </mc:Choice>
              <mc:Fallback>
                <p:oleObj r:id="rId10" imgW="3084761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038" y="4798644"/>
                        <a:ext cx="6793075" cy="1453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5682834" y="248137"/>
          <a:ext cx="3205321" cy="9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1" r:id="rId12" imgW="1460500" imgH="431800" progId="Equation.3">
                  <p:embed/>
                </p:oleObj>
              </mc:Choice>
              <mc:Fallback>
                <p:oleObj r:id="rId12" imgW="146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834" y="248137"/>
                        <a:ext cx="3205321" cy="94763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5436032" y="1316726"/>
          <a:ext cx="3556181" cy="92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2" r:id="rId14" imgW="1613600" imgH="419282" progId="Equation.3">
                  <p:embed/>
                </p:oleObj>
              </mc:Choice>
              <mc:Fallback>
                <p:oleObj r:id="rId14" imgW="1613600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32" y="1316726"/>
                        <a:ext cx="3556181" cy="92406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632942" y="1983315"/>
          <a:ext cx="4858676" cy="53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3" r:id="rId16" imgW="2209800" imgH="241300" progId="Equation.3">
                  <p:embed/>
                </p:oleObj>
              </mc:Choice>
              <mc:Fallback>
                <p:oleObj r:id="rId16" imgW="220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2" y="1983315"/>
                        <a:ext cx="4858676" cy="530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4923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AAC559D-1040-4215-919F-A7AE33225DA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92361" y="701720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085742" y="447357"/>
          <a:ext cx="4132498" cy="103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r:id="rId4" imgW="1676400" imgH="444500" progId="Equation.3">
                  <p:embed/>
                </p:oleObj>
              </mc:Choice>
              <mc:Fallback>
                <p:oleObj r:id="rId4" imgW="1676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42" y="447357"/>
                        <a:ext cx="4132498" cy="1037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170126" y="1666252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901195" y="1872587"/>
          <a:ext cx="3880360" cy="53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r:id="rId6" imgW="1575484" imgH="228699" progId="Equation.3">
                  <p:embed/>
                </p:oleObj>
              </mc:Choice>
              <mc:Fallback>
                <p:oleObj r:id="rId6" imgW="157548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95" y="1872587"/>
                        <a:ext cx="3880360" cy="53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192361" y="2544068"/>
          <a:ext cx="5883241" cy="313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r:id="rId8" imgW="2387600" imgH="1346200" progId="Equation.3">
                  <p:embed/>
                </p:oleObj>
              </mc:Choice>
              <mc:Fallback>
                <p:oleObj r:id="rId8" imgW="23876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361" y="2544068"/>
                        <a:ext cx="5883241" cy="313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1164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6FF40A0-CAA2-41D7-B40C-66E9FC4BF47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76966" y="712393"/>
            <a:ext cx="63428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例.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407146" y="451360"/>
          <a:ext cx="6980289" cy="100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9" r:id="rId4" imgW="2830871" imgH="431613" progId="Equation.3">
                  <p:embed/>
                </p:oleObj>
              </mc:Choice>
              <mc:Fallback>
                <p:oleObj r:id="rId4" imgW="283087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146" y="451360"/>
                        <a:ext cx="6980289" cy="100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70126" y="1666252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912757" y="1852132"/>
          <a:ext cx="4756398" cy="50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r:id="rId6" imgW="1928726" imgH="215713" progId="Equation.3">
                  <p:embed/>
                </p:oleObj>
              </mc:Choice>
              <mc:Fallback>
                <p:oleObj r:id="rId6" imgW="192872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757" y="1852132"/>
                        <a:ext cx="4756398" cy="50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1184356" y="2464024"/>
          <a:ext cx="5913925" cy="366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r:id="rId8" imgW="2400300" imgH="1574800" progId="Equation.3">
                  <p:embed/>
                </p:oleObj>
              </mc:Choice>
              <mc:Fallback>
                <p:oleObj r:id="rId8" imgW="24003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56" y="2464024"/>
                        <a:ext cx="5913925" cy="3669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4574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9517417-0128-4B0A-9013-F914B6E392E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66848" y="247247"/>
            <a:ext cx="7806523" cy="19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921" b="1">
                <a:solidFill>
                  <a:srgbClr val="0000FF"/>
                </a:solidFill>
                <a:latin typeface="Times New Roman" panose="02020603050405020304" pitchFamily="18" charset="0"/>
              </a:rPr>
              <a:t>注意：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921" b="1">
                <a:solidFill>
                  <a:srgbClr val="21007E"/>
                </a:solidFill>
                <a:latin typeface="Times New Roman" panose="02020603050405020304" pitchFamily="18" charset="0"/>
              </a:rPr>
              <a:t>在极限存在的前提下，极限运算与</a:t>
            </a:r>
            <a:r>
              <a:rPr lang="zh-CN" altLang="zh-CN" sz="3921" b="1">
                <a:solidFill>
                  <a:srgbClr val="FF0000"/>
                </a:solidFill>
                <a:latin typeface="Times New Roman" panose="02020603050405020304" pitchFamily="18" charset="0"/>
              </a:rPr>
              <a:t>有限次</a:t>
            </a:r>
            <a:r>
              <a:rPr lang="zh-CN" altLang="zh-CN" sz="3921" b="1">
                <a:solidFill>
                  <a:srgbClr val="21007E"/>
                </a:solidFill>
                <a:latin typeface="Times New Roman" panose="02020603050405020304" pitchFamily="18" charset="0"/>
              </a:rPr>
              <a:t>四则运算可以交换次序。</a:t>
            </a:r>
          </a:p>
        </p:txBody>
      </p:sp>
      <p:graphicFrame>
        <p:nvGraphicFramePr>
          <p:cNvPr id="11878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1317" y="2431117"/>
          <a:ext cx="7107026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r:id="rId4" imgW="2995900" imgH="393529" progId="Equation.3">
                  <p:embed/>
                </p:oleObj>
              </mc:Choice>
              <mc:Fallback>
                <p:oleObj r:id="rId4" imgW="299590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17" y="2431117"/>
                        <a:ext cx="7107026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6988" y="3674024"/>
          <a:ext cx="2559632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r:id="rId6" imgW="1079500" imgH="393700" progId="Equation.3">
                  <p:embed/>
                </p:oleObj>
              </mc:Choice>
              <mc:Fallback>
                <p:oleObj r:id="rId6" imgW="107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988" y="3674024"/>
                        <a:ext cx="2559632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6826" y="4910705"/>
          <a:ext cx="7528147" cy="93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r:id="rId8" imgW="3173623" imgH="393529" progId="Equation.3">
                  <p:embed/>
                </p:oleObj>
              </mc:Choice>
              <mc:Fallback>
                <p:oleObj r:id="rId8" imgW="317362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826" y="4910705"/>
                        <a:ext cx="7528147" cy="93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64106" y="3662907"/>
          <a:ext cx="3644230" cy="98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r:id="rId10" imgW="1460500" imgH="393700" progId="Equation.3">
                  <p:embed/>
                </p:oleObj>
              </mc:Choice>
              <mc:Fallback>
                <p:oleObj r:id="rId10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106" y="3662907"/>
                        <a:ext cx="3644230" cy="98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5858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13587F7-D763-4FA7-A5B1-274A66A0DF5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32942" y="1603550"/>
          <a:ext cx="8366386" cy="121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r:id="rId4" imgW="2979438" imgH="426678" progId="Equation.3">
                  <p:embed/>
                </p:oleObj>
              </mc:Choice>
              <mc:Fallback>
                <p:oleObj r:id="rId4" imgW="2979438" imgH="4266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2" y="1603550"/>
                        <a:ext cx="8366386" cy="1210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940328" y="3029224"/>
          <a:ext cx="4124939" cy="135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r:id="rId6" imgW="1473200" imgH="482600" progId="Equation.3">
                  <p:embed/>
                </p:oleObj>
              </mc:Choice>
              <mc:Fallback>
                <p:oleObj r:id="rId6" imgW="147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28" y="3029224"/>
                        <a:ext cx="4124939" cy="135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2055947" y="4555399"/>
          <a:ext cx="4843557" cy="135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r:id="rId8" imgW="1727200" imgH="482600" progId="Equation.3">
                  <p:embed/>
                </p:oleObj>
              </mc:Choice>
              <mc:Fallback>
                <p:oleObj r:id="rId8" imgW="1727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947" y="4555399"/>
                        <a:ext cx="4843557" cy="135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78558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220666-D7E6-4325-8249-C121EDE59D0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35000" y="898718"/>
          <a:ext cx="8640315" cy="19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r:id="rId4" imgW="3078408" imgH="701093" progId="Equation.3">
                  <p:embed/>
                </p:oleObj>
              </mc:Choice>
              <mc:Fallback>
                <p:oleObj r:id="rId4" imgW="3078408" imgH="701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00" y="898718"/>
                        <a:ext cx="8640315" cy="1991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219931" y="3037229"/>
          <a:ext cx="7001635" cy="277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r:id="rId6" imgW="2500815" imgH="990170" progId="Equation.3">
                  <p:embed/>
                </p:oleObj>
              </mc:Choice>
              <mc:Fallback>
                <p:oleObj r:id="rId6" imgW="2500815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931" y="3037229"/>
                        <a:ext cx="7001635" cy="2772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1439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BD65038-18FE-4775-95CF-9D4EA213E6F7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21879" y="2982087"/>
            <a:ext cx="7068783" cy="2045127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21879" y="1621338"/>
          <a:ext cx="7570392" cy="54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r:id="rId4" imgW="3541763" imgH="241195" progId="Equation.3">
                  <p:embed/>
                </p:oleObj>
              </mc:Choice>
              <mc:Fallback>
                <p:oleObj r:id="rId4" imgW="354176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79" y="1621338"/>
                        <a:ext cx="7570392" cy="548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76352" y="3268912"/>
            <a:ext cx="6126525" cy="1235465"/>
            <a:chOff x="0" y="0"/>
            <a:chExt cx="3887" cy="779"/>
          </a:xfrm>
        </p:grpSpPr>
        <p:sp>
          <p:nvSpPr>
            <p:cNvPr id="54278" name="Line 5"/>
            <p:cNvSpPr>
              <a:spLocks noChangeShapeType="1"/>
            </p:cNvSpPr>
            <p:nvPr/>
          </p:nvSpPr>
          <p:spPr bwMode="auto">
            <a:xfrm>
              <a:off x="0" y="414"/>
              <a:ext cx="3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725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0" name="Line 7"/>
            <p:cNvSpPr>
              <a:spLocks noChangeShapeType="1"/>
            </p:cNvSpPr>
            <p:nvPr/>
          </p:nvSpPr>
          <p:spPr bwMode="auto">
            <a:xfrm>
              <a:off x="1759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1" name="Line 8"/>
            <p:cNvSpPr>
              <a:spLocks noChangeShapeType="1"/>
            </p:cNvSpPr>
            <p:nvPr/>
          </p:nvSpPr>
          <p:spPr bwMode="auto">
            <a:xfrm>
              <a:off x="2794" y="342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1650" y="449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2672" y="435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573" y="44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–1</a:t>
              </a:r>
            </a:p>
          </p:txBody>
        </p:sp>
        <p:graphicFrame>
          <p:nvGraphicFramePr>
            <p:cNvPr id="54285" name="Object 12"/>
            <p:cNvGraphicFramePr>
              <a:graphicFrameLocks noChangeAspect="1"/>
            </p:cNvGraphicFramePr>
            <p:nvPr/>
          </p:nvGraphicFramePr>
          <p:xfrm>
            <a:off x="618" y="0"/>
            <a:ext cx="4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r:id="rId6" imgW="228898" imgH="228898" progId="Equation.3">
                    <p:embed/>
                  </p:oleObj>
                </mc:Choice>
                <mc:Fallback>
                  <p:oleObj r:id="rId6" imgW="228898" imgH="2288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0"/>
                          <a:ext cx="41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6" name="Object 13"/>
            <p:cNvGraphicFramePr>
              <a:graphicFrameLocks noChangeAspect="1"/>
            </p:cNvGraphicFramePr>
            <p:nvPr/>
          </p:nvGraphicFramePr>
          <p:xfrm>
            <a:off x="2566" y="0"/>
            <a:ext cx="5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r:id="rId8" imgW="317638" imgH="228699" progId="Equation.3">
                    <p:embed/>
                  </p:oleObj>
                </mc:Choice>
                <mc:Fallback>
                  <p:oleObj r:id="rId8" imgW="317638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0"/>
                          <a:ext cx="51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3656" y="261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9862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34AEE5E-FC84-43A3-AEDF-23F7F1BB3CB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33830" y="1760526"/>
            <a:ext cx="81382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例8.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547223" y="1608887"/>
          <a:ext cx="4660790" cy="91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r:id="rId4" imgW="1892300" imgH="393700" progId="Equation.3">
                  <p:embed/>
                </p:oleObj>
              </mc:Choice>
              <mc:Fallback>
                <p:oleObj r:id="rId4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223" y="1608887"/>
                        <a:ext cx="4660790" cy="918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33831" y="3142621"/>
            <a:ext cx="664741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0000FF"/>
                </a:solidFill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07146" y="2968747"/>
            <a:ext cx="6862891" cy="181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利用正弦函数的周期性, 在{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}中取出两个子数列:</a:t>
            </a:r>
          </a:p>
        </p:txBody>
      </p:sp>
    </p:spTree>
    <p:extLst>
      <p:ext uri="{BB962C8B-B14F-4D97-AF65-F5344CB8AC3E}">
        <p14:creationId xmlns:p14="http://schemas.microsoft.com/office/powerpoint/2010/main" val="37229531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  <p:bldP spid="121860" grpId="0" autoUpdateAnimBg="0"/>
      <p:bldP spid="12186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0735C7-F351-4A98-B04E-FCE69DB4201D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633830" y="1237571"/>
            <a:ext cx="48457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(i) 令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 8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 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 得子数列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4998457" y="1077038"/>
          <a:ext cx="2830448" cy="88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8" r:id="rId4" imgW="1257300" imgH="393700" progId="Equation.3">
                  <p:embed/>
                </p:oleObj>
              </mc:Choice>
              <mc:Fallback>
                <p:oleObj r:id="rId4" imgW="125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57" y="1077038"/>
                        <a:ext cx="2830448" cy="88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29486" y="2433786"/>
          <a:ext cx="4262793" cy="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9" r:id="rId6" imgW="2057400" imgH="393700" progId="Equation.3">
                  <p:embed/>
                </p:oleObj>
              </mc:Choice>
              <mc:Fallback>
                <p:oleObj r:id="rId6" imgW="2057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486" y="2433786"/>
                        <a:ext cx="4262793" cy="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736999" y="3927052"/>
          <a:ext cx="7091017" cy="64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0" r:id="rId8" imgW="3035300" imgH="279400" progId="Equation.3">
                  <p:embed/>
                </p:oleObj>
              </mc:Choice>
              <mc:Fallback>
                <p:oleObj r:id="rId8" imgW="3035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99" y="3927052"/>
                        <a:ext cx="7091017" cy="64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33830" y="5113929"/>
            <a:ext cx="550703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   该子数列收敛，以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0为极限.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034941" y="235685"/>
          <a:ext cx="2411106" cy="92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" r:id="rId10" imgW="977900" imgH="393700" progId="Equation.3">
                  <p:embed/>
                </p:oleObj>
              </mc:Choice>
              <mc:Fallback>
                <p:oleObj r:id="rId10" imgW="97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941" y="235685"/>
                        <a:ext cx="2411106" cy="920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6661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577E74B-5681-479F-B74D-5566C55BC8D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17932" y="617229"/>
            <a:ext cx="589035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(ii) 令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 16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+ 4,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 k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,  得子数列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767344" y="1435013"/>
          <a:ext cx="4820878" cy="9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1" r:id="rId4" imgW="2095500" imgH="393700" progId="Equation.3">
                  <p:embed/>
                </p:oleObj>
              </mc:Choice>
              <mc:Fallback>
                <p:oleObj r:id="rId4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344" y="1435013"/>
                        <a:ext cx="4820878" cy="9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28656" y="2603657"/>
          <a:ext cx="5571069" cy="91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2" r:id="rId6" imgW="2602370" imgH="393529" progId="Equation.3">
                  <p:embed/>
                </p:oleObj>
              </mc:Choice>
              <mc:Fallback>
                <p:oleObj r:id="rId6" imgW="26023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56" y="2603657"/>
                        <a:ext cx="5571069" cy="91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000806" y="3643341"/>
          <a:ext cx="3942616" cy="89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3" r:id="rId8" imgW="1727200" imgH="393700" progId="Equation.3">
                  <p:embed/>
                </p:oleObj>
              </mc:Choice>
              <mc:Fallback>
                <p:oleObj r:id="rId8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06" y="3643341"/>
                        <a:ext cx="3942616" cy="898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33831" y="4771518"/>
            <a:ext cx="616250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  该子数列收敛，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以1为极限.</a:t>
            </a:r>
          </a:p>
        </p:txBody>
      </p:sp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633831" y="5551058"/>
          <a:ext cx="4707482" cy="9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4" r:id="rId10" imgW="1943100" imgH="393700" progId="Equation.3">
                  <p:embed/>
                </p:oleObj>
              </mc:Choice>
              <mc:Fallback>
                <p:oleObj r:id="rId10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31" y="5551058"/>
                        <a:ext cx="4707482" cy="90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33831" y="2737064"/>
            <a:ext cx="104768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由于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633831" y="3848787"/>
            <a:ext cx="1047688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6469935" y="258365"/>
          <a:ext cx="2410661" cy="92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5" r:id="rId12" imgW="977900" imgH="393700" progId="Equation.3">
                  <p:embed/>
                </p:oleObj>
              </mc:Choice>
              <mc:Fallback>
                <p:oleObj r:id="rId12" imgW="97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35" y="258365"/>
                        <a:ext cx="2410661" cy="920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132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10" grpId="0" autoUpdateAnimBg="0"/>
      <p:bldP spid="123912" grpId="0" autoUpdateAnimBg="0"/>
      <p:bldP spid="123913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4517666-BD8B-4B8E-B196-DA1C3560C546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880754" y="702203"/>
            <a:ext cx="3401874" cy="5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31" tIns="45516" rIns="91031" bIns="45516">
            <a:spAutoFit/>
          </a:bodyPr>
          <a:lstStyle/>
          <a:p>
            <a:pPr defTabSz="911106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801" b="1" dirty="0" smtClean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 </a:t>
            </a:r>
            <a:r>
              <a:rPr lang="zh-CN" altLang="en-US" sz="2801" b="1" dirty="0" smtClean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收敛</a:t>
            </a:r>
            <a:r>
              <a:rPr lang="zh-CN" altLang="en-US" sz="2801" b="1" dirty="0">
                <a:solidFill>
                  <a:srgbClr val="0125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准则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077186" y="1783677"/>
            <a:ext cx="6798856" cy="440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        若数列{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}满足 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…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…, 则称{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}为单调递增数列</a:t>
            </a: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801" b="1" i="1" dirty="0" smtClean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…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…, 则称{</a:t>
            </a:r>
            <a:r>
              <a:rPr lang="zh-CN" altLang="en-US" sz="2801" b="1" i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1" b="1" i="1" baseline="-25000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}为单调递减数列.</a:t>
            </a:r>
          </a:p>
          <a:p>
            <a:pPr lvl="0" defTabSz="91440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1" b="1" dirty="0" smtClean="0">
                <a:solidFill>
                  <a:srgbClr val="21007E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递增</a:t>
            </a:r>
            <a:r>
              <a:rPr lang="zh-CN" altLang="en-US" sz="2801" b="1" dirty="0">
                <a:solidFill>
                  <a:srgbClr val="21007E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和单调递减数列统称为单调数列.</a:t>
            </a:r>
          </a:p>
          <a:p>
            <a:pPr algn="just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2801" b="1" dirty="0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636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D1F6E69-408A-45C5-9D44-C310611A7F4F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965124" y="1708942"/>
            <a:ext cx="6856666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例4. 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是单调递增数列, 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是发散的. 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621486" y="2711716"/>
            <a:ext cx="6956528" cy="8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是有界数列, 但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1" b="1" i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=(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2801" b="1" i="1" baseline="30000">
                <a:solidFill>
                  <a:srgbClr val="21007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也是发散的.</a:t>
            </a:r>
          </a:p>
        </p:txBody>
      </p:sp>
    </p:spTree>
    <p:extLst>
      <p:ext uri="{BB962C8B-B14F-4D97-AF65-F5344CB8AC3E}">
        <p14:creationId xmlns:p14="http://schemas.microsoft.com/office/powerpoint/2010/main" val="36383355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 advAuto="0"/>
      <p:bldP spid="125955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05BA1AA-5D4B-4D8B-9AB0-F1B0BF3816C5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75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801923" y="545190"/>
            <a:ext cx="378608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例2. 在例1中: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408480" y="1368310"/>
          <a:ext cx="4059125" cy="54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r:id="rId4" imgW="1575484" imgH="228699" progId="Equation.3">
                  <p:embed/>
                </p:oleObj>
              </mc:Choice>
              <mc:Fallback>
                <p:oleObj r:id="rId4" imgW="157548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480" y="1368310"/>
                        <a:ext cx="4059125" cy="54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385356" y="2175421"/>
          <a:ext cx="4242337" cy="91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r:id="rId6" imgW="1739900" imgH="393700" progId="Equation.3">
                  <p:embed/>
                </p:oleObj>
              </mc:Choice>
              <mc:Fallback>
                <p:oleObj r:id="rId6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56" y="2175421"/>
                        <a:ext cx="4242337" cy="910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370236" y="3336950"/>
          <a:ext cx="4914707" cy="52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" r:id="rId8" imgW="2312404" imgH="228699" progId="Equation.3">
                  <p:embed/>
                </p:oleObj>
              </mc:Choice>
              <mc:Fallback>
                <p:oleObj r:id="rId8" imgW="231240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6" y="3336950"/>
                        <a:ext cx="4914707" cy="520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351559" y="4143616"/>
          <a:ext cx="5640885" cy="98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r:id="rId10" imgW="2375931" imgH="419282" progId="Equation.3">
                  <p:embed/>
                </p:oleObj>
              </mc:Choice>
              <mc:Fallback>
                <p:oleObj r:id="rId10" imgW="23759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559" y="4143616"/>
                        <a:ext cx="5640885" cy="98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352449" y="5233105"/>
          <a:ext cx="4103149" cy="91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9" r:id="rId12" imgW="1790700" imgH="393700" progId="Equation.3">
                  <p:embed/>
                </p:oleObj>
              </mc:Choice>
              <mc:Fallback>
                <p:oleObj r:id="rId12" imgW="179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449" y="5233105"/>
                        <a:ext cx="4103149" cy="912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8497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2E55A99-76BD-4127-A597-067D78EE170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76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42835" y="1941070"/>
            <a:ext cx="7233318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4079875" indent="-407987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定理4.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 单调递增且有上界的数列必有极限; 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967455" y="3009214"/>
            <a:ext cx="56373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单调递减且有下界的数列必有极限.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967454" y="3722940"/>
            <a:ext cx="4420577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单调有界数列必有极限.</a:t>
            </a:r>
          </a:p>
        </p:txBody>
      </p:sp>
    </p:spTree>
    <p:extLst>
      <p:ext uri="{BB962C8B-B14F-4D97-AF65-F5344CB8AC3E}">
        <p14:creationId xmlns:p14="http://schemas.microsoft.com/office/powerpoint/2010/main" val="262936982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 advAuto="0"/>
      <p:bldP spid="128003" grpId="0" build="p" autoUpdateAnimBg="0"/>
      <p:bldP spid="128004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2609307-F741-4885-88CC-3DECA72F3DB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2902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88957" y="509614"/>
          <a:ext cx="2567637" cy="102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r:id="rId4" imgW="990600" imgH="393700" progId="Equation.3">
                  <p:embed/>
                </p:oleObj>
              </mc:Choice>
              <mc:Fallback>
                <p:oleObj r:id="rId4" imgW="99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957" y="509614"/>
                        <a:ext cx="2567637" cy="102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05201" y="1997545"/>
          <a:ext cx="7285347" cy="3931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r:id="rId6" imgW="3835400" imgH="2070100" progId="Equation.3">
                  <p:embed/>
                </p:oleObj>
              </mc:Choice>
              <mc:Fallback>
                <p:oleObj r:id="rId6" imgW="3835400" imgH="207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201" y="1997545"/>
                        <a:ext cx="7285347" cy="3931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862401" y="467369"/>
          <a:ext cx="2484035" cy="104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3" r:id="rId8" imgW="939800" imgH="393700" progId="Equation.3">
                  <p:embed/>
                </p:oleObj>
              </mc:Choice>
              <mc:Fallback>
                <p:oleObj r:id="rId8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01" y="467369"/>
                        <a:ext cx="2484035" cy="104101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7173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311275" y="333375"/>
          <a:ext cx="2105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公式" r:id="rId3" imgW="863225" imgH="393529" progId="Equation.3">
                  <p:embed/>
                </p:oleObj>
              </mc:Choice>
              <mc:Fallback>
                <p:oleObj name="公式" r:id="rId3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33375"/>
                        <a:ext cx="21050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81400" y="692150"/>
          <a:ext cx="3078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3" name="公式" r:id="rId5" imgW="1307532" imgH="215806" progId="Equation.3">
                  <p:embed/>
                </p:oleObj>
              </mc:Choice>
              <mc:Fallback>
                <p:oleObj name="公式" r:id="rId5" imgW="130753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92150"/>
                        <a:ext cx="3078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87450" y="1341438"/>
          <a:ext cx="7532688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公式" r:id="rId7" imgW="3200400" imgH="1219200" progId="Equation.3">
                  <p:embed/>
                </p:oleObj>
              </mc:Choice>
              <mc:Fallback>
                <p:oleObj name="公式" r:id="rId7" imgW="32004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7532688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85875" y="4437063"/>
          <a:ext cx="782320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5" name="公式" r:id="rId9" imgW="2451100" imgH="863600" progId="Equation.3">
                  <p:embed/>
                </p:oleObj>
              </mc:Choice>
              <mc:Fallback>
                <p:oleObj name="公式" r:id="rId9" imgW="2451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437063"/>
                        <a:ext cx="7823200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3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55650" y="442913"/>
          <a:ext cx="8208963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6" name="公式" r:id="rId3" imgW="3302000" imgH="1333500" progId="Equation.3">
                  <p:embed/>
                </p:oleObj>
              </mc:Choice>
              <mc:Fallback>
                <p:oleObj name="公式" r:id="rId3" imgW="33020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2913"/>
                        <a:ext cx="8208963" cy="331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3989388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通过比较可知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60700" y="3925888"/>
          <a:ext cx="16891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7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25888"/>
                        <a:ext cx="16891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932363" y="3933825"/>
          <a:ext cx="36766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8" name="公式" r:id="rId7" imgW="1562100" imgH="393700" progId="Equation.3">
                  <p:embed/>
                </p:oleObj>
              </mc:Choice>
              <mc:Fallback>
                <p:oleObj name="公式" r:id="rId7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33825"/>
                        <a:ext cx="36766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827088" y="4724400"/>
          <a:ext cx="12255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9" name="公式" r:id="rId9" imgW="520474" imgH="203112" progId="Equation.3">
                  <p:embed/>
                </p:oleObj>
              </mc:Choice>
              <mc:Fallback>
                <p:oleObj name="公式" r:id="rId9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12255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7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9BB46AB-929B-481E-A7CC-38DABAFA117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1879" y="3103043"/>
            <a:ext cx="7699352" cy="3122164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845059" y="663477"/>
          <a:ext cx="7545934" cy="91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r:id="rId4" imgW="2844800" imgH="419100" progId="Equation.3">
                  <p:embed/>
                </p:oleObj>
              </mc:Choice>
              <mc:Fallback>
                <p:oleObj r:id="rId4" imgW="284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59" y="663477"/>
                        <a:ext cx="7545934" cy="915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21879" y="2061580"/>
            <a:ext cx="1733844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通项：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805587" y="1883260"/>
          <a:ext cx="2253241" cy="86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r:id="rId6" imgW="901700" imgH="419100" progId="Equation.3">
                  <p:embed/>
                </p:oleObj>
              </mc:Choice>
              <mc:Fallback>
                <p:oleObj r:id="rId6" imgW="901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87" y="1883260"/>
                        <a:ext cx="2253241" cy="86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362232" y="4132499"/>
            <a:ext cx="59655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1671736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3326425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4985117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6643363" y="3983528"/>
            <a:ext cx="0" cy="2810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7415789" y="3872356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55309" name="Object 12"/>
          <p:cNvGraphicFramePr>
            <a:graphicFrameLocks noChangeAspect="1"/>
          </p:cNvGraphicFramePr>
          <p:nvPr/>
        </p:nvGraphicFramePr>
        <p:xfrm>
          <a:off x="3202357" y="4252120"/>
          <a:ext cx="426012" cy="8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r:id="rId8" imgW="152466" imgH="393871" progId="Equation.3">
                  <p:embed/>
                </p:oleObj>
              </mc:Choice>
              <mc:Fallback>
                <p:oleObj r:id="rId8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357" y="4252120"/>
                        <a:ext cx="426012" cy="81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3"/>
          <p:cNvGraphicFramePr>
            <a:graphicFrameLocks noChangeAspect="1"/>
          </p:cNvGraphicFramePr>
          <p:nvPr/>
        </p:nvGraphicFramePr>
        <p:xfrm>
          <a:off x="4830365" y="4252120"/>
          <a:ext cx="428236" cy="81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r:id="rId10" imgW="152466" imgH="393871" progId="Equation.3">
                  <p:embed/>
                </p:oleObj>
              </mc:Choice>
              <mc:Fallback>
                <p:oleObj r:id="rId10" imgW="152466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365" y="4252120"/>
                        <a:ext cx="428236" cy="81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6488167" y="4239669"/>
            <a:ext cx="36337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5312" name="Object 15"/>
          <p:cNvGraphicFramePr>
            <a:graphicFrameLocks noChangeAspect="1"/>
          </p:cNvGraphicFramePr>
          <p:nvPr/>
        </p:nvGraphicFramePr>
        <p:xfrm>
          <a:off x="1482298" y="4498478"/>
          <a:ext cx="489158" cy="15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r:id="rId12" imgW="190583" imgH="673392" progId="Equation.3">
                  <p:embed/>
                </p:oleObj>
              </mc:Choice>
              <mc:Fallback>
                <p:oleObj r:id="rId12" imgW="190583" imgH="673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98" y="4498478"/>
                        <a:ext cx="489158" cy="15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6"/>
          <p:cNvGraphicFramePr>
            <a:graphicFrameLocks noChangeAspect="1"/>
          </p:cNvGraphicFramePr>
          <p:nvPr/>
        </p:nvGraphicFramePr>
        <p:xfrm>
          <a:off x="2960001" y="3452569"/>
          <a:ext cx="966310" cy="51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r:id="rId14" imgW="381165" imgH="228699" progId="Equation.3">
                  <p:embed/>
                </p:oleObj>
              </mc:Choice>
              <mc:Fallback>
                <p:oleObj r:id="rId14" imgW="381165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001" y="3452569"/>
                        <a:ext cx="966310" cy="51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7"/>
          <p:cNvSpPr txBox="1">
            <a:spLocks noChangeArrowheads="1"/>
          </p:cNvSpPr>
          <p:nvPr/>
        </p:nvSpPr>
        <p:spPr bwMode="auto">
          <a:xfrm>
            <a:off x="4789009" y="3420107"/>
            <a:ext cx="65102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4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5" name="Rectangle 18"/>
          <p:cNvSpPr>
            <a:spLocks noChangeArrowheads="1"/>
          </p:cNvSpPr>
          <p:nvPr/>
        </p:nvSpPr>
        <p:spPr bwMode="auto">
          <a:xfrm>
            <a:off x="6435249" y="3473469"/>
            <a:ext cx="483602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801" b="1" baseline="-25000">
                <a:solidFill>
                  <a:srgbClr val="21007E"/>
                </a:solidFill>
                <a:latin typeface="Times New Roman" panose="02020603050405020304" pitchFamily="18" charset="0"/>
              </a:rPr>
              <a:t>2</a:t>
            </a:r>
            <a:endParaRPr lang="zh-CN" altLang="zh-CN" sz="2801" b="1">
              <a:solidFill>
                <a:srgbClr val="21007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316" name="Object 19"/>
          <p:cNvGraphicFramePr>
            <a:graphicFrameLocks noChangeAspect="1"/>
          </p:cNvGraphicFramePr>
          <p:nvPr/>
        </p:nvGraphicFramePr>
        <p:xfrm>
          <a:off x="1361342" y="3418773"/>
          <a:ext cx="800441" cy="51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r:id="rId16" imgW="317638" imgH="228699" progId="Equation.3">
                  <p:embed/>
                </p:oleObj>
              </mc:Choice>
              <mc:Fallback>
                <p:oleObj r:id="rId16" imgW="31763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2" y="3418773"/>
                        <a:ext cx="800441" cy="517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3682621" y="3941727"/>
            <a:ext cx="857361" cy="3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5318" name="Text Box 21"/>
          <p:cNvSpPr txBox="1">
            <a:spLocks noChangeArrowheads="1"/>
          </p:cNvSpPr>
          <p:nvPr/>
        </p:nvSpPr>
        <p:spPr bwMode="auto">
          <a:xfrm>
            <a:off x="2106642" y="3941727"/>
            <a:ext cx="858695" cy="3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21007E"/>
                </a:solidFill>
                <a:latin typeface="Times New Roman" panose="02020603050405020304" pitchFamily="18" charset="0"/>
              </a:rPr>
              <a:t>•••••</a:t>
            </a:r>
          </a:p>
        </p:txBody>
      </p:sp>
      <p:sp>
        <p:nvSpPr>
          <p:cNvPr id="55319" name="Text Box 22"/>
          <p:cNvSpPr txBox="1">
            <a:spLocks noChangeArrowheads="1"/>
          </p:cNvSpPr>
          <p:nvPr/>
        </p:nvSpPr>
        <p:spPr bwMode="auto">
          <a:xfrm>
            <a:off x="1512537" y="4195200"/>
            <a:ext cx="3490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02269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9750" y="569913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根据极限的存在准则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Ⅱ</a:t>
            </a: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kumimoji="1"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053013" y="379413"/>
          <a:ext cx="3911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8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379413"/>
                        <a:ext cx="3911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87363" y="1268413"/>
            <a:ext cx="4489450" cy="519112"/>
            <a:chOff x="307" y="799"/>
            <a:chExt cx="2828" cy="327"/>
          </a:xfrm>
        </p:grpSpPr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307" y="799"/>
              <a:ext cx="2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smtClean="0">
                  <a:solidFill>
                    <a:srgbClr val="000000"/>
                  </a:solidFill>
                  <a:ea typeface="楷体_GB2312" pitchFamily="49" charset="-122"/>
                </a:rPr>
                <a:t>通常用字母   来表示它，即</a:t>
              </a:r>
              <a:r>
                <a:rPr kumimoji="1" lang="en-US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endPara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6395" name="Object 6"/>
            <p:cNvGraphicFramePr>
              <a:graphicFrameLocks noChangeAspect="1"/>
            </p:cNvGraphicFramePr>
            <p:nvPr/>
          </p:nvGraphicFramePr>
          <p:xfrm>
            <a:off x="1479" y="890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09" name="公式" r:id="rId5" imgW="114201" imgH="139579" progId="Equation.3">
                    <p:embed/>
                  </p:oleObj>
                </mc:Choice>
                <mc:Fallback>
                  <p:oleObj name="公式" r:id="rId5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890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92438" y="1947863"/>
          <a:ext cx="22272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0" name="公式" r:id="rId7" imgW="965200" imgH="393700" progId="Equation.3">
                  <p:embed/>
                </p:oleObj>
              </mc:Choice>
              <mc:Fallback>
                <p:oleObj name="公式" r:id="rId7" imgW="965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947863"/>
                        <a:ext cx="22272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63550" y="2971800"/>
          <a:ext cx="799623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1" name="公式" r:id="rId9" imgW="3200400" imgH="635000" progId="Equation.3">
                  <p:embed/>
                </p:oleObj>
              </mc:Choice>
              <mc:Fallback>
                <p:oleObj name="公式" r:id="rId9" imgW="3200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971800"/>
                        <a:ext cx="799623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63538" y="5133975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34963" y="4797425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这个数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是无理数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它的值是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214688" y="5661025"/>
          <a:ext cx="4381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2" name="Equation" r:id="rId11" imgW="1828800" imgH="203200" progId="Equation.3">
                  <p:embed/>
                </p:oleObj>
              </mc:Choice>
              <mc:Fallback>
                <p:oleObj name="Equation" r:id="rId11" imgW="1828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661025"/>
                        <a:ext cx="4381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7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41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54063" y="936625"/>
          <a:ext cx="4876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0" name="公式" r:id="rId3" imgW="1854200" imgH="393700" progId="Equation.3">
                  <p:embed/>
                </p:oleObj>
              </mc:Choice>
              <mc:Fallback>
                <p:oleObj name="公式" r:id="rId3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936625"/>
                        <a:ext cx="48768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779838" y="671513"/>
            <a:ext cx="1754187" cy="1277937"/>
            <a:chOff x="2064" y="429"/>
            <a:chExt cx="1105" cy="805"/>
          </a:xfrm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2290" y="429"/>
            <a:ext cx="673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1" name="Equation" r:id="rId5" imgW="571252" imgH="393529" progId="Equation.3">
                    <p:embed/>
                  </p:oleObj>
                </mc:Choice>
                <mc:Fallback>
                  <p:oleObj name="Equation" r:id="rId5" imgW="57125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429"/>
                          <a:ext cx="673" cy="461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>
            <a:off x="2064" y="1027"/>
            <a:ext cx="110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2" name="Equation" r:id="rId7" imgW="1079032" imgH="203112" progId="Equation.3">
                    <p:embed/>
                  </p:oleObj>
                </mc:Choice>
                <mc:Fallback>
                  <p:oleObj name="Equation" r:id="rId7" imgW="107903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27"/>
                          <a:ext cx="1105" cy="207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508625" y="971550"/>
          <a:ext cx="25892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3" name="Equation" r:id="rId9" imgW="990170" imgH="393529" progId="Equation.3">
                  <p:embed/>
                </p:oleObj>
              </mc:Choice>
              <mc:Fallback>
                <p:oleObj name="Equation" r:id="rId9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971550"/>
                        <a:ext cx="25892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572000" y="2051050"/>
          <a:ext cx="34194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4" name="公式" r:id="rId11" imgW="1308100" imgH="419100" progId="Equation.3">
                  <p:embed/>
                </p:oleObj>
              </mc:Choice>
              <mc:Fallback>
                <p:oleObj name="公式" r:id="rId11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1050"/>
                        <a:ext cx="34194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831850" y="2370138"/>
          <a:ext cx="34528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5" name="公式" r:id="rId13" imgW="1320227" imgH="291973" progId="Equation.3">
                  <p:embed/>
                </p:oleObj>
              </mc:Choice>
              <mc:Fallback>
                <p:oleObj name="公式" r:id="rId13" imgW="132022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370138"/>
                        <a:ext cx="345281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44D83EF-4D10-4D1B-B07C-DF25115C2253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485943" y="322845"/>
          <a:ext cx="2029562" cy="9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2" r:id="rId4" imgW="2043813" imgH="901309" progId="Equation.DSMT4">
                  <p:embed/>
                </p:oleObj>
              </mc:Choice>
              <mc:Fallback>
                <p:oleObj r:id="rId4" imgW="2043813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943" y="322845"/>
                        <a:ext cx="2029562" cy="9018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998031" y="1779647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10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710868" y="1751187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2714088" y="1478148"/>
          <a:ext cx="1777868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3" r:id="rId6" imgW="1790700" imgH="901700" progId="Equation.DSMT4">
                  <p:embed/>
                </p:oleObj>
              </mc:Choice>
              <mc:Fallback>
                <p:oleObj r:id="rId6" imgW="17907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088" y="1478148"/>
                        <a:ext cx="1777868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998031" y="2766858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880295" y="2520944"/>
          <a:ext cx="1664472" cy="9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4" r:id="rId8" imgW="1676400" imgH="901700" progId="Equation.DSMT4">
                  <p:embed/>
                </p:oleObj>
              </mc:Choice>
              <mc:Fallback>
                <p:oleObj r:id="rId8" imgW="16764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95" y="2520944"/>
                        <a:ext cx="1664472" cy="9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3626590" y="2341735"/>
          <a:ext cx="2432896" cy="119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5" r:id="rId10" imgW="2451100" imgH="1193800" progId="Equation.DSMT4">
                  <p:embed/>
                </p:oleObj>
              </mc:Choice>
              <mc:Fallback>
                <p:oleObj r:id="rId10" imgW="24511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90" y="2341735"/>
                        <a:ext cx="2432896" cy="119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6104400" y="2557409"/>
          <a:ext cx="541632" cy="57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6" r:id="rId12" imgW="546100" imgH="571500" progId="Equation.DSMT4">
                  <p:embed/>
                </p:oleObj>
              </mc:Choice>
              <mc:Fallback>
                <p:oleObj r:id="rId12" imgW="5461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400" y="2557409"/>
                        <a:ext cx="541632" cy="571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998031" y="4084472"/>
            <a:ext cx="708458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11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607700" y="4056012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2574455" y="3782973"/>
          <a:ext cx="1852576" cy="9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7" r:id="rId14" imgW="1866900" imgH="901700" progId="Equation.DSMT4">
                  <p:embed/>
                </p:oleObj>
              </mc:Choice>
              <mc:Fallback>
                <p:oleObj r:id="rId14" imgW="18669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455" y="3782973"/>
                        <a:ext cx="1852576" cy="9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998031" y="5184634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1740218" y="4936052"/>
          <a:ext cx="1739625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8" r:id="rId16" imgW="1752600" imgH="901700" progId="Equation.DSMT4">
                  <p:embed/>
                </p:oleObj>
              </mc:Choice>
              <mc:Fallback>
                <p:oleObj r:id="rId16" imgW="17526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18" y="4936052"/>
                        <a:ext cx="1739625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3270394" y="4933829"/>
          <a:ext cx="3303153" cy="101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9" r:id="rId18" imgW="3327400" imgH="1016000" progId="Equation.DSMT4">
                  <p:embed/>
                </p:oleObj>
              </mc:Choice>
              <mc:Fallback>
                <p:oleObj r:id="rId18" imgW="3327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394" y="4933829"/>
                        <a:ext cx="3303153" cy="101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6646031" y="5373627"/>
          <a:ext cx="415785" cy="21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0" r:id="rId20" imgW="418918" imgH="215806" progId="Equation.DSMT4">
                  <p:embed/>
                </p:oleObj>
              </mc:Choice>
              <mc:Fallback>
                <p:oleObj r:id="rId20" imgW="41891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031" y="5373627"/>
                        <a:ext cx="415785" cy="216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62691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8" grpId="0" autoUpdateAnimBg="0"/>
      <p:bldP spid="131082" grpId="0" autoUpdateAnimBg="0"/>
      <p:bldP spid="131083" grpId="0" autoUpdateAnimBg="0"/>
      <p:bldP spid="131085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184913-C7CF-4C6D-97BE-C9E460238E8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69351" y="562088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12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138108" y="533627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求极限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349887" y="260588"/>
          <a:ext cx="1626229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6" r:id="rId4" imgW="1638300" imgH="901700" progId="Equation.DSMT4">
                  <p:embed/>
                </p:oleObj>
              </mc:Choice>
              <mc:Fallback>
                <p:oleObj r:id="rId4" imgW="16383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887" y="260588"/>
                        <a:ext cx="1626229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69351" y="1374980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解:</a:t>
            </a: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284856" y="1374980"/>
          <a:ext cx="1046354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7" r:id="rId6" imgW="1054100" imgH="901700" progId="Equation.DSMT4">
                  <p:embed/>
                </p:oleObj>
              </mc:Choice>
              <mc:Fallback>
                <p:oleObj r:id="rId6" imgW="1054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856" y="1374980"/>
                        <a:ext cx="1046354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29876" y="1374980"/>
          <a:ext cx="1285597" cy="90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8" r:id="rId8" imgW="1295400" imgH="901700" progId="Equation.DSMT4">
                  <p:embed/>
                </p:oleObj>
              </mc:Choice>
              <mc:Fallback>
                <p:oleObj r:id="rId8" imgW="12954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76" y="1374980"/>
                        <a:ext cx="1285597" cy="901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3609248" y="979651"/>
          <a:ext cx="1348743" cy="162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9" r:id="rId10" imgW="1358900" imgH="1625600" progId="Equation.DSMT4">
                  <p:embed/>
                </p:oleObj>
              </mc:Choice>
              <mc:Fallback>
                <p:oleObj r:id="rId10" imgW="13589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48" y="979651"/>
                        <a:ext cx="1348743" cy="162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4901515" y="1411444"/>
          <a:ext cx="1764972" cy="12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0" r:id="rId12" imgW="1778000" imgH="1295400" progId="Equation.DSMT4">
                  <p:embed/>
                </p:oleObj>
              </mc:Choice>
              <mc:Fallback>
                <p:oleObj r:id="rId12" imgW="17780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15" y="1411444"/>
                        <a:ext cx="1764972" cy="12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999365" y="2637008"/>
          <a:ext cx="4337056" cy="129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1" r:id="rId14" imgW="4368800" imgH="1295400" progId="Equation.DSMT4">
                  <p:embed/>
                </p:oleObj>
              </mc:Choice>
              <mc:Fallback>
                <p:oleObj r:id="rId14" imgW="4368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65" y="2637008"/>
                        <a:ext cx="4337056" cy="129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25326" y="4240114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所以</a:t>
            </a:r>
          </a:p>
        </p:txBody>
      </p: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432938" y="4148063"/>
          <a:ext cx="1512833" cy="9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2" r:id="rId16" imgW="1524000" imgH="901700" progId="Equation.DSMT4">
                  <p:embed/>
                </p:oleObj>
              </mc:Choice>
              <mc:Fallback>
                <p:oleObj r:id="rId16" imgW="15240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938" y="4148063"/>
                        <a:ext cx="1512833" cy="90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2945771" y="4292587"/>
          <a:ext cx="4336611" cy="129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3" r:id="rId18" imgW="4368800" imgH="1295400" progId="Equation.DSMT4">
                  <p:embed/>
                </p:oleObj>
              </mc:Choice>
              <mc:Fallback>
                <p:oleObj r:id="rId18" imgW="43688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771" y="4292587"/>
                        <a:ext cx="4336611" cy="129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7378880" y="4291253"/>
          <a:ext cx="554528" cy="74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4" r:id="rId20" imgW="559043" imgH="749625" progId="Equation.DSMT4">
                  <p:embed/>
                </p:oleObj>
              </mc:Choice>
              <mc:Fallback>
                <p:oleObj r:id="rId20" imgW="559043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880" y="4291253"/>
                        <a:ext cx="554528" cy="748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38954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autoUpdateAnimBg="0"/>
      <p:bldP spid="132101" grpId="0" autoUpdateAnimBg="0"/>
      <p:bldP spid="132107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533400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52600" y="533400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7" name="Equation" r:id="rId3" imgW="1790657" imgH="701136" progId="Equation.3">
                  <p:embed/>
                </p:oleObj>
              </mc:Choice>
              <mc:Fallback>
                <p:oleObj name="Equation" r:id="rId3" imgW="1790657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"/>
                        <a:ext cx="1816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462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822450" y="1600200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8" name="Equation" r:id="rId5" imgW="1013539" imgH="327672" progId="Equation.3">
                  <p:embed/>
                </p:oleObj>
              </mc:Choice>
              <mc:Fallback>
                <p:oleObj name="Equation" r:id="rId5" imgW="1013539" imgH="327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600200"/>
                        <a:ext cx="104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1447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33525" y="218916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9" name="Equation" r:id="rId7" imgW="2034641" imgH="701136" progId="Equation.3">
                  <p:embed/>
                </p:oleObj>
              </mc:Choice>
              <mc:Fallback>
                <p:oleObj name="Equation" r:id="rId7" imgW="2034641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189163"/>
                        <a:ext cx="205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657600" y="217805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0" name="Equation" r:id="rId9" imgW="1699244" imgH="701136" progId="Equation.3">
                  <p:embed/>
                </p:oleObj>
              </mc:Choice>
              <mc:Fallback>
                <p:oleObj name="Equation" r:id="rId9" imgW="1699244" imgH="701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78050"/>
                        <a:ext cx="172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352800" y="3048000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1" name="Equation" r:id="rId11" imgW="2080240" imgH="822960" progId="Equation.3">
                  <p:embed/>
                </p:oleObj>
              </mc:Choice>
              <mc:Fallback>
                <p:oleObj name="Equation" r:id="rId11" imgW="2080240" imgH="82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10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419600" y="3502025"/>
          <a:ext cx="965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2" name="Equation" r:id="rId13" imgW="937253" imgH="579096" progId="Equation.3">
                  <p:embed/>
                </p:oleObj>
              </mc:Choice>
              <mc:Fallback>
                <p:oleObj name="Equation" r:id="rId13" imgW="937253" imgH="5790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2025"/>
                        <a:ext cx="965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62600" y="3048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3" name="Equation" r:id="rId15" imgW="479972" imgH="822960" progId="Equation.3">
                  <p:embed/>
                </p:oleObj>
              </mc:Choice>
              <mc:Fallback>
                <p:oleObj name="Equation" r:id="rId15" imgW="479972" imgH="82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57200" y="4281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：若利用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771775" y="4237038"/>
          <a:ext cx="34559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4" name="公式" r:id="rId17" imgW="1341156" imgH="281880" progId="Equation.3">
                  <p:embed/>
                </p:oleObj>
              </mc:Choice>
              <mc:Fallback>
                <p:oleObj name="公式" r:id="rId17" imgW="1341156" imgH="28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37038"/>
                        <a:ext cx="34559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172200" y="42576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965325" y="5302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870200" y="5257800"/>
          <a:ext cx="389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5" name="Equation" r:id="rId19" imgW="3870897" imgH="670464" progId="Equation.3">
                  <p:embed/>
                </p:oleObj>
              </mc:Choice>
              <mc:Fallback>
                <p:oleObj name="Equation" r:id="rId19" imgW="3870897" imgH="670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257800"/>
                        <a:ext cx="3898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2" grpId="0" autoUpdateAnimBg="0"/>
      <p:bldP spid="19468" grpId="0" autoUpdateAnimBg="0"/>
      <p:bldP spid="19470" grpId="0" build="p" autoUpdateAnimBg="0" advAuto="0"/>
      <p:bldP spid="19471" grpId="0" build="p" autoUpdateAnimBg="0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55650" y="7334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13 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39975" y="442913"/>
          <a:ext cx="2489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3" name="公式" r:id="rId3" imgW="952087" imgH="393529" progId="Equation.3">
                  <p:embed/>
                </p:oleObj>
              </mc:Choice>
              <mc:Fallback>
                <p:oleObj name="公式" r:id="rId3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2913"/>
                        <a:ext cx="2489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0113" y="16129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462088" y="1323975"/>
          <a:ext cx="23891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4" name="公式" r:id="rId5" imgW="914400" imgH="393700" progId="Equation.3">
                  <p:embed/>
                </p:oleObj>
              </mc:Choice>
              <mc:Fallback>
                <p:oleObj name="公式" r:id="rId5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323975"/>
                        <a:ext cx="23891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779838" y="1379538"/>
          <a:ext cx="33845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5" name="公式" r:id="rId7" imgW="1295400" imgH="393700" progId="Equation.3">
                  <p:embed/>
                </p:oleObj>
              </mc:Choice>
              <mc:Fallback>
                <p:oleObj name="公式" r:id="rId7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379538"/>
                        <a:ext cx="33845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779838" y="2476500"/>
          <a:ext cx="3616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6" name="公式" r:id="rId9" imgW="1384300" imgH="393700" progId="Equation.3">
                  <p:embed/>
                </p:oleObj>
              </mc:Choice>
              <mc:Fallback>
                <p:oleObj name="公式" r:id="rId9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76500"/>
                        <a:ext cx="36163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851275" y="3556000"/>
          <a:ext cx="3979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7" name="公式" r:id="rId11" imgW="1524000" imgH="393700" progId="Equation.3">
                  <p:embed/>
                </p:oleObj>
              </mc:Choice>
              <mc:Fallback>
                <p:oleObj name="公式" r:id="rId11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56000"/>
                        <a:ext cx="39798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965575" y="4705350"/>
          <a:ext cx="13271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name="公式" r:id="rId13" imgW="508000" imgH="228600" progId="Equation.3">
                  <p:embed/>
                </p:oleObj>
              </mc:Choice>
              <mc:Fallback>
                <p:oleObj name="公式" r:id="rId13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705350"/>
                        <a:ext cx="13271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716463" y="728663"/>
          <a:ext cx="763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9" name="公式" r:id="rId15" imgW="291973" imgH="228501" progId="Equation.3">
                  <p:embed/>
                </p:oleObj>
              </mc:Choice>
              <mc:Fallback>
                <p:oleObj name="公式" r:id="rId1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28663"/>
                        <a:ext cx="763587" cy="5953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0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27088" y="628650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14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257425" y="282575"/>
          <a:ext cx="15938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7" name="公式" r:id="rId3" imgW="609336" imgH="406224" progId="Equation.3">
                  <p:embed/>
                </p:oleObj>
              </mc:Choice>
              <mc:Fallback>
                <p:oleObj name="公式" r:id="rId3" imgW="60933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82575"/>
                        <a:ext cx="15938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736975" y="549275"/>
          <a:ext cx="7635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8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49275"/>
                        <a:ext cx="763588" cy="5953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979613" y="1268413"/>
          <a:ext cx="1493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9" name="公式" r:id="rId7" imgW="571252" imgH="406224" progId="Equation.3">
                  <p:embed/>
                </p:oleObj>
              </mc:Choice>
              <mc:Fallback>
                <p:oleObj name="公式" r:id="rId7" imgW="5712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14938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73138" y="16144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519488" y="1268413"/>
          <a:ext cx="32194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0" name="公式" r:id="rId9" imgW="1231366" imgH="406224" progId="Equation.3">
                  <p:embed/>
                </p:oleObj>
              </mc:Choice>
              <mc:Fallback>
                <p:oleObj name="公式" r:id="rId9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268413"/>
                        <a:ext cx="32194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519488" y="2187575"/>
          <a:ext cx="35512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1" name="公式" r:id="rId11" imgW="1358310" imgH="393529" progId="Equation.3">
                  <p:embed/>
                </p:oleObj>
              </mc:Choice>
              <mc:Fallback>
                <p:oleObj name="公式" r:id="rId11" imgW="13583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187575"/>
                        <a:ext cx="35512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614738" y="3213100"/>
          <a:ext cx="38846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2" name="公式" r:id="rId13" imgW="1485900" imgH="393700" progId="Equation.3">
                  <p:embed/>
                </p:oleObj>
              </mc:Choice>
              <mc:Fallback>
                <p:oleObj name="公式" r:id="rId13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213100"/>
                        <a:ext cx="38846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35375" y="4297363"/>
          <a:ext cx="1095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3" name="公式" r:id="rId15" imgW="419100" imgH="330200" progId="Equation.3">
                  <p:embed/>
                </p:oleObj>
              </mc:Choice>
              <mc:Fallback>
                <p:oleObj name="公式" r:id="rId15" imgW="419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7363"/>
                        <a:ext cx="10953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6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21DEFC9-8E1A-4057-A3E1-66FB702CF584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87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7888" y="889379"/>
            <a:ext cx="7794083" cy="886711"/>
            <a:chOff x="0" y="0"/>
            <a:chExt cx="4946" cy="559"/>
          </a:xfrm>
        </p:grpSpPr>
        <p:sp>
          <p:nvSpPr>
            <p:cNvPr id="131086" name="Text Box 3"/>
            <p:cNvSpPr txBox="1">
              <a:spLocks noChangeArrowheads="1"/>
            </p:cNvSpPr>
            <p:nvPr/>
          </p:nvSpPr>
          <p:spPr bwMode="auto">
            <a:xfrm>
              <a:off x="0" y="107"/>
              <a:ext cx="5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数列</a:t>
              </a:r>
            </a:p>
          </p:txBody>
        </p:sp>
        <p:graphicFrame>
          <p:nvGraphicFramePr>
            <p:cNvPr id="131087" name="Object 4"/>
            <p:cNvGraphicFramePr>
              <a:graphicFrameLocks noChangeAspect="1"/>
            </p:cNvGraphicFramePr>
            <p:nvPr/>
          </p:nvGraphicFramePr>
          <p:xfrm>
            <a:off x="970" y="0"/>
            <a:ext cx="112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33" r:id="rId4" imgW="787400" imgH="393700" progId="Equation.3">
                    <p:embed/>
                  </p:oleObj>
                </mc:Choice>
                <mc:Fallback>
                  <p:oleObj r:id="rId4" imgW="787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0"/>
                          <a:ext cx="112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8" name="Text Box 5"/>
            <p:cNvSpPr txBox="1">
              <a:spLocks noChangeArrowheads="1"/>
            </p:cNvSpPr>
            <p:nvPr/>
          </p:nvSpPr>
          <p:spPr bwMode="auto">
            <a:xfrm>
              <a:off x="2026" y="121"/>
              <a:ext cx="2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是单调递增且有上界的数列.</a:t>
              </a:r>
            </a:p>
          </p:txBody>
        </p:sp>
      </p:grp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941111" y="2057134"/>
            <a:ext cx="510681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证: 首先注意到, 当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1" b="1">
                <a:solidFill>
                  <a:srgbClr val="21007E"/>
                </a:solidFill>
                <a:latin typeface="Times New Roman" panose="02020603050405020304" pitchFamily="18" charset="0"/>
              </a:rPr>
              <a:t>&gt;0时,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499622" y="2049129"/>
            <a:ext cx="542913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1">
                <a:solidFill>
                  <a:srgbClr val="40458C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402805" y="2741511"/>
          <a:ext cx="1341628" cy="42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4" r:id="rId6" imgW="1270000" imgH="368300" progId="Equation.3">
                  <p:embed/>
                </p:oleObj>
              </mc:Choice>
              <mc:Fallback>
                <p:oleObj r:id="rId6" imgW="1270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05" y="2741511"/>
                        <a:ext cx="1341628" cy="427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112868" y="3312492"/>
          <a:ext cx="6395523" cy="4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5" r:id="rId8" imgW="5585576" imgH="431613" progId="Equation.3">
                  <p:embed/>
                </p:oleObj>
              </mc:Choice>
              <mc:Fallback>
                <p:oleObj r:id="rId8" imgW="558557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68" y="3312492"/>
                        <a:ext cx="6395523" cy="4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2099527" y="4015545"/>
          <a:ext cx="2408438" cy="49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6" r:id="rId10" imgW="2082800" imgH="431800" progId="Equation.3">
                  <p:embed/>
                </p:oleObj>
              </mc:Choice>
              <mc:Fallback>
                <p:oleObj r:id="rId10" imgW="2082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27" y="4015545"/>
                        <a:ext cx="2408438" cy="499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1565900" y="4745281"/>
            <a:ext cx="32284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移项, 有</a:t>
            </a:r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3112085" y="4741279"/>
          <a:ext cx="3702039" cy="49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7" r:id="rId12" imgW="3237095" imgH="431613" progId="Equation.3">
                  <p:embed/>
                </p:oleObj>
              </mc:Choice>
              <mc:Fallback>
                <p:oleObj r:id="rId12" imgW="323709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85" y="4741279"/>
                        <a:ext cx="3702039" cy="495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1535661" y="5566622"/>
            <a:ext cx="2002881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3126315" y="5581742"/>
          <a:ext cx="3265799" cy="49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8" r:id="rId14" imgW="2856260" imgH="431613" progId="Equation.3">
                  <p:embed/>
                </p:oleObj>
              </mc:Choice>
              <mc:Fallback>
                <p:oleObj r:id="rId14" imgW="285626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315" y="5581742"/>
                        <a:ext cx="3265799" cy="49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5821578" y="201889"/>
          <a:ext cx="1915277" cy="87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9" r:id="rId16" imgW="939800" imgH="393700" progId="Equation.3">
                  <p:embed/>
                </p:oleObj>
              </mc:Choice>
              <mc:Fallback>
                <p:oleObj r:id="rId16" imgW="93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578" y="201889"/>
                        <a:ext cx="1915277" cy="87692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C28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80665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build="p" autoUpdateAnimBg="0"/>
      <p:bldP spid="133127" grpId="0" build="p" autoUpdateAnimBg="0"/>
      <p:bldP spid="133131" grpId="0" build="p" autoUpdateAnimBg="0"/>
      <p:bldP spid="13313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111949-4B77-468D-A40E-B4A5ECAEF02B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88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816153" y="891603"/>
            <a:ext cx="164579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(1) 取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901195" y="776428"/>
          <a:ext cx="4270797" cy="76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" r:id="rId4" imgW="3632200" imgH="685800" progId="Equation.3">
                  <p:embed/>
                </p:oleObj>
              </mc:Choice>
              <mc:Fallback>
                <p:oleObj r:id="rId4" imgW="3632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95" y="776428"/>
                        <a:ext cx="4270797" cy="768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237719" y="2923833"/>
            <a:ext cx="117398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915426" y="1797435"/>
          <a:ext cx="4320602" cy="4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0" r:id="rId6" imgW="3186317" imgH="431613" progId="Equation.3">
                  <p:embed/>
                </p:oleObj>
              </mc:Choice>
              <mc:Fallback>
                <p:oleObj r:id="rId6" imgW="318631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26" y="1797435"/>
                        <a:ext cx="4320602" cy="4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996359" y="2759298"/>
          <a:ext cx="6541826" cy="95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1" r:id="rId8" imgW="5852160" imgH="850531" progId="Equation.3">
                  <p:embed/>
                </p:oleObj>
              </mc:Choice>
              <mc:Fallback>
                <p:oleObj r:id="rId8" imgW="5852160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59" y="2759298"/>
                        <a:ext cx="6541826" cy="950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237719" y="4269908"/>
            <a:ext cx="1173980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2799913" y="4063572"/>
          <a:ext cx="3336060" cy="99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r:id="rId10" imgW="2843566" imgH="850531" progId="Equation.3">
                  <p:embed/>
                </p:oleObj>
              </mc:Choice>
              <mc:Fallback>
                <p:oleObj r:id="rId10" imgW="284356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13" y="4063572"/>
                        <a:ext cx="3336060" cy="997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330214" y="5342944"/>
          <a:ext cx="4851117" cy="100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r:id="rId12" imgW="4125709" imgH="850531" progId="Equation.3">
                  <p:embed/>
                </p:oleObj>
              </mc:Choice>
              <mc:Fallback>
                <p:oleObj r:id="rId12" imgW="4125709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14" y="5342944"/>
                        <a:ext cx="4851117" cy="100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80584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 autoUpdateAnimBg="0" advAuto="0"/>
      <p:bldP spid="134148" grpId="0" build="p" autoUpdateAnimBg="0"/>
      <p:bldP spid="134151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C50B3B-CD61-4033-A2DC-5275AB52FF8A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12261" y="1014337"/>
            <a:ext cx="30483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(2) 取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067509" y="897383"/>
          <a:ext cx="3139507" cy="7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r:id="rId4" imgW="2794000" imgH="685800" progId="Equation.3">
                  <p:embed/>
                </p:oleObj>
              </mc:Choice>
              <mc:Fallback>
                <p:oleObj r:id="rId4" imgW="279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09" y="897383"/>
                        <a:ext cx="3139507" cy="77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997693" y="1920614"/>
          <a:ext cx="4319268" cy="49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r:id="rId6" imgW="3186317" imgH="431613" progId="Equation.3">
                  <p:embed/>
                </p:oleObj>
              </mc:Choice>
              <mc:Fallback>
                <p:oleObj r:id="rId6" imgW="318631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693" y="1920614"/>
                        <a:ext cx="4319268" cy="49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435161" y="2921610"/>
            <a:ext cx="11726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435161" y="4134722"/>
            <a:ext cx="1172646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2571343" y="2777085"/>
          <a:ext cx="4429996" cy="94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5" r:id="rId8" imgW="3998764" imgH="850531" progId="Equation.3">
                  <p:embed/>
                </p:oleObj>
              </mc:Choice>
              <mc:Fallback>
                <p:oleObj r:id="rId8" imgW="3998764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343" y="2777085"/>
                        <a:ext cx="4429996" cy="94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3848935" y="3910154"/>
          <a:ext cx="1808996" cy="93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6" r:id="rId10" imgW="1638300" imgH="850900" progId="Equation.3">
                  <p:embed/>
                </p:oleObj>
              </mc:Choice>
              <mc:Fallback>
                <p:oleObj r:id="rId10" imgW="16383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935" y="3910154"/>
                        <a:ext cx="1808996" cy="939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542776" y="5040555"/>
          <a:ext cx="5814759" cy="97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r:id="rId12" imgW="5077796" imgH="850531" progId="Equation.3">
                  <p:embed/>
                </p:oleObj>
              </mc:Choice>
              <mc:Fallback>
                <p:oleObj r:id="rId12" imgW="5077796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776" y="5040555"/>
                        <a:ext cx="5814759" cy="97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6140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 advAuto="0"/>
      <p:bldP spid="135173" grpId="0" build="p" autoUpdateAnimBg="0"/>
      <p:bldP spid="13517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F53F6EC-B8A8-4BC4-A487-2374B2E6138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21879" y="2982087"/>
            <a:ext cx="7699352" cy="2450239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381">
              <a:solidFill>
                <a:srgbClr val="40458C"/>
              </a:solidFill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942001" y="1189989"/>
          <a:ext cx="6679679" cy="88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r:id="rId4" imgW="2970511" imgH="393529" progId="Equation.3">
                  <p:embed/>
                </p:oleObj>
              </mc:Choice>
              <mc:Fallback>
                <p:oleObj r:id="rId4" imgW="297051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01" y="1189989"/>
                        <a:ext cx="6679679" cy="884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44834" y="3339618"/>
            <a:ext cx="6662376" cy="1666251"/>
            <a:chOff x="0" y="0"/>
            <a:chExt cx="4228" cy="1050"/>
          </a:xfrm>
        </p:grpSpPr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0" y="381"/>
              <a:ext cx="40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342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790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1238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687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2545" y="329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3362" y="318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3273" y="593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2446" y="0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i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n   </a:t>
              </a: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35" name="Rectangle 14"/>
            <p:cNvSpPr>
              <a:spLocks noChangeArrowheads="1"/>
            </p:cNvSpPr>
            <p:nvPr/>
          </p:nvSpPr>
          <p:spPr bwMode="auto">
            <a:xfrm>
              <a:off x="1577" y="11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1122" y="13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7" name="Rectangle 16"/>
            <p:cNvSpPr>
              <a:spLocks noChangeArrowheads="1"/>
            </p:cNvSpPr>
            <p:nvPr/>
          </p:nvSpPr>
          <p:spPr bwMode="auto">
            <a:xfrm>
              <a:off x="677" y="22"/>
              <a:ext cx="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801" b="1" baseline="-25000">
                  <a:solidFill>
                    <a:srgbClr val="21007E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38" name="Rectangle 17"/>
            <p:cNvSpPr>
              <a:spLocks noChangeArrowheads="1"/>
            </p:cNvSpPr>
            <p:nvPr/>
          </p:nvSpPr>
          <p:spPr bwMode="auto">
            <a:xfrm>
              <a:off x="3997" y="208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 i="1">
                  <a:solidFill>
                    <a:srgbClr val="21007E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339" name="Rectangle 18"/>
            <p:cNvSpPr>
              <a:spLocks noChangeArrowheads="1"/>
            </p:cNvSpPr>
            <p:nvPr/>
          </p:nvSpPr>
          <p:spPr bwMode="auto">
            <a:xfrm>
              <a:off x="231" y="494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56340" name="Object 19"/>
            <p:cNvGraphicFramePr>
              <a:graphicFrameLocks noChangeAspect="1"/>
            </p:cNvGraphicFramePr>
            <p:nvPr/>
          </p:nvGraphicFramePr>
          <p:xfrm>
            <a:off x="692" y="493"/>
            <a:ext cx="23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" r:id="rId6" imgW="152466" imgH="393871" progId="Equation.3">
                    <p:embed/>
                  </p:oleObj>
                </mc:Choice>
                <mc:Fallback>
                  <p:oleObj r:id="rId6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493"/>
                          <a:ext cx="23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20"/>
            <p:cNvGraphicFramePr>
              <a:graphicFrameLocks noChangeAspect="1"/>
            </p:cNvGraphicFramePr>
            <p:nvPr/>
          </p:nvGraphicFramePr>
          <p:xfrm>
            <a:off x="1158" y="483"/>
            <a:ext cx="234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" r:id="rId8" imgW="152466" imgH="393871" progId="Equation.3">
                    <p:embed/>
                  </p:oleObj>
                </mc:Choice>
                <mc:Fallback>
                  <p:oleObj r:id="rId8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483"/>
                          <a:ext cx="234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21"/>
            <p:cNvGraphicFramePr>
              <a:graphicFrameLocks noChangeAspect="1"/>
            </p:cNvGraphicFramePr>
            <p:nvPr/>
          </p:nvGraphicFramePr>
          <p:xfrm>
            <a:off x="1614" y="482"/>
            <a:ext cx="234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4" r:id="rId10" imgW="152466" imgH="393871" progId="Equation.3">
                    <p:embed/>
                  </p:oleObj>
                </mc:Choice>
                <mc:Fallback>
                  <p:oleObj r:id="rId10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482"/>
                          <a:ext cx="234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22"/>
            <p:cNvGraphicFramePr>
              <a:graphicFrameLocks noChangeAspect="1"/>
            </p:cNvGraphicFramePr>
            <p:nvPr/>
          </p:nvGraphicFramePr>
          <p:xfrm>
            <a:off x="2290" y="462"/>
            <a:ext cx="50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5" r:id="rId12" imgW="343049" imgH="393871" progId="Equation.3">
                    <p:embed/>
                  </p:oleObj>
                </mc:Choice>
                <mc:Fallback>
                  <p:oleObj r:id="rId12" imgW="343049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462"/>
                          <a:ext cx="505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4" name="Rectangle 23"/>
            <p:cNvSpPr>
              <a:spLocks noChangeArrowheads="1"/>
            </p:cNvSpPr>
            <p:nvPr/>
          </p:nvSpPr>
          <p:spPr bwMode="auto">
            <a:xfrm>
              <a:off x="1974" y="38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5" name="Rectangle 24"/>
            <p:cNvSpPr>
              <a:spLocks noChangeArrowheads="1"/>
            </p:cNvSpPr>
            <p:nvPr/>
          </p:nvSpPr>
          <p:spPr bwMode="auto">
            <a:xfrm>
              <a:off x="2897" y="584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6" name="Rectangle 25"/>
            <p:cNvSpPr>
              <a:spLocks noChangeArrowheads="1"/>
            </p:cNvSpPr>
            <p:nvPr/>
          </p:nvSpPr>
          <p:spPr bwMode="auto">
            <a:xfrm>
              <a:off x="1930" y="571"/>
              <a:ext cx="3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6347" name="Text Box 26"/>
            <p:cNvSpPr txBox="1">
              <a:spLocks noChangeArrowheads="1"/>
            </p:cNvSpPr>
            <p:nvPr/>
          </p:nvSpPr>
          <p:spPr bwMode="auto">
            <a:xfrm>
              <a:off x="1855" y="265"/>
              <a:ext cx="5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989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  <p:sp>
          <p:nvSpPr>
            <p:cNvPr id="56348" name="Text Box 27"/>
            <p:cNvSpPr txBox="1">
              <a:spLocks noChangeArrowheads="1"/>
            </p:cNvSpPr>
            <p:nvPr/>
          </p:nvSpPr>
          <p:spPr bwMode="auto">
            <a:xfrm>
              <a:off x="2710" y="265"/>
              <a:ext cx="5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989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•••••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1240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BB74E97-2726-4980-88F0-B5C6F53BF4D1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90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7594" y="3000320"/>
            <a:ext cx="6479502" cy="888045"/>
            <a:chOff x="0" y="0"/>
            <a:chExt cx="4112" cy="559"/>
          </a:xfrm>
        </p:grpSpPr>
        <p:sp>
          <p:nvSpPr>
            <p:cNvPr id="134152" name="Text Box 3"/>
            <p:cNvSpPr txBox="1">
              <a:spLocks noChangeArrowheads="1"/>
            </p:cNvSpPr>
            <p:nvPr/>
          </p:nvSpPr>
          <p:spPr bwMode="auto">
            <a:xfrm>
              <a:off x="0" y="96"/>
              <a:ext cx="57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由于</a:t>
              </a:r>
            </a:p>
          </p:txBody>
        </p:sp>
        <p:graphicFrame>
          <p:nvGraphicFramePr>
            <p:cNvPr id="134153" name="Object 4"/>
            <p:cNvGraphicFramePr>
              <a:graphicFrameLocks noChangeAspect="1"/>
            </p:cNvGraphicFramePr>
            <p:nvPr/>
          </p:nvGraphicFramePr>
          <p:xfrm>
            <a:off x="480" y="0"/>
            <a:ext cx="1123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8" r:id="rId4" imgW="787400" imgH="393700" progId="Equation.3">
                    <p:embed/>
                  </p:oleObj>
                </mc:Choice>
                <mc:Fallback>
                  <p:oleObj r:id="rId4" imgW="787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0"/>
                          <a:ext cx="1123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4" name="Text Box 5"/>
            <p:cNvSpPr txBox="1">
              <a:spLocks noChangeArrowheads="1"/>
            </p:cNvSpPr>
            <p:nvPr/>
          </p:nvSpPr>
          <p:spPr bwMode="auto">
            <a:xfrm>
              <a:off x="1536" y="96"/>
              <a:ext cx="257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1" b="1">
                  <a:solidFill>
                    <a:srgbClr val="21007E"/>
                  </a:solidFill>
                  <a:latin typeface="Times New Roman" panose="02020603050405020304" pitchFamily="18" charset="0"/>
                </a:rPr>
                <a:t>单调有界, 从而必有极限.</a:t>
              </a:r>
            </a:p>
          </p:txBody>
        </p:sp>
      </p:grp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81133" y="3879915"/>
          <a:ext cx="2683256" cy="886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9" r:id="rId6" imgW="1193800" imgH="393700" progId="Equation.3">
                  <p:embed/>
                </p:oleObj>
              </mc:Choice>
              <mc:Fallback>
                <p:oleObj r:id="rId6" imgW="1193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33" y="3879915"/>
                        <a:ext cx="2683256" cy="88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854716" y="4020437"/>
            <a:ext cx="4297145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801" b="1" i="1">
                <a:solidFill>
                  <a:srgbClr val="21007E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=2.71828…, 为一无理数)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052728" y="662143"/>
          <a:ext cx="7246659" cy="99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0" r:id="rId8" imgW="6182217" imgH="850531" progId="Equation.3">
                  <p:embed/>
                </p:oleObj>
              </mc:Choice>
              <mc:Fallback>
                <p:oleObj r:id="rId8" imgW="6182217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728" y="662143"/>
                        <a:ext cx="7246659" cy="99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038498" y="1800548"/>
          <a:ext cx="5252227" cy="99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" r:id="rId10" imgW="4481155" imgH="850531" progId="Equation.3">
                  <p:embed/>
                </p:oleObj>
              </mc:Choice>
              <mc:Fallback>
                <p:oleObj r:id="rId10" imgW="448115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8" y="1800548"/>
                        <a:ext cx="5252227" cy="996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943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1175063-D7DB-4F1E-B863-A9BC8D11510C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91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82526" y="238354"/>
            <a:ext cx="58143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例2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49950" y="2236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717094" y="303278"/>
          <a:ext cx="5571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7" r:id="rId4" imgW="5613400" imgH="749300" progId="Equation.DSMT4">
                  <p:embed/>
                </p:oleObj>
              </mc:Choice>
              <mc:Fallback>
                <p:oleObj r:id="rId4" imgW="5613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94" y="303278"/>
                        <a:ext cx="5571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854397" y="1111279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070178" y="1125509"/>
          <a:ext cx="554083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8" r:id="rId6" imgW="559043" imgH="393871" progId="Equation.DSMT4">
                  <p:embed/>
                </p:oleObj>
              </mc:Choice>
              <mc:Fallback>
                <p:oleObj r:id="rId6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1125509"/>
                        <a:ext cx="554083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587796" y="1125509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780578" y="1607108"/>
            <a:ext cx="866770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(分析)</a:t>
            </a: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899417" y="1629342"/>
          <a:ext cx="768868" cy="39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9" r:id="rId8" imgW="774700" imgH="393700" progId="Equation.DSMT4">
                  <p:embed/>
                </p:oleObj>
              </mc:Choice>
              <mc:Fallback>
                <p:oleObj r:id="rId8" imgW="774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7" y="1629342"/>
                        <a:ext cx="768868" cy="39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899417" y="1989096"/>
          <a:ext cx="1487486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0" r:id="rId10" imgW="1499251" imgH="749625" progId="Equation.DSMT4">
                  <p:embed/>
                </p:oleObj>
              </mc:Choice>
              <mc:Fallback>
                <p:oleObj r:id="rId10" imgW="1499251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17" y="1989096"/>
                        <a:ext cx="1487486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1971901" y="2852683"/>
          <a:ext cx="2017111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1" r:id="rId12" imgW="2032882" imgH="749625" progId="Equation.DSMT4">
                  <p:embed/>
                </p:oleObj>
              </mc:Choice>
              <mc:Fallback>
                <p:oleObj r:id="rId12" imgW="2032882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901" y="2852683"/>
                        <a:ext cx="2017111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2542437" y="3818103"/>
          <a:ext cx="1197549" cy="15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2" r:id="rId14" imgW="1205977" imgH="152334" progId="Equation.DSMT4">
                  <p:embed/>
                </p:oleObj>
              </mc:Choice>
              <mc:Fallback>
                <p:oleObj r:id="rId14" imgW="120597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37" y="3818103"/>
                        <a:ext cx="1197549" cy="15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1989244" y="4076912"/>
          <a:ext cx="3340952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3" r:id="rId16" imgW="3365500" imgH="749300" progId="Equation.DSMT4">
                  <p:embed/>
                </p:oleObj>
              </mc:Choice>
              <mc:Fallback>
                <p:oleObj r:id="rId16" imgW="33655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244" y="4076912"/>
                        <a:ext cx="3340952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2614922" y="4970294"/>
          <a:ext cx="1197548" cy="1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4" r:id="rId18" imgW="1205977" imgH="152334" progId="Equation.DSMT4">
                  <p:embed/>
                </p:oleObj>
              </mc:Choice>
              <mc:Fallback>
                <p:oleObj r:id="rId18" imgW="120597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22" y="4970294"/>
                        <a:ext cx="1197548" cy="1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327546" y="5359397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</a:t>
            </a:r>
          </a:p>
        </p:txBody>
      </p: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1756227" y="5373627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5" r:id="rId19" imgW="559043" imgH="393871" progId="Equation.DSMT4">
                  <p:embed/>
                </p:oleObj>
              </mc:Choice>
              <mc:Fallback>
                <p:oleObj r:id="rId19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227" y="5373627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400582" y="5373627"/>
            <a:ext cx="562448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是单调递增的,只要能说明它是有界(有上界)即可.</a:t>
            </a:r>
          </a:p>
        </p:txBody>
      </p:sp>
    </p:spTree>
    <p:extLst>
      <p:ext uri="{BB962C8B-B14F-4D97-AF65-F5344CB8AC3E}">
        <p14:creationId xmlns:p14="http://schemas.microsoft.com/office/powerpoint/2010/main" val="72163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19" grpId="0" autoUpdateAnimBg="0"/>
      <p:bldP spid="137221" grpId="0" autoUpdateAnimBg="0"/>
      <p:bldP spid="137223" grpId="0" autoUpdateAnimBg="0"/>
      <p:bldP spid="137224" grpId="0" autoUpdateAnimBg="0"/>
      <p:bldP spid="137231" grpId="0" autoUpdateAnimBg="0"/>
      <p:bldP spid="13723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F15DC6-4B75-482A-A0C1-CE997C4F486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92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82526" y="238354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14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849950" y="2236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717094" y="303278"/>
          <a:ext cx="5571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8" r:id="rId4" imgW="5613400" imgH="749300" progId="Equation.DSMT4">
                  <p:embed/>
                </p:oleObj>
              </mc:Choice>
              <mc:Fallback>
                <p:oleObj r:id="rId4" imgW="5613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94" y="303278"/>
                        <a:ext cx="5571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854397" y="1111279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070178" y="1125509"/>
          <a:ext cx="554083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9" r:id="rId6" imgW="559043" imgH="393871" progId="Equation.DSMT4">
                  <p:embed/>
                </p:oleObj>
              </mc:Choice>
              <mc:Fallback>
                <p:oleObj r:id="rId6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78" y="1125509"/>
                        <a:ext cx="554083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2587796" y="1125509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01203" y="1944627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证: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793029" y="1916167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数列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499196" y="1930397"/>
          <a:ext cx="554972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0" r:id="rId8" imgW="559043" imgH="393871" progId="Equation.DSMT4">
                  <p:embed/>
                </p:oleObj>
              </mc:Choice>
              <mc:Fallback>
                <p:oleObj r:id="rId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96" y="1930397"/>
                        <a:ext cx="554972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025264" y="1930397"/>
            <a:ext cx="179330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是单调递增的.</a:t>
            </a:r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926881" y="2456020"/>
          <a:ext cx="3240007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1" r:id="rId9" imgW="3263900" imgH="749300" progId="Equation.DSMT4">
                  <p:embed/>
                </p:oleObj>
              </mc:Choice>
              <mc:Fallback>
                <p:oleObj r:id="rId9" imgW="3263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81" y="2456020"/>
                        <a:ext cx="3240007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359439" y="2456020"/>
          <a:ext cx="2785979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2" r:id="rId11" imgW="2806700" imgH="749300" progId="Equation.DSMT4">
                  <p:embed/>
                </p:oleObj>
              </mc:Choice>
              <mc:Fallback>
                <p:oleObj r:id="rId11" imgW="28067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439" y="2456020"/>
                        <a:ext cx="2785979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1344444" y="3317828"/>
          <a:ext cx="3870577" cy="81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3" r:id="rId13" imgW="3897209" imgH="812447" progId="Equation.DSMT4">
                  <p:embed/>
                </p:oleObj>
              </mc:Choice>
              <mc:Fallback>
                <p:oleObj r:id="rId13" imgW="3897209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444" y="3317828"/>
                        <a:ext cx="3870577" cy="812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1387134" y="4113377"/>
          <a:ext cx="482843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4" r:id="rId15" imgW="4864100" imgH="749300" progId="Equation.DSMT4">
                  <p:embed/>
                </p:oleObj>
              </mc:Choice>
              <mc:Fallback>
                <p:oleObj r:id="rId15" imgW="48641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34" y="4113377"/>
                        <a:ext cx="482843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1499197" y="4976964"/>
          <a:ext cx="932958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5" r:id="rId17" imgW="940208" imgH="749625" progId="Equation.DSMT4">
                  <p:embed/>
                </p:oleObj>
              </mc:Choice>
              <mc:Fallback>
                <p:oleObj r:id="rId17" imgW="940208" imgH="749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97" y="4976964"/>
                        <a:ext cx="932958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2570453" y="5159287"/>
          <a:ext cx="428681" cy="2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6" r:id="rId19" imgW="431987" imgH="279521" progId="Equation.DSMT4">
                  <p:embed/>
                </p:oleObj>
              </mc:Choice>
              <mc:Fallback>
                <p:oleObj r:id="rId19" imgW="431987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453" y="5159287"/>
                        <a:ext cx="428681" cy="2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3109861" y="5150393"/>
          <a:ext cx="1462139" cy="35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7" r:id="rId21" imgW="1472561" imgH="355446" progId="Equation.DSMT4">
                  <p:embed/>
                </p:oleObj>
              </mc:Choice>
              <mc:Fallback>
                <p:oleObj r:id="rId21" imgW="147256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861" y="5150393"/>
                        <a:ext cx="1462139" cy="35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051394" y="5783186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即数列</a:t>
            </a:r>
          </a:p>
        </p:txBody>
      </p:sp>
      <p:graphicFrame>
        <p:nvGraphicFramePr>
          <p:cNvPr id="138260" name="Object 20"/>
          <p:cNvGraphicFramePr>
            <a:graphicFrameLocks noChangeAspect="1"/>
          </p:cNvGraphicFramePr>
          <p:nvPr/>
        </p:nvGraphicFramePr>
        <p:xfrm>
          <a:off x="1998582" y="5797416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8" r:id="rId23" imgW="559043" imgH="393871" progId="Equation.DSMT4">
                  <p:embed/>
                </p:oleObj>
              </mc:Choice>
              <mc:Fallback>
                <p:oleObj r:id="rId23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2" y="5797416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570453" y="5797416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有界.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3213474" y="5797416"/>
            <a:ext cx="2064213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由单调有界定理: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5268384" y="5746721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数列</a:t>
            </a:r>
          </a:p>
        </p:txBody>
      </p:sp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5930526" y="5760952"/>
          <a:ext cx="554528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9" r:id="rId24" imgW="559043" imgH="393871" progId="Equation.DSMT4">
                  <p:embed/>
                </p:oleObj>
              </mc:Choice>
              <mc:Fallback>
                <p:oleObj r:id="rId24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26" y="5760952"/>
                        <a:ext cx="554528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429912" y="5760952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</p:spTree>
    <p:extLst>
      <p:ext uri="{BB962C8B-B14F-4D97-AF65-F5344CB8AC3E}">
        <p14:creationId xmlns:p14="http://schemas.microsoft.com/office/powerpoint/2010/main" val="22634833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  <p:bldP spid="138245" grpId="0" autoUpdateAnimBg="0"/>
      <p:bldP spid="138247" grpId="0" autoUpdateAnimBg="0"/>
      <p:bldP spid="138248" grpId="0" autoUpdateAnimBg="0"/>
      <p:bldP spid="138249" grpId="0" autoUpdateAnimBg="0"/>
      <p:bldP spid="138251" grpId="0" autoUpdateAnimBg="0"/>
      <p:bldP spid="138259" grpId="0" autoUpdateAnimBg="0"/>
      <p:bldP spid="138261" grpId="0" autoUpdateAnimBg="0"/>
      <p:bldP spid="138262" grpId="0" autoUpdateAnimBg="0"/>
      <p:bldP spid="138263" grpId="0" autoUpdateAnimBg="0"/>
      <p:bldP spid="138265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29463AB-5E18-461E-A8F7-EB0CBB4DE310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55521" y="510669"/>
            <a:ext cx="722499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1989" b="1" dirty="0" smtClean="0">
                <a:solidFill>
                  <a:srgbClr val="40458C"/>
                </a:solidFill>
                <a:latin typeface="Arial" panose="020B0604020202020204" pitchFamily="34" charset="0"/>
              </a:rPr>
              <a:t>15</a:t>
            </a:r>
            <a:endParaRPr lang="zh-CN" altLang="zh-CN" sz="1989" b="1" dirty="0">
              <a:solidFill>
                <a:srgbClr val="40458C"/>
              </a:solidFill>
              <a:latin typeface="Arial" panose="020B0604020202020204" pitchFamily="34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849950" y="496718"/>
            <a:ext cx="120981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证明数列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235157" y="389104"/>
          <a:ext cx="4185417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4" r:id="rId4" imgW="4214571" imgH="952087" progId="Equation.DSMT4">
                  <p:embed/>
                </p:oleObj>
              </mc:Choice>
              <mc:Fallback>
                <p:oleObj r:id="rId4" imgW="4214571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57" y="389104"/>
                        <a:ext cx="4185417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6600673" y="476263"/>
            <a:ext cx="2120318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收敛,并求其极限.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1203" y="1441683"/>
            <a:ext cx="52533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证: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793029" y="1412779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记</a:t>
            </a: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245279" y="1252690"/>
          <a:ext cx="2761076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5" r:id="rId6" imgW="2780093" imgH="952087" progId="Equation.DSMT4">
                  <p:embed/>
                </p:oleObj>
              </mc:Choice>
              <mc:Fallback>
                <p:oleObj r:id="rId6" imgW="2780093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79" y="1252690"/>
                        <a:ext cx="2761076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143319" y="1376314"/>
            <a:ext cx="69685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显然</a:t>
            </a: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4804128" y="1412779"/>
          <a:ext cx="554083" cy="3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6" r:id="rId8" imgW="559043" imgH="393871" progId="Equation.DSMT4">
                  <p:embed/>
                </p:oleObj>
              </mc:Choice>
              <mc:Fallback>
                <p:oleObj r:id="rId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128" y="1412779"/>
                        <a:ext cx="554083" cy="39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5311074" y="1390544"/>
            <a:ext cx="128034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单调递增.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775687" y="2168306"/>
            <a:ext cx="95333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以下证</a:t>
            </a: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1713537" y="2205215"/>
          <a:ext cx="554972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7" r:id="rId10" imgW="559043" imgH="393871" progId="Equation.DSMT4">
                  <p:embed/>
                </p:oleObj>
              </mc:Choice>
              <mc:Fallback>
                <p:oleObj r:id="rId10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537" y="2205215"/>
                        <a:ext cx="554972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2285407" y="2182981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有界.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926881" y="2611216"/>
          <a:ext cx="1512833" cy="4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8" r:id="rId12" imgW="1524662" imgH="457399" progId="Equation.DSMT4">
                  <p:embed/>
                </p:oleObj>
              </mc:Choice>
              <mc:Fallback>
                <p:oleObj r:id="rId12" imgW="1524662" imgH="4573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81" y="2611216"/>
                        <a:ext cx="1512833" cy="4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978020" y="3167078"/>
          <a:ext cx="1878368" cy="35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" r:id="rId14" imgW="1891479" imgH="355446" progId="Equation.DSMT4">
                  <p:embed/>
                </p:oleObj>
              </mc:Choice>
              <mc:Fallback>
                <p:oleObj r:id="rId14" imgW="1891479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020" y="3167078"/>
                        <a:ext cx="1878368" cy="35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2917755" y="2924278"/>
          <a:ext cx="3227111" cy="9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" r:id="rId16" imgW="3249790" imgH="952087" progId="Equation.DSMT4">
                  <p:embed/>
                </p:oleObj>
              </mc:Choice>
              <mc:Fallback>
                <p:oleObj r:id="rId16" imgW="3249790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55" y="2924278"/>
                        <a:ext cx="3227111" cy="9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998031" y="3933722"/>
          <a:ext cx="1714278" cy="35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" r:id="rId18" imgW="1726451" imgH="355446" progId="Equation.DSMT4">
                  <p:embed/>
                </p:oleObj>
              </mc:Choice>
              <mc:Fallback>
                <p:oleObj r:id="rId18" imgW="172645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31" y="3933722"/>
                        <a:ext cx="1714278" cy="35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3070729" y="4005318"/>
          <a:ext cx="2874028" cy="95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2" r:id="rId20" imgW="2894344" imgH="952087" progId="Equation.DSMT4">
                  <p:embed/>
                </p:oleObj>
              </mc:Choice>
              <mc:Fallback>
                <p:oleObj r:id="rId20" imgW="2894344" imgH="952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729" y="4005318"/>
                        <a:ext cx="2874028" cy="95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6001232" y="4149842"/>
          <a:ext cx="1248688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3" r:id="rId22" imgW="1257300" imgH="482600" progId="Equation.DSMT4">
                  <p:embed/>
                </p:oleObj>
              </mc:Choice>
              <mc:Fallback>
                <p:oleObj r:id="rId22" imgW="1257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32" y="4149842"/>
                        <a:ext cx="1248688" cy="4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7359758" y="4251231"/>
          <a:ext cx="428681" cy="27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4" r:id="rId24" imgW="431987" imgH="279521" progId="Equation.DSMT4">
                  <p:embed/>
                </p:oleObj>
              </mc:Choice>
              <mc:Fallback>
                <p:oleObj r:id="rId24" imgW="431987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758" y="4251231"/>
                        <a:ext cx="428681" cy="27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911317" y="4884913"/>
            <a:ext cx="221970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故对任意正整数n:</a:t>
            </a:r>
          </a:p>
        </p:txBody>
      </p:sp>
      <p:graphicFrame>
        <p:nvGraphicFramePr>
          <p:cNvPr id="139287" name="Object 23"/>
          <p:cNvGraphicFramePr>
            <a:graphicFrameLocks noChangeAspect="1"/>
          </p:cNvGraphicFramePr>
          <p:nvPr/>
        </p:nvGraphicFramePr>
        <p:xfrm>
          <a:off x="3155219" y="4907148"/>
          <a:ext cx="844910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5" r:id="rId26" imgW="850900" imgH="393700" progId="Equation.DSMT4">
                  <p:embed/>
                </p:oleObj>
              </mc:Choice>
              <mc:Fallback>
                <p:oleObj r:id="rId26" imgW="850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219" y="4907148"/>
                        <a:ext cx="844910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948545" y="4868905"/>
            <a:ext cx="2049786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由单调有界定理,</a:t>
            </a:r>
          </a:p>
        </p:txBody>
      </p:sp>
      <p:graphicFrame>
        <p:nvGraphicFramePr>
          <p:cNvPr id="139289" name="Object 25"/>
          <p:cNvGraphicFramePr>
            <a:graphicFrameLocks noChangeAspect="1"/>
          </p:cNvGraphicFramePr>
          <p:nvPr/>
        </p:nvGraphicFramePr>
        <p:xfrm>
          <a:off x="5930526" y="4868905"/>
          <a:ext cx="554528" cy="39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6" r:id="rId28" imgW="559043" imgH="393871" progId="Equation.DSMT4">
                  <p:embed/>
                </p:oleObj>
              </mc:Choice>
              <mc:Fallback>
                <p:oleObj r:id="rId28" imgW="559043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26" y="4868905"/>
                        <a:ext cx="554528" cy="39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6502397" y="4868905"/>
            <a:ext cx="767384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收敛.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926881" y="5357618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设</a:t>
            </a:r>
          </a:p>
        </p:txBody>
      </p:sp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1355562" y="5346946"/>
          <a:ext cx="1311389" cy="49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7" r:id="rId29" imgW="1320800" imgH="495300" progId="Equation.DSMT4">
                  <p:embed/>
                </p:oleObj>
              </mc:Choice>
              <mc:Fallback>
                <p:oleObj r:id="rId29" imgW="1320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62" y="5346946"/>
                        <a:ext cx="1311389" cy="49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2642048" y="5337162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因</a:t>
            </a:r>
          </a:p>
        </p:txBody>
      </p:sp>
      <p:graphicFrame>
        <p:nvGraphicFramePr>
          <p:cNvPr id="139294" name="Object 30"/>
          <p:cNvGraphicFramePr>
            <a:graphicFrameLocks noChangeAspect="1"/>
          </p:cNvGraphicFramePr>
          <p:nvPr/>
        </p:nvGraphicFramePr>
        <p:xfrm>
          <a:off x="3142768" y="5337162"/>
          <a:ext cx="1613778" cy="43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8" r:id="rId31" imgW="1625600" imgH="431800" progId="Equation.DSMT4">
                  <p:embed/>
                </p:oleObj>
              </mc:Choice>
              <mc:Fallback>
                <p:oleObj r:id="rId31" imgW="1625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768" y="5337162"/>
                        <a:ext cx="1613778" cy="431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786340" y="5351392"/>
            <a:ext cx="1793305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两边取极限,得</a:t>
            </a:r>
          </a:p>
        </p:txBody>
      </p:sp>
      <p:graphicFrame>
        <p:nvGraphicFramePr>
          <p:cNvPr id="139296" name="Object 32"/>
          <p:cNvGraphicFramePr>
            <a:graphicFrameLocks noChangeAspect="1"/>
          </p:cNvGraphicFramePr>
          <p:nvPr/>
        </p:nvGraphicFramePr>
        <p:xfrm>
          <a:off x="6595337" y="5337163"/>
          <a:ext cx="1336292" cy="40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9" r:id="rId33" imgW="1345616" imgH="406224" progId="Equation.DSMT4">
                  <p:embed/>
                </p:oleObj>
              </mc:Choice>
              <mc:Fallback>
                <p:oleObj r:id="rId33" imgW="134561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37" y="5337163"/>
                        <a:ext cx="1336292" cy="40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926881" y="5841885"/>
            <a:ext cx="1038292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解之得:</a:t>
            </a:r>
          </a:p>
        </p:txBody>
      </p:sp>
      <p:graphicFrame>
        <p:nvGraphicFramePr>
          <p:cNvPr id="139298" name="Object 34"/>
          <p:cNvGraphicFramePr>
            <a:graphicFrameLocks noChangeAspect="1"/>
          </p:cNvGraphicFramePr>
          <p:nvPr/>
        </p:nvGraphicFramePr>
        <p:xfrm>
          <a:off x="1998583" y="5880128"/>
          <a:ext cx="668368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0" r:id="rId35" imgW="673392" imgH="292227" progId="Equation.DSMT4">
                  <p:embed/>
                </p:oleObj>
              </mc:Choice>
              <mc:Fallback>
                <p:oleObj r:id="rId35" imgW="673392" imgH="2922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83" y="5880128"/>
                        <a:ext cx="668368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2714088" y="5827655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或</a:t>
            </a:r>
          </a:p>
        </p:txBody>
      </p:sp>
      <p:graphicFrame>
        <p:nvGraphicFramePr>
          <p:cNvPr id="139300" name="Object 36"/>
          <p:cNvGraphicFramePr>
            <a:graphicFrameLocks noChangeAspect="1"/>
          </p:cNvGraphicFramePr>
          <p:nvPr/>
        </p:nvGraphicFramePr>
        <p:xfrm>
          <a:off x="3136543" y="5880128"/>
          <a:ext cx="907611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1" r:id="rId37" imgW="914400" imgH="292100" progId="Equation.DSMT4">
                  <p:embed/>
                </p:oleObj>
              </mc:Choice>
              <mc:Fallback>
                <p:oleObj r:id="rId37" imgW="914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43" y="5880128"/>
                        <a:ext cx="907611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1" name="Object 37"/>
          <p:cNvGraphicFramePr>
            <a:graphicFrameLocks noChangeAspect="1"/>
          </p:cNvGraphicFramePr>
          <p:nvPr/>
        </p:nvGraphicFramePr>
        <p:xfrm>
          <a:off x="4187344" y="5841885"/>
          <a:ext cx="819562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2" r:id="rId39" imgW="825500" imgH="292100" progId="Equation.DSMT4">
                  <p:embed/>
                </p:oleObj>
              </mc:Choice>
              <mc:Fallback>
                <p:oleObj r:id="rId39" imgW="825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344" y="5841885"/>
                        <a:ext cx="819562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5073165" y="5768956"/>
            <a:ext cx="2049786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不合题意，舍去.</a:t>
            </a:r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919321" y="6345273"/>
            <a:ext cx="440371" cy="39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56" tIns="45528" rIns="91056" bIns="45528">
            <a:spAutoFit/>
          </a:bodyPr>
          <a:lstStyle>
            <a:lvl1pPr defTabSz="3251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1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1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1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1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1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989" b="1">
                <a:solidFill>
                  <a:srgbClr val="40458C"/>
                </a:solidFill>
                <a:latin typeface="Arial" panose="020B0604020202020204" pitchFamily="34" charset="0"/>
              </a:rPr>
              <a:t>故</a:t>
            </a:r>
          </a:p>
        </p:txBody>
      </p:sp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1355562" y="6389742"/>
          <a:ext cx="731514" cy="29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3" r:id="rId41" imgW="736600" imgH="292100" progId="Equation.DSMT4">
                  <p:embed/>
                </p:oleObj>
              </mc:Choice>
              <mc:Fallback>
                <p:oleObj r:id="rId41" imgW="736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62" y="6389742"/>
                        <a:ext cx="731514" cy="29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4761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3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9" grpId="0" autoUpdateAnimBg="0"/>
      <p:bldP spid="139270" grpId="0" autoUpdateAnimBg="0"/>
      <p:bldP spid="139271" grpId="0" autoUpdateAnimBg="0"/>
      <p:bldP spid="139273" grpId="0" autoUpdateAnimBg="0"/>
      <p:bldP spid="139275" grpId="0" autoUpdateAnimBg="0"/>
      <p:bldP spid="139276" grpId="0" autoUpdateAnimBg="0"/>
      <p:bldP spid="139278" grpId="0" autoUpdateAnimBg="0"/>
      <p:bldP spid="139286" grpId="0" autoUpdateAnimBg="0"/>
      <p:bldP spid="139288" grpId="0" autoUpdateAnimBg="0"/>
      <p:bldP spid="139290" grpId="0" autoUpdateAnimBg="0"/>
      <p:bldP spid="139291" grpId="0" autoUpdateAnimBg="0"/>
      <p:bldP spid="139293" grpId="0" autoUpdateAnimBg="0"/>
      <p:bldP spid="139295" grpId="0" autoUpdateAnimBg="0"/>
      <p:bldP spid="139297" grpId="0" autoUpdateAnimBg="0"/>
      <p:bldP spid="139299" grpId="0" autoUpdateAnimBg="0"/>
      <p:bldP spid="139302" grpId="0" autoUpdateAnimBg="0"/>
      <p:bldP spid="139303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3400" y="914400"/>
          <a:ext cx="800100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Document" r:id="rId3" imgW="3000375" imgH="1390650" progId="Word.Document.8">
                  <p:embed/>
                </p:oleObj>
              </mc:Choice>
              <mc:Fallback>
                <p:oleObj name="Document" r:id="rId3" imgW="3000375" imgH="1390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800100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77900" y="304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连续复利问题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如一年计息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次，利息按复式计算，则一年后本息之和为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209800" y="5486400"/>
          <a:ext cx="17208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5" imgW="698197" imgH="406224" progId="Equation.3">
                  <p:embed/>
                </p:oleObj>
              </mc:Choice>
              <mc:Fallback>
                <p:oleObj name="Equation" r:id="rId5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17208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3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19400" y="90488"/>
          <a:ext cx="17208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2" name="Equation" r:id="rId3" imgW="698197" imgH="406224" progId="Equation.3">
                  <p:embed/>
                </p:oleObj>
              </mc:Choice>
              <mc:Fallback>
                <p:oleObj name="Equation" r:id="rId3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0488"/>
                        <a:ext cx="17208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157288"/>
            <a:ext cx="8305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随着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无限增大，一年后本息之和会不断增大，但不会无限增大，其极限值为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14400" y="2312988"/>
          <a:ext cx="22844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3" name="Equation" r:id="rId5" imgW="926698" imgH="406224" progId="Equation.3">
                  <p:embed/>
                </p:oleObj>
              </mc:Choice>
              <mc:Fallback>
                <p:oleObj name="Equation" r:id="rId5" imgW="92669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12988"/>
                        <a:ext cx="22844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124200" y="2300288"/>
          <a:ext cx="27844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4" name="Equation" r:id="rId7" imgW="1129810" imgH="431613" progId="Equation.3">
                  <p:embed/>
                </p:oleObj>
              </mc:Choice>
              <mc:Fallback>
                <p:oleObj name="Equation" r:id="rId7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00288"/>
                        <a:ext cx="27844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778500" y="2630488"/>
          <a:ext cx="12525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5" name="Equation" r:id="rId9" imgW="508000" imgH="241300" progId="Equation.3">
                  <p:embed/>
                </p:oleObj>
              </mc:Choice>
              <mc:Fallback>
                <p:oleObj name="Equation" r:id="rId9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630488"/>
                        <a:ext cx="12525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81000" y="33670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称之为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连续复利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1000" y="4052888"/>
            <a:ext cx="571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例如，年利率为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3%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，则连续复利为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143000" y="4662488"/>
          <a:ext cx="3194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6" name="Equation" r:id="rId11" imgW="1295400" imgH="241300" progId="Equation.3">
                  <p:embed/>
                </p:oleObj>
              </mc:Choice>
              <mc:Fallback>
                <p:oleObj name="Equation" r:id="rId11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62488"/>
                        <a:ext cx="3194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57200" y="54244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由于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在银行业务中的重要性，故有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银行家常数</a:t>
            </a:r>
            <a:r>
              <a:rPr kumimoji="1"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之称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43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1" grpId="0" autoUpdateAnimBg="0"/>
      <p:bldP spid="26632" grpId="0" autoUpdateAnimBg="0"/>
      <p:bldP spid="2663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P40</a:t>
            </a:r>
          </a:p>
          <a:p>
            <a:pPr marL="0" indent="0">
              <a:buNone/>
            </a:pPr>
            <a:r>
              <a:rPr lang="en-US" altLang="zh-CN" dirty="0" smtClean="0"/>
              <a:t>7.(1)(3)(5)</a:t>
            </a:r>
          </a:p>
          <a:p>
            <a:pPr marL="0" indent="0">
              <a:buNone/>
            </a:pPr>
            <a:r>
              <a:rPr lang="en-US" altLang="zh-CN" dirty="0" smtClean="0"/>
              <a:t>8.(1)(3)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2882</Words>
  <Application>Microsoft Office PowerPoint</Application>
  <PresentationFormat>全屏显示(4:3)</PresentationFormat>
  <Paragraphs>513</Paragraphs>
  <Slides>96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19" baseType="lpstr">
      <vt:lpstr>黑体</vt:lpstr>
      <vt:lpstr>楷体_GB2312</vt:lpstr>
      <vt:lpstr>隶书</vt:lpstr>
      <vt:lpstr>宋体</vt:lpstr>
      <vt:lpstr>Arial</vt:lpstr>
      <vt:lpstr>Calibri</vt:lpstr>
      <vt:lpstr>Calibri Light</vt:lpstr>
      <vt:lpstr>MT Extra</vt:lpstr>
      <vt:lpstr>Symbol</vt:lpstr>
      <vt:lpstr>Tahoma</vt:lpstr>
      <vt:lpstr>Times New Roman</vt:lpstr>
      <vt:lpstr>Wingdings</vt:lpstr>
      <vt:lpstr>Office 主题</vt:lpstr>
      <vt:lpstr>Blueprint</vt:lpstr>
      <vt:lpstr>默认设计模板</vt:lpstr>
      <vt:lpstr>1_默认设计模板</vt:lpstr>
      <vt:lpstr>2_默认设计模板</vt:lpstr>
      <vt:lpstr>3_默认设计模板</vt:lpstr>
      <vt:lpstr>Microsoft Equation 3.0</vt:lpstr>
      <vt:lpstr>公式</vt:lpstr>
      <vt:lpstr>Equation</vt:lpstr>
      <vt:lpstr>MathType 6.0 Equation</vt:lpstr>
      <vt:lpstr>Document</vt:lpstr>
      <vt:lpstr>第三节  序列极限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xielingli</dc:creator>
  <cp:lastModifiedBy>Xie Lingli</cp:lastModifiedBy>
  <cp:revision>31</cp:revision>
  <dcterms:created xsi:type="dcterms:W3CDTF">2017-09-16T05:46:05Z</dcterms:created>
  <dcterms:modified xsi:type="dcterms:W3CDTF">2018-09-25T10:12:51Z</dcterms:modified>
</cp:coreProperties>
</file>