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01" y="2130274"/>
            <a:ext cx="7772198" cy="147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02" y="3886099"/>
            <a:ext cx="6400397" cy="1752802"/>
          </a:xfrm>
        </p:spPr>
        <p:txBody>
          <a:bodyPr/>
          <a:lstStyle>
            <a:lvl1pPr marL="0" indent="0" algn="ctr">
              <a:buNone/>
              <a:defRPr/>
            </a:lvl1pPr>
            <a:lvl2pPr marL="145115" indent="0" algn="ctr">
              <a:buNone/>
              <a:defRPr/>
            </a:lvl2pPr>
            <a:lvl3pPr marL="290231" indent="0" algn="ctr">
              <a:buNone/>
              <a:defRPr/>
            </a:lvl3pPr>
            <a:lvl4pPr marL="435346" indent="0" algn="ctr">
              <a:buNone/>
              <a:defRPr/>
            </a:lvl4pPr>
            <a:lvl5pPr marL="580461" indent="0" algn="ctr">
              <a:buNone/>
              <a:defRPr/>
            </a:lvl5pPr>
            <a:lvl6pPr marL="725576" indent="0" algn="ctr">
              <a:buNone/>
              <a:defRPr/>
            </a:lvl6pPr>
            <a:lvl7pPr marL="870692" indent="0" algn="ctr">
              <a:buNone/>
              <a:defRPr/>
            </a:lvl7pPr>
            <a:lvl8pPr marL="1015807" indent="0" algn="ctr">
              <a:buNone/>
              <a:defRPr/>
            </a:lvl8pPr>
            <a:lvl9pPr marL="116092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BDEF3-81B7-40AA-872A-79E2CA459EF8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8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1097C-FE23-43E6-B032-1928E33BF88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6C1F3-2CD2-4754-8DB0-C171840F5364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4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8DAF5-7B45-469B-8875-9E8B45AD4627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58F-B227-447D-8F57-C847EAF9F720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63937-4B22-4A41-9DFE-884A69910CF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7" y="4406699"/>
            <a:ext cx="7772702" cy="1362226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7" y="2906889"/>
            <a:ext cx="7772702" cy="1499810"/>
          </a:xfrm>
        </p:spPr>
        <p:txBody>
          <a:bodyPr anchor="b"/>
          <a:lstStyle>
            <a:lvl1pPr marL="0" indent="0">
              <a:buNone/>
              <a:defRPr sz="600"/>
            </a:lvl1pPr>
            <a:lvl2pPr marL="145115" indent="0">
              <a:buNone/>
              <a:defRPr sz="600"/>
            </a:lvl2pPr>
            <a:lvl3pPr marL="290231" indent="0">
              <a:buNone/>
              <a:defRPr sz="500"/>
            </a:lvl3pPr>
            <a:lvl4pPr marL="435346" indent="0">
              <a:buNone/>
              <a:defRPr sz="400"/>
            </a:lvl4pPr>
            <a:lvl5pPr marL="580461" indent="0">
              <a:buNone/>
              <a:defRPr sz="400"/>
            </a:lvl5pPr>
            <a:lvl6pPr marL="725576" indent="0">
              <a:buNone/>
              <a:defRPr sz="400"/>
            </a:lvl6pPr>
            <a:lvl7pPr marL="870692" indent="0">
              <a:buNone/>
              <a:defRPr sz="400"/>
            </a:lvl7pPr>
            <a:lvl8pPr marL="1015807" indent="0">
              <a:buNone/>
              <a:defRPr sz="400"/>
            </a:lvl8pPr>
            <a:lvl9pPr marL="1160922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E055-1F68-4F06-9BD6-91B87A7BD67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3FBD-4914-418B-882D-68E2D66A6BFA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9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00" y="1535087"/>
            <a:ext cx="4040313" cy="64004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5115" indent="0">
              <a:buNone/>
              <a:defRPr sz="600" b="1"/>
            </a:lvl2pPr>
            <a:lvl3pPr marL="290231" indent="0">
              <a:buNone/>
              <a:defRPr sz="600" b="1"/>
            </a:lvl3pPr>
            <a:lvl4pPr marL="435346" indent="0">
              <a:buNone/>
              <a:defRPr sz="500" b="1"/>
            </a:lvl4pPr>
            <a:lvl5pPr marL="580461" indent="0">
              <a:buNone/>
              <a:defRPr sz="500" b="1"/>
            </a:lvl5pPr>
            <a:lvl6pPr marL="725576" indent="0">
              <a:buNone/>
              <a:defRPr sz="500" b="1"/>
            </a:lvl6pPr>
            <a:lvl7pPr marL="870692" indent="0">
              <a:buNone/>
              <a:defRPr sz="500" b="1"/>
            </a:lvl7pPr>
            <a:lvl8pPr marL="1015807" indent="0">
              <a:buNone/>
              <a:defRPr sz="500" b="1"/>
            </a:lvl8pPr>
            <a:lvl9pPr marL="1160922" indent="0">
              <a:buNone/>
              <a:defRPr sz="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00" y="2175127"/>
            <a:ext cx="4040313" cy="3951111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6" y="1535087"/>
            <a:ext cx="4041825" cy="640040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5115" indent="0">
              <a:buNone/>
              <a:defRPr sz="600" b="1"/>
            </a:lvl2pPr>
            <a:lvl3pPr marL="290231" indent="0">
              <a:buNone/>
              <a:defRPr sz="600" b="1"/>
            </a:lvl3pPr>
            <a:lvl4pPr marL="435346" indent="0">
              <a:buNone/>
              <a:defRPr sz="500" b="1"/>
            </a:lvl4pPr>
            <a:lvl5pPr marL="580461" indent="0">
              <a:buNone/>
              <a:defRPr sz="500" b="1"/>
            </a:lvl5pPr>
            <a:lvl6pPr marL="725576" indent="0">
              <a:buNone/>
              <a:defRPr sz="500" b="1"/>
            </a:lvl6pPr>
            <a:lvl7pPr marL="870692" indent="0">
              <a:buNone/>
              <a:defRPr sz="500" b="1"/>
            </a:lvl7pPr>
            <a:lvl8pPr marL="1015807" indent="0">
              <a:buNone/>
              <a:defRPr sz="500" b="1"/>
            </a:lvl8pPr>
            <a:lvl9pPr marL="1160922" indent="0">
              <a:buNone/>
              <a:defRPr sz="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6" y="2175127"/>
            <a:ext cx="4041825" cy="3951111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8691-3A10-429A-A453-200D269E57C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9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6BAC9-EE4D-4B5C-8FBD-5182270848A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00F01-3BD9-47D4-A7E5-DDAECEAE338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00" y="273151"/>
            <a:ext cx="3008186" cy="1162151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151"/>
            <a:ext cx="5111750" cy="5853087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00" y="1435301"/>
            <a:ext cx="3008186" cy="4690937"/>
          </a:xfrm>
        </p:spPr>
        <p:txBody>
          <a:bodyPr/>
          <a:lstStyle>
            <a:lvl1pPr marL="0" indent="0">
              <a:buNone/>
              <a:defRPr sz="400"/>
            </a:lvl1pPr>
            <a:lvl2pPr marL="145115" indent="0">
              <a:buNone/>
              <a:defRPr sz="400"/>
            </a:lvl2pPr>
            <a:lvl3pPr marL="290231" indent="0">
              <a:buNone/>
              <a:defRPr sz="300"/>
            </a:lvl3pPr>
            <a:lvl4pPr marL="435346" indent="0">
              <a:buNone/>
              <a:defRPr sz="300"/>
            </a:lvl4pPr>
            <a:lvl5pPr marL="580461" indent="0">
              <a:buNone/>
              <a:defRPr sz="300"/>
            </a:lvl5pPr>
            <a:lvl6pPr marL="725576" indent="0">
              <a:buNone/>
              <a:defRPr sz="300"/>
            </a:lvl6pPr>
            <a:lvl7pPr marL="870692" indent="0">
              <a:buNone/>
              <a:defRPr sz="300"/>
            </a:lvl7pPr>
            <a:lvl8pPr marL="1015807" indent="0">
              <a:buNone/>
              <a:defRPr sz="300"/>
            </a:lvl8pPr>
            <a:lvl9pPr marL="1160922" indent="0">
              <a:buNone/>
              <a:defRPr sz="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722DB-67A8-40B4-98BB-A6E9C9BC1DA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7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800802"/>
            <a:ext cx="5486703" cy="56646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825"/>
            <a:ext cx="5486703" cy="4114901"/>
          </a:xfrm>
        </p:spPr>
        <p:txBody>
          <a:bodyPr/>
          <a:lstStyle>
            <a:lvl1pPr marL="0" indent="0">
              <a:buNone/>
              <a:defRPr sz="1000"/>
            </a:lvl1pPr>
            <a:lvl2pPr marL="145115" indent="0">
              <a:buNone/>
              <a:defRPr sz="900"/>
            </a:lvl2pPr>
            <a:lvl3pPr marL="290231" indent="0">
              <a:buNone/>
              <a:defRPr sz="800"/>
            </a:lvl3pPr>
            <a:lvl4pPr marL="435346" indent="0">
              <a:buNone/>
              <a:defRPr sz="600"/>
            </a:lvl4pPr>
            <a:lvl5pPr marL="580461" indent="0">
              <a:buNone/>
              <a:defRPr sz="600"/>
            </a:lvl5pPr>
            <a:lvl6pPr marL="725576" indent="0">
              <a:buNone/>
              <a:defRPr sz="600"/>
            </a:lvl6pPr>
            <a:lvl7pPr marL="870692" indent="0">
              <a:buNone/>
              <a:defRPr sz="600"/>
            </a:lvl7pPr>
            <a:lvl8pPr marL="1015807" indent="0">
              <a:buNone/>
              <a:defRPr sz="600"/>
            </a:lvl8pPr>
            <a:lvl9pPr marL="1160922" indent="0">
              <a:buNone/>
              <a:defRPr sz="6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262"/>
            <a:ext cx="5486703" cy="804837"/>
          </a:xfrm>
        </p:spPr>
        <p:txBody>
          <a:bodyPr/>
          <a:lstStyle>
            <a:lvl1pPr marL="0" indent="0">
              <a:buNone/>
              <a:defRPr sz="400"/>
            </a:lvl1pPr>
            <a:lvl2pPr marL="145115" indent="0">
              <a:buNone/>
              <a:defRPr sz="400"/>
            </a:lvl2pPr>
            <a:lvl3pPr marL="290231" indent="0">
              <a:buNone/>
              <a:defRPr sz="300"/>
            </a:lvl3pPr>
            <a:lvl4pPr marL="435346" indent="0">
              <a:buNone/>
              <a:defRPr sz="300"/>
            </a:lvl4pPr>
            <a:lvl5pPr marL="580461" indent="0">
              <a:buNone/>
              <a:defRPr sz="300"/>
            </a:lvl5pPr>
            <a:lvl6pPr marL="725576" indent="0">
              <a:buNone/>
              <a:defRPr sz="300"/>
            </a:lvl6pPr>
            <a:lvl7pPr marL="870692" indent="0">
              <a:buNone/>
              <a:defRPr sz="300"/>
            </a:lvl7pPr>
            <a:lvl8pPr marL="1015807" indent="0">
              <a:buNone/>
              <a:defRPr sz="300"/>
            </a:lvl8pPr>
            <a:lvl9pPr marL="1160922" indent="0">
              <a:buNone/>
              <a:defRPr sz="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4DED1-87D1-4754-B675-0F7BAF88B208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0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defTabSz="914025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ctr" defTabSz="914025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 defTabSz="914025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13636DC3-2B1C-4C9E-914B-A413B850B534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91402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145115" algn="ctr" defTabSz="91402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290231" algn="ctr" defTabSz="91402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435346" algn="ctr" defTabSz="91402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580461" algn="ctr" defTabSz="91402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633" indent="-342633" algn="l" defTabSz="914025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708" indent="-285696" algn="l" defTabSz="9140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783" indent="-228758" algn="l" defTabSz="914025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9795" indent="-228254" algn="l" defTabSz="914025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808" indent="-228254" algn="l" defTabSz="91402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01923" indent="-228254" algn="l" defTabSz="9140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347038" indent="-228254" algn="l" defTabSz="9140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492153" indent="-228254" algn="l" defTabSz="9140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2637269" indent="-228254" algn="l" defTabSz="914025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5115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0231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5346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0461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25576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70692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15807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60922" algn="l" defTabSz="29023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68A7AC0-15BC-4477-B027-DAF74DDC8A9B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846163" y="2241651"/>
            <a:ext cx="391784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一、高阶导数的概念  </a:t>
            </a:r>
          </a:p>
        </p:txBody>
      </p:sp>
      <p:sp>
        <p:nvSpPr>
          <p:cNvPr id="3075" name="Rectangle 3" descr="backgr~1"/>
          <p:cNvSpPr>
            <a:spLocks noChangeArrowheads="1"/>
          </p:cNvSpPr>
          <p:nvPr/>
        </p:nvSpPr>
        <p:spPr bwMode="auto">
          <a:xfrm>
            <a:off x="0" y="749905"/>
            <a:ext cx="9144000" cy="9000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9017" tIns="14509" rIns="29017" bIns="14509" anchor="ctr"/>
          <a:lstStyle>
            <a:lvl1pPr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409601" y="889000"/>
            <a:ext cx="6742087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§6  高阶导数与高阶微分 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709084" y="3054552"/>
          <a:ext cx="7549948" cy="24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3022600" imgH="965200" progId="Equation.3">
                  <p:embed/>
                </p:oleObj>
              </mc:Choice>
              <mc:Fallback>
                <p:oleObj r:id="rId4" imgW="3022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84" y="3054552"/>
                        <a:ext cx="7549948" cy="24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9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nimBg="1"/>
      <p:bldP spid="307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E21FA65-E003-44F4-9CB8-68646749F00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10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62214" y="925286"/>
            <a:ext cx="461282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例5.</a:t>
            </a:r>
            <a:r>
              <a:rPr lang="zh-CN" altLang="en-US" sz="2800">
                <a:solidFill>
                  <a:srgbClr val="000000"/>
                </a:solidFill>
              </a:rPr>
              <a:t> 求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=</a:t>
            </a:r>
            <a:r>
              <a:rPr lang="zh-CN" altLang="en-US" sz="2800" i="1">
                <a:solidFill>
                  <a:srgbClr val="000000"/>
                </a:solidFill>
              </a:rPr>
              <a:t>a</a:t>
            </a:r>
            <a:r>
              <a:rPr lang="zh-CN" altLang="en-US" sz="2800" i="1" baseline="30000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的各阶导数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77838" y="1843012"/>
            <a:ext cx="1649488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741212" y="1871738"/>
          <a:ext cx="1698373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3" imgW="737560" imgH="228898" progId="Equation.3">
                  <p:embed/>
                </p:oleObj>
              </mc:Choice>
              <mc:Fallback>
                <p:oleObj r:id="rId3" imgW="737560" imgH="2288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212" y="1871738"/>
                        <a:ext cx="1698373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85700" y="4603750"/>
            <a:ext cx="4236357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运用数学归纳法可得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318255" y="5459992"/>
          <a:ext cx="3954135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5" imgW="1715244" imgH="228699" progId="Equation.3">
                  <p:embed/>
                </p:oleObj>
              </mc:Choice>
              <mc:Fallback>
                <p:oleObj r:id="rId5" imgW="171524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255" y="5459992"/>
                        <a:ext cx="3954135" cy="52664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738691" y="2571750"/>
          <a:ext cx="2237619" cy="54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7" imgW="940617" imgH="228799" progId="Equation.3">
                  <p:embed/>
                </p:oleObj>
              </mc:Choice>
              <mc:Fallback>
                <p:oleObj r:id="rId7" imgW="940617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691" y="2571750"/>
                        <a:ext cx="2237619" cy="544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387802" y="3263700"/>
          <a:ext cx="439460" cy="26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9" imgW="229297" imgH="140126" progId="Equation.3">
                  <p:embed/>
                </p:oleObj>
              </mc:Choice>
              <mc:Fallback>
                <p:oleObj r:id="rId9" imgW="229297" imgH="140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802" y="3263700"/>
                        <a:ext cx="439460" cy="268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740202" y="3600349"/>
          <a:ext cx="2386794" cy="51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11" imgW="1055016" imgH="228799" progId="Equation.3">
                  <p:embed/>
                </p:oleObj>
              </mc:Choice>
              <mc:Fallback>
                <p:oleObj r:id="rId11" imgW="1055016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202" y="3600349"/>
                        <a:ext cx="2386794" cy="51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41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04841BB-B8ED-4702-88AB-5C2807059FC9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11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62214" y="1054302"/>
            <a:ext cx="5458984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例6.</a:t>
            </a:r>
            <a:r>
              <a:rPr lang="zh-CN" altLang="en-US" sz="2800">
                <a:solidFill>
                  <a:srgbClr val="000000"/>
                </a:solidFill>
              </a:rPr>
              <a:t>  求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ln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的各阶导数.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2215" y="2087436"/>
            <a:ext cx="1577925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解：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566335" y="1967492"/>
          <a:ext cx="1698877" cy="78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3" imgW="1486545" imgH="686098" progId="Equation.3">
                  <p:embed/>
                </p:oleObj>
              </mc:Choice>
              <mc:Fallback>
                <p:oleObj r:id="rId3" imgW="1486545" imgH="6860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335" y="1967492"/>
                        <a:ext cx="1698877" cy="783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566838" y="3005164"/>
          <a:ext cx="3602365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5" imgW="1562778" imgH="228699" progId="Equation.3">
                  <p:embed/>
                </p:oleObj>
              </mc:Choice>
              <mc:Fallback>
                <p:oleObj r:id="rId5" imgW="156277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38" y="3005164"/>
                        <a:ext cx="3602365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565327" y="3975302"/>
          <a:ext cx="5342063" cy="5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7" imgW="4557322" imgH="431613" progId="Equation.3">
                  <p:embed/>
                </p:oleObj>
              </mc:Choice>
              <mc:Fallback>
                <p:oleObj r:id="rId7" imgW="455732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327" y="3975302"/>
                        <a:ext cx="5342063" cy="50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303512" y="2141362"/>
          <a:ext cx="3960686" cy="4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9" imgW="3427512" imgH="431613" progId="Equation.3">
                  <p:embed/>
                </p:oleObj>
              </mc:Choice>
              <mc:Fallback>
                <p:oleObj r:id="rId9" imgW="342751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12" y="2141362"/>
                        <a:ext cx="3960686" cy="4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284612" y="2966862"/>
          <a:ext cx="2839357" cy="49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11" imgW="2451100" imgH="431800" progId="Equation.3">
                  <p:embed/>
                </p:oleObj>
              </mc:Choice>
              <mc:Fallback>
                <p:oleObj r:id="rId11" imgW="245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612" y="2966862"/>
                        <a:ext cx="2839357" cy="498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8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BBA854F-005E-4C7D-9139-4F1AD1B04992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12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88068" y="1541639"/>
          <a:ext cx="4476750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3" imgW="1943944" imgH="228699" progId="Equation.3">
                  <p:embed/>
                </p:oleObj>
              </mc:Choice>
              <mc:Fallback>
                <p:oleObj r:id="rId3" imgW="194394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068" y="1541639"/>
                        <a:ext cx="4476750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865187" y="2225525"/>
          <a:ext cx="4187976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5" imgW="1816889" imgH="228699" progId="Equation.3">
                  <p:embed/>
                </p:oleObj>
              </mc:Choice>
              <mc:Fallback>
                <p:oleObj r:id="rId5" imgW="1816889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187" y="2225525"/>
                        <a:ext cx="4187976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44191"/>
              </p:ext>
            </p:extLst>
          </p:nvPr>
        </p:nvGraphicFramePr>
        <p:xfrm>
          <a:off x="1979713" y="3724275"/>
          <a:ext cx="4922738" cy="42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2616120" imgH="228600" progId="Equation.DSMT4">
                  <p:embed/>
                </p:oleObj>
              </mc:Choice>
              <mc:Fallback>
                <p:oleObj name="Equation" r:id="rId7" imgW="2616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3" y="3724275"/>
                        <a:ext cx="4922738" cy="42675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41338" y="4232326"/>
            <a:ext cx="2690686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类似地，有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755954" y="5683251"/>
          <a:ext cx="7067147" cy="52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9" imgW="2984500" imgH="228600" progId="Equation.3">
                  <p:embed/>
                </p:oleObj>
              </mc:Choice>
              <mc:Fallback>
                <p:oleObj r:id="rId9" imgW="2984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4" y="5683251"/>
                        <a:ext cx="7067147" cy="52765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40469" y="1529040"/>
            <a:ext cx="109965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则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31976" y="3051024"/>
            <a:ext cx="418999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故由数学归纳法得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86557" y="643063"/>
            <a:ext cx="2266345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设 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528536" y="649111"/>
          <a:ext cx="3360964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11" imgW="1499251" imgH="228699" progId="Equation.3">
                  <p:embed/>
                </p:oleObj>
              </mc:Choice>
              <mc:Fallback>
                <p:oleObj r:id="rId11" imgW="1499251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536" y="649111"/>
                        <a:ext cx="3360964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697493" y="4888492"/>
          <a:ext cx="8089195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13" imgW="3416300" imgH="228600" progId="Equation.3">
                  <p:embed/>
                </p:oleObj>
              </mc:Choice>
              <mc:Fallback>
                <p:oleObj r:id="rId13" imgW="341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93" y="4888492"/>
                        <a:ext cx="8089195" cy="52664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4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  <p:bldP spid="14344" grpId="0" autoUpdateAnimBg="0"/>
      <p:bldP spid="143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8752577-F8C7-485D-8263-B0A1863EF826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13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98501" y="1057525"/>
            <a:ext cx="4108344" cy="904623"/>
            <a:chOff x="0" y="63"/>
            <a:chExt cx="2588" cy="570"/>
          </a:xfrm>
        </p:grpSpPr>
        <p:sp>
          <p:nvSpPr>
            <p:cNvPr id="14344" name="Text Box 3"/>
            <p:cNvSpPr txBox="1">
              <a:spLocks noChangeArrowheads="1"/>
            </p:cNvSpPr>
            <p:nvPr/>
          </p:nvSpPr>
          <p:spPr bwMode="auto">
            <a:xfrm>
              <a:off x="0" y="121"/>
              <a:ext cx="1850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</a:rPr>
                <a:t>例7</a:t>
              </a:r>
              <a:r>
                <a:rPr lang="zh-CN" altLang="zh-CN" sz="2800">
                  <a:solidFill>
                    <a:srgbClr val="000000"/>
                  </a:solidFill>
                </a:rPr>
                <a:t>. 求</a:t>
              </a:r>
            </a:p>
          </p:txBody>
        </p:sp>
        <p:graphicFrame>
          <p:nvGraphicFramePr>
            <p:cNvPr id="1434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842590"/>
                </p:ext>
              </p:extLst>
            </p:nvPr>
          </p:nvGraphicFramePr>
          <p:xfrm>
            <a:off x="852" y="63"/>
            <a:ext cx="1736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r:id="rId3" imgW="1194318" imgH="393871" progId="Equation.3">
                    <p:embed/>
                  </p:oleObj>
                </mc:Choice>
                <mc:Fallback>
                  <p:oleObj r:id="rId3" imgW="1194318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63"/>
                          <a:ext cx="1736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62214" y="2466925"/>
            <a:ext cx="149073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467556" y="2331862"/>
          <a:ext cx="2374195" cy="90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5" imgW="1029147" imgH="393871" progId="Equation.3">
                  <p:embed/>
                </p:oleObj>
              </mc:Choice>
              <mc:Fallback>
                <p:oleObj r:id="rId5" imgW="1029147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556" y="2331862"/>
                        <a:ext cx="2374195" cy="905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471588" y="3561041"/>
          <a:ext cx="4340175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7" imgW="1880416" imgH="228699" progId="Equation.3">
                  <p:embed/>
                </p:oleObj>
              </mc:Choice>
              <mc:Fallback>
                <p:oleObj r:id="rId7" imgW="188041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88" y="3561041"/>
                        <a:ext cx="4340175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270377" y="4687913"/>
          <a:ext cx="6481536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9" imgW="2806700" imgH="228600" progId="Equation.3">
                  <p:embed/>
                </p:oleObj>
              </mc:Choice>
              <mc:Fallback>
                <p:oleObj r:id="rId9" imgW="2806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377" y="4687913"/>
                        <a:ext cx="6481536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7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05F7E86-55B2-41E1-AE19-A6629CE3F472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14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62214" y="1321405"/>
            <a:ext cx="1560286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63524" y="1090587"/>
          <a:ext cx="4978703" cy="108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3" imgW="1994766" imgH="470104" progId="Equation.3">
                  <p:embed/>
                </p:oleObj>
              </mc:Choice>
              <mc:Fallback>
                <p:oleObj r:id="rId3" imgW="1994766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524" y="1090587"/>
                        <a:ext cx="4978703" cy="108252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62214" y="2995589"/>
            <a:ext cx="307823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类似地，有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776992" y="4109861"/>
          <a:ext cx="5582960" cy="108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5" imgW="2236171" imgH="470104" progId="Equation.3">
                  <p:embed/>
                </p:oleObj>
              </mc:Choice>
              <mc:Fallback>
                <p:oleObj r:id="rId5" imgW="2236171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992" y="4109861"/>
                        <a:ext cx="5582960" cy="108302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068E76-AEA5-4141-8642-43B659E068C4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15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76188" y="533199"/>
            <a:ext cx="5759349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例8.</a:t>
            </a:r>
            <a:r>
              <a:rPr lang="zh-CN" altLang="en-US" sz="2800">
                <a:solidFill>
                  <a:srgbClr val="000000"/>
                </a:solidFill>
              </a:rPr>
              <a:t> 求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=sin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,</a:t>
            </a:r>
            <a:r>
              <a:rPr lang="zh-CN" altLang="en-US" sz="2800" i="1">
                <a:solidFill>
                  <a:srgbClr val="000000"/>
                </a:solidFill>
              </a:rPr>
              <a:t> y</a:t>
            </a:r>
            <a:r>
              <a:rPr lang="zh-CN" altLang="en-US" sz="2800">
                <a:solidFill>
                  <a:srgbClr val="000000"/>
                </a:solidFill>
              </a:rPr>
              <a:t>=cos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的各阶导数.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76187" y="1535089"/>
            <a:ext cx="300717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 </a:t>
            </a:r>
            <a:r>
              <a:rPr lang="zh-CN" altLang="zh-CN" sz="2800" i="1">
                <a:solidFill>
                  <a:srgbClr val="000000"/>
                </a:solidFill>
              </a:rPr>
              <a:t>y</a:t>
            </a:r>
            <a:r>
              <a:rPr lang="zh-CN" altLang="zh-CN" sz="2800">
                <a:solidFill>
                  <a:srgbClr val="000000"/>
                </a:solidFill>
              </a:rPr>
              <a:t>=sin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773969" y="2298599"/>
          <a:ext cx="3518706" cy="90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r:id="rId3" imgW="1524000" imgH="393700" progId="Equation.3">
                  <p:embed/>
                </p:oleObj>
              </mc:Choice>
              <mc:Fallback>
                <p:oleObj r:id="rId3" imgW="152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969" y="2298599"/>
                        <a:ext cx="3518706" cy="90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721556" y="3324176"/>
          <a:ext cx="3870980" cy="90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5" imgW="1676400" imgH="393700" progId="Equation.3">
                  <p:embed/>
                </p:oleObj>
              </mc:Choice>
              <mc:Fallback>
                <p:oleObj r:id="rId5" imgW="167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556" y="3324176"/>
                        <a:ext cx="3870980" cy="90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732140" y="4294315"/>
          <a:ext cx="3989917" cy="90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7" imgW="1727200" imgH="393700" progId="Equation.3">
                  <p:embed/>
                </p:oleObj>
              </mc:Choice>
              <mc:Fallback>
                <p:oleObj r:id="rId7" imgW="172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40" y="4294315"/>
                        <a:ext cx="3989917" cy="904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790599" y="5246815"/>
          <a:ext cx="3871988" cy="90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r:id="rId9" imgW="1676400" imgH="393700" progId="Equation.3">
                  <p:embed/>
                </p:oleObj>
              </mc:Choice>
              <mc:Fallback>
                <p:oleObj r:id="rId9" imgW="167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599" y="5246815"/>
                        <a:ext cx="3871988" cy="904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9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061ADB1-D2D4-4DFF-9DB2-062AEC6D5029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16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62216" y="847676"/>
            <a:ext cx="5283099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运用数学归纳法可以证得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04056" y="1794127"/>
          <a:ext cx="5168195" cy="90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3" imgW="2070100" imgH="393700" progId="Equation.3">
                  <p:embed/>
                </p:oleObj>
              </mc:Choice>
              <mc:Fallback>
                <p:oleObj r:id="rId3" imgW="207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56" y="1794127"/>
                        <a:ext cx="5168195" cy="90311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62214" y="3632101"/>
            <a:ext cx="307823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类似地，可求得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587500" y="4702025"/>
          <a:ext cx="5295698" cy="90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5" imgW="2120900" imgH="393700" progId="Equation.3">
                  <p:embed/>
                </p:oleObj>
              </mc:Choice>
              <mc:Fallback>
                <p:oleObj r:id="rId5" imgW="2120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702025"/>
                        <a:ext cx="5295698" cy="90361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61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FD1CCA4-52C0-4848-B1A8-33E74F656342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17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93913" y="1173238"/>
            <a:ext cx="3784802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例9</a:t>
            </a:r>
            <a:r>
              <a:rPr lang="zh-CN" altLang="en-US" sz="2800">
                <a:solidFill>
                  <a:srgbClr val="000000"/>
                </a:solidFill>
              </a:rPr>
              <a:t>.  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ln sin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,  求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893913" y="2593925"/>
            <a:ext cx="1082524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解：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589263" y="2460878"/>
          <a:ext cx="1989667" cy="81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3" imgW="1677128" imgH="686098" progId="Equation.3">
                  <p:embed/>
                </p:oleObj>
              </mc:Choice>
              <mc:Fallback>
                <p:oleObj r:id="rId3" imgW="1677128" imgH="6860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263" y="2460878"/>
                        <a:ext cx="1989667" cy="813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921251" y="987274"/>
          <a:ext cx="676325" cy="8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5" imgW="609865" imgH="800447" progId="Equation.3">
                  <p:embed/>
                </p:oleObj>
              </mc:Choice>
              <mc:Fallback>
                <p:oleObj r:id="rId5" imgW="609865" imgH="80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1" y="987274"/>
                        <a:ext cx="676325" cy="8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042960" y="2484564"/>
          <a:ext cx="505984" cy="9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7" imgW="215994" imgH="393871" progId="Equation.3">
                  <p:embed/>
                </p:oleObj>
              </mc:Choice>
              <mc:Fallback>
                <p:oleObj r:id="rId7" imgW="215994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960" y="2484564"/>
                        <a:ext cx="505984" cy="9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626556" y="3759099"/>
          <a:ext cx="1026583" cy="78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9" imgW="902092" imgH="686098" progId="Equation.3">
                  <p:embed/>
                </p:oleObj>
              </mc:Choice>
              <mc:Fallback>
                <p:oleObj r:id="rId9" imgW="902092" imgH="6860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556" y="3759099"/>
                        <a:ext cx="1026583" cy="781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35286" y="3930954"/>
            <a:ext cx="1921127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= cot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929568" y="4826001"/>
          <a:ext cx="2305655" cy="93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11" imgW="1968500" imgH="800100" progId="Equation.3">
                  <p:embed/>
                </p:oleObj>
              </mc:Choice>
              <mc:Fallback>
                <p:oleObj r:id="rId11" imgW="19685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568" y="4826001"/>
                        <a:ext cx="2305655" cy="936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5249333" y="5041698"/>
          <a:ext cx="1400024" cy="42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13" imgW="1207548" imgH="368620" progId="Equation.3">
                  <p:embed/>
                </p:oleObj>
              </mc:Choice>
              <mc:Fallback>
                <p:oleObj r:id="rId13" imgW="1207548" imgH="368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333" y="5041698"/>
                        <a:ext cx="1400024" cy="427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0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0043F06-2602-4D1C-9D22-4F9A7E8DDD5A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18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90802" y="1323925"/>
            <a:ext cx="4065512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例10.</a:t>
            </a:r>
            <a:r>
              <a:rPr lang="zh-CN" altLang="en-US" sz="2800">
                <a:solidFill>
                  <a:srgbClr val="000000"/>
                </a:solidFill>
              </a:rPr>
              <a:t> 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</a:t>
            </a:r>
            <a:r>
              <a:rPr lang="zh-CN" altLang="en-US" sz="2800" i="1">
                <a:solidFill>
                  <a:srgbClr val="000000"/>
                </a:solidFill>
              </a:rPr>
              <a:t>e</a:t>
            </a:r>
            <a:r>
              <a:rPr lang="zh-CN" altLang="en-US" sz="2800" baseline="30000">
                <a:solidFill>
                  <a:srgbClr val="000000"/>
                </a:solidFill>
              </a:rPr>
              <a:t>sin</a:t>
            </a:r>
            <a:r>
              <a:rPr lang="zh-CN" altLang="en-US" sz="2800" i="1" baseline="30000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,求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''.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25577" y="2533954"/>
            <a:ext cx="2773337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 </a:t>
            </a:r>
            <a:r>
              <a:rPr lang="zh-CN" altLang="zh-CN" sz="2800" i="1">
                <a:solidFill>
                  <a:srgbClr val="000000"/>
                </a:solidFill>
              </a:rPr>
              <a:t>y' </a:t>
            </a:r>
            <a:r>
              <a:rPr lang="zh-CN" altLang="zh-CN" sz="2800">
                <a:solidFill>
                  <a:srgbClr val="000000"/>
                </a:solidFill>
              </a:rPr>
              <a:t>= </a:t>
            </a:r>
            <a:r>
              <a:rPr lang="zh-CN" altLang="zh-CN" sz="2800" i="1">
                <a:solidFill>
                  <a:srgbClr val="000000"/>
                </a:solidFill>
              </a:rPr>
              <a:t>e</a:t>
            </a:r>
            <a:r>
              <a:rPr lang="zh-CN" altLang="zh-CN" sz="2800" baseline="30000">
                <a:solidFill>
                  <a:srgbClr val="000000"/>
                </a:solidFill>
              </a:rPr>
              <a:t>sin</a:t>
            </a:r>
            <a:r>
              <a:rPr lang="zh-CN" altLang="zh-CN" sz="2800" i="1" baseline="30000">
                <a:solidFill>
                  <a:srgbClr val="000000"/>
                </a:solidFill>
              </a:rPr>
              <a:t>x</a:t>
            </a:r>
            <a:r>
              <a:rPr lang="zh-CN" altLang="zh-CN" sz="2800">
                <a:solidFill>
                  <a:srgbClr val="000000"/>
                </a:solidFill>
              </a:rPr>
              <a:t>cos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  <a:endParaRPr lang="zh-CN" altLang="zh-CN" sz="2800" i="1" baseline="30000">
              <a:solidFill>
                <a:srgbClr val="000000"/>
              </a:solidFill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738188" y="3670905"/>
          <a:ext cx="4400651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3" imgW="1905827" imgH="228699" progId="Equation.3">
                  <p:embed/>
                </p:oleObj>
              </mc:Choice>
              <mc:Fallback>
                <p:oleObj r:id="rId3" imgW="190582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188" y="3670905"/>
                        <a:ext cx="4400651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111628" y="4761492"/>
          <a:ext cx="3168449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5" imgW="1372792" imgH="228799" progId="Equation.3">
                  <p:embed/>
                </p:oleObj>
              </mc:Choice>
              <mc:Fallback>
                <p:oleObj r:id="rId5" imgW="1372792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628" y="4761492"/>
                        <a:ext cx="3168449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5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56F9C7D-49D2-49DB-9B39-CB4FE2E39A3B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19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09802" y="638024"/>
            <a:ext cx="2354036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例11.</a:t>
            </a:r>
            <a:r>
              <a:rPr lang="zh-CN" altLang="zh-CN" sz="2800">
                <a:solidFill>
                  <a:srgbClr val="000000"/>
                </a:solidFill>
              </a:rPr>
              <a:t>   试从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564191" y="496914"/>
          <a:ext cx="3488468" cy="9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3" imgW="1701800" imgH="444500" progId="Equation.3">
                  <p:embed/>
                </p:oleObj>
              </mc:Choice>
              <mc:Fallback>
                <p:oleObj r:id="rId3" imgW="1701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191" y="496914"/>
                        <a:ext cx="3488468" cy="9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200453" y="3307040"/>
          <a:ext cx="7014734" cy="149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5" imgW="3035300" imgH="647700" progId="Equation.3">
                  <p:embed/>
                </p:oleObj>
              </mc:Choice>
              <mc:Fallback>
                <p:oleObj r:id="rId5" imgW="3035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453" y="3307040"/>
                        <a:ext cx="7014734" cy="1491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609802" y="1538112"/>
            <a:ext cx="8454628" cy="1703531"/>
            <a:chOff x="0" y="0"/>
            <a:chExt cx="5326" cy="1073"/>
          </a:xfrm>
        </p:grpSpPr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0" y="133"/>
              <a:ext cx="3695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</a:rPr>
                <a:t>解</a:t>
              </a:r>
              <a:r>
                <a:rPr lang="zh-CN" altLang="en-US" sz="2800">
                  <a:solidFill>
                    <a:srgbClr val="000000"/>
                  </a:solidFill>
                </a:rPr>
                <a:t>：注意，</a:t>
              </a:r>
              <a:r>
                <a:rPr lang="zh-CN" altLang="en-US" sz="2800" i="1">
                  <a:solidFill>
                    <a:srgbClr val="000000"/>
                  </a:solidFill>
                </a:rPr>
                <a:t>y</a:t>
              </a:r>
              <a:r>
                <a:rPr lang="zh-CN" altLang="en-US" sz="2800">
                  <a:solidFill>
                    <a:srgbClr val="000000"/>
                  </a:solidFill>
                </a:rPr>
                <a:t>', </a:t>
              </a:r>
              <a:r>
                <a:rPr lang="zh-CN" altLang="en-US" sz="2800" i="1">
                  <a:solidFill>
                    <a:srgbClr val="000000"/>
                  </a:solidFill>
                </a:rPr>
                <a:t>y</a:t>
              </a:r>
              <a:r>
                <a:rPr lang="zh-CN" altLang="en-US" sz="2800">
                  <a:solidFill>
                    <a:srgbClr val="000000"/>
                  </a:solidFill>
                </a:rPr>
                <a:t>''是</a:t>
              </a:r>
              <a:r>
                <a:rPr lang="zh-CN" altLang="en-US" sz="2800" i="1">
                  <a:solidFill>
                    <a:srgbClr val="000000"/>
                  </a:solidFill>
                </a:rPr>
                <a:t>y</a:t>
              </a:r>
              <a:r>
                <a:rPr lang="zh-CN" altLang="en-US" sz="2800">
                  <a:solidFill>
                    <a:srgbClr val="000000"/>
                  </a:solidFill>
                </a:rPr>
                <a:t>对</a:t>
              </a:r>
              <a:r>
                <a:rPr lang="zh-CN" altLang="en-US" sz="2800" i="1">
                  <a:solidFill>
                    <a:srgbClr val="000000"/>
                  </a:solidFill>
                </a:rPr>
                <a:t>x</a:t>
              </a:r>
              <a:r>
                <a:rPr lang="zh-CN" altLang="en-US" sz="2800">
                  <a:solidFill>
                    <a:srgbClr val="000000"/>
                  </a:solidFill>
                </a:rPr>
                <a:t>的导数，而</a:t>
              </a:r>
            </a:p>
          </p:txBody>
        </p:sp>
        <p:graphicFrame>
          <p:nvGraphicFramePr>
            <p:cNvPr id="20489" name="Object 7"/>
            <p:cNvGraphicFramePr>
              <a:graphicFrameLocks noChangeAspect="1"/>
            </p:cNvGraphicFramePr>
            <p:nvPr/>
          </p:nvGraphicFramePr>
          <p:xfrm>
            <a:off x="3454" y="0"/>
            <a:ext cx="368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r:id="rId7" imgW="508221" imgH="851269" progId="Equation.3">
                    <p:embed/>
                  </p:oleObj>
                </mc:Choice>
                <mc:Fallback>
                  <p:oleObj r:id="rId7" imgW="508221" imgH="8512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0"/>
                          <a:ext cx="368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427" y="618"/>
              <a:ext cx="4477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>
                  <a:solidFill>
                    <a:srgbClr val="000000"/>
                  </a:solidFill>
                </a:rPr>
                <a:t>导数.由复合函数及反函数的求导法则，得</a:t>
              </a:r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3855" y="121"/>
              <a:ext cx="1471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</a:rPr>
                <a:t>是求</a:t>
              </a:r>
              <a:r>
                <a:rPr lang="zh-CN" altLang="en-US" sz="2800" i="1">
                  <a:solidFill>
                    <a:srgbClr val="000000"/>
                  </a:solidFill>
                </a:rPr>
                <a:t>x</a:t>
              </a:r>
              <a:r>
                <a:rPr lang="zh-CN" altLang="en-US" sz="2800">
                  <a:solidFill>
                    <a:srgbClr val="000000"/>
                  </a:solidFill>
                </a:rPr>
                <a:t>对</a:t>
              </a:r>
              <a:r>
                <a:rPr lang="zh-CN" altLang="en-US" sz="2800" i="1">
                  <a:solidFill>
                    <a:srgbClr val="000000"/>
                  </a:solidFill>
                </a:rPr>
                <a:t>y</a:t>
              </a:r>
              <a:r>
                <a:rPr lang="zh-CN" altLang="en-US" sz="2800">
                  <a:solidFill>
                    <a:srgbClr val="000000"/>
                  </a:solidFill>
                </a:rPr>
                <a:t>的</a:t>
              </a:r>
            </a:p>
          </p:txBody>
        </p:sp>
      </p:grp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964973" y="4851198"/>
          <a:ext cx="3395234" cy="181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9" imgW="1473840" imgH="787742" progId="Equation.3">
                  <p:embed/>
                </p:oleObj>
              </mc:Choice>
              <mc:Fallback>
                <p:oleObj r:id="rId9" imgW="1473840" imgH="787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973" y="4851198"/>
                        <a:ext cx="3395234" cy="1815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4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0096425-04F6-4D51-B8F2-43C90CCA7B30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226786" y="390576"/>
          <a:ext cx="82867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3314700" imgH="685800" progId="Equation.3">
                  <p:embed/>
                </p:oleObj>
              </mc:Choice>
              <mc:Fallback>
                <p:oleObj r:id="rId3" imgW="33147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86" y="390576"/>
                        <a:ext cx="82867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98564" y="2246187"/>
          <a:ext cx="83502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5" imgW="3340100" imgH="685800" progId="Equation.3">
                  <p:embed/>
                </p:oleObj>
              </mc:Choice>
              <mc:Fallback>
                <p:oleObj r:id="rId5" imgW="33401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64" y="2246187"/>
                        <a:ext cx="83502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272144" y="4334127"/>
          <a:ext cx="8626425" cy="177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7" imgW="3452901" imgH="710891" progId="Equation.3">
                  <p:embed/>
                </p:oleObj>
              </mc:Choice>
              <mc:Fallback>
                <p:oleObj r:id="rId7" imgW="3452901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4" y="4334127"/>
                        <a:ext cx="8626425" cy="1775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6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727C416-4813-40F5-AA25-D086057543F2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20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802" y="533198"/>
            <a:ext cx="6630710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二、高阶导数的运算法则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54152" y="1517954"/>
            <a:ext cx="6810123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设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), </a:t>
            </a:r>
            <a:r>
              <a:rPr lang="zh-CN" altLang="en-US" sz="2800" i="1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)有直到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阶的导数，则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33929" y="2473477"/>
            <a:ext cx="1701397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33929" y="3476877"/>
            <a:ext cx="3553984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(2)莱布尼兹公式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647976" y="2484565"/>
          <a:ext cx="5080000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3" imgW="2198054" imgH="228699" progId="Equation.3">
                  <p:embed/>
                </p:oleObj>
              </mc:Choice>
              <mc:Fallback>
                <p:oleObj r:id="rId3" imgW="219805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76" y="2484565"/>
                        <a:ext cx="5080000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854100" y="4160762"/>
          <a:ext cx="5756829" cy="100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r:id="rId5" imgW="4938157" imgH="863225" progId="Equation.3">
                  <p:embed/>
                </p:oleObj>
              </mc:Choice>
              <mc:Fallback>
                <p:oleObj r:id="rId5" imgW="4938157" imgH="863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100" y="4160762"/>
                        <a:ext cx="5756829" cy="1001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617865" y="5386414"/>
          <a:ext cx="3117044" cy="8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7" imgW="2755900" imgH="749300" progId="Equation.3">
                  <p:embed/>
                </p:oleObj>
              </mc:Choice>
              <mc:Fallback>
                <p:oleObj r:id="rId7" imgW="27559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65" y="5386414"/>
                        <a:ext cx="3117044" cy="8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6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  <p:bldP spid="225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0E8BF10-BF4C-4249-8631-7F62B81BD22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21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09802" y="1344589"/>
            <a:ext cx="4506484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例14.</a:t>
            </a:r>
            <a:r>
              <a:rPr lang="zh-CN" altLang="en-US" sz="2800">
                <a:solidFill>
                  <a:srgbClr val="000000"/>
                </a:solidFill>
              </a:rPr>
              <a:t> 设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=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 baseline="30000">
                <a:solidFill>
                  <a:srgbClr val="000000"/>
                </a:solidFill>
              </a:rPr>
              <a:t>2</a:t>
            </a:r>
            <a:r>
              <a:rPr lang="zh-CN" altLang="en-US" sz="2800">
                <a:solidFill>
                  <a:srgbClr val="000000"/>
                </a:solidFill>
              </a:rPr>
              <a:t>sin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, 求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 baseline="30000">
                <a:solidFill>
                  <a:srgbClr val="000000"/>
                </a:solidFill>
              </a:rPr>
              <a:t>(80)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802" y="2673552"/>
            <a:ext cx="1136449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FF"/>
                </a:solidFill>
              </a:rPr>
              <a:t>：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371803" y="2514802"/>
          <a:ext cx="5254373" cy="90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3" imgW="2273300" imgH="393700" progId="Equation.3">
                  <p:embed/>
                </p:oleObj>
              </mc:Choice>
              <mc:Fallback>
                <p:oleObj r:id="rId3" imgW="2273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803" y="2514802"/>
                        <a:ext cx="5254373" cy="904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303262" y="3905250"/>
          <a:ext cx="6665988" cy="54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5" imgW="2806700" imgH="228600" progId="Equation.3">
                  <p:embed/>
                </p:oleObj>
              </mc:Choice>
              <mc:Fallback>
                <p:oleObj r:id="rId5" imgW="2806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262" y="3905250"/>
                        <a:ext cx="6665988" cy="54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0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6467B8D-7683-48B2-8691-1F3AB55F5385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22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803" y="865315"/>
            <a:ext cx="3889627" cy="51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  <a:sym typeface="Symbol" pitchFamily="18" charset="2"/>
              </a:rPr>
              <a:t>由莱布尼兹公式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103187" y="1958926"/>
          <a:ext cx="2790472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3" imgW="1207548" imgH="228799" progId="Equation.3">
                  <p:embed/>
                </p:oleObj>
              </mc:Choice>
              <mc:Fallback>
                <p:oleObj r:id="rId3" imgW="1207548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187" y="1958926"/>
                        <a:ext cx="2790472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10972" y="2924024"/>
          <a:ext cx="6510262" cy="187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5" imgW="2818177" imgH="812447" progId="Equation.3">
                  <p:embed/>
                </p:oleObj>
              </mc:Choice>
              <mc:Fallback>
                <p:oleObj r:id="rId5" imgW="2818177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972" y="2924024"/>
                        <a:ext cx="6510262" cy="187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844524" y="5157612"/>
          <a:ext cx="4795762" cy="45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7" imgW="2119980" imgH="203112" progId="Equation.3">
                  <p:embed/>
                </p:oleObj>
              </mc:Choice>
              <mc:Fallback>
                <p:oleObj r:id="rId7" imgW="21199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524" y="5157612"/>
                        <a:ext cx="4795762" cy="457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1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831752A-8995-4E42-B651-E0F7AEBD28F4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23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08076" y="985763"/>
            <a:ext cx="5194401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例15.</a:t>
            </a:r>
            <a:r>
              <a:rPr lang="zh-CN" altLang="en-US" sz="2800">
                <a:solidFill>
                  <a:srgbClr val="000000"/>
                </a:solidFill>
              </a:rPr>
              <a:t> 证明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)=arcsin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满足下式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065390" y="1936750"/>
          <a:ext cx="7069667" cy="5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3" imgW="3251200" imgH="228600" progId="Equation.3">
                  <p:embed/>
                </p:oleObj>
              </mc:Choice>
              <mc:Fallback>
                <p:oleObj r:id="rId3" imgW="325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390" y="1936750"/>
                        <a:ext cx="7069667" cy="5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08076" y="2917977"/>
            <a:ext cx="1384401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证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604636" y="5427738"/>
          <a:ext cx="4052409" cy="5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5" imgW="1753361" imgH="228699" progId="Equation.3">
                  <p:embed/>
                </p:oleObj>
              </mc:Choice>
              <mc:Fallback>
                <p:oleObj r:id="rId5" imgW="1753361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636" y="5427738"/>
                        <a:ext cx="4052409" cy="529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505353" y="4030738"/>
          <a:ext cx="5571873" cy="100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7" imgW="2527300" imgH="457200" progId="Equation.3">
                  <p:embed/>
                </p:oleObj>
              </mc:Choice>
              <mc:Fallback>
                <p:oleObj r:id="rId7" imgW="2527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353" y="4030738"/>
                        <a:ext cx="5571873" cy="100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796648" y="2892275"/>
          <a:ext cx="2614587" cy="9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9" imgW="1130791" imgH="431987" progId="Equation.3">
                  <p:embed/>
                </p:oleObj>
              </mc:Choice>
              <mc:Fallback>
                <p:oleObj r:id="rId9" imgW="1130791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648" y="2892275"/>
                        <a:ext cx="2614587" cy="998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71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9EDFCA1-08B5-4B71-ADA3-D33F590FE906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24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09802" y="533199"/>
            <a:ext cx="4859262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对上式关于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求导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次：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471587" y="1255890"/>
          <a:ext cx="6483552" cy="170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3" imgW="2806700" imgH="736600" progId="Equation.3">
                  <p:embed/>
                </p:oleObj>
              </mc:Choice>
              <mc:Fallback>
                <p:oleObj r:id="rId3" imgW="28067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87" y="1255890"/>
                        <a:ext cx="6483552" cy="1701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42913" y="3473350"/>
            <a:ext cx="1577925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故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44575" y="3313087"/>
          <a:ext cx="8101290" cy="146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5" imgW="3503679" imgH="634725" progId="Equation.3">
                  <p:embed/>
                </p:oleObj>
              </mc:Choice>
              <mc:Fallback>
                <p:oleObj r:id="rId5" imgW="3503679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75" y="3313087"/>
                        <a:ext cx="8101290" cy="146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13469" y="5324425"/>
            <a:ext cx="1577421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76402" y="5365750"/>
          <a:ext cx="6931075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r:id="rId7" imgW="2997200" imgH="228600" progId="Equation.3">
                  <p:embed/>
                </p:oleObj>
              </mc:Choice>
              <mc:Fallback>
                <p:oleObj r:id="rId7" imgW="299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02" y="5365750"/>
                        <a:ext cx="6931075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58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2" grpId="0" autoUpdateAnimBg="0"/>
      <p:bldP spid="2765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9E8709A-CE8D-482B-A15A-AC9772E5E9A9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25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17865" y="1097684"/>
            <a:ext cx="285750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二阶微分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17865" y="1600099"/>
            <a:ext cx="7845274" cy="120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        类似于二阶导数的做法可以定义函数的二阶微分.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7865" y="3113012"/>
            <a:ext cx="7816548" cy="128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marL="1190625" indent="-1190625"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720975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321050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 设函数</a:t>
            </a:r>
            <a:r>
              <a:rPr lang="zh-CN" altLang="zh-CN" sz="2800" i="1">
                <a:solidFill>
                  <a:srgbClr val="000000"/>
                </a:solidFill>
              </a:rPr>
              <a:t>y</a:t>
            </a:r>
            <a:r>
              <a:rPr lang="zh-CN" altLang="zh-CN" sz="2800">
                <a:solidFill>
                  <a:srgbClr val="000000"/>
                </a:solidFill>
              </a:rPr>
              <a:t> =</a:t>
            </a:r>
            <a:r>
              <a:rPr lang="zh-CN" altLang="zh-CN" sz="2800" i="1">
                <a:solidFill>
                  <a:srgbClr val="000000"/>
                </a:solidFill>
              </a:rPr>
              <a:t>f </a:t>
            </a:r>
            <a:r>
              <a:rPr lang="zh-CN" altLang="zh-CN" sz="2800">
                <a:solidFill>
                  <a:srgbClr val="000000"/>
                </a:solidFill>
              </a:rPr>
              <a:t>(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  <a:r>
              <a:rPr lang="zh-CN" altLang="zh-CN" sz="2800">
                <a:solidFill>
                  <a:srgbClr val="000000"/>
                </a:solidFill>
              </a:rPr>
              <a:t>)二阶可导, 当</a:t>
            </a:r>
            <a:r>
              <a:rPr lang="zh-CN" altLang="zh-CN" sz="2800" i="1">
                <a:solidFill>
                  <a:srgbClr val="000000"/>
                </a:solidFill>
              </a:rPr>
              <a:t>x</a:t>
            </a:r>
            <a:r>
              <a:rPr lang="zh-CN" altLang="zh-CN" sz="2800">
                <a:solidFill>
                  <a:srgbClr val="000000"/>
                </a:solidFill>
              </a:rPr>
              <a:t>为自变量时, 其二阶微分为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557262" y="4813905"/>
          <a:ext cx="1812774" cy="50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r:id="rId3" imgW="1536700" imgH="431800" progId="Equation.3">
                  <p:embed/>
                </p:oleObj>
              </mc:Choice>
              <mc:Fallback>
                <p:oleObj r:id="rId3" imgW="1536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262" y="4813905"/>
                        <a:ext cx="1812774" cy="505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247699" y="5594552"/>
          <a:ext cx="17573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r:id="rId5" imgW="1384901" imgH="431987" progId="Equation.3">
                  <p:embed/>
                </p:oleObj>
              </mc:Choice>
              <mc:Fallback>
                <p:oleObj r:id="rId5" imgW="1384901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699" y="5594552"/>
                        <a:ext cx="17573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542139" y="4902100"/>
          <a:ext cx="1970012" cy="4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r:id="rId7" imgW="1624895" imgH="355446" progId="Equation.3">
                  <p:embed/>
                </p:oleObj>
              </mc:Choice>
              <mc:Fallback>
                <p:oleObj r:id="rId7" imgW="1624895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139" y="4902100"/>
                        <a:ext cx="1970012" cy="4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3524250" y="4908651"/>
          <a:ext cx="1901976" cy="39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r:id="rId9" imgW="1624895" imgH="355446" progId="Equation.3">
                  <p:embed/>
                </p:oleObj>
              </mc:Choice>
              <mc:Fallback>
                <p:oleObj r:id="rId9" imgW="1624895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4908651"/>
                        <a:ext cx="1901976" cy="39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348015" y="333668"/>
            <a:ext cx="4165298" cy="7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三、高阶微分</a:t>
            </a:r>
          </a:p>
        </p:txBody>
      </p:sp>
    </p:spTree>
    <p:extLst>
      <p:ext uri="{BB962C8B-B14F-4D97-AF65-F5344CB8AC3E}">
        <p14:creationId xmlns:p14="http://schemas.microsoft.com/office/powerpoint/2010/main" val="22039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6" grpId="0" autoUpdateAnimBg="0"/>
      <p:bldP spid="2868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66BDAEF-5343-43ED-AECA-176808BC71E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26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17865" y="3138716"/>
            <a:ext cx="3463774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类似可定义</a:t>
            </a:r>
            <a:r>
              <a:rPr lang="zh-CN" altLang="en-US" sz="2800" b="1" i="1">
                <a:solidFill>
                  <a:srgbClr val="0000FF"/>
                </a:solidFill>
              </a:rPr>
              <a:t>n</a:t>
            </a:r>
            <a:r>
              <a:rPr lang="zh-CN" altLang="en-US" sz="2800" b="1">
                <a:solidFill>
                  <a:srgbClr val="0000FF"/>
                </a:solidFill>
              </a:rPr>
              <a:t>阶微分: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79651" y="4284739"/>
          <a:ext cx="5661579" cy="9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r:id="rId3" imgW="2388637" imgH="419282" progId="Equation.3">
                  <p:embed/>
                </p:oleObj>
              </mc:Choice>
              <mc:Fallback>
                <p:oleObj r:id="rId3" imgW="2388637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651" y="4284739"/>
                        <a:ext cx="5661579" cy="9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71727" y="1725589"/>
            <a:ext cx="5502829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由此看出, 当</a:t>
            </a:r>
            <a:r>
              <a:rPr lang="zh-CN" altLang="zh-CN" sz="2800" b="1" i="1">
                <a:solidFill>
                  <a:srgbClr val="000000"/>
                </a:solidFill>
              </a:rPr>
              <a:t>x</a:t>
            </a:r>
            <a:r>
              <a:rPr lang="zh-CN" altLang="zh-CN" sz="2800" b="1">
                <a:solidFill>
                  <a:srgbClr val="000000"/>
                </a:solidFill>
              </a:rPr>
              <a:t>为自变量时,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388429" y="1524001"/>
          <a:ext cx="2187222" cy="90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r:id="rId5" imgW="1549400" imgH="800100" progId="Equation.3">
                  <p:embed/>
                </p:oleObj>
              </mc:Choice>
              <mc:Fallback>
                <p:oleObj r:id="rId5" imgW="15494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429" y="1524001"/>
                        <a:ext cx="2187222" cy="901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9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6B55F2F-D590-49F4-BBC5-AD250C543D5C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27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925791" y="1963964"/>
          <a:ext cx="7595305" cy="238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r:id="rId3" imgW="3148234" imgH="990170" progId="Equation.3">
                  <p:embed/>
                </p:oleObj>
              </mc:Choice>
              <mc:Fallback>
                <p:oleObj r:id="rId3" imgW="3148234" imgH="990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91" y="1963964"/>
                        <a:ext cx="7595305" cy="238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17500" y="717651"/>
            <a:ext cx="8452556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四、高阶微分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101" y="4888492"/>
            <a:ext cx="8452051" cy="77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4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五、高阶微分不具备形式不变性</a:t>
            </a:r>
          </a:p>
        </p:txBody>
      </p:sp>
    </p:spTree>
    <p:extLst>
      <p:ext uri="{BB962C8B-B14F-4D97-AF65-F5344CB8AC3E}">
        <p14:creationId xmlns:p14="http://schemas.microsoft.com/office/powerpoint/2010/main" val="300121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2CB598-59CD-42D4-A79E-8FFD48433330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28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24492" y="1006425"/>
            <a:ext cx="7339794" cy="111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marL="1190625" indent="-1190625"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720975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321050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设函数</a:t>
            </a:r>
            <a:r>
              <a:rPr lang="zh-CN" altLang="en-US" sz="2800" b="1" i="1">
                <a:solidFill>
                  <a:srgbClr val="000000"/>
                </a:solidFill>
              </a:rPr>
              <a:t>y</a:t>
            </a:r>
            <a:r>
              <a:rPr lang="zh-CN" altLang="en-US" sz="2800" b="1">
                <a:solidFill>
                  <a:srgbClr val="000000"/>
                </a:solidFill>
              </a:rPr>
              <a:t> =</a:t>
            </a:r>
            <a:r>
              <a:rPr lang="zh-CN" altLang="en-US" sz="2800" b="1" i="1">
                <a:solidFill>
                  <a:srgbClr val="000000"/>
                </a:solidFill>
              </a:rPr>
              <a:t>f </a:t>
            </a:r>
            <a:r>
              <a:rPr lang="zh-CN" altLang="en-US" sz="2800" b="1">
                <a:solidFill>
                  <a:srgbClr val="000000"/>
                </a:solidFill>
              </a:rPr>
              <a:t>(</a:t>
            </a:r>
            <a:r>
              <a:rPr lang="zh-CN" altLang="en-US" sz="2800" b="1" i="1">
                <a:solidFill>
                  <a:srgbClr val="000000"/>
                </a:solidFill>
              </a:rPr>
              <a:t>x</a:t>
            </a:r>
            <a:r>
              <a:rPr lang="zh-CN" altLang="en-US" sz="2800" b="1">
                <a:solidFill>
                  <a:srgbClr val="000000"/>
                </a:solidFill>
              </a:rPr>
              <a:t>), </a:t>
            </a:r>
            <a:r>
              <a:rPr lang="zh-CN" altLang="en-US" sz="2800" b="1" i="1">
                <a:solidFill>
                  <a:srgbClr val="000000"/>
                </a:solidFill>
              </a:rPr>
              <a:t>x</a:t>
            </a:r>
            <a:r>
              <a:rPr lang="zh-CN" altLang="en-US" sz="2800" b="1">
                <a:solidFill>
                  <a:srgbClr val="000000"/>
                </a:solidFill>
              </a:rPr>
              <a:t> =</a:t>
            </a:r>
            <a:r>
              <a:rPr lang="zh-CN" altLang="en-US" sz="2800" b="1" i="1">
                <a:solidFill>
                  <a:srgbClr val="000000"/>
                </a:solidFill>
                <a:sym typeface="Symbol" pitchFamily="18" charset="2"/>
              </a:rPr>
              <a:t></a:t>
            </a:r>
            <a:r>
              <a:rPr lang="zh-CN" altLang="en-US" sz="2800" b="1" i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(</a:t>
            </a:r>
            <a:r>
              <a:rPr lang="zh-CN" altLang="en-US" sz="2800" b="1" i="1">
                <a:solidFill>
                  <a:srgbClr val="000000"/>
                </a:solidFill>
              </a:rPr>
              <a:t>t</a:t>
            </a:r>
            <a:r>
              <a:rPr lang="zh-CN" altLang="en-US" sz="2800" b="1">
                <a:solidFill>
                  <a:srgbClr val="000000"/>
                </a:solidFill>
              </a:rPr>
              <a:t>)都具有相应的可微性, 且可构成复合函数 </a:t>
            </a:r>
            <a:r>
              <a:rPr lang="zh-CN" altLang="en-US" sz="2800" b="1" i="1">
                <a:solidFill>
                  <a:srgbClr val="000000"/>
                </a:solidFill>
              </a:rPr>
              <a:t>y</a:t>
            </a:r>
            <a:r>
              <a:rPr lang="zh-CN" altLang="en-US" sz="2800" b="1">
                <a:solidFill>
                  <a:srgbClr val="000000"/>
                </a:solidFill>
              </a:rPr>
              <a:t> =</a:t>
            </a:r>
            <a:r>
              <a:rPr lang="zh-CN" altLang="en-US" sz="2800" b="1" i="1">
                <a:solidFill>
                  <a:srgbClr val="000000"/>
                </a:solidFill>
              </a:rPr>
              <a:t>f </a:t>
            </a:r>
            <a:r>
              <a:rPr lang="zh-CN" altLang="en-US" sz="2800" b="1">
                <a:solidFill>
                  <a:srgbClr val="000000"/>
                </a:solidFill>
              </a:rPr>
              <a:t>(</a:t>
            </a:r>
            <a:r>
              <a:rPr lang="zh-CN" altLang="en-US" sz="2800" b="1" i="1">
                <a:solidFill>
                  <a:srgbClr val="000000"/>
                </a:solidFill>
                <a:sym typeface="Symbol" pitchFamily="18" charset="2"/>
              </a:rPr>
              <a:t></a:t>
            </a:r>
            <a:r>
              <a:rPr lang="zh-CN" altLang="en-US" sz="2800" b="1" i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(</a:t>
            </a:r>
            <a:r>
              <a:rPr lang="zh-CN" altLang="en-US" sz="2800" b="1" i="1">
                <a:solidFill>
                  <a:srgbClr val="000000"/>
                </a:solidFill>
              </a:rPr>
              <a:t>t</a:t>
            </a:r>
            <a:r>
              <a:rPr lang="zh-CN" altLang="en-US" sz="2800" b="1">
                <a:solidFill>
                  <a:srgbClr val="000000"/>
                </a:solidFill>
              </a:rPr>
              <a:t>)), 则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256897" y="3319639"/>
          <a:ext cx="1742722" cy="51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r:id="rId3" imgW="775036" imgH="228699" progId="Equation.3">
                  <p:embed/>
                </p:oleObj>
              </mc:Choice>
              <mc:Fallback>
                <p:oleObj r:id="rId3" imgW="775036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897" y="3319639"/>
                        <a:ext cx="1742722" cy="514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041954" y="3353405"/>
          <a:ext cx="2485571" cy="4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r:id="rId5" imgW="1104900" imgH="203200" progId="Equation.3">
                  <p:embed/>
                </p:oleObj>
              </mc:Choice>
              <mc:Fallback>
                <p:oleObj r:id="rId5" imgW="1104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954" y="3353405"/>
                        <a:ext cx="2485571" cy="452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560786" y="3330727"/>
          <a:ext cx="2538488" cy="46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7" imgW="1104900" imgH="203200" progId="Equation.3">
                  <p:embed/>
                </p:oleObj>
              </mc:Choice>
              <mc:Fallback>
                <p:oleObj r:id="rId7" imgW="1104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786" y="3330727"/>
                        <a:ext cx="2538488" cy="463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812775" y="4216200"/>
          <a:ext cx="5256389" cy="52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9" imgW="2121821" imgH="228699" progId="Equation.3">
                  <p:embed/>
                </p:oleObj>
              </mc:Choice>
              <mc:Fallback>
                <p:oleObj r:id="rId9" imgW="2121821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775" y="4216200"/>
                        <a:ext cx="5256389" cy="52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819326" y="5219599"/>
          <a:ext cx="3408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r:id="rId11" imgW="1449058" imgH="228799" progId="Equation.3">
                  <p:embed/>
                </p:oleObj>
              </mc:Choice>
              <mc:Fallback>
                <p:oleObj r:id="rId11" imgW="1449058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326" y="5219599"/>
                        <a:ext cx="3408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800303" y="2333878"/>
          <a:ext cx="7851825" cy="52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r:id="rId13" imgW="3505200" imgH="228600" progId="Equation.3">
                  <p:embed/>
                </p:oleObj>
              </mc:Choice>
              <mc:Fallback>
                <p:oleObj r:id="rId13" imgW="350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03" y="2333878"/>
                        <a:ext cx="7851825" cy="520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39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6F9EA39-7C88-464C-8674-812161D500E3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29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40180" y="185461"/>
            <a:ext cx="8452051" cy="147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六、隐函数和参数方程所确定的函数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的高阶导数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363739" y="2019905"/>
            <a:ext cx="1198437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例16</a:t>
            </a:r>
            <a:r>
              <a:rPr lang="zh-CN" altLang="zh-CN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309688" y="1840492"/>
          <a:ext cx="3849813" cy="91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r:id="rId3" imgW="1791478" imgH="419282" progId="Equation.3">
                  <p:embed/>
                </p:oleObj>
              </mc:Choice>
              <mc:Fallback>
                <p:oleObj r:id="rId3" imgW="1791478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688" y="1840492"/>
                        <a:ext cx="3849813" cy="915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446389" y="3027338"/>
            <a:ext cx="403981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:    对方程两边求导: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840365" y="4062993"/>
          <a:ext cx="3266722" cy="40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r:id="rId5" imgW="2842333" imgH="355292" progId="Equation.3">
                  <p:embed/>
                </p:oleObj>
              </mc:Choice>
              <mc:Fallback>
                <p:oleObj r:id="rId5" imgW="2842333" imgH="3552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365" y="4062993"/>
                        <a:ext cx="3266722" cy="405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356555" y="4937377"/>
          <a:ext cx="3304016" cy="95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r:id="rId7" imgW="2805482" imgH="812447" progId="Equation.3">
                  <p:embed/>
                </p:oleObj>
              </mc:Choice>
              <mc:Fallback>
                <p:oleObj r:id="rId7" imgW="2805482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555" y="4937377"/>
                        <a:ext cx="3304016" cy="957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88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F3122F1-BCB8-4F07-8581-81DA328ECD17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2877" y="1290663"/>
            <a:ext cx="561622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按照一阶导数的极限形式，有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363234" y="2390826"/>
          <a:ext cx="6549571" cy="8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5651500" imgH="749300" progId="Equation.3">
                  <p:embed/>
                </p:oleObj>
              </mc:Choice>
              <mc:Fallback>
                <p:oleObj r:id="rId3" imgW="56515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234" y="2390826"/>
                        <a:ext cx="6549571" cy="8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531056" y="4518076"/>
          <a:ext cx="6534957" cy="1061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2819400" imgH="457200" progId="Equation.3">
                  <p:embed/>
                </p:oleObj>
              </mc:Choice>
              <mc:Fallback>
                <p:oleObj r:id="rId5" imgW="281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056" y="4518076"/>
                        <a:ext cx="6534957" cy="1061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33992" y="3637139"/>
            <a:ext cx="2053671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640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CE76CD6-99C7-4709-AE93-301081A9CF73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30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889000" y="722187"/>
          <a:ext cx="3343325" cy="102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r:id="rId3" imgW="2995900" imgH="901309" progId="Equation.3">
                  <p:embed/>
                </p:oleObj>
              </mc:Choice>
              <mc:Fallback>
                <p:oleObj r:id="rId3" imgW="2995900" imgH="9013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722187"/>
                        <a:ext cx="3343325" cy="1022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386794" y="5256390"/>
          <a:ext cx="4735286" cy="103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r:id="rId5" imgW="2096410" imgH="457399" progId="Equation.3">
                  <p:embed/>
                </p:oleObj>
              </mc:Choice>
              <mc:Fallback>
                <p:oleObj r:id="rId5" imgW="2096410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794" y="5256390"/>
                        <a:ext cx="4735286" cy="1033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385786" y="3287889"/>
          <a:ext cx="4925786" cy="139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r:id="rId7" imgW="4229100" imgH="1193800" progId="Equation.3">
                  <p:embed/>
                </p:oleObj>
              </mc:Choice>
              <mc:Fallback>
                <p:oleObj r:id="rId7" imgW="4229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786" y="3287889"/>
                        <a:ext cx="4925786" cy="1390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417536" y="2114651"/>
          <a:ext cx="5198432" cy="9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r:id="rId9" imgW="4570016" imgH="799753" progId="Equation.3">
                  <p:embed/>
                </p:oleObj>
              </mc:Choice>
              <mc:Fallback>
                <p:oleObj r:id="rId9" imgW="4570016" imgH="799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536" y="2114651"/>
                        <a:ext cx="5198432" cy="9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6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E28D2B-0774-4C55-95E3-0B74E7ECC15B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31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11100" y="742850"/>
            <a:ext cx="95250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例4</a:t>
            </a:r>
            <a:r>
              <a:rPr lang="zh-CN" altLang="zh-CN" sz="2800">
                <a:solidFill>
                  <a:srgbClr val="0000FF"/>
                </a:solidFill>
              </a:rPr>
              <a:t>.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735164" y="774600"/>
          <a:ext cx="2295575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r:id="rId3" imgW="2045588" imgH="419282" progId="Equation.3">
                  <p:embed/>
                </p:oleObj>
              </mc:Choice>
              <mc:Fallback>
                <p:oleObj r:id="rId3" imgW="2045588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64" y="774600"/>
                        <a:ext cx="2295575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760993" y="1582964"/>
            <a:ext cx="8046357" cy="1395029"/>
            <a:chOff x="0" y="0"/>
            <a:chExt cx="5069" cy="879"/>
          </a:xfrm>
        </p:grpSpPr>
        <p:sp>
          <p:nvSpPr>
            <p:cNvPr id="33801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506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</a:rPr>
                <a:t>解:</a:t>
              </a:r>
              <a:r>
                <a:rPr lang="zh-CN" altLang="zh-CN" sz="2800">
                  <a:solidFill>
                    <a:srgbClr val="000000"/>
                  </a:solidFill>
                </a:rPr>
                <a:t>    对方程两边关于</a:t>
              </a:r>
              <a:r>
                <a:rPr lang="zh-CN" altLang="zh-CN" sz="2800" i="1">
                  <a:solidFill>
                    <a:srgbClr val="000000"/>
                  </a:solidFill>
                </a:rPr>
                <a:t>x</a:t>
              </a:r>
              <a:r>
                <a:rPr lang="zh-CN" altLang="zh-CN" sz="2800">
                  <a:solidFill>
                    <a:srgbClr val="000000"/>
                  </a:solidFill>
                </a:rPr>
                <a:t>求导:   </a:t>
              </a:r>
              <a:r>
                <a:rPr lang="zh-CN" altLang="zh-CN" sz="2800" i="1">
                  <a:solidFill>
                    <a:srgbClr val="000000"/>
                  </a:solidFill>
                </a:rPr>
                <a:t>y + xy'</a:t>
              </a:r>
              <a:r>
                <a:rPr lang="zh-CN" altLang="zh-CN" sz="2800">
                  <a:solidFill>
                    <a:srgbClr val="000000"/>
                  </a:solidFill>
                </a:rPr>
                <a:t> = </a:t>
              </a:r>
              <a:r>
                <a:rPr lang="zh-CN" altLang="zh-CN" sz="2800" i="1">
                  <a:solidFill>
                    <a:srgbClr val="000000"/>
                  </a:solidFill>
                </a:rPr>
                <a:t>e</a:t>
              </a:r>
              <a:r>
                <a:rPr lang="zh-CN" altLang="zh-CN" sz="2800" i="1" baseline="30000">
                  <a:solidFill>
                    <a:srgbClr val="000000"/>
                  </a:solidFill>
                </a:rPr>
                <a:t>x+y</a:t>
              </a:r>
              <a:r>
                <a:rPr lang="zh-CN" altLang="zh-CN" sz="2800">
                  <a:solidFill>
                    <a:srgbClr val="000000"/>
                  </a:solidFill>
                </a:rPr>
                <a:t>(1+</a:t>
              </a:r>
              <a:r>
                <a:rPr lang="zh-CN" altLang="zh-CN" sz="2800" i="1">
                  <a:solidFill>
                    <a:srgbClr val="000000"/>
                  </a:solidFill>
                </a:rPr>
                <a:t>y</a:t>
              </a:r>
              <a:r>
                <a:rPr lang="zh-CN" altLang="zh-CN" sz="2800">
                  <a:solidFill>
                    <a:srgbClr val="000000"/>
                  </a:solidFill>
                  <a:sym typeface="Symbol" pitchFamily="18" charset="2"/>
                </a:rPr>
                <a:t></a:t>
              </a:r>
              <a:r>
                <a:rPr lang="zh-CN" altLang="zh-CN" sz="28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33802" name="Text Box 6"/>
            <p:cNvSpPr txBox="1">
              <a:spLocks noChangeArrowheads="1"/>
            </p:cNvSpPr>
            <p:nvPr/>
          </p:nvSpPr>
          <p:spPr bwMode="auto">
            <a:xfrm>
              <a:off x="496" y="424"/>
              <a:ext cx="3477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>
                  <a:solidFill>
                    <a:srgbClr val="000000"/>
                  </a:solidFill>
                </a:rPr>
                <a:t>对上述方程两边关于</a:t>
              </a:r>
              <a:r>
                <a:rPr lang="zh-CN" altLang="zh-CN" sz="2800" i="1">
                  <a:solidFill>
                    <a:srgbClr val="000000"/>
                  </a:solidFill>
                </a:rPr>
                <a:t>x</a:t>
              </a:r>
              <a:r>
                <a:rPr lang="zh-CN" altLang="zh-CN" sz="2800">
                  <a:solidFill>
                    <a:srgbClr val="000000"/>
                  </a:solidFill>
                </a:rPr>
                <a:t>求导:</a:t>
              </a:r>
            </a:p>
          </p:txBody>
        </p:sp>
      </p:grp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998738" y="3089325"/>
          <a:ext cx="5808738" cy="4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r:id="rId5" imgW="4826000" imgH="419100" progId="Equation.3">
                  <p:embed/>
                </p:oleObj>
              </mc:Choice>
              <mc:Fallback>
                <p:oleObj r:id="rId5" imgW="482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738" y="3089325"/>
                        <a:ext cx="5808738" cy="480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628827" y="3942040"/>
          <a:ext cx="4718655" cy="94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r:id="rId7" imgW="4227265" imgH="850531" progId="Equation.3">
                  <p:embed/>
                </p:oleObj>
              </mc:Choice>
              <mc:Fallback>
                <p:oleObj r:id="rId7" imgW="4227265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827" y="3942040"/>
                        <a:ext cx="4718655" cy="948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684766" y="5167187"/>
          <a:ext cx="3375579" cy="98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r:id="rId9" imgW="1436347" imgH="419464" progId="Equation.3">
                  <p:embed/>
                </p:oleObj>
              </mc:Choice>
              <mc:Fallback>
                <p:oleObj r:id="rId9" imgW="1436347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766" y="5167187"/>
                        <a:ext cx="3375579" cy="986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91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D956F23-BC44-4893-A99B-ECE26AAB5D3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32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01890" y="801815"/>
            <a:ext cx="1411111" cy="51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例5</a:t>
            </a:r>
            <a:r>
              <a:rPr lang="zh-CN" altLang="zh-CN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908024" y="601739"/>
          <a:ext cx="3564063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r:id="rId3" imgW="1613600" imgH="419282" progId="Equation.3">
                  <p:embed/>
                </p:oleObj>
              </mc:Choice>
              <mc:Fallback>
                <p:oleObj r:id="rId3" imgW="1613600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4" y="601739"/>
                        <a:ext cx="3564063" cy="9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35151" y="1706437"/>
            <a:ext cx="527050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解</a:t>
            </a:r>
            <a:r>
              <a:rPr lang="zh-CN" altLang="en-US" sz="2800">
                <a:solidFill>
                  <a:srgbClr val="000000"/>
                </a:solidFill>
              </a:rPr>
              <a:t>:    方程两边对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求导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729492" y="2514802"/>
          <a:ext cx="3569607" cy="4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5" imgW="3225800" imgH="419100" progId="Equation.3">
                  <p:embed/>
                </p:oleObj>
              </mc:Choice>
              <mc:Fallback>
                <p:oleObj r:id="rId5" imgW="322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492" y="2514802"/>
                        <a:ext cx="3569607" cy="480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022930" y="3282850"/>
          <a:ext cx="4236357" cy="106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r:id="rId7" imgW="1575484" imgH="457399" progId="Equation.3">
                  <p:embed/>
                </p:oleObj>
              </mc:Choice>
              <mc:Fallback>
                <p:oleObj r:id="rId7" imgW="1575484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930" y="3282850"/>
                        <a:ext cx="4236357" cy="1060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005164" y="4467175"/>
          <a:ext cx="2300111" cy="101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r:id="rId9" imgW="978325" imgH="431987" progId="Equation.3">
                  <p:embed/>
                </p:oleObj>
              </mc:Choice>
              <mc:Fallback>
                <p:oleObj r:id="rId9" imgW="978325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64" y="4467175"/>
                        <a:ext cx="2300111" cy="101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014738" y="5711976"/>
          <a:ext cx="2232076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r:id="rId11" imgW="966039" imgH="228799" progId="Equation.3">
                  <p:embed/>
                </p:oleObj>
              </mc:Choice>
              <mc:Fallback>
                <p:oleObj r:id="rId11" imgW="966039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738" y="5711976"/>
                        <a:ext cx="2232076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97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8C199F9-0866-40CE-88BA-4DCCF20778B5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33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151065" y="1281087"/>
          <a:ext cx="2360587" cy="108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r:id="rId3" imgW="978325" imgH="444693" progId="Equation.3">
                  <p:embed/>
                </p:oleObj>
              </mc:Choice>
              <mc:Fallback>
                <p:oleObj r:id="rId3" imgW="978325" imgH="444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065" y="1281087"/>
                        <a:ext cx="2360587" cy="108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244675" y="4700512"/>
          <a:ext cx="4348238" cy="57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r:id="rId5" imgW="1727950" imgH="228699" progId="Equation.3">
                  <p:embed/>
                </p:oleObj>
              </mc:Choice>
              <mc:Fallback>
                <p:oleObj r:id="rId5" imgW="1727950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675" y="4700512"/>
                        <a:ext cx="4348238" cy="57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244675" y="3711727"/>
          <a:ext cx="6411988" cy="4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r:id="rId7" imgW="2891835" imgH="215619" progId="Equation.3">
                  <p:embed/>
                </p:oleObj>
              </mc:Choice>
              <mc:Fallback>
                <p:oleObj r:id="rId7" imgW="289183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675" y="3711727"/>
                        <a:ext cx="6411988" cy="4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263825" y="2670024"/>
          <a:ext cx="3971774" cy="5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r:id="rId9" imgW="3440207" imgH="495085" progId="Equation.3">
                  <p:embed/>
                </p:oleObj>
              </mc:Choice>
              <mc:Fallback>
                <p:oleObj r:id="rId9" imgW="3440207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825" y="2670024"/>
                        <a:ext cx="3971774" cy="5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525762" y="1435302"/>
          <a:ext cx="2636258" cy="76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r:id="rId11" imgW="2349500" imgH="685800" progId="Equation.3">
                  <p:embed/>
                </p:oleObj>
              </mc:Choice>
              <mc:Fallback>
                <p:oleObj r:id="rId11" imgW="2349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762" y="1435302"/>
                        <a:ext cx="2636258" cy="769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87413" y="1500315"/>
            <a:ext cx="903111" cy="51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49219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B5A9833-B9E9-46DB-AC65-E97E4D36766C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34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90438" y="988786"/>
            <a:ext cx="2265337" cy="51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例21.</a:t>
            </a:r>
            <a:endParaRPr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654024" y="807862"/>
          <a:ext cx="6764262" cy="9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r:id="rId3" imgW="6055272" imgH="850531" progId="Equation.3">
                  <p:embed/>
                </p:oleObj>
              </mc:Choice>
              <mc:Fallback>
                <p:oleObj r:id="rId3" imgW="6055272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024" y="807862"/>
                        <a:ext cx="6764262" cy="96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60198" y="2187728"/>
            <a:ext cx="1051278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解：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634873" y="2020914"/>
          <a:ext cx="1678214" cy="102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r:id="rId5" imgW="686396" imgH="419464" progId="Equation.3">
                  <p:embed/>
                </p:oleObj>
              </mc:Choice>
              <mc:Fallback>
                <p:oleObj r:id="rId5" imgW="686396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873" y="2020914"/>
                        <a:ext cx="1678214" cy="1026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596572" y="3293938"/>
          <a:ext cx="2033008" cy="167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r:id="rId7" imgW="1777229" imgH="1459866" progId="Equation.3">
                  <p:embed/>
                </p:oleObj>
              </mc:Choice>
              <mc:Fallback>
                <p:oleObj r:id="rId7" imgW="1777229" imgH="14598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572" y="3293938"/>
                        <a:ext cx="2033008" cy="167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593295" y="2978454"/>
          <a:ext cx="1634873" cy="172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r:id="rId9" imgW="699107" imgH="737240" progId="Equation.3">
                  <p:embed/>
                </p:oleObj>
              </mc:Choice>
              <mc:Fallback>
                <p:oleObj r:id="rId9" imgW="699107" imgH="73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295" y="2978454"/>
                        <a:ext cx="1634873" cy="1723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246814" y="3314599"/>
          <a:ext cx="3324678" cy="13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r:id="rId11" imgW="2857500" imgH="1168400" progId="Equation.3">
                  <p:embed/>
                </p:oleObj>
              </mc:Choice>
              <mc:Fallback>
                <p:oleObj r:id="rId11" imgW="28575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814" y="3314599"/>
                        <a:ext cx="3324678" cy="13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322286" y="5361215"/>
          <a:ext cx="3524250" cy="93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r:id="rId13" imgW="2830871" imgH="799753" progId="Equation.3">
                  <p:embed/>
                </p:oleObj>
              </mc:Choice>
              <mc:Fallback>
                <p:oleObj r:id="rId13" imgW="2830871" imgH="799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286" y="5361215"/>
                        <a:ext cx="3524250" cy="93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60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0EC7996-CE72-407C-910E-B1C025EA604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35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36589" y="839611"/>
            <a:ext cx="1347611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例19</a:t>
            </a:r>
            <a:r>
              <a:rPr lang="zh-CN" altLang="zh-CN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88879"/>
              </p:ext>
            </p:extLst>
          </p:nvPr>
        </p:nvGraphicFramePr>
        <p:xfrm>
          <a:off x="1670655" y="590651"/>
          <a:ext cx="4507996" cy="112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655" y="590651"/>
                        <a:ext cx="4507996" cy="1126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289152" y="2517827"/>
            <a:ext cx="1033135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解: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065262" y="1993699"/>
          <a:ext cx="4920242" cy="1805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5" imgW="2146300" imgH="787400" progId="Equation.3">
                  <p:embed/>
                </p:oleObj>
              </mc:Choice>
              <mc:Fallback>
                <p:oleObj r:id="rId5" imgW="21463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262" y="1993699"/>
                        <a:ext cx="4920242" cy="1805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105075" y="4115406"/>
          <a:ext cx="5053290" cy="204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7" imgW="2197100" imgH="889000" progId="Equation.3">
                  <p:embed/>
                </p:oleObj>
              </mc:Choice>
              <mc:Fallback>
                <p:oleObj r:id="rId7" imgW="2197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75" y="4115406"/>
                        <a:ext cx="5053290" cy="204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47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D759371-BD9F-4A30-B3F9-B5E5F0000895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36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85762" y="1278064"/>
            <a:ext cx="1213052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例20</a:t>
            </a:r>
            <a:r>
              <a:rPr lang="zh-CN" altLang="zh-CN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156985" y="1067405"/>
          <a:ext cx="4141611" cy="106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r:id="rId3" imgW="1778772" imgH="457399" progId="Equation.3">
                  <p:embed/>
                </p:oleObj>
              </mc:Choice>
              <mc:Fallback>
                <p:oleObj r:id="rId3" imgW="1778772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985" y="1067405"/>
                        <a:ext cx="4141611" cy="1064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85762" y="2987524"/>
            <a:ext cx="1084540" cy="5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解: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809751" y="2900338"/>
          <a:ext cx="2836837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r:id="rId5" imgW="1194837" imgH="419464" progId="Equation.3">
                  <p:embed/>
                </p:oleObj>
              </mc:Choice>
              <mc:Fallback>
                <p:oleObj r:id="rId5" imgW="1194837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1" y="2900338"/>
                        <a:ext cx="2836837" cy="9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367139" y="4306913"/>
          <a:ext cx="3659313" cy="8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r:id="rId7" imgW="1663700" imgH="393700" progId="Equation.3">
                  <p:embed/>
                </p:oleObj>
              </mc:Choice>
              <mc:Fallback>
                <p:oleObj r:id="rId7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139" y="4306913"/>
                        <a:ext cx="3659313" cy="8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600223" y="2879676"/>
          <a:ext cx="1415647" cy="8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r:id="rId9" imgW="1207548" imgH="686396" progId="Equation.3">
                  <p:embed/>
                </p:oleObj>
              </mc:Choice>
              <mc:Fallback>
                <p:oleObj r:id="rId9" imgW="1207548" imgH="6863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223" y="2879676"/>
                        <a:ext cx="1415647" cy="8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17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2BE7F18-9EEA-45EA-B4AD-640D2D15485F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37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885976" y="1743227"/>
          <a:ext cx="3128635" cy="160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r:id="rId3" imgW="1257846" imgH="711509" progId="Equation.3">
                  <p:embed/>
                </p:oleObj>
              </mc:Choice>
              <mc:Fallback>
                <p:oleObj r:id="rId3" imgW="1257846" imgH="7115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76" y="1743227"/>
                        <a:ext cx="3128635" cy="1604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029730" y="2421064"/>
          <a:ext cx="3043968" cy="120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r:id="rId5" imgW="2667000" imgH="1054100" progId="Equation.3">
                  <p:embed/>
                </p:oleObj>
              </mc:Choice>
              <mc:Fallback>
                <p:oleObj r:id="rId5" imgW="26670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730" y="2421064"/>
                        <a:ext cx="3043968" cy="1203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592036" y="4075087"/>
          <a:ext cx="2418040" cy="1009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r:id="rId7" imgW="1029147" imgH="431987" progId="Equation.3">
                  <p:embed/>
                </p:oleObj>
              </mc:Choice>
              <mc:Fallback>
                <p:oleObj r:id="rId7" imgW="1029147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036" y="4075087"/>
                        <a:ext cx="2418040" cy="1009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938890" y="4352774"/>
          <a:ext cx="2308175" cy="40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r:id="rId9" imgW="1930400" imgH="342900" progId="Equation.3">
                  <p:embed/>
                </p:oleObj>
              </mc:Choice>
              <mc:Fallback>
                <p:oleObj r:id="rId9" imgW="1930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890" y="4352774"/>
                        <a:ext cx="2308175" cy="406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82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6DC13A2-2D19-4F60-8CE2-37F3BE9ADFE1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4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66750" y="728738"/>
            <a:ext cx="7820075" cy="31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一个函数的导函数不一定再可导，也不一定连续. 如果函数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 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)在区间 </a:t>
            </a:r>
            <a:r>
              <a:rPr lang="zh-CN" altLang="en-US" sz="2800" i="1">
                <a:solidFill>
                  <a:srgbClr val="000000"/>
                </a:solidFill>
              </a:rPr>
              <a:t>[a,b]</a:t>
            </a:r>
            <a:r>
              <a:rPr lang="zh-CN" altLang="en-US" sz="2800">
                <a:solidFill>
                  <a:srgbClr val="000000"/>
                </a:solidFill>
              </a:rPr>
              <a:t> 上有直到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阶的导数       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 baseline="300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 ，且 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 baseline="300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( 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)仍是连续的(此时低于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阶的导数均连续)，则称 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)在区间</a:t>
            </a:r>
            <a:r>
              <a:rPr lang="zh-CN" altLang="en-US" sz="2800" i="1">
                <a:solidFill>
                  <a:srgbClr val="000000"/>
                </a:solidFill>
              </a:rPr>
              <a:t>[a,b]</a:t>
            </a:r>
            <a:r>
              <a:rPr lang="zh-CN" altLang="en-US" sz="2800">
                <a:solidFill>
                  <a:srgbClr val="000000"/>
                </a:solidFill>
              </a:rPr>
              <a:t>上</a:t>
            </a:r>
            <a:r>
              <a:rPr lang="zh-CN" altLang="en-US" sz="2800" i="1">
                <a:solidFill>
                  <a:srgbClr val="000000"/>
                </a:solidFill>
              </a:rPr>
              <a:t>n </a:t>
            </a:r>
            <a:r>
              <a:rPr lang="zh-CN" altLang="en-US" sz="2800">
                <a:solidFill>
                  <a:srgbClr val="000000"/>
                </a:solidFill>
              </a:rPr>
              <a:t>阶连续可导，记为 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f 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) 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zh-CN" altLang="en-US" sz="2800" i="1" baseline="3000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66750" y="4130525"/>
            <a:ext cx="7805964" cy="190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如果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)在区间</a:t>
            </a:r>
            <a:r>
              <a:rPr lang="zh-CN" altLang="en-US" sz="2800" i="1">
                <a:solidFill>
                  <a:srgbClr val="000000"/>
                </a:solidFill>
              </a:rPr>
              <a:t>[a,b]</a:t>
            </a:r>
            <a:r>
              <a:rPr lang="zh-CN" altLang="en-US" sz="2800">
                <a:solidFill>
                  <a:srgbClr val="000000"/>
                </a:solidFill>
              </a:rPr>
              <a:t>上的任意阶的高阶导数均存在且连续，则称函数 </a:t>
            </a:r>
            <a:r>
              <a:rPr lang="zh-CN" altLang="en-US" sz="2800" i="1">
                <a:solidFill>
                  <a:srgbClr val="000000"/>
                </a:solidFill>
              </a:rPr>
              <a:t>f </a:t>
            </a: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)是无穷次连续可导的，记为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f 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)  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C </a:t>
            </a:r>
            <a:r>
              <a:rPr lang="zh-CN" altLang="en-US" sz="2800" baseline="30000">
                <a:solidFill>
                  <a:srgbClr val="000000"/>
                </a:solidFill>
                <a:sym typeface="Symbol" pitchFamily="18" charset="2"/>
              </a:rPr>
              <a:t>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[a,b]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),      f 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) 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C </a:t>
            </a:r>
            <a:r>
              <a:rPr lang="zh-CN" altLang="en-US" sz="2800" baseline="30000">
                <a:solidFill>
                  <a:srgbClr val="000000"/>
                </a:solidFill>
                <a:sym typeface="Symbol" pitchFamily="18" charset="2"/>
              </a:rPr>
              <a:t>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3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48496D7-82CD-4D4F-AA30-5E63751C660A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5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9751" y="742849"/>
            <a:ext cx="782309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例1</a:t>
            </a:r>
            <a:r>
              <a:rPr lang="zh-CN" altLang="en-US" sz="2800" b="1">
                <a:solidFill>
                  <a:srgbClr val="000000"/>
                </a:solidFill>
              </a:rPr>
              <a:t>.</a:t>
            </a:r>
            <a:r>
              <a:rPr lang="zh-CN" altLang="en-US" sz="2800">
                <a:solidFill>
                  <a:srgbClr val="000000"/>
                </a:solidFill>
              </a:rPr>
              <a:t> 求幂函数 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>
                <a:solidFill>
                  <a:srgbClr val="000000"/>
                </a:solidFill>
              </a:rPr>
              <a:t>=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   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  <a:sym typeface="Symbol" pitchFamily="18" charset="2"/>
              </a:rPr>
              <a:t></a:t>
            </a:r>
            <a:r>
              <a:rPr lang="zh-CN" altLang="en-US" sz="2800" i="1">
                <a:solidFill>
                  <a:srgbClr val="000000"/>
                </a:solidFill>
                <a:sym typeface="Symbol" pitchFamily="18" charset="2"/>
              </a:rPr>
              <a:t>N </a:t>
            </a:r>
            <a:r>
              <a:rPr lang="zh-CN" altLang="en-US" sz="2800">
                <a:solidFill>
                  <a:srgbClr val="000000"/>
                </a:solidFill>
              </a:rPr>
              <a:t>的高阶导数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36877" y="1689302"/>
            <a:ext cx="114451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726596" y="1693838"/>
          <a:ext cx="2342949" cy="52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1016883" imgH="228799" progId="Equation.3">
                  <p:embed/>
                </p:oleObj>
              </mc:Choice>
              <mc:Fallback>
                <p:oleObj r:id="rId3" imgW="1016883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596" y="1693838"/>
                        <a:ext cx="2342949" cy="527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09675" y="2557639"/>
          <a:ext cx="4661203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5" imgW="2020177" imgH="228699" progId="Equation.3">
                  <p:embed/>
                </p:oleObj>
              </mc:Choice>
              <mc:Fallback>
                <p:oleObj r:id="rId5" imgW="2020177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675" y="2557639"/>
                        <a:ext cx="4661203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728612" y="3491492"/>
          <a:ext cx="4422825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7" imgW="1918533" imgH="228699" progId="Equation.3">
                  <p:embed/>
                </p:oleObj>
              </mc:Choice>
              <mc:Fallback>
                <p:oleObj r:id="rId7" imgW="1918533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612" y="3491492"/>
                        <a:ext cx="4422825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765402" y="4298849"/>
            <a:ext cx="4622901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…………………………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467557" y="5132413"/>
          <a:ext cx="6711345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9" imgW="2908300" imgH="228600" progId="Equation.3">
                  <p:embed/>
                </p:oleObj>
              </mc:Choice>
              <mc:Fallback>
                <p:oleObj r:id="rId9" imgW="2908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557" y="5132413"/>
                        <a:ext cx="6711345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264326" y="5729111"/>
            <a:ext cx="176388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(1≤</a:t>
            </a:r>
            <a:r>
              <a:rPr lang="zh-CN" altLang="zh-CN" sz="2800" i="1">
                <a:solidFill>
                  <a:srgbClr val="000000"/>
                </a:solidFill>
              </a:rPr>
              <a:t>k</a:t>
            </a:r>
            <a:r>
              <a:rPr lang="zh-CN" altLang="zh-CN" sz="2800">
                <a:solidFill>
                  <a:srgbClr val="000000"/>
                </a:solidFill>
              </a:rPr>
              <a:t>≤</a:t>
            </a:r>
            <a:r>
              <a:rPr lang="zh-CN" altLang="zh-CN" sz="2800" i="1">
                <a:solidFill>
                  <a:srgbClr val="000000"/>
                </a:solidFill>
              </a:rPr>
              <a:t>n</a:t>
            </a:r>
            <a:r>
              <a:rPr lang="zh-CN" altLang="zh-CN" sz="280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6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5" grpId="0" autoUpdateAnimBg="0"/>
      <p:bldP spid="717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8DBF330-F799-482F-928F-E635A0E6944B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6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62215" y="760992"/>
            <a:ext cx="512434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注意，当</a:t>
            </a:r>
            <a:r>
              <a:rPr lang="zh-CN" altLang="en-US" sz="2800" i="1">
                <a:solidFill>
                  <a:srgbClr val="000000"/>
                </a:solidFill>
              </a:rPr>
              <a:t>k</a:t>
            </a:r>
            <a:r>
              <a:rPr lang="zh-CN" altLang="en-US" sz="2800">
                <a:solidFill>
                  <a:srgbClr val="000000"/>
                </a:solidFill>
              </a:rPr>
              <a:t>=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时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590524" y="1449413"/>
          <a:ext cx="5220103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2261582" imgH="228699" progId="Equation.3">
                  <p:embed/>
                </p:oleObj>
              </mc:Choice>
              <mc:Fallback>
                <p:oleObj r:id="rId3" imgW="2261582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524" y="1449413"/>
                        <a:ext cx="5220103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62215" y="2471965"/>
            <a:ext cx="512434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从而，当</a:t>
            </a:r>
            <a:r>
              <a:rPr lang="zh-CN" altLang="en-US" sz="2800" i="1">
                <a:solidFill>
                  <a:srgbClr val="000000"/>
                </a:solidFill>
              </a:rPr>
              <a:t>k</a:t>
            </a:r>
            <a:r>
              <a:rPr lang="zh-CN" altLang="en-US" sz="2800">
                <a:solidFill>
                  <a:srgbClr val="000000"/>
                </a:solidFill>
              </a:rPr>
              <a:t>≥</a:t>
            </a:r>
            <a:r>
              <a:rPr lang="zh-CN" altLang="en-US" sz="2800" i="1">
                <a:solidFill>
                  <a:srgbClr val="000000"/>
                </a:solidFill>
              </a:rPr>
              <a:t>n+</a:t>
            </a:r>
            <a:r>
              <a:rPr lang="zh-CN" altLang="en-US" sz="2800">
                <a:solidFill>
                  <a:srgbClr val="000000"/>
                </a:solidFill>
              </a:rPr>
              <a:t>1时,  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)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k</a:t>
            </a:r>
            <a:r>
              <a:rPr lang="zh-CN" altLang="en-US" sz="2800" baseline="300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4762" y="3435552"/>
            <a:ext cx="2257274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综上所述：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044727" y="4359325"/>
          <a:ext cx="4808361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5" imgW="2083704" imgH="228699" progId="Equation.3">
                  <p:embed/>
                </p:oleObj>
              </mc:Choice>
              <mc:Fallback>
                <p:oleObj r:id="rId5" imgW="2083704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727" y="4359325"/>
                        <a:ext cx="4808361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280453" y="4391076"/>
            <a:ext cx="1774976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(1≤</a:t>
            </a:r>
            <a:r>
              <a:rPr lang="zh-CN" altLang="zh-CN" sz="2800" i="1">
                <a:solidFill>
                  <a:srgbClr val="000000"/>
                </a:solidFill>
              </a:rPr>
              <a:t>k</a:t>
            </a:r>
            <a:r>
              <a:rPr lang="zh-CN" altLang="zh-CN" sz="2800">
                <a:solidFill>
                  <a:srgbClr val="000000"/>
                </a:solidFill>
              </a:rPr>
              <a:t>≤</a:t>
            </a:r>
            <a:r>
              <a:rPr lang="zh-CN" altLang="zh-CN" sz="2800" i="1">
                <a:solidFill>
                  <a:srgbClr val="000000"/>
                </a:solidFill>
              </a:rPr>
              <a:t>n</a:t>
            </a:r>
            <a:r>
              <a:rPr lang="zh-CN" altLang="zh-CN" sz="2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007937" y="5340552"/>
            <a:ext cx="1351618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x</a:t>
            </a:r>
            <a:r>
              <a:rPr lang="zh-CN" altLang="en-US" sz="2800" i="1" baseline="30000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)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k</a:t>
            </a:r>
            <a:r>
              <a:rPr lang="zh-CN" altLang="en-US" sz="2800" baseline="30000">
                <a:solidFill>
                  <a:srgbClr val="000000"/>
                </a:solidFill>
              </a:rPr>
              <a:t>)</a:t>
            </a:r>
            <a:r>
              <a:rPr lang="zh-CN" altLang="en-US" sz="28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282469" y="5288139"/>
            <a:ext cx="1382075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(</a:t>
            </a:r>
            <a:r>
              <a:rPr lang="zh-CN" altLang="en-US" sz="2800" i="1">
                <a:solidFill>
                  <a:srgbClr val="000000"/>
                </a:solidFill>
              </a:rPr>
              <a:t>k</a:t>
            </a:r>
            <a:r>
              <a:rPr lang="zh-CN" altLang="en-US" sz="2800">
                <a:solidFill>
                  <a:srgbClr val="000000"/>
                </a:solidFill>
              </a:rPr>
              <a:t>≥</a:t>
            </a:r>
            <a:r>
              <a:rPr lang="zh-CN" altLang="en-US" sz="2800" i="1">
                <a:solidFill>
                  <a:srgbClr val="000000"/>
                </a:solidFill>
              </a:rPr>
              <a:t>n+</a:t>
            </a:r>
            <a:r>
              <a:rPr lang="zh-CN" altLang="en-US" sz="2800">
                <a:solidFill>
                  <a:srgbClr val="000000"/>
                </a:solidFill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9488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6" grpId="0" autoUpdateAnimBg="0"/>
      <p:bldP spid="8197" grpId="0" autoUpdateAnimBg="0"/>
      <p:bldP spid="8199" grpId="0" autoUpdateAnimBg="0"/>
      <p:bldP spid="8200" grpId="0" autoUpdateAnimBg="0"/>
      <p:bldP spid="820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8C922C9-9928-4FBD-8B29-02A358CBC88E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7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06928" y="1138465"/>
            <a:ext cx="4928810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例2</a:t>
            </a:r>
            <a:r>
              <a:rPr lang="zh-CN" altLang="en-US" sz="2800">
                <a:solidFill>
                  <a:srgbClr val="000000"/>
                </a:solidFill>
              </a:rPr>
              <a:t>.   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(</a:t>
            </a:r>
            <a:r>
              <a:rPr lang="zh-CN" altLang="en-US" sz="2800" i="1">
                <a:solidFill>
                  <a:srgbClr val="000000"/>
                </a:solidFill>
              </a:rPr>
              <a:t>ax</a:t>
            </a:r>
            <a:r>
              <a:rPr lang="zh-CN" altLang="en-US" sz="2800">
                <a:solidFill>
                  <a:srgbClr val="000000"/>
                </a:solidFill>
              </a:rPr>
              <a:t>+</a:t>
            </a:r>
            <a:r>
              <a:rPr lang="zh-CN" altLang="en-US" sz="2800" i="1">
                <a:solidFill>
                  <a:srgbClr val="000000"/>
                </a:solidFill>
              </a:rPr>
              <a:t>b</a:t>
            </a:r>
            <a:r>
              <a:rPr lang="zh-CN" altLang="en-US" sz="2800">
                <a:solidFill>
                  <a:srgbClr val="000000"/>
                </a:solidFill>
              </a:rPr>
              <a:t>)</a:t>
            </a:r>
            <a:r>
              <a:rPr lang="zh-CN" altLang="en-US" sz="2800" i="1" baseline="30000">
                <a:solidFill>
                  <a:srgbClr val="000000"/>
                </a:solidFill>
              </a:rPr>
              <a:t>n </a:t>
            </a:r>
            <a:r>
              <a:rPr lang="zh-CN" altLang="en-US" sz="2800">
                <a:solidFill>
                  <a:srgbClr val="000000"/>
                </a:solidFill>
              </a:rPr>
              <a:t>的高阶导数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163536" y="3329215"/>
          <a:ext cx="5485190" cy="1095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3" imgW="4953000" imgH="939800" progId="Equation.3">
                  <p:embed/>
                </p:oleObj>
              </mc:Choice>
              <mc:Fallback>
                <p:oleObj r:id="rId3" imgW="49530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536" y="3329215"/>
                        <a:ext cx="5485190" cy="1095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812775" y="4914698"/>
            <a:ext cx="4970639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当</a:t>
            </a:r>
            <a:r>
              <a:rPr lang="zh-CN" altLang="en-US" sz="2800" i="1">
                <a:solidFill>
                  <a:srgbClr val="000000"/>
                </a:solidFill>
              </a:rPr>
              <a:t>k</a:t>
            </a:r>
            <a:r>
              <a:rPr lang="zh-CN" altLang="en-US" sz="2800">
                <a:solidFill>
                  <a:srgbClr val="000000"/>
                </a:solidFill>
              </a:rPr>
              <a:t>≥</a:t>
            </a:r>
            <a:r>
              <a:rPr lang="zh-CN" altLang="en-US" sz="2800" i="1">
                <a:solidFill>
                  <a:srgbClr val="000000"/>
                </a:solidFill>
              </a:rPr>
              <a:t>n+</a:t>
            </a:r>
            <a:r>
              <a:rPr lang="zh-CN" altLang="en-US" sz="2800">
                <a:solidFill>
                  <a:srgbClr val="000000"/>
                </a:solidFill>
              </a:rPr>
              <a:t>1时，    </a:t>
            </a:r>
            <a:r>
              <a:rPr lang="zh-CN" altLang="en-US" sz="2800" i="1">
                <a:solidFill>
                  <a:srgbClr val="000000"/>
                </a:solidFill>
              </a:rPr>
              <a:t>y</a:t>
            </a:r>
            <a:r>
              <a:rPr lang="zh-CN" altLang="en-US" sz="2800" baseline="30000">
                <a:solidFill>
                  <a:srgbClr val="000000"/>
                </a:solidFill>
              </a:rPr>
              <a:t>(</a:t>
            </a:r>
            <a:r>
              <a:rPr lang="zh-CN" altLang="en-US" sz="2800" i="1" baseline="30000">
                <a:solidFill>
                  <a:srgbClr val="000000"/>
                </a:solidFill>
              </a:rPr>
              <a:t>k</a:t>
            </a:r>
            <a:r>
              <a:rPr lang="zh-CN" altLang="en-US" sz="2800" baseline="30000">
                <a:solidFill>
                  <a:srgbClr val="000000"/>
                </a:solidFill>
              </a:rPr>
              <a:t>) </a:t>
            </a:r>
            <a:r>
              <a:rPr lang="zh-CN" altLang="en-US" sz="280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006929" y="2257274"/>
            <a:ext cx="4041322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：当 1≤</a:t>
            </a:r>
            <a:r>
              <a:rPr lang="zh-CN" altLang="zh-CN" sz="2800" i="1">
                <a:solidFill>
                  <a:srgbClr val="000000"/>
                </a:solidFill>
              </a:rPr>
              <a:t>k</a:t>
            </a:r>
            <a:r>
              <a:rPr lang="zh-CN" altLang="zh-CN" sz="2800">
                <a:solidFill>
                  <a:srgbClr val="000000"/>
                </a:solidFill>
              </a:rPr>
              <a:t>≤</a:t>
            </a:r>
            <a:r>
              <a:rPr lang="zh-CN" altLang="zh-CN" sz="2800" i="1">
                <a:solidFill>
                  <a:srgbClr val="000000"/>
                </a:solidFill>
              </a:rPr>
              <a:t>n </a:t>
            </a:r>
            <a:r>
              <a:rPr lang="zh-CN" altLang="zh-CN" sz="2800">
                <a:solidFill>
                  <a:srgbClr val="000000"/>
                </a:solidFill>
              </a:rPr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155136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utoUpdateAnimBg="0"/>
      <p:bldP spid="92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CAF5228-3BD6-4B28-BDBF-263B1986178A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8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662214" y="599873"/>
            <a:ext cx="7340361" cy="1227199"/>
            <a:chOff x="0" y="2"/>
            <a:chExt cx="4624" cy="773"/>
          </a:xfrm>
        </p:grpSpPr>
        <p:sp>
          <p:nvSpPr>
            <p:cNvPr id="9227" name="Text Box 3"/>
            <p:cNvSpPr txBox="1">
              <a:spLocks noChangeArrowheads="1"/>
            </p:cNvSpPr>
            <p:nvPr/>
          </p:nvSpPr>
          <p:spPr bwMode="auto">
            <a:xfrm>
              <a:off x="0" y="2"/>
              <a:ext cx="153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</a:rPr>
                <a:t>例3</a:t>
              </a:r>
              <a:r>
                <a:rPr lang="zh-CN" altLang="zh-CN" sz="2800">
                  <a:solidFill>
                    <a:srgbClr val="000000"/>
                  </a:solidFill>
                </a:rPr>
                <a:t>. 多项式</a:t>
              </a:r>
            </a:p>
          </p:txBody>
        </p:sp>
        <p:sp>
          <p:nvSpPr>
            <p:cNvPr id="9228" name="Text Box 4"/>
            <p:cNvSpPr txBox="1">
              <a:spLocks noChangeArrowheads="1"/>
            </p:cNvSpPr>
            <p:nvPr/>
          </p:nvSpPr>
          <p:spPr bwMode="auto">
            <a:xfrm>
              <a:off x="445" y="320"/>
              <a:ext cx="1789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88036" tIns="144018" rIns="288036" bIns="144018">
              <a:spAutoFit/>
            </a:bodyPr>
            <a:lstStyle>
              <a:lvl1pPr defTabSz="2879725" eaLnBrk="0" hangingPunct="0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1439863" indent="-900113" defTabSz="2879725" eaLnBrk="0" hangingPunct="0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2879725" indent="-720725" defTabSz="2879725" eaLnBrk="0" hangingPunct="0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4321175" indent="-719138" defTabSz="2879725" eaLnBrk="0" hangingPunct="0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5761038" indent="-719138" defTabSz="2879725" eaLnBrk="0" hangingPunct="0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800">
                  <a:solidFill>
                    <a:srgbClr val="000000"/>
                  </a:solidFill>
                </a:rPr>
                <a:t>的高阶导数.</a:t>
              </a:r>
            </a:p>
          </p:txBody>
        </p:sp>
        <p:graphicFrame>
          <p:nvGraphicFramePr>
            <p:cNvPr id="92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076128"/>
                </p:ext>
              </p:extLst>
            </p:nvPr>
          </p:nvGraphicFramePr>
          <p:xfrm>
            <a:off x="1420" y="65"/>
            <a:ext cx="32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3" imgW="2349500" imgH="241300" progId="Equation.DSMT4">
                    <p:embed/>
                  </p:oleObj>
                </mc:Choice>
                <mc:Fallback>
                  <p:oleObj name="Equation" r:id="rId3" imgW="23495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65"/>
                          <a:ext cx="32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482676" y="2302127"/>
          <a:ext cx="7097889" cy="54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5" imgW="3237095" imgH="241195" progId="Equation.3">
                  <p:embed/>
                </p:oleObj>
              </mc:Choice>
              <mc:Fallback>
                <p:oleObj r:id="rId5" imgW="32370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676" y="2302127"/>
                        <a:ext cx="7097889" cy="544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851076" y="2968877"/>
            <a:ext cx="2981980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>
                <a:solidFill>
                  <a:srgbClr val="000000"/>
                </a:solidFill>
              </a:rPr>
              <a:t>………………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514928" y="3503588"/>
          <a:ext cx="1784048" cy="55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7" imgW="775036" imgH="241405" progId="Equation.3">
                  <p:embed/>
                </p:oleObj>
              </mc:Choice>
              <mc:Fallback>
                <p:oleObj r:id="rId7" imgW="775036" imgH="2414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928" y="3503588"/>
                        <a:ext cx="1784048" cy="552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4762" y="1713492"/>
            <a:ext cx="1116794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95476" y="4748390"/>
            <a:ext cx="7770687" cy="177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      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阶多项式每求一次导数，多项式的次数降低一次，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阶多项式的</a:t>
            </a:r>
            <a:r>
              <a:rPr lang="zh-CN" altLang="en-US" sz="2800" i="1">
                <a:solidFill>
                  <a:srgbClr val="000000"/>
                </a:solidFill>
              </a:rPr>
              <a:t>n</a:t>
            </a:r>
            <a:r>
              <a:rPr lang="zh-CN" altLang="en-US" sz="2800">
                <a:solidFill>
                  <a:srgbClr val="000000"/>
                </a:solidFill>
              </a:rPr>
              <a:t>阶导数为一常数，大于多项式次数的任何阶数的导数均为0.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540128" y="1739700"/>
          <a:ext cx="4976687" cy="521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9" imgW="2298700" imgH="241300" progId="Equation.3">
                  <p:embed/>
                </p:oleObj>
              </mc:Choice>
              <mc:Fallback>
                <p:oleObj r:id="rId9" imgW="2298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128" y="1739700"/>
                        <a:ext cx="4976687" cy="521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509890" y="4264077"/>
          <a:ext cx="3130147" cy="52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11" imgW="1360081" imgH="228799" progId="Equation.3">
                  <p:embed/>
                </p:oleObj>
              </mc:Choice>
              <mc:Fallback>
                <p:oleObj r:id="rId11" imgW="1360081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890" y="4264077"/>
                        <a:ext cx="3130147" cy="52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utoUpdateAnimBg="0"/>
      <p:bldP spid="10249" grpId="0" autoUpdateAnimBg="0"/>
      <p:bldP spid="1025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5767" indent="-90680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62719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507806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652895" indent="-72544" defTabSz="913851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797982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43070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088158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233246" indent="-72544" defTabSz="91385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77C5408-6F7E-4F42-987E-179E0278FAD7}" type="slidenum">
              <a:rPr lang="zh-CN" altLang="zh-CN" sz="1400">
                <a:solidFill>
                  <a:srgbClr val="000000"/>
                </a:solidFill>
              </a:rPr>
              <a:pPr eaLnBrk="1" hangingPunct="1"/>
              <a:t>9</a:t>
            </a:fld>
            <a:endParaRPr lang="zh-CN" altLang="zh-CN" sz="1400">
              <a:solidFill>
                <a:srgbClr val="000000"/>
              </a:solidFill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52500" y="1333500"/>
            <a:ext cx="4613325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例4</a:t>
            </a:r>
            <a:r>
              <a:rPr lang="zh-CN" altLang="en-US" sz="2800">
                <a:solidFill>
                  <a:srgbClr val="000000"/>
                </a:solidFill>
              </a:rPr>
              <a:t>. 求 </a:t>
            </a: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</a:t>
            </a:r>
            <a:r>
              <a:rPr lang="zh-CN" altLang="en-US" sz="2800" i="1">
                <a:solidFill>
                  <a:srgbClr val="000000"/>
                </a:solidFill>
              </a:rPr>
              <a:t>e</a:t>
            </a:r>
            <a:r>
              <a:rPr lang="zh-CN" altLang="en-US" sz="2800" i="1" baseline="30000">
                <a:solidFill>
                  <a:srgbClr val="000000"/>
                </a:solidFill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的各阶导数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35365" y="2527905"/>
            <a:ext cx="1648984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</a:t>
            </a:r>
            <a:r>
              <a:rPr lang="zh-CN" altLang="zh-CN" sz="280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806728" y="2559151"/>
          <a:ext cx="4456087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1931238" imgH="228699" progId="Equation.3">
                  <p:embed/>
                </p:oleObj>
              </mc:Choice>
              <mc:Fallback>
                <p:oleObj r:id="rId3" imgW="193123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728" y="2559151"/>
                        <a:ext cx="4456087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766913" y="3629076"/>
            <a:ext cx="4958040" cy="52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5" tIns="45702" rIns="91405" bIns="45702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i="1">
                <a:solidFill>
                  <a:srgbClr val="000000"/>
                </a:solidFill>
              </a:rPr>
              <a:t>y </a:t>
            </a:r>
            <a:r>
              <a:rPr lang="zh-CN" altLang="en-US" sz="2800">
                <a:solidFill>
                  <a:srgbClr val="000000"/>
                </a:solidFill>
              </a:rPr>
              <a:t>= </a:t>
            </a:r>
            <a:r>
              <a:rPr lang="zh-CN" altLang="en-US" sz="2800" i="1">
                <a:solidFill>
                  <a:srgbClr val="000000"/>
                </a:solidFill>
              </a:rPr>
              <a:t>e</a:t>
            </a:r>
            <a:r>
              <a:rPr lang="zh-CN" altLang="en-US" sz="2800" i="1" baseline="30000">
                <a:solidFill>
                  <a:srgbClr val="000000"/>
                </a:solidFill>
              </a:rPr>
              <a:t>x </a:t>
            </a:r>
            <a:r>
              <a:rPr lang="zh-CN" altLang="en-US" sz="2800">
                <a:solidFill>
                  <a:srgbClr val="000000"/>
                </a:solidFill>
              </a:rPr>
              <a:t>的任何阶导数仍为 </a:t>
            </a:r>
            <a:r>
              <a:rPr lang="zh-CN" altLang="en-US" sz="2800" i="1">
                <a:solidFill>
                  <a:srgbClr val="000000"/>
                </a:solidFill>
              </a:rPr>
              <a:t>e</a:t>
            </a:r>
            <a:r>
              <a:rPr lang="zh-CN" altLang="en-US" sz="2800" i="1" baseline="30000">
                <a:solidFill>
                  <a:srgbClr val="000000"/>
                </a:solidFill>
              </a:rPr>
              <a:t>x</a:t>
            </a:r>
            <a:r>
              <a:rPr lang="zh-CN" altLang="en-US" sz="28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521226" y="4718152"/>
          <a:ext cx="1589012" cy="49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5" imgW="1397607" imgH="431987" progId="Equation.3">
                  <p:embed/>
                </p:oleObj>
              </mc:Choice>
              <mc:Fallback>
                <p:oleObj r:id="rId5" imgW="1397607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226" y="4718152"/>
                        <a:ext cx="1589012" cy="49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681738" y="4835577"/>
          <a:ext cx="1115786" cy="40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7" imgW="952914" imgH="343049" progId="Equation.3">
                  <p:embed/>
                </p:oleObj>
              </mc:Choice>
              <mc:Fallback>
                <p:oleObj r:id="rId7" imgW="952914" imgH="343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738" y="4835577"/>
                        <a:ext cx="1115786" cy="40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4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802</Words>
  <Application>Microsoft Office PowerPoint</Application>
  <PresentationFormat>全屏显示(4:3)</PresentationFormat>
  <Paragraphs>127</Paragraphs>
  <Slides>37</Slides>
  <Notes>0</Notes>
  <HiddenSlides>11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默认设计模板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Xie_Lingli</dc:creator>
  <cp:lastModifiedBy>Xie_Lingli</cp:lastModifiedBy>
  <cp:revision>3</cp:revision>
  <dcterms:created xsi:type="dcterms:W3CDTF">2017-10-19T12:39:45Z</dcterms:created>
  <dcterms:modified xsi:type="dcterms:W3CDTF">2017-10-19T12:47:21Z</dcterms:modified>
</cp:coreProperties>
</file>