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308" r:id="rId19"/>
    <p:sldId id="309" r:id="rId20"/>
    <p:sldId id="286" r:id="rId21"/>
    <p:sldId id="310" r:id="rId22"/>
    <p:sldId id="289" r:id="rId23"/>
    <p:sldId id="291" r:id="rId24"/>
    <p:sldId id="284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4" r:id="rId35"/>
    <p:sldId id="305" r:id="rId36"/>
    <p:sldId id="306" r:id="rId37"/>
    <p:sldId id="25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2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5" Type="http://schemas.openxmlformats.org/officeDocument/2006/relationships/image" Target="../media/image88.wmf"/><Relationship Id="rId4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9168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7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1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0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1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2017/12/18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3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131678B-B499-4E0E-A6E5-3F5A7CED96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4944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3F31A-B52F-489E-B1C0-5A89217C769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44759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0FC7-15B5-4D35-AE6B-1AC38CEBD4F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37347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E7FC3-B114-47C1-BDF0-9DE03563E8F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1234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AB78-CAF0-4713-AA72-058C15173C5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19977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38185-4BFE-43FC-9C2B-7E0329CB80C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51137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E8057-6F79-40E2-9921-2382D1A0F7C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1040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1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847EC-49AA-4BC0-8350-EF93C44EFC0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935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5E1F7-89FA-4CFF-AF35-57039A2B35E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16912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4A7CC-172E-4FA2-8B28-C75E15EAE2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29479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2EC93-06EA-483D-889F-9F3FDB23AB3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92015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6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6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DB3F-7B7D-48D7-8CB1-B6459DEF0D6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2017/12/18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8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4E1B8167-E81F-47AA-B622-63B77F55F501}" type="slidenum">
              <a:rPr lang="zh-CN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98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jpeg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8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jpeg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jpeg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27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9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r>
              <a:rPr lang="zh-CN" altLang="en-US" sz="4800" dirty="0" smtClean="0">
                <a:solidFill>
                  <a:srgbClr val="068006"/>
                </a:solidFill>
                <a:latin typeface="Arial"/>
                <a:ea typeface="华文行楷" panose="02010800040101010101" pitchFamily="2" charset="-122"/>
              </a:rPr>
              <a:t>多元函数的极限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3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27B-36FA-4C39-9DB4-2068051491E4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871865" y="2139850"/>
            <a:ext cx="7932460" cy="2103563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68627" y="789215"/>
            <a:ext cx="1339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FF0000"/>
                </a:solidFill>
              </a:rPr>
              <a:t>注意：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8536" y="1323925"/>
          <a:ext cx="2641802" cy="4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2640771" imgH="444624" progId="Equation.3">
                  <p:embed/>
                </p:oleObj>
              </mc:Choice>
              <mc:Fallback>
                <p:oleObj r:id="rId3" imgW="264077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536" y="1323925"/>
                        <a:ext cx="2641802" cy="4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403675" y="2860524"/>
          <a:ext cx="4046361" cy="64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5" imgW="3910220" imgH="622347" progId="Equation.3">
                  <p:embed/>
                </p:oleObj>
              </mc:Choice>
              <mc:Fallback>
                <p:oleObj r:id="rId5" imgW="3910220" imgH="622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675" y="2860524"/>
                        <a:ext cx="4046361" cy="64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495274" y="5073953"/>
            <a:ext cx="93687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3136698" y="4865814"/>
            <a:ext cx="4291794" cy="1193547"/>
            <a:chOff x="0" y="0"/>
            <a:chExt cx="2703" cy="752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0" y="462"/>
              <a:ext cx="2431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1045" y="436"/>
              <a:ext cx="62" cy="62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9" y="435"/>
              <a:ext cx="62" cy="62"/>
            </a:xfrm>
            <a:prstGeom prst="ellipse">
              <a:avLst/>
            </a:prstGeom>
            <a:solidFill>
              <a:srgbClr val="FF5050"/>
            </a:solidFill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5" name="Oval 11"/>
            <p:cNvSpPr>
              <a:spLocks noChangeArrowheads="1"/>
            </p:cNvSpPr>
            <p:nvPr/>
          </p:nvSpPr>
          <p:spPr bwMode="auto">
            <a:xfrm>
              <a:off x="1842" y="436"/>
              <a:ext cx="62" cy="62"/>
            </a:xfrm>
            <a:prstGeom prst="ellipse">
              <a:avLst/>
            </a:prstGeom>
            <a:solidFill>
              <a:srgbClr val="FF5050"/>
            </a:solidFill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167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974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769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62" y="0"/>
            <a:ext cx="6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r:id="rId7" imgW="1067580" imgH="508538" progId="Equation.3">
                    <p:embed/>
                  </p:oleObj>
                </mc:Choice>
                <mc:Fallback>
                  <p:oleObj r:id="rId7" imgW="1067580" imgH="50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0"/>
                          <a:ext cx="67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0" name="Object 16"/>
            <p:cNvGraphicFramePr>
              <a:graphicFrameLocks noChangeAspect="1"/>
            </p:cNvGraphicFramePr>
            <p:nvPr/>
          </p:nvGraphicFramePr>
          <p:xfrm>
            <a:off x="1572" y="21"/>
            <a:ext cx="6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r:id="rId9" imgW="1067580" imgH="508538" progId="Equation.3">
                    <p:embed/>
                  </p:oleObj>
                </mc:Choice>
                <mc:Fallback>
                  <p:oleObj r:id="rId9" imgW="1067580" imgH="50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1"/>
                          <a:ext cx="67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433" y="280"/>
              <a:ext cx="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</p:grp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166687" y="2794000"/>
          <a:ext cx="3264706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11" imgW="2895917" imgH="648017" progId="Equation.3">
                  <p:embed/>
                </p:oleObj>
              </mc:Choice>
              <mc:Fallback>
                <p:oleObj r:id="rId11" imgW="2895917" imgH="648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687" y="2794000"/>
                        <a:ext cx="3264706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563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3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A270-7A08-45D1-8A0D-8B5235C3178F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811889" y="3414889"/>
            <a:ext cx="4038298" cy="3442103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folHlink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4632476" y="443492"/>
            <a:ext cx="3611437" cy="2644322"/>
            <a:chOff x="0" y="0"/>
            <a:chExt cx="2275" cy="1666"/>
          </a:xfrm>
        </p:grpSpPr>
        <p:sp>
          <p:nvSpPr>
            <p:cNvPr id="53252" name="Oval 4"/>
            <p:cNvSpPr>
              <a:spLocks noChangeArrowheads="1"/>
            </p:cNvSpPr>
            <p:nvPr/>
          </p:nvSpPr>
          <p:spPr bwMode="auto">
            <a:xfrm>
              <a:off x="414" y="104"/>
              <a:ext cx="1645" cy="1065"/>
            </a:xfrm>
            <a:prstGeom prst="ellipse">
              <a:avLst/>
            </a:pr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0" y="1350"/>
              <a:ext cx="22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 flipV="1">
              <a:off x="310" y="0"/>
              <a:ext cx="0" cy="16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2010" y="1303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69" y="1271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1481" y="370"/>
              <a:ext cx="68" cy="68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4794">
                <a:solidFill>
                  <a:srgbClr val="000000"/>
                </a:solidFill>
              </a:endParaRPr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1006" y="647"/>
              <a:ext cx="68" cy="68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4794">
                <a:solidFill>
                  <a:srgbClr val="000000"/>
                </a:solidFill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800" y="748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  <a:endParaRPr lang="zh-CN" altLang="zh-CN" sz="2413" i="1">
                <a:solidFill>
                  <a:srgbClr val="000000"/>
                </a:solidFill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1537" y="324"/>
              <a:ext cx="2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827" y="954"/>
              <a:ext cx="2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06992" y="688925"/>
            <a:ext cx="398890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对二元函数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如图</a:t>
            </a:r>
          </a:p>
        </p:txBody>
      </p:sp>
      <p:sp>
        <p:nvSpPr>
          <p:cNvPr id="53263" name="Freeform 15"/>
          <p:cNvSpPr>
            <a:spLocks/>
          </p:cNvSpPr>
          <p:nvPr/>
        </p:nvSpPr>
        <p:spPr bwMode="auto">
          <a:xfrm>
            <a:off x="5724575" y="962076"/>
            <a:ext cx="1271512" cy="533198"/>
          </a:xfrm>
          <a:custGeom>
            <a:avLst/>
            <a:gdLst>
              <a:gd name="T0" fmla="*/ 801 w 801"/>
              <a:gd name="T1" fmla="*/ 47 h 336"/>
              <a:gd name="T2" fmla="*/ 656 w 801"/>
              <a:gd name="T3" fmla="*/ 5 h 336"/>
              <a:gd name="T4" fmla="*/ 418 w 801"/>
              <a:gd name="T5" fmla="*/ 78 h 336"/>
              <a:gd name="T6" fmla="*/ 15 w 801"/>
              <a:gd name="T7" fmla="*/ 99 h 336"/>
              <a:gd name="T8" fmla="*/ 325 w 801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" h="336">
                <a:moveTo>
                  <a:pt x="801" y="47"/>
                </a:moveTo>
                <a:cubicBezTo>
                  <a:pt x="760" y="23"/>
                  <a:pt x="720" y="0"/>
                  <a:pt x="656" y="5"/>
                </a:cubicBezTo>
                <a:cubicBezTo>
                  <a:pt x="592" y="10"/>
                  <a:pt x="525" y="62"/>
                  <a:pt x="418" y="78"/>
                </a:cubicBezTo>
                <a:cubicBezTo>
                  <a:pt x="311" y="94"/>
                  <a:pt x="30" y="56"/>
                  <a:pt x="15" y="99"/>
                </a:cubicBezTo>
                <a:cubicBezTo>
                  <a:pt x="0" y="142"/>
                  <a:pt x="261" y="287"/>
                  <a:pt x="325" y="336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3264" name="Freeform 16"/>
          <p:cNvSpPr>
            <a:spLocks/>
          </p:cNvSpPr>
          <p:nvPr/>
        </p:nvSpPr>
        <p:spPr bwMode="auto">
          <a:xfrm>
            <a:off x="6273901" y="1098651"/>
            <a:ext cx="753937" cy="739825"/>
          </a:xfrm>
          <a:custGeom>
            <a:avLst/>
            <a:gdLst>
              <a:gd name="T0" fmla="*/ 475 w 475"/>
              <a:gd name="T1" fmla="*/ 34 h 466"/>
              <a:gd name="T2" fmla="*/ 336 w 475"/>
              <a:gd name="T3" fmla="*/ 23 h 466"/>
              <a:gd name="T4" fmla="*/ 232 w 475"/>
              <a:gd name="T5" fmla="*/ 176 h 466"/>
              <a:gd name="T6" fmla="*/ 123 w 475"/>
              <a:gd name="T7" fmla="*/ 446 h 466"/>
              <a:gd name="T8" fmla="*/ 0 w 475"/>
              <a:gd name="T9" fmla="*/ 2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66">
                <a:moveTo>
                  <a:pt x="475" y="34"/>
                </a:moveTo>
                <a:cubicBezTo>
                  <a:pt x="426" y="17"/>
                  <a:pt x="376" y="0"/>
                  <a:pt x="336" y="23"/>
                </a:cubicBezTo>
                <a:cubicBezTo>
                  <a:pt x="296" y="46"/>
                  <a:pt x="267" y="105"/>
                  <a:pt x="232" y="176"/>
                </a:cubicBezTo>
                <a:cubicBezTo>
                  <a:pt x="197" y="247"/>
                  <a:pt x="162" y="426"/>
                  <a:pt x="123" y="446"/>
                </a:cubicBezTo>
                <a:cubicBezTo>
                  <a:pt x="84" y="466"/>
                  <a:pt x="26" y="326"/>
                  <a:pt x="0" y="295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894036" y="3646715"/>
            <a:ext cx="133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有</a:t>
            </a:r>
          </a:p>
        </p:txBody>
      </p: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5748262" y="3705175"/>
          <a:ext cx="2242155" cy="62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3" imgW="2247242" imgH="622347" progId="Equation.3">
                  <p:embed/>
                </p:oleObj>
              </mc:Choice>
              <mc:Fallback>
                <p:oleObj r:id="rId3" imgW="2247242" imgH="622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262" y="3705175"/>
                        <a:ext cx="2242155" cy="620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910163" y="4421313"/>
            <a:ext cx="3841750" cy="21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 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以任何方式趋近于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时,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的极限都存在且为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3268" name="Group 20"/>
          <p:cNvGrpSpPr>
            <a:grpSpLocks/>
          </p:cNvGrpSpPr>
          <p:nvPr/>
        </p:nvGrpSpPr>
        <p:grpSpPr bwMode="auto">
          <a:xfrm>
            <a:off x="368401" y="1829405"/>
            <a:ext cx="4330751" cy="4739619"/>
            <a:chOff x="0" y="0"/>
            <a:chExt cx="2728" cy="2986"/>
          </a:xfrm>
        </p:grpSpPr>
        <p:grpSp>
          <p:nvGrpSpPr>
            <p:cNvPr id="53269" name="Group 21"/>
            <p:cNvGrpSpPr>
              <a:grpSpLocks/>
            </p:cNvGrpSpPr>
            <p:nvPr/>
          </p:nvGrpSpPr>
          <p:grpSpPr bwMode="auto">
            <a:xfrm>
              <a:off x="982" y="771"/>
              <a:ext cx="1143" cy="648"/>
              <a:chOff x="0" y="0"/>
              <a:chExt cx="1143" cy="648"/>
            </a:xfrm>
          </p:grpSpPr>
          <p:sp>
            <p:nvSpPr>
              <p:cNvPr id="53270" name="Arc 22"/>
              <p:cNvSpPr>
                <a:spLocks/>
              </p:cNvSpPr>
              <p:nvPr/>
            </p:nvSpPr>
            <p:spPr bwMode="auto">
              <a:xfrm rot="21085591">
                <a:off x="0" y="0"/>
                <a:ext cx="1103" cy="4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50 h 21750"/>
                  <a:gd name="T2" fmla="*/ 43200 w 43200"/>
                  <a:gd name="T3" fmla="*/ 21600 h 21750"/>
                  <a:gd name="T4" fmla="*/ 21600 w 43200"/>
                  <a:gd name="T5" fmla="*/ 21600 h 2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50" fill="none" extrusionOk="0">
                    <a:moveTo>
                      <a:pt x="0" y="21750"/>
                    </a:moveTo>
                    <a:cubicBezTo>
                      <a:pt x="0" y="21700"/>
                      <a:pt x="0" y="216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50" stroke="0" extrusionOk="0">
                    <a:moveTo>
                      <a:pt x="0" y="21750"/>
                    </a:moveTo>
                    <a:cubicBezTo>
                      <a:pt x="0" y="21700"/>
                      <a:pt x="0" y="216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271" name="Group 23"/>
              <p:cNvGrpSpPr>
                <a:grpSpLocks/>
              </p:cNvGrpSpPr>
              <p:nvPr/>
            </p:nvGrpSpPr>
            <p:grpSpPr bwMode="auto">
              <a:xfrm rot="-555616">
                <a:off x="40" y="354"/>
                <a:ext cx="1103" cy="294"/>
                <a:chOff x="0" y="0"/>
                <a:chExt cx="750" cy="215"/>
              </a:xfrm>
            </p:grpSpPr>
            <p:sp>
              <p:nvSpPr>
                <p:cNvPr id="53272" name="Arc 24"/>
                <p:cNvSpPr>
                  <a:spLocks/>
                </p:cNvSpPr>
                <p:nvPr/>
              </p:nvSpPr>
              <p:spPr bwMode="auto">
                <a:xfrm flipV="1">
                  <a:off x="0" y="107"/>
                  <a:ext cx="750" cy="1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 w 43200"/>
                    <a:gd name="T1" fmla="*/ 21788 h 21788"/>
                    <a:gd name="T2" fmla="*/ 43200 w 43200"/>
                    <a:gd name="T3" fmla="*/ 21600 h 21788"/>
                    <a:gd name="T4" fmla="*/ 21600 w 43200"/>
                    <a:gd name="T5" fmla="*/ 21600 h 21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788" fill="none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788" stroke="0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91E3FD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73" name="Arc 25"/>
                <p:cNvSpPr>
                  <a:spLocks/>
                </p:cNvSpPr>
                <p:nvPr/>
              </p:nvSpPr>
              <p:spPr bwMode="auto">
                <a:xfrm>
                  <a:off x="0" y="0"/>
                  <a:ext cx="750" cy="10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 w 43200"/>
                    <a:gd name="T1" fmla="*/ 21788 h 21788"/>
                    <a:gd name="T2" fmla="*/ 43200 w 43200"/>
                    <a:gd name="T3" fmla="*/ 21600 h 21788"/>
                    <a:gd name="T4" fmla="*/ 21600 w 43200"/>
                    <a:gd name="T5" fmla="*/ 21600 h 21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788" fill="none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788" stroke="0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91E3FD"/>
                </a:solidFill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998" y="2175"/>
              <a:ext cx="1149" cy="559"/>
              <a:chOff x="0" y="0"/>
              <a:chExt cx="1149" cy="559"/>
            </a:xfrm>
          </p:grpSpPr>
          <p:sp>
            <p:nvSpPr>
              <p:cNvPr id="53275" name="Arc 27"/>
              <p:cNvSpPr>
                <a:spLocks/>
              </p:cNvSpPr>
              <p:nvPr/>
            </p:nvSpPr>
            <p:spPr bwMode="auto">
              <a:xfrm rot="21062641" flipV="1">
                <a:off x="46" y="276"/>
                <a:ext cx="1103" cy="28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6" name="Arc 28"/>
              <p:cNvSpPr>
                <a:spLocks/>
              </p:cNvSpPr>
              <p:nvPr/>
            </p:nvSpPr>
            <p:spPr bwMode="auto">
              <a:xfrm rot="21062640">
                <a:off x="0" y="0"/>
                <a:ext cx="1104" cy="2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 flipV="1">
              <a:off x="1022" y="1356"/>
              <a:ext cx="0" cy="1100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 flipV="1">
              <a:off x="2125" y="1214"/>
              <a:ext cx="0" cy="1242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1169" y="2694"/>
              <a:ext cx="3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1531" y="326"/>
              <a:ext cx="9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669999"/>
                  </a:solidFill>
                </a:rPr>
                <a:t>z </a:t>
              </a:r>
              <a:r>
                <a:rPr lang="zh-CN" altLang="zh-CN" sz="2413">
                  <a:solidFill>
                    <a:srgbClr val="669999"/>
                  </a:solidFill>
                </a:rPr>
                <a:t>= </a:t>
              </a:r>
              <a:r>
                <a:rPr lang="zh-CN" altLang="zh-CN" sz="2413" i="1">
                  <a:solidFill>
                    <a:srgbClr val="669999"/>
                  </a:solidFill>
                </a:rPr>
                <a:t>f </a:t>
              </a:r>
              <a:r>
                <a:rPr lang="zh-CN" altLang="zh-CN" sz="2413">
                  <a:solidFill>
                    <a:srgbClr val="669999"/>
                  </a:solidFill>
                </a:rPr>
                <a:t>(</a:t>
              </a:r>
              <a:r>
                <a:rPr lang="zh-CN" altLang="zh-CN" sz="2413" i="1">
                  <a:solidFill>
                    <a:srgbClr val="669999"/>
                  </a:solidFill>
                </a:rPr>
                <a:t>x</a:t>
              </a:r>
              <a:r>
                <a:rPr lang="zh-CN" altLang="zh-CN" sz="2413">
                  <a:solidFill>
                    <a:srgbClr val="669999"/>
                  </a:solidFill>
                </a:rPr>
                <a:t>, </a:t>
              </a:r>
              <a:r>
                <a:rPr lang="zh-CN" altLang="zh-CN" sz="2413" i="1">
                  <a:solidFill>
                    <a:srgbClr val="669999"/>
                  </a:solidFill>
                </a:rPr>
                <a:t>y</a:t>
              </a:r>
              <a:r>
                <a:rPr lang="zh-CN" altLang="zh-CN" sz="2413">
                  <a:solidFill>
                    <a:srgbClr val="669999"/>
                  </a:solidFill>
                </a:rPr>
                <a:t>)</a:t>
              </a:r>
            </a:p>
          </p:txBody>
        </p:sp>
        <p:grpSp>
          <p:nvGrpSpPr>
            <p:cNvPr id="53281" name="Group 33"/>
            <p:cNvGrpSpPr>
              <a:grpSpLocks/>
            </p:cNvGrpSpPr>
            <p:nvPr/>
          </p:nvGrpSpPr>
          <p:grpSpPr bwMode="auto">
            <a:xfrm>
              <a:off x="1837" y="833"/>
              <a:ext cx="73" cy="1613"/>
              <a:chOff x="0" y="0"/>
              <a:chExt cx="73" cy="1613"/>
            </a:xfrm>
          </p:grpSpPr>
          <p:sp>
            <p:nvSpPr>
              <p:cNvPr id="53282" name="Oval 34"/>
              <p:cNvSpPr>
                <a:spLocks noChangeArrowheads="1"/>
              </p:cNvSpPr>
              <p:nvPr/>
            </p:nvSpPr>
            <p:spPr bwMode="auto">
              <a:xfrm>
                <a:off x="0" y="154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3" name="Line 35"/>
              <p:cNvSpPr>
                <a:spLocks noChangeShapeType="1"/>
              </p:cNvSpPr>
              <p:nvPr/>
            </p:nvSpPr>
            <p:spPr bwMode="auto">
              <a:xfrm flipV="1">
                <a:off x="22" y="0"/>
                <a:ext cx="0" cy="157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1842" y="2326"/>
              <a:ext cx="2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grpSp>
          <p:nvGrpSpPr>
            <p:cNvPr id="53285" name="Group 37"/>
            <p:cNvGrpSpPr>
              <a:grpSpLocks/>
            </p:cNvGrpSpPr>
            <p:nvPr/>
          </p:nvGrpSpPr>
          <p:grpSpPr bwMode="auto">
            <a:xfrm>
              <a:off x="98" y="1685"/>
              <a:ext cx="1029" cy="316"/>
              <a:chOff x="0" y="0"/>
              <a:chExt cx="1029" cy="316"/>
            </a:xfrm>
          </p:grpSpPr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f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 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3287" name="Freeform 39"/>
              <p:cNvSpPr>
                <a:spLocks/>
              </p:cNvSpPr>
              <p:nvPr/>
            </p:nvSpPr>
            <p:spPr bwMode="auto">
              <a:xfrm>
                <a:off x="439" y="132"/>
                <a:ext cx="590" cy="184"/>
              </a:xfrm>
              <a:custGeom>
                <a:avLst/>
                <a:gdLst>
                  <a:gd name="T0" fmla="*/ 0 w 590"/>
                  <a:gd name="T1" fmla="*/ 8 h 184"/>
                  <a:gd name="T2" fmla="*/ 383 w 590"/>
                  <a:gd name="T3" fmla="*/ 29 h 184"/>
                  <a:gd name="T4" fmla="*/ 590 w 590"/>
                  <a:gd name="T5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184">
                    <a:moveTo>
                      <a:pt x="0" y="8"/>
                    </a:moveTo>
                    <a:cubicBezTo>
                      <a:pt x="142" y="4"/>
                      <a:pt x="285" y="0"/>
                      <a:pt x="383" y="29"/>
                    </a:cubicBezTo>
                    <a:cubicBezTo>
                      <a:pt x="481" y="58"/>
                      <a:pt x="523" y="146"/>
                      <a:pt x="590" y="1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288" name="Group 40"/>
            <p:cNvGrpSpPr>
              <a:grpSpLocks/>
            </p:cNvGrpSpPr>
            <p:nvPr/>
          </p:nvGrpSpPr>
          <p:grpSpPr bwMode="auto">
            <a:xfrm>
              <a:off x="1451" y="756"/>
              <a:ext cx="495" cy="1994"/>
              <a:chOff x="0" y="0"/>
              <a:chExt cx="495" cy="1994"/>
            </a:xfrm>
          </p:grpSpPr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90" y="0"/>
                <a:ext cx="40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M</a:t>
                </a:r>
              </a:p>
            </p:txBody>
          </p:sp>
          <p:grpSp>
            <p:nvGrpSpPr>
              <p:cNvPr id="53290" name="Group 42"/>
              <p:cNvGrpSpPr>
                <a:grpSpLocks/>
              </p:cNvGrpSpPr>
              <p:nvPr/>
            </p:nvGrpSpPr>
            <p:grpSpPr bwMode="auto">
              <a:xfrm>
                <a:off x="0" y="16"/>
                <a:ext cx="300" cy="1978"/>
                <a:chOff x="0" y="0"/>
                <a:chExt cx="300" cy="1978"/>
              </a:xfrm>
            </p:grpSpPr>
            <p:sp>
              <p:nvSpPr>
                <p:cNvPr id="53291" name="Line 43"/>
                <p:cNvSpPr>
                  <a:spLocks noChangeShapeType="1"/>
                </p:cNvSpPr>
                <p:nvPr/>
              </p:nvSpPr>
              <p:spPr bwMode="auto">
                <a:xfrm>
                  <a:off x="115" y="0"/>
                  <a:ext cx="0" cy="1692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2" name="Oval 44"/>
                <p:cNvSpPr>
                  <a:spLocks noChangeArrowheads="1"/>
                </p:cNvSpPr>
                <p:nvPr/>
              </p:nvSpPr>
              <p:spPr bwMode="auto">
                <a:xfrm>
                  <a:off x="88" y="1664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686"/>
                  <a:ext cx="30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0000"/>
                      </a:solidFill>
                    </a:rPr>
                    <a:t>X</a:t>
                  </a:r>
                  <a:r>
                    <a:rPr lang="zh-CN" altLang="zh-CN" sz="2413" baseline="-25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53294" name="Group 46"/>
            <p:cNvGrpSpPr>
              <a:grpSpLocks/>
            </p:cNvGrpSpPr>
            <p:nvPr/>
          </p:nvGrpSpPr>
          <p:grpSpPr bwMode="auto">
            <a:xfrm>
              <a:off x="543" y="225"/>
              <a:ext cx="1069" cy="2252"/>
              <a:chOff x="0" y="0"/>
              <a:chExt cx="1069" cy="2252"/>
            </a:xfrm>
          </p:grpSpPr>
          <p:grpSp>
            <p:nvGrpSpPr>
              <p:cNvPr id="53295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1069" cy="569"/>
                <a:chOff x="0" y="0"/>
                <a:chExt cx="1069" cy="569"/>
              </a:xfrm>
            </p:grpSpPr>
            <p:sp>
              <p:nvSpPr>
                <p:cNvPr id="5329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220" y="163"/>
                  <a:ext cx="838" cy="37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53298" name="Oval 50"/>
                <p:cNvSpPr>
                  <a:spLocks noChangeArrowheads="1"/>
                </p:cNvSpPr>
                <p:nvPr/>
              </p:nvSpPr>
              <p:spPr bwMode="auto">
                <a:xfrm>
                  <a:off x="996" y="496"/>
                  <a:ext cx="73" cy="73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3299" name="Line 51"/>
              <p:cNvSpPr>
                <a:spLocks noChangeShapeType="1"/>
              </p:cNvSpPr>
              <p:nvPr/>
            </p:nvSpPr>
            <p:spPr bwMode="auto">
              <a:xfrm>
                <a:off x="221" y="1818"/>
                <a:ext cx="807" cy="43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300" name="Group 52"/>
            <p:cNvGrpSpPr>
              <a:grpSpLocks/>
            </p:cNvGrpSpPr>
            <p:nvPr/>
          </p:nvGrpSpPr>
          <p:grpSpPr bwMode="auto">
            <a:xfrm>
              <a:off x="0" y="0"/>
              <a:ext cx="2728" cy="2793"/>
              <a:chOff x="0" y="0"/>
              <a:chExt cx="2728" cy="2793"/>
            </a:xfrm>
          </p:grpSpPr>
          <p:sp>
            <p:nvSpPr>
              <p:cNvPr id="53301" name="Line 53"/>
              <p:cNvSpPr>
                <a:spLocks noChangeShapeType="1"/>
              </p:cNvSpPr>
              <p:nvPr/>
            </p:nvSpPr>
            <p:spPr bwMode="auto">
              <a:xfrm>
                <a:off x="760" y="2053"/>
                <a:ext cx="17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2" name="Line 54"/>
              <p:cNvSpPr>
                <a:spLocks noChangeShapeType="1"/>
              </p:cNvSpPr>
              <p:nvPr/>
            </p:nvSpPr>
            <p:spPr bwMode="auto">
              <a:xfrm flipV="1">
                <a:off x="760" y="105"/>
                <a:ext cx="0" cy="194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3" name="Line 55"/>
              <p:cNvSpPr>
                <a:spLocks noChangeShapeType="1"/>
              </p:cNvSpPr>
              <p:nvPr/>
            </p:nvSpPr>
            <p:spPr bwMode="auto">
              <a:xfrm flipH="1">
                <a:off x="19" y="2053"/>
                <a:ext cx="741" cy="7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2525" y="1845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608" y="0"/>
                <a:ext cx="19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0" y="2453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554" y="1865"/>
                <a:ext cx="2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sp>
          <p:nvSpPr>
            <p:cNvPr id="53308" name="Freeform 60"/>
            <p:cNvSpPr>
              <a:spLocks/>
            </p:cNvSpPr>
            <p:nvPr/>
          </p:nvSpPr>
          <p:spPr bwMode="auto">
            <a:xfrm>
              <a:off x="1497" y="2219"/>
              <a:ext cx="374" cy="227"/>
            </a:xfrm>
            <a:custGeom>
              <a:avLst/>
              <a:gdLst>
                <a:gd name="T0" fmla="*/ 374 w 374"/>
                <a:gd name="T1" fmla="*/ 155 h 227"/>
                <a:gd name="T2" fmla="*/ 159 w 374"/>
                <a:gd name="T3" fmla="*/ 41 h 227"/>
                <a:gd name="T4" fmla="*/ 11 w 374"/>
                <a:gd name="T5" fmla="*/ 31 h 227"/>
                <a:gd name="T6" fmla="*/ 89 w 374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227">
                  <a:moveTo>
                    <a:pt x="374" y="155"/>
                  </a:moveTo>
                  <a:cubicBezTo>
                    <a:pt x="337" y="136"/>
                    <a:pt x="219" y="62"/>
                    <a:pt x="159" y="41"/>
                  </a:cubicBezTo>
                  <a:cubicBezTo>
                    <a:pt x="99" y="20"/>
                    <a:pt x="23" y="0"/>
                    <a:pt x="11" y="31"/>
                  </a:cubicBezTo>
                  <a:cubicBezTo>
                    <a:pt x="0" y="62"/>
                    <a:pt x="73" y="186"/>
                    <a:pt x="89" y="227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309" name="Freeform 61"/>
            <p:cNvSpPr>
              <a:spLocks/>
            </p:cNvSpPr>
            <p:nvPr/>
          </p:nvSpPr>
          <p:spPr bwMode="auto">
            <a:xfrm>
              <a:off x="1579" y="2360"/>
              <a:ext cx="279" cy="275"/>
            </a:xfrm>
            <a:custGeom>
              <a:avLst/>
              <a:gdLst>
                <a:gd name="T0" fmla="*/ 279 w 279"/>
                <a:gd name="T1" fmla="*/ 34 h 275"/>
                <a:gd name="T2" fmla="*/ 182 w 279"/>
                <a:gd name="T3" fmla="*/ 28 h 275"/>
                <a:gd name="T4" fmla="*/ 113 w 279"/>
                <a:gd name="T5" fmla="*/ 202 h 275"/>
                <a:gd name="T6" fmla="*/ 34 w 279"/>
                <a:gd name="T7" fmla="*/ 263 h 275"/>
                <a:gd name="T8" fmla="*/ 0 w 279"/>
                <a:gd name="T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75">
                  <a:moveTo>
                    <a:pt x="279" y="34"/>
                  </a:moveTo>
                  <a:cubicBezTo>
                    <a:pt x="245" y="24"/>
                    <a:pt x="210" y="0"/>
                    <a:pt x="182" y="28"/>
                  </a:cubicBezTo>
                  <a:cubicBezTo>
                    <a:pt x="154" y="56"/>
                    <a:pt x="138" y="163"/>
                    <a:pt x="113" y="202"/>
                  </a:cubicBezTo>
                  <a:cubicBezTo>
                    <a:pt x="88" y="241"/>
                    <a:pt x="53" y="275"/>
                    <a:pt x="34" y="263"/>
                  </a:cubicBezTo>
                  <a:cubicBezTo>
                    <a:pt x="15" y="251"/>
                    <a:pt x="7" y="157"/>
                    <a:pt x="0" y="129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086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63" grpId="0" animBg="1"/>
      <p:bldP spid="53264" grpId="0" animBg="1"/>
      <p:bldP spid="53265" grpId="0" build="p" autoUpdateAnimBg="0" advAuto="0"/>
      <p:bldP spid="53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DB80-4041-4CBA-96F4-FF6D0EA213E7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1" y="686405"/>
            <a:ext cx="4279698" cy="1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198" y="1829405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1" y="1600099"/>
            <a:ext cx="378429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1" y="2514802"/>
            <a:ext cx="353029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99" y="2819198"/>
            <a:ext cx="1460500" cy="49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4405"/>
            <a:ext cx="1257401" cy="40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99" y="3657802"/>
            <a:ext cx="1511401" cy="46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533198" y="4343199"/>
            <a:ext cx="6324802" cy="535367"/>
            <a:chOff x="0" y="0"/>
            <a:chExt cx="3984" cy="337"/>
          </a:xfrm>
        </p:grpSpPr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0" y="8"/>
              <a:ext cx="39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当                                                 时，</a:t>
              </a:r>
            </a:p>
          </p:txBody>
        </p:sp>
        <p:pic>
          <p:nvPicPr>
            <p:cNvPr id="5530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0"/>
              <a:ext cx="267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802"/>
            <a:ext cx="436890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257901" y="5410100"/>
            <a:ext cx="2514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原结论成立．</a:t>
            </a: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99" y="2438199"/>
            <a:ext cx="2743099" cy="2248706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838099" y="914199"/>
            <a:ext cx="2133802" cy="45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794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794" b="1" dirty="0">
                <a:solidFill>
                  <a:srgbClr val="0000FF"/>
                </a:solidFill>
              </a:rPr>
              <a:t>求证  </a:t>
            </a:r>
          </a:p>
        </p:txBody>
      </p:sp>
    </p:spTree>
    <p:extLst>
      <p:ext uri="{BB962C8B-B14F-4D97-AF65-F5344CB8AC3E}">
        <p14:creationId xmlns:p14="http://schemas.microsoft.com/office/powerpoint/2010/main" val="274375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9" grpId="0" autoUpdateAnimBg="0"/>
      <p:bldP spid="553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1E9-0CF2-46AF-8851-981E4BD243AE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88786" y="890512"/>
            <a:ext cx="101952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 smtClean="0">
                <a:solidFill>
                  <a:srgbClr val="9933FF"/>
                </a:solidFill>
              </a:rPr>
              <a:t>例</a:t>
            </a:r>
            <a:r>
              <a:rPr lang="en-US" altLang="zh-CN" sz="3207" b="1" dirty="0" smtClean="0">
                <a:solidFill>
                  <a:srgbClr val="9933FF"/>
                </a:solidFill>
              </a:rPr>
              <a:t>2</a:t>
            </a:r>
            <a:r>
              <a:rPr lang="zh-CN" altLang="zh-CN" sz="3207" b="1" dirty="0" smtClean="0">
                <a:solidFill>
                  <a:srgbClr val="9933FF"/>
                </a:solidFill>
              </a:rPr>
              <a:t>.</a:t>
            </a:r>
            <a:endParaRPr lang="zh-CN" altLang="zh-CN" sz="3207" b="1" dirty="0">
              <a:solidFill>
                <a:srgbClr val="9933FF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872746" y="684389"/>
          <a:ext cx="5270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3" imgW="2108517" imgH="419417" progId="Equation.3">
                  <p:embed/>
                </p:oleObj>
              </mc:Choice>
              <mc:Fallback>
                <p:oleObj r:id="rId3" imgW="2108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746" y="684389"/>
                        <a:ext cx="5270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5953" y="1809750"/>
            <a:ext cx="27254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用定义证明: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821214" y="1693837"/>
          <a:ext cx="2743603" cy="111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5" imgW="2743517" imgH="1117917" progId="Equation.3">
                  <p:embed/>
                </p:oleObj>
              </mc:Choice>
              <mc:Fallback>
                <p:oleObj r:id="rId5" imgW="27435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14" y="1693837"/>
                        <a:ext cx="2743603" cy="111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27365" y="3381627"/>
            <a:ext cx="14776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9933FF"/>
                </a:solidFill>
              </a:rPr>
              <a:t>证: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184325" y="3414889"/>
            <a:ext cx="21494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&gt;0, 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212544" y="3338286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7" imgW="1385218" imgH="279838" progId="Equation.3">
                  <p:embed/>
                </p:oleObj>
              </mc:Choice>
              <mc:Fallback>
                <p:oleObj r:id="rId7" imgW="1385218" imgH="279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544" y="3338286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833814" y="4272139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 | </a:t>
            </a:r>
            <a:r>
              <a:rPr lang="zh-CN" altLang="zh-CN" sz="2794" b="1" i="1">
                <a:solidFill>
                  <a:srgbClr val="000099"/>
                </a:solidFill>
              </a:rPr>
              <a:t>f </a:t>
            </a: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x</a:t>
            </a:r>
            <a:r>
              <a:rPr lang="zh-CN" altLang="zh-CN" sz="2794" b="1">
                <a:solidFill>
                  <a:srgbClr val="000099"/>
                </a:solidFill>
              </a:rPr>
              <a:t>, </a:t>
            </a:r>
            <a:r>
              <a:rPr lang="zh-CN" altLang="zh-CN" sz="2794" b="1" i="1">
                <a:solidFill>
                  <a:srgbClr val="000099"/>
                </a:solidFill>
              </a:rPr>
              <a:t>y</a:t>
            </a:r>
            <a:r>
              <a:rPr lang="zh-CN" altLang="zh-CN" sz="2794" b="1">
                <a:solidFill>
                  <a:srgbClr val="000099"/>
                </a:solidFill>
              </a:rPr>
              <a:t>) – 0 | &lt; 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794" b="1">
                <a:solidFill>
                  <a:srgbClr val="000099"/>
                </a:solidFill>
              </a:rPr>
              <a:t>  .)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090587" y="5275540"/>
            <a:ext cx="60420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考虑</a:t>
            </a:r>
            <a:r>
              <a:rPr lang="zh-CN" altLang="zh-CN" sz="2794">
                <a:solidFill>
                  <a:srgbClr val="000000"/>
                </a:solidFill>
              </a:rPr>
              <a:t> |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 – 0 | 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768171" y="5085040"/>
          <a:ext cx="1982107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9" imgW="1981517" imgH="965517" progId="Equation.3">
                  <p:embed/>
                </p:oleObj>
              </mc:Choice>
              <mc:Fallback>
                <p:oleObj r:id="rId9" imgW="19815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171" y="5085040"/>
                        <a:ext cx="1982107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5810754" y="5372302"/>
          <a:ext cx="885472" cy="3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11" imgW="889317" imgH="394017" progId="Equation.3">
                  <p:embed/>
                </p:oleObj>
              </mc:Choice>
              <mc:Fallback>
                <p:oleObj r:id="rId11" imgW="8893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754" y="5372302"/>
                        <a:ext cx="885472" cy="3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6704290" y="5078992"/>
          <a:ext cx="1396496" cy="91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13" imgW="1397924" imgH="915114" progId="Equation.3">
                  <p:embed/>
                </p:oleObj>
              </mc:Choice>
              <mc:Fallback>
                <p:oleObj r:id="rId13" imgW="1397924" imgH="9151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290" y="5078992"/>
                        <a:ext cx="1396496" cy="91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40291" y="3445127"/>
            <a:ext cx="312617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(要证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&gt;0, 使得当</a:t>
            </a:r>
          </a:p>
        </p:txBody>
      </p:sp>
    </p:spTree>
    <p:extLst>
      <p:ext uri="{BB962C8B-B14F-4D97-AF65-F5344CB8AC3E}">
        <p14:creationId xmlns:p14="http://schemas.microsoft.com/office/powerpoint/2010/main" val="980503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 autoUpdateAnimBg="0"/>
      <p:bldP spid="56327" grpId="0" build="p" autoUpdateAnimBg="0"/>
      <p:bldP spid="56329" grpId="0" build="p" autoUpdateAnimBg="0" advAuto="0"/>
      <p:bldP spid="56330" grpId="0" build="p" autoUpdateAnimBg="0"/>
      <p:bldP spid="5633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0F3-B2A4-4675-AABA-B4EFC6920B13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71576" y="1055814"/>
            <a:ext cx="60420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要使</a:t>
            </a:r>
            <a:r>
              <a:rPr lang="zh-CN" altLang="en-US" sz="2794">
                <a:solidFill>
                  <a:srgbClr val="000000"/>
                </a:solidFill>
              </a:rPr>
              <a:t> |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y</a:t>
            </a:r>
            <a:r>
              <a:rPr lang="zh-CN" altLang="en-US" sz="2794">
                <a:solidFill>
                  <a:srgbClr val="000000"/>
                </a:solidFill>
              </a:rPr>
              <a:t>) – 0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794">
                <a:solidFill>
                  <a:srgbClr val="000000"/>
                </a:solidFill>
              </a:rPr>
              <a:t> , 只须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035651" y="838099"/>
          <a:ext cx="1664103" cy="91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3" imgW="1664017" imgH="914717" progId="Equation.3">
                  <p:embed/>
                </p:oleObj>
              </mc:Choice>
              <mc:Fallback>
                <p:oleObj r:id="rId3" imgW="16640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651" y="838099"/>
                        <a:ext cx="1664103" cy="91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765401" y="2071814"/>
          <a:ext cx="2323797" cy="5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5" imgW="2323409" imgH="546180" progId="Equation.3">
                  <p:embed/>
                </p:oleObj>
              </mc:Choice>
              <mc:Fallback>
                <p:oleObj r:id="rId5" imgW="2323409" imgH="5461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401" y="2071814"/>
                        <a:ext cx="2323797" cy="54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89214" y="2084413"/>
            <a:ext cx="98475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858762" y="2882698"/>
          <a:ext cx="5776988" cy="70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7" imgW="2286317" imgH="279717" progId="Equation.3">
                  <p:embed/>
                </p:oleObj>
              </mc:Choice>
              <mc:Fallback>
                <p:oleObj r:id="rId7" imgW="22863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62" y="2882698"/>
                        <a:ext cx="5776988" cy="702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133675" y="3819576"/>
            <a:ext cx="284725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>
                <a:solidFill>
                  <a:srgbClr val="000000"/>
                </a:solidFill>
              </a:rPr>
              <a:t>| </a:t>
            </a:r>
            <a:r>
              <a:rPr lang="zh-CN" altLang="zh-CN" sz="3207" i="1">
                <a:solidFill>
                  <a:srgbClr val="000000"/>
                </a:solidFill>
              </a:rPr>
              <a:t>f </a:t>
            </a:r>
            <a:r>
              <a:rPr lang="zh-CN" altLang="zh-CN" sz="3207">
                <a:solidFill>
                  <a:srgbClr val="000000"/>
                </a:solidFill>
              </a:rPr>
              <a:t>(</a:t>
            </a:r>
            <a:r>
              <a:rPr lang="zh-CN" altLang="zh-CN" sz="3207" i="1">
                <a:solidFill>
                  <a:srgbClr val="000000"/>
                </a:solidFill>
              </a:rPr>
              <a:t>x</a:t>
            </a:r>
            <a:r>
              <a:rPr lang="zh-CN" altLang="zh-CN" sz="3207">
                <a:solidFill>
                  <a:srgbClr val="000000"/>
                </a:solidFill>
              </a:rPr>
              <a:t>, </a:t>
            </a:r>
            <a:r>
              <a:rPr lang="zh-CN" altLang="zh-CN" sz="3207" i="1">
                <a:solidFill>
                  <a:srgbClr val="000000"/>
                </a:solidFill>
              </a:rPr>
              <a:t>y</a:t>
            </a:r>
            <a:r>
              <a:rPr lang="zh-CN" altLang="zh-CN" sz="3207">
                <a:solidFill>
                  <a:srgbClr val="000000"/>
                </a:solidFill>
              </a:rPr>
              <a:t>) – 0 | &lt; </a:t>
            </a:r>
            <a:r>
              <a:rPr lang="zh-CN" altLang="zh-CN" sz="3207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229555" y="4959552"/>
          <a:ext cx="3169457" cy="111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9" imgW="2743517" imgH="1117917" progId="Equation.3">
                  <p:embed/>
                </p:oleObj>
              </mc:Choice>
              <mc:Fallback>
                <p:oleObj r:id="rId9" imgW="27435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555" y="4959552"/>
                        <a:ext cx="3169457" cy="111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887992" y="5073953"/>
            <a:ext cx="13949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3532999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build="p" autoUpdateAnimBg="0" advAuto="0"/>
      <p:bldP spid="5735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ED7-D1A3-4B49-A1F9-8DB7B640FF8D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67057"/>
              </p:ext>
            </p:extLst>
          </p:nvPr>
        </p:nvGraphicFramePr>
        <p:xfrm>
          <a:off x="509588" y="454025"/>
          <a:ext cx="70993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2831760" imgH="304560" progId="Equation.DSMT4">
                  <p:embed/>
                </p:oleObj>
              </mc:Choice>
              <mc:Fallback>
                <p:oleObj name="Equation" r:id="rId3" imgW="283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54025"/>
                        <a:ext cx="70993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5909" y="1393976"/>
          <a:ext cx="8690932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r:id="rId5" imgW="3467417" imgH="457517" progId="Equation.3">
                  <p:embed/>
                </p:oleObj>
              </mc:Choice>
              <mc:Fallback>
                <p:oleObj r:id="rId5" imgW="34674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9" y="1393976"/>
                        <a:ext cx="8690932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35139" y="2917976"/>
          <a:ext cx="7765647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r:id="rId7" imgW="3069720" imgH="215936" progId="Equation.3">
                  <p:embed/>
                </p:oleObj>
              </mc:Choice>
              <mc:Fallback>
                <p:oleObj r:id="rId7" imgW="3069720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9" y="2917976"/>
                        <a:ext cx="7765647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929314" y="5413627"/>
          <a:ext cx="3860901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r:id="rId9" imgW="1333817" imgH="394017" progId="Equation.3">
                  <p:embed/>
                </p:oleObj>
              </mc:Choice>
              <mc:Fallback>
                <p:oleObj r:id="rId9" imgW="13338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314" y="5413627"/>
                        <a:ext cx="3860901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04687" y="3717774"/>
          <a:ext cx="6677075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11" imgW="2667317" imgH="228917" progId="Equation.3">
                  <p:embed/>
                </p:oleObj>
              </mc:Choice>
              <mc:Fallback>
                <p:oleObj r:id="rId11" imgW="2667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87" y="3717774"/>
                        <a:ext cx="6677075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13469" y="4356302"/>
          <a:ext cx="8647087" cy="98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r:id="rId13" imgW="3453218" imgH="393846" progId="Equation.3">
                  <p:embed/>
                </p:oleObj>
              </mc:Choice>
              <mc:Fallback>
                <p:oleObj r:id="rId13" imgW="345321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9" y="4356302"/>
                        <a:ext cx="8647087" cy="987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880433" y="5491238"/>
          <a:ext cx="2865059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r:id="rId15" imgW="1143813" imgH="229016" progId="Equation.3">
                  <p:embed/>
                </p:oleObj>
              </mc:Choice>
              <mc:Fallback>
                <p:oleObj r:id="rId15" imgW="11438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3" y="5491238"/>
                        <a:ext cx="2865059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5140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24577"/>
          <p:cNvGraphicFramePr>
            <a:graphicFrameLocks/>
          </p:cNvGraphicFramePr>
          <p:nvPr/>
        </p:nvGraphicFramePr>
        <p:xfrm>
          <a:off x="2339975" y="476250"/>
          <a:ext cx="5229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r:id="rId3" imgW="5232400" imgH="1028700" progId="Equation.3">
                  <p:embed/>
                </p:oleObj>
              </mc:Choice>
              <mc:Fallback>
                <p:oleObj r:id="rId3" imgW="5232400" imgH="1028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250"/>
                        <a:ext cx="52292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4578"/>
          <p:cNvSpPr txBox="1">
            <a:spLocks noChangeArrowheads="1"/>
          </p:cNvSpPr>
          <p:nvPr/>
        </p:nvSpPr>
        <p:spPr bwMode="auto">
          <a:xfrm>
            <a:off x="304800" y="1447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求证：</a:t>
            </a:r>
          </a:p>
        </p:txBody>
      </p:sp>
      <p:graphicFrame>
        <p:nvGraphicFramePr>
          <p:cNvPr id="24580" name="对象 24579"/>
          <p:cNvGraphicFramePr>
            <a:graphicFrameLocks/>
          </p:cNvGraphicFramePr>
          <p:nvPr/>
        </p:nvGraphicFramePr>
        <p:xfrm>
          <a:off x="1260475" y="149225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r:id="rId5" imgW="2374900" imgH="977900" progId="Equation.3">
                  <p:embed/>
                </p:oleObj>
              </mc:Choice>
              <mc:Fallback>
                <p:oleObj r:id="rId5" imgW="2374900" imgH="977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9225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文本框 24580"/>
          <p:cNvSpPr txBox="1">
            <a:spLocks noChangeArrowheads="1"/>
          </p:cNvSpPr>
          <p:nvPr/>
        </p:nvSpPr>
        <p:spPr bwMode="auto">
          <a:xfrm>
            <a:off x="609600" y="2514600"/>
            <a:ext cx="151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证：</a:t>
            </a:r>
            <a:endParaRPr lang="zh-CN" altLang="en-US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4582" name="对象 24581"/>
          <p:cNvGraphicFramePr>
            <a:graphicFrameLocks/>
          </p:cNvGraphicFramePr>
          <p:nvPr/>
        </p:nvGraphicFramePr>
        <p:xfrm>
          <a:off x="1584325" y="25908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r:id="rId7" imgW="2044700" imgH="469900" progId="Equation.3">
                  <p:embed/>
                </p:oleObj>
              </mc:Choice>
              <mc:Fallback>
                <p:oleObj r:id="rId7" imgW="20447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5908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文本框 24582"/>
          <p:cNvSpPr txBox="1">
            <a:spLocks noChangeArrowheads="1"/>
          </p:cNvSpPr>
          <p:nvPr/>
        </p:nvSpPr>
        <p:spPr bwMode="auto">
          <a:xfrm>
            <a:off x="684213" y="54451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故</a:t>
            </a:r>
          </a:p>
        </p:txBody>
      </p:sp>
      <p:graphicFrame>
        <p:nvGraphicFramePr>
          <p:cNvPr id="24584" name="对象 24583"/>
          <p:cNvGraphicFramePr>
            <a:graphicFrameLocks/>
          </p:cNvGraphicFramePr>
          <p:nvPr/>
        </p:nvGraphicFramePr>
        <p:xfrm>
          <a:off x="2819400" y="5410200"/>
          <a:ext cx="222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r:id="rId9" imgW="2222500" imgH="914400" progId="Equation.3">
                  <p:embed/>
                </p:oleObj>
              </mc:Choice>
              <mc:Fallback>
                <p:oleObj r:id="rId9" imgW="222250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22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4584"/>
          <p:cNvGraphicFramePr>
            <a:graphicFrameLocks/>
          </p:cNvGraphicFramePr>
          <p:nvPr/>
        </p:nvGraphicFramePr>
        <p:xfrm>
          <a:off x="431800" y="41275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r:id="rId11" imgW="1561422" imgH="393529" progId="Equation.3">
                  <p:embed/>
                </p:oleObj>
              </mc:Choice>
              <mc:Fallback>
                <p:oleObj r:id="rId11" imgW="1561422" imgH="393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127500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>
            <a:graphicFrameLocks/>
          </p:cNvGraphicFramePr>
          <p:nvPr/>
        </p:nvGraphicFramePr>
        <p:xfrm>
          <a:off x="1644650" y="4699000"/>
          <a:ext cx="4051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r:id="rId13" imgW="4051300" imgH="558800" progId="Equation.3">
                  <p:embed/>
                </p:oleObj>
              </mc:Choice>
              <mc:Fallback>
                <p:oleObj r:id="rId13" imgW="4051300" imgH="558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699000"/>
                        <a:ext cx="4051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24586"/>
          <p:cNvGraphicFramePr>
            <a:graphicFrameLocks/>
          </p:cNvGraphicFramePr>
          <p:nvPr/>
        </p:nvGraphicFramePr>
        <p:xfrm>
          <a:off x="3613150" y="34163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r:id="rId15" imgW="1574800" imgH="469900" progId="Equation.3">
                  <p:embed/>
                </p:oleObj>
              </mc:Choice>
              <mc:Fallback>
                <p:oleObj r:id="rId15" imgW="15748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4163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>
            <a:graphicFrameLocks/>
          </p:cNvGraphicFramePr>
          <p:nvPr/>
        </p:nvGraphicFramePr>
        <p:xfrm>
          <a:off x="5137150" y="3340100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r:id="rId17" imgW="1980340" imgH="545863" progId="Equation.3">
                  <p:embed/>
                </p:oleObj>
              </mc:Choice>
              <mc:Fallback>
                <p:oleObj r:id="rId17" imgW="1980340" imgH="5458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340100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>
            <a:graphicFrameLocks/>
          </p:cNvGraphicFramePr>
          <p:nvPr/>
        </p:nvGraphicFramePr>
        <p:xfrm>
          <a:off x="1955800" y="4108450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r:id="rId19" imgW="1637589" imgH="431613" progId="Equation.3">
                  <p:embed/>
                </p:oleObj>
              </mc:Choice>
              <mc:Fallback>
                <p:oleObj r:id="rId19" imgW="1637589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108450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4589"/>
          <p:cNvGraphicFramePr>
            <a:graphicFrameLocks/>
          </p:cNvGraphicFramePr>
          <p:nvPr/>
        </p:nvGraphicFramePr>
        <p:xfrm>
          <a:off x="3619500" y="4025900"/>
          <a:ext cx="401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r:id="rId21" imgW="4011459" imgH="571252" progId="Equation.3">
                  <p:embed/>
                </p:oleObj>
              </mc:Choice>
              <mc:Fallback>
                <p:oleObj r:id="rId21" imgW="4011459" imgH="5712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25900"/>
                        <a:ext cx="401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24590"/>
          <p:cNvGraphicFramePr>
            <a:graphicFrameLocks/>
          </p:cNvGraphicFramePr>
          <p:nvPr/>
        </p:nvGraphicFramePr>
        <p:xfrm>
          <a:off x="3705225" y="2514600"/>
          <a:ext cx="266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r:id="rId23" imgW="2665843" imgH="660113" progId="Equation.3">
                  <p:embed/>
                </p:oleObj>
              </mc:Choice>
              <mc:Fallback>
                <p:oleObj r:id="rId23" imgW="2665843" imgH="6601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2514600"/>
                        <a:ext cx="266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文本框 24591"/>
          <p:cNvSpPr txBox="1">
            <a:spLocks noChangeArrowheads="1"/>
          </p:cNvSpPr>
          <p:nvPr/>
        </p:nvSpPr>
        <p:spPr bwMode="auto">
          <a:xfrm>
            <a:off x="7543800" y="4051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总有</a:t>
            </a:r>
          </a:p>
        </p:txBody>
      </p:sp>
      <p:graphicFrame>
        <p:nvGraphicFramePr>
          <p:cNvPr id="24593" name="对象 24592"/>
          <p:cNvGraphicFramePr>
            <a:graphicFrameLocks/>
          </p:cNvGraphicFramePr>
          <p:nvPr/>
        </p:nvGraphicFramePr>
        <p:xfrm>
          <a:off x="5492750" y="4870450"/>
          <a:ext cx="1181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r:id="rId25" imgW="1180076" imgH="304536" progId="Equation.3">
                  <p:embed/>
                </p:oleObj>
              </mc:Choice>
              <mc:Fallback>
                <p:oleObj r:id="rId25" imgW="1180076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870450"/>
                        <a:ext cx="1181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对象 24593"/>
          <p:cNvGraphicFramePr>
            <a:graphicFrameLocks/>
          </p:cNvGraphicFramePr>
          <p:nvPr/>
        </p:nvGraphicFramePr>
        <p:xfrm>
          <a:off x="6300788" y="4867275"/>
          <a:ext cx="5238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r:id="rId27" imgW="533169" imgH="291973" progId="Equation.3">
                  <p:embed/>
                </p:oleObj>
              </mc:Choice>
              <mc:Fallback>
                <p:oleObj r:id="rId27" imgW="533169" imgH="2919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867275"/>
                        <a:ext cx="5238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5" name="组合 24594"/>
          <p:cNvGrpSpPr>
            <a:grpSpLocks/>
          </p:cNvGrpSpPr>
          <p:nvPr/>
        </p:nvGrpSpPr>
        <p:grpSpPr bwMode="auto">
          <a:xfrm>
            <a:off x="7118350" y="3048000"/>
            <a:ext cx="838200" cy="727075"/>
            <a:chOff x="4320" y="1920"/>
            <a:chExt cx="528" cy="458"/>
          </a:xfrm>
        </p:grpSpPr>
        <p:graphicFrame>
          <p:nvGraphicFramePr>
            <p:cNvPr id="2" name="对象 24595"/>
            <p:cNvGraphicFramePr>
              <a:graphicFrameLocks/>
            </p:cNvGraphicFramePr>
            <p:nvPr/>
          </p:nvGraphicFramePr>
          <p:xfrm>
            <a:off x="4412" y="2196"/>
            <a:ext cx="3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7" r:id="rId29" imgW="520474" imgH="291973" progId="Equation.3">
                    <p:embed/>
                  </p:oleObj>
                </mc:Choice>
                <mc:Fallback>
                  <p:oleObj r:id="rId29" imgW="520474" imgH="2919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196"/>
                          <a:ext cx="32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文本框 24596"/>
            <p:cNvSpPr txBox="1">
              <a:spLocks noChangeArrowheads="1"/>
            </p:cNvSpPr>
            <p:nvPr/>
          </p:nvSpPr>
          <p:spPr bwMode="auto">
            <a:xfrm>
              <a:off x="4320" y="19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要证</a:t>
              </a:r>
            </a:p>
          </p:txBody>
        </p:sp>
      </p:grpSp>
      <p:sp>
        <p:nvSpPr>
          <p:cNvPr id="24597" name="矩形 24598"/>
          <p:cNvSpPr>
            <a:spLocks noChangeArrowheads="1"/>
          </p:cNvSpPr>
          <p:nvPr/>
        </p:nvSpPr>
        <p:spPr bwMode="auto">
          <a:xfrm>
            <a:off x="-215900" y="692150"/>
            <a:ext cx="3419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 smtClean="0">
                <a:solidFill>
                  <a:srgbClr val="007572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b="0" dirty="0" smtClean="0">
                <a:solidFill>
                  <a:srgbClr val="007572"/>
                </a:solidFill>
                <a:cs typeface="Arial" panose="020B0604020202020204" pitchFamily="34" charset="0"/>
              </a:rPr>
              <a:t>     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cs typeface="Arial" panose="020B0604020202020204" pitchFamily="34" charset="0"/>
              </a:rPr>
              <a:t>设</a:t>
            </a:r>
            <a:endParaRPr lang="zh-CN" altLang="en-US" dirty="0">
              <a:solidFill>
                <a:srgbClr val="007572"/>
              </a:solidFill>
              <a:latin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4598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A1C23-A40E-4EA5-A1DB-3182D326E89B}" type="datetime1">
              <a:rPr lang="zh-CN" altLang="en-US" sz="1400" b="0" smtClean="0">
                <a:solidFill>
                  <a:srgbClr val="0033CC"/>
                </a:solidFill>
              </a:rPr>
              <a:pPr/>
              <a:t>2017/12/18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24599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A7D64-1A6B-4977-BA0C-61820DD7BAA9}" type="slidenum">
              <a:rPr lang="zh-CN" altLang="en-US" sz="1400" b="0" smtClean="0">
                <a:solidFill>
                  <a:srgbClr val="0033CC"/>
                </a:solidFill>
              </a:rPr>
              <a:pPr/>
              <a:t>16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2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3" grpId="0"/>
      <p:bldP spid="245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25601"/>
          <p:cNvSpPr txBox="1">
            <a:spLocks noChangeArrowheads="1"/>
          </p:cNvSpPr>
          <p:nvPr/>
        </p:nvSpPr>
        <p:spPr bwMode="auto">
          <a:xfrm>
            <a:off x="685800" y="39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若当点</a:t>
            </a:r>
          </a:p>
        </p:txBody>
      </p:sp>
      <p:graphicFrame>
        <p:nvGraphicFramePr>
          <p:cNvPr id="25602" name="对象 25602"/>
          <p:cNvGraphicFramePr>
            <a:graphicFrameLocks/>
          </p:cNvGraphicFramePr>
          <p:nvPr/>
        </p:nvGraphicFramePr>
        <p:xfrm>
          <a:off x="2209800" y="5080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3" imgW="1078564" imgH="406048" progId="Equation.3">
                  <p:embed/>
                </p:oleObj>
              </mc:Choice>
              <mc:Fallback>
                <p:oleObj r:id="rId3" imgW="1078564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80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25603"/>
          <p:cNvSpPr txBox="1">
            <a:spLocks noChangeArrowheads="1"/>
          </p:cNvSpPr>
          <p:nvPr/>
        </p:nvSpPr>
        <p:spPr bwMode="auto">
          <a:xfrm>
            <a:off x="381000" y="10048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趋于不同值或有的极限不存在，</a:t>
            </a:r>
          </a:p>
        </p:txBody>
      </p:sp>
      <p:sp>
        <p:nvSpPr>
          <p:cNvPr id="25605" name="文本框 25604"/>
          <p:cNvSpPr txBox="1">
            <a:spLocks noChangeArrowheads="1"/>
          </p:cNvSpPr>
          <p:nvPr/>
        </p:nvSpPr>
        <p:spPr bwMode="auto">
          <a:xfrm>
            <a:off x="763588" y="29972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设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沿直线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k x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趋于点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 0) ,</a:t>
            </a:r>
          </a:p>
        </p:txBody>
      </p:sp>
      <p:graphicFrame>
        <p:nvGraphicFramePr>
          <p:cNvPr id="25606" name="对象 25605"/>
          <p:cNvGraphicFramePr>
            <a:graphicFrameLocks/>
          </p:cNvGraphicFramePr>
          <p:nvPr/>
        </p:nvGraphicFramePr>
        <p:xfrm>
          <a:off x="3035300" y="2006600"/>
          <a:ext cx="2601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r:id="rId5" imgW="2603500" imgH="965200" progId="Equation.3">
                  <p:embed/>
                </p:oleObj>
              </mc:Choice>
              <mc:Fallback>
                <p:oleObj r:id="rId5" imgW="26035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006600"/>
                        <a:ext cx="26019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>
            <a:graphicFrameLocks/>
          </p:cNvGraphicFramePr>
          <p:nvPr/>
        </p:nvGraphicFramePr>
        <p:xfrm>
          <a:off x="1704975" y="3606800"/>
          <a:ext cx="41640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r:id="rId7" imgW="4165600" imgH="1244600" progId="Equation.3">
                  <p:embed/>
                </p:oleObj>
              </mc:Choice>
              <mc:Fallback>
                <p:oleObj r:id="rId7" imgW="4165600" imgH="1244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606800"/>
                        <a:ext cx="41640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文本框 25607"/>
          <p:cNvSpPr txBox="1">
            <a:spLocks noChangeArrowheads="1"/>
          </p:cNvSpPr>
          <p:nvPr/>
        </p:nvSpPr>
        <p:spPr bwMode="auto">
          <a:xfrm>
            <a:off x="5638800" y="22002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在点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(0, 0)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的极限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5609" name="对象 25608"/>
          <p:cNvGraphicFramePr>
            <a:graphicFrameLocks/>
          </p:cNvGraphicFramePr>
          <p:nvPr/>
        </p:nvGraphicFramePr>
        <p:xfrm>
          <a:off x="839788" y="5643563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r:id="rId9" imgW="1561422" imgH="431613" progId="Equation.3">
                  <p:embed/>
                </p:oleObj>
              </mc:Choice>
              <mc:Fallback>
                <p:oleObj r:id="rId9" imgW="1561422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643563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25609"/>
          <p:cNvSpPr txBox="1">
            <a:spLocks noChangeArrowheads="1"/>
          </p:cNvSpPr>
          <p:nvPr/>
        </p:nvSpPr>
        <p:spPr bwMode="auto">
          <a:xfrm>
            <a:off x="5257800" y="1004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则可以断定函数极限</a:t>
            </a:r>
          </a:p>
        </p:txBody>
      </p:sp>
      <p:sp>
        <p:nvSpPr>
          <p:cNvPr id="25611" name="文本框 25610"/>
          <p:cNvSpPr txBox="1">
            <a:spLocks noChangeArrowheads="1"/>
          </p:cNvSpPr>
          <p:nvPr/>
        </p:nvSpPr>
        <p:spPr bwMode="auto">
          <a:xfrm>
            <a:off x="7310438" y="2997200"/>
            <a:ext cx="114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则有</a:t>
            </a:r>
          </a:p>
        </p:txBody>
      </p:sp>
      <p:graphicFrame>
        <p:nvGraphicFramePr>
          <p:cNvPr id="25612" name="对象 25611"/>
          <p:cNvGraphicFramePr>
            <a:graphicFrameLocks/>
          </p:cNvGraphicFramePr>
          <p:nvPr/>
        </p:nvGraphicFramePr>
        <p:xfrm>
          <a:off x="5970588" y="3708400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11" imgW="1193800" imgH="889000" progId="Equation.3">
                  <p:embed/>
                </p:oleObj>
              </mc:Choice>
              <mc:Fallback>
                <p:oleObj r:id="rId11" imgW="1193800" imgH="889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3708400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直接连接符 25612"/>
          <p:cNvSpPr>
            <a:spLocks noChangeShapeType="1"/>
          </p:cNvSpPr>
          <p:nvPr/>
        </p:nvSpPr>
        <p:spPr bwMode="auto">
          <a:xfrm>
            <a:off x="4956175" y="3683000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14" name="文本框 25613"/>
          <p:cNvSpPr txBox="1">
            <a:spLocks noChangeArrowheads="1"/>
          </p:cNvSpPr>
          <p:nvPr/>
        </p:nvSpPr>
        <p:spPr bwMode="auto">
          <a:xfrm>
            <a:off x="2784475" y="4749800"/>
            <a:ext cx="323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值不同极限不同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5615" name="文本框 25614"/>
          <p:cNvSpPr txBox="1">
            <a:spLocks noChangeArrowheads="1"/>
          </p:cNvSpPr>
          <p:nvPr/>
        </p:nvSpPr>
        <p:spPr bwMode="auto">
          <a:xfrm>
            <a:off x="2227263" y="56054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(0,0)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点极限不存在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文本框 25615"/>
          <p:cNvSpPr txBox="1">
            <a:spLocks noChangeArrowheads="1"/>
          </p:cNvSpPr>
          <p:nvPr/>
        </p:nvSpPr>
        <p:spPr bwMode="auto">
          <a:xfrm>
            <a:off x="3200400" y="3937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以不同方式趋于</a:t>
            </a:r>
          </a:p>
        </p:txBody>
      </p:sp>
      <p:graphicFrame>
        <p:nvGraphicFramePr>
          <p:cNvPr id="25616" name="对象 25616"/>
          <p:cNvGraphicFramePr>
            <a:graphicFrameLocks/>
          </p:cNvGraphicFramePr>
          <p:nvPr/>
        </p:nvGraphicFramePr>
        <p:xfrm>
          <a:off x="5795963" y="495300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r:id="rId13" imgW="1993900" imgH="457200" progId="Equation.3">
                  <p:embed/>
                </p:oleObj>
              </mc:Choice>
              <mc:Fallback>
                <p:oleObj r:id="rId13" imgW="19939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5300"/>
                        <a:ext cx="18002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文本框 25617"/>
          <p:cNvSpPr txBox="1">
            <a:spLocks noChangeArrowheads="1"/>
          </p:cNvSpPr>
          <p:nvPr/>
        </p:nvSpPr>
        <p:spPr bwMode="auto">
          <a:xfrm>
            <a:off x="381000" y="1614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不存在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619" name="直接连接符 25618"/>
          <p:cNvSpPr>
            <a:spLocks noChangeShapeType="1"/>
          </p:cNvSpPr>
          <p:nvPr/>
        </p:nvSpPr>
        <p:spPr bwMode="auto">
          <a:xfrm>
            <a:off x="4346575" y="41814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20" name="直接连接符 25619"/>
          <p:cNvSpPr>
            <a:spLocks noChangeShapeType="1"/>
          </p:cNvSpPr>
          <p:nvPr/>
        </p:nvSpPr>
        <p:spPr bwMode="auto">
          <a:xfrm>
            <a:off x="5489575" y="41814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21" name="文本框 25620"/>
          <p:cNvSpPr txBox="1">
            <a:spLocks noChangeArrowheads="1"/>
          </p:cNvSpPr>
          <p:nvPr/>
        </p:nvSpPr>
        <p:spPr bwMode="auto">
          <a:xfrm>
            <a:off x="7667625" y="404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函数</a:t>
            </a:r>
          </a:p>
        </p:txBody>
      </p:sp>
      <p:sp>
        <p:nvSpPr>
          <p:cNvPr id="25622" name="矩形 25621"/>
          <p:cNvSpPr>
            <a:spLocks noChangeArrowheads="1"/>
          </p:cNvSpPr>
          <p:nvPr/>
        </p:nvSpPr>
        <p:spPr bwMode="auto">
          <a:xfrm>
            <a:off x="685800" y="222726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7572"/>
                </a:solidFill>
                <a:cs typeface="Arial" panose="020B0604020202020204" pitchFamily="34" charset="0"/>
              </a:rPr>
              <a:t>例</a:t>
            </a: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</a:rPr>
              <a:t>3</a:t>
            </a:r>
            <a:r>
              <a:rPr lang="en-US" altLang="zh-CN" b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>
                <a:solidFill>
                  <a:srgbClr val="0033CC"/>
                </a:solidFill>
                <a:cs typeface="Arial" panose="020B0604020202020204" pitchFamily="34" charset="0"/>
              </a:rPr>
              <a:t>讨论函数</a:t>
            </a:r>
          </a:p>
        </p:txBody>
      </p:sp>
      <p:sp>
        <p:nvSpPr>
          <p:cNvPr id="25623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56370-E873-433F-B4F4-9863A5867EE1}" type="slidenum">
              <a:rPr lang="zh-CN" altLang="en-US" sz="1400" b="0" smtClean="0">
                <a:solidFill>
                  <a:srgbClr val="0033CC"/>
                </a:solidFill>
              </a:rPr>
              <a:pPr/>
              <a:t>17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61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  <p:bldP spid="25605" grpId="0"/>
      <p:bldP spid="25608" grpId="0"/>
      <p:bldP spid="25610" grpId="0"/>
      <p:bldP spid="25611" grpId="0"/>
      <p:bldP spid="25613" grpId="0" animBg="1"/>
      <p:bldP spid="25614" grpId="0"/>
      <p:bldP spid="25615" grpId="0"/>
      <p:bldP spid="25618" grpId="0"/>
      <p:bldP spid="25619" grpId="0" animBg="1"/>
      <p:bldP spid="25620" grpId="0" animBg="1"/>
      <p:bldP spid="256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1062-88AD-4DF5-9025-BD6B92D287FD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327076" y="2249715"/>
            <a:ext cx="4105325" cy="4250972"/>
          </a:xfrm>
          <a:prstGeom prst="ellipse">
            <a:avLst/>
          </a:prstGeom>
          <a:solidFill>
            <a:srgbClr val="ADFFD6"/>
          </a:solidFill>
          <a:ln w="19050" cmpd="sng">
            <a:solidFill>
              <a:srgbClr val="FADAA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06563" y="952500"/>
            <a:ext cx="7848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考察 (</a:t>
            </a:r>
            <a:r>
              <a:rPr lang="zh-CN" altLang="en-US" sz="2794" b="1" i="1">
                <a:solidFill>
                  <a:srgbClr val="000099"/>
                </a:solidFill>
              </a:rPr>
              <a:t>x</a:t>
            </a:r>
            <a:r>
              <a:rPr lang="zh-CN" altLang="en-US" sz="2794" b="1">
                <a:solidFill>
                  <a:srgbClr val="000099"/>
                </a:solidFill>
              </a:rPr>
              <a:t>, </a:t>
            </a:r>
            <a:r>
              <a:rPr lang="zh-CN" altLang="en-US" sz="2794" b="1" i="1">
                <a:solidFill>
                  <a:srgbClr val="000099"/>
                </a:solidFill>
              </a:rPr>
              <a:t>y</a:t>
            </a:r>
            <a:r>
              <a:rPr lang="zh-CN" altLang="en-US" sz="2794" b="1">
                <a:solidFill>
                  <a:srgbClr val="000099"/>
                </a:solidFill>
              </a:rPr>
              <a:t>)沿平面直线 </a:t>
            </a:r>
            <a:r>
              <a:rPr lang="zh-CN" altLang="en-US" sz="2794" b="1" i="1">
                <a:solidFill>
                  <a:srgbClr val="000099"/>
                </a:solidFill>
              </a:rPr>
              <a:t>y = kx </a:t>
            </a:r>
            <a:r>
              <a:rPr lang="zh-CN" altLang="en-US" sz="2794" b="1">
                <a:solidFill>
                  <a:srgbClr val="000099"/>
                </a:solidFill>
              </a:rPr>
              <a:t>趋于(0, 0)的情形.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06349" y="1659064"/>
            <a:ext cx="12478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2335389" y="3036913"/>
            <a:ext cx="952500" cy="1493762"/>
            <a:chOff x="0" y="0"/>
            <a:chExt cx="600" cy="941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H="1">
              <a:off x="0" y="0"/>
              <a:ext cx="600" cy="941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 flipH="1">
              <a:off x="94" y="659"/>
              <a:ext cx="93" cy="144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2316238" y="3827639"/>
            <a:ext cx="1724076" cy="744361"/>
            <a:chOff x="0" y="0"/>
            <a:chExt cx="1086" cy="469"/>
          </a:xfrm>
        </p:grpSpPr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 flipV="1">
              <a:off x="0" y="0"/>
              <a:ext cx="1086" cy="46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 flipH="1">
              <a:off x="178" y="328"/>
              <a:ext cx="145" cy="61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1349627" y="4597198"/>
            <a:ext cx="952500" cy="1494266"/>
            <a:chOff x="0" y="0"/>
            <a:chExt cx="600" cy="941"/>
          </a:xfrm>
        </p:grpSpPr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H="1">
              <a:off x="0" y="0"/>
              <a:ext cx="600" cy="941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413" y="156"/>
              <a:ext cx="82" cy="145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2317750" y="4583087"/>
            <a:ext cx="820964" cy="1385913"/>
            <a:chOff x="0" y="0"/>
            <a:chExt cx="517" cy="873"/>
          </a:xfrm>
        </p:grpSpPr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0" y="0"/>
              <a:ext cx="517" cy="873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 flipV="1">
              <a:off x="73" y="123"/>
              <a:ext cx="82" cy="135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1512913" y="3219349"/>
            <a:ext cx="820964" cy="1385913"/>
            <a:chOff x="0" y="0"/>
            <a:chExt cx="517" cy="873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0" y="0"/>
              <a:ext cx="517" cy="873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309" y="516"/>
              <a:ext cx="62" cy="103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729238" y="2251227"/>
            <a:ext cx="3776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对应函数值</a:t>
            </a:r>
          </a:p>
        </p:txBody>
      </p: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4888492" y="3392714"/>
          <a:ext cx="2488595" cy="92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3" imgW="2489517" imgH="927417" progId="Equation.3">
                  <p:embed/>
                </p:oleObj>
              </mc:Choice>
              <mc:Fallback>
                <p:oleObj r:id="rId3" imgW="2489517" imgH="92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92" y="3392714"/>
                        <a:ext cx="2488595" cy="92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687409" y="4829024"/>
          <a:ext cx="3913313" cy="97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5" imgW="3911917" imgH="978217" progId="Equation.3">
                  <p:embed/>
                </p:oleObj>
              </mc:Choice>
              <mc:Fallback>
                <p:oleObj r:id="rId5" imgW="3911917" imgH="978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409" y="4829024"/>
                        <a:ext cx="3913313" cy="97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3" name="Group 23"/>
          <p:cNvGrpSpPr>
            <a:grpSpLocks/>
          </p:cNvGrpSpPr>
          <p:nvPr/>
        </p:nvGrpSpPr>
        <p:grpSpPr bwMode="auto">
          <a:xfrm>
            <a:off x="560413" y="4599214"/>
            <a:ext cx="1724579" cy="744361"/>
            <a:chOff x="0" y="0"/>
            <a:chExt cx="1086" cy="469"/>
          </a:xfrm>
        </p:grpSpPr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 flipV="1">
              <a:off x="811" y="65"/>
              <a:ext cx="113" cy="51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V="1">
              <a:off x="0" y="0"/>
              <a:ext cx="1086" cy="46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792238" y="2662465"/>
            <a:ext cx="3347861" cy="3252611"/>
            <a:chOff x="0" y="0"/>
            <a:chExt cx="2109" cy="2049"/>
          </a:xfrm>
        </p:grpSpPr>
        <p:grpSp>
          <p:nvGrpSpPr>
            <p:cNvPr id="61467" name="Group 27"/>
            <p:cNvGrpSpPr>
              <a:grpSpLocks/>
            </p:cNvGrpSpPr>
            <p:nvPr/>
          </p:nvGrpSpPr>
          <p:grpSpPr bwMode="auto">
            <a:xfrm>
              <a:off x="0" y="0"/>
              <a:ext cx="2109" cy="2049"/>
              <a:chOff x="0" y="0"/>
              <a:chExt cx="2109" cy="2049"/>
            </a:xfrm>
          </p:grpSpPr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0" y="1212"/>
                <a:ext cx="2109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9" name="Line 29"/>
              <p:cNvSpPr>
                <a:spLocks noChangeShapeType="1"/>
              </p:cNvSpPr>
              <p:nvPr/>
            </p:nvSpPr>
            <p:spPr bwMode="auto">
              <a:xfrm flipV="1">
                <a:off x="953" y="103"/>
                <a:ext cx="0" cy="194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0" name="Rectangle 30"/>
              <p:cNvSpPr>
                <a:spLocks noChangeArrowheads="1"/>
              </p:cNvSpPr>
              <p:nvPr/>
            </p:nvSpPr>
            <p:spPr bwMode="auto">
              <a:xfrm>
                <a:off x="1834" y="114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61471" name="Rectangle 31"/>
              <p:cNvSpPr>
                <a:spLocks noChangeArrowheads="1"/>
              </p:cNvSpPr>
              <p:nvPr/>
            </p:nvSpPr>
            <p:spPr bwMode="auto">
              <a:xfrm>
                <a:off x="679" y="936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61472" name="Rectangle 32"/>
              <p:cNvSpPr>
                <a:spLocks noChangeArrowheads="1"/>
              </p:cNvSpPr>
              <p:nvPr/>
            </p:nvSpPr>
            <p:spPr bwMode="auto">
              <a:xfrm>
                <a:off x="727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61473" name="Oval 33"/>
            <p:cNvSpPr>
              <a:spLocks noChangeArrowheads="1"/>
            </p:cNvSpPr>
            <p:nvPr/>
          </p:nvSpPr>
          <p:spPr bwMode="auto">
            <a:xfrm>
              <a:off x="918" y="1178"/>
              <a:ext cx="62" cy="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763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4" grpId="0" build="p" autoUpdateAnimBg="0" advAuto="0"/>
      <p:bldP spid="6146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/>
          <p:cNvSpPr txBox="1">
            <a:spLocks noChangeArrowheads="1"/>
          </p:cNvSpPr>
          <p:nvPr/>
        </p:nvSpPr>
        <p:spPr bwMode="auto">
          <a:xfrm>
            <a:off x="685800" y="29876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仅知其中一个存在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6627" name="文本框 26626"/>
          <p:cNvSpPr txBox="1">
            <a:spLocks noChangeArrowheads="1"/>
          </p:cNvSpPr>
          <p:nvPr/>
        </p:nvSpPr>
        <p:spPr bwMode="auto">
          <a:xfrm>
            <a:off x="3657600" y="2986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推不出其它二者存在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6628" name="对象 26627"/>
          <p:cNvGraphicFramePr>
            <a:graphicFrameLocks/>
          </p:cNvGraphicFramePr>
          <p:nvPr/>
        </p:nvGraphicFramePr>
        <p:xfrm>
          <a:off x="2438400" y="5588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r:id="rId3" imgW="1955800" imgH="965200" progId="Equation.3">
                  <p:embed/>
                </p:oleObj>
              </mc:Choice>
              <mc:Fallback>
                <p:oleObj r:id="rId3" imgW="19558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8800"/>
                        <a:ext cx="195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8"/>
          <p:cNvGraphicFramePr>
            <a:graphicFrameLocks/>
          </p:cNvGraphicFramePr>
          <p:nvPr/>
        </p:nvGraphicFramePr>
        <p:xfrm>
          <a:off x="501650" y="1689100"/>
          <a:ext cx="295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r:id="rId5" imgW="2957816" imgH="672808" progId="Equation.3">
                  <p:embed/>
                </p:oleObj>
              </mc:Choice>
              <mc:Fallback>
                <p:oleObj r:id="rId5" imgW="2957816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89100"/>
                        <a:ext cx="295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文本框 26629"/>
          <p:cNvSpPr txBox="1">
            <a:spLocks noChangeArrowheads="1"/>
          </p:cNvSpPr>
          <p:nvPr/>
        </p:nvSpPr>
        <p:spPr bwMode="auto">
          <a:xfrm>
            <a:off x="3429000" y="16827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不同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    </a:t>
            </a:r>
          </a:p>
        </p:txBody>
      </p:sp>
      <p:sp>
        <p:nvSpPr>
          <p:cNvPr id="26631" name="文本框 26630"/>
          <p:cNvSpPr txBox="1">
            <a:spLocks noChangeArrowheads="1"/>
          </p:cNvSpPr>
          <p:nvPr/>
        </p:nvSpPr>
        <p:spPr bwMode="auto">
          <a:xfrm>
            <a:off x="685800" y="2438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如果它们都存在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则三者相等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632" name="文本框 26631"/>
          <p:cNvSpPr txBox="1">
            <a:spLocks noChangeArrowheads="1"/>
          </p:cNvSpPr>
          <p:nvPr/>
        </p:nvSpPr>
        <p:spPr bwMode="auto">
          <a:xfrm>
            <a:off x="685800" y="3671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例如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graphicFrame>
        <p:nvGraphicFramePr>
          <p:cNvPr id="26633" name="对象 26632"/>
          <p:cNvGraphicFramePr>
            <a:graphicFrameLocks/>
          </p:cNvGraphicFramePr>
          <p:nvPr/>
        </p:nvGraphicFramePr>
        <p:xfrm>
          <a:off x="1701800" y="3505200"/>
          <a:ext cx="271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r:id="rId7" imgW="2716621" imgH="952087" progId="Equation.3">
                  <p:embed/>
                </p:oleObj>
              </mc:Choice>
              <mc:Fallback>
                <p:oleObj r:id="rId7" imgW="2716621" imgH="952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505200"/>
                        <a:ext cx="271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文本框 26633"/>
          <p:cNvSpPr txBox="1">
            <a:spLocks noChangeArrowheads="1"/>
          </p:cNvSpPr>
          <p:nvPr/>
        </p:nvSpPr>
        <p:spPr bwMode="auto">
          <a:xfrm>
            <a:off x="4419600" y="3657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显然</a:t>
            </a:r>
          </a:p>
        </p:txBody>
      </p:sp>
      <p:graphicFrame>
        <p:nvGraphicFramePr>
          <p:cNvPr id="26635" name="对象 26634"/>
          <p:cNvGraphicFramePr>
            <a:graphicFrameLocks/>
          </p:cNvGraphicFramePr>
          <p:nvPr/>
        </p:nvGraphicFramePr>
        <p:xfrm>
          <a:off x="6096000" y="533400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r:id="rId9" imgW="2654300" imgH="685800" progId="Equation.3">
                  <p:embed/>
                </p:oleObj>
              </mc:Choice>
              <mc:Fallback>
                <p:oleObj r:id="rId9" imgW="26543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654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26635"/>
          <p:cNvSpPr txBox="1">
            <a:spLocks noChangeArrowheads="1"/>
          </p:cNvSpPr>
          <p:nvPr/>
        </p:nvSpPr>
        <p:spPr bwMode="auto">
          <a:xfrm>
            <a:off x="4267200" y="457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与累次极限</a:t>
            </a:r>
          </a:p>
        </p:txBody>
      </p:sp>
      <p:graphicFrame>
        <p:nvGraphicFramePr>
          <p:cNvPr id="26637" name="对象 26636"/>
          <p:cNvGraphicFramePr>
            <a:graphicFrameLocks/>
          </p:cNvGraphicFramePr>
          <p:nvPr/>
        </p:nvGraphicFramePr>
        <p:xfrm>
          <a:off x="16002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r:id="rId11" imgW="2297703" imgH="672808" progId="Equation.3">
                  <p:embed/>
                </p:oleObj>
              </mc:Choice>
              <mc:Fallback>
                <p:oleObj r:id="rId11" imgW="2297703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/>
          </p:cNvGraphicFramePr>
          <p:nvPr/>
        </p:nvGraphicFramePr>
        <p:xfrm>
          <a:off x="48387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r:id="rId13" imgW="2297703" imgH="672808" progId="Equation.3">
                  <p:embed/>
                </p:oleObj>
              </mc:Choice>
              <mc:Fallback>
                <p:oleObj r:id="rId13" imgW="2297703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/>
          </p:cNvGraphicFramePr>
          <p:nvPr/>
        </p:nvGraphicFramePr>
        <p:xfrm>
          <a:off x="72009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r:id="rId15" imgW="494870" imgH="317225" progId="Equation.3">
                  <p:embed/>
                </p:oleObj>
              </mc:Choice>
              <mc:Fallback>
                <p:oleObj r:id="rId15" imgW="494870" imgH="317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/>
          </p:cNvGraphicFramePr>
          <p:nvPr/>
        </p:nvGraphicFramePr>
        <p:xfrm>
          <a:off x="3949700" y="4648200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r:id="rId17" imgW="622030" imgH="393529" progId="Equation.3">
                  <p:embed/>
                </p:oleObj>
              </mc:Choice>
              <mc:Fallback>
                <p:oleObj r:id="rId17" imgW="622030" imgH="393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48200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文本框 26640"/>
          <p:cNvSpPr txBox="1">
            <a:spLocks noChangeArrowheads="1"/>
          </p:cNvSpPr>
          <p:nvPr/>
        </p:nvSpPr>
        <p:spPr bwMode="auto">
          <a:xfrm>
            <a:off x="381000" y="5410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但由例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3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知它在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(0,0)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点二重极限不存在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矩形 26641"/>
          <p:cNvSpPr>
            <a:spLocks noChangeArrowheads="1"/>
          </p:cNvSpPr>
          <p:nvPr/>
        </p:nvSpPr>
        <p:spPr bwMode="auto">
          <a:xfrm>
            <a:off x="609600" y="381000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二重极限</a:t>
            </a:r>
          </a:p>
        </p:txBody>
      </p:sp>
      <p:sp>
        <p:nvSpPr>
          <p:cNvPr id="26643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E5CF2-23C2-4A7C-A7AA-0B9832121A2B}" type="slidenum">
              <a:rPr lang="zh-CN" altLang="en-US" sz="1400" b="0" smtClean="0">
                <a:solidFill>
                  <a:srgbClr val="0033CC"/>
                </a:solidFill>
              </a:rPr>
              <a:pPr/>
              <a:t>19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3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30" grpId="0"/>
      <p:bldP spid="26631" grpId="0"/>
      <p:bldP spid="26632" grpId="0"/>
      <p:bldP spid="26634" grpId="0"/>
      <p:bldP spid="26636" grpId="0"/>
      <p:bldP spid="266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B6A1-E2CA-4FB8-ABCD-621F97B6DC61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89365" y="579564"/>
            <a:ext cx="68640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回忆一元函数的极限. 设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 =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),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92452" y="1374825"/>
          <a:ext cx="2799040" cy="67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3" imgW="2805799" imgH="673125" progId="Equation.3">
                  <p:embed/>
                </p:oleObj>
              </mc:Choice>
              <mc:Fallback>
                <p:oleObj r:id="rId3" imgW="2805799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2" y="1374825"/>
                        <a:ext cx="2799040" cy="67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89429" y="2108100"/>
            <a:ext cx="46763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当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 不论是从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的左边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9429" y="2701774"/>
            <a:ext cx="3758595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还是从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的右边无限接近于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时, 对应的函数值无限接近于数 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36849" y="1275040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表示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32099" y="4154715"/>
            <a:ext cx="10497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4711599" y="1346099"/>
            <a:ext cx="3986893" cy="3383139"/>
            <a:chOff x="0" y="0"/>
            <a:chExt cx="2511" cy="2131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493" cy="21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1D9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144" y="150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99" y="124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71" y="481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290" y="222"/>
              <a:ext cx="0" cy="1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44" y="1503"/>
              <a:ext cx="2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29" y="1558"/>
              <a:ext cx="205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686" y="753"/>
              <a:ext cx="1" cy="80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9" name="Freeform 17"/>
            <p:cNvSpPr>
              <a:spLocks/>
            </p:cNvSpPr>
            <p:nvPr/>
          </p:nvSpPr>
          <p:spPr bwMode="auto">
            <a:xfrm rot="20370189">
              <a:off x="535" y="473"/>
              <a:ext cx="1219" cy="585"/>
            </a:xfrm>
            <a:custGeom>
              <a:avLst/>
              <a:gdLst>
                <a:gd name="T0" fmla="*/ 0 w 864"/>
                <a:gd name="T1" fmla="*/ 376 h 672"/>
                <a:gd name="T2" fmla="*/ 288 w 864"/>
                <a:gd name="T3" fmla="*/ 40 h 672"/>
                <a:gd name="T4" fmla="*/ 624 w 864"/>
                <a:gd name="T5" fmla="*/ 616 h 672"/>
                <a:gd name="T6" fmla="*/ 864 w 864"/>
                <a:gd name="T7" fmla="*/ 37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672">
                  <a:moveTo>
                    <a:pt x="0" y="376"/>
                  </a:moveTo>
                  <a:cubicBezTo>
                    <a:pt x="92" y="188"/>
                    <a:pt x="184" y="0"/>
                    <a:pt x="288" y="40"/>
                  </a:cubicBezTo>
                  <a:cubicBezTo>
                    <a:pt x="392" y="80"/>
                    <a:pt x="528" y="560"/>
                    <a:pt x="624" y="616"/>
                  </a:cubicBezTo>
                  <a:cubicBezTo>
                    <a:pt x="720" y="672"/>
                    <a:pt x="792" y="524"/>
                    <a:pt x="864" y="376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1251" y="785"/>
              <a:ext cx="0" cy="75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957" y="610"/>
              <a:ext cx="0" cy="946"/>
            </a:xfrm>
            <a:prstGeom prst="line">
              <a:avLst/>
            </a:prstGeom>
            <a:noFill/>
            <a:ln w="9525" cmpd="sng">
              <a:solidFill>
                <a:srgbClr val="FD15D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289" y="629"/>
              <a:ext cx="6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1639" y="996"/>
              <a:ext cx="4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297" y="1110"/>
              <a:ext cx="4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1649" y="302"/>
              <a:ext cx="7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</a:rPr>
                <a:t> = </a:t>
              </a: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822" y="150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1121" y="151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580" y="150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601" y="1788"/>
              <a:ext cx="104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 </a:t>
              </a:r>
              <a:r>
                <a:rPr lang="zh-CN" altLang="zh-CN" sz="2413">
                  <a:solidFill>
                    <a:srgbClr val="000000"/>
                  </a:solidFill>
                  <a:sym typeface="Symbol" panose="05050102010706020507" pitchFamily="18" charset="2"/>
                </a:rPr>
                <a:t> 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  <a:endParaRPr lang="zh-CN" altLang="zh-CN" sz="2413" i="1">
                <a:solidFill>
                  <a:srgbClr val="000000"/>
                </a:solidFill>
              </a:endParaRPr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901" y="568"/>
              <a:ext cx="104" cy="1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728738" y="5223127"/>
          <a:ext cx="4862286" cy="64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5" imgW="4559617" imgH="648017" progId="Equation.3">
                  <p:embed/>
                </p:oleObj>
              </mc:Choice>
              <mc:Fallback>
                <p:oleObj r:id="rId5" imgW="4559617" imgH="648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8" y="5223127"/>
                        <a:ext cx="4862286" cy="64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5778500" y="5173738"/>
            <a:ext cx="28403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就是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 &gt;0, &gt;0.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90651" y="5907012"/>
            <a:ext cx="7127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当0&lt;|</a:t>
            </a:r>
            <a:r>
              <a:rPr lang="zh-CN" altLang="zh-CN" sz="2794" i="1">
                <a:solidFill>
                  <a:srgbClr val="000000"/>
                </a:solidFill>
              </a:rPr>
              <a:t>x </a:t>
            </a:r>
            <a:r>
              <a:rPr lang="zh-CN" altLang="zh-CN" sz="2794">
                <a:solidFill>
                  <a:srgbClr val="000000"/>
                </a:solidFill>
              </a:rPr>
              <a:t>–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|&lt;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 时, 有|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>
                <a:solidFill>
                  <a:srgbClr val="000000"/>
                </a:solidFill>
              </a:rPr>
              <a:t>– 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|&lt; .</a:t>
            </a:r>
          </a:p>
        </p:txBody>
      </p:sp>
    </p:spTree>
    <p:extLst>
      <p:ext uri="{BB962C8B-B14F-4D97-AF65-F5344CB8AC3E}">
        <p14:creationId xmlns:p14="http://schemas.microsoft.com/office/powerpoint/2010/main" val="7120338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 advAuto="0"/>
      <p:bldP spid="44037" grpId="0" build="p" autoUpdateAnimBg="0" advAuto="0"/>
      <p:bldP spid="44038" grpId="0" build="p" autoUpdateAnimBg="0"/>
      <p:bldP spid="44039" grpId="0" build="p" autoUpdateAnimBg="0"/>
      <p:bldP spid="44062" grpId="0" build="p" autoUpdateAnimBg="0"/>
      <p:bldP spid="44063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C91F-0637-4D37-B38C-1B230B41FDB8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685901" y="381000"/>
            <a:ext cx="6781901" cy="1130905"/>
            <a:chOff x="0" y="0"/>
            <a:chExt cx="4272" cy="712"/>
          </a:xfrm>
        </p:grpSpPr>
        <p:sp>
          <p:nvSpPr>
            <p:cNvPr id="64515" name="Text Box 3"/>
            <p:cNvSpPr txBox="1">
              <a:spLocks noChangeArrowheads="1"/>
            </p:cNvSpPr>
            <p:nvPr/>
          </p:nvSpPr>
          <p:spPr bwMode="auto">
            <a:xfrm>
              <a:off x="0" y="144"/>
              <a:ext cx="427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例4</a:t>
              </a:r>
              <a:r>
                <a:rPr lang="zh-CN" altLang="zh-CN" sz="2794" b="1">
                  <a:solidFill>
                    <a:srgbClr val="0000FF"/>
                  </a:solidFill>
                </a:rPr>
                <a:t>  证明                       不存在．  </a:t>
              </a:r>
            </a:p>
          </p:txBody>
        </p:sp>
        <p:pic>
          <p:nvPicPr>
            <p:cNvPr id="645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0"/>
              <a:ext cx="112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2000" y="1614715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28901" y="1600100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取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00" y="1600099"/>
            <a:ext cx="1232202" cy="5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98" y="2286000"/>
            <a:ext cx="2667000" cy="11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01" y="3429000"/>
            <a:ext cx="2286000" cy="11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98" y="3505100"/>
            <a:ext cx="1447901" cy="92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98" y="749905"/>
            <a:ext cx="2895802" cy="2374195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33198" y="4648100"/>
            <a:ext cx="5257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其值随</a:t>
            </a:r>
            <a:r>
              <a:rPr lang="zh-CN" altLang="zh-CN" sz="2794" b="1" i="1">
                <a:solidFill>
                  <a:srgbClr val="000000"/>
                </a:solidFill>
              </a:rPr>
              <a:t>k</a:t>
            </a:r>
            <a:r>
              <a:rPr lang="zh-CN" altLang="zh-CN" sz="2794" b="1">
                <a:solidFill>
                  <a:srgbClr val="000000"/>
                </a:solidFill>
              </a:rPr>
              <a:t>的不同而变化，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4419802" y="4610302"/>
            <a:ext cx="26981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故极限不存在．</a:t>
            </a:r>
          </a:p>
        </p:txBody>
      </p:sp>
    </p:spTree>
    <p:extLst>
      <p:ext uri="{BB962C8B-B14F-4D97-AF65-F5344CB8AC3E}">
        <p14:creationId xmlns:p14="http://schemas.microsoft.com/office/powerpoint/2010/main" val="35336191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  <p:bldP spid="64518" grpId="0" autoUpdateAnimBg="0"/>
      <p:bldP spid="64524" grpId="0" autoUpdateAnimBg="0"/>
      <p:bldP spid="6452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0C7-5D13-417C-A438-6E32861534B7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38099" y="838099"/>
            <a:ext cx="6553099" cy="5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</a:rPr>
              <a:t>确定极限</a:t>
            </a:r>
            <a:r>
              <a:rPr lang="zh-CN" altLang="zh-CN" sz="3207" b="1">
                <a:solidFill>
                  <a:srgbClr val="990000"/>
                </a:solidFill>
              </a:rPr>
              <a:t>不存在</a:t>
            </a:r>
            <a:r>
              <a:rPr lang="zh-CN" altLang="zh-CN" sz="3207" b="1">
                <a:solidFill>
                  <a:srgbClr val="000000"/>
                </a:solidFill>
              </a:rPr>
              <a:t>的方法：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2" y="1829405"/>
            <a:ext cx="7810500" cy="100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1" y="3276802"/>
            <a:ext cx="777219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69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589-2327-4918-87A9-3C180F119B38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02671" y="244425"/>
          <a:ext cx="5030107" cy="111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3" imgW="2006046" imgH="444624" progId="Equation.3">
                  <p:embed/>
                </p:oleObj>
              </mc:Choice>
              <mc:Fallback>
                <p:oleObj r:id="rId3" imgW="200604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71" y="244425"/>
                        <a:ext cx="5030107" cy="1114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0976" y="4163786"/>
          <a:ext cx="8678837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5" imgW="3465913" imgH="393846" progId="Equation.3">
                  <p:embed/>
                </p:oleObj>
              </mc:Choice>
              <mc:Fallback>
                <p:oleObj r:id="rId5" imgW="346591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4163786"/>
                        <a:ext cx="8678837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937381" y="5071936"/>
          <a:ext cx="2707317" cy="121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7" imgW="1079817" imgH="482917" progId="Equation.3">
                  <p:embed/>
                </p:oleObj>
              </mc:Choice>
              <mc:Fallback>
                <p:oleObj r:id="rId7" imgW="1079817" imgH="482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81" y="5071936"/>
                        <a:ext cx="2707317" cy="1210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42409" y="1551214"/>
          <a:ext cx="8089698" cy="242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9" imgW="3226117" imgH="965517" progId="Equation.3">
                  <p:embed/>
                </p:oleObj>
              </mc:Choice>
              <mc:Fallback>
                <p:oleObj r:id="rId9" imgW="32261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9" y="1551214"/>
                        <a:ext cx="8089698" cy="242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4487838" y="5132413"/>
          <a:ext cx="4234341" cy="111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11" imgW="1688684" imgH="444624" progId="Equation.3">
                  <p:embed/>
                </p:oleObj>
              </mc:Choice>
              <mc:Fallback>
                <p:oleObj r:id="rId11" imgW="168868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38" y="5132413"/>
                        <a:ext cx="4234341" cy="1114274"/>
                      </a:xfrm>
                      <a:prstGeom prst="rect">
                        <a:avLst/>
                      </a:prstGeom>
                      <a:solidFill>
                        <a:srgbClr val="FADD9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817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62D6-C0D5-4C7A-A777-8B7D1BD52F15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61322" y="478515"/>
            <a:ext cx="727427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1D22FB"/>
                </a:solidFill>
              </a:rPr>
              <a:t>2. 二元函数的极限运算法则与基本性质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92024" y="1471587"/>
            <a:ext cx="7404302" cy="1468351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定理1（四则运算）：设函数</a:t>
            </a:r>
            <a:r>
              <a:rPr lang="zh-CN" altLang="zh-CN" sz="2794" b="1" i="1">
                <a:solidFill>
                  <a:srgbClr val="000000"/>
                </a:solidFill>
              </a:rPr>
              <a:t>f(x,y)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在点 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 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 的空心邻域内有定义。若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23560" y="3062111"/>
          <a:ext cx="7398758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3" imgW="2970828" imgH="292290" progId="Equation.3">
                  <p:embed/>
                </p:oleObj>
              </mc:Choice>
              <mc:Fallback>
                <p:oleObj r:id="rId3" imgW="2970828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60" y="3062111"/>
                        <a:ext cx="7398758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090587" y="3928937"/>
          <a:ext cx="5976056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5" imgW="2399576" imgH="292290" progId="Equation.3">
                  <p:embed/>
                </p:oleObj>
              </mc:Choice>
              <mc:Fallback>
                <p:oleObj r:id="rId5" imgW="239957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87" y="3928937"/>
                        <a:ext cx="5976056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122337" y="4707064"/>
          <a:ext cx="5750782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7" imgW="2310714" imgH="292290" progId="Equation.3">
                  <p:embed/>
                </p:oleObj>
              </mc:Choice>
              <mc:Fallback>
                <p:oleObj r:id="rId7" imgW="2310714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37" y="4707064"/>
                        <a:ext cx="5750782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078492" y="5340552"/>
          <a:ext cx="5656540" cy="104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9" imgW="2273617" imgH="419417" progId="Equation.3">
                  <p:embed/>
                </p:oleObj>
              </mc:Choice>
              <mc:Fallback>
                <p:oleObj r:id="rId9" imgW="2273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492" y="5340552"/>
                        <a:ext cx="5656540" cy="104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3450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E25-650E-4B1A-ABED-71F684266CF4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99936" y="942925"/>
            <a:ext cx="8104314" cy="2844368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定理2（极限不等式）：若在点</a:t>
            </a:r>
            <a:r>
              <a:rPr lang="zh-CN" altLang="en-US" sz="2794" b="1" i="1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的空心邻域内，函数</a:t>
            </a:r>
            <a:r>
              <a:rPr lang="zh-CN" altLang="en-US" sz="2794" b="1" i="1">
                <a:solidFill>
                  <a:srgbClr val="000000"/>
                </a:solidFill>
              </a:rPr>
              <a:t>f(x,y</a:t>
            </a:r>
            <a:r>
              <a:rPr lang="zh-CN" altLang="en-US" sz="2794" b="1">
                <a:solidFill>
                  <a:srgbClr val="000000"/>
                </a:solidFill>
              </a:rPr>
              <a:t>)及</a:t>
            </a:r>
            <a:r>
              <a:rPr lang="zh-CN" altLang="en-US" sz="2794" b="1" i="1">
                <a:solidFill>
                  <a:srgbClr val="000000"/>
                </a:solidFill>
              </a:rPr>
              <a:t>g(x,y)</a:t>
            </a:r>
            <a:r>
              <a:rPr lang="zh-CN" altLang="en-US" sz="2794" b="1">
                <a:solidFill>
                  <a:srgbClr val="000000"/>
                </a:solidFill>
              </a:rPr>
              <a:t>有定义，且</a:t>
            </a:r>
            <a:r>
              <a:rPr lang="zh-CN" altLang="en-US" sz="2794" b="1" i="1">
                <a:solidFill>
                  <a:srgbClr val="000000"/>
                </a:solidFill>
              </a:rPr>
              <a:t>f(x,y) ≥g(x,y),</a:t>
            </a:r>
            <a:r>
              <a:rPr lang="zh-CN" altLang="en-US" sz="2794" b="1">
                <a:solidFill>
                  <a:srgbClr val="000000"/>
                </a:solidFill>
              </a:rPr>
              <a:t>并且当</a:t>
            </a:r>
            <a:r>
              <a:rPr lang="zh-CN" altLang="en-US" sz="2794" b="1" i="1">
                <a:solidFill>
                  <a:srgbClr val="000000"/>
                </a:solidFill>
              </a:rPr>
              <a:t>(x,y)→(x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时，</a:t>
            </a:r>
            <a:r>
              <a:rPr lang="zh-CN" altLang="en-US" sz="2794" b="1" i="1">
                <a:solidFill>
                  <a:srgbClr val="000000"/>
                </a:solidFill>
              </a:rPr>
              <a:t>f(x,y)</a:t>
            </a:r>
            <a:r>
              <a:rPr lang="zh-CN" altLang="en-US" sz="2794" b="1">
                <a:solidFill>
                  <a:srgbClr val="000000"/>
                </a:solidFill>
              </a:rPr>
              <a:t>及</a:t>
            </a:r>
            <a:r>
              <a:rPr lang="zh-CN" altLang="en-US" sz="2794" b="1" i="1">
                <a:solidFill>
                  <a:srgbClr val="000000"/>
                </a:solidFill>
              </a:rPr>
              <a:t>g(x,y)</a:t>
            </a:r>
            <a:r>
              <a:rPr lang="zh-CN" altLang="en-US" sz="2794" b="1">
                <a:solidFill>
                  <a:srgbClr val="000000"/>
                </a:solidFill>
              </a:rPr>
              <a:t>分别以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与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为极限，则</a:t>
            </a:r>
            <a:r>
              <a:rPr lang="zh-CN" altLang="en-US" sz="2794" b="1" i="1">
                <a:solidFill>
                  <a:srgbClr val="000000"/>
                </a:solidFill>
              </a:rPr>
              <a:t>A≥B</a:t>
            </a:r>
            <a:r>
              <a:rPr lang="zh-CN" altLang="en-US" sz="2794" b="1">
                <a:solidFill>
                  <a:srgbClr val="000000"/>
                </a:solidFill>
              </a:rPr>
              <a:t>，也即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275544" y="4436937"/>
          <a:ext cx="5659563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3" imgW="2272631" imgH="292290" progId="Equation.3">
                  <p:embed/>
                </p:oleObj>
              </mc:Choice>
              <mc:Fallback>
                <p:oleObj r:id="rId3" imgW="2272631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544" y="4436937"/>
                        <a:ext cx="5659563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178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1BC4-9FF2-494E-8B92-A821C92F2AC9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99936" y="942925"/>
            <a:ext cx="7404302" cy="4220386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定理3（夹逼定理）：设函数</a:t>
            </a:r>
            <a:r>
              <a:rPr lang="zh-CN" altLang="zh-CN" sz="2794" b="1" i="1">
                <a:solidFill>
                  <a:srgbClr val="000000"/>
                </a:solidFill>
              </a:rPr>
              <a:t>f(x,y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h(x,y)</a:t>
            </a:r>
            <a:r>
              <a:rPr lang="zh-CN" altLang="zh-CN" sz="2794" b="1">
                <a:solidFill>
                  <a:srgbClr val="000000"/>
                </a:solidFill>
              </a:rPr>
              <a:t>在一点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的一个空心邻域内有定义，且成立下列不等式</a:t>
            </a:r>
            <a:r>
              <a:rPr lang="zh-CN" altLang="zh-CN" sz="2794" b="1" i="1">
                <a:solidFill>
                  <a:srgbClr val="000000"/>
                </a:solidFill>
              </a:rPr>
              <a:t>f(x,y)≤h(x,y)≤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794" b="1" i="1">
                <a:solidFill>
                  <a:srgbClr val="000000"/>
                </a:solidFill>
              </a:rPr>
              <a:t>g(x,y),</a:t>
            </a:r>
            <a:r>
              <a:rPr lang="zh-CN" altLang="zh-CN" sz="2794" b="1">
                <a:solidFill>
                  <a:srgbClr val="000000"/>
                </a:solidFill>
              </a:rPr>
              <a:t>并且当</a:t>
            </a:r>
            <a:r>
              <a:rPr lang="zh-CN" altLang="zh-CN" sz="2794" b="1" i="1">
                <a:solidFill>
                  <a:srgbClr val="000000"/>
                </a:solidFill>
              </a:rPr>
              <a:t>(x,y)→(x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时，</a:t>
            </a:r>
            <a:r>
              <a:rPr lang="zh-CN" altLang="zh-CN" sz="2794" b="1" i="1">
                <a:solidFill>
                  <a:srgbClr val="000000"/>
                </a:solidFill>
              </a:rPr>
              <a:t>f(x,y)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都有极限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，则</a:t>
            </a:r>
            <a:r>
              <a:rPr lang="zh-CN" altLang="zh-CN" sz="2794" b="1" i="1">
                <a:solidFill>
                  <a:srgbClr val="000000"/>
                </a:solidFill>
              </a:rPr>
              <a:t>h(x,y)</a:t>
            </a:r>
            <a:r>
              <a:rPr lang="zh-CN" altLang="zh-CN" sz="2794" b="1">
                <a:solidFill>
                  <a:srgbClr val="000000"/>
                </a:solidFill>
              </a:rPr>
              <a:t>也以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为极限</a:t>
            </a:r>
            <a:r>
              <a:rPr lang="zh-CN" altLang="zh-CN" sz="2794" b="1" i="1">
                <a:solidFill>
                  <a:srgbClr val="000000"/>
                </a:solidFill>
              </a:rPr>
              <a:t>。</a:t>
            </a:r>
            <a:r>
              <a:rPr lang="zh-CN" altLang="zh-CN" sz="2794" b="1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438198" y="4724199"/>
          <a:ext cx="3288897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1321117" imgH="292417" progId="Equation.3">
                  <p:embed/>
                </p:oleObj>
              </mc:Choice>
              <mc:Fallback>
                <p:oleObj r:id="rId3" imgW="13211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198" y="4724199"/>
                        <a:ext cx="3288897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589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8D2-400C-415A-BB38-C9938AF6BE7B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099" y="457100"/>
            <a:ext cx="2133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794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794" b="1" dirty="0">
                <a:solidFill>
                  <a:srgbClr val="0000FF"/>
                </a:solidFill>
              </a:rPr>
              <a:t>求极限  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1" y="322540"/>
            <a:ext cx="2133298" cy="11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198" y="1676199"/>
            <a:ext cx="762000" cy="53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98" y="1465540"/>
            <a:ext cx="1828901" cy="12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65" y="1344587"/>
            <a:ext cx="3585734" cy="118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143000" y="2895802"/>
            <a:ext cx="114300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其中</a:t>
            </a: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38" y="2584349"/>
            <a:ext cx="1701901" cy="122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4191000" y="2667000"/>
            <a:ext cx="1316365" cy="609802"/>
            <a:chOff x="0" y="0"/>
            <a:chExt cx="829" cy="384"/>
          </a:xfrm>
        </p:grpSpPr>
        <p:pic>
          <p:nvPicPr>
            <p:cNvPr id="7066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0"/>
              <a:ext cx="781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0" y="348"/>
              <a:ext cx="8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0" y="384"/>
              <a:ext cx="8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25" y="2614587"/>
            <a:ext cx="1406576" cy="93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0" y="2972405"/>
            <a:ext cx="516063" cy="33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5" y="3909786"/>
            <a:ext cx="1177774" cy="104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76" y="3990925"/>
            <a:ext cx="892024" cy="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38" y="4191000"/>
            <a:ext cx="1409599" cy="4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88064"/>
            <a:ext cx="2743099" cy="116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02" y="3734405"/>
            <a:ext cx="2819198" cy="2314222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04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0" grpId="0" build="p" autoUpdateAnimBg="0"/>
      <p:bldP spid="706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58B5-2926-48FE-BEE0-67C07ADE6FDD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3762" y="307925"/>
            <a:ext cx="7701139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定理4（复合函数的极限）：设函数</a:t>
            </a:r>
            <a:r>
              <a:rPr lang="zh-CN" altLang="zh-CN" sz="2413" b="1" i="1">
                <a:solidFill>
                  <a:srgbClr val="000000"/>
                </a:solidFill>
              </a:rPr>
              <a:t>x=g(u,v)</a:t>
            </a:r>
            <a:r>
              <a:rPr lang="zh-CN" altLang="zh-CN" sz="2413" b="1">
                <a:solidFill>
                  <a:srgbClr val="000000"/>
                </a:solidFill>
              </a:rPr>
              <a:t>及</a:t>
            </a: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h(u,v)</a:t>
            </a:r>
            <a:r>
              <a:rPr lang="zh-CN" altLang="zh-CN" sz="2413" b="1">
                <a:solidFill>
                  <a:srgbClr val="000000"/>
                </a:solidFill>
              </a:rPr>
              <a:t>在点</a:t>
            </a:r>
            <a:r>
              <a:rPr lang="zh-CN" altLang="zh-CN" sz="2413" b="1" i="1">
                <a:solidFill>
                  <a:srgbClr val="000000"/>
                </a:solidFill>
              </a:rPr>
              <a:t>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的一个空心邻域内有定义，且有极限：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88774" y="2766786"/>
            <a:ext cx="7723313" cy="2320187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又设函数</a:t>
            </a:r>
            <a:r>
              <a:rPr lang="zh-CN" altLang="zh-CN" sz="2413" b="1" i="1">
                <a:solidFill>
                  <a:srgbClr val="000000"/>
                </a:solidFill>
              </a:rPr>
              <a:t>f(x,y)</a:t>
            </a:r>
            <a:r>
              <a:rPr lang="zh-CN" altLang="zh-CN" sz="2413" b="1">
                <a:solidFill>
                  <a:srgbClr val="000000"/>
                </a:solidFill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的空心邻域内有定义</a:t>
            </a:r>
            <a:r>
              <a:rPr lang="zh-CN" altLang="zh-CN" sz="2413" b="1" i="1">
                <a:solidFill>
                  <a:srgbClr val="000000"/>
                </a:solidFill>
              </a:rPr>
              <a:t>，</a:t>
            </a:r>
            <a:r>
              <a:rPr lang="zh-CN" altLang="zh-CN" sz="2413" b="1">
                <a:solidFill>
                  <a:srgbClr val="000000"/>
                </a:solidFill>
              </a:rPr>
              <a:t>且使得当</a:t>
            </a:r>
            <a:r>
              <a:rPr lang="zh-CN" altLang="zh-CN" sz="2413" b="1" i="1">
                <a:solidFill>
                  <a:srgbClr val="000000"/>
                </a:solidFill>
              </a:rPr>
              <a:t>(u,v)</a:t>
            </a:r>
            <a:r>
              <a:rPr lang="zh-CN" altLang="zh-CN" sz="2413" b="1">
                <a:solidFill>
                  <a:srgbClr val="000000"/>
                </a:solidFill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的空心邻域内时，函数</a:t>
            </a:r>
            <a:r>
              <a:rPr lang="zh-CN" altLang="zh-CN" sz="2413" b="1" i="1">
                <a:solidFill>
                  <a:srgbClr val="000000"/>
                </a:solidFill>
              </a:rPr>
              <a:t>f(g(u,v),h(u,v))</a:t>
            </a:r>
            <a:r>
              <a:rPr lang="zh-CN" altLang="zh-CN" sz="2413" b="1">
                <a:solidFill>
                  <a:srgbClr val="000000"/>
                </a:solidFill>
              </a:rPr>
              <a:t>有定义；并且当</a:t>
            </a:r>
            <a:r>
              <a:rPr lang="zh-CN" altLang="zh-CN" sz="2413" b="1" i="1">
                <a:solidFill>
                  <a:srgbClr val="000000"/>
                </a:solidFill>
              </a:rPr>
              <a:t>(x,y)→(x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时，</a:t>
            </a:r>
            <a:r>
              <a:rPr lang="zh-CN" altLang="zh-CN" sz="2413" b="1" i="1">
                <a:solidFill>
                  <a:srgbClr val="000000"/>
                </a:solidFill>
              </a:rPr>
              <a:t>f(x,y)</a:t>
            </a:r>
            <a:r>
              <a:rPr lang="zh-CN" altLang="zh-CN" sz="2413" b="1">
                <a:solidFill>
                  <a:srgbClr val="000000"/>
                </a:solidFill>
              </a:rPr>
              <a:t>的极限为</a:t>
            </a:r>
            <a:r>
              <a:rPr lang="zh-CN" altLang="zh-CN" sz="2413" b="1" i="1">
                <a:solidFill>
                  <a:srgbClr val="000000"/>
                </a:solidFill>
              </a:rPr>
              <a:t>A</a:t>
            </a:r>
            <a:r>
              <a:rPr lang="zh-CN" altLang="zh-CN" sz="2413" b="1">
                <a:solidFill>
                  <a:srgbClr val="000000"/>
                </a:solidFill>
              </a:rPr>
              <a:t>，则当</a:t>
            </a:r>
            <a:r>
              <a:rPr lang="zh-CN" altLang="zh-CN" sz="2413" b="1" i="1">
                <a:solidFill>
                  <a:srgbClr val="000000"/>
                </a:solidFill>
              </a:rPr>
              <a:t>(u,v)→(u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 时，复合函数</a:t>
            </a:r>
            <a:r>
              <a:rPr lang="zh-CN" altLang="zh-CN" sz="2413" b="1" i="1">
                <a:solidFill>
                  <a:srgbClr val="000000"/>
                </a:solidFill>
              </a:rPr>
              <a:t>f(g(u,v),h(u,v))</a:t>
            </a:r>
            <a:r>
              <a:rPr lang="zh-CN" altLang="zh-CN" sz="2413" b="1">
                <a:solidFill>
                  <a:srgbClr val="000000"/>
                </a:solidFill>
              </a:rPr>
              <a:t>也以</a:t>
            </a:r>
            <a:r>
              <a:rPr lang="zh-CN" altLang="zh-CN" sz="2413" b="1" i="1">
                <a:solidFill>
                  <a:srgbClr val="000000"/>
                </a:solidFill>
              </a:rPr>
              <a:t>A</a:t>
            </a:r>
            <a:r>
              <a:rPr lang="zh-CN" altLang="zh-CN" sz="2413" b="1">
                <a:solidFill>
                  <a:srgbClr val="000000"/>
                </a:solidFill>
              </a:rPr>
              <a:t>为极限</a:t>
            </a:r>
            <a:r>
              <a:rPr lang="zh-CN" altLang="zh-CN" sz="2413" b="1" i="1">
                <a:solidFill>
                  <a:srgbClr val="000000"/>
                </a:solidFill>
              </a:rPr>
              <a:t>。</a:t>
            </a:r>
            <a:r>
              <a:rPr lang="zh-CN" altLang="zh-CN" sz="2413" b="1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33274" y="1663599"/>
          <a:ext cx="6766782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2716938" imgH="292290" progId="Equation.3">
                  <p:embed/>
                </p:oleObj>
              </mc:Choice>
              <mc:Fallback>
                <p:oleObj r:id="rId3" imgW="2716938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74" y="1663599"/>
                        <a:ext cx="6766782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15346" y="5361215"/>
          <a:ext cx="7172980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2881966" imgH="292290" progId="Equation.3">
                  <p:embed/>
                </p:oleObj>
              </mc:Choice>
              <mc:Fallback>
                <p:oleObj r:id="rId5" imgW="288196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46" y="5361215"/>
                        <a:ext cx="7172980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176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 autoUpdateAnimBg="0"/>
      <p:bldP spid="7168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91A-E732-4BF6-8226-064E469BEBA1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23762" y="307925"/>
            <a:ext cx="7701139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定理5（复合函数的极限）：设</a:t>
            </a:r>
            <a:r>
              <a:rPr lang="zh-CN" altLang="zh-CN" sz="2413" b="1" i="1">
                <a:solidFill>
                  <a:srgbClr val="000000"/>
                </a:solidFill>
              </a:rPr>
              <a:t>z=f(u)</a:t>
            </a:r>
            <a:r>
              <a:rPr lang="zh-CN" altLang="zh-CN" sz="2413" b="1">
                <a:solidFill>
                  <a:srgbClr val="000000"/>
                </a:solidFill>
              </a:rPr>
              <a:t>是定义在</a:t>
            </a:r>
            <a:r>
              <a:rPr lang="zh-CN" altLang="zh-CN" sz="2413" b="1" i="1">
                <a:solidFill>
                  <a:srgbClr val="000000"/>
                </a:solidFill>
              </a:rPr>
              <a:t>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</a:rPr>
              <a:t>点的一个空心邻域内的一元函数，且有极限：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8774" y="2766786"/>
            <a:ext cx="7723313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又设</a:t>
            </a:r>
            <a:r>
              <a:rPr lang="zh-CN" altLang="zh-CN" sz="2413" b="1" i="1">
                <a:solidFill>
                  <a:srgbClr val="000000"/>
                </a:solidFill>
              </a:rPr>
              <a:t>u=g(x,y)</a:t>
            </a:r>
            <a:r>
              <a:rPr lang="zh-CN" altLang="zh-CN" sz="2413" b="1">
                <a:solidFill>
                  <a:srgbClr val="000000"/>
                </a:solidFill>
              </a:rPr>
              <a:t>是定义在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点的空心邻域内的二元函数</a:t>
            </a:r>
            <a:r>
              <a:rPr lang="zh-CN" altLang="zh-CN" sz="2413" b="1" i="1">
                <a:solidFill>
                  <a:srgbClr val="000000"/>
                </a:solidFill>
              </a:rPr>
              <a:t>，</a:t>
            </a:r>
            <a:r>
              <a:rPr lang="zh-CN" altLang="zh-CN" sz="2413" b="1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025825" y="1663599"/>
          <a:ext cx="2181679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r:id="rId3" imgW="876617" imgH="292417" progId="Equation.3">
                  <p:embed/>
                </p:oleObj>
              </mc:Choice>
              <mc:Fallback>
                <p:oleObj r:id="rId3" imgW="8766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825" y="1663599"/>
                        <a:ext cx="2181679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791103" y="4035274"/>
          <a:ext cx="4266595" cy="208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5" imgW="1714817" imgH="838517" progId="Equation.3">
                  <p:embed/>
                </p:oleObj>
              </mc:Choice>
              <mc:Fallback>
                <p:oleObj r:id="rId5" imgW="1714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03" y="4035274"/>
                        <a:ext cx="4266595" cy="208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697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ADE-1BB1-42D9-A930-56DC7A7ABCE1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0840"/>
              </p:ext>
            </p:extLst>
          </p:nvPr>
        </p:nvGraphicFramePr>
        <p:xfrm>
          <a:off x="1262945" y="169837"/>
          <a:ext cx="5125357" cy="2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2057400" imgH="888840" progId="Equation.DSMT4">
                  <p:embed/>
                </p:oleObj>
              </mc:Choice>
              <mc:Fallback>
                <p:oleObj name="Equation" r:id="rId3" imgW="2057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45" y="169837"/>
                        <a:ext cx="5125357" cy="2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08429" y="2389314"/>
          <a:ext cx="7144758" cy="13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r:id="rId5" imgW="2870517" imgH="559117" progId="Equation.3">
                  <p:embed/>
                </p:oleObj>
              </mc:Choice>
              <mc:Fallback>
                <p:oleObj r:id="rId5" imgW="28705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9" y="2389314"/>
                        <a:ext cx="7144758" cy="138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131409" y="3948087"/>
          <a:ext cx="6453817" cy="2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7" imgW="2591117" imgH="889317" progId="Equation.3">
                  <p:embed/>
                </p:oleObj>
              </mc:Choice>
              <mc:Fallback>
                <p:oleObj r:id="rId7" imgW="25911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409" y="3948087"/>
                        <a:ext cx="6453817" cy="2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1087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E093-F0BE-458F-801D-B4249842E0DC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059" name="Rectangle 3" descr="back"/>
          <p:cNvSpPr>
            <a:spLocks noChangeArrowheads="1"/>
          </p:cNvSpPr>
          <p:nvPr/>
        </p:nvSpPr>
        <p:spPr bwMode="auto">
          <a:xfrm>
            <a:off x="344714" y="1706437"/>
            <a:ext cx="4482798" cy="46959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1D9FF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55952" y="708076"/>
            <a:ext cx="67249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设二元函数  </a:t>
            </a:r>
            <a:r>
              <a:rPr lang="zh-CN" altLang="en-US" sz="2794" i="1">
                <a:solidFill>
                  <a:srgbClr val="000000"/>
                </a:solidFill>
              </a:rPr>
              <a:t>z = 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</a:t>
            </a:r>
            <a:r>
              <a:rPr lang="zh-CN" altLang="en-US" sz="2794" i="1">
                <a:solidFill>
                  <a:srgbClr val="000000"/>
                </a:solidFill>
              </a:rPr>
              <a:t> y</a:t>
            </a:r>
            <a:r>
              <a:rPr lang="zh-CN" altLang="en-US" sz="2794">
                <a:solidFill>
                  <a:srgbClr val="000000"/>
                </a:solidFill>
              </a:rPr>
              <a:t>),  定义域为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359952" y="708076"/>
            <a:ext cx="12140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2054175" y="2884714"/>
            <a:ext cx="1815294" cy="1028599"/>
            <a:chOff x="0" y="0"/>
            <a:chExt cx="1143" cy="648"/>
          </a:xfrm>
        </p:grpSpPr>
        <p:sp>
          <p:nvSpPr>
            <p:cNvPr id="45063" name="Arc 7"/>
            <p:cNvSpPr>
              <a:spLocks/>
            </p:cNvSpPr>
            <p:nvPr/>
          </p:nvSpPr>
          <p:spPr bwMode="auto">
            <a:xfrm rot="21085591">
              <a:off x="0" y="0"/>
              <a:ext cx="1103" cy="4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50 h 21750"/>
                <a:gd name="T2" fmla="*/ 43200 w 43200"/>
                <a:gd name="T3" fmla="*/ 21600 h 21750"/>
                <a:gd name="T4" fmla="*/ 21600 w 43200"/>
                <a:gd name="T5" fmla="*/ 2160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50" fill="none" extrusionOk="0">
                  <a:moveTo>
                    <a:pt x="0" y="21750"/>
                  </a:moveTo>
                  <a:cubicBezTo>
                    <a:pt x="0" y="21700"/>
                    <a:pt x="0" y="216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50" stroke="0" extrusionOk="0">
                  <a:moveTo>
                    <a:pt x="0" y="21750"/>
                  </a:moveTo>
                  <a:cubicBezTo>
                    <a:pt x="0" y="21700"/>
                    <a:pt x="0" y="216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 rot="-555616">
              <a:off x="40" y="354"/>
              <a:ext cx="1103" cy="294"/>
              <a:chOff x="0" y="0"/>
              <a:chExt cx="750" cy="215"/>
            </a:xfrm>
          </p:grpSpPr>
          <p:sp>
            <p:nvSpPr>
              <p:cNvPr id="45065" name="Arc 9"/>
              <p:cNvSpPr>
                <a:spLocks/>
              </p:cNvSpPr>
              <p:nvPr/>
            </p:nvSpPr>
            <p:spPr bwMode="auto">
              <a:xfrm flipV="1">
                <a:off x="0" y="107"/>
                <a:ext cx="750" cy="10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66" name="Arc 10"/>
              <p:cNvSpPr>
                <a:spLocks/>
              </p:cNvSpPr>
              <p:nvPr/>
            </p:nvSpPr>
            <p:spPr bwMode="auto">
              <a:xfrm>
                <a:off x="0" y="0"/>
                <a:ext cx="750" cy="1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2079877" y="5113262"/>
            <a:ext cx="1823861" cy="887488"/>
            <a:chOff x="0" y="0"/>
            <a:chExt cx="1149" cy="559"/>
          </a:xfrm>
        </p:grpSpPr>
        <p:sp>
          <p:nvSpPr>
            <p:cNvPr id="45068" name="Arc 12"/>
            <p:cNvSpPr>
              <a:spLocks/>
            </p:cNvSpPr>
            <p:nvPr/>
          </p:nvSpPr>
          <p:spPr bwMode="auto">
            <a:xfrm rot="21062641" flipV="1">
              <a:off x="46" y="276"/>
              <a:ext cx="1103" cy="2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88 h 21788"/>
                <a:gd name="T2" fmla="*/ 43200 w 43200"/>
                <a:gd name="T3" fmla="*/ 21600 h 21788"/>
                <a:gd name="T4" fmla="*/ 21600 w 43200"/>
                <a:gd name="T5" fmla="*/ 21600 h 2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88" fill="none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88" stroke="0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9" name="Arc 13"/>
            <p:cNvSpPr>
              <a:spLocks/>
            </p:cNvSpPr>
            <p:nvPr/>
          </p:nvSpPr>
          <p:spPr bwMode="auto">
            <a:xfrm rot="21062640">
              <a:off x="0" y="0"/>
              <a:ext cx="1104" cy="2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88 h 21788"/>
                <a:gd name="T2" fmla="*/ 43200 w 43200"/>
                <a:gd name="T3" fmla="*/ 21600 h 21788"/>
                <a:gd name="T4" fmla="*/ 21600 w 43200"/>
                <a:gd name="T5" fmla="*/ 21600 h 2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88" fill="none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88" stroke="0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2117675" y="3813024"/>
            <a:ext cx="0" cy="1746250"/>
          </a:xfrm>
          <a:prstGeom prst="line">
            <a:avLst/>
          </a:prstGeom>
          <a:noFill/>
          <a:ln w="19050" cmpd="sng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3869468" y="3587750"/>
            <a:ext cx="0" cy="1971524"/>
          </a:xfrm>
          <a:prstGeom prst="line">
            <a:avLst/>
          </a:prstGeom>
          <a:noFill/>
          <a:ln w="19050" cmpd="sng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351012" y="5937251"/>
            <a:ext cx="54479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925536" y="2178151"/>
            <a:ext cx="14318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669999"/>
                </a:solidFill>
              </a:rPr>
              <a:t>z </a:t>
            </a:r>
            <a:r>
              <a:rPr lang="zh-CN" altLang="zh-CN" sz="2413">
                <a:solidFill>
                  <a:srgbClr val="669999"/>
                </a:solidFill>
              </a:rPr>
              <a:t>= </a:t>
            </a:r>
            <a:r>
              <a:rPr lang="zh-CN" altLang="zh-CN" sz="2413" i="1">
                <a:solidFill>
                  <a:srgbClr val="669999"/>
                </a:solidFill>
              </a:rPr>
              <a:t>f </a:t>
            </a:r>
            <a:r>
              <a:rPr lang="zh-CN" altLang="zh-CN" sz="2413">
                <a:solidFill>
                  <a:srgbClr val="669999"/>
                </a:solidFill>
              </a:rPr>
              <a:t>(</a:t>
            </a:r>
            <a:r>
              <a:rPr lang="zh-CN" altLang="zh-CN" sz="2413" i="1">
                <a:solidFill>
                  <a:srgbClr val="669999"/>
                </a:solidFill>
              </a:rPr>
              <a:t>x</a:t>
            </a:r>
            <a:r>
              <a:rPr lang="zh-CN" altLang="zh-CN" sz="2413">
                <a:solidFill>
                  <a:srgbClr val="669999"/>
                </a:solidFill>
              </a:rPr>
              <a:t>, </a:t>
            </a:r>
            <a:r>
              <a:rPr lang="zh-CN" altLang="zh-CN" sz="2413" i="1">
                <a:solidFill>
                  <a:srgbClr val="669999"/>
                </a:solidFill>
              </a:rPr>
              <a:t>y</a:t>
            </a:r>
            <a:r>
              <a:rPr lang="zh-CN" altLang="zh-CN" sz="2413">
                <a:solidFill>
                  <a:srgbClr val="669999"/>
                </a:solidFill>
              </a:rPr>
              <a:t>)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>
            <a:off x="3411865" y="2983492"/>
            <a:ext cx="115409" cy="2560159"/>
            <a:chOff x="0" y="0"/>
            <a:chExt cx="73" cy="1613"/>
          </a:xfrm>
        </p:grpSpPr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0" y="1540"/>
              <a:ext cx="73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22" y="0"/>
              <a:ext cx="0" cy="15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363611" y="3147786"/>
            <a:ext cx="115913" cy="2478516"/>
            <a:chOff x="0" y="0"/>
            <a:chExt cx="73" cy="1561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0" y="1488"/>
              <a:ext cx="73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V="1">
              <a:off x="32" y="0"/>
              <a:ext cx="0" cy="151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159000" y="5532564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3419929" y="5353151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112992" y="1614714"/>
            <a:ext cx="3404071" cy="456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如果当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在</a:t>
            </a:r>
            <a:r>
              <a:rPr lang="zh-CN" altLang="en-US" sz="2794" i="1" dirty="0">
                <a:solidFill>
                  <a:srgbClr val="000000"/>
                </a:solidFill>
              </a:rPr>
              <a:t>D</a:t>
            </a:r>
            <a:r>
              <a:rPr lang="zh-CN" altLang="en-US" sz="2794" dirty="0">
                <a:solidFill>
                  <a:srgbClr val="000000"/>
                </a:solidFill>
              </a:rPr>
              <a:t>内变动并无限接近于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dirty="0">
                <a:solidFill>
                  <a:srgbClr val="000000"/>
                </a:solidFill>
              </a:rPr>
              <a:t>时 (从任何方向, 以任何方式),对应的函数值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)无限接近于数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,则称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为当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趋近于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dirty="0">
                <a:solidFill>
                  <a:srgbClr val="000000"/>
                </a:solidFill>
              </a:rPr>
              <a:t>时</a:t>
            </a:r>
            <a:r>
              <a:rPr lang="zh-CN" altLang="en-US" sz="2794" i="1" dirty="0">
                <a:solidFill>
                  <a:srgbClr val="000000"/>
                </a:solidFill>
              </a:rPr>
              <a:t>f (X)</a:t>
            </a:r>
            <a:r>
              <a:rPr lang="zh-CN" altLang="en-US" sz="2794" dirty="0">
                <a:solidFill>
                  <a:srgbClr val="000000"/>
                </a:solidFill>
              </a:rPr>
              <a:t>的极限.</a:t>
            </a:r>
          </a:p>
        </p:txBody>
      </p:sp>
      <p:grpSp>
        <p:nvGrpSpPr>
          <p:cNvPr id="45083" name="Group 27"/>
          <p:cNvGrpSpPr>
            <a:grpSpLocks/>
          </p:cNvGrpSpPr>
          <p:nvPr/>
        </p:nvGrpSpPr>
        <p:grpSpPr bwMode="auto">
          <a:xfrm>
            <a:off x="2798536" y="2860524"/>
            <a:ext cx="786190" cy="3166233"/>
            <a:chOff x="0" y="0"/>
            <a:chExt cx="495" cy="1994"/>
          </a:xfrm>
        </p:grpSpPr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90" y="0"/>
              <a:ext cx="4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M</a:t>
              </a:r>
            </a:p>
          </p:txBody>
        </p:sp>
        <p:grpSp>
          <p:nvGrpSpPr>
            <p:cNvPr id="45085" name="Group 29"/>
            <p:cNvGrpSpPr>
              <a:grpSpLocks/>
            </p:cNvGrpSpPr>
            <p:nvPr/>
          </p:nvGrpSpPr>
          <p:grpSpPr bwMode="auto">
            <a:xfrm>
              <a:off x="0" y="16"/>
              <a:ext cx="300" cy="1978"/>
              <a:chOff x="0" y="0"/>
              <a:chExt cx="300" cy="1978"/>
            </a:xfrm>
          </p:grpSpPr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>
                <a:off x="115" y="0"/>
                <a:ext cx="0" cy="169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7" name="Oval 31"/>
              <p:cNvSpPr>
                <a:spLocks noChangeArrowheads="1"/>
              </p:cNvSpPr>
              <p:nvPr/>
            </p:nvSpPr>
            <p:spPr bwMode="auto">
              <a:xfrm>
                <a:off x="88" y="1664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8" name="Rectangle 32"/>
              <p:cNvSpPr>
                <a:spLocks noChangeArrowheads="1"/>
              </p:cNvSpPr>
              <p:nvPr/>
            </p:nvSpPr>
            <p:spPr bwMode="auto">
              <a:xfrm>
                <a:off x="0" y="1686"/>
                <a:ext cx="30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413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45089" name="Group 33"/>
          <p:cNvGrpSpPr>
            <a:grpSpLocks/>
          </p:cNvGrpSpPr>
          <p:nvPr/>
        </p:nvGrpSpPr>
        <p:grpSpPr bwMode="auto">
          <a:xfrm>
            <a:off x="1357187" y="2017889"/>
            <a:ext cx="1697869" cy="3575151"/>
            <a:chOff x="0" y="0"/>
            <a:chExt cx="1069" cy="2252"/>
          </a:xfrm>
        </p:grpSpPr>
        <p:grpSp>
          <p:nvGrpSpPr>
            <p:cNvPr id="45090" name="Group 34"/>
            <p:cNvGrpSpPr>
              <a:grpSpLocks/>
            </p:cNvGrpSpPr>
            <p:nvPr/>
          </p:nvGrpSpPr>
          <p:grpSpPr bwMode="auto">
            <a:xfrm>
              <a:off x="0" y="0"/>
              <a:ext cx="1069" cy="569"/>
              <a:chOff x="0" y="0"/>
              <a:chExt cx="1069" cy="569"/>
            </a:xfrm>
          </p:grpSpPr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 flipH="1" flipV="1">
                <a:off x="220" y="163"/>
                <a:ext cx="838" cy="37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2" name="Text Box 3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9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5093" name="Oval 37"/>
              <p:cNvSpPr>
                <a:spLocks noChangeArrowheads="1"/>
              </p:cNvSpPr>
              <p:nvPr/>
            </p:nvSpPr>
            <p:spPr bwMode="auto">
              <a:xfrm>
                <a:off x="996" y="496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221" y="1818"/>
              <a:ext cx="807" cy="43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45095" name="Group 39"/>
          <p:cNvGrpSpPr>
            <a:grpSpLocks/>
          </p:cNvGrpSpPr>
          <p:nvPr/>
        </p:nvGrpSpPr>
        <p:grpSpPr bwMode="auto">
          <a:xfrm>
            <a:off x="495401" y="1660575"/>
            <a:ext cx="4330751" cy="4434417"/>
            <a:chOff x="0" y="0"/>
            <a:chExt cx="2728" cy="2793"/>
          </a:xfrm>
        </p:grpSpPr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>
              <a:off x="760" y="2053"/>
              <a:ext cx="179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V="1">
              <a:off x="760" y="105"/>
              <a:ext cx="0" cy="19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 flipH="1">
              <a:off x="19" y="2053"/>
              <a:ext cx="741" cy="7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2525" y="184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608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0" y="2453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554" y="1865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45103" name="Freeform 47"/>
          <p:cNvSpPr>
            <a:spLocks/>
          </p:cNvSpPr>
          <p:nvPr/>
        </p:nvSpPr>
        <p:spPr bwMode="auto">
          <a:xfrm>
            <a:off x="2444750" y="5589512"/>
            <a:ext cx="511024" cy="171349"/>
          </a:xfrm>
          <a:custGeom>
            <a:avLst/>
            <a:gdLst>
              <a:gd name="T0" fmla="*/ 0 w 322"/>
              <a:gd name="T1" fmla="*/ 0 h 108"/>
              <a:gd name="T2" fmla="*/ 157 w 322"/>
              <a:gd name="T3" fmla="*/ 106 h 108"/>
              <a:gd name="T4" fmla="*/ 322 w 322"/>
              <a:gd name="T5" fmla="*/ 1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2" h="108">
                <a:moveTo>
                  <a:pt x="0" y="0"/>
                </a:moveTo>
                <a:cubicBezTo>
                  <a:pt x="26" y="18"/>
                  <a:pt x="103" y="104"/>
                  <a:pt x="157" y="106"/>
                </a:cubicBezTo>
                <a:cubicBezTo>
                  <a:pt x="211" y="108"/>
                  <a:pt x="288" y="32"/>
                  <a:pt x="322" y="13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104" name="Freeform 48"/>
          <p:cNvSpPr>
            <a:spLocks/>
          </p:cNvSpPr>
          <p:nvPr/>
        </p:nvSpPr>
        <p:spPr bwMode="auto">
          <a:xfrm>
            <a:off x="2871611" y="5183314"/>
            <a:ext cx="593675" cy="360337"/>
          </a:xfrm>
          <a:custGeom>
            <a:avLst/>
            <a:gdLst>
              <a:gd name="T0" fmla="*/ 374 w 374"/>
              <a:gd name="T1" fmla="*/ 155 h 227"/>
              <a:gd name="T2" fmla="*/ 159 w 374"/>
              <a:gd name="T3" fmla="*/ 41 h 227"/>
              <a:gd name="T4" fmla="*/ 11 w 374"/>
              <a:gd name="T5" fmla="*/ 31 h 227"/>
              <a:gd name="T6" fmla="*/ 89 w 374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4" h="227">
                <a:moveTo>
                  <a:pt x="374" y="155"/>
                </a:moveTo>
                <a:cubicBezTo>
                  <a:pt x="337" y="136"/>
                  <a:pt x="219" y="62"/>
                  <a:pt x="159" y="41"/>
                </a:cubicBezTo>
                <a:cubicBezTo>
                  <a:pt x="99" y="20"/>
                  <a:pt x="23" y="0"/>
                  <a:pt x="11" y="31"/>
                </a:cubicBezTo>
                <a:cubicBezTo>
                  <a:pt x="0" y="62"/>
                  <a:pt x="73" y="186"/>
                  <a:pt x="89" y="227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105" name="AutoShape 49"/>
          <p:cNvSpPr>
            <a:spLocks noChangeArrowheads="1"/>
          </p:cNvSpPr>
          <p:nvPr/>
        </p:nvSpPr>
        <p:spPr bwMode="auto">
          <a:xfrm>
            <a:off x="427365" y="3595814"/>
            <a:ext cx="1066397" cy="442988"/>
          </a:xfrm>
          <a:prstGeom prst="wedgeRectCallout">
            <a:avLst>
              <a:gd name="adj1" fmla="val 120981"/>
              <a:gd name="adj2" fmla="val 201611"/>
            </a:avLst>
          </a:prstGeom>
          <a:gradFill rotWithShape="0">
            <a:gsLst>
              <a:gs pos="0">
                <a:schemeClr val="bg1"/>
              </a:gs>
              <a:gs pos="100000">
                <a:srgbClr val="F3CDFF"/>
              </a:gs>
            </a:gsLst>
            <a:path path="rect">
              <a:fillToRect l="50000" t="50000" r="50000" b="50000"/>
            </a:path>
          </a:gradFill>
          <a:ln w="19050" cmpd="sng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f</a:t>
            </a:r>
            <a:r>
              <a:rPr lang="zh-CN" altLang="zh-CN" sz="2413">
                <a:solidFill>
                  <a:srgbClr val="000000"/>
                </a:solidFill>
              </a:rPr>
              <a:t> (</a:t>
            </a:r>
            <a:r>
              <a:rPr lang="zh-CN" altLang="zh-CN" sz="2413" i="1">
                <a:solidFill>
                  <a:srgbClr val="000000"/>
                </a:solidFill>
              </a:rPr>
              <a:t>X</a:t>
            </a:r>
            <a:r>
              <a:rPr lang="zh-CN" altLang="zh-CN" sz="2413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0073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1" grpId="0" build="p" autoUpdateAnimBg="0"/>
      <p:bldP spid="45070" grpId="0" animBg="1"/>
      <p:bldP spid="45071" grpId="0" animBg="1"/>
      <p:bldP spid="45072" grpId="0" build="p" autoUpdateAnimBg="0" advAuto="0"/>
      <p:bldP spid="45073" grpId="0" build="p" autoUpdateAnimBg="0" advAuto="0"/>
      <p:bldP spid="45080" grpId="0" autoUpdateAnimBg="0"/>
      <p:bldP spid="45081" grpId="0" autoUpdateAnimBg="0"/>
      <p:bldP spid="45082" grpId="0" autoUpdateAnimBg="0"/>
      <p:bldP spid="45103" grpId="0" animBg="1"/>
      <p:bldP spid="45104" grpId="0" animBg="1"/>
      <p:bldP spid="4510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02D1-B7A9-44E1-B72D-D234013C93C1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95036" y="533199"/>
            <a:ext cx="8686901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zh-CN" altLang="zh-CN" sz="2604" b="1">
                <a:solidFill>
                  <a:srgbClr val="990000"/>
                </a:solidFill>
                <a:ea typeface="黑体" panose="02010609060101010101" pitchFamily="49" charset="-122"/>
              </a:rPr>
              <a:t>多元函数的极限运算法则</a:t>
            </a:r>
            <a:r>
              <a:rPr lang="zh-CN" altLang="zh-CN" sz="2604" b="1">
                <a:solidFill>
                  <a:srgbClr val="990000"/>
                </a:solidFill>
              </a:rPr>
              <a:t>与一元函数的情况类似</a:t>
            </a:r>
            <a:r>
              <a:rPr lang="zh-CN" altLang="zh-CN" sz="2604" b="1">
                <a:solidFill>
                  <a:srgbClr val="990000"/>
                </a:solidFill>
                <a:latin typeface="Symbol" panose="05050102010706020507" pitchFamily="18" charset="2"/>
              </a:rPr>
              <a:t>.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62063" y="3181552"/>
            <a:ext cx="1166986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 b="1">
                <a:solidFill>
                  <a:srgbClr val="A50021"/>
                </a:solidFill>
              </a:rPr>
              <a:t>        </a:t>
            </a: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zh-CN" sz="2604" b="1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  <a:endParaRPr lang="zh-CN" altLang="zh-CN" sz="2604" b="1">
              <a:solidFill>
                <a:srgbClr val="CC0000"/>
              </a:solidFill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28802" y="1152576"/>
            <a:ext cx="4267099" cy="981226"/>
            <a:chOff x="0" y="0"/>
            <a:chExt cx="2688" cy="618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0" y="126"/>
              <a:ext cx="78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 b="1" dirty="0">
                  <a:solidFill>
                    <a:srgbClr val="A50021"/>
                  </a:solidFill>
                </a:rPr>
                <a:t>        </a:t>
              </a:r>
              <a:r>
                <a:rPr lang="zh-CN" altLang="zh-CN" sz="2604" dirty="0" smtClean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4" dirty="0" smtClean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zh-CN" sz="2604" b="1" dirty="0" smtClean="0">
                  <a:solidFill>
                    <a:srgbClr val="CC0000"/>
                  </a:solidFill>
                  <a:latin typeface="Symbol" panose="05050102010706020507" pitchFamily="18" charset="2"/>
                </a:rPr>
                <a:t> </a:t>
              </a:r>
              <a:endParaRPr lang="zh-CN" altLang="zh-CN" sz="2604" b="1" dirty="0">
                <a:solidFill>
                  <a:srgbClr val="CC0000"/>
                </a:solidFill>
              </a:endParaRPr>
            </a:p>
          </p:txBody>
        </p:sp>
        <p:pic>
          <p:nvPicPr>
            <p:cNvPr id="7475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t="11852" r="61284" b="11852"/>
            <a:stretch>
              <a:fillRect/>
            </a:stretch>
          </p:blipFill>
          <p:spPr bwMode="auto">
            <a:xfrm>
              <a:off x="768" y="0"/>
              <a:ext cx="1920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81"/>
          <a:stretch>
            <a:fillRect/>
          </a:stretch>
        </p:blipFill>
        <p:spPr bwMode="auto">
          <a:xfrm>
            <a:off x="1481163" y="3105452"/>
            <a:ext cx="2134305" cy="85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4"/>
          <a:stretch>
            <a:fillRect/>
          </a:stretch>
        </p:blipFill>
        <p:spPr bwMode="auto">
          <a:xfrm>
            <a:off x="3615469" y="4038802"/>
            <a:ext cx="377270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r="56529"/>
          <a:stretch>
            <a:fillRect/>
          </a:stretch>
        </p:blipFill>
        <p:spPr bwMode="auto">
          <a:xfrm>
            <a:off x="3615469" y="3105452"/>
            <a:ext cx="2742595" cy="85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0" r="54492"/>
          <a:stretch>
            <a:fillRect/>
          </a:stretch>
        </p:blipFill>
        <p:spPr bwMode="auto">
          <a:xfrm>
            <a:off x="3671913" y="5178274"/>
            <a:ext cx="13224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944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F7EC-CBCD-47E8-8CA6-EDFEBF5A04D9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41335"/>
              </p:ext>
            </p:extLst>
          </p:nvPr>
        </p:nvGraphicFramePr>
        <p:xfrm>
          <a:off x="779463" y="712788"/>
          <a:ext cx="6137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2463480" imgH="342720" progId="Equation.DSMT4">
                  <p:embed/>
                </p:oleObj>
              </mc:Choice>
              <mc:Fallback>
                <p:oleObj name="Equation" r:id="rId3" imgW="246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712788"/>
                        <a:ext cx="6137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764016" y="2065262"/>
          <a:ext cx="7164413" cy="15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r:id="rId5" imgW="2881966" imgH="635042" progId="Equation.3">
                  <p:embed/>
                </p:oleObj>
              </mc:Choice>
              <mc:Fallback>
                <p:oleObj r:id="rId5" imgW="2881966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16" y="2065262"/>
                        <a:ext cx="7164413" cy="15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66988"/>
              </p:ext>
            </p:extLst>
          </p:nvPr>
        </p:nvGraphicFramePr>
        <p:xfrm>
          <a:off x="731838" y="4213225"/>
          <a:ext cx="68913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7" imgW="2768400" imgH="342720" progId="Equation.DSMT4">
                  <p:embed/>
                </p:oleObj>
              </mc:Choice>
              <mc:Fallback>
                <p:oleObj name="Equation" r:id="rId7" imgW="2768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213225"/>
                        <a:ext cx="68913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7429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E9C-9EBA-46D1-A658-8D3AC913CB50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82587" y="511024"/>
            <a:ext cx="727427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1D22FB"/>
                </a:solidFill>
              </a:rPr>
              <a:t>3. 累次极限与全面极限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9401" y="4453064"/>
            <a:ext cx="77006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6600CC"/>
                </a:solidFill>
              </a:rPr>
              <a:t>全面极限与累次极限之间没有必然联系。</a:t>
            </a:r>
            <a:r>
              <a:rPr lang="zh-CN" altLang="zh-CN" sz="2794">
                <a:solidFill>
                  <a:srgbClr val="6600CC"/>
                </a:solidFill>
              </a:rPr>
              <a:t>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55952" y="2944687"/>
          <a:ext cx="7451675" cy="8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r:id="rId3" imgW="2336103" imgH="292290" progId="Equation.3">
                  <p:embed/>
                </p:oleObj>
              </mc:Choice>
              <mc:Fallback>
                <p:oleObj r:id="rId3" imgW="233610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2" y="2944687"/>
                        <a:ext cx="7451675" cy="877913"/>
                      </a:xfrm>
                      <a:prstGeom prst="rect">
                        <a:avLst/>
                      </a:prstGeom>
                      <a:solidFill>
                        <a:srgbClr val="A6FC9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12611" y="1428750"/>
            <a:ext cx="7701139" cy="107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</a:rPr>
              <a:t>累次极限：固定二元函数</a:t>
            </a:r>
            <a:r>
              <a:rPr lang="zh-CN" altLang="zh-CN" sz="3207" b="1" i="1">
                <a:solidFill>
                  <a:srgbClr val="000000"/>
                </a:solidFill>
              </a:rPr>
              <a:t>f(x,y)</a:t>
            </a:r>
            <a:r>
              <a:rPr lang="zh-CN" altLang="zh-CN" sz="3207" b="1">
                <a:solidFill>
                  <a:srgbClr val="000000"/>
                </a:solidFill>
              </a:rPr>
              <a:t>中的一个变量，对另一个变量取极限。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381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  <p:bldP spid="7987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D9AB-8F7A-4593-A5DD-D75A166643F8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2381" y="169838"/>
          <a:ext cx="7047996" cy="208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3" imgW="2832417" imgH="838517" progId="Equation.3">
                  <p:embed/>
                </p:oleObj>
              </mc:Choice>
              <mc:Fallback>
                <p:oleObj r:id="rId3" imgW="28324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1" y="169838"/>
                        <a:ext cx="7047996" cy="208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55802" y="2241651"/>
          <a:ext cx="6446258" cy="20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5" imgW="2589993" imgH="812764" progId="Equation.3">
                  <p:embed/>
                </p:oleObj>
              </mc:Choice>
              <mc:Fallback>
                <p:oleObj r:id="rId5" imgW="2589993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02" y="2241651"/>
                        <a:ext cx="6446258" cy="20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58032" y="4341687"/>
          <a:ext cx="8741833" cy="17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7" imgW="3973692" imgH="812764" progId="Equation.3">
                  <p:embed/>
                </p:oleObj>
              </mc:Choice>
              <mc:Fallback>
                <p:oleObj r:id="rId7" imgW="3973692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32" y="4341687"/>
                        <a:ext cx="8741833" cy="17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Freeform 5"/>
          <p:cNvSpPr>
            <a:spLocks/>
          </p:cNvSpPr>
          <p:nvPr/>
        </p:nvSpPr>
        <p:spPr bwMode="auto">
          <a:xfrm>
            <a:off x="5361215" y="3205238"/>
            <a:ext cx="1408087" cy="1196925"/>
          </a:xfrm>
          <a:custGeom>
            <a:avLst/>
            <a:gdLst>
              <a:gd name="T0" fmla="*/ 654 w 1071"/>
              <a:gd name="T1" fmla="*/ 44 h 862"/>
              <a:gd name="T2" fmla="*/ 192 w 1071"/>
              <a:gd name="T3" fmla="*/ 37 h 862"/>
              <a:gd name="T4" fmla="*/ 107 w 1071"/>
              <a:gd name="T5" fmla="*/ 79 h 862"/>
              <a:gd name="T6" fmla="*/ 21 w 1071"/>
              <a:gd name="T7" fmla="*/ 200 h 862"/>
              <a:gd name="T8" fmla="*/ 7 w 1071"/>
              <a:gd name="T9" fmla="*/ 243 h 862"/>
              <a:gd name="T10" fmla="*/ 0 w 1071"/>
              <a:gd name="T11" fmla="*/ 264 h 862"/>
              <a:gd name="T12" fmla="*/ 78 w 1071"/>
              <a:gd name="T13" fmla="*/ 570 h 862"/>
              <a:gd name="T14" fmla="*/ 107 w 1071"/>
              <a:gd name="T15" fmla="*/ 627 h 862"/>
              <a:gd name="T16" fmla="*/ 149 w 1071"/>
              <a:gd name="T17" fmla="*/ 677 h 862"/>
              <a:gd name="T18" fmla="*/ 199 w 1071"/>
              <a:gd name="T19" fmla="*/ 727 h 862"/>
              <a:gd name="T20" fmla="*/ 292 w 1071"/>
              <a:gd name="T21" fmla="*/ 776 h 862"/>
              <a:gd name="T22" fmla="*/ 412 w 1071"/>
              <a:gd name="T23" fmla="*/ 819 h 862"/>
              <a:gd name="T24" fmla="*/ 526 w 1071"/>
              <a:gd name="T25" fmla="*/ 862 h 862"/>
              <a:gd name="T26" fmla="*/ 903 w 1071"/>
              <a:gd name="T27" fmla="*/ 855 h 862"/>
              <a:gd name="T28" fmla="*/ 960 w 1071"/>
              <a:gd name="T29" fmla="*/ 812 h 862"/>
              <a:gd name="T30" fmla="*/ 981 w 1071"/>
              <a:gd name="T31" fmla="*/ 791 h 862"/>
              <a:gd name="T32" fmla="*/ 988 w 1071"/>
              <a:gd name="T33" fmla="*/ 769 h 862"/>
              <a:gd name="T34" fmla="*/ 1003 w 1071"/>
              <a:gd name="T35" fmla="*/ 755 h 862"/>
              <a:gd name="T36" fmla="*/ 1031 w 1071"/>
              <a:gd name="T37" fmla="*/ 663 h 862"/>
              <a:gd name="T38" fmla="*/ 1038 w 1071"/>
              <a:gd name="T39" fmla="*/ 634 h 862"/>
              <a:gd name="T40" fmla="*/ 1052 w 1071"/>
              <a:gd name="T41" fmla="*/ 591 h 862"/>
              <a:gd name="T42" fmla="*/ 1017 w 1071"/>
              <a:gd name="T43" fmla="*/ 293 h 862"/>
              <a:gd name="T44" fmla="*/ 988 w 1071"/>
              <a:gd name="T45" fmla="*/ 229 h 862"/>
              <a:gd name="T46" fmla="*/ 811 w 1071"/>
              <a:gd name="T47" fmla="*/ 79 h 862"/>
              <a:gd name="T48" fmla="*/ 612 w 1071"/>
              <a:gd name="T49" fmla="*/ 37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1" h="862">
                <a:moveTo>
                  <a:pt x="654" y="44"/>
                </a:moveTo>
                <a:cubicBezTo>
                  <a:pt x="479" y="0"/>
                  <a:pt x="579" y="30"/>
                  <a:pt x="192" y="37"/>
                </a:cubicBezTo>
                <a:cubicBezTo>
                  <a:pt x="161" y="47"/>
                  <a:pt x="138" y="69"/>
                  <a:pt x="107" y="79"/>
                </a:cubicBezTo>
                <a:cubicBezTo>
                  <a:pt x="71" y="115"/>
                  <a:pt x="58" y="166"/>
                  <a:pt x="21" y="200"/>
                </a:cubicBezTo>
                <a:cubicBezTo>
                  <a:pt x="16" y="214"/>
                  <a:pt x="12" y="229"/>
                  <a:pt x="7" y="243"/>
                </a:cubicBezTo>
                <a:cubicBezTo>
                  <a:pt x="5" y="250"/>
                  <a:pt x="0" y="264"/>
                  <a:pt x="0" y="264"/>
                </a:cubicBezTo>
                <a:cubicBezTo>
                  <a:pt x="6" y="374"/>
                  <a:pt x="17" y="477"/>
                  <a:pt x="78" y="570"/>
                </a:cubicBezTo>
                <a:cubicBezTo>
                  <a:pt x="135" y="658"/>
                  <a:pt x="62" y="585"/>
                  <a:pt x="107" y="627"/>
                </a:cubicBezTo>
                <a:cubicBezTo>
                  <a:pt x="117" y="656"/>
                  <a:pt x="126" y="658"/>
                  <a:pt x="149" y="677"/>
                </a:cubicBezTo>
                <a:cubicBezTo>
                  <a:pt x="167" y="692"/>
                  <a:pt x="178" y="717"/>
                  <a:pt x="199" y="727"/>
                </a:cubicBezTo>
                <a:cubicBezTo>
                  <a:pt x="231" y="742"/>
                  <a:pt x="260" y="761"/>
                  <a:pt x="292" y="776"/>
                </a:cubicBezTo>
                <a:cubicBezTo>
                  <a:pt x="311" y="796"/>
                  <a:pt x="382" y="813"/>
                  <a:pt x="412" y="819"/>
                </a:cubicBezTo>
                <a:cubicBezTo>
                  <a:pt x="456" y="840"/>
                  <a:pt x="482" y="847"/>
                  <a:pt x="526" y="862"/>
                </a:cubicBezTo>
                <a:cubicBezTo>
                  <a:pt x="652" y="860"/>
                  <a:pt x="777" y="860"/>
                  <a:pt x="903" y="855"/>
                </a:cubicBezTo>
                <a:cubicBezTo>
                  <a:pt x="926" y="854"/>
                  <a:pt x="949" y="823"/>
                  <a:pt x="960" y="812"/>
                </a:cubicBezTo>
                <a:cubicBezTo>
                  <a:pt x="967" y="805"/>
                  <a:pt x="981" y="791"/>
                  <a:pt x="981" y="791"/>
                </a:cubicBezTo>
                <a:cubicBezTo>
                  <a:pt x="983" y="784"/>
                  <a:pt x="984" y="776"/>
                  <a:pt x="988" y="769"/>
                </a:cubicBezTo>
                <a:cubicBezTo>
                  <a:pt x="992" y="763"/>
                  <a:pt x="1000" y="761"/>
                  <a:pt x="1003" y="755"/>
                </a:cubicBezTo>
                <a:cubicBezTo>
                  <a:pt x="1017" y="728"/>
                  <a:pt x="1021" y="692"/>
                  <a:pt x="1031" y="663"/>
                </a:cubicBezTo>
                <a:cubicBezTo>
                  <a:pt x="1034" y="654"/>
                  <a:pt x="1035" y="644"/>
                  <a:pt x="1038" y="634"/>
                </a:cubicBezTo>
                <a:cubicBezTo>
                  <a:pt x="1042" y="620"/>
                  <a:pt x="1052" y="591"/>
                  <a:pt x="1052" y="591"/>
                </a:cubicBezTo>
                <a:cubicBezTo>
                  <a:pt x="1050" y="518"/>
                  <a:pt x="1071" y="374"/>
                  <a:pt x="1017" y="293"/>
                </a:cubicBezTo>
                <a:cubicBezTo>
                  <a:pt x="1000" y="242"/>
                  <a:pt x="1012" y="262"/>
                  <a:pt x="988" y="229"/>
                </a:cubicBezTo>
                <a:cubicBezTo>
                  <a:pt x="959" y="139"/>
                  <a:pt x="895" y="105"/>
                  <a:pt x="811" y="79"/>
                </a:cubicBezTo>
                <a:cubicBezTo>
                  <a:pt x="737" y="56"/>
                  <a:pt x="693" y="37"/>
                  <a:pt x="612" y="37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7215314" y="2811639"/>
            <a:ext cx="1411615" cy="519087"/>
          </a:xfrm>
          <a:prstGeom prst="wedgeEllipseCallout">
            <a:avLst>
              <a:gd name="adj1" fmla="val -90046"/>
              <a:gd name="adj2" fmla="val 92509"/>
            </a:avLst>
          </a:prstGeom>
          <a:solidFill>
            <a:srgbClr val="FADD9C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0099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不存在</a:t>
            </a:r>
          </a:p>
        </p:txBody>
      </p:sp>
    </p:spTree>
    <p:extLst>
      <p:ext uri="{BB962C8B-B14F-4D97-AF65-F5344CB8AC3E}">
        <p14:creationId xmlns:p14="http://schemas.microsoft.com/office/powerpoint/2010/main" val="34449098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/>
      <p:bldP spid="8090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289-74E1-4123-B4F1-FFDB0DC447E2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016504" y="331611"/>
          <a:ext cx="5660571" cy="151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r:id="rId3" imgW="2273617" imgH="609917" progId="Equation.3">
                  <p:embed/>
                </p:oleObj>
              </mc:Choice>
              <mc:Fallback>
                <p:oleObj r:id="rId3" imgW="22736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04" y="331611"/>
                        <a:ext cx="5660571" cy="151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25853" y="2322286"/>
          <a:ext cx="7142742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5" imgW="2869272" imgH="393846" progId="Equation.3">
                  <p:embed/>
                </p:oleObj>
              </mc:Choice>
              <mc:Fallback>
                <p:oleObj r:id="rId5" imgW="286927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53" y="2322286"/>
                        <a:ext cx="7142742" cy="97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716389" y="5297715"/>
          <a:ext cx="3095877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r:id="rId7" imgW="1244917" imgH="292417" progId="Equation.3">
                  <p:embed/>
                </p:oleObj>
              </mc:Choice>
              <mc:Fallback>
                <p:oleObj r:id="rId7" imgW="12449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89" y="5297715"/>
                        <a:ext cx="3095877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47524" y="3373564"/>
          <a:ext cx="6485063" cy="98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r:id="rId9" imgW="2589993" imgH="393846" progId="Equation.3">
                  <p:embed/>
                </p:oleObj>
              </mc:Choice>
              <mc:Fallback>
                <p:oleObj r:id="rId9" imgW="258999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24" y="3373564"/>
                        <a:ext cx="6485063" cy="987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58901" y="4384524"/>
          <a:ext cx="7242528" cy="53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r:id="rId11" imgW="2904835" imgH="215936" progId="Equation.3">
                  <p:embed/>
                </p:oleObj>
              </mc:Choice>
              <mc:Fallback>
                <p:oleObj r:id="rId11" imgW="290483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01" y="4384524"/>
                        <a:ext cx="7242528" cy="53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636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188913"/>
            <a:ext cx="6483350" cy="801687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.</a:t>
            </a:r>
            <a:r>
              <a:rPr lang="zh-CN" altLang="en-US" dirty="0" smtClean="0">
                <a:latin typeface="楷体_GB2312" pitchFamily="49" charset="-122"/>
              </a:rPr>
              <a:t>多元函数</a:t>
            </a:r>
            <a:r>
              <a:rPr lang="zh-CN" altLang="en-US" dirty="0" smtClean="0">
                <a:latin typeface="楷体_GB2312" pitchFamily="49" charset="-122"/>
              </a:rPr>
              <a:t>的极限</a:t>
            </a:r>
          </a:p>
        </p:txBody>
      </p:sp>
      <p:sp>
        <p:nvSpPr>
          <p:cNvPr id="22531" name="文本框 22530"/>
          <p:cNvSpPr txBox="1">
            <a:spLocks noChangeArrowheads="1"/>
          </p:cNvSpPr>
          <p:nvPr/>
        </p:nvSpPr>
        <p:spPr bwMode="auto">
          <a:xfrm>
            <a:off x="685800" y="1066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2  </a:t>
            </a:r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设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元函数</a:t>
            </a:r>
          </a:p>
        </p:txBody>
      </p:sp>
      <p:graphicFrame>
        <p:nvGraphicFramePr>
          <p:cNvPr id="22532" name="对象 22531"/>
          <p:cNvGraphicFramePr>
            <a:graphicFrameLocks/>
          </p:cNvGraphicFramePr>
          <p:nvPr/>
        </p:nvGraphicFramePr>
        <p:xfrm>
          <a:off x="3798888" y="1079500"/>
          <a:ext cx="2830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2832100" imgH="508000" progId="Equation.3">
                  <p:embed/>
                </p:oleObj>
              </mc:Choice>
              <mc:Fallback>
                <p:oleObj r:id="rId3" imgW="28321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079500"/>
                        <a:ext cx="2830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22532"/>
          <p:cNvSpPr txBox="1">
            <a:spLocks noChangeArrowheads="1"/>
          </p:cNvSpPr>
          <p:nvPr/>
        </p:nvSpPr>
        <p:spPr bwMode="auto">
          <a:xfrm>
            <a:off x="3810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graphicFrame>
        <p:nvGraphicFramePr>
          <p:cNvPr id="22534" name="对象 22533"/>
          <p:cNvGraphicFramePr>
            <a:graphicFrameLocks/>
          </p:cNvGraphicFramePr>
          <p:nvPr/>
        </p:nvGraphicFramePr>
        <p:xfrm>
          <a:off x="989013" y="2044700"/>
          <a:ext cx="2662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5" imgW="2653148" imgH="723586" progId="Equation.3">
                  <p:embed/>
                </p:oleObj>
              </mc:Choice>
              <mc:Fallback>
                <p:oleObj r:id="rId5" imgW="2653148" imgH="7235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44700"/>
                        <a:ext cx="266223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>
            <a:graphicFrameLocks/>
          </p:cNvGraphicFramePr>
          <p:nvPr/>
        </p:nvGraphicFramePr>
        <p:xfrm>
          <a:off x="4465638" y="2286000"/>
          <a:ext cx="2017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7" imgW="2019300" imgH="469900" progId="Equation.3">
                  <p:embed/>
                </p:oleObj>
              </mc:Choice>
              <mc:Fallback>
                <p:oleObj r:id="rId7" imgW="2019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86000"/>
                        <a:ext cx="2017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22535"/>
          <p:cNvSpPr txBox="1">
            <a:spLocks noChangeArrowheads="1"/>
          </p:cNvSpPr>
          <p:nvPr/>
        </p:nvSpPr>
        <p:spPr bwMode="auto">
          <a:xfrm>
            <a:off x="6400800" y="2209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则称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为函数</a:t>
            </a:r>
          </a:p>
        </p:txBody>
      </p:sp>
      <p:sp>
        <p:nvSpPr>
          <p:cNvPr id="22537" name="文本框 22536"/>
          <p:cNvSpPr txBox="1">
            <a:spLocks noChangeArrowheads="1"/>
          </p:cNvSpPr>
          <p:nvPr/>
        </p:nvSpPr>
        <p:spPr bwMode="auto">
          <a:xfrm>
            <a:off x="4191000" y="3505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也称为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重极限</a:t>
            </a:r>
            <a:r>
              <a:rPr lang="en-US" altLang="zh-CN" b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538" name="文本框 22537"/>
          <p:cNvSpPr txBox="1">
            <a:spLocks noChangeArrowheads="1"/>
          </p:cNvSpPr>
          <p:nvPr/>
        </p:nvSpPr>
        <p:spPr bwMode="auto">
          <a:xfrm>
            <a:off x="725488" y="4357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=2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</a:t>
            </a:r>
          </a:p>
        </p:txBody>
      </p:sp>
      <p:graphicFrame>
        <p:nvGraphicFramePr>
          <p:cNvPr id="22539" name="对象 22538"/>
          <p:cNvGraphicFramePr>
            <a:graphicFrameLocks/>
          </p:cNvGraphicFramePr>
          <p:nvPr/>
        </p:nvGraphicFramePr>
        <p:xfrm>
          <a:off x="2935288" y="4306888"/>
          <a:ext cx="52181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9" imgW="5230130" imgH="571252" progId="Equation.3">
                  <p:embed/>
                </p:oleObj>
              </mc:Choice>
              <mc:Fallback>
                <p:oleObj r:id="rId9" imgW="5230130" imgH="5712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306888"/>
                        <a:ext cx="52181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文本框 22539"/>
          <p:cNvSpPr txBox="1">
            <a:spLocks noChangeArrowheads="1"/>
          </p:cNvSpPr>
          <p:nvPr/>
        </p:nvSpPr>
        <p:spPr bwMode="auto">
          <a:xfrm>
            <a:off x="381000" y="4906963"/>
            <a:ext cx="455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二元函数的极限可写作：</a:t>
            </a:r>
          </a:p>
        </p:txBody>
      </p:sp>
      <p:graphicFrame>
        <p:nvGraphicFramePr>
          <p:cNvPr id="22541" name="对象 22540"/>
          <p:cNvGraphicFramePr>
            <a:graphicFrameLocks/>
          </p:cNvGraphicFramePr>
          <p:nvPr/>
        </p:nvGraphicFramePr>
        <p:xfrm>
          <a:off x="1293813" y="5508625"/>
          <a:ext cx="25923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11" imgW="2361175" imgH="672808" progId="Equation.3">
                  <p:embed/>
                </p:oleObj>
              </mc:Choice>
              <mc:Fallback>
                <p:oleObj r:id="rId11" imgW="2361175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508625"/>
                        <a:ext cx="25923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2541"/>
          <p:cNvGraphicFramePr>
            <a:graphicFrameLocks/>
          </p:cNvGraphicFramePr>
          <p:nvPr/>
        </p:nvGraphicFramePr>
        <p:xfrm>
          <a:off x="1897063" y="3595688"/>
          <a:ext cx="21653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13" imgW="2170758" imgH="672808" progId="Equation.3">
                  <p:embed/>
                </p:oleObj>
              </mc:Choice>
              <mc:Fallback>
                <p:oleObj r:id="rId13" imgW="2170758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595688"/>
                        <a:ext cx="21653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文本框 22542"/>
          <p:cNvSpPr txBox="1">
            <a:spLocks noChangeArrowheads="1"/>
          </p:cNvSpPr>
          <p:nvPr/>
        </p:nvSpPr>
        <p:spPr bwMode="auto">
          <a:xfrm>
            <a:off x="6629400" y="1066800"/>
            <a:ext cx="2286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i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r>
              <a:rPr lang="en-US" altLang="zh-CN" b="0" baseline="-2500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0 </a:t>
            </a: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是 </a:t>
            </a:r>
            <a:r>
              <a:rPr lang="en-US" altLang="zh-CN" b="0" i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 </a:t>
            </a: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的聚</a:t>
            </a:r>
          </a:p>
        </p:txBody>
      </p:sp>
      <p:sp>
        <p:nvSpPr>
          <p:cNvPr id="22544" name="文本框 22543"/>
          <p:cNvSpPr txBox="1">
            <a:spLocks noChangeArrowheads="1"/>
          </p:cNvSpPr>
          <p:nvPr/>
        </p:nvSpPr>
        <p:spPr bwMode="auto">
          <a:xfrm>
            <a:off x="990600" y="1614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若存在常数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,</a:t>
            </a:r>
            <a:endParaRPr lang="en-US" altLang="zh-CN" b="0" i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45" name="文本框 22544"/>
          <p:cNvSpPr txBox="1">
            <a:spLocks noChangeArrowheads="1"/>
          </p:cNvSpPr>
          <p:nvPr/>
        </p:nvSpPr>
        <p:spPr bwMode="auto">
          <a:xfrm>
            <a:off x="7848600" y="1600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对一</a:t>
            </a:r>
            <a:endParaRPr lang="zh-CN" altLang="en-US" b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46" name="文本框 22545"/>
          <p:cNvSpPr txBox="1">
            <a:spLocks noChangeArrowheads="1"/>
          </p:cNvSpPr>
          <p:nvPr/>
        </p:nvSpPr>
        <p:spPr bwMode="auto">
          <a:xfrm>
            <a:off x="43434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记作</a:t>
            </a:r>
          </a:p>
        </p:txBody>
      </p:sp>
      <p:graphicFrame>
        <p:nvGraphicFramePr>
          <p:cNvPr id="22547" name="对象 22546"/>
          <p:cNvGraphicFramePr>
            <a:graphicFrameLocks/>
          </p:cNvGraphicFramePr>
          <p:nvPr/>
        </p:nvGraphicFramePr>
        <p:xfrm>
          <a:off x="482600" y="304800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15" imgW="3937000" imgH="457200" progId="Equation.3">
                  <p:embed/>
                </p:oleObj>
              </mc:Choice>
              <mc:Fallback>
                <p:oleObj r:id="rId15" imgW="39370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04800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2547"/>
          <p:cNvGraphicFramePr>
            <a:graphicFrameLocks/>
          </p:cNvGraphicFramePr>
          <p:nvPr/>
        </p:nvGraphicFramePr>
        <p:xfrm>
          <a:off x="3962400" y="5464175"/>
          <a:ext cx="30305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17" imgW="2755900" imgH="965200" progId="Equation.3">
                  <p:embed/>
                </p:oleObj>
              </mc:Choice>
              <mc:Fallback>
                <p:oleObj r:id="rId17" imgW="27559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64175"/>
                        <a:ext cx="30305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文本框 22548"/>
          <p:cNvSpPr txBox="1">
            <a:spLocks noChangeArrowheads="1"/>
          </p:cNvSpPr>
          <p:nvPr/>
        </p:nvSpPr>
        <p:spPr bwMode="auto">
          <a:xfrm>
            <a:off x="3587750" y="2209800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都有</a:t>
            </a:r>
            <a:endParaRPr lang="zh-CN" altLang="en-US" b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50" name="文本框 22549"/>
          <p:cNvSpPr txBox="1">
            <a:spLocks noChangeArrowheads="1"/>
          </p:cNvSpPr>
          <p:nvPr/>
        </p:nvSpPr>
        <p:spPr bwMode="auto">
          <a:xfrm>
            <a:off x="3352800" y="16144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对任意正数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总存在正数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endParaRPr lang="en-US" altLang="zh-CN" b="0" i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51" name="文本框 22550"/>
          <p:cNvSpPr txBox="1">
            <a:spLocks noChangeArrowheads="1"/>
          </p:cNvSpPr>
          <p:nvPr/>
        </p:nvSpPr>
        <p:spPr bwMode="auto">
          <a:xfrm>
            <a:off x="374650" y="2209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切</a:t>
            </a:r>
          </a:p>
        </p:txBody>
      </p:sp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36969F-CD08-4FE2-A893-341631BA65E7}" type="datetime1">
              <a:rPr lang="zh-CN" altLang="en-US" sz="1400" b="0" smtClean="0">
                <a:solidFill>
                  <a:srgbClr val="0033CC"/>
                </a:solidFill>
              </a:rPr>
              <a:pPr/>
              <a:t>2017/12/18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2255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4A22D8-BD4A-433D-880F-AEF84A15DA6E}" type="slidenum">
              <a:rPr lang="zh-CN" altLang="en-US" sz="1400" b="0" smtClean="0">
                <a:solidFill>
                  <a:srgbClr val="0033CC"/>
                </a:solidFill>
              </a:rPr>
              <a:pPr/>
              <a:t>35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016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3" grpId="0"/>
      <p:bldP spid="22536" grpId="0"/>
      <p:bldP spid="22537" grpId="0"/>
      <p:bldP spid="22538" grpId="0"/>
      <p:bldP spid="22540" grpId="0"/>
      <p:bldP spid="22543" grpId="0"/>
      <p:bldP spid="22544" grpId="0"/>
      <p:bldP spid="22545" grpId="0"/>
      <p:bldP spid="22546" grpId="0"/>
      <p:bldP spid="22549" grpId="0"/>
      <p:bldP spid="22550" grpId="0"/>
      <p:bldP spid="22551" grpId="0" build="p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FFCC-3362-473F-9637-841C071EAB2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17512" y="4171849"/>
          <a:ext cx="7112000" cy="69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2856577" imgH="292290" progId="Equation.3">
                  <p:embed/>
                </p:oleObj>
              </mc:Choice>
              <mc:Fallback>
                <p:oleObj r:id="rId3" imgW="2856577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12" y="4171849"/>
                        <a:ext cx="7112000" cy="69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4670" y="1551720"/>
            <a:ext cx="811264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dirty="0">
                <a:solidFill>
                  <a:srgbClr val="000000"/>
                </a:solidFill>
              </a:rPr>
              <a:t>类似于一元函数,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)无限接近于数 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可用 |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)– 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 | &lt;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 刻画. 而平面上的点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 =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 无限接近于点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 =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 则可用它们之间的距离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13447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537E-1A9E-46B9-893D-F79E15B35731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27365" y="1822349"/>
            <a:ext cx="7979833" cy="1732643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099" y="341247"/>
            <a:ext cx="7880552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4191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设函数 </a:t>
            </a:r>
            <a:r>
              <a:rPr lang="zh-CN" altLang="en-US" sz="2794" i="1" dirty="0">
                <a:solidFill>
                  <a:srgbClr val="000000"/>
                </a:solidFill>
              </a:rPr>
              <a:t>z</a:t>
            </a:r>
            <a:r>
              <a:rPr lang="zh-CN" altLang="en-US" sz="2794" dirty="0">
                <a:solidFill>
                  <a:srgbClr val="000000"/>
                </a:solidFill>
              </a:rPr>
              <a:t> =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</a:rPr>
              <a:t>在点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)的某个空心邻域内有定义。若有一常数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i="1" dirty="0">
                <a:solidFill>
                  <a:srgbClr val="000000"/>
                </a:solidFill>
              </a:rPr>
              <a:t>A，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554865" y="1879802"/>
          <a:ext cx="3570111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3" imgW="2031435" imgH="292290" progId="Equation.3">
                  <p:embed/>
                </p:oleObj>
              </mc:Choice>
              <mc:Fallback>
                <p:oleObj r:id="rId3" imgW="2031435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865" y="1879802"/>
                        <a:ext cx="3570111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4389" y="2652889"/>
            <a:ext cx="30572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对应的函数值满足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54563" y="2657425"/>
            <a:ext cx="24593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|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(x,y)–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62139" y="3917849"/>
            <a:ext cx="7702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则称</a:t>
            </a:r>
            <a:r>
              <a:rPr lang="zh-CN" altLang="en-US" sz="2794" i="1">
                <a:solidFill>
                  <a:srgbClr val="000000"/>
                </a:solidFill>
              </a:rPr>
              <a:t>(x,y)</a:t>
            </a:r>
            <a:r>
              <a:rPr lang="zh-CN" altLang="en-US" sz="2794">
                <a:solidFill>
                  <a:srgbClr val="000000"/>
                </a:solidFill>
              </a:rPr>
              <a:t>趋于</a:t>
            </a:r>
            <a:r>
              <a:rPr lang="zh-CN" altLang="en-US" sz="2794" i="1">
                <a:solidFill>
                  <a:srgbClr val="000000"/>
                </a:solidFill>
              </a:rPr>
              <a:t>(x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,y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en-US" sz="2794" i="1">
                <a:solidFill>
                  <a:srgbClr val="000000"/>
                </a:solidFill>
              </a:rPr>
              <a:t>f(x,y)</a:t>
            </a:r>
            <a:r>
              <a:rPr lang="zh-CN" altLang="en-US" sz="2794">
                <a:solidFill>
                  <a:srgbClr val="000000"/>
                </a:solidFill>
              </a:rPr>
              <a:t>以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为极限，记作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938893" y="4649611"/>
          <a:ext cx="3415393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5" imgW="1371917" imgH="292417" progId="Equation.3">
                  <p:embed/>
                </p:oleObj>
              </mc:Choice>
              <mc:Fallback>
                <p:oleObj r:id="rId5" imgW="13719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893" y="4649611"/>
                        <a:ext cx="3415393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253492" y="4699000"/>
            <a:ext cx="172357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或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4919738" y="4648099"/>
          <a:ext cx="2358571" cy="86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7" imgW="2361492" imgH="863542" progId="Equation.3">
                  <p:embed/>
                </p:oleObj>
              </mc:Choice>
              <mc:Fallback>
                <p:oleObj r:id="rId7" imgW="2361492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738" y="4648099"/>
                        <a:ext cx="2358571" cy="86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95187" y="393599"/>
            <a:ext cx="1312837" cy="640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定义1</a:t>
            </a:r>
          </a:p>
        </p:txBody>
      </p:sp>
    </p:spTree>
    <p:extLst>
      <p:ext uri="{BB962C8B-B14F-4D97-AF65-F5344CB8AC3E}">
        <p14:creationId xmlns:p14="http://schemas.microsoft.com/office/powerpoint/2010/main" val="1877160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 build="p" autoUpdateAnimBg="0" advAuto="0"/>
      <p:bldP spid="47108" grpId="0" build="p" autoUpdateAnimBg="0" advAuto="0"/>
      <p:bldP spid="47110" grpId="0" build="p" autoUpdateAnimBg="0" advAuto="0"/>
      <p:bldP spid="47111" grpId="0" build="p" autoUpdateAnimBg="0" advAuto="0"/>
      <p:bldP spid="47112" grpId="0" build="p" autoUpdateAnimBg="0"/>
      <p:bldP spid="47114" grpId="0" build="p" autoUpdateAnimBg="0" advAuto="0"/>
      <p:bldP spid="471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3FEF-8968-490F-A297-CC1B1320D487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376968" y="625425"/>
            <a:ext cx="2590397" cy="86027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用邻域叙述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23774" y="1535087"/>
            <a:ext cx="6822218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 &gt; 0,  &gt; 0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当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点在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zh-CN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的空心邻域内时，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f(P)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落在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邻域。即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0786" y="3254627"/>
          <a:ext cx="4884460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3" imgW="1625917" imgH="228917" progId="Equation.3">
                  <p:embed/>
                </p:oleObj>
              </mc:Choice>
              <mc:Fallback>
                <p:oleObj r:id="rId3" imgW="162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86" y="3254627"/>
                        <a:ext cx="4884460" cy="6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283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A02-6E8E-4B07-BB3C-4313A2BBAF58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38453" y="1822349"/>
            <a:ext cx="7979833" cy="2028976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198" y="403175"/>
            <a:ext cx="7880552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4191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设函数 </a:t>
            </a:r>
            <a:r>
              <a:rPr lang="zh-CN" altLang="en-US" sz="2794" i="1">
                <a:solidFill>
                  <a:srgbClr val="000000"/>
                </a:solidFill>
              </a:rPr>
              <a:t>z</a:t>
            </a:r>
            <a:r>
              <a:rPr lang="zh-CN" altLang="en-US" sz="2794">
                <a:solidFill>
                  <a:srgbClr val="000000"/>
                </a:solidFill>
              </a:rPr>
              <a:t> =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在点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)的某个空心邻域内有定义。若有一常数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A，</a:t>
            </a:r>
            <a:endParaRPr lang="zh-CN" altLang="en-US" sz="2794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335012" y="2473476"/>
          <a:ext cx="613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2781617" imgH="228917" progId="Equation.3">
                  <p:embed/>
                </p:oleObj>
              </mc:Choice>
              <mc:Fallback>
                <p:oleObj r:id="rId3" imgW="2781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12" y="2473476"/>
                        <a:ext cx="613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50837" y="3116540"/>
            <a:ext cx="30572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对应的函数值满足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557512" y="3121076"/>
            <a:ext cx="24593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|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(x,y)–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2139" y="3917849"/>
            <a:ext cx="7702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则称</a:t>
            </a:r>
            <a:r>
              <a:rPr lang="zh-CN" altLang="en-US" sz="2794" i="1">
                <a:solidFill>
                  <a:srgbClr val="000000"/>
                </a:solidFill>
              </a:rPr>
              <a:t>(x,y) </a:t>
            </a: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794" i="1">
                <a:solidFill>
                  <a:srgbClr val="000000"/>
                </a:solidFill>
              </a:rPr>
              <a:t>(x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,y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en-US" sz="2794" i="1">
                <a:solidFill>
                  <a:srgbClr val="000000"/>
                </a:solidFill>
              </a:rPr>
              <a:t>f(x,y)</a:t>
            </a:r>
            <a:r>
              <a:rPr lang="zh-CN" altLang="en-US" sz="2794">
                <a:solidFill>
                  <a:srgbClr val="000000"/>
                </a:solidFill>
              </a:rPr>
              <a:t>以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为极限。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95187" y="393599"/>
            <a:ext cx="1312837" cy="640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定义2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535969" y="4719663"/>
            <a:ext cx="3061607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定义1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定义2</a:t>
            </a:r>
          </a:p>
        </p:txBody>
      </p:sp>
    </p:spTree>
    <p:extLst>
      <p:ext uri="{BB962C8B-B14F-4D97-AF65-F5344CB8AC3E}">
        <p14:creationId xmlns:p14="http://schemas.microsoft.com/office/powerpoint/2010/main" val="1117117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build="p" autoUpdateAnimBg="0" advAuto="0"/>
      <p:bldP spid="49156" grpId="0" build="p" autoUpdateAnimBg="0" advAuto="0"/>
      <p:bldP spid="49158" grpId="0" build="p" autoUpdateAnimBg="0" advAuto="0"/>
      <p:bldP spid="49159" grpId="0" build="p" autoUpdateAnimBg="0" advAuto="0"/>
      <p:bldP spid="49160" grpId="0" build="p" autoUpdateAnimBg="0"/>
      <p:bldP spid="49161" grpId="0" animBg="1" autoUpdateAnimBg="0"/>
      <p:bldP spid="4916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A45B-2ABD-4CE4-AE83-E6EBD2A512C6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38453" y="1757338"/>
            <a:ext cx="7979833" cy="2028976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35012" y="2397377"/>
          <a:ext cx="613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3" imgW="2781617" imgH="228917" progId="Equation.3">
                  <p:embed/>
                </p:oleObj>
              </mc:Choice>
              <mc:Fallback>
                <p:oleObj r:id="rId3" imgW="2781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12" y="2397377"/>
                        <a:ext cx="613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252611" y="3089326"/>
            <a:ext cx="25330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317750" y="387552"/>
            <a:ext cx="3062615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定义2      定义1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3429000" y="708076"/>
            <a:ext cx="976187" cy="486329"/>
          </a:xfrm>
          <a:prstGeom prst="rightArrow">
            <a:avLst>
              <a:gd name="adj1" fmla="val 50000"/>
              <a:gd name="adj2" fmla="val 50181"/>
            </a:avLst>
          </a:prstGeom>
          <a:solidFill>
            <a:srgbClr val="FFFF00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30099" y="4919738"/>
          <a:ext cx="428977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5" imgW="1943417" imgH="228917" progId="Equation.3">
                  <p:embed/>
                </p:oleObj>
              </mc:Choice>
              <mc:Fallback>
                <p:oleObj r:id="rId5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" y="4919738"/>
                        <a:ext cx="428977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4500" y="5766405"/>
            <a:ext cx="36102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所以有|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69913" y="3951111"/>
          <a:ext cx="4925786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7" imgW="2056824" imgH="292290" progId="Equation.3">
                  <p:embed/>
                </p:oleObj>
              </mc:Choice>
              <mc:Fallback>
                <p:oleObj r:id="rId7" imgW="2056824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3" y="3951111"/>
                        <a:ext cx="4925786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5156099" y="6123214"/>
            <a:ext cx="36114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5648476" y="3979838"/>
            <a:ext cx="0" cy="26448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8347227" y="6048627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266468" y="5997727"/>
            <a:ext cx="36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6777365" y="4958040"/>
            <a:ext cx="107849" cy="107849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731000" y="6158492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6913436" y="4450040"/>
            <a:ext cx="42081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6214937" y="4278186"/>
            <a:ext cx="1349627" cy="154617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6216952" y="4278187"/>
            <a:ext cx="1369786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6216952" y="5822850"/>
            <a:ext cx="1380873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7577163" y="4289274"/>
            <a:ext cx="22175" cy="1533575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6202337" y="4298849"/>
            <a:ext cx="22175" cy="1522488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6846913" y="4973663"/>
            <a:ext cx="107849" cy="109361"/>
          </a:xfrm>
          <a:prstGeom prst="ellipse">
            <a:avLst/>
          </a:prstGeom>
          <a:solidFill>
            <a:schemeClr val="tx2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6912429" y="5029099"/>
            <a:ext cx="10583" cy="1111250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5616726" y="5029100"/>
            <a:ext cx="1295702" cy="11087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6912429" y="4603750"/>
            <a:ext cx="533198" cy="425349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172227" y="4860774"/>
            <a:ext cx="425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880175" y="4862286"/>
            <a:ext cx="93968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99"/>
                </a:solidFill>
              </a:rPr>
              <a:t>(</a:t>
            </a: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0,</a:t>
            </a: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r>
              <a:rPr lang="zh-CN" altLang="zh-CN" sz="241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6924524" y="4383012"/>
            <a:ext cx="3433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6808829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 build="p" autoUpdateAnimBg="0" advAuto="0"/>
      <p:bldP spid="50181" grpId="0" build="p" autoUpdateAnimBg="0" advAuto="0"/>
      <p:bldP spid="50182" grpId="0" animBg="1" autoUpdateAnimBg="0"/>
      <p:bldP spid="50183" grpId="0" animBg="1"/>
      <p:bldP spid="5018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4C65-4169-4B05-A6C9-4B8B4DD77C5A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8452" y="1757337"/>
            <a:ext cx="8208635" cy="1605139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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03389" y="3251099"/>
          <a:ext cx="6329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2718117" imgH="419417" progId="Equation.3">
                  <p:embed/>
                </p:oleObj>
              </mc:Choice>
              <mc:Fallback>
                <p:oleObj r:id="rId3" imgW="2718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89" y="3251099"/>
                        <a:ext cx="63293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41524" y="2587877"/>
            <a:ext cx="25330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317750" y="387552"/>
            <a:ext cx="3062615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定义1      定义2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429000" y="708076"/>
            <a:ext cx="976187" cy="486329"/>
          </a:xfrm>
          <a:prstGeom prst="rightArrow">
            <a:avLst>
              <a:gd name="adj1" fmla="val 50000"/>
              <a:gd name="adj2" fmla="val 50181"/>
            </a:avLst>
          </a:prstGeom>
          <a:solidFill>
            <a:srgbClr val="FFFF00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45936" y="5604127"/>
            <a:ext cx="396935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从而也有|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4546802" y="1790599"/>
          <a:ext cx="392389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5" imgW="1777546" imgH="292290" progId="Equation.3">
                  <p:embed/>
                </p:oleObj>
              </mc:Choice>
              <mc:Fallback>
                <p:oleObj r:id="rId5" imgW="17775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802" y="1790599"/>
                        <a:ext cx="392389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156099" y="6123214"/>
            <a:ext cx="36114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5648476" y="3979838"/>
            <a:ext cx="0" cy="26448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347227" y="6048627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266468" y="5997727"/>
            <a:ext cx="36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6777365" y="4958040"/>
            <a:ext cx="107849" cy="107849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6719913" y="6037540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6913436" y="4450040"/>
            <a:ext cx="42081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977064" y="3822599"/>
            <a:ext cx="1849563" cy="2178151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6205865" y="4191000"/>
            <a:ext cx="1369786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6248199" y="5637389"/>
            <a:ext cx="1348115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7588250" y="4179913"/>
            <a:ext cx="11087" cy="1424214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6202337" y="4211663"/>
            <a:ext cx="22175" cy="1455964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6846913" y="4854726"/>
            <a:ext cx="107849" cy="109361"/>
          </a:xfrm>
          <a:prstGeom prst="ellipse">
            <a:avLst/>
          </a:prstGeom>
          <a:solidFill>
            <a:schemeClr val="tx2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6891262" y="4910163"/>
            <a:ext cx="22175" cy="1187349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>
            <a:off x="5583968" y="4899076"/>
            <a:ext cx="1294695" cy="11087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6921500" y="4202088"/>
            <a:ext cx="676325" cy="67531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214056" y="4599215"/>
            <a:ext cx="425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6034012" y="4436937"/>
            <a:ext cx="93968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99"/>
                </a:solidFill>
              </a:rPr>
              <a:t>(</a:t>
            </a: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0,</a:t>
            </a: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r>
              <a:rPr lang="zh-CN" altLang="zh-CN" sz="241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7088314" y="4557889"/>
            <a:ext cx="3433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</a:rPr>
              <a:t>δ</a:t>
            </a: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233338" y="4498925"/>
          <a:ext cx="442937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7" imgW="2006046" imgH="292290" progId="Equation.3">
                  <p:embed/>
                </p:oleObj>
              </mc:Choice>
              <mc:Fallback>
                <p:oleObj r:id="rId7" imgW="20060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8" y="4498925"/>
                        <a:ext cx="442937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6967865" y="4910163"/>
            <a:ext cx="618873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7021286" y="4156227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7505509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build="p" autoUpdateAnimBg="0" advAuto="0"/>
      <p:bldP spid="51205" grpId="0" build="p" autoUpdateAnimBg="0" advAuto="0"/>
      <p:bldP spid="51206" grpId="0" animBg="1" autoUpdateAnimBg="0"/>
      <p:bldP spid="51207" grpId="0" animBg="1"/>
      <p:bldP spid="51208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1658</Words>
  <Application>Microsoft Office PowerPoint</Application>
  <PresentationFormat>全屏显示(4:3)</PresentationFormat>
  <Paragraphs>221</Paragraphs>
  <Slides>35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黑体</vt:lpstr>
      <vt:lpstr>华文行楷</vt:lpstr>
      <vt:lpstr>华文琥珀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古瓶荷花</vt:lpstr>
      <vt:lpstr>Network</vt:lpstr>
      <vt:lpstr>Microsoft 公式 3.0</vt:lpstr>
      <vt:lpstr>MathType 6.0 Equation</vt:lpstr>
      <vt:lpstr>第二节多元函数的极限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1.多元函数的极限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第二节多元函数的极限</dc:title>
  <dc:creator>Lingli Xie</dc:creator>
  <cp:lastModifiedBy>Lingli Xie</cp:lastModifiedBy>
  <cp:revision>6</cp:revision>
  <dcterms:created xsi:type="dcterms:W3CDTF">2017-12-12T12:18:06Z</dcterms:created>
  <dcterms:modified xsi:type="dcterms:W3CDTF">2017-12-18T04:31:59Z</dcterms:modified>
</cp:coreProperties>
</file>