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sldIdLst>
    <p:sldId id="256" r:id="rId3"/>
    <p:sldId id="261" r:id="rId4"/>
    <p:sldId id="262" r:id="rId5"/>
    <p:sldId id="263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0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e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CD21-B47A-4900-A696-588FA65DABBB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669B-3CB7-4992-B70C-C4A4D256A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2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CD21-B47A-4900-A696-588FA65DABBB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669B-3CB7-4992-B70C-C4A4D256A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94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CD21-B47A-4900-A696-588FA65DABBB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669B-3CB7-4992-B70C-C4A4D256A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205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7315099" y="1067405"/>
            <a:ext cx="0" cy="449539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6492" y="466675"/>
            <a:ext cx="6781397" cy="2133802"/>
          </a:xfrm>
        </p:spPr>
        <p:txBody>
          <a:bodyPr/>
          <a:lstStyle>
            <a:lvl1pPr algn="r">
              <a:defRPr sz="4794"/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187" y="3049512"/>
            <a:ext cx="6248702" cy="2362099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7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67F94AB-09FE-406B-A2B1-0C76C65FEDE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7493000" y="2992564"/>
            <a:ext cx="1338036" cy="2189238"/>
            <a:chOff x="0" y="0"/>
            <a:chExt cx="843" cy="1379"/>
          </a:xfrm>
        </p:grpSpPr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5" name="Oval 17"/>
            <p:cNvSpPr>
              <a:spLocks noChangeArrowheads="1"/>
            </p:cNvSpPr>
            <p:nvPr/>
          </p:nvSpPr>
          <p:spPr bwMode="auto"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6" name="Oval 18"/>
            <p:cNvSpPr>
              <a:spLocks noChangeArrowheads="1"/>
            </p:cNvSpPr>
            <p:nvPr/>
          </p:nvSpPr>
          <p:spPr bwMode="auto"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7" name="Oval 19"/>
            <p:cNvSpPr>
              <a:spLocks noChangeArrowheads="1"/>
            </p:cNvSpPr>
            <p:nvPr/>
          </p:nvSpPr>
          <p:spPr bwMode="auto"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8" name="Oval 20"/>
            <p:cNvSpPr>
              <a:spLocks noChangeArrowheads="1"/>
            </p:cNvSpPr>
            <p:nvPr/>
          </p:nvSpPr>
          <p:spPr bwMode="auto"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9" name="Oval 21"/>
            <p:cNvSpPr>
              <a:spLocks noChangeArrowheads="1"/>
            </p:cNvSpPr>
            <p:nvPr/>
          </p:nvSpPr>
          <p:spPr bwMode="auto"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0" name="Oval 22"/>
            <p:cNvSpPr>
              <a:spLocks noChangeArrowheads="1"/>
            </p:cNvSpPr>
            <p:nvPr/>
          </p:nvSpPr>
          <p:spPr bwMode="auto"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1" name="Oval 23"/>
            <p:cNvSpPr>
              <a:spLocks noChangeArrowheads="1"/>
            </p:cNvSpPr>
            <p:nvPr/>
          </p:nvSpPr>
          <p:spPr bwMode="auto"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2" name="Oval 24"/>
            <p:cNvSpPr>
              <a:spLocks noChangeArrowheads="1"/>
            </p:cNvSpPr>
            <p:nvPr/>
          </p:nvSpPr>
          <p:spPr bwMode="auto"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3" name="Oval 25"/>
            <p:cNvSpPr>
              <a:spLocks noChangeArrowheads="1"/>
            </p:cNvSpPr>
            <p:nvPr/>
          </p:nvSpPr>
          <p:spPr bwMode="auto"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4" name="Oval 26"/>
            <p:cNvSpPr>
              <a:spLocks noChangeArrowheads="1"/>
            </p:cNvSpPr>
            <p:nvPr/>
          </p:nvSpPr>
          <p:spPr bwMode="auto"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5" name="Oval 27"/>
            <p:cNvSpPr>
              <a:spLocks noChangeArrowheads="1"/>
            </p:cNvSpPr>
            <p:nvPr/>
          </p:nvSpPr>
          <p:spPr bwMode="auto"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6" name="Oval 28"/>
            <p:cNvSpPr>
              <a:spLocks noChangeArrowheads="1"/>
            </p:cNvSpPr>
            <p:nvPr/>
          </p:nvSpPr>
          <p:spPr bwMode="auto"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7" name="Oval 29"/>
            <p:cNvSpPr>
              <a:spLocks noChangeArrowheads="1"/>
            </p:cNvSpPr>
            <p:nvPr/>
          </p:nvSpPr>
          <p:spPr bwMode="auto"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8" name="Oval 30"/>
            <p:cNvSpPr>
              <a:spLocks noChangeArrowheads="1"/>
            </p:cNvSpPr>
            <p:nvPr/>
          </p:nvSpPr>
          <p:spPr bwMode="auto"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9" name="Oval 31"/>
            <p:cNvSpPr>
              <a:spLocks noChangeArrowheads="1"/>
            </p:cNvSpPr>
            <p:nvPr/>
          </p:nvSpPr>
          <p:spPr bwMode="auto"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0" name="Oval 32"/>
            <p:cNvSpPr>
              <a:spLocks noChangeArrowheads="1"/>
            </p:cNvSpPr>
            <p:nvPr/>
          </p:nvSpPr>
          <p:spPr bwMode="auto"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1" name="Oval 33"/>
            <p:cNvSpPr>
              <a:spLocks noChangeArrowheads="1"/>
            </p:cNvSpPr>
            <p:nvPr/>
          </p:nvSpPr>
          <p:spPr bwMode="auto"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2" name="Oval 34"/>
            <p:cNvSpPr>
              <a:spLocks noChangeArrowheads="1"/>
            </p:cNvSpPr>
            <p:nvPr/>
          </p:nvSpPr>
          <p:spPr bwMode="auto"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3" name="Oval 35"/>
            <p:cNvSpPr>
              <a:spLocks noChangeArrowheads="1"/>
            </p:cNvSpPr>
            <p:nvPr/>
          </p:nvSpPr>
          <p:spPr bwMode="auto"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4" name="Oval 36"/>
            <p:cNvSpPr>
              <a:spLocks noChangeArrowheads="1"/>
            </p:cNvSpPr>
            <p:nvPr/>
          </p:nvSpPr>
          <p:spPr bwMode="auto"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5" name="Oval 37"/>
            <p:cNvSpPr>
              <a:spLocks noChangeArrowheads="1"/>
            </p:cNvSpPr>
            <p:nvPr/>
          </p:nvSpPr>
          <p:spPr bwMode="auto"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6" name="Oval 38"/>
            <p:cNvSpPr>
              <a:spLocks noChangeArrowheads="1"/>
            </p:cNvSpPr>
            <p:nvPr/>
          </p:nvSpPr>
          <p:spPr bwMode="auto"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7" name="Oval 39"/>
            <p:cNvSpPr>
              <a:spLocks noChangeArrowheads="1"/>
            </p:cNvSpPr>
            <p:nvPr/>
          </p:nvSpPr>
          <p:spPr bwMode="auto"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sp>
        <p:nvSpPr>
          <p:cNvPr id="2088" name="Line 40"/>
          <p:cNvSpPr>
            <a:spLocks noChangeShapeType="1"/>
          </p:cNvSpPr>
          <p:nvPr/>
        </p:nvSpPr>
        <p:spPr bwMode="auto">
          <a:xfrm>
            <a:off x="304901" y="2819198"/>
            <a:ext cx="8229297" cy="0"/>
          </a:xfrm>
          <a:prstGeom prst="line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47078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80BA3-E2C5-4632-B4AB-95ACA7853C3C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23005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/>
          <a:lstStyle>
            <a:lvl1pPr>
              <a:defRPr sz="19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C379E-7974-4D4C-8D97-0B9494EF91B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67223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719540"/>
            <a:ext cx="4090710" cy="44112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719540"/>
            <a:ext cx="4090710" cy="44112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00F63-B2EE-45D1-A210-F09B7C0145A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90357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E0049-3D47-4553-9441-117C1174027E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9607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FD1BB-4295-4781-ABC7-120556CF60B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41830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74618-AC5F-4019-AFAF-F30F0464D7E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20502"/>
      </p:ext>
    </p:extLst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/>
          <a:lstStyle>
            <a:lvl1pPr>
              <a:defRPr sz="101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C3288-3311-4CF1-BA91-3A19AA7A92E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342432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CD21-B47A-4900-A696-588FA65DABBB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669B-3CB7-4992-B70C-C4A4D256A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382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/>
          <a:lstStyle>
            <a:lvl1pPr>
              <a:defRPr sz="101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9D474-13A4-423E-BA1C-8430BCCB644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7686"/>
      </p:ext>
    </p:extLst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87BDD-59D6-4BAD-832C-09093D0AF50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864989"/>
      </p:ext>
    </p:extLst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3" y="122464"/>
            <a:ext cx="2057198" cy="60083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99" y="122464"/>
            <a:ext cx="6124222" cy="60083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D8AD0-AEDB-47BF-828B-85E0A3B2FC5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4554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CD21-B47A-4900-A696-588FA65DABBB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669B-3CB7-4992-B70C-C4A4D256A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1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CD21-B47A-4900-A696-588FA65DABBB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669B-3CB7-4992-B70C-C4A4D256A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8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CD21-B47A-4900-A696-588FA65DABBB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669B-3CB7-4992-B70C-C4A4D256A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4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CD21-B47A-4900-A696-588FA65DABBB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669B-3CB7-4992-B70C-C4A4D256A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94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CD21-B47A-4900-A696-588FA65DABBB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669B-3CB7-4992-B70C-C4A4D256A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CD21-B47A-4900-A696-588FA65DABBB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669B-3CB7-4992-B70C-C4A4D256A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02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CD21-B47A-4900-A696-588FA65DABBB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669B-3CB7-4992-B70C-C4A4D256A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5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CD21-B47A-4900-A696-588FA65DABBB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669B-3CB7-4992-B70C-C4A4D256A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03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698" y="152198"/>
            <a:ext cx="0" cy="15240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099" y="122465"/>
            <a:ext cx="7543901" cy="129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99" y="1719540"/>
            <a:ext cx="8229802" cy="441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99" y="6248199"/>
            <a:ext cx="2133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016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016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2133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016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7A719271-C5A9-4B73-ACA3-D041FF50E531}" type="slidenum">
              <a:rPr lang="zh-CN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198" y="152199"/>
            <a:ext cx="792238" cy="1296206"/>
            <a:chOff x="0" y="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112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224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0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112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224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336" y="11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0" y="22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112" y="22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224" y="22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336" y="22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448" y="22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112" y="33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224" y="33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336" y="33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112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224" y="44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336" y="44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0" y="56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112" y="56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224" y="56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336" y="56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0" y="67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112" y="67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224" y="67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336" y="67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112" y="78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336" y="78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53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ipe dir="d"/>
  </p:transition>
  <p:hf hdr="0" ftr="0" dt="0"/>
  <p:txStyles>
    <p:titleStyle>
      <a:lvl1pPr algn="l" defTabSz="914313" rtl="0" fontAlgn="base">
        <a:spcBef>
          <a:spcPct val="0"/>
        </a:spcBef>
        <a:spcAft>
          <a:spcPct val="0"/>
        </a:spcAft>
        <a:defRPr sz="3905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16" kern="1200">
          <a:solidFill>
            <a:schemeClr val="tx1"/>
          </a:solidFill>
          <a:latin typeface="+mn-lt"/>
          <a:ea typeface="+mn-ea"/>
          <a:cs typeface="+mn-cs"/>
        </a:defRPr>
      </a:lvl1pPr>
      <a:lvl2pPr marL="692035" indent="-347278" algn="l" defTabSz="914313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4" kern="1200">
          <a:solidFill>
            <a:schemeClr val="tx1"/>
          </a:solidFill>
          <a:latin typeface="+mn-lt"/>
          <a:ea typeface="+mn-ea"/>
          <a:cs typeface="+mn-cs"/>
        </a:defRPr>
      </a:lvl2pPr>
      <a:lvl3pPr marL="987397" indent="-293346" algn="l" defTabSz="914313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286" kern="1200">
          <a:solidFill>
            <a:schemeClr val="tx1"/>
          </a:solidFill>
          <a:latin typeface="+mn-lt"/>
          <a:ea typeface="+mn-ea"/>
          <a:cs typeface="+mn-cs"/>
        </a:defRPr>
      </a:lvl3pPr>
      <a:lvl4pPr marL="1281247" indent="-292338" algn="l" defTabSz="914313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787" indent="-316028" algn="l" defTabSz="914313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32.pn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5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63.w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6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69.w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3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jpe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0.jpeg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7075" y="1132995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/>
            <a:r>
              <a:rPr lang="zh-CN" altLang="en-US" sz="4800" dirty="0">
                <a:solidFill>
                  <a:srgbClr val="06800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第三节</a:t>
            </a:r>
            <a:r>
              <a:rPr lang="zh-CN" altLang="en-US" sz="4800" dirty="0">
                <a:solidFill>
                  <a:srgbClr val="068006"/>
                </a:solidFill>
                <a:latin typeface="Arial"/>
                <a:ea typeface="华文行楷" panose="02010800040101010101" pitchFamily="2" charset="-122"/>
              </a:rPr>
              <a:t>多元函数的连续性</a:t>
            </a:r>
            <a:endParaRPr lang="zh-CN" altLang="en-US" dirty="0">
              <a:solidFill>
                <a:sysClr val="windowText" lastClr="000000"/>
              </a:solidFill>
              <a:latin typeface="Calibri Light" panose="020F03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96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73DD-4EBC-4A8A-A2AC-BADA857C42C0}" type="slidenum">
              <a:rPr lang="zh-CN" altLang="zh-CN">
                <a:solidFill>
                  <a:srgbClr val="000000"/>
                </a:solidFill>
              </a:rPr>
              <a:pPr/>
              <a:t>10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623913" y="773087"/>
            <a:ext cx="1771952" cy="753937"/>
          </a:xfrm>
          <a:prstGeom prst="homePlate">
            <a:avLst>
              <a:gd name="adj" fmla="val 58757"/>
            </a:avLst>
          </a:prstGeom>
          <a:solidFill>
            <a:srgbClr val="3366FF"/>
          </a:solidFill>
          <a:ln w="19050" cmpd="sng">
            <a:solidFill>
              <a:srgbClr val="99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794">
              <a:solidFill>
                <a:srgbClr val="CCECFF"/>
              </a:solidFill>
            </a:endParaRP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839612" y="822476"/>
            <a:ext cx="706563" cy="64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588" b="1">
                <a:solidFill>
                  <a:srgbClr val="FFFF66"/>
                </a:solidFill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623914" y="1857627"/>
            <a:ext cx="7723674" cy="146835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 marL="1190625" indent="-11906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07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dirty="0">
                <a:solidFill>
                  <a:srgbClr val="330066"/>
                </a:solidFill>
              </a:rPr>
              <a:t>1. 二元函数 </a:t>
            </a:r>
            <a:r>
              <a:rPr lang="zh-CN" altLang="zh-CN" sz="2794" b="1" i="1" dirty="0">
                <a:solidFill>
                  <a:srgbClr val="330066"/>
                </a:solidFill>
              </a:rPr>
              <a:t>f</a:t>
            </a:r>
            <a:r>
              <a:rPr lang="zh-CN" altLang="zh-CN" sz="2794" b="1" dirty="0">
                <a:solidFill>
                  <a:srgbClr val="330066"/>
                </a:solidFill>
              </a:rPr>
              <a:t> (</a:t>
            </a:r>
            <a:r>
              <a:rPr lang="zh-CN" altLang="zh-CN" sz="2794" b="1" i="1" dirty="0">
                <a:solidFill>
                  <a:srgbClr val="330066"/>
                </a:solidFill>
              </a:rPr>
              <a:t>X</a:t>
            </a:r>
            <a:r>
              <a:rPr lang="zh-CN" altLang="zh-CN" sz="2794" b="1" dirty="0">
                <a:solidFill>
                  <a:srgbClr val="330066"/>
                </a:solidFill>
              </a:rPr>
              <a:t>)在 </a:t>
            </a:r>
            <a:r>
              <a:rPr lang="zh-CN" altLang="zh-CN" sz="2794" b="1" i="1" dirty="0">
                <a:solidFill>
                  <a:srgbClr val="330066"/>
                </a:solidFill>
              </a:rPr>
              <a:t>X</a:t>
            </a:r>
            <a:r>
              <a:rPr lang="zh-CN" altLang="zh-CN" sz="2794" b="1" baseline="-25000" dirty="0">
                <a:solidFill>
                  <a:srgbClr val="330066"/>
                </a:solidFill>
              </a:rPr>
              <a:t>0</a:t>
            </a:r>
            <a:r>
              <a:rPr lang="zh-CN" altLang="zh-CN" sz="2794" b="1" dirty="0">
                <a:solidFill>
                  <a:srgbClr val="330066"/>
                </a:solidFill>
              </a:rPr>
              <a:t> 连续必须满足三个条件. 在 </a:t>
            </a:r>
            <a:r>
              <a:rPr lang="zh-CN" altLang="zh-CN" sz="2794" b="1" i="1" dirty="0">
                <a:solidFill>
                  <a:srgbClr val="330066"/>
                </a:solidFill>
              </a:rPr>
              <a:t>X</a:t>
            </a:r>
            <a:r>
              <a:rPr lang="zh-CN" altLang="zh-CN" sz="2794" b="1" baseline="-25000" dirty="0">
                <a:solidFill>
                  <a:srgbClr val="330066"/>
                </a:solidFill>
              </a:rPr>
              <a:t>0 </a:t>
            </a:r>
            <a:r>
              <a:rPr lang="zh-CN" altLang="zh-CN" sz="2794" b="1" dirty="0">
                <a:solidFill>
                  <a:srgbClr val="330066"/>
                </a:solidFill>
              </a:rPr>
              <a:t>有定义, 在 </a:t>
            </a:r>
            <a:r>
              <a:rPr lang="zh-CN" altLang="zh-CN" sz="2794" b="1" i="1" dirty="0">
                <a:solidFill>
                  <a:srgbClr val="330066"/>
                </a:solidFill>
              </a:rPr>
              <a:t>X</a:t>
            </a:r>
            <a:r>
              <a:rPr lang="zh-CN" altLang="zh-CN" sz="2794" b="1" baseline="-25000" dirty="0">
                <a:solidFill>
                  <a:srgbClr val="330066"/>
                </a:solidFill>
              </a:rPr>
              <a:t>0 </a:t>
            </a:r>
            <a:r>
              <a:rPr lang="zh-CN" altLang="zh-CN" sz="2794" b="1" dirty="0">
                <a:solidFill>
                  <a:srgbClr val="330066"/>
                </a:solidFill>
              </a:rPr>
              <a:t>的极限存在, 两者相等</a:t>
            </a:r>
            <a:r>
              <a:rPr lang="zh-CN" altLang="en-US" sz="2794" b="1" dirty="0">
                <a:solidFill>
                  <a:srgbClr val="330066"/>
                </a:solidFill>
              </a:rPr>
              <a:t>。</a:t>
            </a:r>
            <a:r>
              <a:rPr lang="zh-CN" altLang="zh-CN" sz="2794" b="1" dirty="0">
                <a:solidFill>
                  <a:srgbClr val="330066"/>
                </a:solidFill>
              </a:rPr>
              <a:t> 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623914" y="4556377"/>
            <a:ext cx="7723674" cy="138230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 marL="1190625" indent="-11906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07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dirty="0">
                <a:solidFill>
                  <a:srgbClr val="330066"/>
                </a:solidFill>
              </a:rPr>
              <a:t>2. 多元连续函数的和, 差, 积, 商(分母不为0)以及多元连续函数的复合仍是多元连续函数. </a:t>
            </a:r>
          </a:p>
        </p:txBody>
      </p:sp>
    </p:spTree>
    <p:extLst>
      <p:ext uri="{BB962C8B-B14F-4D97-AF65-F5344CB8AC3E}">
        <p14:creationId xmlns:p14="http://schemas.microsoft.com/office/powerpoint/2010/main" val="107646204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nimBg="1" autoUpdateAnimBg="0"/>
      <p:bldP spid="9728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5E5A-390F-4301-8F20-061366E73D9E}" type="slidenum">
              <a:rPr lang="zh-CN" altLang="zh-CN">
                <a:solidFill>
                  <a:srgbClr val="000000"/>
                </a:solidFill>
              </a:rPr>
              <a:pPr/>
              <a:t>11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642056" y="346226"/>
            <a:ext cx="7883071" cy="780342"/>
          </a:xfrm>
          <a:prstGeom prst="rect">
            <a:avLst/>
          </a:prstGeom>
          <a:solidFill>
            <a:srgbClr val="FDD585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1190625" indent="-11906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07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0066"/>
                </a:solidFill>
              </a:rPr>
              <a:t>3. 多元初等函数在它有定义的区域内都是连续的.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952500" y="1144512"/>
            <a:ext cx="7439076" cy="202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所谓多元初等函数是指以 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, </a:t>
            </a:r>
            <a:r>
              <a:rPr lang="zh-CN" altLang="zh-CN" sz="2794" i="1">
                <a:solidFill>
                  <a:srgbClr val="000000"/>
                </a:solidFill>
              </a:rPr>
              <a:t>y</a:t>
            </a:r>
            <a:r>
              <a:rPr lang="zh-CN" altLang="zh-CN" sz="2794">
                <a:solidFill>
                  <a:srgbClr val="000000"/>
                </a:solidFill>
              </a:rPr>
              <a:t>, </a:t>
            </a:r>
            <a:r>
              <a:rPr lang="zh-CN" altLang="zh-CN" sz="2794" i="1">
                <a:solidFill>
                  <a:srgbClr val="000000"/>
                </a:solidFill>
              </a:rPr>
              <a:t>z</a:t>
            </a:r>
            <a:r>
              <a:rPr lang="zh-CN" altLang="zh-CN" sz="2794">
                <a:solidFill>
                  <a:srgbClr val="000000"/>
                </a:solidFill>
              </a:rPr>
              <a:t>, …为自变量的基本初等函数 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),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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y</a:t>
            </a:r>
            <a:r>
              <a:rPr lang="zh-CN" altLang="zh-CN" sz="2794">
                <a:solidFill>
                  <a:srgbClr val="000000"/>
                </a:solidFill>
              </a:rPr>
              <a:t>),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g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z</a:t>
            </a:r>
            <a:r>
              <a:rPr lang="zh-CN" altLang="zh-CN" sz="2794">
                <a:solidFill>
                  <a:srgbClr val="000000"/>
                </a:solidFill>
              </a:rPr>
              <a:t>), …以及常函数, 经有限次四则运算和复合所构成的函数.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970139" y="3416905"/>
            <a:ext cx="374498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如 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x,y</a:t>
            </a:r>
            <a:r>
              <a:rPr lang="zh-CN" altLang="zh-CN" sz="2794">
                <a:solidFill>
                  <a:srgbClr val="000000"/>
                </a:solidFill>
              </a:rPr>
              <a:t>) = </a:t>
            </a:r>
            <a:r>
              <a:rPr lang="zh-CN" altLang="zh-CN" sz="2794" i="1">
                <a:solidFill>
                  <a:srgbClr val="000000"/>
                </a:solidFill>
              </a:rPr>
              <a:t>e</a:t>
            </a:r>
            <a:r>
              <a:rPr lang="zh-CN" altLang="zh-CN" sz="2794" i="1" baseline="30000">
                <a:solidFill>
                  <a:srgbClr val="000000"/>
                </a:solidFill>
              </a:rPr>
              <a:t>xy</a:t>
            </a:r>
            <a:r>
              <a:rPr lang="zh-CN" altLang="zh-CN" sz="2794" baseline="30000">
                <a:solidFill>
                  <a:srgbClr val="000000"/>
                </a:solidFill>
              </a:rPr>
              <a:t> </a:t>
            </a:r>
            <a:r>
              <a:rPr lang="zh-CN" altLang="zh-CN" sz="2794">
                <a:solidFill>
                  <a:srgbClr val="000000"/>
                </a:solidFill>
              </a:rPr>
              <a:t>·sin(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 baseline="30000">
                <a:solidFill>
                  <a:srgbClr val="000000"/>
                </a:solidFill>
              </a:rPr>
              <a:t>2</a:t>
            </a:r>
            <a:r>
              <a:rPr lang="zh-CN" altLang="zh-CN" sz="2794">
                <a:solidFill>
                  <a:srgbClr val="000000"/>
                </a:solidFill>
              </a:rPr>
              <a:t>+</a:t>
            </a:r>
            <a:r>
              <a:rPr lang="zh-CN" altLang="zh-CN" sz="2794" i="1">
                <a:solidFill>
                  <a:srgbClr val="000000"/>
                </a:solidFill>
              </a:rPr>
              <a:t>y</a:t>
            </a:r>
            <a:r>
              <a:rPr lang="zh-CN" altLang="zh-CN" sz="2794">
                <a:solidFill>
                  <a:srgbClr val="000000"/>
                </a:solidFill>
              </a:rPr>
              <a:t>),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4646587" y="3270250"/>
          <a:ext cx="3779762" cy="927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r:id="rId3" imgW="4140517" imgH="927417" progId="Equation.3">
                  <p:embed/>
                </p:oleObj>
              </mc:Choice>
              <mc:Fallback>
                <p:oleObj r:id="rId3" imgW="4140517" imgH="927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587" y="3270250"/>
                        <a:ext cx="3779762" cy="927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1462012" y="4167314"/>
          <a:ext cx="40735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r:id="rId5" imgW="4229417" imgH="825817" progId="Equation.3">
                  <p:embed/>
                </p:oleObj>
              </mc:Choice>
              <mc:Fallback>
                <p:oleObj r:id="rId5" imgW="4229417" imgH="8258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12" y="4167314"/>
                        <a:ext cx="40735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1104699" y="5273524"/>
          <a:ext cx="3376587" cy="978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r:id="rId7" imgW="3505517" imgH="978217" progId="Equation.3">
                  <p:embed/>
                </p:oleObj>
              </mc:Choice>
              <mc:Fallback>
                <p:oleObj r:id="rId7" imgW="3505517" imgH="978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699" y="5273524"/>
                        <a:ext cx="3376587" cy="978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4499428" y="5272012"/>
            <a:ext cx="36129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= </a:t>
            </a:r>
            <a:r>
              <a:rPr lang="zh-CN" altLang="zh-CN" sz="2794" i="1">
                <a:solidFill>
                  <a:srgbClr val="000000"/>
                </a:solidFill>
              </a:rPr>
              <a:t>e</a:t>
            </a:r>
            <a:r>
              <a:rPr lang="zh-CN" altLang="zh-CN" sz="2794" baseline="30000">
                <a:solidFill>
                  <a:srgbClr val="000000"/>
                </a:solidFill>
              </a:rPr>
              <a:t>0 </a:t>
            </a:r>
            <a:r>
              <a:rPr lang="zh-CN" altLang="zh-CN" sz="2794">
                <a:solidFill>
                  <a:srgbClr val="000000"/>
                </a:solidFill>
              </a:rPr>
              <a:t>·sin0 = 0. </a:t>
            </a:r>
          </a:p>
        </p:txBody>
      </p:sp>
    </p:spTree>
    <p:extLst>
      <p:ext uri="{BB962C8B-B14F-4D97-AF65-F5344CB8AC3E}">
        <p14:creationId xmlns:p14="http://schemas.microsoft.com/office/powerpoint/2010/main" val="185933690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8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  <p:bldP spid="98308" grpId="0" build="p" autoUpdateAnimBg="0"/>
      <p:bldP spid="9831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5E78-4088-416B-87A0-801859AB5896}" type="slidenum">
              <a:rPr lang="zh-CN" altLang="zh-CN">
                <a:solidFill>
                  <a:srgbClr val="000000"/>
                </a:solidFill>
              </a:rPr>
              <a:pPr/>
              <a:t>12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9330" name="Oval 2"/>
          <p:cNvSpPr>
            <a:spLocks noChangeArrowheads="1"/>
          </p:cNvSpPr>
          <p:nvPr/>
        </p:nvSpPr>
        <p:spPr bwMode="auto">
          <a:xfrm>
            <a:off x="344714" y="2008314"/>
            <a:ext cx="8272135" cy="2628698"/>
          </a:xfrm>
          <a:prstGeom prst="ellipse">
            <a:avLst/>
          </a:prstGeom>
          <a:solidFill>
            <a:srgbClr val="94E5FE"/>
          </a:solidFill>
          <a:ln w="19050" cmpd="sng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642056" y="905127"/>
            <a:ext cx="5123845" cy="73731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135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1190625" indent="-11906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07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0066"/>
                </a:solidFill>
              </a:rPr>
              <a:t>4. 二元连续函数的几何意义: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992314" y="2325814"/>
            <a:ext cx="7123087" cy="189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indent="18097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7209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3210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定义在区域 </a:t>
            </a:r>
            <a:r>
              <a:rPr lang="zh-CN" altLang="en-US" sz="2794" i="1">
                <a:solidFill>
                  <a:srgbClr val="000000"/>
                </a:solidFill>
              </a:rPr>
              <a:t>D </a:t>
            </a:r>
            <a:r>
              <a:rPr lang="zh-CN" altLang="en-US" sz="2794">
                <a:solidFill>
                  <a:srgbClr val="000000"/>
                </a:solidFill>
              </a:rPr>
              <a:t>上的二元连续函数</a:t>
            </a:r>
            <a:r>
              <a:rPr lang="zh-CN" altLang="en-US" sz="2794" i="1">
                <a:solidFill>
                  <a:srgbClr val="000000"/>
                </a:solidFill>
              </a:rPr>
              <a:t>z</a:t>
            </a:r>
            <a:r>
              <a:rPr lang="zh-CN" altLang="en-US" sz="2794">
                <a:solidFill>
                  <a:srgbClr val="000000"/>
                </a:solidFill>
              </a:rPr>
              <a:t> =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 =  </a:t>
            </a:r>
            <a:r>
              <a:rPr lang="zh-CN" altLang="en-US" sz="2794" i="1">
                <a:solidFill>
                  <a:srgbClr val="000000"/>
                </a:solidFill>
              </a:rPr>
              <a:t>f</a:t>
            </a:r>
            <a:r>
              <a:rPr lang="zh-CN" altLang="en-US" sz="2794">
                <a:solidFill>
                  <a:srgbClr val="000000"/>
                </a:solidFill>
              </a:rPr>
              <a:t> 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,</a:t>
            </a:r>
            <a:r>
              <a:rPr lang="zh-CN" altLang="en-US" sz="2794" i="1">
                <a:solidFill>
                  <a:srgbClr val="000000"/>
                </a:solidFill>
              </a:rPr>
              <a:t> y</a:t>
            </a:r>
            <a:r>
              <a:rPr lang="zh-CN" altLang="en-US" sz="2794">
                <a:solidFill>
                  <a:srgbClr val="000000"/>
                </a:solidFill>
              </a:rPr>
              <a:t>)表示了在</a:t>
            </a:r>
            <a:r>
              <a:rPr lang="zh-CN" altLang="en-US" sz="2794" i="1">
                <a:solidFill>
                  <a:srgbClr val="000000"/>
                </a:solidFill>
              </a:rPr>
              <a:t>D</a:t>
            </a:r>
            <a:r>
              <a:rPr lang="zh-CN" altLang="en-US" sz="2794">
                <a:solidFill>
                  <a:srgbClr val="000000"/>
                </a:solidFill>
              </a:rPr>
              <a:t>上的一片没有 "空洞", 没有 "裂缝" 的连续曲面.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739826" y="4746877"/>
            <a:ext cx="7653262" cy="202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indent="21209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7209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3210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这里条件 "</a:t>
            </a:r>
            <a:r>
              <a:rPr lang="zh-CN" altLang="en-US" sz="2794" i="1">
                <a:solidFill>
                  <a:srgbClr val="000000"/>
                </a:solidFill>
              </a:rPr>
              <a:t>D </a:t>
            </a:r>
            <a:r>
              <a:rPr lang="zh-CN" altLang="en-US" sz="2794">
                <a:solidFill>
                  <a:srgbClr val="000000"/>
                </a:solidFill>
              </a:rPr>
              <a:t>是一区域" 是必要的. 若</a:t>
            </a:r>
            <a:r>
              <a:rPr lang="zh-CN" altLang="en-US" sz="2794" i="1">
                <a:solidFill>
                  <a:srgbClr val="000000"/>
                </a:solidFill>
              </a:rPr>
              <a:t>D</a:t>
            </a:r>
            <a:r>
              <a:rPr lang="zh-CN" altLang="en-US" sz="2794">
                <a:solidFill>
                  <a:srgbClr val="000000"/>
                </a:solidFill>
              </a:rPr>
              <a:t>不是区域, </a:t>
            </a:r>
            <a:r>
              <a:rPr lang="zh-CN" altLang="en-US" sz="2794" i="1">
                <a:solidFill>
                  <a:srgbClr val="000000"/>
                </a:solidFill>
              </a:rPr>
              <a:t>z</a:t>
            </a:r>
            <a:r>
              <a:rPr lang="zh-CN" altLang="en-US" sz="2794">
                <a:solidFill>
                  <a:srgbClr val="000000"/>
                </a:solidFill>
              </a:rPr>
              <a:t> =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x,y</a:t>
            </a:r>
            <a:r>
              <a:rPr lang="zh-CN" altLang="en-US" sz="2794">
                <a:solidFill>
                  <a:srgbClr val="000000"/>
                </a:solidFill>
              </a:rPr>
              <a:t>)可能不是通常意义下的连续曲面.</a:t>
            </a:r>
          </a:p>
        </p:txBody>
      </p:sp>
    </p:spTree>
    <p:extLst>
      <p:ext uri="{BB962C8B-B14F-4D97-AF65-F5344CB8AC3E}">
        <p14:creationId xmlns:p14="http://schemas.microsoft.com/office/powerpoint/2010/main" val="3351565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nimBg="1"/>
      <p:bldP spid="99332" grpId="0" build="p" autoUpdateAnimBg="0" advAuto="0"/>
      <p:bldP spid="9933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6FD-F14F-4C45-89EC-2EB6D2B95E94}" type="slidenum">
              <a:rPr lang="zh-CN" altLang="zh-CN">
                <a:solidFill>
                  <a:srgbClr val="000000"/>
                </a:solidFill>
              </a:rPr>
              <a:pPr/>
              <a:t>13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706564" y="546302"/>
            <a:ext cx="7882063" cy="176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1500188" indent="-150018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7209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3210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</a:rPr>
              <a:t>例</a:t>
            </a:r>
            <a:r>
              <a:rPr lang="zh-CN" altLang="en-US" sz="2794" dirty="0">
                <a:solidFill>
                  <a:srgbClr val="000000"/>
                </a:solidFill>
              </a:rPr>
              <a:t>. 设 </a:t>
            </a:r>
            <a:r>
              <a:rPr lang="zh-CN" altLang="en-US" sz="2794" i="1" dirty="0">
                <a:solidFill>
                  <a:srgbClr val="000000"/>
                </a:solidFill>
              </a:rPr>
              <a:t>D</a:t>
            </a:r>
            <a:r>
              <a:rPr lang="zh-CN" altLang="en-US" sz="2794" dirty="0">
                <a:solidFill>
                  <a:srgbClr val="000000"/>
                </a:solidFill>
              </a:rPr>
              <a:t> = {(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, </a:t>
            </a:r>
            <a:r>
              <a:rPr lang="zh-CN" altLang="en-US" sz="2794" i="1" dirty="0">
                <a:solidFill>
                  <a:srgbClr val="000000"/>
                </a:solidFill>
              </a:rPr>
              <a:t>y</a:t>
            </a:r>
            <a:r>
              <a:rPr lang="zh-CN" altLang="en-US" sz="2794" dirty="0">
                <a:solidFill>
                  <a:srgbClr val="000000"/>
                </a:solidFill>
              </a:rPr>
              <a:t>) | 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, </a:t>
            </a:r>
            <a:r>
              <a:rPr lang="zh-CN" altLang="en-US" sz="2794" i="1" dirty="0">
                <a:solidFill>
                  <a:srgbClr val="000000"/>
                </a:solidFill>
              </a:rPr>
              <a:t>y</a:t>
            </a:r>
            <a:r>
              <a:rPr lang="zh-CN" altLang="en-US" sz="2794" dirty="0">
                <a:solidFill>
                  <a:srgbClr val="000000"/>
                </a:solidFill>
              </a:rPr>
              <a:t> 均为有理数}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zh-CN" altLang="en-US" sz="2794" baseline="30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. </a:t>
            </a:r>
            <a:r>
              <a:rPr lang="zh-CN" altLang="en-US" sz="2794" i="1" dirty="0">
                <a:solidFill>
                  <a:srgbClr val="000000"/>
                </a:solidFill>
              </a:rPr>
              <a:t>z =f 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, </a:t>
            </a:r>
            <a:r>
              <a:rPr lang="zh-CN" altLang="en-US" sz="2794" i="1" dirty="0">
                <a:solidFill>
                  <a:srgbClr val="000000"/>
                </a:solidFill>
              </a:rPr>
              <a:t>y</a:t>
            </a:r>
            <a:r>
              <a:rPr lang="zh-CN" altLang="en-US" sz="2794" dirty="0">
                <a:solidFill>
                  <a:srgbClr val="000000"/>
                </a:solidFill>
              </a:rPr>
              <a:t>)是定义在 </a:t>
            </a:r>
            <a:r>
              <a:rPr lang="zh-CN" altLang="en-US" sz="2794" i="1" dirty="0">
                <a:solidFill>
                  <a:srgbClr val="000000"/>
                </a:solidFill>
              </a:rPr>
              <a:t>D </a:t>
            </a:r>
            <a:r>
              <a:rPr lang="zh-CN" altLang="en-US" sz="2794" dirty="0">
                <a:solidFill>
                  <a:srgbClr val="000000"/>
                </a:solidFill>
              </a:rPr>
              <a:t>上的, 在 </a:t>
            </a:r>
            <a:r>
              <a:rPr lang="zh-CN" altLang="en-US" sz="2794" i="1" dirty="0">
                <a:solidFill>
                  <a:srgbClr val="000000"/>
                </a:solidFill>
              </a:rPr>
              <a:t>D </a:t>
            </a:r>
            <a:r>
              <a:rPr lang="zh-CN" altLang="en-US" sz="2794" dirty="0">
                <a:solidFill>
                  <a:srgbClr val="000000"/>
                </a:solidFill>
              </a:rPr>
              <a:t>上恒等于1, 在别的点上无定义的函数,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417688" y="2583844"/>
            <a:ext cx="73982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dirty="0">
                <a:solidFill>
                  <a:srgbClr val="000000"/>
                </a:solidFill>
              </a:rPr>
              <a:t>即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259163" y="2574774"/>
            <a:ext cx="148951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, </a:t>
            </a:r>
            <a:r>
              <a:rPr lang="zh-CN" altLang="zh-CN" sz="2794" i="1">
                <a:solidFill>
                  <a:srgbClr val="000000"/>
                </a:solidFill>
              </a:rPr>
              <a:t>y</a:t>
            </a:r>
            <a:r>
              <a:rPr lang="zh-CN" altLang="zh-CN" sz="2794">
                <a:solidFill>
                  <a:srgbClr val="000000"/>
                </a:solidFill>
              </a:rPr>
              <a:t>) = </a:t>
            </a:r>
          </a:p>
        </p:txBody>
      </p:sp>
      <p:sp>
        <p:nvSpPr>
          <p:cNvPr id="100357" name="AutoShape 5"/>
          <p:cNvSpPr>
            <a:spLocks/>
          </p:cNvSpPr>
          <p:nvPr/>
        </p:nvSpPr>
        <p:spPr bwMode="auto">
          <a:xfrm>
            <a:off x="4664227" y="2335389"/>
            <a:ext cx="261559" cy="984250"/>
          </a:xfrm>
          <a:prstGeom prst="leftBrace">
            <a:avLst>
              <a:gd name="adj1" fmla="val 31358"/>
              <a:gd name="adj2" fmla="val 50000"/>
            </a:avLst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5321401" y="2187727"/>
            <a:ext cx="333375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1,       当(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y</a:t>
            </a:r>
            <a:r>
              <a:rPr lang="zh-CN" altLang="en-US" sz="2794">
                <a:solidFill>
                  <a:srgbClr val="000000"/>
                </a:solidFill>
              </a:rPr>
              <a:t>)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D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时,</a:t>
            </a:r>
            <a:endParaRPr lang="zh-CN" altLang="en-US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878413" y="2897314"/>
            <a:ext cx="384175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无定义,  当(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y</a:t>
            </a:r>
            <a:r>
              <a:rPr lang="zh-CN" altLang="en-US" sz="2794">
                <a:solidFill>
                  <a:srgbClr val="000000"/>
                </a:solidFill>
              </a:rPr>
              <a:t>)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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D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时.</a:t>
            </a:r>
            <a:r>
              <a:rPr lang="zh-CN" altLang="en-US" sz="2794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279198" y="2541512"/>
            <a:ext cx="156129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如图</a:t>
            </a:r>
          </a:p>
        </p:txBody>
      </p:sp>
      <p:grpSp>
        <p:nvGrpSpPr>
          <p:cNvPr id="100361" name="Group 9"/>
          <p:cNvGrpSpPr>
            <a:grpSpLocks/>
          </p:cNvGrpSpPr>
          <p:nvPr/>
        </p:nvGrpSpPr>
        <p:grpSpPr bwMode="auto">
          <a:xfrm>
            <a:off x="520600" y="3043464"/>
            <a:ext cx="3508274" cy="2794000"/>
            <a:chOff x="0" y="0"/>
            <a:chExt cx="2210" cy="1760"/>
          </a:xfrm>
        </p:grpSpPr>
        <p:sp>
          <p:nvSpPr>
            <p:cNvPr id="100362" name="AutoShape 10" descr="5%"/>
            <p:cNvSpPr>
              <a:spLocks noChangeArrowheads="1"/>
            </p:cNvSpPr>
            <p:nvPr/>
          </p:nvSpPr>
          <p:spPr bwMode="auto">
            <a:xfrm>
              <a:off x="316" y="500"/>
              <a:ext cx="1490" cy="373"/>
            </a:xfrm>
            <a:prstGeom prst="parallelogram">
              <a:avLst>
                <a:gd name="adj" fmla="val 99866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 cmpd="sng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0363" name="Line 11"/>
            <p:cNvSpPr>
              <a:spLocks noChangeShapeType="1"/>
            </p:cNvSpPr>
            <p:nvPr/>
          </p:nvSpPr>
          <p:spPr bwMode="auto">
            <a:xfrm>
              <a:off x="699" y="1191"/>
              <a:ext cx="1469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0364" name="Line 12"/>
            <p:cNvSpPr>
              <a:spLocks noChangeShapeType="1"/>
            </p:cNvSpPr>
            <p:nvPr/>
          </p:nvSpPr>
          <p:spPr bwMode="auto">
            <a:xfrm flipV="1">
              <a:off x="699" y="136"/>
              <a:ext cx="0" cy="105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0365" name="Line 13"/>
            <p:cNvSpPr>
              <a:spLocks noChangeShapeType="1"/>
            </p:cNvSpPr>
            <p:nvPr/>
          </p:nvSpPr>
          <p:spPr bwMode="auto">
            <a:xfrm flipH="1">
              <a:off x="130" y="1191"/>
              <a:ext cx="569" cy="569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0366" name="AutoShape 14" descr="5%"/>
            <p:cNvSpPr>
              <a:spLocks noChangeArrowheads="1"/>
            </p:cNvSpPr>
            <p:nvPr/>
          </p:nvSpPr>
          <p:spPr bwMode="auto">
            <a:xfrm>
              <a:off x="327" y="1193"/>
              <a:ext cx="1490" cy="373"/>
            </a:xfrm>
            <a:prstGeom prst="parallelogram">
              <a:avLst>
                <a:gd name="adj" fmla="val 99866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 cmpd="sng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0367" name="Line 15"/>
            <p:cNvSpPr>
              <a:spLocks noChangeShapeType="1"/>
            </p:cNvSpPr>
            <p:nvPr/>
          </p:nvSpPr>
          <p:spPr bwMode="auto">
            <a:xfrm>
              <a:off x="327" y="863"/>
              <a:ext cx="0" cy="714"/>
            </a:xfrm>
            <a:prstGeom prst="line">
              <a:avLst/>
            </a:prstGeom>
            <a:noFill/>
            <a:ln w="3810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0368" name="Line 16"/>
            <p:cNvSpPr>
              <a:spLocks noChangeShapeType="1"/>
            </p:cNvSpPr>
            <p:nvPr/>
          </p:nvSpPr>
          <p:spPr bwMode="auto">
            <a:xfrm>
              <a:off x="1444" y="874"/>
              <a:ext cx="0" cy="714"/>
            </a:xfrm>
            <a:prstGeom prst="line">
              <a:avLst/>
            </a:prstGeom>
            <a:noFill/>
            <a:ln w="3810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0369" name="Line 17"/>
            <p:cNvSpPr>
              <a:spLocks noChangeShapeType="1"/>
            </p:cNvSpPr>
            <p:nvPr/>
          </p:nvSpPr>
          <p:spPr bwMode="auto">
            <a:xfrm>
              <a:off x="1816" y="501"/>
              <a:ext cx="0" cy="714"/>
            </a:xfrm>
            <a:prstGeom prst="line">
              <a:avLst/>
            </a:prstGeom>
            <a:noFill/>
            <a:ln w="3810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0370" name="Rectangle 18"/>
            <p:cNvSpPr>
              <a:spLocks noChangeArrowheads="1"/>
            </p:cNvSpPr>
            <p:nvPr/>
          </p:nvSpPr>
          <p:spPr bwMode="auto">
            <a:xfrm>
              <a:off x="0" y="1445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00371" name="Rectangle 19"/>
            <p:cNvSpPr>
              <a:spLocks noChangeArrowheads="1"/>
            </p:cNvSpPr>
            <p:nvPr/>
          </p:nvSpPr>
          <p:spPr bwMode="auto">
            <a:xfrm>
              <a:off x="2007" y="1155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00372" name="Rectangle 20"/>
            <p:cNvSpPr>
              <a:spLocks noChangeArrowheads="1"/>
            </p:cNvSpPr>
            <p:nvPr/>
          </p:nvSpPr>
          <p:spPr bwMode="auto">
            <a:xfrm>
              <a:off x="487" y="0"/>
              <a:ext cx="19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100373" name="Rectangle 21"/>
            <p:cNvSpPr>
              <a:spLocks noChangeArrowheads="1"/>
            </p:cNvSpPr>
            <p:nvPr/>
          </p:nvSpPr>
          <p:spPr bwMode="auto">
            <a:xfrm>
              <a:off x="516" y="969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100374" name="Rectangle 22"/>
            <p:cNvSpPr>
              <a:spLocks noChangeArrowheads="1"/>
            </p:cNvSpPr>
            <p:nvPr/>
          </p:nvSpPr>
          <p:spPr bwMode="auto">
            <a:xfrm>
              <a:off x="484" y="304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13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4433913" y="3876524"/>
            <a:ext cx="379387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可知,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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 baseline="-25000">
                <a:solidFill>
                  <a:srgbClr val="000000"/>
                </a:solidFill>
              </a:rPr>
              <a:t>0</a:t>
            </a:r>
            <a:r>
              <a:rPr lang="zh-CN" altLang="zh-CN" sz="2794">
                <a:solidFill>
                  <a:srgbClr val="000000"/>
                </a:solidFill>
              </a:rPr>
              <a:t>, </a:t>
            </a:r>
            <a:r>
              <a:rPr lang="zh-CN" altLang="zh-CN" sz="2794" i="1">
                <a:solidFill>
                  <a:srgbClr val="000000"/>
                </a:solidFill>
              </a:rPr>
              <a:t>y</a:t>
            </a:r>
            <a:r>
              <a:rPr lang="zh-CN" altLang="zh-CN" sz="2794" baseline="-25000">
                <a:solidFill>
                  <a:srgbClr val="000000"/>
                </a:solidFill>
              </a:rPr>
              <a:t>0</a:t>
            </a:r>
            <a:r>
              <a:rPr lang="zh-CN" altLang="zh-CN" sz="2794">
                <a:solidFill>
                  <a:srgbClr val="000000"/>
                </a:solidFill>
              </a:rPr>
              <a:t>)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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D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</a:p>
        </p:txBody>
      </p:sp>
      <p:graphicFrame>
        <p:nvGraphicFramePr>
          <p:cNvPr id="100376" name="Object 24"/>
          <p:cNvGraphicFramePr>
            <a:graphicFrameLocks noChangeAspect="1"/>
          </p:cNvGraphicFramePr>
          <p:nvPr/>
        </p:nvGraphicFramePr>
        <p:xfrm>
          <a:off x="4611814" y="4783163"/>
          <a:ext cx="3756075" cy="91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r:id="rId4" imgW="3899217" imgH="914717" progId="Equation.3">
                  <p:embed/>
                </p:oleObj>
              </mc:Choice>
              <mc:Fallback>
                <p:oleObj r:id="rId4" imgW="3899217" imgH="914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814" y="4783163"/>
                        <a:ext cx="3756075" cy="914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1363738" y="5912052"/>
            <a:ext cx="735642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但曲面</a:t>
            </a:r>
            <a:r>
              <a:rPr lang="zh-CN" altLang="zh-CN" sz="2794" i="1">
                <a:solidFill>
                  <a:srgbClr val="000000"/>
                </a:solidFill>
              </a:rPr>
              <a:t>z = 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, </a:t>
            </a:r>
            <a:r>
              <a:rPr lang="zh-CN" altLang="zh-CN" sz="2794" i="1">
                <a:solidFill>
                  <a:srgbClr val="000000"/>
                </a:solidFill>
              </a:rPr>
              <a:t>y</a:t>
            </a:r>
            <a:r>
              <a:rPr lang="zh-CN" altLang="zh-CN" sz="2794">
                <a:solidFill>
                  <a:srgbClr val="000000"/>
                </a:solidFill>
              </a:rPr>
              <a:t>)不是通常意义下的连续曲面.</a:t>
            </a:r>
          </a:p>
        </p:txBody>
      </p:sp>
    </p:spTree>
    <p:extLst>
      <p:ext uri="{BB962C8B-B14F-4D97-AF65-F5344CB8AC3E}">
        <p14:creationId xmlns:p14="http://schemas.microsoft.com/office/powerpoint/2010/main" val="39184031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0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0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0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utoUpdateAnimBg="0"/>
      <p:bldP spid="100356" grpId="0" build="p" autoUpdateAnimBg="0" advAuto="0"/>
      <p:bldP spid="100357" grpId="0" animBg="1"/>
      <p:bldP spid="100358" grpId="0" build="p" autoUpdateAnimBg="0" advAuto="0"/>
      <p:bldP spid="100359" grpId="0" build="p" autoUpdateAnimBg="0" advAuto="0"/>
      <p:bldP spid="100360" grpId="0" build="p" autoUpdateAnimBg="0"/>
      <p:bldP spid="100375" grpId="0" build="p" autoUpdateAnimBg="0"/>
      <p:bldP spid="10037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BB22-1087-4F4F-9AAA-4FE84341ACAC}" type="slidenum">
              <a:rPr lang="zh-CN" altLang="zh-CN">
                <a:solidFill>
                  <a:srgbClr val="000000"/>
                </a:solidFill>
              </a:rPr>
              <a:pPr/>
              <a:t>14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101378" name="Group 2"/>
          <p:cNvGrpSpPr>
            <a:grpSpLocks/>
          </p:cNvGrpSpPr>
          <p:nvPr/>
        </p:nvGrpSpPr>
        <p:grpSpPr bwMode="auto">
          <a:xfrm>
            <a:off x="6057825" y="807861"/>
            <a:ext cx="2857374" cy="2849940"/>
            <a:chOff x="-5" y="0"/>
            <a:chExt cx="1800" cy="1795"/>
          </a:xfrm>
        </p:grpSpPr>
        <p:pic>
          <p:nvPicPr>
            <p:cNvPr id="101379" name="Picture 3"/>
            <p:cNvPicPr>
              <a:picLocks noChangeAspect="1" noChangeArrowheads="1"/>
            </p:cNvPicPr>
            <p:nvPr/>
          </p:nvPicPr>
          <p:blipFill>
            <a:blip r:embed="rId2">
              <a:lum brigh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95" cy="1795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380" name="Text Box 4"/>
            <p:cNvSpPr txBox="1">
              <a:spLocks noChangeArrowheads="1"/>
            </p:cNvSpPr>
            <p:nvPr/>
          </p:nvSpPr>
          <p:spPr bwMode="auto">
            <a:xfrm>
              <a:off x="-5" y="0"/>
              <a:ext cx="281" cy="1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0" tIns="0" rIns="0" bIns="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CC0000"/>
                  </a:solidFill>
                  <a:ea typeface="华文中宋" panose="02010600040101010101" pitchFamily="2" charset="-122"/>
                </a:rPr>
                <a:t>有洞曲面</a:t>
              </a:r>
            </a:p>
          </p:txBody>
        </p:sp>
      </p:grpSp>
      <p:grpSp>
        <p:nvGrpSpPr>
          <p:cNvPr id="101381" name="Group 5"/>
          <p:cNvGrpSpPr>
            <a:grpSpLocks/>
          </p:cNvGrpSpPr>
          <p:nvPr/>
        </p:nvGrpSpPr>
        <p:grpSpPr bwMode="auto">
          <a:xfrm>
            <a:off x="6057825" y="807861"/>
            <a:ext cx="2857374" cy="2849940"/>
            <a:chOff x="-5" y="0"/>
            <a:chExt cx="1800" cy="1795"/>
          </a:xfrm>
        </p:grpSpPr>
        <p:pic>
          <p:nvPicPr>
            <p:cNvPr id="101382" name="Picture 6"/>
            <p:cNvPicPr>
              <a:picLocks noChangeAspect="1" noChangeArrowheads="1"/>
            </p:cNvPicPr>
            <p:nvPr/>
          </p:nvPicPr>
          <p:blipFill>
            <a:blip r:embed="rId3">
              <a:lum brigh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95" cy="1795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383" name="Text Box 7"/>
            <p:cNvSpPr txBox="1">
              <a:spLocks noChangeArrowheads="1"/>
            </p:cNvSpPr>
            <p:nvPr/>
          </p:nvSpPr>
          <p:spPr bwMode="auto">
            <a:xfrm>
              <a:off x="-5" y="0"/>
              <a:ext cx="281" cy="1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0" tIns="0" rIns="0" bIns="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CC0000"/>
                  </a:solidFill>
                  <a:ea typeface="华文中宋" panose="02010600040101010101" pitchFamily="2" charset="-122"/>
                </a:rPr>
                <a:t>有缝曲面</a:t>
              </a:r>
            </a:p>
          </p:txBody>
        </p:sp>
      </p:grp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228802" y="705052"/>
            <a:ext cx="5715000" cy="1442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604">
                <a:solidFill>
                  <a:srgbClr val="330066"/>
                </a:solidFill>
              </a:rPr>
              <a:t>        设函数</a:t>
            </a:r>
            <a:r>
              <a:rPr lang="zh-CN" altLang="zh-CN" sz="2604" i="1">
                <a:solidFill>
                  <a:srgbClr val="330066"/>
                </a:solidFill>
              </a:rPr>
              <a:t>f</a:t>
            </a:r>
            <a:r>
              <a:rPr lang="zh-CN" altLang="zh-CN" sz="2604">
                <a:solidFill>
                  <a:srgbClr val="330066"/>
                </a:solidFill>
              </a:rPr>
              <a:t>(</a:t>
            </a:r>
            <a:r>
              <a:rPr lang="zh-CN" altLang="zh-CN" sz="2604" i="1">
                <a:solidFill>
                  <a:srgbClr val="330066"/>
                </a:solidFill>
              </a:rPr>
              <a:t>x</a:t>
            </a:r>
            <a:r>
              <a:rPr lang="zh-CN" altLang="zh-CN" sz="2604">
                <a:solidFill>
                  <a:srgbClr val="330066"/>
                </a:solidFill>
                <a:sym typeface="Symbol" panose="05050102010706020507" pitchFamily="18" charset="2"/>
              </a:rPr>
              <a:t></a:t>
            </a:r>
            <a:r>
              <a:rPr lang="zh-CN" altLang="zh-CN" sz="2604">
                <a:solidFill>
                  <a:srgbClr val="330066"/>
                </a:solidFill>
              </a:rPr>
              <a:t> </a:t>
            </a:r>
            <a:r>
              <a:rPr lang="zh-CN" altLang="zh-CN" sz="2604" i="1">
                <a:solidFill>
                  <a:srgbClr val="330066"/>
                </a:solidFill>
              </a:rPr>
              <a:t>y</a:t>
            </a:r>
            <a:r>
              <a:rPr lang="zh-CN" altLang="zh-CN" sz="2604">
                <a:solidFill>
                  <a:srgbClr val="330066"/>
                </a:solidFill>
              </a:rPr>
              <a:t>)的定义域为</a:t>
            </a:r>
            <a:r>
              <a:rPr lang="zh-CN" altLang="zh-CN" sz="2604" i="1">
                <a:solidFill>
                  <a:srgbClr val="330066"/>
                </a:solidFill>
              </a:rPr>
              <a:t>D</a:t>
            </a:r>
            <a:r>
              <a:rPr lang="zh-CN" altLang="zh-CN" sz="2604">
                <a:solidFill>
                  <a:srgbClr val="330066"/>
                </a:solidFill>
                <a:sym typeface="Symbol" panose="05050102010706020507" pitchFamily="18" charset="2"/>
              </a:rPr>
              <a:t></a:t>
            </a:r>
            <a:r>
              <a:rPr lang="zh-CN" altLang="zh-CN" sz="2604">
                <a:solidFill>
                  <a:srgbClr val="330066"/>
                </a:solidFill>
              </a:rPr>
              <a:t> </a:t>
            </a:r>
            <a:r>
              <a:rPr lang="zh-CN" altLang="zh-CN" sz="2604" i="1">
                <a:solidFill>
                  <a:srgbClr val="330066"/>
                </a:solidFill>
              </a:rPr>
              <a:t>P</a:t>
            </a:r>
            <a:r>
              <a:rPr lang="zh-CN" altLang="zh-CN" sz="2604" baseline="-30000">
                <a:solidFill>
                  <a:srgbClr val="330066"/>
                </a:solidFill>
              </a:rPr>
              <a:t>0</a:t>
            </a:r>
            <a:r>
              <a:rPr lang="zh-CN" altLang="zh-CN" sz="2604">
                <a:solidFill>
                  <a:srgbClr val="330066"/>
                </a:solidFill>
              </a:rPr>
              <a:t>(</a:t>
            </a:r>
            <a:r>
              <a:rPr lang="zh-CN" altLang="zh-CN" sz="2604" i="1">
                <a:solidFill>
                  <a:srgbClr val="330066"/>
                </a:solidFill>
              </a:rPr>
              <a:t>x</a:t>
            </a:r>
            <a:r>
              <a:rPr lang="zh-CN" altLang="zh-CN" sz="2604" baseline="-30000">
                <a:solidFill>
                  <a:srgbClr val="330066"/>
                </a:solidFill>
              </a:rPr>
              <a:t>0</a:t>
            </a:r>
            <a:r>
              <a:rPr lang="zh-CN" altLang="zh-CN" sz="2604">
                <a:solidFill>
                  <a:srgbClr val="330066"/>
                </a:solidFill>
                <a:sym typeface="Symbol" panose="05050102010706020507" pitchFamily="18" charset="2"/>
              </a:rPr>
              <a:t></a:t>
            </a:r>
            <a:r>
              <a:rPr lang="zh-CN" altLang="zh-CN" sz="2604">
                <a:solidFill>
                  <a:srgbClr val="330066"/>
                </a:solidFill>
              </a:rPr>
              <a:t> </a:t>
            </a:r>
            <a:r>
              <a:rPr lang="zh-CN" altLang="zh-CN" sz="2604" i="1">
                <a:solidFill>
                  <a:srgbClr val="330066"/>
                </a:solidFill>
              </a:rPr>
              <a:t>y</a:t>
            </a:r>
            <a:r>
              <a:rPr lang="zh-CN" altLang="zh-CN" sz="2604" baseline="-30000">
                <a:solidFill>
                  <a:srgbClr val="330066"/>
                </a:solidFill>
              </a:rPr>
              <a:t>0</a:t>
            </a:r>
            <a:r>
              <a:rPr lang="zh-CN" altLang="zh-CN" sz="2604">
                <a:solidFill>
                  <a:srgbClr val="330066"/>
                </a:solidFill>
              </a:rPr>
              <a:t>)是</a:t>
            </a:r>
            <a:r>
              <a:rPr lang="zh-CN" altLang="zh-CN" sz="2604" i="1">
                <a:solidFill>
                  <a:srgbClr val="330066"/>
                </a:solidFill>
              </a:rPr>
              <a:t>D</a:t>
            </a:r>
            <a:r>
              <a:rPr lang="zh-CN" altLang="zh-CN" sz="2604">
                <a:solidFill>
                  <a:srgbClr val="330066"/>
                </a:solidFill>
              </a:rPr>
              <a:t>的一点</a:t>
            </a:r>
            <a:r>
              <a:rPr lang="zh-CN" altLang="zh-CN" sz="2604">
                <a:solidFill>
                  <a:srgbClr val="330066"/>
                </a:solidFill>
                <a:sym typeface="Symbol" panose="05050102010706020507" pitchFamily="18" charset="2"/>
              </a:rPr>
              <a:t></a:t>
            </a:r>
            <a:r>
              <a:rPr lang="zh-CN" altLang="zh-CN" sz="2604">
                <a:solidFill>
                  <a:srgbClr val="330066"/>
                </a:solidFill>
              </a:rPr>
              <a:t> 如果函数</a:t>
            </a:r>
            <a:r>
              <a:rPr lang="zh-CN" altLang="zh-CN" sz="2604" i="1">
                <a:solidFill>
                  <a:srgbClr val="330066"/>
                </a:solidFill>
              </a:rPr>
              <a:t>f</a:t>
            </a:r>
            <a:r>
              <a:rPr lang="zh-CN" altLang="zh-CN" sz="2604">
                <a:solidFill>
                  <a:srgbClr val="330066"/>
                </a:solidFill>
              </a:rPr>
              <a:t>(</a:t>
            </a:r>
            <a:r>
              <a:rPr lang="zh-CN" altLang="zh-CN" sz="2604" i="1">
                <a:solidFill>
                  <a:srgbClr val="330066"/>
                </a:solidFill>
              </a:rPr>
              <a:t>x</a:t>
            </a:r>
            <a:r>
              <a:rPr lang="zh-CN" altLang="zh-CN" sz="2604">
                <a:solidFill>
                  <a:srgbClr val="330066"/>
                </a:solidFill>
                <a:sym typeface="Symbol" panose="05050102010706020507" pitchFamily="18" charset="2"/>
              </a:rPr>
              <a:t></a:t>
            </a:r>
            <a:r>
              <a:rPr lang="zh-CN" altLang="zh-CN" sz="2604">
                <a:solidFill>
                  <a:srgbClr val="330066"/>
                </a:solidFill>
              </a:rPr>
              <a:t> </a:t>
            </a:r>
            <a:r>
              <a:rPr lang="zh-CN" altLang="zh-CN" sz="2604" i="1">
                <a:solidFill>
                  <a:srgbClr val="330066"/>
                </a:solidFill>
              </a:rPr>
              <a:t>y</a:t>
            </a:r>
            <a:r>
              <a:rPr lang="zh-CN" altLang="zh-CN" sz="2604">
                <a:solidFill>
                  <a:srgbClr val="330066"/>
                </a:solidFill>
              </a:rPr>
              <a:t>)在点</a:t>
            </a:r>
            <a:r>
              <a:rPr lang="zh-CN" altLang="zh-CN" sz="2604" i="1">
                <a:solidFill>
                  <a:srgbClr val="330066"/>
                </a:solidFill>
              </a:rPr>
              <a:t>P</a:t>
            </a:r>
            <a:r>
              <a:rPr lang="zh-CN" altLang="zh-CN" sz="2604" baseline="-30000">
                <a:solidFill>
                  <a:srgbClr val="330066"/>
                </a:solidFill>
              </a:rPr>
              <a:t>0</a:t>
            </a:r>
            <a:r>
              <a:rPr lang="zh-CN" altLang="zh-CN" sz="2604">
                <a:solidFill>
                  <a:srgbClr val="330066"/>
                </a:solidFill>
              </a:rPr>
              <a:t>不连续</a:t>
            </a:r>
            <a:r>
              <a:rPr lang="zh-CN" altLang="zh-CN" sz="2604">
                <a:solidFill>
                  <a:srgbClr val="330066"/>
                </a:solidFill>
                <a:sym typeface="Symbol" panose="05050102010706020507" pitchFamily="18" charset="2"/>
              </a:rPr>
              <a:t></a:t>
            </a:r>
            <a:r>
              <a:rPr lang="zh-CN" altLang="zh-CN" sz="2604">
                <a:solidFill>
                  <a:srgbClr val="330066"/>
                </a:solidFill>
              </a:rPr>
              <a:t> 则称</a:t>
            </a:r>
            <a:r>
              <a:rPr lang="zh-CN" altLang="zh-CN" sz="2604" i="1">
                <a:solidFill>
                  <a:srgbClr val="330066"/>
                </a:solidFill>
              </a:rPr>
              <a:t>P</a:t>
            </a:r>
            <a:r>
              <a:rPr lang="zh-CN" altLang="zh-CN" sz="2604" baseline="-30000">
                <a:solidFill>
                  <a:srgbClr val="330066"/>
                </a:solidFill>
              </a:rPr>
              <a:t>0</a:t>
            </a:r>
            <a:r>
              <a:rPr lang="zh-CN" altLang="zh-CN" sz="2604">
                <a:solidFill>
                  <a:srgbClr val="330066"/>
                </a:solidFill>
              </a:rPr>
              <a:t>为函数</a:t>
            </a:r>
            <a:r>
              <a:rPr lang="zh-CN" altLang="zh-CN" sz="2604" i="1">
                <a:solidFill>
                  <a:srgbClr val="330066"/>
                </a:solidFill>
              </a:rPr>
              <a:t>f</a:t>
            </a:r>
            <a:r>
              <a:rPr lang="zh-CN" altLang="zh-CN" sz="2604">
                <a:solidFill>
                  <a:srgbClr val="330066"/>
                </a:solidFill>
              </a:rPr>
              <a:t>(</a:t>
            </a:r>
            <a:r>
              <a:rPr lang="zh-CN" altLang="zh-CN" sz="2604" i="1">
                <a:solidFill>
                  <a:srgbClr val="330066"/>
                </a:solidFill>
              </a:rPr>
              <a:t>x</a:t>
            </a:r>
            <a:r>
              <a:rPr lang="zh-CN" altLang="zh-CN" sz="2604">
                <a:solidFill>
                  <a:srgbClr val="330066"/>
                </a:solidFill>
                <a:sym typeface="Symbol" panose="05050102010706020507" pitchFamily="18" charset="2"/>
              </a:rPr>
              <a:t></a:t>
            </a:r>
            <a:r>
              <a:rPr lang="zh-CN" altLang="zh-CN" sz="2604">
                <a:solidFill>
                  <a:srgbClr val="330066"/>
                </a:solidFill>
              </a:rPr>
              <a:t> </a:t>
            </a:r>
            <a:r>
              <a:rPr lang="zh-CN" altLang="zh-CN" sz="2604" i="1">
                <a:solidFill>
                  <a:srgbClr val="330066"/>
                </a:solidFill>
              </a:rPr>
              <a:t>y</a:t>
            </a:r>
            <a:r>
              <a:rPr lang="zh-CN" altLang="zh-CN" sz="2604">
                <a:solidFill>
                  <a:srgbClr val="330066"/>
                </a:solidFill>
              </a:rPr>
              <a:t>)的间断点</a:t>
            </a:r>
            <a:r>
              <a:rPr lang="zh-CN" altLang="zh-CN" sz="2604">
                <a:solidFill>
                  <a:srgbClr val="330066"/>
                </a:solidFill>
                <a:sym typeface="Symbol" panose="05050102010706020507" pitchFamily="18" charset="2"/>
              </a:rPr>
              <a:t></a:t>
            </a:r>
            <a:r>
              <a:rPr lang="zh-CN" altLang="zh-CN" sz="2604">
                <a:solidFill>
                  <a:srgbClr val="330066"/>
                </a:solidFill>
              </a:rPr>
              <a:t> 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228802" y="228802"/>
            <a:ext cx="2593659" cy="48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zh-CN" sz="2604" b="1">
                <a:solidFill>
                  <a:srgbClr val="CC0000"/>
                </a:solidFill>
                <a:ea typeface="黑体" panose="02010609060101010101" pitchFamily="49" charset="-122"/>
              </a:rPr>
              <a:t>5.函数的间断点    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228802" y="2210405"/>
            <a:ext cx="5715000" cy="96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604">
                <a:solidFill>
                  <a:srgbClr val="330066"/>
                </a:solidFill>
              </a:rPr>
              <a:t>        间断点可能是孤立点也可能是曲线上的点</a:t>
            </a:r>
            <a:r>
              <a:rPr lang="zh-CN" altLang="zh-CN" sz="2604">
                <a:solidFill>
                  <a:srgbClr val="330066"/>
                </a:solidFill>
                <a:sym typeface="Symbol" panose="05050102010706020507" pitchFamily="18" charset="2"/>
              </a:rPr>
              <a:t></a:t>
            </a:r>
            <a:r>
              <a:rPr lang="zh-CN" altLang="zh-CN" sz="2604">
                <a:solidFill>
                  <a:srgbClr val="330066"/>
                </a:solidFill>
              </a:rPr>
              <a:t> </a:t>
            </a:r>
          </a:p>
        </p:txBody>
      </p:sp>
      <p:pic>
        <p:nvPicPr>
          <p:cNvPr id="10138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68"/>
          <a:stretch>
            <a:fillRect/>
          </a:stretch>
        </p:blipFill>
        <p:spPr bwMode="auto">
          <a:xfrm>
            <a:off x="228802" y="3543905"/>
            <a:ext cx="868639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68"/>
          <a:stretch>
            <a:fillRect/>
          </a:stretch>
        </p:blipFill>
        <p:spPr bwMode="auto">
          <a:xfrm>
            <a:off x="228802" y="5162651"/>
            <a:ext cx="8686397" cy="85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228801" y="3222877"/>
            <a:ext cx="1926810" cy="48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604">
                <a:solidFill>
                  <a:srgbClr val="CC0000"/>
                </a:solidFill>
                <a:ea typeface="黑体" panose="02010609060101010101" pitchFamily="49" charset="-122"/>
              </a:rPr>
              <a:t>间断点举例</a:t>
            </a:r>
            <a:r>
              <a:rPr lang="zh-CN" altLang="zh-CN" sz="2604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</a:t>
            </a:r>
            <a:r>
              <a:rPr lang="zh-CN" altLang="zh-CN" sz="2604">
                <a:solidFill>
                  <a:srgbClr val="CC0000"/>
                </a:solidFill>
                <a:ea typeface="黑体" panose="02010609060101010101" pitchFamily="49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315059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4" grpId="0" build="p" autoUpdateAnimBg="0"/>
      <p:bldP spid="101385" grpId="0" build="p" autoUpdateAnimBg="0"/>
      <p:bldP spid="101386" grpId="0" build="p" autoUpdateAnimBg="0"/>
      <p:bldP spid="10138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4E3C-EC29-49DF-8D60-68C00D6C0D79}" type="slidenum">
              <a:rPr lang="zh-CN" altLang="zh-CN">
                <a:solidFill>
                  <a:srgbClr val="000000"/>
                </a:solidFill>
              </a:rPr>
              <a:pPr/>
              <a:t>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228801" y="228802"/>
            <a:ext cx="3263714" cy="48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zh-CN" sz="2604" b="1">
                <a:solidFill>
                  <a:srgbClr val="CC0000"/>
                </a:solidFill>
                <a:ea typeface="黑体" panose="02010609060101010101" pitchFamily="49" charset="-122"/>
              </a:rPr>
              <a:t>6.根据连续性求极限</a:t>
            </a:r>
            <a:r>
              <a:rPr lang="zh-CN" altLang="zh-CN" sz="2604" b="1">
                <a:solidFill>
                  <a:srgbClr val="330066"/>
                </a:solidFill>
              </a:rPr>
              <a:t>    </a:t>
            </a:r>
          </a:p>
        </p:txBody>
      </p:sp>
      <p:grpSp>
        <p:nvGrpSpPr>
          <p:cNvPr id="102403" name="Group 3"/>
          <p:cNvGrpSpPr>
            <a:grpSpLocks/>
          </p:cNvGrpSpPr>
          <p:nvPr/>
        </p:nvGrpSpPr>
        <p:grpSpPr bwMode="auto">
          <a:xfrm>
            <a:off x="228802" y="762000"/>
            <a:ext cx="8686397" cy="1390952"/>
            <a:chOff x="0" y="0"/>
            <a:chExt cx="5472" cy="876"/>
          </a:xfrm>
        </p:grpSpPr>
        <p:sp>
          <p:nvSpPr>
            <p:cNvPr id="10240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47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604">
                  <a:solidFill>
                    <a:srgbClr val="330066"/>
                  </a:solidFill>
                </a:rPr>
                <a:t>        如果</a:t>
              </a:r>
              <a:r>
                <a:rPr lang="zh-CN" altLang="zh-CN" sz="2604" i="1">
                  <a:solidFill>
                    <a:srgbClr val="330066"/>
                  </a:solidFill>
                </a:rPr>
                <a:t>f</a:t>
              </a:r>
              <a:r>
                <a:rPr lang="zh-CN" altLang="zh-CN" sz="2604">
                  <a:solidFill>
                    <a:srgbClr val="330066"/>
                  </a:solidFill>
                </a:rPr>
                <a:t>(</a:t>
              </a:r>
              <a:r>
                <a:rPr lang="zh-CN" altLang="zh-CN" sz="2604" i="1">
                  <a:solidFill>
                    <a:srgbClr val="330066"/>
                  </a:solidFill>
                </a:rPr>
                <a:t>P</a:t>
              </a:r>
              <a:r>
                <a:rPr lang="zh-CN" altLang="zh-CN" sz="2604">
                  <a:solidFill>
                    <a:srgbClr val="330066"/>
                  </a:solidFill>
                </a:rPr>
                <a:t>)是初等函数</a:t>
              </a:r>
              <a:r>
                <a:rPr lang="zh-CN" altLang="zh-CN" sz="2604">
                  <a:solidFill>
                    <a:srgbClr val="330066"/>
                  </a:solidFill>
                  <a:sym typeface="Symbol" panose="05050102010706020507" pitchFamily="18" charset="2"/>
                </a:rPr>
                <a:t></a:t>
              </a:r>
              <a:r>
                <a:rPr lang="zh-CN" altLang="zh-CN" sz="2604">
                  <a:solidFill>
                    <a:srgbClr val="330066"/>
                  </a:solidFill>
                </a:rPr>
                <a:t> 且</a:t>
              </a:r>
              <a:r>
                <a:rPr lang="zh-CN" altLang="zh-CN" sz="2604" i="1">
                  <a:solidFill>
                    <a:srgbClr val="330066"/>
                  </a:solidFill>
                </a:rPr>
                <a:t>P</a:t>
              </a:r>
              <a:r>
                <a:rPr lang="zh-CN" altLang="zh-CN" sz="2604" baseline="-30000">
                  <a:solidFill>
                    <a:srgbClr val="330066"/>
                  </a:solidFill>
                </a:rPr>
                <a:t>0</a:t>
              </a:r>
              <a:r>
                <a:rPr lang="zh-CN" altLang="zh-CN" sz="2604">
                  <a:solidFill>
                    <a:srgbClr val="330066"/>
                  </a:solidFill>
                </a:rPr>
                <a:t>是</a:t>
              </a:r>
              <a:r>
                <a:rPr lang="zh-CN" altLang="zh-CN" sz="2604" i="1">
                  <a:solidFill>
                    <a:srgbClr val="330066"/>
                  </a:solidFill>
                </a:rPr>
                <a:t>f</a:t>
              </a:r>
              <a:r>
                <a:rPr lang="zh-CN" altLang="zh-CN" sz="2604">
                  <a:solidFill>
                    <a:srgbClr val="330066"/>
                  </a:solidFill>
                </a:rPr>
                <a:t>(</a:t>
              </a:r>
              <a:r>
                <a:rPr lang="zh-CN" altLang="zh-CN" sz="2604" i="1">
                  <a:solidFill>
                    <a:srgbClr val="330066"/>
                  </a:solidFill>
                </a:rPr>
                <a:t>P</a:t>
              </a:r>
              <a:r>
                <a:rPr lang="zh-CN" altLang="zh-CN" sz="2604">
                  <a:solidFill>
                    <a:srgbClr val="330066"/>
                  </a:solidFill>
                </a:rPr>
                <a:t>)的定义域的内点</a:t>
              </a:r>
              <a:r>
                <a:rPr lang="zh-CN" altLang="zh-CN" sz="2604">
                  <a:solidFill>
                    <a:srgbClr val="330066"/>
                  </a:solidFill>
                  <a:sym typeface="Symbol" panose="05050102010706020507" pitchFamily="18" charset="2"/>
                </a:rPr>
                <a:t></a:t>
              </a:r>
              <a:r>
                <a:rPr lang="zh-CN" altLang="zh-CN" sz="2604">
                  <a:solidFill>
                    <a:srgbClr val="330066"/>
                  </a:solidFill>
                </a:rPr>
                <a:t> 则 </a:t>
              </a:r>
            </a:p>
          </p:txBody>
        </p:sp>
        <p:pic>
          <p:nvPicPr>
            <p:cNvPr id="10240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585"/>
            <a:stretch>
              <a:fillRect/>
            </a:stretch>
          </p:blipFill>
          <p:spPr bwMode="auto">
            <a:xfrm>
              <a:off x="1944" y="336"/>
              <a:ext cx="1584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406" name="Group 6"/>
          <p:cNvGrpSpPr>
            <a:grpSpLocks/>
          </p:cNvGrpSpPr>
          <p:nvPr/>
        </p:nvGrpSpPr>
        <p:grpSpPr bwMode="auto">
          <a:xfrm>
            <a:off x="228801" y="2057199"/>
            <a:ext cx="3657298" cy="857754"/>
            <a:chOff x="0" y="0"/>
            <a:chExt cx="2304" cy="540"/>
          </a:xfrm>
        </p:grpSpPr>
        <p:pic>
          <p:nvPicPr>
            <p:cNvPr id="10240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6" r="66718"/>
            <a:stretch>
              <a:fillRect/>
            </a:stretch>
          </p:blipFill>
          <p:spPr bwMode="auto">
            <a:xfrm>
              <a:off x="768" y="0"/>
              <a:ext cx="153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08" name="Text Box 8"/>
            <p:cNvSpPr txBox="1">
              <a:spLocks noChangeArrowheads="1"/>
            </p:cNvSpPr>
            <p:nvPr/>
          </p:nvSpPr>
          <p:spPr bwMode="auto">
            <a:xfrm>
              <a:off x="0" y="64"/>
              <a:ext cx="788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604">
                  <a:solidFill>
                    <a:srgbClr val="330066"/>
                  </a:solidFill>
                </a:rPr>
                <a:t>        </a:t>
              </a:r>
              <a:r>
                <a:rPr lang="zh-CN" altLang="zh-CN" sz="2604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例4</a:t>
              </a:r>
              <a:r>
                <a:rPr lang="zh-CN" altLang="zh-CN" sz="2604">
                  <a:solidFill>
                    <a:srgbClr val="330066"/>
                  </a:solidFill>
                </a:rPr>
                <a:t> </a:t>
              </a:r>
            </a:p>
          </p:txBody>
        </p:sp>
      </p:grpSp>
      <p:pic>
        <p:nvPicPr>
          <p:cNvPr id="1024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9" t="16791" r="22568" b="12099"/>
          <a:stretch>
            <a:fillRect/>
          </a:stretch>
        </p:blipFill>
        <p:spPr bwMode="auto">
          <a:xfrm>
            <a:off x="1295198" y="2972405"/>
            <a:ext cx="7620000" cy="91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228801" y="3105453"/>
            <a:ext cx="1083630" cy="48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604">
                <a:solidFill>
                  <a:srgbClr val="330066"/>
                </a:solidFill>
              </a:rPr>
              <a:t>        </a:t>
            </a:r>
            <a:r>
              <a:rPr lang="zh-CN" altLang="zh-CN" sz="2604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zh-CN" sz="2604">
                <a:solidFill>
                  <a:srgbClr val="330066"/>
                </a:solidFill>
              </a:rPr>
              <a:t> </a:t>
            </a:r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228802" y="4419802"/>
            <a:ext cx="4776949" cy="48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604">
                <a:solidFill>
                  <a:srgbClr val="330066"/>
                </a:solidFill>
              </a:rPr>
              <a:t>        因为</a:t>
            </a:r>
            <a:r>
              <a:rPr lang="zh-CN" altLang="zh-CN" sz="2604" i="1">
                <a:solidFill>
                  <a:srgbClr val="330066"/>
                </a:solidFill>
              </a:rPr>
              <a:t>P</a:t>
            </a:r>
            <a:r>
              <a:rPr lang="zh-CN" altLang="zh-CN" sz="2604" baseline="-30000">
                <a:solidFill>
                  <a:srgbClr val="330066"/>
                </a:solidFill>
              </a:rPr>
              <a:t>0</a:t>
            </a:r>
            <a:r>
              <a:rPr lang="zh-CN" altLang="zh-CN" sz="2604">
                <a:solidFill>
                  <a:srgbClr val="330066"/>
                </a:solidFill>
              </a:rPr>
              <a:t>(1</a:t>
            </a:r>
            <a:r>
              <a:rPr lang="zh-CN" altLang="zh-CN" sz="2604">
                <a:solidFill>
                  <a:srgbClr val="330066"/>
                </a:solidFill>
                <a:sym typeface="Symbol" panose="05050102010706020507" pitchFamily="18" charset="2"/>
              </a:rPr>
              <a:t></a:t>
            </a:r>
            <a:r>
              <a:rPr lang="zh-CN" altLang="zh-CN" sz="2604">
                <a:solidFill>
                  <a:srgbClr val="330066"/>
                </a:solidFill>
              </a:rPr>
              <a:t> 2)为</a:t>
            </a:r>
            <a:r>
              <a:rPr lang="zh-CN" altLang="zh-CN" sz="2604" i="1">
                <a:solidFill>
                  <a:srgbClr val="330066"/>
                </a:solidFill>
              </a:rPr>
              <a:t>D</a:t>
            </a:r>
            <a:r>
              <a:rPr lang="zh-CN" altLang="zh-CN" sz="2604">
                <a:solidFill>
                  <a:srgbClr val="330066"/>
                </a:solidFill>
              </a:rPr>
              <a:t>的内点</a:t>
            </a:r>
            <a:r>
              <a:rPr lang="zh-CN" altLang="zh-CN" sz="2604">
                <a:solidFill>
                  <a:srgbClr val="330066"/>
                </a:solidFill>
                <a:sym typeface="Symbol" panose="05050102010706020507" pitchFamily="18" charset="2"/>
              </a:rPr>
              <a:t></a:t>
            </a:r>
            <a:r>
              <a:rPr lang="zh-CN" altLang="zh-CN" sz="2604">
                <a:solidFill>
                  <a:srgbClr val="330066"/>
                </a:solidFill>
              </a:rPr>
              <a:t> 所以</a:t>
            </a:r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2968877" y="3886100"/>
            <a:ext cx="3238066" cy="48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604">
                <a:solidFill>
                  <a:srgbClr val="330066"/>
                </a:solidFill>
              </a:rPr>
              <a:t> </a:t>
            </a:r>
            <a:r>
              <a:rPr lang="zh-CN" altLang="zh-CN" sz="2604" i="1">
                <a:solidFill>
                  <a:srgbClr val="330066"/>
                </a:solidFill>
              </a:rPr>
              <a:t>D</a:t>
            </a:r>
            <a:r>
              <a:rPr lang="zh-CN" altLang="zh-CN" sz="2604">
                <a:solidFill>
                  <a:srgbClr val="330066"/>
                </a:solidFill>
                <a:sym typeface="Symbol" panose="05050102010706020507" pitchFamily="18" charset="2"/>
              </a:rPr>
              <a:t></a:t>
            </a:r>
            <a:r>
              <a:rPr lang="zh-CN" altLang="zh-CN" sz="2604">
                <a:solidFill>
                  <a:srgbClr val="330066"/>
                </a:solidFill>
              </a:rPr>
              <a:t>{(</a:t>
            </a:r>
            <a:r>
              <a:rPr lang="zh-CN" altLang="zh-CN" sz="2604" i="1">
                <a:solidFill>
                  <a:srgbClr val="330066"/>
                </a:solidFill>
              </a:rPr>
              <a:t>x</a:t>
            </a:r>
            <a:r>
              <a:rPr lang="zh-CN" altLang="zh-CN" sz="2604">
                <a:solidFill>
                  <a:srgbClr val="330066"/>
                </a:solidFill>
                <a:sym typeface="Symbol" panose="05050102010706020507" pitchFamily="18" charset="2"/>
              </a:rPr>
              <a:t></a:t>
            </a:r>
            <a:r>
              <a:rPr lang="zh-CN" altLang="zh-CN" sz="2604">
                <a:solidFill>
                  <a:srgbClr val="330066"/>
                </a:solidFill>
              </a:rPr>
              <a:t> </a:t>
            </a:r>
            <a:r>
              <a:rPr lang="zh-CN" altLang="zh-CN" sz="2604" i="1">
                <a:solidFill>
                  <a:srgbClr val="330066"/>
                </a:solidFill>
              </a:rPr>
              <a:t>y</a:t>
            </a:r>
            <a:r>
              <a:rPr lang="zh-CN" altLang="zh-CN" sz="2604">
                <a:solidFill>
                  <a:srgbClr val="330066"/>
                </a:solidFill>
              </a:rPr>
              <a:t>)|</a:t>
            </a:r>
            <a:r>
              <a:rPr lang="zh-CN" altLang="zh-CN" sz="2604" i="1">
                <a:solidFill>
                  <a:srgbClr val="330066"/>
                </a:solidFill>
              </a:rPr>
              <a:t>x</a:t>
            </a:r>
            <a:r>
              <a:rPr lang="zh-CN" altLang="zh-CN" sz="2604">
                <a:solidFill>
                  <a:srgbClr val="330066"/>
                </a:solidFill>
                <a:sym typeface="Symbol" panose="05050102010706020507" pitchFamily="18" charset="2"/>
              </a:rPr>
              <a:t></a:t>
            </a:r>
            <a:r>
              <a:rPr lang="zh-CN" altLang="zh-CN" sz="2604">
                <a:solidFill>
                  <a:srgbClr val="330066"/>
                </a:solidFill>
              </a:rPr>
              <a:t>0</a:t>
            </a:r>
            <a:r>
              <a:rPr lang="zh-CN" altLang="zh-CN" sz="2604">
                <a:solidFill>
                  <a:srgbClr val="330066"/>
                </a:solidFill>
                <a:sym typeface="Symbol" panose="05050102010706020507" pitchFamily="18" charset="2"/>
              </a:rPr>
              <a:t></a:t>
            </a:r>
            <a:r>
              <a:rPr lang="zh-CN" altLang="zh-CN" sz="2604">
                <a:solidFill>
                  <a:srgbClr val="330066"/>
                </a:solidFill>
              </a:rPr>
              <a:t> </a:t>
            </a:r>
            <a:r>
              <a:rPr lang="zh-CN" altLang="zh-CN" sz="2604" i="1">
                <a:solidFill>
                  <a:srgbClr val="330066"/>
                </a:solidFill>
              </a:rPr>
              <a:t>y</a:t>
            </a:r>
            <a:r>
              <a:rPr lang="zh-CN" altLang="zh-CN" sz="2604">
                <a:solidFill>
                  <a:srgbClr val="330066"/>
                </a:solidFill>
                <a:sym typeface="Symbol" panose="05050102010706020507" pitchFamily="18" charset="2"/>
              </a:rPr>
              <a:t></a:t>
            </a:r>
            <a:r>
              <a:rPr lang="zh-CN" altLang="zh-CN" sz="2604">
                <a:solidFill>
                  <a:srgbClr val="330066"/>
                </a:solidFill>
              </a:rPr>
              <a:t>0}</a:t>
            </a:r>
            <a:r>
              <a:rPr lang="zh-CN" altLang="zh-CN" sz="2604">
                <a:solidFill>
                  <a:srgbClr val="330066"/>
                </a:solidFill>
                <a:sym typeface="Symbol" panose="05050102010706020507" pitchFamily="18" charset="2"/>
              </a:rPr>
              <a:t></a:t>
            </a:r>
            <a:r>
              <a:rPr lang="zh-CN" altLang="zh-CN" sz="2604">
                <a:solidFill>
                  <a:srgbClr val="330066"/>
                </a:solidFill>
              </a:rPr>
              <a:t>     </a:t>
            </a:r>
          </a:p>
        </p:txBody>
      </p:sp>
      <p:pic>
        <p:nvPicPr>
          <p:cNvPr id="10241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51"/>
          <a:stretch>
            <a:fillRect/>
          </a:stretch>
        </p:blipFill>
        <p:spPr bwMode="auto">
          <a:xfrm>
            <a:off x="2667000" y="4953000"/>
            <a:ext cx="3124099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1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9" r="66039"/>
          <a:stretch>
            <a:fillRect/>
          </a:stretch>
        </p:blipFill>
        <p:spPr bwMode="auto">
          <a:xfrm>
            <a:off x="5791099" y="4953000"/>
            <a:ext cx="685901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8748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build="p" autoUpdateAnimBg="0"/>
      <p:bldP spid="102410" grpId="0" build="p" autoUpdateAnimBg="0"/>
      <p:bldP spid="102411" grpId="0" build="p" autoUpdateAnimBg="0"/>
      <p:bldP spid="102412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4B9E-0B44-4447-A3E2-77AB4079795C}" type="slidenum">
              <a:rPr lang="zh-CN" altLang="zh-CN">
                <a:solidFill>
                  <a:srgbClr val="000000"/>
                </a:solidFill>
              </a:rPr>
              <a:pPr/>
              <a:t>16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28801" y="228802"/>
            <a:ext cx="3263714" cy="48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zh-CN" sz="2604" b="1">
                <a:solidFill>
                  <a:srgbClr val="CC0000"/>
                </a:solidFill>
                <a:ea typeface="黑体" panose="02010609060101010101" pitchFamily="49" charset="-122"/>
              </a:rPr>
              <a:t>6.根据连续性求极限</a:t>
            </a:r>
            <a:r>
              <a:rPr lang="zh-CN" altLang="zh-CN" sz="2604" b="1">
                <a:solidFill>
                  <a:srgbClr val="330066"/>
                </a:solidFill>
              </a:rPr>
              <a:t>    </a:t>
            </a:r>
          </a:p>
        </p:txBody>
      </p:sp>
      <p:grpSp>
        <p:nvGrpSpPr>
          <p:cNvPr id="103427" name="Group 3"/>
          <p:cNvGrpSpPr>
            <a:grpSpLocks/>
          </p:cNvGrpSpPr>
          <p:nvPr/>
        </p:nvGrpSpPr>
        <p:grpSpPr bwMode="auto">
          <a:xfrm>
            <a:off x="228802" y="762000"/>
            <a:ext cx="8686397" cy="1390952"/>
            <a:chOff x="0" y="0"/>
            <a:chExt cx="5472" cy="876"/>
          </a:xfrm>
        </p:grpSpPr>
        <p:sp>
          <p:nvSpPr>
            <p:cNvPr id="10342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47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604">
                  <a:solidFill>
                    <a:srgbClr val="330066"/>
                  </a:solidFill>
                </a:rPr>
                <a:t>        如果</a:t>
              </a:r>
              <a:r>
                <a:rPr lang="zh-CN" altLang="zh-CN" sz="2604" i="1">
                  <a:solidFill>
                    <a:srgbClr val="330066"/>
                  </a:solidFill>
                </a:rPr>
                <a:t>f</a:t>
              </a:r>
              <a:r>
                <a:rPr lang="zh-CN" altLang="zh-CN" sz="2604">
                  <a:solidFill>
                    <a:srgbClr val="330066"/>
                  </a:solidFill>
                </a:rPr>
                <a:t>(</a:t>
              </a:r>
              <a:r>
                <a:rPr lang="zh-CN" altLang="zh-CN" sz="2604" i="1">
                  <a:solidFill>
                    <a:srgbClr val="330066"/>
                  </a:solidFill>
                </a:rPr>
                <a:t>P</a:t>
              </a:r>
              <a:r>
                <a:rPr lang="zh-CN" altLang="zh-CN" sz="2604">
                  <a:solidFill>
                    <a:srgbClr val="330066"/>
                  </a:solidFill>
                </a:rPr>
                <a:t>)是初等函数</a:t>
              </a:r>
              <a:r>
                <a:rPr lang="zh-CN" altLang="zh-CN" sz="2604">
                  <a:solidFill>
                    <a:srgbClr val="330066"/>
                  </a:solidFill>
                  <a:sym typeface="Symbol" panose="05050102010706020507" pitchFamily="18" charset="2"/>
                </a:rPr>
                <a:t></a:t>
              </a:r>
              <a:r>
                <a:rPr lang="zh-CN" altLang="zh-CN" sz="2604">
                  <a:solidFill>
                    <a:srgbClr val="330066"/>
                  </a:solidFill>
                </a:rPr>
                <a:t> 且</a:t>
              </a:r>
              <a:r>
                <a:rPr lang="zh-CN" altLang="zh-CN" sz="2604" i="1">
                  <a:solidFill>
                    <a:srgbClr val="330066"/>
                  </a:solidFill>
                </a:rPr>
                <a:t>P</a:t>
              </a:r>
              <a:r>
                <a:rPr lang="zh-CN" altLang="zh-CN" sz="2604" baseline="-30000">
                  <a:solidFill>
                    <a:srgbClr val="330066"/>
                  </a:solidFill>
                </a:rPr>
                <a:t>0</a:t>
              </a:r>
              <a:r>
                <a:rPr lang="zh-CN" altLang="zh-CN" sz="2604">
                  <a:solidFill>
                    <a:srgbClr val="330066"/>
                  </a:solidFill>
                </a:rPr>
                <a:t>是</a:t>
              </a:r>
              <a:r>
                <a:rPr lang="zh-CN" altLang="zh-CN" sz="2604" i="1">
                  <a:solidFill>
                    <a:srgbClr val="330066"/>
                  </a:solidFill>
                </a:rPr>
                <a:t>f</a:t>
              </a:r>
              <a:r>
                <a:rPr lang="zh-CN" altLang="zh-CN" sz="2604">
                  <a:solidFill>
                    <a:srgbClr val="330066"/>
                  </a:solidFill>
                </a:rPr>
                <a:t>(</a:t>
              </a:r>
              <a:r>
                <a:rPr lang="zh-CN" altLang="zh-CN" sz="2604" i="1">
                  <a:solidFill>
                    <a:srgbClr val="330066"/>
                  </a:solidFill>
                </a:rPr>
                <a:t>P</a:t>
              </a:r>
              <a:r>
                <a:rPr lang="zh-CN" altLang="zh-CN" sz="2604">
                  <a:solidFill>
                    <a:srgbClr val="330066"/>
                  </a:solidFill>
                </a:rPr>
                <a:t>)的定义域的内点</a:t>
              </a:r>
              <a:r>
                <a:rPr lang="zh-CN" altLang="zh-CN" sz="2604">
                  <a:solidFill>
                    <a:srgbClr val="330066"/>
                  </a:solidFill>
                  <a:sym typeface="Symbol" panose="05050102010706020507" pitchFamily="18" charset="2"/>
                </a:rPr>
                <a:t></a:t>
              </a:r>
              <a:r>
                <a:rPr lang="zh-CN" altLang="zh-CN" sz="2604">
                  <a:solidFill>
                    <a:srgbClr val="330066"/>
                  </a:solidFill>
                </a:rPr>
                <a:t> 则 </a:t>
              </a:r>
            </a:p>
          </p:txBody>
        </p:sp>
        <p:pic>
          <p:nvPicPr>
            <p:cNvPr id="1034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585"/>
            <a:stretch>
              <a:fillRect/>
            </a:stretch>
          </p:blipFill>
          <p:spPr bwMode="auto">
            <a:xfrm>
              <a:off x="1944" y="336"/>
              <a:ext cx="1584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3430" name="Group 6"/>
          <p:cNvGrpSpPr>
            <a:grpSpLocks/>
          </p:cNvGrpSpPr>
          <p:nvPr/>
        </p:nvGrpSpPr>
        <p:grpSpPr bwMode="auto">
          <a:xfrm>
            <a:off x="228802" y="2057198"/>
            <a:ext cx="4343198" cy="990802"/>
            <a:chOff x="0" y="0"/>
            <a:chExt cx="2736" cy="624"/>
          </a:xfrm>
        </p:grpSpPr>
        <p:pic>
          <p:nvPicPr>
            <p:cNvPr id="10343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6" t="8890" r="60605" b="14075"/>
            <a:stretch>
              <a:fillRect/>
            </a:stretch>
          </p:blipFill>
          <p:spPr bwMode="auto">
            <a:xfrm>
              <a:off x="768" y="0"/>
              <a:ext cx="196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2" name="Text Box 8"/>
            <p:cNvSpPr txBox="1">
              <a:spLocks noChangeArrowheads="1"/>
            </p:cNvSpPr>
            <p:nvPr/>
          </p:nvSpPr>
          <p:spPr bwMode="auto">
            <a:xfrm>
              <a:off x="0" y="160"/>
              <a:ext cx="788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604">
                  <a:solidFill>
                    <a:srgbClr val="330066"/>
                  </a:solidFill>
                </a:rPr>
                <a:t>        </a:t>
              </a:r>
              <a:r>
                <a:rPr lang="zh-CN" altLang="zh-CN" sz="2604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例5</a:t>
              </a:r>
              <a:r>
                <a:rPr lang="zh-CN" altLang="zh-CN" sz="2604">
                  <a:solidFill>
                    <a:srgbClr val="330066"/>
                  </a:solidFill>
                </a:rPr>
                <a:t> </a:t>
              </a:r>
            </a:p>
          </p:txBody>
        </p:sp>
      </p:grp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228801" y="3333750"/>
            <a:ext cx="1083630" cy="48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604">
                <a:solidFill>
                  <a:srgbClr val="330066"/>
                </a:solidFill>
              </a:rPr>
              <a:t>        </a:t>
            </a:r>
            <a:r>
              <a:rPr lang="zh-CN" altLang="zh-CN" sz="2604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zh-CN" sz="2604">
                <a:solidFill>
                  <a:srgbClr val="330066"/>
                </a:solidFill>
              </a:rPr>
              <a:t> </a:t>
            </a:r>
          </a:p>
        </p:txBody>
      </p:sp>
      <p:pic>
        <p:nvPicPr>
          <p:cNvPr id="1034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8" r="77585" b="8890"/>
          <a:stretch>
            <a:fillRect/>
          </a:stretch>
        </p:blipFill>
        <p:spPr bwMode="auto">
          <a:xfrm>
            <a:off x="1371801" y="3124099"/>
            <a:ext cx="2514298" cy="106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r="69435" b="11111"/>
          <a:stretch>
            <a:fillRect/>
          </a:stretch>
        </p:blipFill>
        <p:spPr bwMode="auto">
          <a:xfrm>
            <a:off x="1752802" y="4191000"/>
            <a:ext cx="3429000" cy="100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5" t="8148" r="38869" b="8890"/>
          <a:stretch>
            <a:fillRect/>
          </a:stretch>
        </p:blipFill>
        <p:spPr bwMode="auto">
          <a:xfrm>
            <a:off x="3886099" y="3124099"/>
            <a:ext cx="4343702" cy="106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8492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9205-8BE0-49EB-8651-C4404560C840}" type="slidenum">
              <a:rPr lang="zh-CN" altLang="zh-CN">
                <a:solidFill>
                  <a:srgbClr val="000000"/>
                </a:solidFill>
              </a:rPr>
              <a:pPr/>
              <a:t>17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4450" name="Text Box 2" descr="leftbg0"/>
          <p:cNvSpPr txBox="1">
            <a:spLocks noChangeArrowheads="1"/>
          </p:cNvSpPr>
          <p:nvPr/>
        </p:nvSpPr>
        <p:spPr bwMode="auto">
          <a:xfrm>
            <a:off x="973163" y="643064"/>
            <a:ext cx="6621639" cy="585866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lang="zh-CN" altLang="zh-CN" sz="3207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3. 映射的连续性</a:t>
            </a:r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217462" y="1395823"/>
            <a:ext cx="1511401" cy="706563"/>
          </a:xfrm>
          <a:prstGeom prst="ellipse">
            <a:avLst/>
          </a:prstGeom>
          <a:solidFill>
            <a:srgbClr val="99FF66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1347611" y="1911552"/>
            <a:ext cx="7197675" cy="343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  <a:r>
              <a:rPr lang="zh-CN" altLang="zh-CN" sz="2413" b="1" i="1">
                <a:solidFill>
                  <a:srgbClr val="000000"/>
                </a:solidFill>
              </a:rPr>
              <a:t>f:D→R</a:t>
            </a:r>
            <a:r>
              <a:rPr lang="zh-CN" altLang="zh-CN" sz="2413" b="1" i="1" baseline="30000">
                <a:solidFill>
                  <a:srgbClr val="000000"/>
                </a:solidFill>
              </a:rPr>
              <a:t>m</a:t>
            </a: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  <a:r>
              <a:rPr lang="zh-CN" altLang="zh-CN" sz="2413" b="1" i="1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>
                <a:solidFill>
                  <a:srgbClr val="000000"/>
                </a:solidFill>
              </a:rPr>
              <a:t>n</a:t>
            </a: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</a:rPr>
              <a:t>中的区域</a:t>
            </a:r>
            <a:r>
              <a:rPr lang="zh-CN" altLang="zh-CN" sz="2413" b="1" i="1">
                <a:solidFill>
                  <a:srgbClr val="000000"/>
                </a:solidFill>
              </a:rPr>
              <a:t>D</a:t>
            </a: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</a:rPr>
              <a:t>到</a:t>
            </a:r>
            <a:r>
              <a:rPr lang="zh-CN" altLang="zh-CN" sz="2413" b="1" i="1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>
                <a:solidFill>
                  <a:srgbClr val="000000"/>
                </a:solidFill>
              </a:rPr>
              <a:t>m</a:t>
            </a: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</a:rPr>
              <a:t>的一个映射，又设</a:t>
            </a:r>
            <a:r>
              <a:rPr lang="zh-CN" altLang="zh-CN" sz="2413" b="1" i="1">
                <a:solidFill>
                  <a:srgbClr val="000000"/>
                </a:solidFill>
              </a:rPr>
              <a:t>P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∈D</a:t>
            </a: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</a:rPr>
              <a:t>是区域</a:t>
            </a:r>
            <a:r>
              <a:rPr lang="zh-CN" altLang="zh-CN" sz="2413" b="1" i="1">
                <a:solidFill>
                  <a:srgbClr val="000000"/>
                </a:solidFill>
              </a:rPr>
              <a:t>D</a:t>
            </a: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</a:rPr>
              <a:t>中的一点。我们称 </a:t>
            </a:r>
            <a:r>
              <a:rPr lang="zh-CN" altLang="zh-CN" sz="2413" b="1" i="1">
                <a:solidFill>
                  <a:srgbClr val="000000"/>
                </a:solidFill>
              </a:rPr>
              <a:t>f:D→R</a:t>
            </a:r>
            <a:r>
              <a:rPr lang="zh-CN" altLang="zh-CN" sz="2413" b="1" i="1" baseline="30000">
                <a:solidFill>
                  <a:srgbClr val="000000"/>
                </a:solidFill>
              </a:rPr>
              <a:t>m</a:t>
            </a: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</a:rPr>
              <a:t>在</a:t>
            </a:r>
            <a:r>
              <a:rPr lang="zh-CN" altLang="zh-CN" sz="2413" b="1" i="1">
                <a:solidFill>
                  <a:srgbClr val="000000"/>
                </a:solidFill>
              </a:rPr>
              <a:t>P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</a:rPr>
              <a:t>点是连续的，如果对 </a:t>
            </a:r>
            <a:r>
              <a:rPr lang="zh-CN" altLang="zh-CN" sz="2413" b="1" i="1">
                <a:solidFill>
                  <a:srgbClr val="000000"/>
                </a:solidFill>
                <a:sym typeface="Symbol" panose="05050102010706020507" pitchFamily="18" charset="2"/>
              </a:rPr>
              <a:t> &gt; 0</a:t>
            </a: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zh-CN" sz="2413" b="1" i="1">
                <a:solidFill>
                  <a:srgbClr val="000000"/>
                </a:solidFill>
                <a:sym typeface="Symbol" panose="05050102010706020507" pitchFamily="18" charset="2"/>
              </a:rPr>
              <a:t> &gt; 0</a:t>
            </a: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 使得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13" b="1">
              <a:solidFill>
                <a:srgbClr val="00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13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</a:rPr>
              <a:t>如果在区域</a:t>
            </a:r>
            <a:r>
              <a:rPr lang="zh-CN" altLang="zh-CN" sz="2413" b="1" i="1">
                <a:solidFill>
                  <a:srgbClr val="000000"/>
                </a:solidFill>
              </a:rPr>
              <a:t>D</a:t>
            </a: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</a:rPr>
              <a:t>中的每一点都连续，则称</a:t>
            </a:r>
            <a:r>
              <a:rPr lang="zh-CN" altLang="zh-CN" sz="2413" b="1" i="1">
                <a:solidFill>
                  <a:srgbClr val="000000"/>
                </a:solidFill>
              </a:rPr>
              <a:t>f</a:t>
            </a: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</a:rPr>
              <a:t>在</a:t>
            </a:r>
            <a:r>
              <a:rPr lang="zh-CN" altLang="zh-CN" sz="2413" b="1" i="1">
                <a:solidFill>
                  <a:srgbClr val="000000"/>
                </a:solidFill>
              </a:rPr>
              <a:t>D</a:t>
            </a: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</a:rPr>
              <a:t>中连续。</a:t>
            </a:r>
          </a:p>
        </p:txBody>
      </p:sp>
      <p:graphicFrame>
        <p:nvGraphicFramePr>
          <p:cNvPr id="1044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61257"/>
              </p:ext>
            </p:extLst>
          </p:nvPr>
        </p:nvGraphicFramePr>
        <p:xfrm>
          <a:off x="2270125" y="3848100"/>
          <a:ext cx="45466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4" imgW="1511280" imgH="228600" progId="Equation.DSMT4">
                  <p:embed/>
                </p:oleObj>
              </mc:Choice>
              <mc:Fallback>
                <p:oleObj name="Equation" r:id="rId4" imgW="1511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3848100"/>
                        <a:ext cx="45466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20026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nimBg="1" autoUpdateAnimBg="0"/>
      <p:bldP spid="10445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917F-0F34-4EBE-ADAA-60C93F5CAAA5}" type="slidenum">
              <a:rPr lang="zh-CN" altLang="zh-CN">
                <a:solidFill>
                  <a:srgbClr val="000000"/>
                </a:solidFill>
              </a:rPr>
              <a:pPr/>
              <a:t>18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5474" name="Text Box 2" descr="leftbg0"/>
          <p:cNvSpPr txBox="1">
            <a:spLocks noChangeArrowheads="1"/>
          </p:cNvSpPr>
          <p:nvPr/>
        </p:nvSpPr>
        <p:spPr bwMode="auto">
          <a:xfrm>
            <a:off x="973163" y="643064"/>
            <a:ext cx="6621639" cy="585866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lang="zh-CN" altLang="zh-CN" sz="3207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映射</a:t>
            </a:r>
            <a:r>
              <a:rPr lang="zh-CN" altLang="zh-CN" sz="2794" b="1" i="1">
                <a:solidFill>
                  <a:srgbClr val="FFFF00"/>
                </a:solidFill>
              </a:rPr>
              <a:t>f:D→R</a:t>
            </a:r>
            <a:r>
              <a:rPr lang="zh-CN" altLang="zh-CN" sz="2794" b="1" i="1" baseline="30000">
                <a:solidFill>
                  <a:srgbClr val="FFFF00"/>
                </a:solidFill>
              </a:rPr>
              <a:t>m</a:t>
            </a:r>
            <a:r>
              <a:rPr lang="zh-CN" altLang="zh-CN" sz="2794" b="1">
                <a:solidFill>
                  <a:srgbClr val="FFFF00"/>
                </a:solidFill>
                <a:latin typeface="宋体" panose="02010600030101010101" pitchFamily="2" charset="-122"/>
              </a:rPr>
              <a:t>在</a:t>
            </a:r>
            <a:r>
              <a:rPr lang="zh-CN" altLang="zh-CN" sz="2794" b="1" i="1">
                <a:solidFill>
                  <a:srgbClr val="FFFF00"/>
                </a:solidFill>
              </a:rPr>
              <a:t>P</a:t>
            </a:r>
            <a:r>
              <a:rPr lang="zh-CN" altLang="zh-CN" sz="2794" b="1" i="1" baseline="-25000">
                <a:solidFill>
                  <a:srgbClr val="FFFF00"/>
                </a:solidFill>
              </a:rPr>
              <a:t>0</a:t>
            </a:r>
            <a:r>
              <a:rPr lang="zh-CN" altLang="zh-CN" sz="2794" b="1">
                <a:solidFill>
                  <a:srgbClr val="FFFF00"/>
                </a:solidFill>
                <a:latin typeface="宋体" panose="02010600030101010101" pitchFamily="2" charset="-122"/>
              </a:rPr>
              <a:t>点连续的</a:t>
            </a:r>
            <a:r>
              <a:rPr lang="zh-CN" altLang="zh-CN" sz="2794" b="1" i="1">
                <a:solidFill>
                  <a:srgbClr val="FFFF00"/>
                </a:solidFill>
                <a:sym typeface="Symbol" panose="05050102010706020507" pitchFamily="18" charset="2"/>
              </a:rPr>
              <a:t>-</a:t>
            </a:r>
            <a:r>
              <a:rPr lang="zh-CN" altLang="zh-CN" sz="2794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zh-CN" sz="2794" b="1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说法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007936" y="1889377"/>
            <a:ext cx="7197675" cy="64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</a:rPr>
              <a:t>对 </a:t>
            </a:r>
            <a:r>
              <a:rPr lang="zh-CN" altLang="zh-CN" sz="2413" b="1" i="1">
                <a:solidFill>
                  <a:srgbClr val="000000"/>
                </a:solidFill>
                <a:sym typeface="Symbol" panose="05050102010706020507" pitchFamily="18" charset="2"/>
              </a:rPr>
              <a:t> &gt; 0</a:t>
            </a: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zh-CN" sz="2413" b="1" i="1">
                <a:solidFill>
                  <a:srgbClr val="000000"/>
                </a:solidFill>
                <a:sym typeface="Symbol" panose="05050102010706020507" pitchFamily="18" charset="2"/>
              </a:rPr>
              <a:t> &gt; 0</a:t>
            </a: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 使得当 </a:t>
            </a:r>
            <a:r>
              <a:rPr lang="zh-CN" altLang="zh-CN" sz="2413" b="1" i="1">
                <a:solidFill>
                  <a:srgbClr val="000000"/>
                </a:solidFill>
                <a:sym typeface="Symbol" panose="05050102010706020507" pitchFamily="18" charset="2"/>
              </a:rPr>
              <a:t>d(P,P</a:t>
            </a:r>
            <a:r>
              <a:rPr lang="zh-CN" altLang="zh-CN" sz="2413" b="1" i="1" baseline="-2500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  <a:sym typeface="Symbol" panose="05050102010706020507" pitchFamily="18" charset="2"/>
              </a:rPr>
              <a:t>)&lt; </a:t>
            </a: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时,</a:t>
            </a:r>
            <a:endParaRPr lang="zh-CN" altLang="zh-CN" sz="2413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817941" y="2633738"/>
          <a:ext cx="6709329" cy="147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r:id="rId4" imgW="3340417" imgH="736917" progId="Equation.3">
                  <p:embed/>
                </p:oleObj>
              </mc:Choice>
              <mc:Fallback>
                <p:oleObj r:id="rId4" imgW="33404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941" y="2633738"/>
                        <a:ext cx="6709329" cy="1479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128889" y="4306913"/>
            <a:ext cx="7197675" cy="64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</a:rPr>
              <a:t>即</a:t>
            </a:r>
            <a:r>
              <a:rPr lang="zh-CN" altLang="zh-CN" sz="2413" b="1" i="1">
                <a:solidFill>
                  <a:srgbClr val="000000"/>
                </a:solidFill>
              </a:rPr>
              <a:t>f</a:t>
            </a: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</a:rPr>
              <a:t>的每个分量</a:t>
            </a:r>
            <a:r>
              <a:rPr lang="zh-CN" altLang="zh-CN" sz="2413" b="1" i="1">
                <a:solidFill>
                  <a:srgbClr val="000000"/>
                </a:solidFill>
              </a:rPr>
              <a:t>f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 j</a:t>
            </a: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</a:rPr>
              <a:t>在</a:t>
            </a:r>
            <a:r>
              <a:rPr lang="zh-CN" altLang="zh-CN" sz="2413" b="1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lang="zh-CN" altLang="zh-CN" sz="2413" b="1" i="1" baseline="-2500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zh-CN" sz="2413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点连续</a:t>
            </a:r>
            <a:r>
              <a:rPr lang="zh-CN" altLang="zh-CN" sz="2413" b="1" i="1" baseline="-25000">
                <a:solidFill>
                  <a:srgbClr val="000000"/>
                </a:solidFill>
                <a:sym typeface="Symbol" panose="05050102010706020507" pitchFamily="18" charset="2"/>
              </a:rPr>
              <a:t>。</a:t>
            </a:r>
            <a:endParaRPr lang="zh-CN" altLang="zh-CN" sz="2413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1157111" y="5368774"/>
          <a:ext cx="6766278" cy="45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r:id="rId6" imgW="3365817" imgH="228917" progId="Equation.3">
                  <p:embed/>
                </p:oleObj>
              </mc:Choice>
              <mc:Fallback>
                <p:oleObj r:id="rId6" imgW="33658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111" y="5368774"/>
                        <a:ext cx="6766278" cy="459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3952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  <p:bldP spid="10547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F2EF-EA96-4B80-A4E2-AA46D4F0EA34}" type="slidenum">
              <a:rPr lang="zh-CN" altLang="zh-CN">
                <a:solidFill>
                  <a:srgbClr val="000000"/>
                </a:solidFill>
              </a:rPr>
              <a:pPr/>
              <a:t>19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6498" name="Text Box 2" descr="leftbg0"/>
          <p:cNvSpPr txBox="1">
            <a:spLocks noChangeArrowheads="1"/>
          </p:cNvSpPr>
          <p:nvPr/>
        </p:nvSpPr>
        <p:spPr bwMode="auto">
          <a:xfrm>
            <a:off x="328588" y="1019024"/>
            <a:ext cx="8441468" cy="585866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a typeface="黑体" panose="02010609060101010101" pitchFamily="49" charset="-122"/>
              </a:rPr>
              <a:t>         </a:t>
            </a:r>
            <a:r>
              <a:rPr lang="zh-CN" altLang="zh-CN" sz="3207" b="1">
                <a:solidFill>
                  <a:srgbClr val="FFFF00"/>
                </a:solidFill>
                <a:ea typeface="黑体" panose="02010609060101010101" pitchFamily="49" charset="-122"/>
              </a:rPr>
              <a:t>4.有界闭区域上连续函数的性质</a:t>
            </a:r>
          </a:p>
        </p:txBody>
      </p:sp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355802" y="2004786"/>
          <a:ext cx="6708322" cy="724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r:id="rId4" imgW="2234547" imgH="241512" progId="Equation.3">
                  <p:embed/>
                </p:oleObj>
              </mc:Choice>
              <mc:Fallback>
                <p:oleObj r:id="rId4" imgW="2234547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802" y="2004786"/>
                        <a:ext cx="6708322" cy="724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811389" y="3000627"/>
          <a:ext cx="7507111" cy="968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r:id="rId6" imgW="3732497" imgH="482708" progId="Equation.3">
                  <p:embed/>
                </p:oleObj>
              </mc:Choice>
              <mc:Fallback>
                <p:oleObj r:id="rId6" imgW="3732497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389" y="3000627"/>
                        <a:ext cx="7507111" cy="968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345722" y="4465663"/>
          <a:ext cx="6973913" cy="685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r:id="rId8" imgW="2324417" imgH="228917" progId="Equation.3">
                  <p:embed/>
                </p:oleObj>
              </mc:Choice>
              <mc:Fallback>
                <p:oleObj r:id="rId8" imgW="23244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22" y="4465663"/>
                        <a:ext cx="6973913" cy="685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84676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964C-F24A-4774-BA0A-6686B332EBBC}" type="slidenum">
              <a:rPr lang="zh-CN" altLang="zh-CN">
                <a:solidFill>
                  <a:srgbClr val="000000"/>
                </a:solidFill>
              </a:rPr>
              <a:pPr/>
              <a:t>2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2692199" y="3503587"/>
          <a:ext cx="4681865" cy="695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3" imgW="1853713" imgH="292290" progId="Equation.3">
                  <p:embed/>
                </p:oleObj>
              </mc:Choice>
              <mc:Fallback>
                <p:oleObj r:id="rId3" imgW="1853713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199" y="3503587"/>
                        <a:ext cx="4681865" cy="695476"/>
                      </a:xfrm>
                      <a:prstGeom prst="rect">
                        <a:avLst/>
                      </a:prstGeom>
                      <a:solidFill>
                        <a:srgbClr val="A6FC92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5" name="Oval 3"/>
          <p:cNvSpPr>
            <a:spLocks noChangeArrowheads="1"/>
          </p:cNvSpPr>
          <p:nvPr/>
        </p:nvSpPr>
        <p:spPr bwMode="auto">
          <a:xfrm>
            <a:off x="149175" y="1471588"/>
            <a:ext cx="1511401" cy="706563"/>
          </a:xfrm>
          <a:prstGeom prst="ellipse">
            <a:avLst/>
          </a:prstGeom>
          <a:solidFill>
            <a:srgbClr val="99FF66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973163" y="643064"/>
            <a:ext cx="5222623" cy="585866"/>
          </a:xfrm>
          <a:prstGeom prst="rect">
            <a:avLst/>
          </a:prstGeom>
          <a:solidFill>
            <a:srgbClr val="FFD8A3"/>
          </a:solidFill>
          <a:ln w="9525" cmpd="sng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 1. 多元函数的连续性的定义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1552726" y="1727099"/>
            <a:ext cx="7129639" cy="164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宋体" panose="02010600030101010101" pitchFamily="2" charset="-122"/>
              </a:rPr>
              <a:t>设函数</a:t>
            </a:r>
            <a:r>
              <a:rPr lang="zh-CN" altLang="en-US" sz="2794" b="1" i="1">
                <a:solidFill>
                  <a:srgbClr val="000000"/>
                </a:solidFill>
              </a:rPr>
              <a:t>u =f(x, y),</a:t>
            </a:r>
            <a:r>
              <a:rPr lang="zh-CN" altLang="en-US" sz="2794" b="1">
                <a:solidFill>
                  <a:srgbClr val="000000"/>
                </a:solidFill>
                <a:latin typeface="宋体" panose="02010600030101010101" pitchFamily="2" charset="-122"/>
              </a:rPr>
              <a:t>在点</a:t>
            </a:r>
            <a:r>
              <a:rPr lang="zh-CN" altLang="en-US" sz="2794" b="1" i="1">
                <a:solidFill>
                  <a:srgbClr val="000000"/>
                </a:solidFill>
              </a:rPr>
              <a:t>(x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 i="1">
                <a:solidFill>
                  <a:srgbClr val="000000"/>
                </a:solidFill>
              </a:rPr>
              <a:t>, y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 i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  <a:latin typeface="宋体" panose="02010600030101010101" pitchFamily="2" charset="-122"/>
              </a:rPr>
              <a:t>的一个邻域内有定义。若函数</a:t>
            </a:r>
            <a:r>
              <a:rPr lang="zh-CN" altLang="en-US" sz="2794" b="1" i="1">
                <a:solidFill>
                  <a:srgbClr val="000000"/>
                </a:solidFill>
              </a:rPr>
              <a:t>u=f (x, y)</a:t>
            </a:r>
            <a:r>
              <a:rPr lang="zh-CN" altLang="en-US" sz="2794" b="1">
                <a:solidFill>
                  <a:srgbClr val="000000"/>
                </a:solidFill>
                <a:latin typeface="宋体" panose="02010600030101010101" pitchFamily="2" charset="-122"/>
              </a:rPr>
              <a:t>当</a:t>
            </a:r>
            <a:r>
              <a:rPr lang="zh-CN" altLang="en-US" sz="2794" b="1" i="1">
                <a:solidFill>
                  <a:srgbClr val="000000"/>
                </a:solidFill>
              </a:rPr>
              <a:t>(x, y) →(x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 i="1">
                <a:solidFill>
                  <a:srgbClr val="000000"/>
                </a:solidFill>
              </a:rPr>
              <a:t>, y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 i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  <a:latin typeface="宋体" panose="02010600030101010101" pitchFamily="2" charset="-122"/>
              </a:rPr>
              <a:t> 时有极限，且其极限等于函数值</a:t>
            </a:r>
            <a:r>
              <a:rPr lang="zh-CN" altLang="en-US" sz="2794" b="1" i="1">
                <a:solidFill>
                  <a:srgbClr val="000000"/>
                </a:solidFill>
              </a:rPr>
              <a:t>f (x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 i="1">
                <a:solidFill>
                  <a:srgbClr val="000000"/>
                </a:solidFill>
              </a:rPr>
              <a:t>, y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 i="1">
                <a:solidFill>
                  <a:srgbClr val="000000"/>
                </a:solidFill>
              </a:rPr>
              <a:t>),</a:t>
            </a:r>
            <a:r>
              <a:rPr lang="zh-CN" altLang="en-US" sz="2794" b="1">
                <a:solidFill>
                  <a:srgbClr val="000000"/>
                </a:solidFill>
                <a:latin typeface="宋体" panose="02010600030101010101" pitchFamily="2" charset="-122"/>
              </a:rPr>
              <a:t>即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578429" y="4540250"/>
            <a:ext cx="553357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则称函数 </a:t>
            </a:r>
            <a:r>
              <a:rPr lang="zh-CN" altLang="zh-CN" sz="2794" b="1" i="1">
                <a:solidFill>
                  <a:srgbClr val="000000"/>
                </a:solidFill>
              </a:rPr>
              <a:t>f(x,y)</a:t>
            </a:r>
            <a:r>
              <a:rPr lang="zh-CN" altLang="zh-CN" sz="2794" b="1">
                <a:solidFill>
                  <a:srgbClr val="000000"/>
                </a:solidFill>
              </a:rPr>
              <a:t> 在 </a:t>
            </a:r>
            <a:r>
              <a:rPr lang="zh-CN" altLang="zh-CN" sz="2794" b="1" i="1">
                <a:solidFill>
                  <a:srgbClr val="000000"/>
                </a:solidFill>
              </a:rPr>
              <a:t>(x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,y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)</a:t>
            </a:r>
            <a:r>
              <a:rPr lang="zh-CN" altLang="zh-CN" sz="2794" b="1">
                <a:solidFill>
                  <a:srgbClr val="000000"/>
                </a:solidFill>
              </a:rPr>
              <a:t> 点连续。</a:t>
            </a:r>
            <a:r>
              <a:rPr lang="zh-CN" altLang="zh-CN" sz="2794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501952" y="5202465"/>
            <a:ext cx="8243913" cy="138230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135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07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若</a:t>
            </a:r>
            <a:r>
              <a:rPr lang="zh-CN" altLang="en-US" sz="2794" b="1" i="1">
                <a:solidFill>
                  <a:srgbClr val="000000"/>
                </a:solidFill>
              </a:rPr>
              <a:t>u=f(x,y)</a:t>
            </a:r>
            <a:r>
              <a:rPr lang="zh-CN" altLang="en-US" sz="2794" b="1">
                <a:solidFill>
                  <a:srgbClr val="000000"/>
                </a:solidFill>
              </a:rPr>
              <a:t>在区域</a:t>
            </a:r>
            <a:r>
              <a:rPr lang="zh-CN" altLang="en-US" sz="2794" b="1" i="1">
                <a:solidFill>
                  <a:srgbClr val="000000"/>
                </a:solidFill>
              </a:rPr>
              <a:t>D</a:t>
            </a:r>
            <a:r>
              <a:rPr lang="zh-CN" altLang="en-US" sz="2794" b="1">
                <a:solidFill>
                  <a:srgbClr val="000000"/>
                </a:solidFill>
              </a:rPr>
              <a:t>内有定义且在</a:t>
            </a:r>
            <a:r>
              <a:rPr lang="zh-CN" altLang="en-US" sz="2794" b="1" i="1">
                <a:solidFill>
                  <a:srgbClr val="000000"/>
                </a:solidFill>
              </a:rPr>
              <a:t>D</a:t>
            </a:r>
            <a:r>
              <a:rPr lang="zh-CN" altLang="en-US" sz="2794" b="1">
                <a:solidFill>
                  <a:srgbClr val="000000"/>
                </a:solidFill>
              </a:rPr>
              <a:t>内每一点都连续，则称</a:t>
            </a:r>
            <a:r>
              <a:rPr lang="zh-CN" altLang="en-US" sz="2794" b="1" i="1">
                <a:solidFill>
                  <a:srgbClr val="000000"/>
                </a:solidFill>
              </a:rPr>
              <a:t>u=f(x,y)</a:t>
            </a:r>
            <a:r>
              <a:rPr lang="zh-CN" altLang="en-US" sz="2794" b="1">
                <a:solidFill>
                  <a:srgbClr val="000000"/>
                </a:solidFill>
              </a:rPr>
              <a:t>在区域</a:t>
            </a:r>
            <a:r>
              <a:rPr lang="zh-CN" altLang="en-US" sz="2794" b="1" i="1">
                <a:solidFill>
                  <a:srgbClr val="000000"/>
                </a:solidFill>
              </a:rPr>
              <a:t>D</a:t>
            </a:r>
            <a:r>
              <a:rPr lang="zh-CN" altLang="en-US" sz="2794" b="1">
                <a:solidFill>
                  <a:srgbClr val="000000"/>
                </a:solidFill>
              </a:rPr>
              <a:t>内连续。记为</a:t>
            </a:r>
            <a:r>
              <a:rPr lang="zh-CN" altLang="en-US" sz="2794" b="1" i="1">
                <a:solidFill>
                  <a:srgbClr val="000000"/>
                </a:solidFill>
              </a:rPr>
              <a:t>f(x,y)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C(D).</a:t>
            </a:r>
            <a:r>
              <a:rPr lang="zh-CN" altLang="en-US" sz="2794" b="1" i="1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546979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nimBg="1" autoUpdateAnimBg="0"/>
      <p:bldP spid="84997" grpId="0" build="p" autoUpdateAnimBg="0"/>
      <p:bldP spid="84998" grpId="0" build="p" autoUpdateAnimBg="0"/>
      <p:bldP spid="8499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3E52-E71E-459B-9D08-1AD3884C8EF0}" type="slidenum">
              <a:rPr lang="zh-CN" altLang="zh-CN">
                <a:solidFill>
                  <a:srgbClr val="000000"/>
                </a:solidFill>
              </a:rPr>
              <a:pPr/>
              <a:t>20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7522" name="Text Box 2" descr="leftbg0"/>
          <p:cNvSpPr txBox="1">
            <a:spLocks noChangeArrowheads="1"/>
          </p:cNvSpPr>
          <p:nvPr/>
        </p:nvSpPr>
        <p:spPr bwMode="auto">
          <a:xfrm>
            <a:off x="328588" y="1019024"/>
            <a:ext cx="8441468" cy="585866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a typeface="黑体" panose="02010609060101010101" pitchFamily="49" charset="-122"/>
              </a:rPr>
              <a:t>         </a:t>
            </a:r>
            <a:r>
              <a:rPr lang="zh-CN" altLang="zh-CN" sz="3207" b="1">
                <a:solidFill>
                  <a:srgbClr val="FFFF00"/>
                </a:solidFill>
                <a:ea typeface="黑体" panose="02010609060101010101" pitchFamily="49" charset="-122"/>
              </a:rPr>
              <a:t>4.有界闭区域上连续函数的性质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520599" y="2001762"/>
            <a:ext cx="392440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990000"/>
                </a:solidFill>
              </a:rPr>
              <a:t>定理4（有界性定理）. </a:t>
            </a: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969635" y="2652889"/>
          <a:ext cx="7580690" cy="2133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r:id="rId4" imgW="2526521" imgH="711208" progId="Equation.3">
                  <p:embed/>
                </p:oleObj>
              </mc:Choice>
              <mc:Fallback>
                <p:oleObj r:id="rId4" imgW="2526521" imgH="7112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35" y="2652889"/>
                        <a:ext cx="7580690" cy="2133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5" name="Line 5"/>
          <p:cNvSpPr>
            <a:spLocks noChangeShapeType="1"/>
          </p:cNvSpPr>
          <p:nvPr/>
        </p:nvSpPr>
        <p:spPr bwMode="auto">
          <a:xfrm>
            <a:off x="3759100" y="3262187"/>
            <a:ext cx="2246186" cy="0"/>
          </a:xfrm>
          <a:prstGeom prst="line">
            <a:avLst/>
          </a:prstGeom>
          <a:noFill/>
          <a:ln w="57150" cmpd="sng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08726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  <p:bldP spid="1075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6A60-9363-47E1-8D7C-37A9D85F35A2}" type="slidenum">
              <a:rPr lang="zh-CN" altLang="zh-CN">
                <a:solidFill>
                  <a:srgbClr val="000000"/>
                </a:solidFill>
              </a:rPr>
              <a:pPr/>
              <a:t>21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534206" y="906639"/>
          <a:ext cx="6070298" cy="227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r:id="rId3" imgW="2438717" imgH="914717" progId="Equation.3">
                  <p:embed/>
                </p:oleObj>
              </mc:Choice>
              <mc:Fallback>
                <p:oleObj r:id="rId3" imgW="2438717" imgH="914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206" y="906639"/>
                        <a:ext cx="6070298" cy="2276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461635" y="3643187"/>
          <a:ext cx="8390063" cy="1044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r:id="rId5" imgW="3365817" imgH="419417" progId="Equation.3">
                  <p:embed/>
                </p:oleObj>
              </mc:Choice>
              <mc:Fallback>
                <p:oleObj r:id="rId5" imgW="33658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35" y="3643187"/>
                        <a:ext cx="8390063" cy="1044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951482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2AE7-1134-4C3B-A9CB-A6FDA0F4D2B5}" type="slidenum">
              <a:rPr lang="zh-CN" altLang="zh-CN">
                <a:solidFill>
                  <a:srgbClr val="000000"/>
                </a:solidFill>
              </a:rPr>
              <a:pPr/>
              <a:t>22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9570" name="Text Box 2" descr="leftbg0"/>
          <p:cNvSpPr txBox="1">
            <a:spLocks noChangeArrowheads="1"/>
          </p:cNvSpPr>
          <p:nvPr/>
        </p:nvSpPr>
        <p:spPr bwMode="auto">
          <a:xfrm>
            <a:off x="328588" y="1019024"/>
            <a:ext cx="8441468" cy="585866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a typeface="黑体" panose="02010609060101010101" pitchFamily="49" charset="-122"/>
              </a:rPr>
              <a:t>         </a:t>
            </a:r>
            <a:r>
              <a:rPr lang="zh-CN" altLang="zh-CN" sz="3207" b="1">
                <a:solidFill>
                  <a:srgbClr val="FFFF00"/>
                </a:solidFill>
                <a:ea typeface="黑体" panose="02010609060101010101" pitchFamily="49" charset="-122"/>
              </a:rPr>
              <a:t>4.有界闭区域上连续函数的性质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520599" y="2001762"/>
            <a:ext cx="417991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990000"/>
                </a:solidFill>
              </a:rPr>
              <a:t>定理5（最大小值定理）. </a:t>
            </a: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1178278" y="2643314"/>
          <a:ext cx="6971393" cy="2895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r:id="rId4" imgW="2324417" imgH="965517" progId="Equation.3">
                  <p:embed/>
                </p:oleObj>
              </mc:Choice>
              <mc:Fallback>
                <p:oleObj r:id="rId4" imgW="2324417" imgH="965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278" y="2643314"/>
                        <a:ext cx="6971393" cy="2895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801013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2BC6-BA64-4424-A492-FDEBD4274074}" type="slidenum">
              <a:rPr lang="zh-CN" altLang="zh-CN">
                <a:solidFill>
                  <a:srgbClr val="000000"/>
                </a:solidFill>
              </a:rPr>
              <a:pPr/>
              <a:t>23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10594" name="Text Box 2" descr="leftbg0"/>
          <p:cNvSpPr txBox="1">
            <a:spLocks noChangeArrowheads="1"/>
          </p:cNvSpPr>
          <p:nvPr/>
        </p:nvSpPr>
        <p:spPr bwMode="auto">
          <a:xfrm>
            <a:off x="328588" y="1019024"/>
            <a:ext cx="8441468" cy="585866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a typeface="黑体" panose="02010609060101010101" pitchFamily="49" charset="-122"/>
              </a:rPr>
              <a:t>         </a:t>
            </a:r>
            <a:r>
              <a:rPr lang="zh-CN" altLang="zh-CN" sz="3207" b="1">
                <a:solidFill>
                  <a:srgbClr val="FFFF00"/>
                </a:solidFill>
                <a:ea typeface="黑体" panose="02010609060101010101" pitchFamily="49" charset="-122"/>
              </a:rPr>
              <a:t>4.有界闭区域上连续函数的性质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520600" y="2001762"/>
            <a:ext cx="394506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990000"/>
                </a:solidFill>
              </a:rPr>
              <a:t>定理6. （介值定理）</a:t>
            </a: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1488722" y="2576286"/>
          <a:ext cx="6133798" cy="354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r:id="rId4" imgW="2044130" imgH="1180905" progId="Equation.3">
                  <p:embed/>
                </p:oleObj>
              </mc:Choice>
              <mc:Fallback>
                <p:oleObj r:id="rId4" imgW="2044130" imgH="11809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722" y="2576286"/>
                        <a:ext cx="6133798" cy="3543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15679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EF8-81C9-4D84-A40F-2A450D2D46FC}" type="slidenum">
              <a:rPr lang="zh-CN" altLang="zh-CN">
                <a:solidFill>
                  <a:srgbClr val="000000"/>
                </a:solidFill>
              </a:rPr>
              <a:pPr/>
              <a:t>24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2219501"/>
            <a:ext cx="9144000" cy="37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284742" y="449540"/>
          <a:ext cx="7876520" cy="91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r:id="rId3" imgW="3937317" imgH="457517" progId="Equation.3">
                  <p:embed/>
                </p:oleObj>
              </mc:Choice>
              <mc:Fallback>
                <p:oleObj r:id="rId3" imgW="39373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42" y="449540"/>
                        <a:ext cx="7876520" cy="914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1970012" y="1439838"/>
          <a:ext cx="4672290" cy="787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r:id="rId5" imgW="2336103" imgH="393846" progId="Equation.3">
                  <p:embed/>
                </p:oleObj>
              </mc:Choice>
              <mc:Fallback>
                <p:oleObj r:id="rId5" imgW="2336103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12" y="1439838"/>
                        <a:ext cx="4672290" cy="787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319012" y="2320774"/>
          <a:ext cx="7360456" cy="142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r:id="rId7" imgW="3681719" imgH="711208" progId="Equation.3">
                  <p:embed/>
                </p:oleObj>
              </mc:Choice>
              <mc:Fallback>
                <p:oleObj r:id="rId7" imgW="3681719" imgH="7112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12" y="2320774"/>
                        <a:ext cx="7360456" cy="142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261055" y="3949600"/>
          <a:ext cx="5527524" cy="912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r:id="rId9" imgW="2768917" imgH="457517" progId="Equation.3">
                  <p:embed/>
                </p:oleObj>
              </mc:Choice>
              <mc:Fallback>
                <p:oleObj r:id="rId9" imgW="27689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55" y="3949600"/>
                        <a:ext cx="5527524" cy="912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284238" y="5675187"/>
          <a:ext cx="8227786" cy="78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r:id="rId11" imgW="4113332" imgH="393846" progId="Equation.3">
                  <p:embed/>
                </p:oleObj>
              </mc:Choice>
              <mc:Fallback>
                <p:oleObj r:id="rId11" imgW="4113332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38" y="5675187"/>
                        <a:ext cx="8227786" cy="786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2059214" y="4896052"/>
          <a:ext cx="5230687" cy="785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r:id="rId13" imgW="2615382" imgH="393846" progId="Equation.3">
                  <p:embed/>
                </p:oleObj>
              </mc:Choice>
              <mc:Fallback>
                <p:oleObj r:id="rId13" imgW="2615382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214" y="4896052"/>
                        <a:ext cx="5230687" cy="785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18204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2496-0E1F-4B23-B2EC-2D16191CD6E5}" type="slidenum">
              <a:rPr lang="zh-CN" altLang="zh-CN">
                <a:solidFill>
                  <a:srgbClr val="000000"/>
                </a:solidFill>
              </a:rPr>
              <a:pPr/>
              <a:t>25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2419577"/>
            <a:ext cx="184731" cy="37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390576" y="344714"/>
          <a:ext cx="7289901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r:id="rId3" imgW="3645217" imgH="698817" progId="Equation.3">
                  <p:embed/>
                </p:oleObj>
              </mc:Choice>
              <mc:Fallback>
                <p:oleObj r:id="rId3" imgW="3645217" imgH="6988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76" y="344714"/>
                        <a:ext cx="7289901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329595" y="1794127"/>
          <a:ext cx="7323667" cy="14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r:id="rId5" imgW="3669025" imgH="711208" progId="Equation.3">
                  <p:embed/>
                </p:oleObj>
              </mc:Choice>
              <mc:Fallback>
                <p:oleObj r:id="rId5" imgW="3669025" imgH="7112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95" y="1794127"/>
                        <a:ext cx="7323667" cy="14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365377" y="3619500"/>
          <a:ext cx="6122710" cy="43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r:id="rId7" imgW="3057037" imgH="215936" progId="Equation.3">
                  <p:embed/>
                </p:oleObj>
              </mc:Choice>
              <mc:Fallback>
                <p:oleObj r:id="rId7" imgW="3057037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77" y="3619500"/>
                        <a:ext cx="6122710" cy="432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393599" y="5219600"/>
          <a:ext cx="7491488" cy="912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r:id="rId9" imgW="3746817" imgH="457517" progId="Equation.3">
                  <p:embed/>
                </p:oleObj>
              </mc:Choice>
              <mc:Fallback>
                <p:oleObj r:id="rId9" imgW="37468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99" y="5219600"/>
                        <a:ext cx="7491488" cy="912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2285496" y="4363861"/>
          <a:ext cx="4115909" cy="431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r:id="rId11" imgW="2055042" imgH="215936" progId="Equation.3">
                  <p:embed/>
                </p:oleObj>
              </mc:Choice>
              <mc:Fallback>
                <p:oleObj r:id="rId11" imgW="2055042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496" y="4363861"/>
                        <a:ext cx="4115909" cy="431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69445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4654-CD54-4BAA-8613-4C0DC5D2DFC6}" type="slidenum">
              <a:rPr lang="zh-CN" altLang="zh-CN">
                <a:solidFill>
                  <a:srgbClr val="000000"/>
                </a:solidFill>
              </a:rPr>
              <a:pPr/>
              <a:t>3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341187" y="585611"/>
          <a:ext cx="8410726" cy="5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3" imgW="3378517" imgH="228917" progId="Equation.3">
                  <p:embed/>
                </p:oleObj>
              </mc:Choice>
              <mc:Fallback>
                <p:oleObj r:id="rId3" imgW="33785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87" y="585611"/>
                        <a:ext cx="8410726" cy="5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552349" y="1512913"/>
          <a:ext cx="6487079" cy="4400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5" imgW="3238817" imgH="2197417" progId="Equation.3">
                  <p:embed/>
                </p:oleObj>
              </mc:Choice>
              <mc:Fallback>
                <p:oleObj r:id="rId5" imgW="3238817" imgH="2197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349" y="1512913"/>
                        <a:ext cx="6487079" cy="4400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3719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D369-E9B5-48C8-B976-11B2CCEEA980}" type="slidenum">
              <a:rPr lang="zh-CN" altLang="zh-CN">
                <a:solidFill>
                  <a:srgbClr val="000000"/>
                </a:solidFill>
              </a:rPr>
              <a:pPr/>
              <a:t>4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341187" y="585611"/>
          <a:ext cx="8410726" cy="5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r:id="rId3" imgW="3378517" imgH="228917" progId="Equation.3">
                  <p:embed/>
                </p:oleObj>
              </mc:Choice>
              <mc:Fallback>
                <p:oleObj r:id="rId3" imgW="33785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87" y="585611"/>
                        <a:ext cx="8410726" cy="5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441476" y="1409599"/>
          <a:ext cx="7916837" cy="2480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r:id="rId5" imgW="3161245" imgH="990487" progId="Equation.3">
                  <p:embed/>
                </p:oleObj>
              </mc:Choice>
              <mc:Fallback>
                <p:oleObj r:id="rId5" imgW="3161245" imgH="9904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76" y="1409599"/>
                        <a:ext cx="7916837" cy="2480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366889" y="3960687"/>
          <a:ext cx="7851825" cy="987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r:id="rId7" imgW="3135856" imgH="393846" progId="Equation.3">
                  <p:embed/>
                </p:oleObj>
              </mc:Choice>
              <mc:Fallback>
                <p:oleObj r:id="rId7" imgW="3135856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89" y="3960687"/>
                        <a:ext cx="7851825" cy="987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411238" y="5150052"/>
          <a:ext cx="7777238" cy="63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r:id="rId9" imgW="3096429" imgH="254097" progId="Equation.3">
                  <p:embed/>
                </p:oleObj>
              </mc:Choice>
              <mc:Fallback>
                <p:oleObj r:id="rId9" imgW="3096429" imgH="254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238" y="5150052"/>
                        <a:ext cx="7777238" cy="63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72031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BA01-7166-449B-B7EE-3EBDDF719411}" type="slidenum">
              <a:rPr lang="zh-CN" altLang="zh-CN">
                <a:solidFill>
                  <a:srgbClr val="000000"/>
                </a:solidFill>
              </a:rPr>
              <a:pPr/>
              <a:t>5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746881" y="182437"/>
          <a:ext cx="6269365" cy="1646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r:id="rId3" imgW="2513826" imgH="660430" progId="Equation.3">
                  <p:embed/>
                </p:oleObj>
              </mc:Choice>
              <mc:Fallback>
                <p:oleObj r:id="rId3" imgW="2513826" imgH="6604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881" y="182437"/>
                        <a:ext cx="6269365" cy="1646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538768"/>
              </p:ext>
            </p:extLst>
          </p:nvPr>
        </p:nvGraphicFramePr>
        <p:xfrm>
          <a:off x="379992" y="1948090"/>
          <a:ext cx="79819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5" imgW="3454200" imgH="241200" progId="Equation.DSMT4">
                  <p:embed/>
                </p:oleObj>
              </mc:Choice>
              <mc:Fallback>
                <p:oleObj name="Equation" r:id="rId5" imgW="3454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92" y="1948090"/>
                        <a:ext cx="79819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400151" y="2668512"/>
          <a:ext cx="6718905" cy="1054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r:id="rId7" imgW="2908617" imgH="457517" progId="Equation.3">
                  <p:embed/>
                </p:oleObj>
              </mc:Choice>
              <mc:Fallback>
                <p:oleObj r:id="rId7" imgW="29086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151" y="2668512"/>
                        <a:ext cx="6718905" cy="1054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379992" y="3862413"/>
          <a:ext cx="4517571" cy="4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r:id="rId9" imgW="1953574" imgH="215936" progId="Equation.3">
                  <p:embed/>
                </p:oleObj>
              </mc:Choice>
              <mc:Fallback>
                <p:oleObj r:id="rId9" imgW="1953574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92" y="3862413"/>
                        <a:ext cx="4517571" cy="4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2059214" y="4456088"/>
          <a:ext cx="4165298" cy="1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r:id="rId11" imgW="1802935" imgH="444624" progId="Equation.3">
                  <p:embed/>
                </p:oleObj>
              </mc:Choice>
              <mc:Fallback>
                <p:oleObj r:id="rId11" imgW="1802935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214" y="4456088"/>
                        <a:ext cx="4165298" cy="102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390576" y="5718024"/>
          <a:ext cx="7775726" cy="4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r:id="rId13" imgW="3361441" imgH="215936" progId="Equation.3">
                  <p:embed/>
                </p:oleObj>
              </mc:Choice>
              <mc:Fallback>
                <p:oleObj r:id="rId13" imgW="3361441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76" y="5718024"/>
                        <a:ext cx="7775726" cy="4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728102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7F39-51FD-42B9-8714-9522A33F769B}" type="slidenum">
              <a:rPr lang="zh-CN" altLang="zh-CN">
                <a:solidFill>
                  <a:srgbClr val="000000"/>
                </a:solidFill>
              </a:rPr>
              <a:pPr/>
              <a:t>6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93186" name="Group 2"/>
          <p:cNvGrpSpPr>
            <a:grpSpLocks/>
          </p:cNvGrpSpPr>
          <p:nvPr/>
        </p:nvGrpSpPr>
        <p:grpSpPr bwMode="auto">
          <a:xfrm>
            <a:off x="695425" y="2304410"/>
            <a:ext cx="7315099" cy="4256668"/>
            <a:chOff x="0" y="0"/>
            <a:chExt cx="4608" cy="2681"/>
          </a:xfrm>
        </p:grpSpPr>
        <p:sp>
          <p:nvSpPr>
            <p:cNvPr id="93187" name="Text Box 3"/>
            <p:cNvSpPr txBox="1">
              <a:spLocks noChangeArrowheads="1"/>
            </p:cNvSpPr>
            <p:nvPr/>
          </p:nvSpPr>
          <p:spPr bwMode="auto">
            <a:xfrm>
              <a:off x="48" y="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/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b="1">
                  <a:solidFill>
                    <a:srgbClr val="0000FF"/>
                  </a:solidFill>
                  <a:ea typeface="黑体" panose="02010609060101010101" pitchFamily="49" charset="-122"/>
                </a:rPr>
                <a:t>解</a:t>
              </a:r>
            </a:p>
          </p:txBody>
        </p:sp>
        <p:sp>
          <p:nvSpPr>
            <p:cNvPr id="93188" name="Text Box 4"/>
            <p:cNvSpPr txBox="1">
              <a:spLocks noChangeArrowheads="1"/>
            </p:cNvSpPr>
            <p:nvPr/>
          </p:nvSpPr>
          <p:spPr bwMode="auto">
            <a:xfrm>
              <a:off x="480" y="0"/>
              <a:ext cx="43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b="1">
                  <a:solidFill>
                    <a:srgbClr val="000000"/>
                  </a:solidFill>
                </a:rPr>
                <a:t>取</a:t>
              </a:r>
            </a:p>
          </p:txBody>
        </p:sp>
        <p:pic>
          <p:nvPicPr>
            <p:cNvPr id="9318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96"/>
              <a:ext cx="1152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3190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48"/>
              <a:ext cx="106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3191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"/>
              <a:ext cx="167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3192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84"/>
              <a:ext cx="1976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3193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432"/>
              <a:ext cx="504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3194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12"/>
              <a:ext cx="792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3195" name="Picture 1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720"/>
              <a:ext cx="816" cy="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93196" name="Group 12"/>
            <p:cNvGrpSpPr>
              <a:grpSpLocks/>
            </p:cNvGrpSpPr>
            <p:nvPr/>
          </p:nvGrpSpPr>
          <p:grpSpPr bwMode="auto">
            <a:xfrm>
              <a:off x="1824" y="864"/>
              <a:ext cx="2784" cy="336"/>
              <a:chOff x="0" y="0"/>
              <a:chExt cx="2784" cy="336"/>
            </a:xfrm>
          </p:grpSpPr>
          <p:sp>
            <p:nvSpPr>
              <p:cNvPr id="93197" name="Text Box 1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784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b="1">
                    <a:solidFill>
                      <a:srgbClr val="000000"/>
                    </a:solidFill>
                  </a:rPr>
                  <a:t>当                                时</a:t>
                </a:r>
              </a:p>
            </p:txBody>
          </p:sp>
          <p:pic>
            <p:nvPicPr>
              <p:cNvPr id="93198" name="Picture 14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" y="1"/>
                <a:ext cx="1664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3199" name="Picture 1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88"/>
              <a:ext cx="258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3200" name="Picture 1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" y="1916"/>
              <a:ext cx="238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3201" name="Rectangle 17"/>
            <p:cNvSpPr>
              <a:spLocks noChangeArrowheads="1"/>
            </p:cNvSpPr>
            <p:nvPr/>
          </p:nvSpPr>
          <p:spPr bwMode="auto">
            <a:xfrm>
              <a:off x="144" y="2352"/>
              <a:ext cx="225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b="1">
                  <a:solidFill>
                    <a:srgbClr val="000000"/>
                  </a:solidFill>
                </a:rPr>
                <a:t>故函数在(0,0)处连续.</a:t>
              </a:r>
            </a:p>
          </p:txBody>
        </p:sp>
      </p:grpSp>
      <p:pic>
        <p:nvPicPr>
          <p:cNvPr id="93202" name="Picture 1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76" y="4365877"/>
            <a:ext cx="2189238" cy="2065262"/>
          </a:xfrm>
          <a:prstGeom prst="rect">
            <a:avLst/>
          </a:prstGeom>
          <a:noFill/>
          <a:ln w="3175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93203" name="Group 19"/>
          <p:cNvGrpSpPr>
            <a:grpSpLocks/>
          </p:cNvGrpSpPr>
          <p:nvPr/>
        </p:nvGrpSpPr>
        <p:grpSpPr bwMode="auto">
          <a:xfrm>
            <a:off x="225274" y="169838"/>
            <a:ext cx="7620000" cy="2073477"/>
            <a:chOff x="0" y="0"/>
            <a:chExt cx="4800" cy="1306"/>
          </a:xfrm>
        </p:grpSpPr>
        <p:sp>
          <p:nvSpPr>
            <p:cNvPr id="93204" name="Text Box 20"/>
            <p:cNvSpPr txBox="1">
              <a:spLocks noChangeArrowheads="1"/>
            </p:cNvSpPr>
            <p:nvPr/>
          </p:nvSpPr>
          <p:spPr bwMode="auto">
            <a:xfrm>
              <a:off x="0" y="344"/>
              <a:ext cx="158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794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zh-CN" sz="2794" b="1" dirty="0">
                  <a:solidFill>
                    <a:srgbClr val="0000FF"/>
                  </a:solidFill>
                </a:rPr>
                <a:t>  讨论函数</a:t>
              </a:r>
            </a:p>
          </p:txBody>
        </p:sp>
        <p:pic>
          <p:nvPicPr>
            <p:cNvPr id="93205" name="Picture 21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2" y="0"/>
              <a:ext cx="3328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3206" name="Rectangle 22"/>
            <p:cNvSpPr>
              <a:spLocks noChangeArrowheads="1"/>
            </p:cNvSpPr>
            <p:nvPr/>
          </p:nvSpPr>
          <p:spPr bwMode="auto">
            <a:xfrm>
              <a:off x="432" y="977"/>
              <a:ext cx="213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b="1">
                  <a:solidFill>
                    <a:srgbClr val="0000FF"/>
                  </a:solidFill>
                </a:rPr>
                <a:t>在(0,0)处的连续性．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56231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291-C216-42C6-A7AF-EE0923002BD0}" type="slidenum">
              <a:rPr lang="zh-CN" altLang="zh-CN">
                <a:solidFill>
                  <a:srgbClr val="000000"/>
                </a:solidFill>
              </a:rPr>
              <a:pPr/>
              <a:t>7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94210" name="Group 2"/>
          <p:cNvGrpSpPr>
            <a:grpSpLocks/>
          </p:cNvGrpSpPr>
          <p:nvPr/>
        </p:nvGrpSpPr>
        <p:grpSpPr bwMode="auto">
          <a:xfrm>
            <a:off x="270127" y="2681111"/>
            <a:ext cx="6011863" cy="2961469"/>
            <a:chOff x="0" y="0"/>
            <a:chExt cx="3787" cy="1865"/>
          </a:xfrm>
        </p:grpSpPr>
        <p:sp>
          <p:nvSpPr>
            <p:cNvPr id="94211" name="Text Box 3"/>
            <p:cNvSpPr txBox="1">
              <a:spLocks noChangeArrowheads="1"/>
            </p:cNvSpPr>
            <p:nvPr/>
          </p:nvSpPr>
          <p:spPr bwMode="auto">
            <a:xfrm>
              <a:off x="154" y="0"/>
              <a:ext cx="38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b="1">
                  <a:solidFill>
                    <a:srgbClr val="0000FF"/>
                  </a:solidFill>
                  <a:ea typeface="黑体" panose="02010609060101010101" pitchFamily="49" charset="-122"/>
                </a:rPr>
                <a:t>解</a:t>
              </a:r>
            </a:p>
          </p:txBody>
        </p:sp>
        <p:sp>
          <p:nvSpPr>
            <p:cNvPr id="94212" name="Text Box 4"/>
            <p:cNvSpPr txBox="1">
              <a:spLocks noChangeArrowheads="1"/>
            </p:cNvSpPr>
            <p:nvPr/>
          </p:nvSpPr>
          <p:spPr bwMode="auto">
            <a:xfrm>
              <a:off x="730" y="0"/>
              <a:ext cx="43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b="1">
                  <a:solidFill>
                    <a:srgbClr val="000000"/>
                  </a:solidFill>
                </a:rPr>
                <a:t>取</a:t>
              </a:r>
            </a:p>
          </p:txBody>
        </p:sp>
        <p:pic>
          <p:nvPicPr>
            <p:cNvPr id="94213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0" y="96"/>
              <a:ext cx="664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4214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84"/>
              <a:ext cx="1402" cy="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4215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" y="384"/>
              <a:ext cx="1456" cy="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4216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8" y="384"/>
              <a:ext cx="792" cy="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4217" name="Text Box 9"/>
            <p:cNvSpPr txBox="1">
              <a:spLocks noChangeArrowheads="1"/>
            </p:cNvSpPr>
            <p:nvPr/>
          </p:nvSpPr>
          <p:spPr bwMode="auto">
            <a:xfrm>
              <a:off x="10" y="1152"/>
              <a:ext cx="3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b="1">
                  <a:solidFill>
                    <a:srgbClr val="000000"/>
                  </a:solidFill>
                </a:rPr>
                <a:t>其值随</a:t>
              </a:r>
              <a:r>
                <a:rPr lang="zh-CN" altLang="zh-CN" sz="2794" b="1" i="1">
                  <a:solidFill>
                    <a:srgbClr val="000000"/>
                  </a:solidFill>
                </a:rPr>
                <a:t>k</a:t>
              </a:r>
              <a:r>
                <a:rPr lang="zh-CN" altLang="zh-CN" sz="2794" b="1">
                  <a:solidFill>
                    <a:srgbClr val="000000"/>
                  </a:solidFill>
                </a:rPr>
                <a:t>的不同而变化，</a:t>
              </a:r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2314" y="1104"/>
              <a:ext cx="1473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b="1">
                  <a:solidFill>
                    <a:srgbClr val="000000"/>
                  </a:solidFill>
                </a:rPr>
                <a:t>极限不存在．</a:t>
              </a:r>
            </a:p>
          </p:txBody>
        </p:sp>
        <p:sp>
          <p:nvSpPr>
            <p:cNvPr id="94219" name="Rectangle 11"/>
            <p:cNvSpPr>
              <a:spLocks noChangeArrowheads="1"/>
            </p:cNvSpPr>
            <p:nvPr/>
          </p:nvSpPr>
          <p:spPr bwMode="auto">
            <a:xfrm>
              <a:off x="58" y="1536"/>
              <a:ext cx="297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b="1">
                  <a:solidFill>
                    <a:srgbClr val="000000"/>
                  </a:solidFill>
                </a:rPr>
                <a:t>故函数在(0,0)处不连续．</a:t>
              </a:r>
            </a:p>
          </p:txBody>
        </p:sp>
      </p:grpSp>
      <p:pic>
        <p:nvPicPr>
          <p:cNvPr id="9422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76" y="2646337"/>
            <a:ext cx="2657424" cy="2179663"/>
          </a:xfrm>
          <a:prstGeom prst="rect">
            <a:avLst/>
          </a:prstGeom>
          <a:noFill/>
          <a:ln w="3175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94221" name="Group 13"/>
          <p:cNvGrpSpPr>
            <a:grpSpLocks/>
          </p:cNvGrpSpPr>
          <p:nvPr/>
        </p:nvGrpSpPr>
        <p:grpSpPr bwMode="auto">
          <a:xfrm>
            <a:off x="296838" y="868337"/>
            <a:ext cx="3483177" cy="1589164"/>
            <a:chOff x="0" y="0"/>
            <a:chExt cx="2194" cy="1001"/>
          </a:xfrm>
        </p:grpSpPr>
        <p:sp>
          <p:nvSpPr>
            <p:cNvPr id="94222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158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794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zh-CN" sz="2794" b="1" dirty="0">
                  <a:solidFill>
                    <a:srgbClr val="0000FF"/>
                  </a:solidFill>
                </a:rPr>
                <a:t>  讨论函数</a:t>
              </a:r>
            </a:p>
          </p:txBody>
        </p:sp>
        <p:sp>
          <p:nvSpPr>
            <p:cNvPr id="94223" name="Rectangle 15"/>
            <p:cNvSpPr>
              <a:spLocks noChangeArrowheads="1"/>
            </p:cNvSpPr>
            <p:nvPr/>
          </p:nvSpPr>
          <p:spPr bwMode="auto">
            <a:xfrm>
              <a:off x="288" y="672"/>
              <a:ext cx="190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b="1">
                  <a:solidFill>
                    <a:srgbClr val="0000FF"/>
                  </a:solidFill>
                </a:rPr>
                <a:t>在(0,0)的连续性．</a:t>
              </a:r>
            </a:p>
          </p:txBody>
        </p:sp>
      </p:grpSp>
      <p:pic>
        <p:nvPicPr>
          <p:cNvPr id="94224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326" y="328588"/>
            <a:ext cx="5016500" cy="161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61739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B6A4-6925-4FAF-BF7E-69960244D5DE}" type="slidenum">
              <a:rPr lang="zh-CN" altLang="zh-CN">
                <a:solidFill>
                  <a:srgbClr val="000000"/>
                </a:solidFill>
              </a:rPr>
              <a:pPr/>
              <a:t>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5234" name="Oval 2"/>
          <p:cNvSpPr>
            <a:spLocks noChangeArrowheads="1"/>
          </p:cNvSpPr>
          <p:nvPr/>
        </p:nvSpPr>
        <p:spPr bwMode="auto">
          <a:xfrm>
            <a:off x="504976" y="1544663"/>
            <a:ext cx="1511401" cy="706563"/>
          </a:xfrm>
          <a:prstGeom prst="ellipse">
            <a:avLst/>
          </a:prstGeom>
          <a:solidFill>
            <a:srgbClr val="99FF66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定理1</a:t>
            </a:r>
          </a:p>
        </p:txBody>
      </p:sp>
      <p:sp>
        <p:nvSpPr>
          <p:cNvPr id="95235" name="Text Box 3" descr="leftbg0"/>
          <p:cNvSpPr txBox="1">
            <a:spLocks noChangeArrowheads="1"/>
          </p:cNvSpPr>
          <p:nvPr/>
        </p:nvSpPr>
        <p:spPr bwMode="auto">
          <a:xfrm>
            <a:off x="973163" y="643064"/>
            <a:ext cx="6853464" cy="585866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 cmpd="sng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 2. 关于二元函数的连续性的几个定理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1638401" y="2314726"/>
            <a:ext cx="6545036" cy="331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设两个二元函数 </a:t>
            </a:r>
            <a:r>
              <a:rPr lang="zh-CN" altLang="en-US" sz="2794" b="1" i="1" dirty="0">
                <a:solidFill>
                  <a:srgbClr val="000000"/>
                </a:solidFill>
              </a:rPr>
              <a:t>f(x,y)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及 </a:t>
            </a:r>
            <a:r>
              <a:rPr lang="zh-CN" altLang="en-US" sz="2794" b="1" i="1" dirty="0">
                <a:solidFill>
                  <a:srgbClr val="000000"/>
                </a:solidFill>
              </a:rPr>
              <a:t>g(x,y) 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在一点</a:t>
            </a:r>
            <a:r>
              <a:rPr lang="zh-CN" altLang="en-US" sz="2794" b="1" i="1" dirty="0">
                <a:solidFill>
                  <a:srgbClr val="000000"/>
                </a:solidFill>
              </a:rPr>
              <a:t>(x</a:t>
            </a:r>
            <a:r>
              <a:rPr lang="zh-CN" altLang="en-US" sz="2794" b="1" i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i="1" dirty="0">
                <a:solidFill>
                  <a:srgbClr val="000000"/>
                </a:solidFill>
              </a:rPr>
              <a:t>,y</a:t>
            </a:r>
            <a:r>
              <a:rPr lang="zh-CN" altLang="en-US" sz="2794" b="1" i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i="1" dirty="0">
                <a:solidFill>
                  <a:srgbClr val="000000"/>
                </a:solidFill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连续，则函数</a:t>
            </a:r>
            <a:r>
              <a:rPr lang="zh-CN" altLang="en-US" sz="2794" b="1" i="1" dirty="0">
                <a:solidFill>
                  <a:srgbClr val="000000"/>
                </a:solidFill>
              </a:rPr>
              <a:t>u=f (x,y)±g(x,y) </a:t>
            </a:r>
            <a:r>
              <a:rPr lang="zh-CN" altLang="en-US" sz="2794" b="1" dirty="0">
                <a:solidFill>
                  <a:srgbClr val="000000"/>
                </a:solidFill>
              </a:rPr>
              <a:t>及</a:t>
            </a:r>
            <a:r>
              <a:rPr lang="zh-CN" altLang="en-US" sz="2794" b="1" i="1" dirty="0">
                <a:solidFill>
                  <a:srgbClr val="000000"/>
                </a:solidFill>
              </a:rPr>
              <a:t>u=f (x,y) </a:t>
            </a:r>
            <a:r>
              <a:rPr lang="zh-CN" altLang="en-US" sz="1810" b="1" i="1" dirty="0">
                <a:solidFill>
                  <a:srgbClr val="000000"/>
                </a:solidFill>
                <a:latin typeface="Arial" panose="020B0604020202020204" pitchFamily="34" charset="0"/>
              </a:rPr>
              <a:t>·</a:t>
            </a:r>
            <a:r>
              <a:rPr lang="zh-CN" altLang="en-US" sz="2794" b="1" i="1" dirty="0">
                <a:solidFill>
                  <a:srgbClr val="000000"/>
                </a:solidFill>
              </a:rPr>
              <a:t>g(x,y)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在点 </a:t>
            </a:r>
            <a:r>
              <a:rPr lang="zh-CN" altLang="en-US" sz="2794" b="1" i="1" dirty="0">
                <a:solidFill>
                  <a:srgbClr val="000000"/>
                </a:solidFill>
              </a:rPr>
              <a:t>(x</a:t>
            </a:r>
            <a:r>
              <a:rPr lang="zh-CN" altLang="en-US" sz="2794" b="1" i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i="1" dirty="0">
                <a:solidFill>
                  <a:srgbClr val="000000"/>
                </a:solidFill>
              </a:rPr>
              <a:t>, y</a:t>
            </a:r>
            <a:r>
              <a:rPr lang="zh-CN" altLang="en-US" sz="2794" b="1" i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i="1" dirty="0">
                <a:solidFill>
                  <a:srgbClr val="000000"/>
                </a:solidFill>
              </a:rPr>
              <a:t>) 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也连续。此外,若</a:t>
            </a:r>
            <a:r>
              <a:rPr lang="zh-CN" altLang="en-US" sz="2794" b="1" i="1" dirty="0">
                <a:solidFill>
                  <a:srgbClr val="000000"/>
                </a:solidFill>
              </a:rPr>
              <a:t>g(x</a:t>
            </a:r>
            <a:r>
              <a:rPr lang="zh-CN" altLang="en-US" sz="2794" b="1" i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i="1" dirty="0">
                <a:solidFill>
                  <a:srgbClr val="000000"/>
                </a:solidFill>
              </a:rPr>
              <a:t>, y</a:t>
            </a:r>
            <a:r>
              <a:rPr lang="zh-CN" altLang="en-US" sz="2794" b="1" i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i="1" dirty="0">
                <a:solidFill>
                  <a:srgbClr val="000000"/>
                </a:solidFill>
              </a:rPr>
              <a:t>) </a:t>
            </a:r>
            <a:r>
              <a:rPr lang="en-US" altLang="zh-CN" sz="2794" b="1" i="1" dirty="0">
                <a:solidFill>
                  <a:srgbClr val="000000"/>
                </a:solidFill>
              </a:rPr>
              <a:t>≠</a:t>
            </a:r>
            <a:r>
              <a:rPr lang="zh-CN" altLang="en-US" sz="2794" b="1" i="1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,则函数</a:t>
            </a:r>
            <a:r>
              <a:rPr lang="zh-CN" altLang="en-US" sz="2794" b="1" i="1" dirty="0">
                <a:solidFill>
                  <a:srgbClr val="000000"/>
                </a:solidFill>
              </a:rPr>
              <a:t>u=f (x, y) /g(x, y)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在点</a:t>
            </a:r>
            <a:r>
              <a:rPr lang="zh-CN" altLang="en-US" sz="2794" b="1" i="1" dirty="0">
                <a:solidFill>
                  <a:srgbClr val="000000"/>
                </a:solidFill>
              </a:rPr>
              <a:t>(x</a:t>
            </a:r>
            <a:r>
              <a:rPr lang="zh-CN" altLang="en-US" sz="2794" b="1" i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i="1" dirty="0">
                <a:solidFill>
                  <a:srgbClr val="000000"/>
                </a:solidFill>
              </a:rPr>
              <a:t>, y</a:t>
            </a:r>
            <a:r>
              <a:rPr lang="zh-CN" altLang="en-US" sz="2794" b="1" i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i="1" dirty="0">
                <a:solidFill>
                  <a:srgbClr val="000000"/>
                </a:solidFill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连续.</a:t>
            </a:r>
          </a:p>
        </p:txBody>
      </p:sp>
    </p:spTree>
    <p:extLst>
      <p:ext uri="{BB962C8B-B14F-4D97-AF65-F5344CB8AC3E}">
        <p14:creationId xmlns:p14="http://schemas.microsoft.com/office/powerpoint/2010/main" val="68868356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nimBg="1" autoUpdateAnimBg="0"/>
      <p:bldP spid="9523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B27A-ED44-447A-9FA2-D39E09331199}" type="slidenum">
              <a:rPr lang="zh-CN" altLang="zh-CN">
                <a:solidFill>
                  <a:srgbClr val="000000"/>
                </a:solidFill>
              </a:rPr>
              <a:pPr/>
              <a:t>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6258" name="Oval 2"/>
          <p:cNvSpPr>
            <a:spLocks noChangeArrowheads="1"/>
          </p:cNvSpPr>
          <p:nvPr/>
        </p:nvSpPr>
        <p:spPr bwMode="auto">
          <a:xfrm>
            <a:off x="384024" y="674814"/>
            <a:ext cx="1511905" cy="706563"/>
          </a:xfrm>
          <a:prstGeom prst="ellipse">
            <a:avLst/>
          </a:prstGeom>
          <a:solidFill>
            <a:srgbClr val="99FF66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定理2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1517953" y="1444877"/>
            <a:ext cx="6081385" cy="331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latin typeface="宋体" panose="02010600030101010101" pitchFamily="2" charset="-122"/>
              </a:rPr>
              <a:t>设函数 </a:t>
            </a:r>
            <a:r>
              <a:rPr lang="zh-CN" altLang="zh-CN" sz="2794" b="1" i="1">
                <a:solidFill>
                  <a:srgbClr val="000000"/>
                </a:solidFill>
              </a:rPr>
              <a:t>z=f(x,y) </a:t>
            </a:r>
            <a:r>
              <a:rPr lang="zh-CN" altLang="zh-CN" sz="2794" b="1">
                <a:solidFill>
                  <a:srgbClr val="000000"/>
                </a:solidFill>
                <a:latin typeface="宋体" panose="02010600030101010101" pitchFamily="2" charset="-122"/>
              </a:rPr>
              <a:t>在点</a:t>
            </a:r>
            <a:r>
              <a:rPr lang="zh-CN" altLang="zh-CN" sz="2794" b="1" i="1">
                <a:solidFill>
                  <a:srgbClr val="000000"/>
                </a:solidFill>
              </a:rPr>
              <a:t>(x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,y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)</a:t>
            </a:r>
            <a:r>
              <a:rPr lang="zh-CN" altLang="zh-CN" sz="2794" b="1">
                <a:solidFill>
                  <a:srgbClr val="000000"/>
                </a:solidFill>
                <a:latin typeface="宋体" panose="02010600030101010101" pitchFamily="2" charset="-122"/>
              </a:rPr>
              <a:t>附近有定义且在点</a:t>
            </a:r>
            <a:r>
              <a:rPr lang="zh-CN" altLang="zh-CN" sz="2794" b="1" i="1">
                <a:solidFill>
                  <a:srgbClr val="000000"/>
                </a:solidFill>
              </a:rPr>
              <a:t>(x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,y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)</a:t>
            </a:r>
            <a:r>
              <a:rPr lang="zh-CN" altLang="zh-CN" sz="2794" b="1">
                <a:solidFill>
                  <a:srgbClr val="000000"/>
                </a:solidFill>
                <a:latin typeface="宋体" panose="02010600030101010101" pitchFamily="2" charset="-122"/>
              </a:rPr>
              <a:t>连续，又设函数</a:t>
            </a:r>
            <a:r>
              <a:rPr lang="zh-CN" altLang="zh-CN" sz="2794" b="1" i="1">
                <a:solidFill>
                  <a:srgbClr val="000000"/>
                </a:solidFill>
              </a:rPr>
              <a:t>u=g(z) </a:t>
            </a:r>
            <a:r>
              <a:rPr lang="zh-CN" altLang="zh-CN" sz="2794" b="1">
                <a:solidFill>
                  <a:srgbClr val="000000"/>
                </a:solidFill>
                <a:latin typeface="宋体" panose="02010600030101010101" pitchFamily="2" charset="-122"/>
              </a:rPr>
              <a:t>在 </a:t>
            </a:r>
            <a:r>
              <a:rPr lang="zh-CN" altLang="zh-CN" sz="2794" b="1" i="1">
                <a:solidFill>
                  <a:srgbClr val="000000"/>
                </a:solidFill>
              </a:rPr>
              <a:t>z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=f(x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, y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) </a:t>
            </a:r>
            <a:r>
              <a:rPr lang="zh-CN" altLang="zh-CN" sz="2794" b="1">
                <a:solidFill>
                  <a:srgbClr val="000000"/>
                </a:solidFill>
                <a:latin typeface="宋体" panose="02010600030101010101" pitchFamily="2" charset="-122"/>
              </a:rPr>
              <a:t>点附近有定义且在</a:t>
            </a:r>
            <a:r>
              <a:rPr lang="zh-CN" altLang="zh-CN" sz="2794" b="1" i="1">
                <a:solidFill>
                  <a:srgbClr val="000000"/>
                </a:solidFill>
              </a:rPr>
              <a:t> z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 </a:t>
            </a:r>
            <a:r>
              <a:rPr lang="zh-CN" altLang="zh-CN" sz="2794" b="1">
                <a:solidFill>
                  <a:srgbClr val="000000"/>
                </a:solidFill>
                <a:latin typeface="宋体" panose="02010600030101010101" pitchFamily="2" charset="-122"/>
              </a:rPr>
              <a:t>点连续，则复合函数</a:t>
            </a:r>
            <a:r>
              <a:rPr lang="zh-CN" altLang="zh-CN" sz="2794" b="1" i="1">
                <a:solidFill>
                  <a:srgbClr val="000000"/>
                </a:solidFill>
              </a:rPr>
              <a:t>u=g(f (x, y))</a:t>
            </a:r>
            <a:r>
              <a:rPr lang="zh-CN" altLang="zh-CN" sz="2794" b="1">
                <a:solidFill>
                  <a:srgbClr val="000000"/>
                </a:solidFill>
                <a:latin typeface="宋体" panose="02010600030101010101" pitchFamily="2" charset="-122"/>
              </a:rPr>
              <a:t>在点</a:t>
            </a:r>
            <a:r>
              <a:rPr lang="zh-CN" altLang="zh-CN" sz="2794" b="1" i="1">
                <a:solidFill>
                  <a:srgbClr val="000000"/>
                </a:solidFill>
              </a:rPr>
              <a:t>(x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, y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)</a:t>
            </a:r>
            <a:r>
              <a:rPr lang="zh-CN" altLang="zh-CN" sz="2794" b="1">
                <a:solidFill>
                  <a:srgbClr val="000000"/>
                </a:solidFill>
                <a:latin typeface="宋体" panose="02010600030101010101" pitchFamily="2" charset="-122"/>
              </a:rPr>
              <a:t>连续.</a:t>
            </a:r>
          </a:p>
        </p:txBody>
      </p:sp>
      <p:sp>
        <p:nvSpPr>
          <p:cNvPr id="96260" name="Oval 4"/>
          <p:cNvSpPr>
            <a:spLocks noChangeArrowheads="1"/>
          </p:cNvSpPr>
          <p:nvPr/>
        </p:nvSpPr>
        <p:spPr bwMode="auto">
          <a:xfrm>
            <a:off x="544286" y="4900588"/>
            <a:ext cx="1511401" cy="706563"/>
          </a:xfrm>
          <a:prstGeom prst="ellipse">
            <a:avLst/>
          </a:prstGeom>
          <a:solidFill>
            <a:srgbClr val="99FF66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定理3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973036" y="5049762"/>
            <a:ext cx="665994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二元初等函数在其定义域内是连续的。</a:t>
            </a:r>
            <a:r>
              <a:rPr lang="zh-CN" altLang="zh-CN" sz="2794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94813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nimBg="1" autoUpdateAnimBg="0"/>
      <p:bldP spid="96259" grpId="0" build="p" autoUpdateAnimBg="0"/>
      <p:bldP spid="96260" grpId="0" animBg="1" autoUpdateAnimBg="0"/>
      <p:bldP spid="96261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twork">
  <a:themeElements>
    <a:clrScheme name="Network 12">
      <a:dk1>
        <a:srgbClr val="000000"/>
      </a:dk1>
      <a:lt1>
        <a:srgbClr val="CCEC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E2F4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66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B8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CCEC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E2F4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1227</Words>
  <Application>Microsoft Office PowerPoint</Application>
  <PresentationFormat>全屏显示(4:3)</PresentationFormat>
  <Paragraphs>105</Paragraphs>
  <Slides>25</Slides>
  <Notes>0</Notes>
  <HiddenSlides>4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黑体</vt:lpstr>
      <vt:lpstr>华文行楷</vt:lpstr>
      <vt:lpstr>华文中宋</vt:lpstr>
      <vt:lpstr>宋体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Network</vt:lpstr>
      <vt:lpstr>Microsoft 公式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Lingli Xie</dc:creator>
  <cp:lastModifiedBy>Lingli Xie</cp:lastModifiedBy>
  <cp:revision>6</cp:revision>
  <dcterms:created xsi:type="dcterms:W3CDTF">2017-12-18T04:32:20Z</dcterms:created>
  <dcterms:modified xsi:type="dcterms:W3CDTF">2017-12-19T09:07:55Z</dcterms:modified>
</cp:coreProperties>
</file>