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2"/>
  </p:notesMasterIdLst>
  <p:sldIdLst>
    <p:sldId id="257" r:id="rId3"/>
    <p:sldId id="276" r:id="rId4"/>
    <p:sldId id="278" r:id="rId5"/>
    <p:sldId id="279" r:id="rId6"/>
    <p:sldId id="280" r:id="rId7"/>
    <p:sldId id="281" r:id="rId8"/>
    <p:sldId id="293" r:id="rId9"/>
    <p:sldId id="294" r:id="rId10"/>
    <p:sldId id="284" r:id="rId11"/>
    <p:sldId id="288" r:id="rId12"/>
    <p:sldId id="285" r:id="rId13"/>
    <p:sldId id="286" r:id="rId14"/>
    <p:sldId id="264" r:id="rId15"/>
    <p:sldId id="262" r:id="rId16"/>
    <p:sldId id="290" r:id="rId17"/>
    <p:sldId id="292" r:id="rId18"/>
    <p:sldId id="266" r:id="rId19"/>
    <p:sldId id="267" r:id="rId20"/>
    <p:sldId id="29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3081B-4DC7-47FA-A846-EB9DDEFCB191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D04A-24F0-4930-BB90-774010092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9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该问题就是问方向导数的最大值。</a:t>
            </a:r>
          </a:p>
        </p:txBody>
      </p:sp>
    </p:spTree>
    <p:extLst>
      <p:ext uri="{BB962C8B-B14F-4D97-AF65-F5344CB8AC3E}">
        <p14:creationId xmlns:p14="http://schemas.microsoft.com/office/powerpoint/2010/main" val="1054262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E151D3-5811-4E29-878E-FF4407C2F129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A0BDDF-F981-4AD8-9A25-435A39CA48CB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280B7D-DCD0-4840-97DD-89F31E1BFC29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7BF84E-52A1-49AA-8EB3-A7B679CF4379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2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9AB536-D29C-4421-BCCE-2CBCABC905CB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793E4-B526-4895-BED7-D77C28CBF53A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4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3C125-3375-4A44-97F2-3CE6EE2093D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2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3EF76-C1D8-4D28-AF04-B4B8F675E28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16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106DE-C956-431B-A0CF-0610E2414C0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7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59F46-260D-4086-82DA-01E731BFE25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7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99284-86D9-4B4F-8AA2-0C5C76AFF3D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7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7D440-EDCF-496A-9DD4-06C77BEA228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03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5F7C7-AB3D-4061-A2F1-7D6AA0D19D5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53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74371-6A7A-4A38-B8EE-1F0444F1D1A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2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EC24ED-16C4-4C95-921E-E2BB141A12FB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697B99-2671-4D59-B8CE-ECB779029590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04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D28C6-11AC-4B16-A25C-2325D5A3F67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73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356C9-2E97-4CA9-A8CE-1C0E60FA9EA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56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302" y="609802"/>
            <a:ext cx="1942798" cy="5486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901" y="609802"/>
            <a:ext cx="5781020" cy="5486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6F48C-915D-4B16-B18F-852646A1F2A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739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901" y="609802"/>
            <a:ext cx="7772198" cy="54861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901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8199"/>
            <a:ext cx="2895802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fld id="{4C2108AC-C404-45E0-BD44-AB5EE5321D4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7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90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90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901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8199"/>
            <a:ext cx="2895802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fld id="{F427E662-5F3A-4253-986B-C737A4FF86D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76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901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8199"/>
            <a:ext cx="2895802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fld id="{8CF8E6E3-F6E0-4754-9962-B739496449D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3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330BB0-E93F-4B96-B970-31B8534F315C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31B02D-57C9-4A6B-AA85-50E4C7851F0B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7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E068E0-4068-48DC-9EF7-7F066666C82A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DE531F-4B17-47E3-A165-87956F7FF708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0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9C9858-5A60-4D2B-BD88-0C1FE2B25C2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77D2D0-7E94-4892-9722-4817FF34077B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0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E902BF-4C29-4F2E-AD40-FDCDF72AA207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00B0F3-3544-484E-BA0F-123612657D32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2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473F89-1282-4389-8D37-88069577222A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DE5E8B-6D07-444B-80DC-01623134634C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1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1E8F9A-8220-48DE-B22E-800794C84413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123E01-662D-4708-BA6F-2E33A3879137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5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357E72-BB93-4CD6-BE3F-21D2ABD06AC0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282D3-1B37-4FE3-AECE-FF0803D837D4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F53C1E-2F42-4CC1-AD64-79C39FE878F9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2B5255-4F1E-440C-AF25-30B6B0065386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10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01" y="609802"/>
            <a:ext cx="777219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01" y="1981099"/>
            <a:ext cx="7772198" cy="411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096792EF-428B-4F2A-9CFD-4A34F5D75BFE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8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Microsoft_Word_97_-_2003___3.doc"/><Relationship Id="rId7" Type="http://schemas.openxmlformats.org/officeDocument/2006/relationships/oleObject" Target="../embeddings/Microsoft_Word_97_-_2003___4.doc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5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1.e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5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3.emf"/><Relationship Id="rId22" Type="http://schemas.openxmlformats.org/officeDocument/2006/relationships/image" Target="../media/image6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10" Type="http://schemas.openxmlformats.org/officeDocument/2006/relationships/image" Target="../media/image19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5C0A6B-5889-45B7-B52E-0124C23E654A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765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1700" y="908050"/>
            <a:ext cx="7199313" cy="122396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4800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zh-CN" altLang="en-US" sz="4800" dirty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六</a:t>
            </a:r>
            <a:r>
              <a:rPr lang="zh-CN" altLang="en-US" sz="4800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  方向导数与梯度</a:t>
            </a:r>
          </a:p>
        </p:txBody>
      </p:sp>
      <p:sp>
        <p:nvSpPr>
          <p:cNvPr id="27655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63713" y="2781300"/>
            <a:ext cx="460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>
                <a:solidFill>
                  <a:srgbClr val="0033CC"/>
                </a:solidFill>
              </a:rPr>
              <a:t>一、方向导数 </a:t>
            </a:r>
          </a:p>
        </p:txBody>
      </p:sp>
      <p:sp>
        <p:nvSpPr>
          <p:cNvPr id="27656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63713" y="3797300"/>
            <a:ext cx="201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>
                <a:solidFill>
                  <a:srgbClr val="0033CC"/>
                </a:solidFill>
              </a:rPr>
              <a:t>二、梯度</a:t>
            </a:r>
          </a:p>
        </p:txBody>
      </p:sp>
    </p:spTree>
    <p:extLst>
      <p:ext uri="{BB962C8B-B14F-4D97-AF65-F5344CB8AC3E}">
        <p14:creationId xmlns:p14="http://schemas.microsoft.com/office/powerpoint/2010/main" val="21250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AF82-0851-480C-84C6-2E6F5FBB130A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468187" y="404687"/>
            <a:ext cx="7201202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000000"/>
                </a:solidFill>
                <a:ea typeface="楷体_GB2312" pitchFamily="1" charset="-122"/>
              </a:rPr>
              <a:t>由方向导数</a:t>
            </a:r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502961" y="1188861"/>
          <a:ext cx="8375952" cy="219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r:id="rId3" imgW="3048317" imgH="876617" progId="Equation.3">
                  <p:embed/>
                </p:oleObj>
              </mc:Choice>
              <mc:Fallback>
                <p:oleObj r:id="rId3" imgW="3048317" imgH="876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61" y="1188861"/>
                        <a:ext cx="8375952" cy="2192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705556" y="3500564"/>
          <a:ext cx="7600345" cy="257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r:id="rId5" imgW="2272631" imgH="812764" progId="Equation.3">
                  <p:embed/>
                </p:oleObj>
              </mc:Choice>
              <mc:Fallback>
                <p:oleObj r:id="rId5" imgW="2272631" imgH="812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6" y="3500564"/>
                        <a:ext cx="7600345" cy="257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26667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CA66-C752-45D9-9ABF-94DCCFFA0AA6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152198" y="152199"/>
            <a:ext cx="4564441" cy="101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6001" b="1">
                <a:solidFill>
                  <a:srgbClr val="FF0000"/>
                </a:solidFill>
                <a:ea typeface="隶书" panose="02010509060101010101" pitchFamily="49" charset="-122"/>
              </a:rPr>
              <a:t>梯度的定义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76198" y="1003905"/>
            <a:ext cx="762000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设</a:t>
            </a:r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2262313" y="1004913"/>
          <a:ext cx="1864683" cy="74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r:id="rId3" imgW="571817" imgH="228917" progId="Equation.3">
                  <p:embed/>
                </p:oleObj>
              </mc:Choice>
              <mc:Fallback>
                <p:oleObj r:id="rId3" imgW="5718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313" y="1004913"/>
                        <a:ext cx="1864683" cy="745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4071056" y="981226"/>
          <a:ext cx="4681865" cy="74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r:id="rId5" imgW="1436040" imgH="229016" progId="Equation.3">
                  <p:embed/>
                </p:oleObj>
              </mc:Choice>
              <mc:Fallback>
                <p:oleObj r:id="rId5" imgW="1436040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056" y="981226"/>
                        <a:ext cx="4681865" cy="745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600226" y="1916087"/>
          <a:ext cx="1990675" cy="74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r:id="rId7" imgW="610182" imgH="229016" progId="Equation.3">
                  <p:embed/>
                </p:oleObj>
              </mc:Choice>
              <mc:Fallback>
                <p:oleObj r:id="rId7" imgW="610182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26" y="1916087"/>
                        <a:ext cx="1990675" cy="746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2819198" y="1887361"/>
            <a:ext cx="2667000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dirty="0">
                <a:solidFill>
                  <a:srgbClr val="000000"/>
                </a:solidFill>
                <a:ea typeface="楷体_GB2312" pitchFamily="1" charset="-122"/>
              </a:rPr>
              <a:t>则称</a:t>
            </a:r>
            <a:r>
              <a:rPr lang="zh-CN" altLang="zh-CN" sz="4001" b="1" dirty="0">
                <a:solidFill>
                  <a:srgbClr val="0000FF"/>
                </a:solidFill>
                <a:ea typeface="楷体_GB2312" pitchFamily="1" charset="-122"/>
              </a:rPr>
              <a:t>向量</a:t>
            </a:r>
          </a:p>
        </p:txBody>
      </p:sp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1258913" y="2852964"/>
          <a:ext cx="6556123" cy="127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r:id="rId9" imgW="1829117" imgH="419417" progId="Equation.3">
                  <p:embed/>
                </p:oleObj>
              </mc:Choice>
              <mc:Fallback>
                <p:oleObj r:id="rId9" imgW="18291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913" y="2852964"/>
                        <a:ext cx="6556123" cy="1276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609802" y="4356302"/>
            <a:ext cx="1828397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为函数</a:t>
            </a:r>
          </a:p>
        </p:txBody>
      </p:sp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2196294" y="4436937"/>
          <a:ext cx="2004786" cy="66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r:id="rId11" imgW="609653" imgH="203429" progId="Equation.3">
                  <p:embed/>
                </p:oleObj>
              </mc:Choice>
              <mc:Fallback>
                <p:oleObj r:id="rId11" imgW="609653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294" y="4436937"/>
                        <a:ext cx="2004786" cy="66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4140099" y="4365877"/>
            <a:ext cx="1295702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在点</a:t>
            </a:r>
          </a:p>
        </p:txBody>
      </p:sp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5219599" y="4436936"/>
          <a:ext cx="495401" cy="68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r:id="rId13" imgW="165417" imgH="228917" progId="Equation.3">
                  <p:embed/>
                </p:oleObj>
              </mc:Choice>
              <mc:Fallback>
                <p:oleObj r:id="rId13" imgW="1654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599" y="4436936"/>
                        <a:ext cx="495401" cy="685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5724576" y="4436937"/>
            <a:ext cx="3886099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处的梯度,记为</a:t>
            </a:r>
          </a:p>
        </p:txBody>
      </p:sp>
      <p:graphicFrame>
        <p:nvGraphicFramePr>
          <p:cNvPr id="168975" name="Object 15"/>
          <p:cNvGraphicFramePr>
            <a:graphicFrameLocks noChangeAspect="1"/>
          </p:cNvGraphicFramePr>
          <p:nvPr/>
        </p:nvGraphicFramePr>
        <p:xfrm>
          <a:off x="2154968" y="5227663"/>
          <a:ext cx="2199317" cy="73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r:id="rId15" imgW="686415" imgH="229016" progId="Equation.3">
                  <p:embed/>
                </p:oleObj>
              </mc:Choice>
              <mc:Fallback>
                <p:oleObj r:id="rId15" imgW="686415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968" y="5227663"/>
                        <a:ext cx="2199317" cy="733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4422825" y="5227663"/>
            <a:ext cx="762000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或</a:t>
            </a:r>
          </a:p>
        </p:txBody>
      </p:sp>
      <p:graphicFrame>
        <p:nvGraphicFramePr>
          <p:cNvPr id="168977" name="Object 17"/>
          <p:cNvGraphicFramePr>
            <a:graphicFrameLocks noChangeAspect="1"/>
          </p:cNvGraphicFramePr>
          <p:nvPr/>
        </p:nvGraphicFramePr>
        <p:xfrm>
          <a:off x="5291667" y="5229174"/>
          <a:ext cx="1680734" cy="70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r:id="rId17" imgW="546417" imgH="228917" progId="Equation.3">
                  <p:embed/>
                </p:oleObj>
              </mc:Choice>
              <mc:Fallback>
                <p:oleObj r:id="rId17" imgW="5464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667" y="5229174"/>
                        <a:ext cx="1680734" cy="703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67891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75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675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175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475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975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75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75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85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35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75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875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375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75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45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utoUpdateAnimBg="0"/>
      <p:bldP spid="168964" grpId="0" autoUpdateAnimBg="0"/>
      <p:bldP spid="168968" grpId="0" autoUpdateAnimBg="0"/>
      <p:bldP spid="168970" grpId="0" autoUpdateAnimBg="0"/>
      <p:bldP spid="168972" grpId="0" autoUpdateAnimBg="0"/>
      <p:bldP spid="168974" grpId="0" autoUpdateAnimBg="0"/>
      <p:bldP spid="16897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6D0F-9BC0-4E8E-B306-EFE3A4CC4EB4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539750" y="1052286"/>
            <a:ext cx="7201202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i="1">
                <a:solidFill>
                  <a:srgbClr val="000000"/>
                </a:solidFill>
                <a:ea typeface="楷体_GB2312" pitchFamily="1" charset="-122"/>
              </a:rPr>
              <a:t>z=f(x,y)</a:t>
            </a: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在</a:t>
            </a:r>
            <a:r>
              <a:rPr lang="zh-CN" altLang="zh-CN" sz="4001" i="1">
                <a:solidFill>
                  <a:srgbClr val="000000"/>
                </a:solidFill>
                <a:ea typeface="楷体_GB2312" pitchFamily="1" charset="-122"/>
              </a:rPr>
              <a:t>P</a:t>
            </a:r>
            <a:r>
              <a:rPr lang="zh-CN" altLang="zh-CN" sz="4001" i="1" baseline="-25000">
                <a:solidFill>
                  <a:srgbClr val="000000"/>
                </a:solidFill>
                <a:ea typeface="楷体_GB2312" pitchFamily="1" charset="-122"/>
              </a:rPr>
              <a:t>0</a:t>
            </a:r>
            <a:r>
              <a:rPr lang="zh-CN" altLang="zh-CN" sz="4001" i="1">
                <a:solidFill>
                  <a:srgbClr val="000000"/>
                </a:solidFill>
                <a:ea typeface="楷体_GB2312" pitchFamily="1" charset="-122"/>
              </a:rPr>
              <a:t>(x</a:t>
            </a:r>
            <a:r>
              <a:rPr lang="zh-CN" altLang="zh-CN" sz="4001" i="1" baseline="-25000">
                <a:solidFill>
                  <a:srgbClr val="000000"/>
                </a:solidFill>
                <a:ea typeface="楷体_GB2312" pitchFamily="1" charset="-122"/>
              </a:rPr>
              <a:t>0</a:t>
            </a:r>
            <a:r>
              <a:rPr lang="zh-CN" altLang="zh-CN" sz="4001" i="1">
                <a:solidFill>
                  <a:srgbClr val="000000"/>
                </a:solidFill>
                <a:ea typeface="楷体_GB2312" pitchFamily="1" charset="-122"/>
              </a:rPr>
              <a:t>,y</a:t>
            </a:r>
            <a:r>
              <a:rPr lang="zh-CN" altLang="zh-CN" sz="4001" i="1" baseline="-25000">
                <a:solidFill>
                  <a:srgbClr val="000000"/>
                </a:solidFill>
                <a:ea typeface="楷体_GB2312" pitchFamily="1" charset="-122"/>
              </a:rPr>
              <a:t>0</a:t>
            </a:r>
            <a:r>
              <a:rPr lang="zh-CN" altLang="zh-CN" sz="4001" i="1">
                <a:solidFill>
                  <a:srgbClr val="000000"/>
                </a:solidFill>
                <a:ea typeface="楷体_GB2312" pitchFamily="1" charset="-122"/>
              </a:rPr>
              <a:t>)</a:t>
            </a: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处的梯度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684389" y="3573639"/>
            <a:ext cx="7200698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i="1">
                <a:solidFill>
                  <a:srgbClr val="000000"/>
                </a:solidFill>
                <a:ea typeface="楷体_GB2312" pitchFamily="1" charset="-122"/>
              </a:rPr>
              <a:t>z=f(x,y,z)</a:t>
            </a: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在</a:t>
            </a:r>
            <a:r>
              <a:rPr lang="zh-CN" altLang="zh-CN" sz="4001" i="1">
                <a:solidFill>
                  <a:srgbClr val="000000"/>
                </a:solidFill>
                <a:ea typeface="楷体_GB2312" pitchFamily="1" charset="-122"/>
              </a:rPr>
              <a:t>P</a:t>
            </a:r>
            <a:r>
              <a:rPr lang="zh-CN" altLang="zh-CN" sz="4001" i="1" baseline="-25000">
                <a:solidFill>
                  <a:srgbClr val="000000"/>
                </a:solidFill>
                <a:ea typeface="楷体_GB2312" pitchFamily="1" charset="-122"/>
              </a:rPr>
              <a:t>0</a:t>
            </a:r>
            <a:r>
              <a:rPr lang="zh-CN" altLang="zh-CN" sz="4001" i="1">
                <a:solidFill>
                  <a:srgbClr val="000000"/>
                </a:solidFill>
                <a:ea typeface="楷体_GB2312" pitchFamily="1" charset="-122"/>
              </a:rPr>
              <a:t>(x</a:t>
            </a:r>
            <a:r>
              <a:rPr lang="zh-CN" altLang="zh-CN" sz="4001" i="1" baseline="-25000">
                <a:solidFill>
                  <a:srgbClr val="000000"/>
                </a:solidFill>
                <a:ea typeface="楷体_GB2312" pitchFamily="1" charset="-122"/>
              </a:rPr>
              <a:t>0</a:t>
            </a:r>
            <a:r>
              <a:rPr lang="zh-CN" altLang="zh-CN" sz="4001" i="1">
                <a:solidFill>
                  <a:srgbClr val="000000"/>
                </a:solidFill>
                <a:ea typeface="楷体_GB2312" pitchFamily="1" charset="-122"/>
              </a:rPr>
              <a:t>,y</a:t>
            </a:r>
            <a:r>
              <a:rPr lang="zh-CN" altLang="zh-CN" sz="4001" i="1" baseline="-25000">
                <a:solidFill>
                  <a:srgbClr val="000000"/>
                </a:solidFill>
                <a:ea typeface="楷体_GB2312" pitchFamily="1" charset="-122"/>
              </a:rPr>
              <a:t>0</a:t>
            </a:r>
            <a:r>
              <a:rPr lang="zh-CN" altLang="zh-CN" sz="4001" i="1">
                <a:solidFill>
                  <a:srgbClr val="000000"/>
                </a:solidFill>
                <a:ea typeface="楷体_GB2312" pitchFamily="1" charset="-122"/>
              </a:rPr>
              <a:t>,z</a:t>
            </a:r>
            <a:r>
              <a:rPr lang="zh-CN" altLang="zh-CN" sz="4001" i="1" baseline="-25000">
                <a:solidFill>
                  <a:srgbClr val="000000"/>
                </a:solidFill>
                <a:ea typeface="楷体_GB2312" pitchFamily="1" charset="-122"/>
              </a:rPr>
              <a:t>0</a:t>
            </a:r>
            <a:r>
              <a:rPr lang="zh-CN" altLang="zh-CN" sz="4001" i="1">
                <a:solidFill>
                  <a:srgbClr val="000000"/>
                </a:solidFill>
                <a:ea typeface="楷体_GB2312" pitchFamily="1" charset="-122"/>
              </a:rPr>
              <a:t>)</a:t>
            </a: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处的梯度</a:t>
            </a:r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1115786" y="2060726"/>
          <a:ext cx="7421941" cy="73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r:id="rId3" imgW="2069519" imgH="241512" progId="Equation.3">
                  <p:embed/>
                </p:oleObj>
              </mc:Choice>
              <mc:Fallback>
                <p:oleObj r:id="rId3" imgW="2069519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786" y="2060726"/>
                        <a:ext cx="7421941" cy="733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1115786" y="4797274"/>
          <a:ext cx="7691563" cy="48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r:id="rId5" imgW="3262801" imgH="241512" progId="Equation.3">
                  <p:embed/>
                </p:oleObj>
              </mc:Choice>
              <mc:Fallback>
                <p:oleObj r:id="rId5" imgW="326280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786" y="4797274"/>
                        <a:ext cx="7691563" cy="482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83146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15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175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utoUpdateAnimBg="0"/>
      <p:bldP spid="16998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E54807-AEAC-480C-BD4D-21F17974D93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0DE86-311F-4578-9B87-B18E083B4800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214313" y="407988"/>
          <a:ext cx="8151812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文档" r:id="rId3" imgW="2922719" imgH="440656" progId="Word.Document.8">
                  <p:embed/>
                </p:oleObj>
              </mc:Choice>
              <mc:Fallback>
                <p:oleObj name="文档" r:id="rId3" imgW="2922719" imgH="440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07988"/>
                        <a:ext cx="8151812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52425" y="1828800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提示</a:t>
            </a:r>
            <a:r>
              <a:rPr kumimoji="1" lang="en-US" altLang="zh-CN">
                <a:solidFill>
                  <a:srgbClr val="0000FF"/>
                </a:solidFill>
              </a:rPr>
              <a:t>:</a:t>
            </a:r>
            <a:endParaRPr kumimoji="1" lang="en-US" altLang="zh-CN" b="0">
              <a:solidFill>
                <a:srgbClr val="0033CC"/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547813" y="1657350"/>
          <a:ext cx="52562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5" imgW="2281364" imgH="452470" progId="Equation.DSMT4">
                  <p:embed/>
                </p:oleObj>
              </mc:Choice>
              <mc:Fallback>
                <p:oleObj name="Equation" r:id="rId5" imgW="2281364" imgH="4524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57350"/>
                        <a:ext cx="52562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50825" y="2852738"/>
          <a:ext cx="92027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文档" r:id="rId7" imgW="3395068" imgH="396014" progId="Word.Document.8">
                  <p:embed/>
                </p:oleObj>
              </mc:Choice>
              <mc:Fallback>
                <p:oleObj name="文档" r:id="rId7" imgW="3395068" imgH="3960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852738"/>
                        <a:ext cx="920273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9563" y="4205288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提示</a:t>
            </a:r>
            <a:r>
              <a:rPr kumimoji="1" lang="en-US" altLang="zh-CN">
                <a:solidFill>
                  <a:srgbClr val="0000FF"/>
                </a:solidFill>
              </a:rPr>
              <a:t>:</a:t>
            </a:r>
            <a:endParaRPr kumimoji="1" lang="en-US" altLang="zh-CN" b="0">
              <a:solidFill>
                <a:srgbClr val="0033CC"/>
              </a:solidFill>
            </a:endParaRP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489075" y="4005263"/>
          <a:ext cx="53022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9" imgW="2266765" imgH="428822" progId="Equation.DSMT4">
                  <p:embed/>
                </p:oleObj>
              </mc:Choice>
              <mc:Fallback>
                <p:oleObj name="Equation" r:id="rId9" imgW="2266765" imgH="4288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4005263"/>
                        <a:ext cx="53022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3576638" y="5170488"/>
          <a:ext cx="5302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1" imgW="2266765" imgH="238059" progId="Equation.DSMT4">
                  <p:embed/>
                </p:oleObj>
              </mc:Choice>
              <mc:Fallback>
                <p:oleObj name="Equation" r:id="rId11" imgW="2266765" imgH="2380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5170488"/>
                        <a:ext cx="53022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982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B547A-00A9-4672-AC4A-74D730837971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277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188913"/>
            <a:ext cx="3098800" cy="576262"/>
          </a:xfrm>
        </p:spPr>
        <p:txBody>
          <a:bodyPr/>
          <a:lstStyle/>
          <a:p>
            <a:pPr algn="l" eaLnBrk="1" hangingPunct="1"/>
            <a:r>
              <a:rPr lang="zh-CN" altLang="en-US" dirty="0" smtClean="0"/>
              <a:t>总结：</a:t>
            </a:r>
            <a:endParaRPr lang="zh-CN" altLang="en-US" dirty="0" smtClean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方向导数公式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844800" y="673100"/>
          <a:ext cx="5854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3" imgW="5848214" imgH="923859" progId="Equation.3">
                  <p:embed/>
                </p:oleObj>
              </mc:Choice>
              <mc:Fallback>
                <p:oleObj name="Equation" r:id="rId3" imgW="5848214" imgH="923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673100"/>
                        <a:ext cx="5854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032000" y="17716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令向量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981200" y="1471613"/>
            <a:ext cx="0" cy="157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85800" y="55467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这说明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819400" y="53340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方向：</a:t>
            </a:r>
            <a:r>
              <a:rPr kumimoji="1" lang="en-US" altLang="zh-CN" b="0" i="1">
                <a:solidFill>
                  <a:srgbClr val="0033CC"/>
                </a:solidFill>
              </a:rPr>
              <a:t>f  </a:t>
            </a:r>
            <a:r>
              <a:rPr kumimoji="1" lang="zh-CN" altLang="en-US" b="0">
                <a:solidFill>
                  <a:srgbClr val="0033CC"/>
                </a:solidFill>
              </a:rPr>
              <a:t>变化率最大的方向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971800" y="5867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模 </a:t>
            </a:r>
            <a:r>
              <a:rPr kumimoji="1" lang="en-US" altLang="zh-CN">
                <a:solidFill>
                  <a:srgbClr val="0033CC"/>
                </a:solidFill>
              </a:rPr>
              <a:t>: </a:t>
            </a:r>
            <a:r>
              <a:rPr kumimoji="1" lang="en-US" altLang="zh-CN" b="0">
                <a:solidFill>
                  <a:srgbClr val="0033CC"/>
                </a:solidFill>
              </a:rPr>
              <a:t> </a:t>
            </a:r>
            <a:r>
              <a:rPr kumimoji="1" lang="en-US" altLang="zh-CN" b="0" i="1">
                <a:solidFill>
                  <a:srgbClr val="0033CC"/>
                </a:solidFill>
              </a:rPr>
              <a:t>f  </a:t>
            </a:r>
            <a:r>
              <a:rPr kumimoji="1" lang="zh-CN" altLang="en-US" b="0">
                <a:solidFill>
                  <a:srgbClr val="0033CC"/>
                </a:solidFill>
              </a:rPr>
              <a:t>的最大变化率之值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86200" y="3962400"/>
            <a:ext cx="3709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b="0">
                <a:solidFill>
                  <a:srgbClr val="0033CC"/>
                </a:solidFill>
                <a:sym typeface="Symbol" panose="05050102010706020507" pitchFamily="18" charset="2"/>
              </a:rPr>
              <a:t>方向导数取最大值：</a:t>
            </a:r>
            <a:endParaRPr kumimoji="1" lang="zh-CN" altLang="en-US" b="0" i="1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sp>
        <p:nvSpPr>
          <p:cNvPr id="9227" name="AutoShape 11"/>
          <p:cNvSpPr>
            <a:spLocks/>
          </p:cNvSpPr>
          <p:nvPr/>
        </p:nvSpPr>
        <p:spPr bwMode="auto">
          <a:xfrm>
            <a:off x="2667000" y="5410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3309938" y="1657350"/>
            <a:ext cx="3417887" cy="927100"/>
            <a:chOff x="2085" y="1044"/>
            <a:chExt cx="2153" cy="584"/>
          </a:xfrm>
        </p:grpSpPr>
        <p:graphicFrame>
          <p:nvGraphicFramePr>
            <p:cNvPr id="32808" name="Object 13"/>
            <p:cNvGraphicFramePr>
              <a:graphicFrameLocks noChangeAspect="1"/>
            </p:cNvGraphicFramePr>
            <p:nvPr/>
          </p:nvGraphicFramePr>
          <p:xfrm>
            <a:off x="2085" y="1044"/>
            <a:ext cx="2153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Equation" r:id="rId5" imgW="3409814" imgH="923859" progId="Equation.3">
                    <p:embed/>
                  </p:oleObj>
                </mc:Choice>
                <mc:Fallback>
                  <p:oleObj name="Equation" r:id="rId5" imgW="3409814" imgH="9238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1044"/>
                          <a:ext cx="2153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9" name="Line 14"/>
            <p:cNvSpPr>
              <a:spLocks noChangeShapeType="1"/>
            </p:cNvSpPr>
            <p:nvPr/>
          </p:nvSpPr>
          <p:spPr bwMode="auto">
            <a:xfrm>
              <a:off x="2112" y="1152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3260725" y="2540000"/>
            <a:ext cx="3978275" cy="508000"/>
            <a:chOff x="2006" y="1600"/>
            <a:chExt cx="2506" cy="320"/>
          </a:xfrm>
        </p:grpSpPr>
        <p:graphicFrame>
          <p:nvGraphicFramePr>
            <p:cNvPr id="32806" name="Object 16"/>
            <p:cNvGraphicFramePr>
              <a:graphicFrameLocks noChangeAspect="1"/>
            </p:cNvGraphicFramePr>
            <p:nvPr/>
          </p:nvGraphicFramePr>
          <p:xfrm>
            <a:off x="2046" y="1600"/>
            <a:ext cx="246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8" name="Equation" r:id="rId7" imgW="3905386" imgH="504891" progId="Equation.3">
                    <p:embed/>
                  </p:oleObj>
                </mc:Choice>
                <mc:Fallback>
                  <p:oleObj name="Equation" r:id="rId7" imgW="3905386" imgH="504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" y="1600"/>
                          <a:ext cx="2466" cy="32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7" name="Line 17"/>
            <p:cNvSpPr>
              <a:spLocks noChangeShapeType="1"/>
            </p:cNvSpPr>
            <p:nvPr/>
          </p:nvSpPr>
          <p:spPr bwMode="auto">
            <a:xfrm>
              <a:off x="2006" y="1605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3028950" y="3187700"/>
            <a:ext cx="2425700" cy="533400"/>
            <a:chOff x="1908" y="2008"/>
            <a:chExt cx="1528" cy="336"/>
          </a:xfrm>
        </p:grpSpPr>
        <p:graphicFrame>
          <p:nvGraphicFramePr>
            <p:cNvPr id="32802" name="Object 19"/>
            <p:cNvGraphicFramePr>
              <a:graphicFrameLocks noChangeAspect="1"/>
            </p:cNvGraphicFramePr>
            <p:nvPr/>
          </p:nvGraphicFramePr>
          <p:xfrm>
            <a:off x="1908" y="2008"/>
            <a:ext cx="15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9" name="Equation" r:id="rId9" imgW="2419461" imgH="528539" progId="Equation.3">
                    <p:embed/>
                  </p:oleObj>
                </mc:Choice>
                <mc:Fallback>
                  <p:oleObj name="Equation" r:id="rId9" imgW="2419461" imgH="5285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2008"/>
                          <a:ext cx="152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3" name="Line 20"/>
            <p:cNvSpPr>
              <a:spLocks noChangeShapeType="1"/>
            </p:cNvSpPr>
            <p:nvPr/>
          </p:nvSpPr>
          <p:spPr bwMode="auto">
            <a:xfrm>
              <a:off x="2179" y="2027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2804" name="Line 21"/>
            <p:cNvSpPr>
              <a:spLocks noChangeShapeType="1"/>
            </p:cNvSpPr>
            <p:nvPr/>
          </p:nvSpPr>
          <p:spPr bwMode="auto">
            <a:xfrm>
              <a:off x="2848" y="2027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2805" name="Line 22"/>
            <p:cNvSpPr>
              <a:spLocks noChangeShapeType="1"/>
            </p:cNvSpPr>
            <p:nvPr/>
          </p:nvSpPr>
          <p:spPr bwMode="auto">
            <a:xfrm>
              <a:off x="3062" y="2027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5740400" y="3187700"/>
            <a:ext cx="1651000" cy="533400"/>
            <a:chOff x="3300" y="1968"/>
            <a:chExt cx="1040" cy="336"/>
          </a:xfrm>
        </p:grpSpPr>
        <p:graphicFrame>
          <p:nvGraphicFramePr>
            <p:cNvPr id="32800" name="Object 24"/>
            <p:cNvGraphicFramePr>
              <a:graphicFrameLocks noChangeAspect="1"/>
            </p:cNvGraphicFramePr>
            <p:nvPr/>
          </p:nvGraphicFramePr>
          <p:xfrm>
            <a:off x="3300" y="1968"/>
            <a:ext cx="10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0" name="Equation" r:id="rId11" imgW="1647696" imgH="528539" progId="Equation.3">
                    <p:embed/>
                  </p:oleObj>
                </mc:Choice>
                <mc:Fallback>
                  <p:oleObj name="Equation" r:id="rId11" imgW="1647696" imgH="5285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0" y="1968"/>
                          <a:ext cx="10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1" name="Line 25"/>
            <p:cNvSpPr>
              <a:spLocks noChangeShapeType="1"/>
            </p:cNvSpPr>
            <p:nvPr/>
          </p:nvSpPr>
          <p:spPr bwMode="auto">
            <a:xfrm>
              <a:off x="3478" y="199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9242" name="Group 26"/>
          <p:cNvGrpSpPr>
            <a:grpSpLocks/>
          </p:cNvGrpSpPr>
          <p:nvPr/>
        </p:nvGrpSpPr>
        <p:grpSpPr bwMode="auto">
          <a:xfrm>
            <a:off x="1250950" y="3048000"/>
            <a:ext cx="1714500" cy="927100"/>
            <a:chOff x="788" y="1920"/>
            <a:chExt cx="1080" cy="584"/>
          </a:xfrm>
        </p:grpSpPr>
        <p:graphicFrame>
          <p:nvGraphicFramePr>
            <p:cNvPr id="32797" name="Object 27"/>
            <p:cNvGraphicFramePr>
              <a:graphicFrameLocks noChangeAspect="1"/>
            </p:cNvGraphicFramePr>
            <p:nvPr/>
          </p:nvGraphicFramePr>
          <p:xfrm>
            <a:off x="788" y="1920"/>
            <a:ext cx="1080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" name="Equation" r:id="rId13" imgW="1709642" imgH="923859" progId="Equation.3">
                    <p:embed/>
                  </p:oleObj>
                </mc:Choice>
                <mc:Fallback>
                  <p:oleObj name="Equation" r:id="rId13" imgW="1709642" imgH="9238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" y="1920"/>
                          <a:ext cx="1080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8" name="Line 28"/>
            <p:cNvSpPr>
              <a:spLocks noChangeShapeType="1"/>
            </p:cNvSpPr>
            <p:nvPr/>
          </p:nvSpPr>
          <p:spPr bwMode="auto">
            <a:xfrm>
              <a:off x="1589" y="201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2799" name="Line 29"/>
            <p:cNvSpPr>
              <a:spLocks noChangeShapeType="1"/>
            </p:cNvSpPr>
            <p:nvPr/>
          </p:nvSpPr>
          <p:spPr bwMode="auto">
            <a:xfrm>
              <a:off x="1372" y="201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9246" name="Group 30"/>
          <p:cNvGrpSpPr>
            <a:grpSpLocks/>
          </p:cNvGrpSpPr>
          <p:nvPr/>
        </p:nvGrpSpPr>
        <p:grpSpPr bwMode="auto">
          <a:xfrm>
            <a:off x="431800" y="3987800"/>
            <a:ext cx="3454400" cy="508000"/>
            <a:chOff x="368" y="2425"/>
            <a:chExt cx="2176" cy="320"/>
          </a:xfrm>
        </p:grpSpPr>
        <p:graphicFrame>
          <p:nvGraphicFramePr>
            <p:cNvPr id="32794" name="Object 31"/>
            <p:cNvGraphicFramePr>
              <a:graphicFrameLocks noChangeAspect="1"/>
            </p:cNvGraphicFramePr>
            <p:nvPr/>
          </p:nvGraphicFramePr>
          <p:xfrm>
            <a:off x="368" y="2425"/>
            <a:ext cx="217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2" name="Equation" r:id="rId15" imgW="3448087" imgH="504891" progId="Equation.3">
                    <p:embed/>
                  </p:oleObj>
                </mc:Choice>
                <mc:Fallback>
                  <p:oleObj name="Equation" r:id="rId15" imgW="3448087" imgH="504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" y="2425"/>
                          <a:ext cx="217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5" name="Line 32"/>
            <p:cNvSpPr>
              <a:spLocks noChangeShapeType="1"/>
            </p:cNvSpPr>
            <p:nvPr/>
          </p:nvSpPr>
          <p:spPr bwMode="auto">
            <a:xfrm>
              <a:off x="550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2796" name="Line 33"/>
            <p:cNvSpPr>
              <a:spLocks noChangeShapeType="1"/>
            </p:cNvSpPr>
            <p:nvPr/>
          </p:nvSpPr>
          <p:spPr bwMode="auto">
            <a:xfrm>
              <a:off x="1152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9250" name="Group 34"/>
          <p:cNvGrpSpPr>
            <a:grpSpLocks/>
          </p:cNvGrpSpPr>
          <p:nvPr/>
        </p:nvGrpSpPr>
        <p:grpSpPr bwMode="auto">
          <a:xfrm>
            <a:off x="2133600" y="5638800"/>
            <a:ext cx="431800" cy="381000"/>
            <a:chOff x="1344" y="3552"/>
            <a:chExt cx="272" cy="240"/>
          </a:xfrm>
        </p:grpSpPr>
        <p:graphicFrame>
          <p:nvGraphicFramePr>
            <p:cNvPr id="32792" name="Object 35"/>
            <p:cNvGraphicFramePr>
              <a:graphicFrameLocks noChangeAspect="1"/>
            </p:cNvGraphicFramePr>
            <p:nvPr/>
          </p:nvGraphicFramePr>
          <p:xfrm>
            <a:off x="1344" y="3592"/>
            <a:ext cx="2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name="Equation" r:id="rId17" imgW="428496" imgH="314522" progId="Equation.3">
                    <p:embed/>
                  </p:oleObj>
                </mc:Choice>
                <mc:Fallback>
                  <p:oleObj name="Equation" r:id="rId17" imgW="428496" imgH="3145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592"/>
                          <a:ext cx="2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3" name="Line 36"/>
            <p:cNvSpPr>
              <a:spLocks noChangeShapeType="1"/>
            </p:cNvSpPr>
            <p:nvPr/>
          </p:nvSpPr>
          <p:spPr bwMode="auto">
            <a:xfrm>
              <a:off x="1366" y="355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9253" name="Group 37"/>
          <p:cNvGrpSpPr>
            <a:grpSpLocks/>
          </p:cNvGrpSpPr>
          <p:nvPr/>
        </p:nvGrpSpPr>
        <p:grpSpPr bwMode="auto">
          <a:xfrm>
            <a:off x="2443163" y="4446588"/>
            <a:ext cx="2489200" cy="927100"/>
            <a:chOff x="1632" y="2832"/>
            <a:chExt cx="1568" cy="584"/>
          </a:xfrm>
        </p:grpSpPr>
        <p:graphicFrame>
          <p:nvGraphicFramePr>
            <p:cNvPr id="32790" name="Object 38"/>
            <p:cNvGraphicFramePr>
              <a:graphicFrameLocks noChangeAspect="1"/>
            </p:cNvGraphicFramePr>
            <p:nvPr/>
          </p:nvGraphicFramePr>
          <p:xfrm>
            <a:off x="1632" y="2832"/>
            <a:ext cx="156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4" name="Equation" r:id="rId19" imgW="2486142" imgH="923859" progId="Equation.3">
                    <p:embed/>
                  </p:oleObj>
                </mc:Choice>
                <mc:Fallback>
                  <p:oleObj name="Equation" r:id="rId19" imgW="2486142" imgH="9238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832"/>
                          <a:ext cx="156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1" name="Line 39"/>
            <p:cNvSpPr>
              <a:spLocks noChangeShapeType="1"/>
            </p:cNvSpPr>
            <p:nvPr/>
          </p:nvSpPr>
          <p:spPr bwMode="auto">
            <a:xfrm>
              <a:off x="2984" y="2947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4168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1" grpId="0" autoUpdateAnimBg="0"/>
      <p:bldP spid="9222" grpId="0" animBg="1"/>
      <p:bldP spid="9223" grpId="0" autoUpdateAnimBg="0"/>
      <p:bldP spid="9224" grpId="0" autoUpdateAnimBg="0"/>
      <p:bldP spid="9225" grpId="0" autoUpdateAnimBg="0"/>
      <p:bldP spid="922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83BD-17BD-4E39-AA0F-EAAD09A33EF8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362226" y="259040"/>
            <a:ext cx="685901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设</a:t>
            </a:r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2060726" y="244425"/>
          <a:ext cx="3251099" cy="722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r:id="rId3" imgW="1029464" imgH="229016" progId="Equation.3">
                  <p:embed/>
                </p:oleObj>
              </mc:Choice>
              <mc:Fallback>
                <p:oleObj r:id="rId3" imgW="1029464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726" y="244425"/>
                        <a:ext cx="3251099" cy="722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5334000" y="228802"/>
            <a:ext cx="685901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求</a:t>
            </a:r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5940274" y="287262"/>
          <a:ext cx="1467556" cy="61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r:id="rId5" imgW="482917" imgH="203517" progId="Equation.3">
                  <p:embed/>
                </p:oleObj>
              </mc:Choice>
              <mc:Fallback>
                <p:oleObj r:id="rId5" imgW="482917" imgH="203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274" y="287262"/>
                        <a:ext cx="1467556" cy="617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7315099" y="230314"/>
            <a:ext cx="1752802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并求在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304901" y="900087"/>
            <a:ext cx="838099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点</a:t>
            </a:r>
          </a:p>
        </p:txBody>
      </p:sp>
      <p:graphicFrame>
        <p:nvGraphicFramePr>
          <p:cNvPr id="176137" name="Object 9"/>
          <p:cNvGraphicFramePr>
            <a:graphicFrameLocks noChangeAspect="1"/>
          </p:cNvGraphicFramePr>
          <p:nvPr/>
        </p:nvGraphicFramePr>
        <p:xfrm>
          <a:off x="940405" y="990802"/>
          <a:ext cx="2183695" cy="6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r:id="rId7" imgW="711208" imgH="203429" progId="Equation.3">
                  <p:embed/>
                </p:oleObj>
              </mc:Choice>
              <mc:Fallback>
                <p:oleObj r:id="rId7" imgW="711208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405" y="990802"/>
                        <a:ext cx="2183695" cy="6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3038929" y="942925"/>
            <a:ext cx="6358063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处方向导数的最大(小)值。</a:t>
            </a: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19012" y="1838476"/>
            <a:ext cx="685901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解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1066901" y="1838476"/>
            <a:ext cx="685901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∵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533199" y="2841877"/>
            <a:ext cx="776615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∴</a:t>
            </a:r>
          </a:p>
        </p:txBody>
      </p:sp>
      <p:graphicFrame>
        <p:nvGraphicFramePr>
          <p:cNvPr id="176142" name="Object 14"/>
          <p:cNvGraphicFramePr>
            <a:graphicFrameLocks noChangeAspect="1"/>
          </p:cNvGraphicFramePr>
          <p:nvPr/>
        </p:nvGraphicFramePr>
        <p:xfrm>
          <a:off x="1897441" y="1600099"/>
          <a:ext cx="1755825" cy="115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r:id="rId9" imgW="597217" imgH="394017" progId="Equation.3">
                  <p:embed/>
                </p:oleObj>
              </mc:Choice>
              <mc:Fallback>
                <p:oleObj r:id="rId9" imgW="5972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441" y="1600099"/>
                        <a:ext cx="1755825" cy="1157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3" name="Object 15"/>
          <p:cNvGraphicFramePr>
            <a:graphicFrameLocks noChangeAspect="1"/>
          </p:cNvGraphicFramePr>
          <p:nvPr/>
        </p:nvGraphicFramePr>
        <p:xfrm>
          <a:off x="4114397" y="1616226"/>
          <a:ext cx="1677206" cy="1202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r:id="rId11" imgW="584517" imgH="419417" progId="Equation.3">
                  <p:embed/>
                </p:oleObj>
              </mc:Choice>
              <mc:Fallback>
                <p:oleObj r:id="rId11" imgW="5845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397" y="1616226"/>
                        <a:ext cx="1677206" cy="1202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4" name="Object 16"/>
          <p:cNvGraphicFramePr>
            <a:graphicFrameLocks noChangeAspect="1"/>
          </p:cNvGraphicFramePr>
          <p:nvPr/>
        </p:nvGraphicFramePr>
        <p:xfrm>
          <a:off x="6171595" y="1600099"/>
          <a:ext cx="2515810" cy="1130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r:id="rId13" imgW="876617" imgH="394017" progId="Equation.3">
                  <p:embed/>
                </p:oleObj>
              </mc:Choice>
              <mc:Fallback>
                <p:oleObj r:id="rId13" imgW="8766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1595" y="1600099"/>
                        <a:ext cx="2515810" cy="1130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5" name="Object 17"/>
          <p:cNvGraphicFramePr>
            <a:graphicFrameLocks noChangeAspect="1"/>
          </p:cNvGraphicFramePr>
          <p:nvPr/>
        </p:nvGraphicFramePr>
        <p:xfrm>
          <a:off x="1617738" y="2819199"/>
          <a:ext cx="6535460" cy="81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r:id="rId15" imgW="2260917" imgH="279717" progId="Equation.3">
                  <p:embed/>
                </p:oleObj>
              </mc:Choice>
              <mc:Fallback>
                <p:oleObj r:id="rId15" imgW="2260917" imgH="279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738" y="2819199"/>
                        <a:ext cx="6535460" cy="811389"/>
                      </a:xfrm>
                      <a:prstGeom prst="rect">
                        <a:avLst/>
                      </a:prstGeom>
                      <a:solidFill>
                        <a:srgbClr val="F9AE4B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F9AE4B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6" name="Object 18"/>
          <p:cNvGraphicFramePr>
            <a:graphicFrameLocks noChangeAspect="1"/>
          </p:cNvGraphicFramePr>
          <p:nvPr/>
        </p:nvGraphicFramePr>
        <p:xfrm>
          <a:off x="3885595" y="3683000"/>
          <a:ext cx="2516314" cy="5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r:id="rId17" imgW="863542" imgH="203429" progId="Equation.3">
                  <p:embed/>
                </p:oleObj>
              </mc:Choice>
              <mc:Fallback>
                <p:oleObj r:id="rId17" imgW="863542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595" y="3683000"/>
                        <a:ext cx="2516314" cy="5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457099" y="4556377"/>
            <a:ext cx="1295702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从而</a:t>
            </a:r>
          </a:p>
        </p:txBody>
      </p:sp>
      <p:graphicFrame>
        <p:nvGraphicFramePr>
          <p:cNvPr id="176148" name="Object 20"/>
          <p:cNvGraphicFramePr>
            <a:graphicFrameLocks noChangeAspect="1"/>
          </p:cNvGraphicFramePr>
          <p:nvPr/>
        </p:nvGraphicFramePr>
        <p:xfrm>
          <a:off x="2420056" y="4419802"/>
          <a:ext cx="5152068" cy="111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r:id="rId19" imgW="1993352" imgH="431930" progId="Equation.3">
                  <p:embed/>
                </p:oleObj>
              </mc:Choice>
              <mc:Fallback>
                <p:oleObj r:id="rId19" imgW="1993352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056" y="4419802"/>
                        <a:ext cx="5152068" cy="1115786"/>
                      </a:xfrm>
                      <a:prstGeom prst="rect">
                        <a:avLst/>
                      </a:prstGeom>
                      <a:solidFill>
                        <a:srgbClr val="F9AE4B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F9AE4B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9" name="Object 21"/>
          <p:cNvGraphicFramePr>
            <a:graphicFrameLocks noChangeAspect="1"/>
          </p:cNvGraphicFramePr>
          <p:nvPr/>
        </p:nvGraphicFramePr>
        <p:xfrm>
          <a:off x="2442734" y="5589512"/>
          <a:ext cx="5121829" cy="111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r:id="rId21" imgW="1980657" imgH="431930" progId="Equation.3">
                  <p:embed/>
                </p:oleObj>
              </mc:Choice>
              <mc:Fallback>
                <p:oleObj r:id="rId21" imgW="1980657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734" y="5589512"/>
                        <a:ext cx="5121829" cy="111629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FFCCFF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152198" y="152198"/>
            <a:ext cx="1295703" cy="92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5398" b="1">
                <a:solidFill>
                  <a:srgbClr val="FF0000"/>
                </a:solidFill>
                <a:ea typeface="隶书" panose="02010509060101010101" pitchFamily="49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9415116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3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3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3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75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3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3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5" presetID="18" presetClass="entr" presetSubtype="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59" presetID="18" presetClass="entr" presetSubtype="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3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72" presetID="18" presetClass="entr" presetSubtype="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3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utoUpdateAnimBg="0"/>
      <p:bldP spid="176133" grpId="0" autoUpdateAnimBg="0"/>
      <p:bldP spid="176135" grpId="0" autoUpdateAnimBg="0"/>
      <p:bldP spid="176136" grpId="0" autoUpdateAnimBg="0"/>
      <p:bldP spid="176138" grpId="0" autoUpdateAnimBg="0"/>
      <p:bldP spid="176139" grpId="0" autoUpdateAnimBg="0"/>
      <p:bldP spid="176140" grpId="0" autoUpdateAnimBg="0"/>
      <p:bldP spid="176141" grpId="0" autoUpdateAnimBg="0"/>
      <p:bldP spid="176147" grpId="0" autoUpdateAnimBg="0"/>
      <p:bldP spid="17615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A471-CD9E-4DE8-AB5B-890C9E9E1B97}" type="slidenum">
              <a:rPr lang="zh-CN" altLang="zh-CN">
                <a:solidFill>
                  <a:srgbClr val="000000"/>
                </a:solidFill>
              </a:rPr>
              <a:pPr/>
              <a:t>16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24556" y="692453"/>
            <a:ext cx="8395607" cy="1108637"/>
          </a:xfrm>
          <a:prstGeom prst="rect">
            <a:avLst/>
          </a:prstGeom>
          <a:noFill/>
          <a:ln w="76200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6604" b="1">
                <a:solidFill>
                  <a:srgbClr val="FF0000"/>
                </a:solidFill>
                <a:ea typeface="隶书" panose="02010509060101010101" pitchFamily="49" charset="-122"/>
              </a:rPr>
              <a:t> 梯度有关的运算法则</a:t>
            </a:r>
          </a:p>
        </p:txBody>
      </p:sp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1043214" y="2204861"/>
          <a:ext cx="6618111" cy="371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3" imgW="2502217" imgH="1486217" progId="Equation.3">
                  <p:embed/>
                </p:oleObj>
              </mc:Choice>
              <mc:Fallback>
                <p:oleObj r:id="rId3" imgW="2502217" imgH="1486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214" y="2204861"/>
                        <a:ext cx="6618111" cy="3716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48950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89B064-8A35-4626-87DB-008F45FEBE17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51253-D82B-4DB5-A837-C2CB05F37D6D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686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333375"/>
            <a:ext cx="2809875" cy="685800"/>
          </a:xfrm>
          <a:ln w="381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内容小结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62000" y="116681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FF"/>
                </a:solidFill>
              </a:rPr>
              <a:t>1. </a:t>
            </a:r>
            <a:r>
              <a:rPr kumimoji="1" lang="zh-CN" altLang="en-US">
                <a:solidFill>
                  <a:srgbClr val="0000FF"/>
                </a:solidFill>
              </a:rPr>
              <a:t>方向导数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8313" y="17414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0">
                <a:solidFill>
                  <a:srgbClr val="0033CC"/>
                </a:solidFill>
              </a:rPr>
              <a:t>• </a:t>
            </a:r>
            <a:r>
              <a:rPr kumimoji="1" lang="zh-CN" altLang="en-US" b="0">
                <a:solidFill>
                  <a:srgbClr val="0033CC"/>
                </a:solidFill>
              </a:rPr>
              <a:t>三元函数 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220913" y="1868488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3" imgW="1390835" imgH="400050" progId="Equation.3">
                  <p:embed/>
                </p:oleObj>
              </mc:Choice>
              <mc:Fallback>
                <p:oleObj name="Equation" r:id="rId3" imgW="1390835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1868488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617913" y="17414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在点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4443413" y="1868488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5" imgW="1380971" imgH="400050" progId="Equation.3">
                  <p:embed/>
                </p:oleObj>
              </mc:Choice>
              <mc:Fallback>
                <p:oleObj name="Equation" r:id="rId5" imgW="1380971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1868488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802313" y="175577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沿方向 </a:t>
            </a:r>
            <a:r>
              <a:rPr kumimoji="1" lang="en-US" altLang="zh-CN" b="0" i="1">
                <a:solidFill>
                  <a:srgbClr val="FF0000"/>
                </a:solidFill>
              </a:rPr>
              <a:t>l </a:t>
            </a:r>
            <a:r>
              <a:rPr kumimoji="1" lang="en-US" altLang="zh-CN" b="0">
                <a:solidFill>
                  <a:srgbClr val="0033CC"/>
                </a:solidFill>
              </a:rPr>
              <a:t>(</a:t>
            </a:r>
            <a:r>
              <a:rPr kumimoji="1" lang="zh-CN" altLang="en-US" b="0">
                <a:solidFill>
                  <a:srgbClr val="0033CC"/>
                </a:solidFill>
              </a:rPr>
              <a:t>方向角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823913" y="2363788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7" imgW="1595613" imgH="438281" progId="Equation.3">
                  <p:embed/>
                </p:oleObj>
              </mc:Choice>
              <mc:Fallback>
                <p:oleObj name="Equation" r:id="rId7" imgW="1595613" imgH="4382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363788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449513" y="228917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的方向导数为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714500" y="2884488"/>
          <a:ext cx="54197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9" imgW="5419719" imgH="923859" progId="Equation.3">
                  <p:embed/>
                </p:oleObj>
              </mc:Choice>
              <mc:Fallback>
                <p:oleObj name="Equation" r:id="rId9" imgW="5419719" imgH="923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884488"/>
                        <a:ext cx="54197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68313" y="3875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0">
                <a:solidFill>
                  <a:srgbClr val="0033CC"/>
                </a:solidFill>
              </a:rPr>
              <a:t>• </a:t>
            </a:r>
            <a:r>
              <a:rPr kumimoji="1" lang="zh-CN" altLang="en-US" b="0">
                <a:solidFill>
                  <a:srgbClr val="0033CC"/>
                </a:solidFill>
              </a:rPr>
              <a:t>二元函数 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2220913" y="3951288"/>
          <a:ext cx="1090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11" imgW="1085838" imgH="400050" progId="Equation.3">
                  <p:embed/>
                </p:oleObj>
              </mc:Choice>
              <mc:Fallback>
                <p:oleObj name="Equation" r:id="rId11" imgW="1085838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3951288"/>
                        <a:ext cx="10906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311525" y="38750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在点</a:t>
            </a:r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4149725" y="4002088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13" imgW="1076368" imgH="400050" progId="Equation.3">
                  <p:embed/>
                </p:oleObj>
              </mc:Choice>
              <mc:Fallback>
                <p:oleObj name="Equation" r:id="rId13" imgW="1076368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4002088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849313" y="4560888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15" imgW="857386" imgH="400050" progId="Equation.3">
                  <p:embed/>
                </p:oleObj>
              </mc:Choice>
              <mc:Fallback>
                <p:oleObj name="Equation" r:id="rId15" imgW="857386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4560888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611313" y="442277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的方向导数为</a:t>
            </a: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1397000" y="5094288"/>
          <a:ext cx="38211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17" imgW="3819371" imgH="923859" progId="Equation.3">
                  <p:embed/>
                </p:oleObj>
              </mc:Choice>
              <mc:Fallback>
                <p:oleObj name="Equation" r:id="rId17" imgW="3819371" imgH="923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094288"/>
                        <a:ext cx="38211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216525" y="38893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沿方向 </a:t>
            </a:r>
            <a:r>
              <a:rPr kumimoji="1" lang="en-US" altLang="zh-CN" b="0" i="1">
                <a:solidFill>
                  <a:srgbClr val="FF0000"/>
                </a:solidFill>
              </a:rPr>
              <a:t>l</a:t>
            </a:r>
            <a:r>
              <a:rPr kumimoji="1" lang="en-US" altLang="zh-CN" b="0" i="1">
                <a:solidFill>
                  <a:srgbClr val="FFFF00"/>
                </a:solidFill>
              </a:rPr>
              <a:t> </a:t>
            </a:r>
            <a:r>
              <a:rPr kumimoji="1" lang="en-US" altLang="zh-CN" b="0">
                <a:solidFill>
                  <a:srgbClr val="0033CC"/>
                </a:solidFill>
              </a:rPr>
              <a:t>(</a:t>
            </a:r>
            <a:r>
              <a:rPr kumimoji="1" lang="zh-CN" altLang="en-US" b="0">
                <a:solidFill>
                  <a:srgbClr val="0033CC"/>
                </a:solidFill>
              </a:rPr>
              <a:t>方向角为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5281613" y="5094288"/>
          <a:ext cx="241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19" imgW="2409991" imgH="923859" progId="Equation.3">
                  <p:embed/>
                </p:oleObj>
              </mc:Choice>
              <mc:Fallback>
                <p:oleObj name="Equation" r:id="rId19" imgW="2409991" imgH="923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5094288"/>
                        <a:ext cx="241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7707313" y="5335588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21" imgW="757167" imgH="323981" progId="Equation.3">
                  <p:embed/>
                </p:oleObj>
              </mc:Choice>
              <mc:Fallback>
                <p:oleObj name="Equation" r:id="rId21" imgW="757167" imgH="3239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313" y="5335588"/>
                        <a:ext cx="762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69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18" grpId="0" autoUpdateAnimBg="0"/>
      <p:bldP spid="13320" grpId="0" autoUpdateAnimBg="0"/>
      <p:bldP spid="13322" grpId="0" autoUpdateAnimBg="0"/>
      <p:bldP spid="13324" grpId="0" autoUpdateAnimBg="0"/>
      <p:bldP spid="13326" grpId="0" autoUpdateAnimBg="0"/>
      <p:bldP spid="13329" grpId="0" autoUpdateAnimBg="0"/>
      <p:bldP spid="1333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463AA0-C2AE-4A3E-A84A-DF96DB277038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731838" y="3333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FF"/>
                </a:solidFill>
              </a:rPr>
              <a:t>2. </a:t>
            </a:r>
            <a:r>
              <a:rPr kumimoji="1" lang="zh-CN" altLang="en-US">
                <a:solidFill>
                  <a:srgbClr val="0000FF"/>
                </a:solidFill>
              </a:rPr>
              <a:t>梯度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3400" y="10033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0">
                <a:solidFill>
                  <a:srgbClr val="0033CC"/>
                </a:solidFill>
              </a:rPr>
              <a:t>• </a:t>
            </a:r>
            <a:r>
              <a:rPr kumimoji="1" lang="zh-CN" altLang="en-US" b="0">
                <a:solidFill>
                  <a:srgbClr val="0033CC"/>
                </a:solidFill>
              </a:rPr>
              <a:t>三元函数 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286000" y="1130300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3" imgW="1390835" imgH="400050" progId="Equation.3">
                  <p:embed/>
                </p:oleObj>
              </mc:Choice>
              <mc:Fallback>
                <p:oleObj name="Equation" r:id="rId3" imgW="1390835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30300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683000" y="10033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在点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508500" y="11303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5" imgW="1380971" imgH="400050" progId="Equation.3">
                  <p:embed/>
                </p:oleObj>
              </mc:Choice>
              <mc:Fallback>
                <p:oleObj name="Equation" r:id="rId5" imgW="1380971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13030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816600" y="10175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处的梯度为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993900" y="1727200"/>
          <a:ext cx="383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7" imgW="3829235" imgH="923859" progId="Equation.3">
                  <p:embed/>
                </p:oleObj>
              </mc:Choice>
              <mc:Fallback>
                <p:oleObj name="Equation" r:id="rId7" imgW="3829235" imgH="923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727200"/>
                        <a:ext cx="383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33400" y="27559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0">
                <a:solidFill>
                  <a:srgbClr val="0033CC"/>
                </a:solidFill>
              </a:rPr>
              <a:t>• </a:t>
            </a:r>
            <a:r>
              <a:rPr kumimoji="1" lang="zh-CN" altLang="en-US" b="0">
                <a:solidFill>
                  <a:srgbClr val="0033CC"/>
                </a:solidFill>
              </a:rPr>
              <a:t>二元函数 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2362200" y="283210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9" imgW="1085838" imgH="400050" progId="Equation.3">
                  <p:embed/>
                </p:oleObj>
              </mc:Choice>
              <mc:Fallback>
                <p:oleObj name="Equation" r:id="rId9" imgW="1085838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32100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378200" y="27559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在点</a:t>
            </a: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4216400" y="2832100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11" imgW="1076368" imgH="400050" progId="Equation.3">
                  <p:embed/>
                </p:oleObj>
              </mc:Choice>
              <mc:Fallback>
                <p:oleObj name="Equation" r:id="rId11" imgW="1076368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832100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207000" y="27559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处的梯度为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2125663" y="3365500"/>
          <a:ext cx="41989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13" imgW="4200519" imgH="490702" progId="Equation.3">
                  <p:embed/>
                </p:oleObj>
              </mc:Choice>
              <mc:Fallback>
                <p:oleObj name="Equation" r:id="rId13" imgW="4200519" imgH="4907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3365500"/>
                        <a:ext cx="41989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85800" y="3733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FF"/>
                </a:solidFill>
              </a:rPr>
              <a:t>3. </a:t>
            </a:r>
            <a:r>
              <a:rPr kumimoji="1" lang="zh-CN" altLang="en-US">
                <a:solidFill>
                  <a:srgbClr val="0000FF"/>
                </a:solidFill>
              </a:rPr>
              <a:t>关系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048000" y="4419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方向导数存在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1747838" y="4572000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1671638" y="4665663"/>
            <a:ext cx="1223962" cy="287337"/>
            <a:chOff x="2016" y="3168"/>
            <a:chExt cx="912" cy="288"/>
          </a:xfrm>
        </p:grpSpPr>
        <p:sp>
          <p:nvSpPr>
            <p:cNvPr id="37924" name="Line 19"/>
            <p:cNvSpPr>
              <a:spLocks noChangeShapeType="1"/>
            </p:cNvSpPr>
            <p:nvPr/>
          </p:nvSpPr>
          <p:spPr bwMode="auto">
            <a:xfrm flipH="1">
              <a:off x="2016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7925" name="Line 20"/>
            <p:cNvSpPr>
              <a:spLocks noChangeShapeType="1"/>
            </p:cNvSpPr>
            <p:nvPr/>
          </p:nvSpPr>
          <p:spPr bwMode="auto">
            <a:xfrm>
              <a:off x="2208" y="3168"/>
              <a:ext cx="576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6553200" y="4419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偏导数存在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33400" y="5410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0">
                <a:solidFill>
                  <a:srgbClr val="0033CC"/>
                </a:solidFill>
                <a:ea typeface="仿宋_GB2312" pitchFamily="49" charset="-122"/>
              </a:rPr>
              <a:t>• 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533400" y="43894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0">
                <a:solidFill>
                  <a:srgbClr val="0033CC"/>
                </a:solidFill>
              </a:rPr>
              <a:t>• </a:t>
            </a:r>
            <a:r>
              <a:rPr kumimoji="1" lang="zh-CN" altLang="en-US" b="0">
                <a:solidFill>
                  <a:srgbClr val="0033CC"/>
                </a:solidFill>
              </a:rPr>
              <a:t>可微</a:t>
            </a:r>
          </a:p>
        </p:txBody>
      </p: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5334000" y="4343400"/>
            <a:ext cx="1223963" cy="360363"/>
            <a:chOff x="2016" y="2880"/>
            <a:chExt cx="912" cy="288"/>
          </a:xfrm>
        </p:grpSpPr>
        <p:sp>
          <p:nvSpPr>
            <p:cNvPr id="37922" name="Line 25"/>
            <p:cNvSpPr>
              <a:spLocks noChangeShapeType="1"/>
            </p:cNvSpPr>
            <p:nvPr/>
          </p:nvSpPr>
          <p:spPr bwMode="auto">
            <a:xfrm>
              <a:off x="2016" y="30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7923" name="Line 26"/>
            <p:cNvSpPr>
              <a:spLocks noChangeShapeType="1"/>
            </p:cNvSpPr>
            <p:nvPr/>
          </p:nvSpPr>
          <p:spPr bwMode="auto">
            <a:xfrm>
              <a:off x="2112" y="2880"/>
              <a:ext cx="576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5334000" y="4648200"/>
            <a:ext cx="1223963" cy="360363"/>
            <a:chOff x="2016" y="3168"/>
            <a:chExt cx="912" cy="288"/>
          </a:xfrm>
        </p:grpSpPr>
        <p:sp>
          <p:nvSpPr>
            <p:cNvPr id="37920" name="Line 28"/>
            <p:cNvSpPr>
              <a:spLocks noChangeShapeType="1"/>
            </p:cNvSpPr>
            <p:nvPr/>
          </p:nvSpPr>
          <p:spPr bwMode="auto">
            <a:xfrm flipH="1">
              <a:off x="2016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7921" name="Line 29"/>
            <p:cNvSpPr>
              <a:spLocks noChangeShapeType="1"/>
            </p:cNvSpPr>
            <p:nvPr/>
          </p:nvSpPr>
          <p:spPr bwMode="auto">
            <a:xfrm>
              <a:off x="2208" y="3168"/>
              <a:ext cx="576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844550" y="5245100"/>
            <a:ext cx="2359025" cy="927100"/>
            <a:chOff x="532" y="3304"/>
            <a:chExt cx="1486" cy="584"/>
          </a:xfrm>
        </p:grpSpPr>
        <p:graphicFrame>
          <p:nvGraphicFramePr>
            <p:cNvPr id="37918" name="Object 31"/>
            <p:cNvGraphicFramePr>
              <a:graphicFrameLocks noChangeAspect="1"/>
            </p:cNvGraphicFramePr>
            <p:nvPr/>
          </p:nvGraphicFramePr>
          <p:xfrm>
            <a:off x="532" y="3304"/>
            <a:ext cx="148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0" name="Equation" r:id="rId15" imgW="2357515" imgH="923859" progId="Equation.3">
                    <p:embed/>
                  </p:oleObj>
                </mc:Choice>
                <mc:Fallback>
                  <p:oleObj name="Equation" r:id="rId15" imgW="2357515" imgH="9238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3304"/>
                          <a:ext cx="1486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9" name="Line 32"/>
            <p:cNvSpPr>
              <a:spLocks noChangeShapeType="1"/>
            </p:cNvSpPr>
            <p:nvPr/>
          </p:nvSpPr>
          <p:spPr bwMode="auto">
            <a:xfrm>
              <a:off x="1728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3429000" y="5424488"/>
            <a:ext cx="3749675" cy="519112"/>
            <a:chOff x="2160" y="3417"/>
            <a:chExt cx="2362" cy="327"/>
          </a:xfrm>
        </p:grpSpPr>
        <p:sp>
          <p:nvSpPr>
            <p:cNvPr id="37916" name="Text Box 34"/>
            <p:cNvSpPr txBox="1">
              <a:spLocks noChangeArrowheads="1"/>
            </p:cNvSpPr>
            <p:nvPr/>
          </p:nvSpPr>
          <p:spPr bwMode="auto">
            <a:xfrm>
              <a:off x="2160" y="3417"/>
              <a:ext cx="2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0">
                  <a:solidFill>
                    <a:srgbClr val="0033CC"/>
                  </a:solidFill>
                </a:rPr>
                <a:t>梯度在方向 </a:t>
              </a:r>
              <a:r>
                <a:rPr kumimoji="1" lang="en-US" altLang="zh-CN" b="0" i="1">
                  <a:solidFill>
                    <a:srgbClr val="0033CC"/>
                  </a:solidFill>
                </a:rPr>
                <a:t>l</a:t>
              </a:r>
              <a:r>
                <a:rPr kumimoji="1" lang="en-US" altLang="zh-CN" b="0">
                  <a:solidFill>
                    <a:srgbClr val="0033CC"/>
                  </a:solidFill>
                </a:rPr>
                <a:t> </a:t>
              </a:r>
              <a:r>
                <a:rPr kumimoji="1" lang="zh-CN" altLang="en-US" b="0">
                  <a:solidFill>
                    <a:srgbClr val="0033CC"/>
                  </a:solidFill>
                </a:rPr>
                <a:t>上的投影</a:t>
              </a:r>
              <a:r>
                <a:rPr kumimoji="1" lang="en-US" altLang="zh-CN" b="0">
                  <a:solidFill>
                    <a:srgbClr val="0033CC"/>
                  </a:solidFill>
                </a:rPr>
                <a:t>.</a:t>
              </a:r>
            </a:p>
          </p:txBody>
        </p:sp>
        <p:sp>
          <p:nvSpPr>
            <p:cNvPr id="37917" name="Line 35"/>
            <p:cNvSpPr>
              <a:spLocks noChangeShapeType="1"/>
            </p:cNvSpPr>
            <p:nvPr/>
          </p:nvSpPr>
          <p:spPr bwMode="auto">
            <a:xfrm>
              <a:off x="3384" y="3456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56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1" grpId="0" autoUpdateAnimBg="0"/>
      <p:bldP spid="14343" grpId="0" autoUpdateAnimBg="0"/>
      <p:bldP spid="14345" grpId="0" autoUpdateAnimBg="0"/>
      <p:bldP spid="14347" grpId="0" autoUpdateAnimBg="0"/>
      <p:bldP spid="14349" grpId="0" autoUpdateAnimBg="0"/>
      <p:bldP spid="14351" grpId="0" autoUpdateAnimBg="0"/>
      <p:bldP spid="14352" grpId="0" autoUpdateAnimBg="0"/>
      <p:bldP spid="14353" grpId="0" animBg="1"/>
      <p:bldP spid="14357" grpId="0" autoUpdateAnimBg="0"/>
      <p:bldP spid="14358" grpId="0" autoUpdateAnimBg="0"/>
      <p:bldP spid="1435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P297</a:t>
            </a:r>
          </a:p>
          <a:p>
            <a:r>
              <a:rPr lang="en-US" altLang="zh-CN" dirty="0" smtClean="0"/>
              <a:t>1.</a:t>
            </a:r>
          </a:p>
          <a:p>
            <a:r>
              <a:rPr lang="en-US" altLang="zh-CN" smtClean="0"/>
              <a:t>2.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73F89-1282-4389-8D37-88069577222A}" type="datetime1">
              <a:rPr lang="zh-CN" altLang="en-US" smtClean="0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E5E8B-6D07-444B-80DC-01623134634C}" type="slidenum">
              <a:rPr lang="en-US" altLang="zh-CN" smtClean="0">
                <a:solidFill>
                  <a:srgbClr val="0033CC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2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535-CF71-471C-AD73-53910BA8395C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152198" y="76099"/>
            <a:ext cx="5943802" cy="92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5398" b="1">
                <a:solidFill>
                  <a:srgbClr val="000066"/>
                </a:solidFill>
                <a:ea typeface="隶书" panose="02010509060101010101" pitchFamily="49" charset="-122"/>
              </a:rPr>
              <a:t>1.方向导数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971651" y="981226"/>
            <a:ext cx="7632599" cy="176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宋体" panose="02010600030101010101" pitchFamily="2" charset="-122"/>
              </a:rPr>
              <a:t>定义：设函数</a:t>
            </a:r>
            <a:r>
              <a:rPr lang="zh-CN" altLang="en-US" sz="2794" i="1">
                <a:solidFill>
                  <a:srgbClr val="000000"/>
                </a:solidFill>
              </a:rPr>
              <a:t>z=f(x,y)</a:t>
            </a:r>
            <a:r>
              <a:rPr lang="zh-CN" altLang="en-US" sz="2794">
                <a:solidFill>
                  <a:srgbClr val="000000"/>
                </a:solidFill>
                <a:latin typeface="宋体" panose="02010600030101010101" pitchFamily="2" charset="-122"/>
              </a:rPr>
              <a:t>在一点</a:t>
            </a:r>
            <a:r>
              <a:rPr lang="zh-CN" altLang="en-US" sz="2794" i="1">
                <a:solidFill>
                  <a:srgbClr val="000000"/>
                </a:solidFill>
              </a:rPr>
              <a:t>P</a:t>
            </a:r>
            <a:r>
              <a:rPr lang="zh-CN" altLang="en-US" sz="2794" i="1" baseline="-25000">
                <a:solidFill>
                  <a:srgbClr val="000000"/>
                </a:solidFill>
              </a:rPr>
              <a:t>0</a:t>
            </a:r>
            <a:r>
              <a:rPr lang="zh-CN" altLang="en-US" sz="2794" i="1">
                <a:solidFill>
                  <a:srgbClr val="000000"/>
                </a:solidFill>
              </a:rPr>
              <a:t>(x</a:t>
            </a:r>
            <a:r>
              <a:rPr lang="zh-CN" altLang="en-US" sz="2794" i="1" baseline="-25000">
                <a:solidFill>
                  <a:srgbClr val="000000"/>
                </a:solidFill>
              </a:rPr>
              <a:t>0</a:t>
            </a:r>
            <a:r>
              <a:rPr lang="zh-CN" altLang="en-US" sz="2794" i="1">
                <a:solidFill>
                  <a:srgbClr val="000000"/>
                </a:solidFill>
              </a:rPr>
              <a:t>,y</a:t>
            </a:r>
            <a:r>
              <a:rPr lang="zh-CN" altLang="en-US" sz="2794" i="1" baseline="-25000">
                <a:solidFill>
                  <a:srgbClr val="000000"/>
                </a:solidFill>
              </a:rPr>
              <a:t>0</a:t>
            </a:r>
            <a:r>
              <a:rPr lang="zh-CN" altLang="en-US" sz="2794" i="1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宋体" panose="02010600030101010101" pitchFamily="2" charset="-122"/>
              </a:rPr>
              <a:t>的一个邻域内有定义，又设</a:t>
            </a:r>
            <a:r>
              <a:rPr lang="zh-CN" altLang="en-US" sz="2794" b="1" i="1">
                <a:solidFill>
                  <a:srgbClr val="000000"/>
                </a:solidFill>
              </a:rPr>
              <a:t>l</a:t>
            </a:r>
            <a:r>
              <a:rPr lang="zh-CN" altLang="en-US" sz="2794">
                <a:solidFill>
                  <a:srgbClr val="000000"/>
                </a:solidFill>
                <a:latin typeface="宋体" panose="02010600030101010101" pitchFamily="2" charset="-122"/>
              </a:rPr>
              <a:t>是给定的一个方向，其方向余弦为</a:t>
            </a:r>
            <a:r>
              <a:rPr lang="zh-CN" altLang="en-US" sz="2794" i="1">
                <a:solidFill>
                  <a:srgbClr val="000000"/>
                </a:solidFill>
              </a:rPr>
              <a:t>(cos</a:t>
            </a:r>
            <a:r>
              <a:rPr lang="el-GR" altLang="en-US" sz="2794" i="1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794" i="1">
                <a:solidFill>
                  <a:srgbClr val="000000"/>
                </a:solidFill>
              </a:rPr>
              <a:t>,cos</a:t>
            </a:r>
            <a:r>
              <a:rPr lang="el-GR" altLang="en-US" sz="2794" i="1">
                <a:solidFill>
                  <a:srgbClr val="000000"/>
                </a:solidFill>
                <a:cs typeface="Times New Roman" panose="02020603050405020304" pitchFamily="18" charset="0"/>
              </a:rPr>
              <a:t>β</a:t>
            </a:r>
            <a:r>
              <a:rPr lang="zh-CN" altLang="en-US" sz="2794" i="1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宋体" panose="02010600030101010101" pitchFamily="2" charset="-122"/>
              </a:rPr>
              <a:t>。若极限</a:t>
            </a:r>
          </a:p>
        </p:txBody>
      </p:sp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1404056" y="2924024"/>
          <a:ext cx="6472968" cy="9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r:id="rId3" imgW="2589993" imgH="393846" progId="Equation.3">
                  <p:embed/>
                </p:oleObj>
              </mc:Choice>
              <mc:Fallback>
                <p:oleObj r:id="rId3" imgW="2589993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056" y="2924024"/>
                        <a:ext cx="6472968" cy="9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971651" y="4005540"/>
            <a:ext cx="7777238" cy="121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latin typeface="宋体" panose="02010600030101010101" pitchFamily="2" charset="-122"/>
              </a:rPr>
              <a:t>存在，则称该极限值为函数</a:t>
            </a:r>
            <a:r>
              <a:rPr lang="zh-CN" altLang="zh-CN" sz="2794" i="1">
                <a:solidFill>
                  <a:srgbClr val="000000"/>
                </a:solidFill>
              </a:rPr>
              <a:t>z=f(x,y)</a:t>
            </a:r>
            <a:r>
              <a:rPr lang="zh-CN" altLang="zh-CN" sz="2794">
                <a:solidFill>
                  <a:srgbClr val="000000"/>
                </a:solidFill>
                <a:latin typeface="宋体" panose="02010600030101010101" pitchFamily="2" charset="-122"/>
              </a:rPr>
              <a:t>在</a:t>
            </a:r>
            <a:r>
              <a:rPr lang="zh-CN" altLang="zh-CN" sz="2794" i="1">
                <a:solidFill>
                  <a:srgbClr val="000000"/>
                </a:solidFill>
              </a:rPr>
              <a:t>P</a:t>
            </a:r>
            <a:r>
              <a:rPr lang="zh-CN" altLang="zh-CN" sz="2794" i="1" baseline="-25000">
                <a:solidFill>
                  <a:srgbClr val="000000"/>
                </a:solidFill>
              </a:rPr>
              <a:t>0</a:t>
            </a:r>
            <a:r>
              <a:rPr lang="zh-CN" altLang="zh-CN" sz="2794">
                <a:solidFill>
                  <a:srgbClr val="000000"/>
                </a:solidFill>
                <a:latin typeface="宋体" panose="02010600030101010101" pitchFamily="2" charset="-122"/>
              </a:rPr>
              <a:t>点沿方向</a:t>
            </a:r>
            <a:r>
              <a:rPr lang="zh-CN" altLang="zh-CN" sz="2794" b="1" i="1">
                <a:solidFill>
                  <a:srgbClr val="000000"/>
                </a:solidFill>
              </a:rPr>
              <a:t>l</a:t>
            </a:r>
            <a:r>
              <a:rPr lang="zh-CN" altLang="zh-CN" sz="2794">
                <a:solidFill>
                  <a:srgbClr val="000000"/>
                </a:solidFill>
                <a:latin typeface="宋体" panose="02010600030101010101" pitchFamily="2" charset="-122"/>
              </a:rPr>
              <a:t>的方向导数，</a:t>
            </a:r>
          </a:p>
        </p:txBody>
      </p:sp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2480532" y="5373814"/>
          <a:ext cx="4165802" cy="9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5" imgW="1663295" imgH="393846" progId="Equation.3">
                  <p:embed/>
                </p:oleObj>
              </mc:Choice>
              <mc:Fallback>
                <p:oleObj r:id="rId5" imgW="166329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532" y="5373814"/>
                        <a:ext cx="4165802" cy="9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4133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625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125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75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675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utoUpdateAnimBg="0"/>
      <p:bldP spid="158724" grpId="0" autoUpdateAnimBg="0"/>
      <p:bldP spid="1587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E2CD-6E7D-4DC4-B242-EA21AE7E1184}" type="slidenum">
              <a:rPr lang="zh-CN" altLang="zh-CN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539750" y="1125361"/>
            <a:ext cx="8001000" cy="193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dirty="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lang="zh-CN" altLang="zh-CN" sz="4001" dirty="0">
                <a:solidFill>
                  <a:srgbClr val="3333CC"/>
                </a:solidFill>
                <a:ea typeface="楷体_GB2312" pitchFamily="1" charset="-122"/>
              </a:rPr>
              <a:t>定理：</a:t>
            </a:r>
            <a:r>
              <a:rPr lang="zh-CN" altLang="zh-CN" sz="4001" dirty="0">
                <a:solidFill>
                  <a:srgbClr val="000000"/>
                </a:solidFill>
                <a:ea typeface="楷体_GB2312" pitchFamily="1" charset="-122"/>
              </a:rPr>
              <a:t>若函数</a:t>
            </a:r>
            <a:r>
              <a:rPr lang="zh-CN" altLang="zh-CN" sz="4001" i="1" dirty="0">
                <a:solidFill>
                  <a:srgbClr val="000000"/>
                </a:solidFill>
                <a:ea typeface="楷体_GB2312" pitchFamily="1" charset="-122"/>
              </a:rPr>
              <a:t>f(x,y)</a:t>
            </a:r>
            <a:r>
              <a:rPr lang="zh-CN" altLang="zh-CN" sz="4001" dirty="0">
                <a:solidFill>
                  <a:srgbClr val="000000"/>
                </a:solidFill>
                <a:ea typeface="楷体_GB2312" pitchFamily="1" charset="-122"/>
              </a:rPr>
              <a:t>在点</a:t>
            </a:r>
            <a:r>
              <a:rPr lang="zh-CN" altLang="zh-CN" sz="4001" i="1" dirty="0">
                <a:solidFill>
                  <a:srgbClr val="000000"/>
                </a:solidFill>
                <a:ea typeface="楷体_GB2312" pitchFamily="1" charset="-122"/>
              </a:rPr>
              <a:t>P</a:t>
            </a:r>
            <a:r>
              <a:rPr lang="zh-CN" altLang="zh-CN" sz="4001" i="1" baseline="-25000" dirty="0">
                <a:solidFill>
                  <a:srgbClr val="000000"/>
                </a:solidFill>
                <a:ea typeface="楷体_GB2312" pitchFamily="1" charset="-122"/>
              </a:rPr>
              <a:t>0</a:t>
            </a:r>
            <a:r>
              <a:rPr lang="zh-CN" altLang="zh-CN" sz="4001" i="1" dirty="0">
                <a:solidFill>
                  <a:srgbClr val="000000"/>
                </a:solidFill>
                <a:ea typeface="楷体_GB2312" pitchFamily="1" charset="-122"/>
              </a:rPr>
              <a:t>(x</a:t>
            </a:r>
            <a:r>
              <a:rPr lang="zh-CN" altLang="zh-CN" sz="4001" i="1" baseline="-25000" dirty="0">
                <a:solidFill>
                  <a:srgbClr val="000000"/>
                </a:solidFill>
                <a:ea typeface="楷体_GB2312" pitchFamily="1" charset="-122"/>
              </a:rPr>
              <a:t>0</a:t>
            </a:r>
            <a:r>
              <a:rPr lang="zh-CN" altLang="zh-CN" sz="4001" i="1" dirty="0">
                <a:solidFill>
                  <a:srgbClr val="000000"/>
                </a:solidFill>
                <a:ea typeface="楷体_GB2312" pitchFamily="1" charset="-122"/>
              </a:rPr>
              <a:t>,y</a:t>
            </a:r>
            <a:r>
              <a:rPr lang="zh-CN" altLang="zh-CN" sz="4001" i="1" baseline="-25000" dirty="0">
                <a:solidFill>
                  <a:srgbClr val="000000"/>
                </a:solidFill>
                <a:ea typeface="楷体_GB2312" pitchFamily="1" charset="-122"/>
              </a:rPr>
              <a:t>0</a:t>
            </a:r>
            <a:r>
              <a:rPr lang="zh-CN" altLang="zh-CN" sz="4001" i="1" dirty="0">
                <a:solidFill>
                  <a:srgbClr val="000000"/>
                </a:solidFill>
                <a:ea typeface="楷体_GB2312" pitchFamily="1" charset="-122"/>
              </a:rPr>
              <a:t>)</a:t>
            </a:r>
            <a:r>
              <a:rPr lang="zh-CN" altLang="zh-CN" sz="4001" dirty="0">
                <a:solidFill>
                  <a:srgbClr val="000000"/>
                </a:solidFill>
                <a:ea typeface="楷体_GB2312" pitchFamily="1" charset="-122"/>
              </a:rPr>
              <a:t>处可微，则</a:t>
            </a:r>
            <a:r>
              <a:rPr lang="zh-CN" altLang="zh-CN" sz="4001" i="1" dirty="0">
                <a:solidFill>
                  <a:srgbClr val="000000"/>
                </a:solidFill>
                <a:ea typeface="楷体_GB2312" pitchFamily="1" charset="-122"/>
              </a:rPr>
              <a:t>f(x,y)</a:t>
            </a:r>
            <a:r>
              <a:rPr lang="zh-CN" altLang="zh-CN" sz="4001" dirty="0">
                <a:solidFill>
                  <a:srgbClr val="000000"/>
                </a:solidFill>
                <a:ea typeface="楷体_GB2312" pitchFamily="1" charset="-122"/>
              </a:rPr>
              <a:t>在该点沿任一方向</a:t>
            </a:r>
            <a:r>
              <a:rPr lang="zh-CN" altLang="zh-CN" sz="4001" b="1" i="1" dirty="0">
                <a:solidFill>
                  <a:srgbClr val="000000"/>
                </a:solidFill>
                <a:ea typeface="楷体_GB2312" pitchFamily="1" charset="-122"/>
              </a:rPr>
              <a:t>l</a:t>
            </a:r>
            <a:r>
              <a:rPr lang="zh-CN" altLang="zh-CN" sz="4001" dirty="0">
                <a:solidFill>
                  <a:srgbClr val="000000"/>
                </a:solidFill>
                <a:ea typeface="楷体_GB2312" pitchFamily="1" charset="-122"/>
              </a:rPr>
              <a:t>的方向导数存在，且</a:t>
            </a:r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898576" y="3284361"/>
          <a:ext cx="7507111" cy="118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r:id="rId3" imgW="2501132" imgH="393846" progId="Equation.3">
                  <p:embed/>
                </p:oleObj>
              </mc:Choice>
              <mc:Fallback>
                <p:oleObj r:id="rId3" imgW="2501132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76" y="3284361"/>
                        <a:ext cx="7507111" cy="118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611314" y="5085040"/>
            <a:ext cx="8001000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001">
                <a:solidFill>
                  <a:srgbClr val="000000"/>
                </a:solidFill>
                <a:ea typeface="楷体_GB2312" pitchFamily="1" charset="-122"/>
              </a:rPr>
              <a:t> 其中</a:t>
            </a:r>
            <a:r>
              <a:rPr lang="zh-CN" altLang="en-US" sz="4001" i="1">
                <a:solidFill>
                  <a:srgbClr val="000000"/>
                </a:solidFill>
                <a:ea typeface="楷体_GB2312" pitchFamily="1" charset="-122"/>
              </a:rPr>
              <a:t>cos</a:t>
            </a:r>
            <a:r>
              <a:rPr lang="el-GR" altLang="en-US" sz="4001" i="1">
                <a:solidFill>
                  <a:srgbClr val="000000"/>
                </a:solidFill>
                <a:ea typeface="楷体_GB2312" pitchFamily="1" charset="-122"/>
              </a:rPr>
              <a:t>α</a:t>
            </a:r>
            <a:r>
              <a:rPr lang="zh-CN" altLang="en-US" sz="4001" i="1">
                <a:solidFill>
                  <a:srgbClr val="000000"/>
                </a:solidFill>
                <a:ea typeface="楷体_GB2312" pitchFamily="1" charset="-122"/>
              </a:rPr>
              <a:t>,cos</a:t>
            </a:r>
            <a:r>
              <a:rPr lang="el-GR" altLang="en-US" sz="4001" i="1">
                <a:solidFill>
                  <a:srgbClr val="000000"/>
                </a:solidFill>
                <a:ea typeface="楷体_GB2312" pitchFamily="1" charset="-122"/>
              </a:rPr>
              <a:t>β</a:t>
            </a:r>
            <a:r>
              <a:rPr lang="zh-CN" altLang="en-US" sz="4001">
                <a:solidFill>
                  <a:srgbClr val="000000"/>
                </a:solidFill>
                <a:ea typeface="楷体_GB2312" pitchFamily="1" charset="-122"/>
              </a:rPr>
              <a:t>是</a:t>
            </a:r>
            <a:r>
              <a:rPr lang="zh-CN" altLang="en-US" sz="4001" b="1" i="1">
                <a:solidFill>
                  <a:srgbClr val="000000"/>
                </a:solidFill>
                <a:ea typeface="楷体_GB2312" pitchFamily="1" charset="-122"/>
              </a:rPr>
              <a:t>l</a:t>
            </a:r>
            <a:r>
              <a:rPr lang="zh-CN" altLang="en-US" sz="4001">
                <a:solidFill>
                  <a:srgbClr val="000000"/>
                </a:solidFill>
                <a:ea typeface="楷体_GB2312" pitchFamily="1" charset="-122"/>
              </a:rPr>
              <a:t>的方向余弦。</a:t>
            </a:r>
          </a:p>
        </p:txBody>
      </p:sp>
    </p:spTree>
    <p:extLst>
      <p:ext uri="{BB962C8B-B14F-4D97-AF65-F5344CB8AC3E}">
        <p14:creationId xmlns:p14="http://schemas.microsoft.com/office/powerpoint/2010/main" val="228220949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975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475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utoUpdateAnimBg="0"/>
      <p:bldP spid="16077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5E07-80D7-4A6F-943F-AAC040FA3747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468187" y="692453"/>
            <a:ext cx="1840492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lang="zh-CN" altLang="zh-CN" sz="4001" b="1">
                <a:solidFill>
                  <a:srgbClr val="000099"/>
                </a:solidFill>
                <a:ea typeface="楷体_GB2312" pitchFamily="1" charset="-122"/>
              </a:rPr>
              <a:t>证明：</a:t>
            </a:r>
            <a:endParaRPr lang="zh-CN" altLang="zh-CN" sz="4001">
              <a:solidFill>
                <a:srgbClr val="000000"/>
              </a:solidFill>
              <a:ea typeface="楷体_GB2312" pitchFamily="1" charset="-122"/>
            </a:endParaRP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250473" y="2421064"/>
          <a:ext cx="8648599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r:id="rId3" imgW="2883217" imgH="698817" progId="Equation.3">
                  <p:embed/>
                </p:oleObj>
              </mc:Choice>
              <mc:Fallback>
                <p:oleObj r:id="rId3" imgW="2883217" imgH="698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73" y="2421064"/>
                        <a:ext cx="8648599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2050143" y="765024"/>
          <a:ext cx="6554107" cy="68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r:id="rId5" imgW="2184717" imgH="228917" progId="Equation.3">
                  <p:embed/>
                </p:oleObj>
              </mc:Choice>
              <mc:Fallback>
                <p:oleObj r:id="rId5" imgW="2184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143" y="765024"/>
                        <a:ext cx="6554107" cy="685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394103" y="1557262"/>
          <a:ext cx="4877405" cy="68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r:id="rId7" imgW="1625917" imgH="228917" progId="Equation.3">
                  <p:embed/>
                </p:oleObj>
              </mc:Choice>
              <mc:Fallback>
                <p:oleObj r:id="rId7" imgW="1625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03" y="1557262"/>
                        <a:ext cx="4877405" cy="685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539750" y="4941913"/>
          <a:ext cx="7352393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r:id="rId9" imgW="2451417" imgH="279717" progId="Equation.3">
                  <p:embed/>
                </p:oleObj>
              </mc:Choice>
              <mc:Fallback>
                <p:oleObj r:id="rId9" imgW="2451417" imgH="279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41913"/>
                        <a:ext cx="7352393" cy="838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67581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6CFD-1CF7-4746-82B8-D9D41747F3A2}" type="slidenum">
              <a:rPr lang="zh-CN" altLang="zh-CN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468187" y="692453"/>
            <a:ext cx="1840492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lang="zh-CN" altLang="zh-CN" sz="4001" b="1">
                <a:solidFill>
                  <a:srgbClr val="000099"/>
                </a:solidFill>
                <a:ea typeface="楷体_GB2312" pitchFamily="1" charset="-122"/>
              </a:rPr>
              <a:t>证明：</a:t>
            </a:r>
            <a:endParaRPr lang="zh-CN" altLang="zh-CN" sz="4001">
              <a:solidFill>
                <a:srgbClr val="000000"/>
              </a:solidFill>
              <a:ea typeface="楷体_GB2312" pitchFamily="1" charset="-122"/>
            </a:endParaRP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2123722" y="765024"/>
          <a:ext cx="247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3" imgW="990917" imgH="228917" progId="Equation.3">
                  <p:embed/>
                </p:oleObj>
              </mc:Choice>
              <mc:Fallback>
                <p:oleObj r:id="rId3" imgW="990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2" y="765024"/>
                        <a:ext cx="2476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2338413" y="1484187"/>
          <a:ext cx="6572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r:id="rId5" imgW="2628076" imgH="241512" progId="Equation.3">
                  <p:embed/>
                </p:oleObj>
              </mc:Choice>
              <mc:Fallback>
                <p:oleObj r:id="rId5" imgW="2628076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413" y="1484187"/>
                        <a:ext cx="6572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177901" y="2349500"/>
          <a:ext cx="8822972" cy="3872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r:id="rId7" imgW="3530917" imgH="1549717" progId="Equation.3">
                  <p:embed/>
                </p:oleObj>
              </mc:Choice>
              <mc:Fallback>
                <p:oleObj r:id="rId7" imgW="3530917" imgH="1549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01" y="2349500"/>
                        <a:ext cx="8822972" cy="3872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99799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2E19-378D-4F4B-B401-AACEB6240F29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395111" y="333627"/>
            <a:ext cx="8396615" cy="11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6604" b="1">
                <a:solidFill>
                  <a:srgbClr val="FF0000"/>
                </a:solidFill>
                <a:ea typeface="隶书" panose="02010509060101010101" pitchFamily="49" charset="-122"/>
              </a:rPr>
              <a:t> </a:t>
            </a:r>
            <a:r>
              <a:rPr lang="zh-CN" altLang="zh-CN" sz="4413" b="1">
                <a:solidFill>
                  <a:srgbClr val="FF0000"/>
                </a:solidFill>
                <a:ea typeface="隶书" panose="02010509060101010101" pitchFamily="49" charset="-122"/>
              </a:rPr>
              <a:t>三元函数</a:t>
            </a:r>
            <a:r>
              <a:rPr lang="zh-CN" altLang="zh-CN" sz="4413" b="1" i="1">
                <a:solidFill>
                  <a:srgbClr val="FF0000"/>
                </a:solidFill>
                <a:ea typeface="隶书" panose="02010509060101010101" pitchFamily="49" charset="-122"/>
              </a:rPr>
              <a:t>u=f(x,y,z)</a:t>
            </a:r>
            <a:r>
              <a:rPr lang="zh-CN" altLang="zh-CN" sz="4413" b="1">
                <a:solidFill>
                  <a:srgbClr val="FF0000"/>
                </a:solidFill>
                <a:ea typeface="隶书" panose="02010509060101010101" pitchFamily="49" charset="-122"/>
              </a:rPr>
              <a:t>的方向导数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50976" y="1844524"/>
            <a:ext cx="8748889" cy="132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001">
                <a:solidFill>
                  <a:srgbClr val="000000"/>
                </a:solidFill>
                <a:ea typeface="楷体_GB2312" pitchFamily="1" charset="-122"/>
              </a:rPr>
              <a:t> 若</a:t>
            </a:r>
            <a:r>
              <a:rPr lang="zh-CN" altLang="en-US" sz="4001" b="1" i="1">
                <a:solidFill>
                  <a:srgbClr val="000000"/>
                </a:solidFill>
                <a:ea typeface="楷体_GB2312" pitchFamily="1" charset="-122"/>
              </a:rPr>
              <a:t>l</a:t>
            </a:r>
            <a:r>
              <a:rPr lang="zh-CN" altLang="en-US" sz="4001" b="1">
                <a:solidFill>
                  <a:srgbClr val="000000"/>
                </a:solidFill>
                <a:ea typeface="楷体_GB2312" pitchFamily="1" charset="-122"/>
              </a:rPr>
              <a:t>的方向余弦为</a:t>
            </a:r>
            <a:r>
              <a:rPr lang="zh-CN" altLang="en-US" sz="4001" i="1">
                <a:solidFill>
                  <a:srgbClr val="000000"/>
                </a:solidFill>
                <a:ea typeface="楷体_GB2312" pitchFamily="1" charset="-122"/>
              </a:rPr>
              <a:t>(cos</a:t>
            </a:r>
            <a:r>
              <a:rPr lang="el-GR" altLang="en-US" sz="4001" i="1">
                <a:solidFill>
                  <a:srgbClr val="000000"/>
                </a:solidFill>
                <a:ea typeface="楷体_GB2312" pitchFamily="1" charset="-122"/>
              </a:rPr>
              <a:t>α</a:t>
            </a:r>
            <a:r>
              <a:rPr lang="zh-CN" altLang="en-US" sz="4001" i="1">
                <a:solidFill>
                  <a:srgbClr val="000000"/>
                </a:solidFill>
                <a:ea typeface="楷体_GB2312" pitchFamily="1" charset="-122"/>
              </a:rPr>
              <a:t>,cos</a:t>
            </a:r>
            <a:r>
              <a:rPr lang="el-GR" altLang="en-US" sz="4001" i="1">
                <a:solidFill>
                  <a:srgbClr val="000000"/>
                </a:solidFill>
                <a:ea typeface="楷体_GB2312" pitchFamily="1" charset="-122"/>
              </a:rPr>
              <a:t>β</a:t>
            </a:r>
            <a:r>
              <a:rPr lang="zh-CN" altLang="en-US" sz="4001" i="1">
                <a:solidFill>
                  <a:srgbClr val="000000"/>
                </a:solidFill>
                <a:ea typeface="楷体_GB2312" pitchFamily="1" charset="-122"/>
              </a:rPr>
              <a:t>,cos</a:t>
            </a:r>
            <a:r>
              <a:rPr lang="el-GR" altLang="en-US" sz="4001" i="1">
                <a:solidFill>
                  <a:srgbClr val="000000"/>
                </a:solidFill>
                <a:ea typeface="楷体_GB2312" pitchFamily="1" charset="-122"/>
              </a:rPr>
              <a:t>γ</a:t>
            </a:r>
            <a:r>
              <a:rPr lang="zh-CN" altLang="en-US" sz="4001" i="1">
                <a:solidFill>
                  <a:srgbClr val="000000"/>
                </a:solidFill>
                <a:ea typeface="楷体_GB2312" pitchFamily="1" charset="-122"/>
              </a:rPr>
              <a:t>)，f</a:t>
            </a:r>
            <a:r>
              <a:rPr lang="zh-CN" altLang="en-US" sz="4001">
                <a:solidFill>
                  <a:srgbClr val="000000"/>
                </a:solidFill>
                <a:ea typeface="楷体_GB2312" pitchFamily="1" charset="-122"/>
              </a:rPr>
              <a:t>(</a:t>
            </a:r>
            <a:r>
              <a:rPr lang="zh-CN" altLang="en-US" sz="4001" i="1">
                <a:solidFill>
                  <a:srgbClr val="000000"/>
                </a:solidFill>
                <a:ea typeface="楷体_GB2312" pitchFamily="1" charset="-122"/>
              </a:rPr>
              <a:t>x,y,z</a:t>
            </a:r>
            <a:r>
              <a:rPr lang="zh-CN" altLang="en-US" sz="4001">
                <a:solidFill>
                  <a:srgbClr val="000000"/>
                </a:solidFill>
                <a:ea typeface="楷体_GB2312" pitchFamily="1" charset="-122"/>
              </a:rPr>
              <a:t>)在</a:t>
            </a:r>
            <a:r>
              <a:rPr lang="zh-CN" altLang="en-US" sz="4001" i="1">
                <a:solidFill>
                  <a:srgbClr val="000000"/>
                </a:solidFill>
                <a:ea typeface="楷体_GB2312" pitchFamily="1" charset="-122"/>
              </a:rPr>
              <a:t>P</a:t>
            </a:r>
            <a:r>
              <a:rPr lang="zh-CN" altLang="en-US" sz="4001" i="1" baseline="-25000">
                <a:solidFill>
                  <a:srgbClr val="000000"/>
                </a:solidFill>
                <a:ea typeface="楷体_GB2312" pitchFamily="1" charset="-122"/>
              </a:rPr>
              <a:t>0</a:t>
            </a:r>
            <a:r>
              <a:rPr lang="zh-CN" altLang="en-US" sz="4001">
                <a:solidFill>
                  <a:srgbClr val="000000"/>
                </a:solidFill>
                <a:ea typeface="楷体_GB2312" pitchFamily="1" charset="-122"/>
              </a:rPr>
              <a:t>点可微，则</a:t>
            </a:r>
          </a:p>
        </p:txBody>
      </p:sp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468187" y="3573639"/>
          <a:ext cx="8271127" cy="7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r:id="rId3" imgW="4138721" imgH="393846" progId="Equation.3">
                  <p:embed/>
                </p:oleObj>
              </mc:Choice>
              <mc:Fallback>
                <p:oleObj r:id="rId3" imgW="4138721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87" y="3573639"/>
                        <a:ext cx="8271127" cy="7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324556" y="4581576"/>
            <a:ext cx="8351258" cy="11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6604" b="1">
                <a:solidFill>
                  <a:srgbClr val="FF0000"/>
                </a:solidFill>
                <a:ea typeface="隶书" panose="02010509060101010101" pitchFamily="49" charset="-122"/>
              </a:rPr>
              <a:t> </a:t>
            </a:r>
            <a:endParaRPr lang="zh-CN" altLang="zh-CN" sz="4413" b="1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827012" y="4653139"/>
          <a:ext cx="6380238" cy="129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r:id="rId5" imgW="2120297" imgH="431930" progId="Equation.3">
                  <p:embed/>
                </p:oleObj>
              </mc:Choice>
              <mc:Fallback>
                <p:oleObj r:id="rId5" imgW="2120297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12" y="4653139"/>
                        <a:ext cx="6380238" cy="1295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26328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autoUpdateAnimBg="0"/>
      <p:bldP spid="163844" grpId="0" autoUpdateAnimBg="0"/>
      <p:bldP spid="1638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D786ED-CE7D-40EB-B076-4A070D1B13E4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FF6F-14FC-4A18-84DD-0CC4E3D639ED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174625" y="195263"/>
          <a:ext cx="848360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文档" r:id="rId3" imgW="3033431" imgH="594021" progId="Word.Document.8">
                  <p:embed/>
                </p:oleObj>
              </mc:Choice>
              <mc:Fallback>
                <p:oleObj name="文档" r:id="rId3" imgW="3033431" imgH="5940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195263"/>
                        <a:ext cx="8483600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9750" y="1916113"/>
            <a:ext cx="72009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提示</a:t>
            </a:r>
            <a:r>
              <a:rPr kumimoji="1" lang="en-US" altLang="zh-CN">
                <a:solidFill>
                  <a:srgbClr val="FF0000"/>
                </a:solidFill>
              </a:rPr>
              <a:t>: </a:t>
            </a:r>
            <a:r>
              <a:rPr kumimoji="1" lang="zh-CN" altLang="en-US">
                <a:solidFill>
                  <a:srgbClr val="FF0000"/>
                </a:solidFill>
              </a:rPr>
              <a:t>只能利用方向导数的定义计算。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         （结合书上例子。）</a:t>
            </a:r>
            <a:endParaRPr kumimoji="1" lang="zh-CN" altLang="en-US" b="0">
              <a:solidFill>
                <a:srgbClr val="FF0000"/>
              </a:solidFill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07950" y="2886075"/>
          <a:ext cx="898366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文档" r:id="rId5" imgW="3269728" imgH="594021" progId="Word.Document.8">
                  <p:embed/>
                </p:oleObj>
              </mc:Choice>
              <mc:Fallback>
                <p:oleObj name="文档" r:id="rId5" imgW="3269728" imgH="5940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886075"/>
                        <a:ext cx="8983663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11188" y="4852988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提示</a:t>
            </a:r>
            <a:r>
              <a:rPr kumimoji="1" lang="en-US" altLang="zh-CN">
                <a:solidFill>
                  <a:srgbClr val="0000FF"/>
                </a:solidFill>
              </a:rPr>
              <a:t>:</a:t>
            </a:r>
            <a:endParaRPr kumimoji="1" lang="en-US" altLang="zh-CN" b="0">
              <a:solidFill>
                <a:srgbClr val="0033CC"/>
              </a:solidFill>
            </a:endParaRP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835150" y="4652963"/>
          <a:ext cx="56578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7" imgW="2419461" imgH="428822" progId="Equation.DSMT4">
                  <p:embed/>
                </p:oleObj>
              </mc:Choice>
              <mc:Fallback>
                <p:oleObj name="Equation" r:id="rId7" imgW="2419461" imgH="4288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652963"/>
                        <a:ext cx="56578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462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E5E8B-6D07-444B-80DC-01623134634C}" type="slidenum">
              <a:rPr lang="en-US" altLang="zh-CN" smtClean="0">
                <a:solidFill>
                  <a:srgbClr val="0033CC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33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3163" b="8709"/>
          <a:stretch/>
        </p:blipFill>
        <p:spPr>
          <a:xfrm>
            <a:off x="572876" y="591626"/>
            <a:ext cx="7623674" cy="5904424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901" y="228802"/>
            <a:ext cx="3124099" cy="132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8001" b="1" dirty="0">
                <a:solidFill>
                  <a:srgbClr val="FF3300"/>
                </a:solidFill>
                <a:ea typeface="隶书" panose="02010509060101010101" pitchFamily="49" charset="-122"/>
              </a:rPr>
              <a:t>2</a:t>
            </a:r>
            <a:r>
              <a:rPr lang="zh-CN" altLang="zh-CN" sz="8001" b="1" dirty="0" smtClean="0">
                <a:solidFill>
                  <a:srgbClr val="FF3300"/>
                </a:solidFill>
                <a:ea typeface="隶书" panose="02010509060101010101" pitchFamily="49" charset="-122"/>
              </a:rPr>
              <a:t>.</a:t>
            </a:r>
            <a:r>
              <a:rPr lang="zh-CN" altLang="en-US" sz="8001" b="1" dirty="0" smtClean="0">
                <a:solidFill>
                  <a:srgbClr val="FF3300"/>
                </a:solidFill>
                <a:ea typeface="隶书" panose="02010509060101010101" pitchFamily="49" charset="-122"/>
              </a:rPr>
              <a:t>梯度</a:t>
            </a:r>
            <a:endParaRPr lang="zh-CN" altLang="zh-CN" sz="8001" b="1" dirty="0">
              <a:solidFill>
                <a:srgbClr val="FF3300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2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0E5A-7E51-4B7C-ABFB-747789F648B4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6915" name="AutoShape 3"/>
          <p:cNvSpPr>
            <a:spLocks noChangeArrowheads="1"/>
          </p:cNvSpPr>
          <p:nvPr/>
        </p:nvSpPr>
        <p:spPr bwMode="auto">
          <a:xfrm>
            <a:off x="152199" y="2210405"/>
            <a:ext cx="8853714" cy="213279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D6C"/>
              </a:gs>
              <a:gs pos="50000">
                <a:srgbClr val="FABD6C">
                  <a:gamma/>
                  <a:tint val="36863"/>
                  <a:invGamma/>
                </a:srgbClr>
              </a:gs>
              <a:gs pos="100000">
                <a:srgbClr val="FABD6C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13">
              <a:solidFill>
                <a:srgbClr val="000000"/>
              </a:solidFill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304901" y="381000"/>
            <a:ext cx="4572000" cy="11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6604" b="1">
                <a:solidFill>
                  <a:srgbClr val="FF3300"/>
                </a:solidFill>
                <a:ea typeface="隶书" panose="02010509060101010101" pitchFamily="49" charset="-122"/>
              </a:rPr>
              <a:t>一个问题：</a:t>
            </a:r>
          </a:p>
        </p:txBody>
      </p:sp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4519084" y="2421064"/>
          <a:ext cx="2875139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r:id="rId4" imgW="876237" imgH="203429" progId="Equation.3">
                  <p:embed/>
                </p:oleObj>
              </mc:Choice>
              <mc:Fallback>
                <p:oleObj r:id="rId4" imgW="876237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084" y="2421064"/>
                        <a:ext cx="2875139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152198" y="3276802"/>
            <a:ext cx="2438702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 dirty="0">
                <a:solidFill>
                  <a:srgbClr val="000000"/>
                </a:solidFill>
                <a:ea typeface="楷体_GB2312" pitchFamily="1" charset="-122"/>
              </a:rPr>
              <a:t>在给定点</a:t>
            </a:r>
          </a:p>
        </p:txBody>
      </p:sp>
      <p:graphicFrame>
        <p:nvGraphicFramePr>
          <p:cNvPr id="166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88853"/>
              </p:ext>
            </p:extLst>
          </p:nvPr>
        </p:nvGraphicFramePr>
        <p:xfrm>
          <a:off x="2279102" y="3327329"/>
          <a:ext cx="523119" cy="724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r:id="rId6" imgW="165417" imgH="228917" progId="Equation.3">
                  <p:embed/>
                </p:oleObj>
              </mc:Choice>
              <mc:Fallback>
                <p:oleObj r:id="rId6" imgW="1654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102" y="3327329"/>
                        <a:ext cx="523119" cy="724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733178" y="3327329"/>
            <a:ext cx="63417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600" dirty="0">
                <a:solidFill>
                  <a:srgbClr val="000000"/>
                </a:solidFill>
                <a:ea typeface="楷体_GB2312" pitchFamily="1" charset="-122"/>
              </a:rPr>
              <a:t>沿什么方向</a:t>
            </a:r>
            <a:r>
              <a:rPr lang="zh-CN" altLang="zh-CN" sz="3600" dirty="0" smtClean="0">
                <a:solidFill>
                  <a:srgbClr val="000000"/>
                </a:solidFill>
                <a:ea typeface="楷体_GB2312" pitchFamily="1" charset="-122"/>
              </a:rPr>
              <a:t>增加</a:t>
            </a:r>
            <a:r>
              <a:rPr lang="zh-CN" altLang="en-US" sz="3600" dirty="0" smtClean="0">
                <a:solidFill>
                  <a:srgbClr val="000000"/>
                </a:solidFill>
                <a:ea typeface="楷体_GB2312" pitchFamily="1" charset="-122"/>
              </a:rPr>
              <a:t>或减少</a:t>
            </a:r>
            <a:r>
              <a:rPr lang="zh-CN" altLang="zh-CN" sz="3600" dirty="0" smtClean="0">
                <a:solidFill>
                  <a:srgbClr val="000000"/>
                </a:solidFill>
                <a:ea typeface="楷体_GB2312" pitchFamily="1" charset="-122"/>
              </a:rPr>
              <a:t>得</a:t>
            </a:r>
            <a:r>
              <a:rPr lang="zh-CN" altLang="zh-CN" sz="3600" dirty="0">
                <a:solidFill>
                  <a:srgbClr val="000000"/>
                </a:solidFill>
                <a:ea typeface="楷体_GB2312" pitchFamily="1" charset="-122"/>
              </a:rPr>
              <a:t>最快？</a:t>
            </a:r>
          </a:p>
        </p:txBody>
      </p:sp>
      <p:pic>
        <p:nvPicPr>
          <p:cNvPr id="166921" name="Picture 9" descr="AG00159_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139" y="5367262"/>
            <a:ext cx="669774" cy="68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22" name="Picture 10" descr="AG00159_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8" y="5410099"/>
            <a:ext cx="670278" cy="68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1066901" y="5410100"/>
            <a:ext cx="2209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ea typeface="楷体_GB2312" pitchFamily="1" charset="-122"/>
              </a:rPr>
              <a:t>该问题仅在</a:t>
            </a:r>
          </a:p>
        </p:txBody>
      </p:sp>
      <p:graphicFrame>
        <p:nvGraphicFramePr>
          <p:cNvPr id="166924" name="Object 12"/>
          <p:cNvGraphicFramePr>
            <a:graphicFrameLocks noChangeAspect="1"/>
          </p:cNvGraphicFramePr>
          <p:nvPr/>
        </p:nvGraphicFramePr>
        <p:xfrm>
          <a:off x="3048000" y="5275540"/>
          <a:ext cx="1828901" cy="89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r:id="rId9" imgW="737237" imgH="419599" progId="Equation.3">
                  <p:embed/>
                </p:oleObj>
              </mc:Choice>
              <mc:Fallback>
                <p:oleObj r:id="rId9" imgW="737237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275540"/>
                        <a:ext cx="1828901" cy="896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4800802" y="5424715"/>
            <a:ext cx="409222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ea typeface="楷体_GB2312" pitchFamily="1" charset="-122"/>
              </a:rPr>
              <a:t>不同时为零才有意义。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1447901" y="2362100"/>
            <a:ext cx="2438198" cy="7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1">
                <a:solidFill>
                  <a:srgbClr val="000000"/>
                </a:solidFill>
                <a:ea typeface="楷体_GB2312" pitchFamily="1" charset="-122"/>
              </a:rPr>
              <a:t>可微函数</a:t>
            </a:r>
          </a:p>
        </p:txBody>
      </p:sp>
    </p:spTree>
    <p:extLst>
      <p:ext uri="{BB962C8B-B14F-4D97-AF65-F5344CB8AC3E}">
        <p14:creationId xmlns:p14="http://schemas.microsoft.com/office/powerpoint/2010/main" val="25873793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4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fill="hold"/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525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025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nimBg="1"/>
      <p:bldP spid="166916" grpId="0" autoUpdateAnimBg="0"/>
      <p:bldP spid="166918" grpId="0" autoUpdateAnimBg="0"/>
      <p:bldP spid="166920" grpId="0" autoUpdateAnimBg="0"/>
      <p:bldP spid="166923" grpId="0" autoUpdateAnimBg="0"/>
      <p:bldP spid="166925" grpId="0" autoUpdateAnimBg="0"/>
      <p:bldP spid="166926" grpId="0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505</Words>
  <Application>Microsoft Office PowerPoint</Application>
  <PresentationFormat>全屏显示(4:3)</PresentationFormat>
  <Paragraphs>103</Paragraphs>
  <Slides>19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仿宋_GB2312</vt:lpstr>
      <vt:lpstr>华文行楷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古瓶荷花</vt:lpstr>
      <vt:lpstr>默认设计模板</vt:lpstr>
      <vt:lpstr>Equation</vt:lpstr>
      <vt:lpstr>文档</vt:lpstr>
      <vt:lpstr>Microsoft 公式 3.0</vt:lpstr>
      <vt:lpstr>第六节  方向导数与梯度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总结：</vt:lpstr>
      <vt:lpstr>PowerPoint 演示文稿</vt:lpstr>
      <vt:lpstr>PowerPoint 演示文稿</vt:lpstr>
      <vt:lpstr>内容小结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Lingli Xie</cp:lastModifiedBy>
  <cp:revision>7</cp:revision>
  <dcterms:created xsi:type="dcterms:W3CDTF">2018-01-02T08:16:24Z</dcterms:created>
  <dcterms:modified xsi:type="dcterms:W3CDTF">2018-01-02T08:58:45Z</dcterms:modified>
</cp:coreProperties>
</file>