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  <p:sldMasterId id="2147483710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E151D3-5811-4E29-878E-FF4407C2F129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A0BDDF-F981-4AD8-9A25-435A39CA48C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0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280B7D-DCD0-4840-97DD-89F31E1BFC29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7BF84E-52A1-49AA-8EB3-A7B679CF4379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9AB536-D29C-4421-BCCE-2CBCABC905CB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93E4-B526-4895-BED7-D77C28CBF53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1F32E-6E03-4EFE-87FA-47FB835C95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2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7A541-5FB7-46AE-9460-52A5FE2804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47314-BFEE-4D9B-A854-24A7403972B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2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ECD43-007B-49E4-80F4-94DCEABF23E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4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C251-B230-4DD5-8DDF-F1A19C6BD66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2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2E462-5A1C-4371-9338-CBF551695BF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93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F635E-3031-4FDA-B157-78DEC68C96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68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9A773-2FC1-4CDC-BCC2-4E3375D6B38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C24ED-16C4-4C95-921E-E2BB141A12FB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697B99-2671-4D59-B8CE-ECB779029590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89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B3D0A-7B2B-46A3-A999-5C6B47D52F6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92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BB7FA-2D4A-4167-A9AC-8CF5E1DCA04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68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0F2FB-FAFB-48EC-AD87-E5BA283B77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96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CB285FD6-BAAE-452A-BE4A-F756502CCE1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2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1F32E-6E03-4EFE-87FA-47FB835C95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69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7A541-5FB7-46AE-9460-52A5FE2804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7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47314-BFEE-4D9B-A854-24A7403972B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83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ECD43-007B-49E4-80F4-94DCEABF23E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88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C251-B230-4DD5-8DDF-F1A19C6BD66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56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2E462-5A1C-4371-9338-CBF551695BF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30BB0-E93F-4B96-B970-31B8534F315C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31B02D-57C9-4A6B-AA85-50E4C7851F0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2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F635E-3031-4FDA-B157-78DEC68C96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59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9A773-2FC1-4CDC-BCC2-4E3375D6B38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50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B3D0A-7B2B-46A3-A999-5C6B47D52F6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67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BB7FA-2D4A-4167-A9AC-8CF5E1DCA04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44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0F2FB-FAFB-48EC-AD87-E5BA283B77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6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CB285FD6-BAAE-452A-BE4A-F756502CCE1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0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1F32E-6E03-4EFE-87FA-47FB835C95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9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7A541-5FB7-46AE-9460-52A5FE2804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4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47314-BFEE-4D9B-A854-24A7403972B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03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ECD43-007B-49E4-80F4-94DCEABF23E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1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E068E0-4068-48DC-9EF7-7F066666C82A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DE531F-4B17-47E3-A165-87956F7FF70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17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C251-B230-4DD5-8DDF-F1A19C6BD66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95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2E462-5A1C-4371-9338-CBF551695BF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755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F635E-3031-4FDA-B157-78DEC68C96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77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9A773-2FC1-4CDC-BCC2-4E3375D6B38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73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B3D0A-7B2B-46A3-A999-5C6B47D52F6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62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BB7FA-2D4A-4167-A9AC-8CF5E1DCA04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006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0F2FB-FAFB-48EC-AD87-E5BA283B77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0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CB285FD6-BAAE-452A-BE4A-F756502CCE1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C9858-5A60-4D2B-BD88-0C1FE2B25C2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77D2D0-7E94-4892-9722-4817FF34077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0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E902BF-4C29-4F2E-AD40-FDCDF72AA20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00B0F3-3544-484E-BA0F-123612657D32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2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73F89-1282-4389-8D37-88069577222A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DE5E8B-6D07-444B-80DC-01623134634C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1E8F9A-8220-48DE-B22E-800794C84413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123E01-662D-4708-BA6F-2E33A3879137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5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357E72-BB93-4CD6-BE3F-21D2ABD06AC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282D3-1B37-4FE3-AECE-FF0803D837D4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F53C1E-2F42-4CC1-AD64-79C39FE878F9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B5255-4F1E-440C-AF25-30B6B0065386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8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88C0D4B-2874-4BC7-9321-00897ADF5D32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5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88C0D4B-2874-4BC7-9321-00897ADF5D32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6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88C0D4B-2874-4BC7-9321-00897ADF5D32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C0A6B-5889-45B7-B52E-0124C23E654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1700" y="908050"/>
            <a:ext cx="7199313" cy="1223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800" dirty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七</a:t>
            </a: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多元函数的微分中值定理与泰勒公式</a:t>
            </a:r>
            <a:endParaRPr lang="zh-CN" altLang="en-US" sz="4800" dirty="0" smtClean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5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3268458"/>
            <a:ext cx="6189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dirty="0" smtClean="0">
                <a:solidFill>
                  <a:srgbClr val="0033CC"/>
                </a:solidFill>
              </a:rPr>
              <a:t>1. </a:t>
            </a:r>
            <a:r>
              <a:rPr kumimoji="1" lang="zh-CN" altLang="en-US" sz="3600" dirty="0" smtClean="0">
                <a:solidFill>
                  <a:srgbClr val="0033CC"/>
                </a:solidFill>
              </a:rPr>
              <a:t>二元函数的微分中值定理</a:t>
            </a:r>
            <a:endParaRPr kumimoji="1" lang="zh-CN" altLang="en-US" sz="3600" dirty="0">
              <a:solidFill>
                <a:srgbClr val="0033CC"/>
              </a:solidFill>
            </a:endParaRPr>
          </a:p>
        </p:txBody>
      </p:sp>
      <p:sp>
        <p:nvSpPr>
          <p:cNvPr id="2765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4401016"/>
            <a:ext cx="4815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 smtClean="0">
                <a:solidFill>
                  <a:srgbClr val="0033CC"/>
                </a:solidFill>
              </a:rPr>
              <a:t>2. </a:t>
            </a:r>
            <a:r>
              <a:rPr kumimoji="1" lang="zh-CN" altLang="en-US" sz="3600" dirty="0" smtClean="0">
                <a:solidFill>
                  <a:srgbClr val="0033CC"/>
                </a:solidFill>
              </a:rPr>
              <a:t>二元函数的泰勒公式</a:t>
            </a:r>
            <a:endParaRPr kumimoji="1" lang="zh-CN" altLang="en-US" sz="36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615C-6E86-4B83-B33C-44CE10C0D236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468186" y="260552"/>
            <a:ext cx="7704163" cy="93637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314" y="260552"/>
            <a:ext cx="7632599" cy="8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二元函数的泰勒公式的证明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11314" y="1413127"/>
          <a:ext cx="7706178" cy="92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3340417" imgH="419417" progId="Equation.3">
                  <p:embed/>
                </p:oleObj>
              </mc:Choice>
              <mc:Fallback>
                <p:oleObj r:id="rId3" imgW="33404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1413127"/>
                        <a:ext cx="7706178" cy="92427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68187" y="3284361"/>
          <a:ext cx="8064500" cy="280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5" imgW="3213417" imgH="1016317" progId="Equation.3">
                  <p:embed/>
                </p:oleObj>
              </mc:Choice>
              <mc:Fallback>
                <p:oleObj r:id="rId5" imgW="3213417" imgH="1016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3284361"/>
                        <a:ext cx="8064500" cy="280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11314" y="2421064"/>
          <a:ext cx="6565698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7" imgW="3137217" imgH="419417" progId="Equation.3">
                  <p:embed/>
                </p:oleObj>
              </mc:Choice>
              <mc:Fallback>
                <p:oleObj r:id="rId7" imgW="3137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2421064"/>
                        <a:ext cx="6565698" cy="838099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48828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9535-F200-4F17-BD70-4447BBCE86EA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24556" y="3284361"/>
          <a:ext cx="8067020" cy="79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4481472" imgH="444624" progId="Equation.3">
                  <p:embed/>
                </p:oleObj>
              </mc:Choice>
              <mc:Fallback>
                <p:oleObj r:id="rId3" imgW="4481472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6" y="3284361"/>
                        <a:ext cx="8067020" cy="79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79587" y="189492"/>
            <a:ext cx="4752925" cy="122363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/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001">
                <a:solidFill>
                  <a:srgbClr val="000000"/>
                </a:solidFill>
                <a:ea typeface="隶书" panose="02010509060101010101" pitchFamily="49" charset="-122"/>
              </a:rPr>
              <a:t>拉格朗日余项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67683" y="1341564"/>
          <a:ext cx="6375198" cy="172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5" imgW="3186634" imgH="863542" progId="Equation.3">
                  <p:embed/>
                </p:oleObj>
              </mc:Choice>
              <mc:Fallback>
                <p:oleObj r:id="rId5" imgW="3186634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3" y="1341564"/>
                        <a:ext cx="6375198" cy="172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50977" y="4221238"/>
          <a:ext cx="8204099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7" imgW="4557639" imgH="444624" progId="Equation.3">
                  <p:embed/>
                </p:oleObj>
              </mc:Choice>
              <mc:Fallback>
                <p:oleObj r:id="rId7" imgW="4557639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7" y="4221238"/>
                        <a:ext cx="8204099" cy="798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39750" y="5445377"/>
          <a:ext cx="7813524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9" imgW="3910220" imgH="292290" progId="Equation.3">
                  <p:embed/>
                </p:oleObj>
              </mc:Choice>
              <mc:Fallback>
                <p:oleObj r:id="rId9" imgW="3910220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377"/>
                        <a:ext cx="7813524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5874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8169B-7E4A-43A1-9763-B62254389B9C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24556" y="333627"/>
            <a:ext cx="8568468" cy="1007937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/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001">
                <a:solidFill>
                  <a:srgbClr val="000000"/>
                </a:solidFill>
                <a:ea typeface="隶书" panose="02010509060101010101" pitchFamily="49" charset="-122"/>
              </a:rPr>
              <a:t>带皮亚诺余项的泰勒公式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4555" y="1916088"/>
          <a:ext cx="8180413" cy="220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3" imgW="2743517" imgH="736917" progId="Equation.3">
                  <p:embed/>
                </p:oleObj>
              </mc:Choice>
              <mc:Fallback>
                <p:oleObj r:id="rId3" imgW="2743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5" y="1916088"/>
                        <a:ext cx="8180413" cy="220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3044" y="4868837"/>
          <a:ext cx="4990294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5" imgW="1664017" imgH="279717" progId="Equation.3">
                  <p:embed/>
                </p:oleObj>
              </mc:Choice>
              <mc:Fallback>
                <p:oleObj r:id="rId5" imgW="16640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4" y="4868837"/>
                        <a:ext cx="4990294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0217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7F57-55D0-416F-9EAB-5C4BA4A5558F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4556" y="333627"/>
            <a:ext cx="8568468" cy="79173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/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隶书" panose="02010509060101010101" pitchFamily="49" charset="-122"/>
              </a:rPr>
              <a:t>多元函数的泰勒多项式的唯一性定理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39750" y="3716262"/>
          <a:ext cx="7686524" cy="152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2578417" imgH="508317" progId="Equation.3">
                  <p:embed/>
                </p:oleObj>
              </mc:Choice>
              <mc:Fallback>
                <p:oleObj r:id="rId3" imgW="25784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262"/>
                        <a:ext cx="7686524" cy="1520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9750" y="2636762"/>
          <a:ext cx="7497536" cy="72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5" imgW="2513826" imgH="241512" progId="Equation.3">
                  <p:embed/>
                </p:oleObj>
              </mc:Choice>
              <mc:Fallback>
                <p:oleObj r:id="rId5" imgW="2513826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762"/>
                        <a:ext cx="7497536" cy="724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95111" y="1484187"/>
          <a:ext cx="8178901" cy="68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7" imgW="2743517" imgH="228917" progId="Equation.3">
                  <p:embed/>
                </p:oleObj>
              </mc:Choice>
              <mc:Fallback>
                <p:oleObj r:id="rId7" imgW="2743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1484187"/>
                        <a:ext cx="8178901" cy="684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68860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0FE5-86D3-485D-ADB3-23D6990B8962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827012" y="620889"/>
            <a:ext cx="7360456" cy="1195413"/>
            <a:chOff x="0" y="0"/>
            <a:chExt cx="4636" cy="753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0" y="8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 dirty="0">
                  <a:solidFill>
                    <a:srgbClr val="FFFFFF"/>
                  </a:solidFill>
                  <a:latin typeface="楷体_GB2312" pitchFamily="1" charset="-122"/>
                  <a:ea typeface="楷体_GB2312" pitchFamily="1" charset="-122"/>
                </a:rPr>
                <a:t>例 1</a:t>
              </a:r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765" y="0"/>
            <a:ext cx="3871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Document" r:id="rId3" imgW="6162992" imgH="1200467" progId="Word.Document.8">
                    <p:embed/>
                  </p:oleObj>
                </mc:Choice>
                <mc:Fallback>
                  <p:oleObj name="Document" r:id="rId3" imgW="6162992" imgH="120046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0"/>
                          <a:ext cx="3871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27012" y="2006802"/>
            <a:ext cx="5337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762881" y="1844524"/>
          <a:ext cx="5089576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5" imgW="5054917" imgH="914717" progId="Equation.3">
                  <p:embed/>
                </p:oleObj>
              </mc:Choice>
              <mc:Fallback>
                <p:oleObj r:id="rId5" imgW="50549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81" y="1844524"/>
                        <a:ext cx="5089576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405064" y="2781905"/>
          <a:ext cx="6907389" cy="91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7" imgW="6909117" imgH="914717" progId="Equation.3">
                  <p:embed/>
                </p:oleObj>
              </mc:Choice>
              <mc:Fallback>
                <p:oleObj r:id="rId7" imgW="69091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064" y="2781905"/>
                        <a:ext cx="6907389" cy="91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427238" y="3716262"/>
          <a:ext cx="3416401" cy="94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9" imgW="3416617" imgH="940117" progId="Equation.3">
                  <p:embed/>
                </p:oleObj>
              </mc:Choice>
              <mc:Fallback>
                <p:oleObj r:id="rId9" imgW="34166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238" y="3716262"/>
                        <a:ext cx="3416401" cy="946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651500" y="4076599"/>
          <a:ext cx="1930198" cy="39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1" imgW="1929880" imgH="393846" progId="Equation.3">
                  <p:embed/>
                </p:oleObj>
              </mc:Choice>
              <mc:Fallback>
                <p:oleObj r:id="rId11" imgW="192988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76599"/>
                        <a:ext cx="1930198" cy="39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404055" y="4756452"/>
          <a:ext cx="3657298" cy="9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13" imgW="3657917" imgH="940117" progId="Equation.3">
                  <p:embed/>
                </p:oleObj>
              </mc:Choice>
              <mc:Fallback>
                <p:oleObj r:id="rId13" imgW="36579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55" y="4756452"/>
                        <a:ext cx="3657298" cy="93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651500" y="5013476"/>
          <a:ext cx="2197302" cy="39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15" imgW="2196464" imgH="393846" progId="Equation.3">
                  <p:embed/>
                </p:oleObj>
              </mc:Choice>
              <mc:Fallback>
                <p:oleObj r:id="rId15" imgW="219646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476"/>
                        <a:ext cx="2197302" cy="39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68493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B70-9048-4692-8CD7-1CD9F6312908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54440" y="1125361"/>
          <a:ext cx="7547429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3" imgW="7544117" imgH="965517" progId="Equation.3">
                  <p:embed/>
                </p:oleObj>
              </mc:Choice>
              <mc:Fallback>
                <p:oleObj r:id="rId3" imgW="75441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40" y="1125361"/>
                        <a:ext cx="7547429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72659" y="3789338"/>
          <a:ext cx="5867198" cy="217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5" imgW="5867717" imgH="2172017" progId="Equation.3">
                  <p:embed/>
                </p:oleObj>
              </mc:Choice>
              <mc:Fallback>
                <p:oleObj r:id="rId5" imgW="5867717" imgH="2172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659" y="3789338"/>
                        <a:ext cx="5867198" cy="217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923393" y="115913"/>
          <a:ext cx="5090079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7" imgW="5054917" imgH="914717" progId="Equation.3">
                  <p:embed/>
                </p:oleObj>
              </mc:Choice>
              <mc:Fallback>
                <p:oleObj r:id="rId7" imgW="50549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393" y="115913"/>
                        <a:ext cx="5090079" cy="920750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981099" y="2492627"/>
          <a:ext cx="6907893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9" imgW="6909117" imgH="914717" progId="Equation.3">
                  <p:embed/>
                </p:oleObj>
              </mc:Choice>
              <mc:Fallback>
                <p:oleObj r:id="rId9" imgW="69091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099" y="2492627"/>
                        <a:ext cx="6907893" cy="914198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97726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DA94-20A4-497C-8A26-2531546483DC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28524" y="1341563"/>
          <a:ext cx="7224889" cy="162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3" imgW="7226617" imgH="1625917" progId="Equation.3">
                  <p:embed/>
                </p:oleObj>
              </mc:Choice>
              <mc:Fallback>
                <p:oleObj r:id="rId3" imgW="7226617" imgH="1625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24" y="1341563"/>
                        <a:ext cx="7224889" cy="1625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508250" y="220738"/>
          <a:ext cx="3416401" cy="94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5" imgW="3416617" imgH="940117" progId="Equation.3">
                  <p:embed/>
                </p:oleObj>
              </mc:Choice>
              <mc:Fallback>
                <p:oleObj r:id="rId5" imgW="34166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20738"/>
                        <a:ext cx="3416401" cy="945949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732512" y="581076"/>
          <a:ext cx="1930702" cy="39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7" imgW="1929880" imgH="393846" progId="Equation.3">
                  <p:embed/>
                </p:oleObj>
              </mc:Choice>
              <mc:Fallback>
                <p:oleObj r:id="rId7" imgW="192988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12" y="581076"/>
                        <a:ext cx="1930702" cy="395111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340428" y="3100413"/>
          <a:ext cx="3657298" cy="93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9" imgW="3657917" imgH="940117" progId="Equation.3">
                  <p:embed/>
                </p:oleObj>
              </mc:Choice>
              <mc:Fallback>
                <p:oleObj r:id="rId9" imgW="36579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28" y="3100413"/>
                        <a:ext cx="3657298" cy="939901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6588377" y="3357437"/>
          <a:ext cx="2196797" cy="39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11" imgW="2196464" imgH="393846" progId="Equation.3">
                  <p:embed/>
                </p:oleObj>
              </mc:Choice>
              <mc:Fallback>
                <p:oleObj r:id="rId11" imgW="219646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377" y="3357437"/>
                        <a:ext cx="2196797" cy="395615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95111" y="4221238"/>
          <a:ext cx="8418790" cy="169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13" imgW="2705417" imgH="736917" progId="Equation.3">
                  <p:embed/>
                </p:oleObj>
              </mc:Choice>
              <mc:Fallback>
                <p:oleObj r:id="rId13" imgW="27054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4221238"/>
                        <a:ext cx="8418790" cy="1698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90572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2FD-8FF5-4AA6-98B4-DE6F34295700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847675" y="2708326"/>
          <a:ext cx="7331226" cy="342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3" imgW="2934017" imgH="1371917" progId="Equation.3">
                  <p:embed/>
                </p:oleObj>
              </mc:Choice>
              <mc:Fallback>
                <p:oleObj r:id="rId3" imgW="2934017" imgH="1371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75" y="2708326"/>
                        <a:ext cx="7331226" cy="342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7346" y="1413127"/>
          <a:ext cx="3453694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5" imgW="1727517" imgH="457517" progId="Equation.3">
                  <p:embed/>
                </p:oleObj>
              </mc:Choice>
              <mc:Fallback>
                <p:oleObj r:id="rId5" imgW="1727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6" y="1413127"/>
                        <a:ext cx="3453694" cy="914198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10369" y="189492"/>
          <a:ext cx="4082143" cy="98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7" imgW="2044130" imgH="495402" progId="Equation.3">
                  <p:embed/>
                </p:oleObj>
              </mc:Choice>
              <mc:Fallback>
                <p:oleObj r:id="rId7" imgW="2044130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69" y="189492"/>
                        <a:ext cx="4082143" cy="988282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503461" y="189492"/>
          <a:ext cx="4031242" cy="98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9" imgW="2018741" imgH="495402" progId="Equation.3">
                  <p:embed/>
                </p:oleObj>
              </mc:Choice>
              <mc:Fallback>
                <p:oleObj r:id="rId9" imgW="2018741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461" y="189492"/>
                        <a:ext cx="4031242" cy="988282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712230" y="1341564"/>
          <a:ext cx="5299226" cy="98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11" imgW="2653465" imgH="495402" progId="Equation.3">
                  <p:embed/>
                </p:oleObj>
              </mc:Choice>
              <mc:Fallback>
                <p:oleObj r:id="rId11" imgW="2653465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230" y="1341564"/>
                        <a:ext cx="5299226" cy="988786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66562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41EB-8C1F-4A3B-AF8E-FFF643CC66D3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4555" y="3573639"/>
            <a:ext cx="8533695" cy="252135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9413" y="333627"/>
            <a:ext cx="8088187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588" b="1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定理1:二元函数的拉格朗日中值公式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5111" y="1052286"/>
            <a:ext cx="7991425" cy="246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设函数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z=f(x,y)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在区域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内有连续的偏导数。又假定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中有两个点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(x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,y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(x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+</a:t>
            </a:r>
            <a:r>
              <a:rPr lang="el-GR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x,y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+ </a:t>
            </a:r>
            <a:r>
              <a:rPr lang="el-GR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y),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并且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到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zh-CN" altLang="en-US" sz="320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的直线段         。则存在</a:t>
            </a:r>
            <a:r>
              <a:rPr lang="el-GR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θ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,0&lt; </a:t>
            </a:r>
            <a:r>
              <a:rPr lang="el-GR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θ</a:t>
            </a:r>
            <a:r>
              <a:rPr lang="zh-CN" altLang="en-US" sz="320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&lt;1</a:t>
            </a:r>
            <a:r>
              <a:rPr lang="zh-CN" altLang="en-US" sz="3207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,使得 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95111" y="3716262"/>
          <a:ext cx="8118425" cy="215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2881966" imgH="761986" progId="Equation.3">
                  <p:embed/>
                </p:oleObj>
              </mc:Choice>
              <mc:Fallback>
                <p:oleObj r:id="rId3" imgW="2881966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3716262"/>
                        <a:ext cx="8118425" cy="215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7" name="Picture 7" descr="BD06215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6" y="106338"/>
            <a:ext cx="725210" cy="96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076976" y="2276425"/>
          <a:ext cx="1552222" cy="6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6" imgW="622347" imgH="254207" progId="Equation.3">
                  <p:embed/>
                </p:oleObj>
              </mc:Choice>
              <mc:Fallback>
                <p:oleObj r:id="rId6" imgW="622347" imgH="2542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976" y="2276425"/>
                        <a:ext cx="1552222" cy="6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32404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275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utoUpdateAnimBg="0"/>
      <p:bldP spid="51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453A-6D01-4170-9143-886A4EBE43AF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801" y="152198"/>
            <a:ext cx="2830286" cy="92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5398" b="1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24226" y="476250"/>
          <a:ext cx="5927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2829961" imgH="254097" progId="Equation.3">
                  <p:embed/>
                </p:oleObj>
              </mc:Choice>
              <mc:Fallback>
                <p:oleObj r:id="rId3" imgW="2829961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226" y="476250"/>
                        <a:ext cx="5927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11314" y="1916088"/>
          <a:ext cx="7281837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3480117" imgH="457517" progId="Equation.3">
                  <p:embed/>
                </p:oleObj>
              </mc:Choice>
              <mc:Fallback>
                <p:oleObj r:id="rId5" imgW="34801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1916088"/>
                        <a:ext cx="7281837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203726" y="1196925"/>
          <a:ext cx="3587750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7" imgW="1714817" imgH="228917" progId="Equation.3">
                  <p:embed/>
                </p:oleObj>
              </mc:Choice>
              <mc:Fallback>
                <p:oleObj r:id="rId7" imgW="1714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26" y="1196925"/>
                        <a:ext cx="3587750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68187" y="2997099"/>
          <a:ext cx="7574139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9" imgW="3619817" imgH="419417" progId="Equation.3">
                  <p:embed/>
                </p:oleObj>
              </mc:Choice>
              <mc:Fallback>
                <p:oleObj r:id="rId9" imgW="36198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2997099"/>
                        <a:ext cx="7574139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31938"/>
              </p:ext>
            </p:extLst>
          </p:nvPr>
        </p:nvGraphicFramePr>
        <p:xfrm>
          <a:off x="468186" y="4005540"/>
          <a:ext cx="4448528" cy="40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1" imgW="2170133" imgH="203341" progId="Equation.DSMT4">
                  <p:embed/>
                </p:oleObj>
              </mc:Choice>
              <mc:Fallback>
                <p:oleObj name="Equation" r:id="rId11" imgW="2170133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6" y="4005540"/>
                        <a:ext cx="4448528" cy="406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763889" y="4941913"/>
          <a:ext cx="3152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13" imgW="1206294" imgH="203429" progId="Equation.3">
                  <p:embed/>
                </p:oleObj>
              </mc:Choice>
              <mc:Fallback>
                <p:oleObj r:id="rId13" imgW="1206294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889" y="4941913"/>
                        <a:ext cx="3152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5724576" y="6021413"/>
            <a:ext cx="3168448" cy="0"/>
          </a:xfrm>
          <a:prstGeom prst="line">
            <a:avLst/>
          </a:prstGeom>
          <a:noFill/>
          <a:ln w="38100" cmpd="sng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6156476" y="3789337"/>
            <a:ext cx="0" cy="2592413"/>
          </a:xfrm>
          <a:prstGeom prst="line">
            <a:avLst/>
          </a:prstGeom>
          <a:noFill/>
          <a:ln w="38100" cmpd="sng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5796139" y="3644699"/>
            <a:ext cx="2711853" cy="2605516"/>
          </a:xfrm>
          <a:custGeom>
            <a:avLst/>
            <a:gdLst>
              <a:gd name="T0" fmla="*/ 242 w 1708"/>
              <a:gd name="T1" fmla="*/ 1097 h 1641"/>
              <a:gd name="T2" fmla="*/ 15 w 1708"/>
              <a:gd name="T3" fmla="*/ 1006 h 1641"/>
              <a:gd name="T4" fmla="*/ 151 w 1708"/>
              <a:gd name="T5" fmla="*/ 371 h 1641"/>
              <a:gd name="T6" fmla="*/ 423 w 1708"/>
              <a:gd name="T7" fmla="*/ 280 h 1641"/>
              <a:gd name="T8" fmla="*/ 696 w 1708"/>
              <a:gd name="T9" fmla="*/ 99 h 1641"/>
              <a:gd name="T10" fmla="*/ 696 w 1708"/>
              <a:gd name="T11" fmla="*/ 144 h 1641"/>
              <a:gd name="T12" fmla="*/ 1104 w 1708"/>
              <a:gd name="T13" fmla="*/ 8 h 1641"/>
              <a:gd name="T14" fmla="*/ 1512 w 1708"/>
              <a:gd name="T15" fmla="*/ 190 h 1641"/>
              <a:gd name="T16" fmla="*/ 1693 w 1708"/>
              <a:gd name="T17" fmla="*/ 598 h 1641"/>
              <a:gd name="T18" fmla="*/ 1603 w 1708"/>
              <a:gd name="T19" fmla="*/ 1051 h 1641"/>
              <a:gd name="T20" fmla="*/ 1421 w 1708"/>
              <a:gd name="T21" fmla="*/ 1550 h 1641"/>
              <a:gd name="T22" fmla="*/ 877 w 1708"/>
              <a:gd name="T23" fmla="*/ 1596 h 1641"/>
              <a:gd name="T24" fmla="*/ 605 w 1708"/>
              <a:gd name="T25" fmla="*/ 1414 h 1641"/>
              <a:gd name="T26" fmla="*/ 242 w 1708"/>
              <a:gd name="T27" fmla="*/ 1097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8" h="1641">
                <a:moveTo>
                  <a:pt x="242" y="1097"/>
                </a:moveTo>
                <a:cubicBezTo>
                  <a:pt x="144" y="1029"/>
                  <a:pt x="30" y="1127"/>
                  <a:pt x="15" y="1006"/>
                </a:cubicBezTo>
                <a:cubicBezTo>
                  <a:pt x="0" y="885"/>
                  <a:pt x="83" y="492"/>
                  <a:pt x="151" y="371"/>
                </a:cubicBezTo>
                <a:cubicBezTo>
                  <a:pt x="219" y="250"/>
                  <a:pt x="332" y="325"/>
                  <a:pt x="423" y="280"/>
                </a:cubicBezTo>
                <a:cubicBezTo>
                  <a:pt x="514" y="235"/>
                  <a:pt x="650" y="122"/>
                  <a:pt x="696" y="99"/>
                </a:cubicBezTo>
                <a:cubicBezTo>
                  <a:pt x="742" y="76"/>
                  <a:pt x="628" y="159"/>
                  <a:pt x="696" y="144"/>
                </a:cubicBezTo>
                <a:cubicBezTo>
                  <a:pt x="764" y="129"/>
                  <a:pt x="968" y="0"/>
                  <a:pt x="1104" y="8"/>
                </a:cubicBezTo>
                <a:cubicBezTo>
                  <a:pt x="1240" y="16"/>
                  <a:pt x="1414" y="92"/>
                  <a:pt x="1512" y="190"/>
                </a:cubicBezTo>
                <a:cubicBezTo>
                  <a:pt x="1610" y="288"/>
                  <a:pt x="1678" y="454"/>
                  <a:pt x="1693" y="598"/>
                </a:cubicBezTo>
                <a:cubicBezTo>
                  <a:pt x="1708" y="742"/>
                  <a:pt x="1648" y="892"/>
                  <a:pt x="1603" y="1051"/>
                </a:cubicBezTo>
                <a:cubicBezTo>
                  <a:pt x="1558" y="1210"/>
                  <a:pt x="1542" y="1459"/>
                  <a:pt x="1421" y="1550"/>
                </a:cubicBezTo>
                <a:cubicBezTo>
                  <a:pt x="1300" y="1641"/>
                  <a:pt x="1013" y="1619"/>
                  <a:pt x="877" y="1596"/>
                </a:cubicBezTo>
                <a:cubicBezTo>
                  <a:pt x="741" y="1573"/>
                  <a:pt x="711" y="1497"/>
                  <a:pt x="605" y="1414"/>
                </a:cubicBezTo>
                <a:cubicBezTo>
                  <a:pt x="499" y="1331"/>
                  <a:pt x="340" y="1165"/>
                  <a:pt x="242" y="1097"/>
                </a:cubicBezTo>
                <a:close/>
              </a:path>
            </a:pathLst>
          </a:custGeom>
          <a:noFill/>
          <a:ln w="38100" cmpd="sng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7667877" y="4292801"/>
            <a:ext cx="73075" cy="73076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588377" y="5085040"/>
            <a:ext cx="73075" cy="72571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V="1">
            <a:off x="6659436" y="4365877"/>
            <a:ext cx="1008441" cy="720675"/>
          </a:xfrm>
          <a:prstGeom prst="line">
            <a:avLst/>
          </a:prstGeom>
          <a:noFill/>
          <a:ln w="38100" cmpd="sng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696226" y="3789338"/>
            <a:ext cx="244777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en-US" sz="2413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zh-CN" altLang="en-US" sz="2413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zh-CN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l-GR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Δ</a:t>
            </a:r>
            <a:r>
              <a:rPr lang="zh-CN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x,y</a:t>
            </a:r>
            <a:r>
              <a:rPr lang="zh-CN" altLang="en-US" sz="2413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zh-CN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l-GR" altLang="en-US" sz="1810" b="1" i="1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zh-CN" altLang="en-US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y)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443738" y="5085040"/>
            <a:ext cx="172861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zh-CN" altLang="zh-CN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zh-CN" altLang="zh-CN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42723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59" grpId="0" autoUpdateAnimBg="0"/>
      <p:bldP spid="61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A716-1C62-4FFA-A993-ACF3424A714F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802" y="152198"/>
            <a:ext cx="2543024" cy="92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5398" b="1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84389" y="1196925"/>
          <a:ext cx="7573635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3619817" imgH="419417" progId="Equation.3">
                  <p:embed/>
                </p:oleObj>
              </mc:Choice>
              <mc:Fallback>
                <p:oleObj r:id="rId3" imgW="36198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89" y="1196925"/>
                        <a:ext cx="7573635" cy="83809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338917" y="549326"/>
          <a:ext cx="428675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1714817" imgH="228917" progId="Equation.3">
                  <p:embed/>
                </p:oleObj>
              </mc:Choice>
              <mc:Fallback>
                <p:oleObj r:id="rId5" imgW="1714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917" y="549326"/>
                        <a:ext cx="4286754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39750" y="3068663"/>
          <a:ext cx="8212163" cy="13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7" imgW="3922914" imgH="660430" progId="Equation.3">
                  <p:embed/>
                </p:oleObj>
              </mc:Choice>
              <mc:Fallback>
                <p:oleObj r:id="rId7" imgW="3922914" imgH="660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63"/>
                        <a:ext cx="8212163" cy="13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754441" y="2133802"/>
          <a:ext cx="301725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9" imgW="1206294" imgH="203429" progId="Equation.3">
                  <p:embed/>
                </p:oleObj>
              </mc:Choice>
              <mc:Fallback>
                <p:oleObj r:id="rId9" imgW="1206294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41" y="2133802"/>
                        <a:ext cx="3017258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49884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03D-262C-438D-A835-3AF049B59043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11992" y="2636762"/>
            <a:ext cx="4572000" cy="129721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15786" y="981227"/>
            <a:ext cx="6985000" cy="156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若函数</a:t>
            </a:r>
            <a:r>
              <a:rPr lang="zh-CN" altLang="zh-CN" sz="4794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z=f(x,y)</a:t>
            </a:r>
            <a:r>
              <a:rPr lang="zh-CN" altLang="zh-CN" sz="4794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zh-CN" altLang="zh-CN" sz="4794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zh-CN" altLang="zh-CN" sz="4794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内有连续偏导数且满足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986516" y="2565198"/>
          <a:ext cx="3191631" cy="13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965936" imgH="419599" progId="Equation.3">
                  <p:embed/>
                </p:oleObj>
              </mc:Choice>
              <mc:Fallback>
                <p:oleObj r:id="rId3" imgW="965936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516" y="2565198"/>
                        <a:ext cx="3191631" cy="13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8802" y="152198"/>
            <a:ext cx="3119563" cy="92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5398" b="1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推论：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43215" y="4221238"/>
            <a:ext cx="7057571" cy="8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zh-CN" altLang="zh-CN" sz="4794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f(x,y)</a:t>
            </a:r>
            <a:r>
              <a:rPr lang="zh-CN" altLang="zh-CN" sz="4794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zh-CN" altLang="zh-CN" sz="4794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zh-CN" altLang="zh-CN" sz="4794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内为一常数。</a:t>
            </a:r>
          </a:p>
        </p:txBody>
      </p:sp>
    </p:spTree>
    <p:extLst>
      <p:ext uri="{BB962C8B-B14F-4D97-AF65-F5344CB8AC3E}">
        <p14:creationId xmlns:p14="http://schemas.microsoft.com/office/powerpoint/2010/main" val="140921065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8196" grpId="0" autoUpdateAnimBg="0"/>
      <p:bldP spid="8198" grpId="0" autoUpdateAnimBg="0"/>
      <p:bldP spid="81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FFAF-E741-485A-8CA4-A447B674C5E4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68187" y="260552"/>
            <a:ext cx="6659940" cy="93637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314" y="260552"/>
            <a:ext cx="6335385" cy="8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2.二元函数的泰勒公式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68187" y="1268992"/>
          <a:ext cx="7841242" cy="149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3746817" imgH="749617" progId="Equation.3">
                  <p:embed/>
                </p:oleObj>
              </mc:Choice>
              <mc:Fallback>
                <p:oleObj r:id="rId3" imgW="37468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1268992"/>
                        <a:ext cx="7841242" cy="1497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65163" y="5300738"/>
          <a:ext cx="8255000" cy="104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3302317" imgH="419417" progId="Equation.3">
                  <p:embed/>
                </p:oleObj>
              </mc:Choice>
              <mc:Fallback>
                <p:oleObj r:id="rId5" imgW="33023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63" y="5300738"/>
                        <a:ext cx="8255000" cy="1048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50976" y="2852965"/>
          <a:ext cx="8467675" cy="190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7" imgW="3402440" imgH="761986" progId="Equation.3">
                  <p:embed/>
                </p:oleObj>
              </mc:Choice>
              <mc:Fallback>
                <p:oleObj r:id="rId7" imgW="3402440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2852965"/>
                        <a:ext cx="8467675" cy="190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68187" y="4868837"/>
          <a:ext cx="3478893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9" imgW="1740217" imgH="228917" progId="Equation.3">
                  <p:embed/>
                </p:oleObj>
              </mc:Choice>
              <mc:Fallback>
                <p:oleObj r:id="rId9" imgW="1740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4868837"/>
                        <a:ext cx="3478893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06842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35D8-9BC0-493F-B9AD-09F70572C405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468186" y="260552"/>
            <a:ext cx="7704163" cy="93637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314" y="260552"/>
            <a:ext cx="7632599" cy="8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二元函数的泰勒公式的证明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24555" y="1484187"/>
          <a:ext cx="592717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3" imgW="2829961" imgH="254097" progId="Equation.3">
                  <p:embed/>
                </p:oleObj>
              </mc:Choice>
              <mc:Fallback>
                <p:oleObj r:id="rId3" imgW="2829961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5" y="1484187"/>
                        <a:ext cx="5927171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95111" y="2852964"/>
          <a:ext cx="5556754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5" imgW="2653465" imgH="482708" progId="Equation.3">
                  <p:embed/>
                </p:oleObj>
              </mc:Choice>
              <mc:Fallback>
                <p:oleObj r:id="rId5" imgW="2653465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2852964"/>
                        <a:ext cx="5556754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68187" y="4076599"/>
          <a:ext cx="7763127" cy="220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7" imgW="3708717" imgH="1105217" progId="Equation.3">
                  <p:embed/>
                </p:oleObj>
              </mc:Choice>
              <mc:Fallback>
                <p:oleObj r:id="rId7" imgW="3708717" imgH="1105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4076599"/>
                        <a:ext cx="7763127" cy="220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627187" y="2133802"/>
          <a:ext cx="3587750" cy="45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9" imgW="1714817" imgH="228917" progId="Equation.3">
                  <p:embed/>
                </p:oleObj>
              </mc:Choice>
              <mc:Fallback>
                <p:oleObj r:id="rId9" imgW="1714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187" y="2133802"/>
                        <a:ext cx="3587750" cy="45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08889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F773-8849-47D9-84E2-AC055298043E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68186" y="260552"/>
            <a:ext cx="7704163" cy="93637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314" y="260552"/>
            <a:ext cx="7632599" cy="8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二元函数的泰勒公式的证明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11314" y="1557262"/>
          <a:ext cx="3587750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3" imgW="1714817" imgH="228917" progId="Equation.3">
                  <p:embed/>
                </p:oleObj>
              </mc:Choice>
              <mc:Fallback>
                <p:oleObj r:id="rId3" imgW="1714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1557262"/>
                        <a:ext cx="3587750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11314" y="2204861"/>
          <a:ext cx="7576155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5" imgW="3619817" imgH="419417" progId="Equation.3">
                  <p:embed/>
                </p:oleObj>
              </mc:Choice>
              <mc:Fallback>
                <p:oleObj r:id="rId5" imgW="36198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2204861"/>
                        <a:ext cx="7576155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11314" y="3284361"/>
          <a:ext cx="6351512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7" imgW="3035617" imgH="419417" progId="Equation.3">
                  <p:embed/>
                </p:oleObj>
              </mc:Choice>
              <mc:Fallback>
                <p:oleObj r:id="rId7" imgW="3035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3284361"/>
                        <a:ext cx="6351512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531687" y="4724199"/>
          <a:ext cx="5873750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9" imgW="2807017" imgH="419417" progId="Equation.3">
                  <p:embed/>
                </p:oleObj>
              </mc:Choice>
              <mc:Fallback>
                <p:oleObj r:id="rId9" imgW="28070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87" y="4724199"/>
                        <a:ext cx="5873750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68187" y="5589512"/>
          <a:ext cx="6301115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11" imgW="3010217" imgH="419417" progId="Equation.3">
                  <p:embed/>
                </p:oleObj>
              </mc:Choice>
              <mc:Fallback>
                <p:oleObj r:id="rId11" imgW="3010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5589512"/>
                        <a:ext cx="6301115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5438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95D6-C747-44BF-8C4E-303DB0280860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68186" y="260552"/>
            <a:ext cx="7704163" cy="93637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1314" y="260552"/>
            <a:ext cx="7632599" cy="8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794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二元函数的泰勒公式的证明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95111" y="1484187"/>
          <a:ext cx="1036663" cy="40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495402" imgH="203429" progId="Equation.3">
                  <p:embed/>
                </p:oleObj>
              </mc:Choice>
              <mc:Fallback>
                <p:oleObj r:id="rId3" imgW="495402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1484187"/>
                        <a:ext cx="1036663" cy="406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547687" y="1484187"/>
          <a:ext cx="6007805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5" imgW="2870517" imgH="419417" progId="Equation.3">
                  <p:embed/>
                </p:oleObj>
              </mc:Choice>
              <mc:Fallback>
                <p:oleObj r:id="rId5" imgW="2870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87" y="1484187"/>
                        <a:ext cx="6007805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755953" y="2565199"/>
          <a:ext cx="6565698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7" imgW="3137217" imgH="419417" progId="Equation.3">
                  <p:embed/>
                </p:oleObj>
              </mc:Choice>
              <mc:Fallback>
                <p:oleObj r:id="rId7" imgW="3137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3" y="2565199"/>
                        <a:ext cx="6565698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84389" y="3644699"/>
          <a:ext cx="6353024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9" imgW="3035617" imgH="419417" progId="Equation.3">
                  <p:embed/>
                </p:oleObj>
              </mc:Choice>
              <mc:Fallback>
                <p:oleObj r:id="rId9" imgW="3035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89" y="3644699"/>
                        <a:ext cx="6353024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827012" y="4724198"/>
          <a:ext cx="6486575" cy="137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11" imgW="3099117" imgH="686117" progId="Equation.3">
                  <p:embed/>
                </p:oleObj>
              </mc:Choice>
              <mc:Fallback>
                <p:oleObj r:id="rId11" imgW="3099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2" y="4724198"/>
                        <a:ext cx="6486575" cy="137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5904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237</Words>
  <Application>Microsoft Office PowerPoint</Application>
  <PresentationFormat>全屏显示(4:3)</PresentationFormat>
  <Paragraphs>39</Paragraphs>
  <Slides>17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华文行楷</vt:lpstr>
      <vt:lpstr>楷体_GB2312</vt:lpstr>
      <vt:lpstr>隶书</vt:lpstr>
      <vt:lpstr>宋体</vt:lpstr>
      <vt:lpstr>Arial</vt:lpstr>
      <vt:lpstr>Times New Roman</vt:lpstr>
      <vt:lpstr>Wingdings</vt:lpstr>
      <vt:lpstr>古瓶荷花</vt:lpstr>
      <vt:lpstr>默认设计模板</vt:lpstr>
      <vt:lpstr>1_默认设计模板</vt:lpstr>
      <vt:lpstr>2_默认设计模板</vt:lpstr>
      <vt:lpstr>Microsoft 公式 3.0</vt:lpstr>
      <vt:lpstr>MathType 6.0 Equation</vt:lpstr>
      <vt:lpstr>Microsoft Word 97 - 2003 文档</vt:lpstr>
      <vt:lpstr>第七节  多元函数的微分中值定理与泰勒公式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 多元函数的微分中值定理与泰勒公式</dc:title>
  <dc:creator>Lingli Xie</dc:creator>
  <cp:lastModifiedBy>Lingli Xie</cp:lastModifiedBy>
  <cp:revision>3</cp:revision>
  <dcterms:created xsi:type="dcterms:W3CDTF">2018-01-02T09:00:25Z</dcterms:created>
  <dcterms:modified xsi:type="dcterms:W3CDTF">2018-01-02T09:23:51Z</dcterms:modified>
</cp:coreProperties>
</file>