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9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  <p:sldMasterId id="2147483700" r:id="rId4"/>
    <p:sldMasterId id="2147483713" r:id="rId5"/>
    <p:sldMasterId id="2147483726" r:id="rId6"/>
    <p:sldMasterId id="2147483739" r:id="rId7"/>
    <p:sldMasterId id="2147483752" r:id="rId8"/>
    <p:sldMasterId id="2147483765" r:id="rId9"/>
    <p:sldMasterId id="2147483778" r:id="rId10"/>
  </p:sldMasterIdLst>
  <p:sldIdLst>
    <p:sldId id="256" r:id="rId11"/>
    <p:sldId id="300" r:id="rId12"/>
    <p:sldId id="301" r:id="rId13"/>
    <p:sldId id="257" r:id="rId14"/>
    <p:sldId id="302" r:id="rId15"/>
    <p:sldId id="303" r:id="rId16"/>
    <p:sldId id="267" r:id="rId17"/>
    <p:sldId id="261" r:id="rId18"/>
    <p:sldId id="262" r:id="rId19"/>
    <p:sldId id="263" r:id="rId20"/>
    <p:sldId id="264" r:id="rId21"/>
    <p:sldId id="265" r:id="rId22"/>
    <p:sldId id="266" r:id="rId23"/>
    <p:sldId id="307" r:id="rId24"/>
    <p:sldId id="304" r:id="rId25"/>
    <p:sldId id="305" r:id="rId26"/>
    <p:sldId id="306" r:id="rId27"/>
    <p:sldId id="308" r:id="rId28"/>
    <p:sldId id="268" r:id="rId29"/>
    <p:sldId id="269" r:id="rId30"/>
    <p:sldId id="270" r:id="rId31"/>
    <p:sldId id="271" r:id="rId32"/>
    <p:sldId id="309" r:id="rId33"/>
    <p:sldId id="310" r:id="rId34"/>
    <p:sldId id="311" r:id="rId35"/>
    <p:sldId id="272" r:id="rId36"/>
    <p:sldId id="280" r:id="rId37"/>
    <p:sldId id="281" r:id="rId38"/>
    <p:sldId id="282" r:id="rId39"/>
    <p:sldId id="283" r:id="rId40"/>
    <p:sldId id="312" r:id="rId41"/>
    <p:sldId id="313" r:id="rId42"/>
    <p:sldId id="314" r:id="rId43"/>
    <p:sldId id="286" r:id="rId44"/>
    <p:sldId id="288" r:id="rId45"/>
    <p:sldId id="293" r:id="rId46"/>
    <p:sldId id="294" r:id="rId47"/>
    <p:sldId id="290" r:id="rId48"/>
    <p:sldId id="291" r:id="rId49"/>
    <p:sldId id="296" r:id="rId50"/>
    <p:sldId id="297" r:id="rId51"/>
    <p:sldId id="298" r:id="rId52"/>
    <p:sldId id="299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e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3.emf"/><Relationship Id="rId4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e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0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e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wmf"/><Relationship Id="rId7" Type="http://schemas.openxmlformats.org/officeDocument/2006/relationships/image" Target="../media/image144.emf"/><Relationship Id="rId12" Type="http://schemas.openxmlformats.org/officeDocument/2006/relationships/image" Target="../media/image149.e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11" Type="http://schemas.openxmlformats.org/officeDocument/2006/relationships/image" Target="../media/image148.emf"/><Relationship Id="rId5" Type="http://schemas.openxmlformats.org/officeDocument/2006/relationships/image" Target="../media/image142.wmf"/><Relationship Id="rId10" Type="http://schemas.openxmlformats.org/officeDocument/2006/relationships/image" Target="../media/image147.emf"/><Relationship Id="rId4" Type="http://schemas.openxmlformats.org/officeDocument/2006/relationships/image" Target="../media/image141.wmf"/><Relationship Id="rId9" Type="http://schemas.openxmlformats.org/officeDocument/2006/relationships/image" Target="../media/image14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1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wmf"/><Relationship Id="rId1" Type="http://schemas.openxmlformats.org/officeDocument/2006/relationships/image" Target="../media/image40.emf"/><Relationship Id="rId6" Type="http://schemas.openxmlformats.org/officeDocument/2006/relationships/image" Target="../media/image45.w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9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8207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5AFFD78-B748-4AE1-A962-AFC99EDBB6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522401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058FC3C-96CB-4A09-8BAD-40582C27E5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45568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3AF5E8D-A546-42A7-903E-FA5250A793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5480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89B6AE8-3557-4144-9015-E974151414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925947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6D6F6B-43BF-45C0-87CD-88D7E92EF3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64236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0760831-82B7-4064-9E2B-0A93D4195B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20282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3799109-5EBA-4ACB-A469-3286899D47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42442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BF37A9C-653D-41F5-AADC-C78CCEC3EB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8689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ED87D96-C22F-41EF-9110-C88D521C64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807116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17DA27F-5335-4F6E-9303-A591352020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172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1602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5B5CC0F-6F88-407C-A6D9-8B3C71F832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44682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2068E9B-FDB4-4C93-929B-5DE40B78DC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85500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B8304CB-1B59-43E6-BA15-95F2BC6E68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667268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82EA08-7510-4DD3-96D3-9502CC539C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73623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438BD72-3D73-4A75-9228-4A38B6A6E0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66736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31C45C6-24B8-4D54-9A77-0FC0ADC1CC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583488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A0D1D8B-849B-4C1F-9184-4D9195E051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84099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A1F557B-7FFF-4FCB-80CA-905DD56038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113779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7EC87C4-B549-4301-A1EF-47B845FB0F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298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037DDD9-293C-4859-A6D0-F51F35F60C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5829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6A066-5EBC-4667-92A2-7B8C72509BB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49642"/>
      </p:ext>
    </p:extLst>
  </p:cSld>
  <p:clrMapOvr>
    <a:masterClrMapping/>
  </p:clrMapOvr>
  <p:transition>
    <p:zoom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12E44CD-3E43-403A-803C-344692ECED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6335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CAD3DDA-84AF-4895-8D55-595B15AD12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74549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C2C94-A411-46A9-8BBE-F27E0E96304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0107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87664-28B9-4586-989A-3362425BCC9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011516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4BE60-0D4F-44DC-8935-FD2C3FFEA19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10862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29D1B-2088-4D65-88AB-ED2156B91DD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479351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A2650-9357-48AC-B42D-BE7751D2731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16772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C7DC6-E409-4F80-B679-DBB61C66E13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7567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1AF18-CBB4-45B3-86ED-AE589C15189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564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32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0610C-57C3-4585-BB2D-2F07094D1EE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80696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DDD4-ABAE-4299-8603-4580210A632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46172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A6A65-EFCD-49BB-9C6C-FED398127DE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99121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5DD4C396-110C-41B3-8CE4-2E42EE26B38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91706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C4CC9C33-FFAA-47C4-863B-8753DE15B7C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56957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099" y="274663"/>
            <a:ext cx="8229802" cy="5851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959737F8-4567-4C9A-8F2A-8EB453B3AE6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89164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0C4A4-EB4E-44EF-93BD-07CCE7E8A98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14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9B02C-A3E6-4A42-A58E-261C94772C5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01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FA811-326C-4EAD-BFEA-B4B54E7DC4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19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04EB4-E18F-4208-BA1E-8CB61F69B0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4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01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9B606-F896-40D7-B6D0-55B7D17334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908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D6C27-3F5A-48EF-92C3-8225BFDAD4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28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46AD7-15C6-4314-B18D-F48CAF1539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69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4B0C0-94FB-42E2-8DBB-F0977C302F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43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65CBC-9E78-4A07-B926-7B6EE07A6D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23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37EA2-FA95-453A-A966-12481EAE07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240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9AE48-2D43-49F3-A7DC-6F40471C1A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301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C6C44C-B544-4876-B39C-F1F15577FD4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3151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0C4A4-EB4E-44EF-93BD-07CCE7E8A98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724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9B02C-A3E6-4A42-A58E-261C94772C5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114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FA811-326C-4EAD-BFEA-B4B54E7DC4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029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04EB4-E18F-4208-BA1E-8CB61F69B0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881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9B606-F896-40D7-B6D0-55B7D17334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026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D6C27-3F5A-48EF-92C3-8225BFDAD4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860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46AD7-15C6-4314-B18D-F48CAF1539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458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4B0C0-94FB-42E2-8DBB-F0977C302F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76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65CBC-9E78-4A07-B926-7B6EE07A6D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623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37EA2-FA95-453A-A966-12481EAE07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779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9AE48-2D43-49F3-A7DC-6F40471C1A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434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C6C44C-B544-4876-B39C-F1F15577FD4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276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754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0C4A4-EB4E-44EF-93BD-07CCE7E8A98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423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9B02C-A3E6-4A42-A58E-261C94772C5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267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FA811-326C-4EAD-BFEA-B4B54E7DC4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62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04EB4-E18F-4208-BA1E-8CB61F69B0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66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9B606-F896-40D7-B6D0-55B7D17334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961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D6C27-3F5A-48EF-92C3-8225BFDAD4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353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46AD7-15C6-4314-B18D-F48CAF1539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387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4B0C0-94FB-42E2-8DBB-F0977C302F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395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65CBC-9E78-4A07-B926-7B6EE07A6D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36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37EA2-FA95-453A-A966-12481EAE07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2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238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9AE48-2D43-49F3-A7DC-6F40471C1A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19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C6C44C-B544-4876-B39C-F1F15577FD4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6665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0C4A4-EB4E-44EF-93BD-07CCE7E8A98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790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9B02C-A3E6-4A42-A58E-261C94772C5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808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FA811-326C-4EAD-BFEA-B4B54E7DC4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135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04EB4-E18F-4208-BA1E-8CB61F69B0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627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9B606-F896-40D7-B6D0-55B7D17334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736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D6C27-3F5A-48EF-92C3-8225BFDAD4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620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46AD7-15C6-4314-B18D-F48CAF1539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762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4B0C0-94FB-42E2-8DBB-F0977C302F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185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65CBC-9E78-4A07-B926-7B6EE07A6D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609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37EA2-FA95-453A-A966-12481EAE07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194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9AE48-2D43-49F3-A7DC-6F40471C1A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665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C6C44C-B544-4876-B39C-F1F15577FD4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6815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21E38EF-6942-4477-838B-B328D6914D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665888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03EB875-139A-4432-B06D-5A2C394D71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01144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773B49E-1DAB-4A2F-A0E9-17E6EFF99E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510410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5DAC94B-185B-4BDC-B771-4C8955E901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702217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5D1A04C-5AA0-4F0B-8C6F-F268716255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783330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CDB9AC9-DAAD-4299-9F54-557B9B5CD9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8445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758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86640FB-5263-4F12-9307-5DA9D56E6C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60809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4BBF961-F40B-4C85-9034-A70CDE6F66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971193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0F504FB-C0E9-4EEB-A31A-9DA6305FE5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37521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3510F1C-6324-4132-9CDB-869872B751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8042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840647D-21A2-4A67-AFA2-DD17614607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241907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C320E22-5314-487E-AE76-8D871762EF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388875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B4655B8-3F0E-484D-B526-ECFE7F7898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555822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9CC5A01-482E-4FC8-9B56-0382B22FEC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21244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E98730F-2B58-4EA2-9580-A7145AD056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75644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697AEDC-02C2-42C1-8AD8-4F899EE640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6833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0912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68E451A-24B7-4A8F-A2E8-410D432657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20081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676E854-22EB-40EE-B883-6F5F5A3B57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329528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E801A7D-72D4-4954-A145-92E581B6AF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986796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2DD3281-0590-4EC9-A31B-1D876D2637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23795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69F05AD-F813-4173-AEDB-4BFD3A9C56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3519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A3A81BB-99B5-49F6-BBD3-DB9A377ECA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253653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466487F-0290-4283-A0D3-D855FA24EB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368366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69B89F45-7D6E-4852-83B5-007B3023AE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080907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66C6F0A8-5088-4609-9781-82D982D693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75846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045FC45-C051-4D0A-A7CD-BDDD79EE47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3247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F210-1E3D-4469-83B7-68C71952D82F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4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07D3E4-0827-41CA-A889-AB9C1246E53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26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8B0023B5-F340-40E5-9F0C-2FDAEEEF8FC8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zoom/>
  </p:transition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AD5039-B24A-4154-AFBC-37A422C0FB5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AD5039-B24A-4154-AFBC-37A422C0FB5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2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AD5039-B24A-4154-AFBC-37A422C0FB5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AD5039-B24A-4154-AFBC-37A422C0FB5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9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E57DBC-AE6D-463E-BAA2-C0BFBF3D0E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55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E9300D-4C0D-4BCE-BE39-89E1D4C778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59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C3CDE4-DCEA-4679-AA5C-F9C80623B90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93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7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0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wmf"/><Relationship Id="rId22" Type="http://schemas.openxmlformats.org/officeDocument/2006/relationships/image" Target="../media/image4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57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5.e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8.e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3.emf"/><Relationship Id="rId22" Type="http://schemas.openxmlformats.org/officeDocument/2006/relationships/image" Target="../media/image6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2.w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2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92.xml"/><Relationship Id="rId16" Type="http://schemas.openxmlformats.org/officeDocument/2006/relationships/image" Target="../media/image90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99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9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76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09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11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4.w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116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37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45.emf"/><Relationship Id="rId26" Type="http://schemas.openxmlformats.org/officeDocument/2006/relationships/image" Target="../media/image149.e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48.bin"/><Relationship Id="rId25" Type="http://schemas.openxmlformats.org/officeDocument/2006/relationships/oleObject" Target="../embeddings/oleObject152.bin"/><Relationship Id="rId2" Type="http://schemas.openxmlformats.org/officeDocument/2006/relationships/slideLayout" Target="../slideLayouts/slideLayout111.xml"/><Relationship Id="rId16" Type="http://schemas.openxmlformats.org/officeDocument/2006/relationships/image" Target="../media/image144.emf"/><Relationship Id="rId20" Type="http://schemas.openxmlformats.org/officeDocument/2006/relationships/image" Target="../media/image146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5.bin"/><Relationship Id="rId24" Type="http://schemas.openxmlformats.org/officeDocument/2006/relationships/image" Target="../media/image148.emf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23" Type="http://schemas.openxmlformats.org/officeDocument/2006/relationships/oleObject" Target="../embeddings/oleObject151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3.wmf"/><Relationship Id="rId22" Type="http://schemas.openxmlformats.org/officeDocument/2006/relationships/image" Target="../media/image14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5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第一节 微分中值定理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9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53B5-BA58-4FF2-86A7-8EC3B9C60ED4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860274" y="804838"/>
            <a:ext cx="7810836" cy="1922361"/>
            <a:chOff x="0" y="0"/>
            <a:chExt cx="4920" cy="1211"/>
          </a:xfrm>
        </p:grpSpPr>
        <p:sp>
          <p:nvSpPr>
            <p:cNvPr id="1126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492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 b="1">
                  <a:solidFill>
                    <a:srgbClr val="0000FF"/>
                  </a:solidFill>
                </a:rPr>
                <a:t>例2.</a:t>
              </a:r>
              <a:r>
                <a:rPr lang="zh-CN" altLang="en-US" sz="2794">
                  <a:solidFill>
                    <a:srgbClr val="000000"/>
                  </a:solidFill>
                </a:rPr>
                <a:t>  设</a:t>
              </a:r>
              <a:r>
                <a:rPr lang="zh-CN" altLang="en-US" sz="2794" i="1">
                  <a:solidFill>
                    <a:srgbClr val="000000"/>
                  </a:solidFill>
                </a:rPr>
                <a:t>f </a:t>
              </a:r>
              <a:r>
                <a:rPr lang="zh-CN" altLang="en-US" sz="2794">
                  <a:solidFill>
                    <a:srgbClr val="000000"/>
                  </a:solidFill>
                </a:rPr>
                <a:t>(</a:t>
              </a:r>
              <a:r>
                <a:rPr lang="zh-CN" altLang="en-US" sz="2794" i="1">
                  <a:solidFill>
                    <a:srgbClr val="000000"/>
                  </a:solidFill>
                </a:rPr>
                <a:t>x</a:t>
              </a:r>
              <a:r>
                <a:rPr lang="zh-CN" altLang="en-US" sz="2794">
                  <a:solidFill>
                    <a:srgbClr val="000000"/>
                  </a:solidFill>
                </a:rPr>
                <a:t>)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</a:t>
              </a:r>
              <a:r>
                <a:rPr lang="zh-CN" altLang="en-US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C 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([</a:t>
              </a:r>
              <a:r>
                <a:rPr lang="zh-CN" altLang="en-US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a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, </a:t>
              </a:r>
              <a:r>
                <a:rPr lang="zh-CN" altLang="en-US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b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]),  在(</a:t>
              </a:r>
              <a:r>
                <a:rPr lang="zh-CN" altLang="en-US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a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, </a:t>
              </a:r>
              <a:r>
                <a:rPr lang="zh-CN" altLang="en-US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b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)内可导。证明方程</a:t>
              </a:r>
              <a:endParaRPr lang="zh-CN" altLang="en-US" sz="2794">
                <a:solidFill>
                  <a:srgbClr val="000000"/>
                </a:solidFill>
              </a:endParaRPr>
            </a:p>
          </p:txBody>
        </p:sp>
        <p:graphicFrame>
          <p:nvGraphicFramePr>
            <p:cNvPr id="11268" name="Object 4"/>
            <p:cNvGraphicFramePr>
              <a:graphicFrameLocks noChangeAspect="1"/>
            </p:cNvGraphicFramePr>
            <p:nvPr/>
          </p:nvGraphicFramePr>
          <p:xfrm>
            <a:off x="904" y="449"/>
            <a:ext cx="278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r:id="rId3" imgW="2045017" imgH="228917" progId="Equation.3">
                    <p:embed/>
                  </p:oleObj>
                </mc:Choice>
                <mc:Fallback>
                  <p:oleObj r:id="rId3" imgW="2045017" imgH="2289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449"/>
                          <a:ext cx="278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559" y="882"/>
              <a:ext cx="241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在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  <a:r>
                <a:rPr lang="zh-CN" altLang="zh-CN" sz="2794">
                  <a:solidFill>
                    <a:srgbClr val="000000"/>
                  </a:solidFill>
                </a:rPr>
                <a:t>, </a:t>
              </a: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  <a:r>
                <a:rPr lang="zh-CN" altLang="zh-CN" sz="2794">
                  <a:solidFill>
                    <a:srgbClr val="000000"/>
                  </a:solidFill>
                </a:rPr>
                <a:t>)</a:t>
              </a:r>
              <a:r>
                <a:rPr lang="zh-CN" altLang="en-US" sz="2794">
                  <a:solidFill>
                    <a:srgbClr val="000000"/>
                  </a:solidFill>
                </a:rPr>
                <a:t>内至少有一根。</a:t>
              </a:r>
            </a:p>
          </p:txBody>
        </p:sp>
      </p:grp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60274" y="2903362"/>
            <a:ext cx="591059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</a:t>
            </a:r>
            <a:r>
              <a:rPr lang="zh-CN" altLang="en-US" sz="2794">
                <a:solidFill>
                  <a:srgbClr val="000000"/>
                </a:solidFill>
              </a:rPr>
              <a:t>：令</a:t>
            </a: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)=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30000">
                <a:solidFill>
                  <a:srgbClr val="000000"/>
                </a:solidFill>
              </a:rPr>
              <a:t>2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),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551214" y="3597326"/>
            <a:ext cx="480933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由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)的连续性和可导性，得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619250" y="4261052"/>
            <a:ext cx="576311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C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([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])，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)在 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)内可导,</a:t>
            </a:r>
            <a:endParaRPr lang="zh-CN" altLang="en-US" sz="2794">
              <a:solidFill>
                <a:srgbClr val="000000"/>
              </a:solidFill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860274" y="4878413"/>
            <a:ext cx="773481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又   </a:t>
            </a: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a</a:t>
            </a:r>
            <a:r>
              <a:rPr lang="zh-CN" altLang="zh-CN" sz="2794">
                <a:solidFill>
                  <a:srgbClr val="000000"/>
                </a:solidFill>
              </a:rPr>
              <a:t>)=</a:t>
            </a:r>
            <a:r>
              <a:rPr lang="zh-CN" altLang="zh-CN" sz="2794" i="1">
                <a:solidFill>
                  <a:srgbClr val="000000"/>
                </a:solidFill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</a:rPr>
              <a:t>2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460500" y="5616727"/>
            <a:ext cx="710643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)=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</a:rPr>
              <a:t>2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31444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1" grpId="0" autoUpdateAnimBg="0"/>
      <p:bldP spid="11272" grpId="0" autoUpdateAnimBg="0"/>
      <p:bldP spid="11273" grpId="0" autoUpdateAnimBg="0"/>
      <p:bldP spid="1127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E9B7-EF15-49E7-8ABE-611D8BCE039C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08226" y="1357187"/>
            <a:ext cx="246734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即   </a:t>
            </a: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 = </a:t>
            </a: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a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162151" y="2303639"/>
            <a:ext cx="73387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由Rolle定理，至少存在一点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94">
                <a:solidFill>
                  <a:srgbClr val="000000"/>
                </a:solidFill>
              </a:rPr>
              <a:t>，使得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10469" y="3219349"/>
            <a:ext cx="538480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)=2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)(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 (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)=0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198436" y="4349750"/>
            <a:ext cx="6710491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即 在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)内方程 2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)=(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至少有一根。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59556" y="458611"/>
            <a:ext cx="5102679" cy="522322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令</a:t>
            </a: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)=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30000">
                <a:solidFill>
                  <a:srgbClr val="000000"/>
                </a:solidFill>
              </a:rPr>
              <a:t>2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33945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autoUpdateAnimBg="0"/>
      <p:bldP spid="12293" grpId="0" autoUpdateAnimBg="0"/>
      <p:bldP spid="1229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6FEE-847D-428D-BD46-63FD21D15477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57325" y="838100"/>
            <a:ext cx="40070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例3.</a:t>
            </a:r>
            <a:r>
              <a:rPr lang="zh-CN" altLang="en-US" sz="2794">
                <a:solidFill>
                  <a:srgbClr val="000000"/>
                </a:solidFill>
              </a:rPr>
              <a:t>   设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 baseline="-25000">
                <a:solidFill>
                  <a:srgbClr val="000000"/>
                </a:solidFill>
              </a:rPr>
              <a:t>0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 baseline="-25000">
                <a:solidFill>
                  <a:srgbClr val="000000"/>
                </a:solidFill>
              </a:rPr>
              <a:t>1</a:t>
            </a:r>
            <a:r>
              <a:rPr lang="zh-CN" altLang="en-US" sz="2794">
                <a:solidFill>
                  <a:srgbClr val="000000"/>
                </a:solidFill>
              </a:rPr>
              <a:t>, …, 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 i="1" baseline="-25000">
                <a:solidFill>
                  <a:srgbClr val="000000"/>
                </a:solidFill>
              </a:rPr>
              <a:t>n</a:t>
            </a:r>
            <a:r>
              <a:rPr lang="zh-CN" altLang="en-US" sz="2794" baseline="-25000">
                <a:solidFill>
                  <a:srgbClr val="000000"/>
                </a:solidFill>
              </a:rPr>
              <a:t> </a:t>
            </a:r>
            <a:r>
              <a:rPr lang="zh-CN" altLang="en-US" sz="2794">
                <a:solidFill>
                  <a:srgbClr val="000000"/>
                </a:solidFill>
              </a:rPr>
              <a:t>满足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319262" y="1595563"/>
          <a:ext cx="4936873" cy="79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3" imgW="4242117" imgH="686117" progId="Equation.3">
                  <p:embed/>
                </p:oleObj>
              </mc:Choice>
              <mc:Fallback>
                <p:oleObj r:id="rId3" imgW="42421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262" y="1595563"/>
                        <a:ext cx="4936873" cy="798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2800" y="2571750"/>
            <a:ext cx="8769600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marL="3279775" indent="-32797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8798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4799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0800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00"/>
                </a:solidFill>
              </a:rPr>
              <a:t>证明</a:t>
            </a:r>
            <a:r>
              <a:rPr lang="en-US" altLang="zh-CN" sz="2794" b="1" dirty="0" smtClean="0">
                <a:solidFill>
                  <a:srgbClr val="000000"/>
                </a:solidFill>
              </a:rPr>
              <a:t>: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   </a:t>
            </a:r>
            <a:r>
              <a:rPr lang="zh-CN" altLang="en-US" sz="2794" b="1" dirty="0">
                <a:solidFill>
                  <a:srgbClr val="000000"/>
                </a:solidFill>
              </a:rPr>
              <a:t>方程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+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+…+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n</a:t>
            </a:r>
            <a:r>
              <a:rPr lang="zh-CN" altLang="en-US" sz="2794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i="1" baseline="30000" dirty="0">
                <a:solidFill>
                  <a:srgbClr val="000000"/>
                </a:solidFill>
              </a:rPr>
              <a:t>n</a:t>
            </a:r>
            <a:r>
              <a:rPr lang="zh-CN" altLang="en-US" sz="2794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b="1" baseline="30000" dirty="0">
                <a:solidFill>
                  <a:srgbClr val="000000"/>
                </a:solidFill>
              </a:rPr>
              <a:t>1</a:t>
            </a:r>
            <a:r>
              <a:rPr lang="zh-CN" altLang="en-US" sz="2794" b="1" dirty="0">
                <a:solidFill>
                  <a:srgbClr val="000000"/>
                </a:solidFill>
              </a:rPr>
              <a:t>+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n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i="1" baseline="30000" dirty="0">
                <a:solidFill>
                  <a:srgbClr val="000000"/>
                </a:solidFill>
              </a:rPr>
              <a:t>n </a:t>
            </a:r>
            <a:r>
              <a:rPr lang="zh-CN" altLang="en-US" sz="2794" b="1" dirty="0">
                <a:solidFill>
                  <a:srgbClr val="000000"/>
                </a:solidFill>
              </a:rPr>
              <a:t>=0 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</a:rPr>
              <a:t>在(0, 1)内至少有一实根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57325" y="4457600"/>
            <a:ext cx="138050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</a:t>
            </a:r>
            <a:r>
              <a:rPr lang="zh-CN" altLang="zh-CN" sz="2794" b="1">
                <a:solidFill>
                  <a:srgbClr val="0000FF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</a:rPr>
              <a:t>令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270377" y="4259540"/>
          <a:ext cx="6081385" cy="90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r:id="rId5" imgW="2628076" imgH="393846" progId="Equation.3">
                  <p:embed/>
                </p:oleObj>
              </mc:Choice>
              <mc:Fallback>
                <p:oleObj r:id="rId5" imgW="2628076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377" y="4259540"/>
                        <a:ext cx="6081385" cy="907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960436" y="5354663"/>
            <a:ext cx="592502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则，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([0, 1])，在(0, 1)内可导。</a:t>
            </a:r>
          </a:p>
        </p:txBody>
      </p:sp>
    </p:spTree>
    <p:extLst>
      <p:ext uri="{BB962C8B-B14F-4D97-AF65-F5344CB8AC3E}">
        <p14:creationId xmlns:p14="http://schemas.microsoft.com/office/powerpoint/2010/main" val="63925808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6" grpId="0" autoUpdateAnimBg="0"/>
      <p:bldP spid="13317" grpId="0" autoUpdateAnimBg="0"/>
      <p:bldP spid="133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96E-5E67-48AF-AD73-141F0CB51D91}" type="slidenum">
              <a:rPr lang="zh-CN" altLang="zh-CN">
                <a:solidFill>
                  <a:srgbClr val="000000"/>
                </a:solidFill>
              </a:rPr>
              <a:pPr/>
              <a:t>13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25651" y="1195413"/>
            <a:ext cx="19111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  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(0)=0,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768929" y="2051151"/>
          <a:ext cx="4905627" cy="88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3" imgW="2183769" imgH="393846" progId="Equation.3">
                  <p:embed/>
                </p:oleObj>
              </mc:Choice>
              <mc:Fallback>
                <p:oleObj r:id="rId3" imgW="2183769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929" y="2051151"/>
                        <a:ext cx="4905627" cy="88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83468" y="3297465"/>
            <a:ext cx="300617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即  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(0)=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560286" y="3818063"/>
            <a:ext cx="6638270" cy="78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1779588" indent="-17795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故  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)满足Rolle定理条件.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097012" y="163286"/>
          <a:ext cx="6581825" cy="90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5" imgW="2843883" imgH="393846" progId="Equation.3">
                  <p:embed/>
                </p:oleObj>
              </mc:Choice>
              <mc:Fallback>
                <p:oleObj r:id="rId5" imgW="2843883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12" y="163286"/>
                        <a:ext cx="6581825" cy="908151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042453" y="2179663"/>
            <a:ext cx="17396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(</a:t>
            </a:r>
            <a:r>
              <a:rPr lang="zh-CN" altLang="en-US" sz="2794" b="1">
                <a:solidFill>
                  <a:srgbClr val="D60093"/>
                </a:solidFill>
              </a:rPr>
              <a:t>已知条件</a:t>
            </a:r>
            <a:r>
              <a:rPr lang="zh-CN" altLang="zh-CN" sz="2794" b="1">
                <a:solidFill>
                  <a:srgbClr val="D60093"/>
                </a:solidFill>
              </a:rPr>
              <a:t>)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912687" y="4599214"/>
            <a:ext cx="7651750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3279775" indent="-32797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8798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4799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0800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由Rolle定理， 方程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+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 baseline="-25000">
                <a:solidFill>
                  <a:srgbClr val="000000"/>
                </a:solidFill>
              </a:rPr>
              <a:t>1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+…+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n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b="1" baseline="-25000">
                <a:solidFill>
                  <a:srgbClr val="000000"/>
                </a:solidFill>
              </a:rPr>
              <a:t>1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i="1" baseline="30000">
                <a:solidFill>
                  <a:srgbClr val="000000"/>
                </a:solidFill>
              </a:rPr>
              <a:t>n</a:t>
            </a:r>
            <a:r>
              <a:rPr lang="zh-CN" altLang="en-US" sz="2794" b="1" baseline="3000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b="1" baseline="30000">
                <a:solidFill>
                  <a:srgbClr val="000000"/>
                </a:solidFill>
              </a:rPr>
              <a:t>1</a:t>
            </a:r>
            <a:r>
              <a:rPr lang="zh-CN" altLang="en-US" sz="2794" b="1">
                <a:solidFill>
                  <a:srgbClr val="000000"/>
                </a:solidFill>
              </a:rPr>
              <a:t>+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n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i="1" baseline="30000">
                <a:solidFill>
                  <a:srgbClr val="000000"/>
                </a:solidFill>
              </a:rPr>
              <a:t>n </a:t>
            </a:r>
            <a:r>
              <a:rPr lang="zh-CN" altLang="en-US" sz="2794" b="1">
                <a:solidFill>
                  <a:srgbClr val="000000"/>
                </a:solidFill>
              </a:rPr>
              <a:t>=0                         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                          在(0, 1)内至少有一实根.</a:t>
            </a:r>
          </a:p>
        </p:txBody>
      </p:sp>
    </p:spTree>
    <p:extLst>
      <p:ext uri="{BB962C8B-B14F-4D97-AF65-F5344CB8AC3E}">
        <p14:creationId xmlns:p14="http://schemas.microsoft.com/office/powerpoint/2010/main" val="17126778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0" grpId="0" autoUpdateAnimBg="0"/>
      <p:bldP spid="14341" grpId="0" autoUpdateAnimBg="0"/>
      <p:bldP spid="14343" grpId="0" autoUpdateAnimBg="0"/>
      <p:bldP spid="1434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7DC6-E409-4F80-B679-DBB61C66E130}" type="slidenum">
              <a:rPr lang="zh-CN" altLang="zh-CN" smtClean="0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0825" y="1808250"/>
            <a:ext cx="8893175" cy="2443163"/>
            <a:chOff x="158" y="300"/>
            <a:chExt cx="5602" cy="1539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58" y="300"/>
              <a:ext cx="5602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   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注：  罗尔定理只说明了结论中的    在           内的存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在性，并没有告诉    具体是          内的哪一点，这并不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影响定理的应用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.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但对具体的函数和区间，   一般可具体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的确定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.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3742" y="314"/>
            <a:ext cx="18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1" name="公式" r:id="rId3" imgW="114390" imgH="190327" progId="Equation.3">
                    <p:embed/>
                  </p:oleObj>
                </mc:Choice>
                <mc:Fallback>
                  <p:oleObj name="公式" r:id="rId3" imgW="114390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14"/>
                          <a:ext cx="18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4233" y="1162"/>
            <a:ext cx="18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2" name="公式" r:id="rId5" imgW="114390" imgH="190327" progId="Equation.3">
                    <p:embed/>
                  </p:oleObj>
                </mc:Choice>
                <mc:Fallback>
                  <p:oleObj name="公式" r:id="rId5" imgW="114390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3" y="1162"/>
                          <a:ext cx="18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018" y="722"/>
            <a:ext cx="18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3" name="公式" r:id="rId7" imgW="114390" imgH="190327" progId="Equation.3">
                    <p:embed/>
                  </p:oleObj>
                </mc:Choice>
                <mc:Fallback>
                  <p:oleObj name="公式" r:id="rId7" imgW="114390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722"/>
                          <a:ext cx="18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256" y="314"/>
            <a:ext cx="52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4" name="公式" r:id="rId9" imgW="342810" imgH="190327" progId="Equation.3">
                    <p:embed/>
                  </p:oleObj>
                </mc:Choice>
                <mc:Fallback>
                  <p:oleObj name="公式" r:id="rId9" imgW="342810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314"/>
                          <a:ext cx="52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941" y="722"/>
            <a:ext cx="52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5" name="公式" r:id="rId11" imgW="342810" imgH="190327" progId="Equation.3">
                    <p:embed/>
                  </p:oleObj>
                </mc:Choice>
                <mc:Fallback>
                  <p:oleObj name="公式" r:id="rId11" imgW="342810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" y="722"/>
                          <a:ext cx="52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0827538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338183"/>
              </p:ext>
            </p:extLst>
          </p:nvPr>
        </p:nvGraphicFramePr>
        <p:xfrm>
          <a:off x="1339475" y="694338"/>
          <a:ext cx="70548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公式" r:id="rId3" imgW="3019313" imgH="209683" progId="Equation.3">
                  <p:embed/>
                </p:oleObj>
              </mc:Choice>
              <mc:Fallback>
                <p:oleObj name="公式" r:id="rId3" imgW="3019313" imgH="2096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475" y="694338"/>
                        <a:ext cx="70548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10"/>
          <p:cNvSpPr txBox="1">
            <a:spLocks noChangeArrowheads="1"/>
          </p:cNvSpPr>
          <p:nvPr/>
        </p:nvSpPr>
        <p:spPr bwMode="auto">
          <a:xfrm>
            <a:off x="465138" y="7070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</a:rPr>
              <a:t>1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262401"/>
              </p:ext>
            </p:extLst>
          </p:nvPr>
        </p:nvGraphicFramePr>
        <p:xfrm>
          <a:off x="1339475" y="1446812"/>
          <a:ext cx="50196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Equation" r:id="rId5" imgW="2145960" imgH="215640" progId="Equation.DSMT4">
                  <p:embed/>
                </p:oleObj>
              </mc:Choice>
              <mc:Fallback>
                <p:oleObj name="Equation" r:id="rId5" imgW="2145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475" y="1446812"/>
                        <a:ext cx="50196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12"/>
          <p:cNvSpPr txBox="1">
            <a:spLocks noChangeArrowheads="1"/>
          </p:cNvSpPr>
          <p:nvPr/>
        </p:nvSpPr>
        <p:spPr bwMode="auto">
          <a:xfrm>
            <a:off x="531375" y="2512845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解：</a:t>
            </a:r>
            <a:endParaRPr lang="zh-CN" altLang="en-US" sz="28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738675"/>
              </p:ext>
            </p:extLst>
          </p:nvPr>
        </p:nvGraphicFramePr>
        <p:xfrm>
          <a:off x="1472825" y="2500144"/>
          <a:ext cx="67881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公式" r:id="rId7" imgW="2905282" imgH="209683" progId="Equation.3">
                  <p:embed/>
                </p:oleObj>
              </mc:Choice>
              <mc:Fallback>
                <p:oleObj name="公式" r:id="rId7" imgW="2905282" imgH="2096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825" y="2500144"/>
                        <a:ext cx="67881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75339"/>
              </p:ext>
            </p:extLst>
          </p:nvPr>
        </p:nvGraphicFramePr>
        <p:xfrm>
          <a:off x="465138" y="3262143"/>
          <a:ext cx="82946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公式" r:id="rId9" imgW="3552892" imgH="200005" progId="Equation.3">
                  <p:embed/>
                </p:oleObj>
              </mc:Choice>
              <mc:Fallback>
                <p:oleObj name="公式" r:id="rId9" imgW="3552892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262143"/>
                        <a:ext cx="82946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164264"/>
              </p:ext>
            </p:extLst>
          </p:nvPr>
        </p:nvGraphicFramePr>
        <p:xfrm>
          <a:off x="465138" y="4079981"/>
          <a:ext cx="27384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公式" r:id="rId11" imgW="1143179" imgH="200005" progId="Equation.3">
                  <p:embed/>
                </p:oleObj>
              </mc:Choice>
              <mc:Fallback>
                <p:oleObj name="公式" r:id="rId11" imgW="1143179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079981"/>
                        <a:ext cx="27384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0731"/>
              </p:ext>
            </p:extLst>
          </p:nvPr>
        </p:nvGraphicFramePr>
        <p:xfrm>
          <a:off x="1119750" y="4714849"/>
          <a:ext cx="6749850" cy="497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Equation" r:id="rId13" imgW="2654280" imgH="215640" progId="Equation.DSMT4">
                  <p:embed/>
                </p:oleObj>
              </mc:Choice>
              <mc:Fallback>
                <p:oleObj name="Equation" r:id="rId13" imgW="2654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750" y="4714849"/>
                        <a:ext cx="6749850" cy="497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9679"/>
              </p:ext>
            </p:extLst>
          </p:nvPr>
        </p:nvGraphicFramePr>
        <p:xfrm>
          <a:off x="1160024" y="5468649"/>
          <a:ext cx="4730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公式" r:id="rId15" imgW="190410" imgH="200005" progId="Equation.3">
                  <p:embed/>
                </p:oleObj>
              </mc:Choice>
              <mc:Fallback>
                <p:oleObj name="公式" r:id="rId15" imgW="190410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024" y="5468649"/>
                        <a:ext cx="4730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899275"/>
              </p:ext>
            </p:extLst>
          </p:nvPr>
        </p:nvGraphicFramePr>
        <p:xfrm>
          <a:off x="1992819" y="5468649"/>
          <a:ext cx="2746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公式" r:id="rId17" imgW="1162184" imgH="190327" progId="Equation.3">
                  <p:embed/>
                </p:oleObj>
              </mc:Choice>
              <mc:Fallback>
                <p:oleObj name="公式" r:id="rId17" imgW="1162184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819" y="5468649"/>
                        <a:ext cx="27463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831417"/>
              </p:ext>
            </p:extLst>
          </p:nvPr>
        </p:nvGraphicFramePr>
        <p:xfrm>
          <a:off x="4963775" y="5468648"/>
          <a:ext cx="7985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公式" r:id="rId19" imgW="323805" imgH="190327" progId="Equation.3">
                  <p:embed/>
                </p:oleObj>
              </mc:Choice>
              <mc:Fallback>
                <p:oleObj name="公式" r:id="rId19" imgW="323805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775" y="5468648"/>
                        <a:ext cx="7985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81100"/>
              </p:ext>
            </p:extLst>
          </p:nvPr>
        </p:nvGraphicFramePr>
        <p:xfrm>
          <a:off x="5871787" y="5471053"/>
          <a:ext cx="9747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公式" r:id="rId21" imgW="400184" imgH="190327" progId="Equation.3">
                  <p:embed/>
                </p:oleObj>
              </mc:Choice>
              <mc:Fallback>
                <p:oleObj name="公式" r:id="rId21" imgW="400184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1787" y="5471053"/>
                        <a:ext cx="9747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579610"/>
              </p:ext>
            </p:extLst>
          </p:nvPr>
        </p:nvGraphicFramePr>
        <p:xfrm>
          <a:off x="2049782" y="6197573"/>
          <a:ext cx="25098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公式" r:id="rId23" imgW="1066800" imgH="200005" progId="Equation.3">
                  <p:embed/>
                </p:oleObj>
              </mc:Choice>
              <mc:Fallback>
                <p:oleObj name="公式" r:id="rId23" imgW="1066800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782" y="6197573"/>
                        <a:ext cx="25098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22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24913" y="513038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</a:rPr>
              <a:t>2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12229"/>
              </p:ext>
            </p:extLst>
          </p:nvPr>
        </p:nvGraphicFramePr>
        <p:xfrm>
          <a:off x="1521494" y="1217037"/>
          <a:ext cx="19192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公式" r:id="rId3" imgW="809692" imgH="190327" progId="Equation.3">
                  <p:embed/>
                </p:oleObj>
              </mc:Choice>
              <mc:Fallback>
                <p:oleObj name="公式" r:id="rId3" imgW="809692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494" y="1217037"/>
                        <a:ext cx="19192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033260"/>
              </p:ext>
            </p:extLst>
          </p:nvPr>
        </p:nvGraphicFramePr>
        <p:xfrm>
          <a:off x="1499394" y="496369"/>
          <a:ext cx="69326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5" imgW="2971800" imgH="228600" progId="Equation.DSMT4">
                  <p:embed/>
                </p:oleObj>
              </mc:Choice>
              <mc:Fallback>
                <p:oleObj name="Equation" r:id="rId5" imgW="2971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394" y="496369"/>
                        <a:ext cx="69326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26920" y="1995762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证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:</a:t>
            </a:r>
            <a:endParaRPr lang="zh-CN" altLang="en-US" sz="28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595438" y="1992713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楷体_GB2312" pitchFamily="1" charset="-122"/>
              </a:rPr>
              <a:t>令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649540"/>
              </p:ext>
            </p:extLst>
          </p:nvPr>
        </p:nvGraphicFramePr>
        <p:xfrm>
          <a:off x="2285206" y="1959375"/>
          <a:ext cx="28321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7" imgW="1206360" imgH="228600" progId="Equation.DSMT4">
                  <p:embed/>
                </p:oleObj>
              </mc:Choice>
              <mc:Fallback>
                <p:oleObj name="Equation" r:id="rId7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206" y="1959375"/>
                        <a:ext cx="28321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703008"/>
              </p:ext>
            </p:extLst>
          </p:nvPr>
        </p:nvGraphicFramePr>
        <p:xfrm>
          <a:off x="5350025" y="2037163"/>
          <a:ext cx="27257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公式" r:id="rId9" imgW="1152503" imgH="190327" progId="Equation.3">
                  <p:embed/>
                </p:oleObj>
              </mc:Choice>
              <mc:Fallback>
                <p:oleObj name="公式" r:id="rId9" imgW="1152503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025" y="2037163"/>
                        <a:ext cx="27257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72232"/>
              </p:ext>
            </p:extLst>
          </p:nvPr>
        </p:nvGraphicFramePr>
        <p:xfrm>
          <a:off x="1465263" y="2735462"/>
          <a:ext cx="71056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11" imgW="3047760" imgH="291960" progId="Equation.DSMT4">
                  <p:embed/>
                </p:oleObj>
              </mc:Choice>
              <mc:Fallback>
                <p:oleObj name="Equation" r:id="rId11" imgW="3047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2735462"/>
                        <a:ext cx="71056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186206"/>
              </p:ext>
            </p:extLst>
          </p:nvPr>
        </p:nvGraphicFramePr>
        <p:xfrm>
          <a:off x="1465263" y="3557175"/>
          <a:ext cx="69072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13" imgW="2958840" imgH="291960" progId="Equation.DSMT4">
                  <p:embed/>
                </p:oleObj>
              </mc:Choice>
              <mc:Fallback>
                <p:oleObj name="Equation" r:id="rId13" imgW="2958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3557175"/>
                        <a:ext cx="690721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795561"/>
              </p:ext>
            </p:extLst>
          </p:nvPr>
        </p:nvGraphicFramePr>
        <p:xfrm>
          <a:off x="1499394" y="4622130"/>
          <a:ext cx="53197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公式" r:id="rId15" imgW="2266995" imgH="200005" progId="Equation.3">
                  <p:embed/>
                </p:oleObj>
              </mc:Choice>
              <mc:Fallback>
                <p:oleObj name="公式" r:id="rId15" imgW="2266995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394" y="4622130"/>
                        <a:ext cx="53197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6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50" grpId="0"/>
      <p:bldP spid="102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971550" y="476250"/>
          <a:ext cx="79200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公式" r:id="rId3" imgW="3390810" imgH="200005" progId="Equation.3">
                  <p:embed/>
                </p:oleObj>
              </mc:Choice>
              <mc:Fallback>
                <p:oleObj name="公式" r:id="rId3" imgW="3390810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79200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2875" y="1130300"/>
          <a:ext cx="88217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公式" r:id="rId5" imgW="4019416" imgH="209683" progId="Equation.3">
                  <p:embed/>
                </p:oleObj>
              </mc:Choice>
              <mc:Fallback>
                <p:oleObj name="公式" r:id="rId5" imgW="4019416" imgH="2096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130300"/>
                        <a:ext cx="88217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68288" y="1916113"/>
          <a:ext cx="6807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Equation" r:id="rId7" imgW="2914605" imgH="209683" progId="Equation.DSMT4">
                  <p:embed/>
                </p:oleObj>
              </mc:Choice>
              <mc:Fallback>
                <p:oleObj name="Equation" r:id="rId7" imgW="2914605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1916113"/>
                        <a:ext cx="6807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7092950" y="1916113"/>
          <a:ext cx="1924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公式" r:id="rId9" imgW="809692" imgH="200005" progId="Equation.3">
                  <p:embed/>
                </p:oleObj>
              </mc:Choice>
              <mc:Fallback>
                <p:oleObj name="公式" r:id="rId9" imgW="809692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916113"/>
                        <a:ext cx="19240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79388" y="2565400"/>
          <a:ext cx="4429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公式" r:id="rId11" imgW="171405" imgH="190327" progId="Equation.3">
                  <p:embed/>
                </p:oleObj>
              </mc:Choice>
              <mc:Fallback>
                <p:oleObj name="公式" r:id="rId11" imgW="171405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565400"/>
                        <a:ext cx="4429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051050" y="2873375"/>
          <a:ext cx="14414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name="公式" r:id="rId13" imgW="628605" imgH="190327" progId="Equation.3">
                  <p:embed/>
                </p:oleObj>
              </mc:Choice>
              <mc:Fallback>
                <p:oleObj name="公式" r:id="rId13" imgW="628605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873375"/>
                        <a:ext cx="14414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4086225" y="2852738"/>
          <a:ext cx="2214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3" name="公式" r:id="rId15" imgW="933405" imgH="209683" progId="Equation.3">
                  <p:embed/>
                </p:oleObj>
              </mc:Choice>
              <mc:Fallback>
                <p:oleObj name="公式" r:id="rId15" imgW="933405" imgH="2096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2852738"/>
                        <a:ext cx="2214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50825" y="3543300"/>
          <a:ext cx="2716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name="公式" r:id="rId17" imgW="1152503" imgH="209683" progId="Equation.3">
                  <p:embed/>
                </p:oleObj>
              </mc:Choice>
              <mc:Fallback>
                <p:oleObj name="公式" r:id="rId17" imgW="1152503" imgH="2096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43300"/>
                        <a:ext cx="27162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916238" y="3586163"/>
          <a:ext cx="62277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5" name="公式" r:id="rId19" imgW="2724195" imgH="200005" progId="Equation.3">
                  <p:embed/>
                </p:oleObj>
              </mc:Choice>
              <mc:Fallback>
                <p:oleObj name="公式" r:id="rId19" imgW="2724195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86163"/>
                        <a:ext cx="62277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23850" y="4292600"/>
          <a:ext cx="33067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6" name="公式" r:id="rId21" imgW="1409610" imgH="190327" progId="Equation.3">
                  <p:embed/>
                </p:oleObj>
              </mc:Choice>
              <mc:Fallback>
                <p:oleObj name="公式" r:id="rId21" imgW="1409610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92600"/>
                        <a:ext cx="33067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684213" y="4957763"/>
          <a:ext cx="8280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name="公式" r:id="rId23" imgW="3667282" imgH="200005" progId="Equation.3">
                  <p:embed/>
                </p:oleObj>
              </mc:Choice>
              <mc:Fallback>
                <p:oleObj name="公式" r:id="rId23" imgW="3667282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57763"/>
                        <a:ext cx="8280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8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BE3F21-257D-4339-A877-AD42EA964F15}" type="slidenum">
              <a:rPr lang="zh-CN" altLang="en-US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52400" y="20605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67588" name="Object 3"/>
          <p:cNvGraphicFramePr>
            <a:graphicFrameLocks noChangeAspect="1"/>
          </p:cNvGraphicFramePr>
          <p:nvPr/>
        </p:nvGraphicFramePr>
        <p:xfrm>
          <a:off x="379413" y="422275"/>
          <a:ext cx="843756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文档" r:id="rId3" imgW="3442688" imgH="647932" progId="Word.Document.8">
                  <p:embed/>
                </p:oleObj>
              </mc:Choice>
              <mc:Fallback>
                <p:oleObj name="文档" r:id="rId3" imgW="3442688" imgH="6479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422275"/>
                        <a:ext cx="8437562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4"/>
          <p:cNvGraphicFramePr>
            <a:graphicFrameLocks noChangeAspect="1"/>
          </p:cNvGraphicFramePr>
          <p:nvPr/>
        </p:nvGraphicFramePr>
        <p:xfrm>
          <a:off x="381000" y="2819400"/>
          <a:ext cx="4572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Document" r:id="rId5" imgW="1743075" imgH="209550" progId="Word.Document.8">
                  <p:embed/>
                </p:oleObj>
              </mc:Choice>
              <mc:Fallback>
                <p:oleObj name="Document" r:id="rId5" imgW="1743075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4572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5"/>
          <p:cNvGraphicFramePr>
            <a:graphicFrameLocks noChangeAspect="1"/>
          </p:cNvGraphicFramePr>
          <p:nvPr/>
        </p:nvGraphicFramePr>
        <p:xfrm>
          <a:off x="381000" y="3505200"/>
          <a:ext cx="4419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Document" r:id="rId7" imgW="1743075" imgH="209550" progId="Word.Document.8">
                  <p:embed/>
                </p:oleObj>
              </mc:Choice>
              <mc:Fallback>
                <p:oleObj name="Document" r:id="rId7" imgW="1743075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4419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6"/>
          <p:cNvGraphicFramePr>
            <a:graphicFrameLocks noChangeAspect="1"/>
          </p:cNvGraphicFramePr>
          <p:nvPr/>
        </p:nvGraphicFramePr>
        <p:xfrm>
          <a:off x="381000" y="4191000"/>
          <a:ext cx="70104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Document" r:id="rId9" imgW="2562225" imgH="200025" progId="Word.Document.8">
                  <p:embed/>
                </p:oleObj>
              </mc:Choice>
              <mc:Fallback>
                <p:oleObj name="Document" r:id="rId9" imgW="2562225" imgH="2000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70104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7"/>
          <p:cNvGraphicFramePr>
            <a:graphicFrameLocks noChangeAspect="1"/>
          </p:cNvGraphicFramePr>
          <p:nvPr/>
        </p:nvGraphicFramePr>
        <p:xfrm>
          <a:off x="381000" y="4953000"/>
          <a:ext cx="39671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Document" r:id="rId11" imgW="1543050" imgH="209550" progId="Word.Document.8">
                  <p:embed/>
                </p:oleObj>
              </mc:Choice>
              <mc:Fallback>
                <p:oleObj name="Document" r:id="rId11" imgW="1543050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53000"/>
                        <a:ext cx="39671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10"/>
          <p:cNvGraphicFramePr>
            <a:graphicFrameLocks noChangeAspect="1"/>
          </p:cNvGraphicFramePr>
          <p:nvPr/>
        </p:nvGraphicFramePr>
        <p:xfrm>
          <a:off x="1282700" y="5715000"/>
          <a:ext cx="46609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13" imgW="1752600" imgH="203200" progId="Equation.3">
                  <p:embed/>
                </p:oleObj>
              </mc:Choice>
              <mc:Fallback>
                <p:oleObj name="Equation" r:id="rId13" imgW="1752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5715000"/>
                        <a:ext cx="46609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152400" y="381000"/>
            <a:ext cx="9144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kumimoji="1" lang="en-US" altLang="zh-CN" sz="2800" b="1" dirty="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7595" name="Object 13"/>
          <p:cNvGraphicFramePr>
            <a:graphicFrameLocks noChangeAspect="1"/>
          </p:cNvGraphicFramePr>
          <p:nvPr/>
        </p:nvGraphicFramePr>
        <p:xfrm>
          <a:off x="990600" y="2109788"/>
          <a:ext cx="52578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Document" r:id="rId15" imgW="1971675" imgH="200025" progId="Word.Document.8">
                  <p:embed/>
                </p:oleObj>
              </mc:Choice>
              <mc:Fallback>
                <p:oleObj name="Document" r:id="rId15" imgW="1971675" imgH="2000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09788"/>
                        <a:ext cx="52578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616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700-C5C2-4BB3-8083-F0EF7719CCD0}" type="slidenum">
              <a:rPr lang="zh-CN" altLang="zh-CN">
                <a:solidFill>
                  <a:srgbClr val="000000"/>
                </a:solidFill>
              </a:rPr>
              <a:pPr/>
              <a:t>19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05556" y="1209524"/>
            <a:ext cx="655179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二、微分（拉格朗日</a:t>
            </a:r>
            <a:r>
              <a:rPr lang="zh-CN" altLang="zh-CN" sz="2413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Lagrange</a:t>
            </a:r>
            <a:r>
              <a:rPr lang="zh-CN" altLang="zh-CN" sz="181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）中值定理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74600" y="2127250"/>
            <a:ext cx="410881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设       </a:t>
            </a:r>
            <a:r>
              <a:rPr lang="zh-CN" altLang="zh-CN" sz="2794" b="1">
                <a:solidFill>
                  <a:srgbClr val="000000"/>
                </a:solidFill>
              </a:rPr>
              <a:t>(1)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 i="1">
                <a:solidFill>
                  <a:srgbClr val="000000"/>
                </a:solidFill>
              </a:rPr>
              <a:t>C </a:t>
            </a:r>
            <a:r>
              <a:rPr lang="zh-CN" altLang="zh-CN" sz="2794" b="1">
                <a:solidFill>
                  <a:srgbClr val="000000"/>
                </a:solidFill>
              </a:rPr>
              <a:t>( [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b</a:t>
            </a:r>
            <a:r>
              <a:rPr lang="zh-CN" altLang="zh-CN" sz="2794" b="1">
                <a:solidFill>
                  <a:srgbClr val="000000"/>
                </a:solidFill>
              </a:rPr>
              <a:t>]);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816302" y="3101925"/>
            <a:ext cx="423383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)内可导，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74599" y="4170338"/>
            <a:ext cx="47131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则至少存在一点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b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，使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168575" y="5168699"/>
          <a:ext cx="3703663" cy="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3" imgW="1649885" imgH="203341" progId="Equation.3">
                  <p:embed/>
                </p:oleObj>
              </mc:Choice>
              <mc:Fallback>
                <p:oleObj r:id="rId3" imgW="1649885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75" y="5168699"/>
                        <a:ext cx="3703663" cy="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449913" y="2025953"/>
            <a:ext cx="3505099" cy="2819198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5638901" y="1987651"/>
            <a:ext cx="3178175" cy="2859238"/>
            <a:chOff x="0" y="0"/>
            <a:chExt cx="2002" cy="1801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29" y="1504"/>
              <a:ext cx="1911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262" y="171"/>
              <a:ext cx="0" cy="157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flipV="1">
              <a:off x="445" y="585"/>
              <a:ext cx="1285" cy="3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flipV="1">
              <a:off x="0" y="461"/>
              <a:ext cx="1363" cy="36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7" name="Freeform 13"/>
            <p:cNvSpPr>
              <a:spLocks/>
            </p:cNvSpPr>
            <p:nvPr/>
          </p:nvSpPr>
          <p:spPr bwMode="auto">
            <a:xfrm>
              <a:off x="445" y="581"/>
              <a:ext cx="1267" cy="424"/>
            </a:xfrm>
            <a:custGeom>
              <a:avLst/>
              <a:gdLst>
                <a:gd name="T0" fmla="*/ 0 w 1267"/>
                <a:gd name="T1" fmla="*/ 356 h 424"/>
                <a:gd name="T2" fmla="*/ 156 w 1267"/>
                <a:gd name="T3" fmla="*/ 78 h 424"/>
                <a:gd name="T4" fmla="*/ 478 w 1267"/>
                <a:gd name="T5" fmla="*/ 212 h 424"/>
                <a:gd name="T6" fmla="*/ 978 w 1267"/>
                <a:gd name="T7" fmla="*/ 389 h 424"/>
                <a:gd name="T8" fmla="*/ 1267 w 1267"/>
                <a:gd name="T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424">
                  <a:moveTo>
                    <a:pt x="0" y="356"/>
                  </a:moveTo>
                  <a:cubicBezTo>
                    <a:pt x="38" y="229"/>
                    <a:pt x="76" y="102"/>
                    <a:pt x="156" y="78"/>
                  </a:cubicBezTo>
                  <a:cubicBezTo>
                    <a:pt x="236" y="54"/>
                    <a:pt x="341" y="160"/>
                    <a:pt x="478" y="212"/>
                  </a:cubicBezTo>
                  <a:cubicBezTo>
                    <a:pt x="615" y="264"/>
                    <a:pt x="847" y="424"/>
                    <a:pt x="978" y="389"/>
                  </a:cubicBezTo>
                  <a:cubicBezTo>
                    <a:pt x="1109" y="354"/>
                    <a:pt x="1188" y="177"/>
                    <a:pt x="1267" y="0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445" y="944"/>
              <a:ext cx="0" cy="55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612" y="670"/>
              <a:ext cx="0" cy="8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1716" y="590"/>
              <a:ext cx="0" cy="9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234" y="816"/>
              <a:ext cx="2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66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1786" y="1432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298" y="1400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1610" y="1472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1314" y="256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1714" y="384"/>
              <a:ext cx="2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34" y="1440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474" y="145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  <a:endParaRPr lang="zh-CN" altLang="zh-CN" sz="2794" i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5165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88" grpId="0" autoUpdateAnimBg="0"/>
      <p:bldP spid="16389" grpId="0" autoUpdateAnimBg="0"/>
      <p:bldP spid="163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29ED37-B7F0-411D-8EA7-6C2B20DE903F}" type="slidenum">
              <a:rPr lang="zh-CN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8371" name="Group 2"/>
          <p:cNvGrpSpPr>
            <a:grpSpLocks/>
          </p:cNvGrpSpPr>
          <p:nvPr/>
        </p:nvGrpSpPr>
        <p:grpSpPr bwMode="auto">
          <a:xfrm>
            <a:off x="4419600" y="2667000"/>
            <a:ext cx="3962400" cy="2438400"/>
            <a:chOff x="2688" y="480"/>
            <a:chExt cx="2496" cy="1536"/>
          </a:xfrm>
        </p:grpSpPr>
        <p:graphicFrame>
          <p:nvGraphicFramePr>
            <p:cNvPr id="58388" name="Object 3"/>
            <p:cNvGraphicFramePr>
              <a:graphicFrameLocks noChangeAspect="1"/>
            </p:cNvGraphicFramePr>
            <p:nvPr/>
          </p:nvGraphicFramePr>
          <p:xfrm>
            <a:off x="4992" y="182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2" name="公式" r:id="rId3" imgW="253890" imgH="241195" progId="Equation.3">
                    <p:embed/>
                  </p:oleObj>
                </mc:Choice>
                <mc:Fallback>
                  <p:oleObj name="公式" r:id="rId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82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9" name="Object 4"/>
            <p:cNvGraphicFramePr>
              <a:graphicFrameLocks noChangeAspect="1"/>
            </p:cNvGraphicFramePr>
            <p:nvPr/>
          </p:nvGraphicFramePr>
          <p:xfrm>
            <a:off x="2688" y="504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3" name="公式" r:id="rId5" imgW="253780" imgH="317225" progId="Equation.3">
                    <p:embed/>
                  </p:oleObj>
                </mc:Choice>
                <mc:Fallback>
                  <p:oleObj name="公式" r:id="rId5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504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390" name="Group 5"/>
            <p:cNvGrpSpPr>
              <a:grpSpLocks/>
            </p:cNvGrpSpPr>
            <p:nvPr/>
          </p:nvGrpSpPr>
          <p:grpSpPr bwMode="auto">
            <a:xfrm>
              <a:off x="2688" y="480"/>
              <a:ext cx="2496" cy="1536"/>
              <a:chOff x="2688" y="480"/>
              <a:chExt cx="2496" cy="1536"/>
            </a:xfrm>
          </p:grpSpPr>
          <p:grpSp>
            <p:nvGrpSpPr>
              <p:cNvPr id="58391" name="Group 6"/>
              <p:cNvGrpSpPr>
                <a:grpSpLocks/>
              </p:cNvGrpSpPr>
              <p:nvPr/>
            </p:nvGrpSpPr>
            <p:grpSpPr bwMode="auto">
              <a:xfrm>
                <a:off x="3072" y="864"/>
                <a:ext cx="1638" cy="528"/>
                <a:chOff x="3072" y="2640"/>
                <a:chExt cx="1638" cy="528"/>
              </a:xfrm>
            </p:grpSpPr>
            <p:sp>
              <p:nvSpPr>
                <p:cNvPr id="58396" name="Arc 7"/>
                <p:cNvSpPr>
                  <a:spLocks/>
                </p:cNvSpPr>
                <p:nvPr/>
              </p:nvSpPr>
              <p:spPr bwMode="auto">
                <a:xfrm flipV="1">
                  <a:off x="3072" y="2640"/>
                  <a:ext cx="1008" cy="528"/>
                </a:xfrm>
                <a:custGeom>
                  <a:avLst/>
                  <a:gdLst>
                    <a:gd name="T0" fmla="*/ 25 w 40403"/>
                    <a:gd name="T1" fmla="*/ 4 h 21600"/>
                    <a:gd name="T2" fmla="*/ 0 w 40403"/>
                    <a:gd name="T3" fmla="*/ 5 h 21600"/>
                    <a:gd name="T4" fmla="*/ 13 w 40403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0403" h="21600" fill="none" extrusionOk="0">
                      <a:moveTo>
                        <a:pt x="40403" y="7486"/>
                      </a:moveTo>
                      <a:cubicBezTo>
                        <a:pt x="37269" y="15967"/>
                        <a:pt x="29184" y="21599"/>
                        <a:pt x="20142" y="21600"/>
                      </a:cubicBezTo>
                      <a:cubicBezTo>
                        <a:pt x="11223" y="21600"/>
                        <a:pt x="3221" y="16118"/>
                        <a:pt x="0" y="7801"/>
                      </a:cubicBezTo>
                    </a:path>
                    <a:path w="40403" h="21600" stroke="0" extrusionOk="0">
                      <a:moveTo>
                        <a:pt x="40403" y="7486"/>
                      </a:moveTo>
                      <a:cubicBezTo>
                        <a:pt x="37269" y="15967"/>
                        <a:pt x="29184" y="21599"/>
                        <a:pt x="20142" y="21600"/>
                      </a:cubicBezTo>
                      <a:cubicBezTo>
                        <a:pt x="11223" y="21600"/>
                        <a:pt x="3221" y="16118"/>
                        <a:pt x="0" y="7801"/>
                      </a:cubicBezTo>
                      <a:lnTo>
                        <a:pt x="20142" y="0"/>
                      </a:lnTo>
                      <a:lnTo>
                        <a:pt x="40403" y="7486"/>
                      </a:lnTo>
                      <a:close/>
                    </a:path>
                  </a:pathLst>
                </a:custGeom>
                <a:noFill/>
                <a:ln w="317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397" name="Arc 8"/>
                <p:cNvSpPr>
                  <a:spLocks/>
                </p:cNvSpPr>
                <p:nvPr/>
              </p:nvSpPr>
              <p:spPr bwMode="auto">
                <a:xfrm flipH="1">
                  <a:off x="4082" y="2796"/>
                  <a:ext cx="628" cy="337"/>
                </a:xfrm>
                <a:custGeom>
                  <a:avLst/>
                  <a:gdLst>
                    <a:gd name="T0" fmla="*/ 11 w 37291"/>
                    <a:gd name="T1" fmla="*/ 3 h 21600"/>
                    <a:gd name="T2" fmla="*/ 0 w 37291"/>
                    <a:gd name="T3" fmla="*/ 2 h 21600"/>
                    <a:gd name="T4" fmla="*/ 6 w 37291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7291" h="21600" fill="none" extrusionOk="0">
                      <a:moveTo>
                        <a:pt x="37291" y="12304"/>
                      </a:moveTo>
                      <a:cubicBezTo>
                        <a:pt x="33255" y="18126"/>
                        <a:pt x="26622" y="21599"/>
                        <a:pt x="19538" y="21600"/>
                      </a:cubicBezTo>
                      <a:cubicBezTo>
                        <a:pt x="11176" y="21600"/>
                        <a:pt x="3565" y="16774"/>
                        <a:pt x="0" y="9210"/>
                      </a:cubicBezTo>
                    </a:path>
                    <a:path w="37291" h="21600" stroke="0" extrusionOk="0">
                      <a:moveTo>
                        <a:pt x="37291" y="12304"/>
                      </a:moveTo>
                      <a:cubicBezTo>
                        <a:pt x="33255" y="18126"/>
                        <a:pt x="26622" y="21599"/>
                        <a:pt x="19538" y="21600"/>
                      </a:cubicBezTo>
                      <a:cubicBezTo>
                        <a:pt x="11176" y="21600"/>
                        <a:pt x="3565" y="16774"/>
                        <a:pt x="0" y="9210"/>
                      </a:cubicBezTo>
                      <a:lnTo>
                        <a:pt x="19538" y="0"/>
                      </a:lnTo>
                      <a:lnTo>
                        <a:pt x="37291" y="12304"/>
                      </a:lnTo>
                      <a:close/>
                    </a:path>
                  </a:pathLst>
                </a:custGeom>
                <a:noFill/>
                <a:ln w="317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8392" name="Line 9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393" name="Line 10"/>
              <p:cNvSpPr>
                <a:spLocks noChangeShapeType="1"/>
              </p:cNvSpPr>
              <p:nvPr/>
            </p:nvSpPr>
            <p:spPr bwMode="auto">
              <a:xfrm flipV="1">
                <a:off x="2880" y="480"/>
                <a:ext cx="0" cy="15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58394" name="Object 11"/>
              <p:cNvGraphicFramePr>
                <a:graphicFrameLocks noChangeAspect="1"/>
              </p:cNvGraphicFramePr>
              <p:nvPr/>
            </p:nvGraphicFramePr>
            <p:xfrm>
              <a:off x="2700" y="182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4" name="公式" r:id="rId7" imgW="215713" imgH="241091" progId="Equation.3">
                      <p:embed/>
                    </p:oleObj>
                  </mc:Choice>
                  <mc:Fallback>
                    <p:oleObj name="公式" r:id="rId7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0" y="182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95" name="Object 12"/>
              <p:cNvGraphicFramePr>
                <a:graphicFrameLocks noChangeAspect="1"/>
              </p:cNvGraphicFramePr>
              <p:nvPr/>
            </p:nvGraphicFramePr>
            <p:xfrm>
              <a:off x="4080" y="883"/>
              <a:ext cx="62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5" name="公式" r:id="rId9" imgW="1358310" imgH="393529" progId="Equation.3">
                      <p:embed/>
                    </p:oleObj>
                  </mc:Choice>
                  <mc:Fallback>
                    <p:oleObj name="公式" r:id="rId9" imgW="1358310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883"/>
                            <a:ext cx="62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8372" name="Group 13"/>
          <p:cNvGrpSpPr>
            <a:grpSpLocks/>
          </p:cNvGrpSpPr>
          <p:nvPr/>
        </p:nvGrpSpPr>
        <p:grpSpPr bwMode="auto">
          <a:xfrm>
            <a:off x="5673725" y="3276600"/>
            <a:ext cx="269875" cy="1828800"/>
            <a:chOff x="3478" y="864"/>
            <a:chExt cx="170" cy="1152"/>
          </a:xfrm>
        </p:grpSpPr>
        <p:sp>
          <p:nvSpPr>
            <p:cNvPr id="58386" name="Line 14"/>
            <p:cNvSpPr>
              <a:spLocks noChangeShapeType="1"/>
            </p:cNvSpPr>
            <p:nvPr/>
          </p:nvSpPr>
          <p:spPr bwMode="auto">
            <a:xfrm>
              <a:off x="3552" y="864"/>
              <a:ext cx="0" cy="912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58387" name="Object 15"/>
            <p:cNvGraphicFramePr>
              <a:graphicFrameLocks noChangeAspect="1"/>
            </p:cNvGraphicFramePr>
            <p:nvPr/>
          </p:nvGraphicFramePr>
          <p:xfrm>
            <a:off x="3478" y="1800"/>
            <a:ext cx="17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6" name="公式" r:id="rId11" imgW="314482" imgH="400010" progId="Equation.3">
                    <p:embed/>
                  </p:oleObj>
                </mc:Choice>
                <mc:Fallback>
                  <p:oleObj name="公式" r:id="rId11" imgW="314482" imgH="4000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8" y="1800"/>
                          <a:ext cx="17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73" name="Group 16"/>
          <p:cNvGrpSpPr>
            <a:grpSpLocks/>
          </p:cNvGrpSpPr>
          <p:nvPr/>
        </p:nvGrpSpPr>
        <p:grpSpPr bwMode="auto">
          <a:xfrm>
            <a:off x="6972300" y="4064000"/>
            <a:ext cx="279400" cy="1066800"/>
            <a:chOff x="4288" y="1344"/>
            <a:chExt cx="176" cy="672"/>
          </a:xfrm>
        </p:grpSpPr>
        <p:sp>
          <p:nvSpPr>
            <p:cNvPr id="58384" name="Line 17"/>
            <p:cNvSpPr>
              <a:spLocks noChangeShapeType="1"/>
            </p:cNvSpPr>
            <p:nvPr/>
          </p:nvSpPr>
          <p:spPr bwMode="auto">
            <a:xfrm>
              <a:off x="4368" y="1344"/>
              <a:ext cx="0" cy="432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58385" name="Object 18"/>
            <p:cNvGraphicFramePr>
              <a:graphicFrameLocks noChangeAspect="1"/>
            </p:cNvGraphicFramePr>
            <p:nvPr/>
          </p:nvGraphicFramePr>
          <p:xfrm>
            <a:off x="4288" y="1800"/>
            <a:ext cx="1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7" name="公式" r:id="rId13" imgW="323805" imgH="400010" progId="Equation.3">
                    <p:embed/>
                  </p:oleObj>
                </mc:Choice>
                <mc:Fallback>
                  <p:oleObj name="公式" r:id="rId13" imgW="323805" imgH="4000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1800"/>
                          <a:ext cx="1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4" name="Line 19"/>
          <p:cNvSpPr>
            <a:spLocks noChangeShapeType="1"/>
          </p:cNvSpPr>
          <p:nvPr/>
        </p:nvSpPr>
        <p:spPr bwMode="auto">
          <a:xfrm flipV="1">
            <a:off x="5029200" y="3124200"/>
            <a:ext cx="6096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375" name="Line 20"/>
          <p:cNvSpPr>
            <a:spLocks noChangeShapeType="1"/>
          </p:cNvSpPr>
          <p:nvPr/>
        </p:nvSpPr>
        <p:spPr bwMode="auto">
          <a:xfrm flipV="1">
            <a:off x="4953000" y="3276600"/>
            <a:ext cx="1371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376" name="Line 21"/>
          <p:cNvSpPr>
            <a:spLocks noChangeShapeType="1"/>
          </p:cNvSpPr>
          <p:nvPr/>
        </p:nvSpPr>
        <p:spPr bwMode="auto">
          <a:xfrm flipH="1" flipV="1">
            <a:off x="5867400" y="3124200"/>
            <a:ext cx="8382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377" name="Line 22"/>
          <p:cNvSpPr>
            <a:spLocks noChangeShapeType="1"/>
          </p:cNvSpPr>
          <p:nvPr/>
        </p:nvSpPr>
        <p:spPr bwMode="auto">
          <a:xfrm>
            <a:off x="6629400" y="4076700"/>
            <a:ext cx="106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378" name="Text Box 23"/>
          <p:cNvSpPr txBox="1">
            <a:spLocks noChangeArrowheads="1"/>
          </p:cNvSpPr>
          <p:nvPr/>
        </p:nvSpPr>
        <p:spPr bwMode="auto">
          <a:xfrm>
            <a:off x="533400" y="25908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几何解释:</a:t>
            </a:r>
          </a:p>
        </p:txBody>
      </p:sp>
      <p:sp>
        <p:nvSpPr>
          <p:cNvPr id="58379" name="Text Box 25"/>
          <p:cNvSpPr txBox="1">
            <a:spLocks noChangeArrowheads="1"/>
          </p:cNvSpPr>
          <p:nvPr/>
        </p:nvSpPr>
        <p:spPr bwMode="auto">
          <a:xfrm>
            <a:off x="457200" y="533400"/>
            <a:ext cx="685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预备定理</a:t>
            </a:r>
            <a:r>
              <a:rPr lang="zh-CN" altLang="en-US" sz="3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费马(</a:t>
            </a:r>
            <a:r>
              <a:rPr lang="en-US" altLang="zh-CN" sz="3200" dirty="0">
                <a:solidFill>
                  <a:srgbClr val="333399"/>
                </a:solidFill>
                <a:ea typeface="黑体" panose="02010609060101010101" pitchFamily="49" charset="-122"/>
              </a:rPr>
              <a:t>Fermat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</a:p>
        </p:txBody>
      </p:sp>
      <p:graphicFrame>
        <p:nvGraphicFramePr>
          <p:cNvPr id="58380" name="Object 26"/>
          <p:cNvGraphicFramePr>
            <a:graphicFrameLocks noChangeAspect="1"/>
          </p:cNvGraphicFramePr>
          <p:nvPr/>
        </p:nvGraphicFramePr>
        <p:xfrm>
          <a:off x="623888" y="1355725"/>
          <a:ext cx="7043737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15" imgW="2933700" imgH="457200" progId="Equation.DSMT4">
                  <p:embed/>
                </p:oleObj>
              </mc:Choice>
              <mc:Fallback>
                <p:oleObj name="Equation" r:id="rId15" imgW="2933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355725"/>
                        <a:ext cx="7043737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Text Box 27"/>
          <p:cNvSpPr txBox="1">
            <a:spLocks noChangeArrowheads="1"/>
          </p:cNvSpPr>
          <p:nvPr/>
        </p:nvSpPr>
        <p:spPr bwMode="auto">
          <a:xfrm>
            <a:off x="457200" y="3352800"/>
            <a:ext cx="38989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>
                <a:solidFill>
                  <a:srgbClr val="000000"/>
                </a:solidFill>
              </a:rPr>
              <a:t>曲线在最高点或最低点如果有切线，则切线必然是</a:t>
            </a:r>
            <a:r>
              <a:rPr lang="zh-CN" altLang="en-US">
                <a:solidFill>
                  <a:srgbClr val="0033CC"/>
                </a:solidFill>
                <a:ea typeface="黑体" panose="02010609060101010101" pitchFamily="49" charset="-122"/>
              </a:rPr>
              <a:t>水平</a:t>
            </a:r>
            <a:r>
              <a:rPr lang="zh-CN" altLang="en-US">
                <a:solidFill>
                  <a:srgbClr val="000000"/>
                </a:solidFill>
              </a:rPr>
              <a:t>的。</a:t>
            </a:r>
          </a:p>
        </p:txBody>
      </p:sp>
      <p:sp>
        <p:nvSpPr>
          <p:cNvPr id="58382" name="Rectangle 28"/>
          <p:cNvSpPr>
            <a:spLocks noChangeArrowheads="1"/>
          </p:cNvSpPr>
          <p:nvPr/>
        </p:nvSpPr>
        <p:spPr bwMode="auto">
          <a:xfrm>
            <a:off x="179388" y="5300663"/>
            <a:ext cx="77724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    通常称导数          等于零的点为函数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f(x)</a:t>
            </a: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的驻点（或稳定点、临界点）。</a:t>
            </a:r>
          </a:p>
        </p:txBody>
      </p:sp>
      <p:graphicFrame>
        <p:nvGraphicFramePr>
          <p:cNvPr id="58383" name="Object 29"/>
          <p:cNvGraphicFramePr>
            <a:graphicFrameLocks noChangeAspect="1"/>
          </p:cNvGraphicFramePr>
          <p:nvPr/>
        </p:nvGraphicFramePr>
        <p:xfrm>
          <a:off x="2771775" y="5373688"/>
          <a:ext cx="863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17" imgW="380835" imgH="203112" progId="Equation.DSMT4">
                  <p:embed/>
                </p:oleObj>
              </mc:Choice>
              <mc:Fallback>
                <p:oleObj name="Equation" r:id="rId17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373688"/>
                        <a:ext cx="8636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471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31ED-B0C3-4DD9-9370-AA0BDFDBEAC8}" type="slidenum">
              <a:rPr lang="zh-CN" altLang="zh-CN">
                <a:solidFill>
                  <a:srgbClr val="000000"/>
                </a:solidFill>
              </a:rPr>
              <a:pPr/>
              <a:t>20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901" y="747889"/>
            <a:ext cx="3505099" cy="2819198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95111" y="609802"/>
            <a:ext cx="3179184" cy="2858735"/>
            <a:chOff x="0" y="0"/>
            <a:chExt cx="2002" cy="1801"/>
          </a:xfrm>
        </p:grpSpPr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29" y="1504"/>
              <a:ext cx="1911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 flipV="1">
              <a:off x="262" y="171"/>
              <a:ext cx="0" cy="157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 flipV="1">
              <a:off x="445" y="585"/>
              <a:ext cx="1285" cy="3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 flipV="1">
              <a:off x="0" y="461"/>
              <a:ext cx="1363" cy="36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6" name="Freeform 8"/>
            <p:cNvSpPr>
              <a:spLocks/>
            </p:cNvSpPr>
            <p:nvPr/>
          </p:nvSpPr>
          <p:spPr bwMode="auto">
            <a:xfrm>
              <a:off x="445" y="581"/>
              <a:ext cx="1267" cy="424"/>
            </a:xfrm>
            <a:custGeom>
              <a:avLst/>
              <a:gdLst>
                <a:gd name="T0" fmla="*/ 0 w 1267"/>
                <a:gd name="T1" fmla="*/ 356 h 424"/>
                <a:gd name="T2" fmla="*/ 156 w 1267"/>
                <a:gd name="T3" fmla="*/ 78 h 424"/>
                <a:gd name="T4" fmla="*/ 478 w 1267"/>
                <a:gd name="T5" fmla="*/ 212 h 424"/>
                <a:gd name="T6" fmla="*/ 978 w 1267"/>
                <a:gd name="T7" fmla="*/ 389 h 424"/>
                <a:gd name="T8" fmla="*/ 1267 w 1267"/>
                <a:gd name="T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424">
                  <a:moveTo>
                    <a:pt x="0" y="356"/>
                  </a:moveTo>
                  <a:cubicBezTo>
                    <a:pt x="38" y="229"/>
                    <a:pt x="76" y="102"/>
                    <a:pt x="156" y="78"/>
                  </a:cubicBezTo>
                  <a:cubicBezTo>
                    <a:pt x="236" y="54"/>
                    <a:pt x="341" y="160"/>
                    <a:pt x="478" y="212"/>
                  </a:cubicBezTo>
                  <a:cubicBezTo>
                    <a:pt x="615" y="264"/>
                    <a:pt x="847" y="424"/>
                    <a:pt x="978" y="389"/>
                  </a:cubicBezTo>
                  <a:cubicBezTo>
                    <a:pt x="1109" y="354"/>
                    <a:pt x="1188" y="177"/>
                    <a:pt x="1267" y="0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445" y="944"/>
              <a:ext cx="0" cy="55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612" y="670"/>
              <a:ext cx="0" cy="8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1716" y="590"/>
              <a:ext cx="0" cy="9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234" y="816"/>
              <a:ext cx="2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66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1786" y="1432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298" y="1400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1610" y="1472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1314" y="256"/>
              <a:ext cx="2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1714" y="384"/>
              <a:ext cx="2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34" y="1440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474" y="145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  <a:endParaRPr lang="zh-CN" altLang="zh-CN" sz="2794" i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1508377" y="5221111"/>
          <a:ext cx="4617861" cy="88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3" imgW="2056824" imgH="393846" progId="Equation.3">
                  <p:embed/>
                </p:oleObj>
              </mc:Choice>
              <mc:Fallback>
                <p:oleObj r:id="rId3" imgW="205682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377" y="5221111"/>
                        <a:ext cx="4617861" cy="881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30" name="Group 22"/>
          <p:cNvGrpSpPr>
            <a:grpSpLocks/>
          </p:cNvGrpSpPr>
          <p:nvPr/>
        </p:nvGrpSpPr>
        <p:grpSpPr bwMode="auto">
          <a:xfrm>
            <a:off x="3832175" y="725714"/>
            <a:ext cx="5083024" cy="2611060"/>
            <a:chOff x="0" y="0"/>
            <a:chExt cx="3202" cy="1645"/>
          </a:xfrm>
        </p:grpSpPr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0" y="0"/>
              <a:ext cx="29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 b="1">
                  <a:solidFill>
                    <a:srgbClr val="0000FF"/>
                  </a:solidFill>
                </a:rPr>
                <a:t>证：</a:t>
              </a:r>
              <a:r>
                <a:rPr lang="zh-CN" altLang="en-US" sz="2794">
                  <a:solidFill>
                    <a:srgbClr val="000000"/>
                  </a:solidFill>
                </a:rPr>
                <a:t>图中 </a:t>
              </a: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  <a:r>
                <a:rPr lang="zh-CN" altLang="zh-CN" sz="2794">
                  <a:solidFill>
                    <a:srgbClr val="000000"/>
                  </a:solidFill>
                </a:rPr>
                <a:t>, </a:t>
              </a:r>
              <a:r>
                <a:rPr lang="zh-CN" altLang="zh-CN" sz="2794" i="1">
                  <a:solidFill>
                    <a:srgbClr val="000000"/>
                  </a:solidFill>
                </a:rPr>
                <a:t>f 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  <a:r>
                <a:rPr lang="zh-CN" altLang="zh-CN" sz="2794">
                  <a:solidFill>
                    <a:srgbClr val="000000"/>
                  </a:solidFill>
                </a:rPr>
                <a:t>)), </a:t>
              </a: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  <a:r>
                <a:rPr lang="zh-CN" altLang="zh-CN" sz="2794">
                  <a:solidFill>
                    <a:srgbClr val="000000"/>
                  </a:solidFill>
                </a:rPr>
                <a:t>, </a:t>
              </a:r>
              <a:r>
                <a:rPr lang="zh-CN" altLang="zh-CN" sz="2794" i="1">
                  <a:solidFill>
                    <a:srgbClr val="000000"/>
                  </a:solidFill>
                </a:rPr>
                <a:t>f 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  <a:r>
                <a:rPr lang="zh-CN" altLang="zh-CN" sz="2794">
                  <a:solidFill>
                    <a:srgbClr val="000000"/>
                  </a:solidFill>
                </a:rPr>
                <a:t>))</a:t>
              </a:r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363" y="503"/>
              <a:ext cx="152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弦</a:t>
              </a:r>
              <a:r>
                <a:rPr lang="zh-CN" altLang="en-US" sz="2794" i="1">
                  <a:solidFill>
                    <a:srgbClr val="000000"/>
                  </a:solidFill>
                </a:rPr>
                <a:t>AB</a:t>
              </a:r>
              <a:r>
                <a:rPr lang="zh-CN" altLang="en-US" sz="2794">
                  <a:solidFill>
                    <a:srgbClr val="000000"/>
                  </a:solidFill>
                </a:rPr>
                <a:t>的方程为</a:t>
              </a:r>
            </a:p>
          </p:txBody>
        </p:sp>
        <p:graphicFrame>
          <p:nvGraphicFramePr>
            <p:cNvPr id="17433" name="Object 25"/>
            <p:cNvGraphicFramePr>
              <a:graphicFrameLocks noChangeAspect="1"/>
            </p:cNvGraphicFramePr>
            <p:nvPr/>
          </p:nvGraphicFramePr>
          <p:xfrm>
            <a:off x="444" y="1069"/>
            <a:ext cx="275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r:id="rId5" imgW="1879102" imgH="393846" progId="Equation.3">
                    <p:embed/>
                  </p:oleObj>
                </mc:Choice>
                <mc:Fallback>
                  <p:oleObj r:id="rId5" imgW="1879102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" y="1069"/>
                          <a:ext cx="275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618" y="239"/>
              <a:ext cx="3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__</a:t>
              </a:r>
            </a:p>
          </p:txBody>
        </p:sp>
      </p:grpSp>
      <p:grpSp>
        <p:nvGrpSpPr>
          <p:cNvPr id="17435" name="Group 27"/>
          <p:cNvGrpSpPr>
            <a:grpSpLocks/>
          </p:cNvGrpSpPr>
          <p:nvPr/>
        </p:nvGrpSpPr>
        <p:grpSpPr bwMode="auto">
          <a:xfrm>
            <a:off x="669774" y="3576663"/>
            <a:ext cx="7934476" cy="1608265"/>
            <a:chOff x="0" y="0"/>
            <a:chExt cx="4998" cy="1013"/>
          </a:xfrm>
        </p:grpSpPr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0" y="142"/>
              <a:ext cx="4998" cy="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       曲线</a:t>
              </a:r>
              <a:r>
                <a:rPr lang="zh-CN" altLang="en-US" sz="2794" i="1">
                  <a:solidFill>
                    <a:srgbClr val="000000"/>
                  </a:solidFill>
                </a:rPr>
                <a:t>y</a:t>
              </a:r>
              <a:r>
                <a:rPr lang="zh-CN" altLang="en-US" sz="2794">
                  <a:solidFill>
                    <a:srgbClr val="000000"/>
                  </a:solidFill>
                </a:rPr>
                <a:t>=</a:t>
              </a:r>
              <a:r>
                <a:rPr lang="zh-CN" altLang="en-US" sz="2794" i="1">
                  <a:solidFill>
                    <a:srgbClr val="000000"/>
                  </a:solidFill>
                </a:rPr>
                <a:t>f </a:t>
              </a:r>
              <a:r>
                <a:rPr lang="zh-CN" altLang="en-US" sz="2794">
                  <a:solidFill>
                    <a:srgbClr val="000000"/>
                  </a:solidFill>
                </a:rPr>
                <a:t>(</a:t>
              </a:r>
              <a:r>
                <a:rPr lang="zh-CN" altLang="en-US" sz="2794" i="1">
                  <a:solidFill>
                    <a:srgbClr val="000000"/>
                  </a:solidFill>
                </a:rPr>
                <a:t>x</a:t>
              </a:r>
              <a:r>
                <a:rPr lang="zh-CN" altLang="en-US" sz="2794">
                  <a:solidFill>
                    <a:srgbClr val="000000"/>
                  </a:solidFill>
                </a:rPr>
                <a:t>)的纵坐标与弦</a:t>
              </a:r>
              <a:r>
                <a:rPr lang="zh-CN" altLang="en-US" sz="2794" i="1">
                  <a:solidFill>
                    <a:srgbClr val="000000"/>
                  </a:solidFill>
                </a:rPr>
                <a:t>AB</a:t>
              </a:r>
              <a:r>
                <a:rPr lang="zh-CN" altLang="en-US" sz="2794">
                  <a:solidFill>
                    <a:srgbClr val="000000"/>
                  </a:solidFill>
                </a:rPr>
                <a:t>的纵坐标在点</a:t>
              </a:r>
              <a:r>
                <a:rPr lang="zh-CN" altLang="en-US" sz="2794" i="1">
                  <a:solidFill>
                    <a:srgbClr val="000000"/>
                  </a:solidFill>
                </a:rPr>
                <a:t>x</a:t>
              </a:r>
              <a:r>
                <a:rPr lang="zh-CN" altLang="en-US" sz="2794">
                  <a:solidFill>
                    <a:srgbClr val="000000"/>
                  </a:solidFill>
                </a:rPr>
                <a:t>处的值之差为：</a:t>
              </a:r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2980" y="0"/>
              <a:ext cx="3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__</a:t>
              </a:r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432651" y="5381877"/>
            <a:ext cx="251383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构造函数</a:t>
            </a:r>
            <a:r>
              <a:rPr lang="zh-CN" altLang="zh-CN" sz="2794" b="1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zh-CN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zh-CN" sz="2794" b="1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zh-CN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711076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AC-CEA5-4590-A040-AF953458E4B0}" type="slidenum">
              <a:rPr lang="zh-CN" altLang="zh-CN">
                <a:solidFill>
                  <a:srgbClr val="000000"/>
                </a:solidFill>
              </a:rPr>
              <a:pPr/>
              <a:t>21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41413" y="880937"/>
            <a:ext cx="315663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构造一个辅助函数</a:t>
            </a:r>
            <a:r>
              <a:rPr lang="zh-CN" altLang="zh-CN" sz="2794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995715" y="1582965"/>
          <a:ext cx="5758341" cy="88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3" imgW="2564604" imgH="393846" progId="Equation.3">
                  <p:embed/>
                </p:oleObj>
              </mc:Choice>
              <mc:Fallback>
                <p:oleObj r:id="rId3" imgW="256460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715" y="1582965"/>
                        <a:ext cx="5758341" cy="881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7413" y="2687663"/>
            <a:ext cx="845658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则由定理的条件, 得到:  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([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]), 在(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)可导，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87413" y="3667377"/>
            <a:ext cx="38417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又 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) =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) = 0,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87413" y="4552849"/>
            <a:ext cx="71945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故由Rolle定理，至少存在一点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)，使得</a:t>
            </a:r>
            <a:endParaRPr lang="zh-CN" altLang="en-US" sz="2794">
              <a:solidFill>
                <a:srgbClr val="000000"/>
              </a:solidFill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295952" y="5489727"/>
            <a:ext cx="21332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)=0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11098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6" grpId="0" autoUpdateAnimBg="0"/>
      <p:bldP spid="18437" grpId="0" autoUpdateAnimBg="0"/>
      <p:bldP spid="18438" grpId="0" autoUpdateAnimBg="0"/>
      <p:bldP spid="1843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F70B-42E3-40EB-ADDB-848D6702FB1D}" type="slidenum">
              <a:rPr lang="zh-CN" altLang="zh-CN">
                <a:solidFill>
                  <a:srgbClr val="000000"/>
                </a:solidFill>
              </a:rPr>
              <a:pPr/>
              <a:t>22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078492" y="2732012"/>
          <a:ext cx="626382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3" imgW="2767716" imgH="393846" progId="Equation.3">
                  <p:embed/>
                </p:oleObj>
              </mc:Choice>
              <mc:Fallback>
                <p:oleObj r:id="rId3" imgW="2767716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492" y="2732012"/>
                        <a:ext cx="626382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62365" y="4122965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亦即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063750" y="4202087"/>
          <a:ext cx="5433786" cy="45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r:id="rId5" imgW="2411224" imgH="203341" progId="Equation.3">
                  <p:embed/>
                </p:oleObj>
              </mc:Choice>
              <mc:Fallback>
                <p:oleObj r:id="rId5" imgW="2411224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202087"/>
                        <a:ext cx="5433786" cy="454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88774" y="252992"/>
          <a:ext cx="5757837" cy="880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r:id="rId7" imgW="2564604" imgH="393846" progId="Equation.3">
                  <p:embed/>
                </p:oleObj>
              </mc:Choice>
              <mc:Fallback>
                <p:oleObj r:id="rId7" imgW="256460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74" y="252992"/>
                        <a:ext cx="5757837" cy="880433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624413" y="1405063"/>
          <a:ext cx="4019651" cy="88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r:id="rId9" imgW="1790240" imgH="393846" progId="Equation.3">
                  <p:embed/>
                </p:oleObj>
              </mc:Choice>
              <mc:Fallback>
                <p:oleObj r:id="rId9" imgW="179024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413" y="1405063"/>
                        <a:ext cx="4019651" cy="8809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91007"/>
              </p:ext>
            </p:extLst>
          </p:nvPr>
        </p:nvGraphicFramePr>
        <p:xfrm>
          <a:off x="748550" y="5192663"/>
          <a:ext cx="72548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文档" r:id="rId11" imgW="2843003" imgH="414417" progId="Word.Document.8">
                  <p:embed/>
                </p:oleObj>
              </mc:Choice>
              <mc:Fallback>
                <p:oleObj name="文档" r:id="rId11" imgW="2843003" imgH="414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50" y="5192663"/>
                        <a:ext cx="725487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58178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4041FD-94FD-4545-AD58-875201AA3310}" type="slidenum">
              <a:rPr lang="zh-CN" altLang="en-US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381000" y="3505200"/>
          <a:ext cx="82946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3" imgW="3276600" imgH="228600" progId="Equation.3">
                  <p:embed/>
                </p:oleObj>
              </mc:Choice>
              <mc:Fallback>
                <p:oleObj name="Equation" r:id="rId3" imgW="327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82946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3"/>
          <p:cNvGraphicFramePr>
            <a:graphicFrameLocks noChangeAspect="1"/>
          </p:cNvGraphicFramePr>
          <p:nvPr/>
        </p:nvGraphicFramePr>
        <p:xfrm>
          <a:off x="1143000" y="4433888"/>
          <a:ext cx="5943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5" imgW="2286000" imgH="228600" progId="Equation.3">
                  <p:embed/>
                </p:oleObj>
              </mc:Choice>
              <mc:Fallback>
                <p:oleObj name="Equation" r:id="rId5" imgW="228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33888"/>
                        <a:ext cx="5943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609600" y="57150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拉格朗日中值公式又称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有限增量公式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0662" name="Object 13"/>
          <p:cNvGraphicFramePr>
            <a:graphicFrameLocks noChangeAspect="1"/>
          </p:cNvGraphicFramePr>
          <p:nvPr/>
        </p:nvGraphicFramePr>
        <p:xfrm>
          <a:off x="457200" y="1409700"/>
          <a:ext cx="4624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7" imgW="1777229" imgH="203112" progId="Equation.3">
                  <p:embed/>
                </p:oleObj>
              </mc:Choice>
              <mc:Fallback>
                <p:oleObj name="Equation" r:id="rId7" imgW="17772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09700"/>
                        <a:ext cx="46243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15"/>
          <p:cNvGraphicFramePr>
            <a:graphicFrameLocks noChangeAspect="1"/>
          </p:cNvGraphicFramePr>
          <p:nvPr/>
        </p:nvGraphicFramePr>
        <p:xfrm>
          <a:off x="5257800" y="1371600"/>
          <a:ext cx="2819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Equation" r:id="rId9" imgW="1028254" imgH="215806" progId="Equation.3">
                  <p:embed/>
                </p:oleObj>
              </mc:Choice>
              <mc:Fallback>
                <p:oleObj name="Equation" r:id="rId9" imgW="102825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371600"/>
                        <a:ext cx="28194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Text Box 16"/>
          <p:cNvSpPr txBox="1">
            <a:spLocks noChangeArrowheads="1"/>
          </p:cNvSpPr>
          <p:nvPr/>
        </p:nvSpPr>
        <p:spPr bwMode="auto">
          <a:xfrm>
            <a:off x="152400" y="2209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70665" name="Object 17"/>
          <p:cNvGraphicFramePr>
            <a:graphicFrameLocks noChangeAspect="1"/>
          </p:cNvGraphicFramePr>
          <p:nvPr/>
        </p:nvGraphicFramePr>
        <p:xfrm>
          <a:off x="838200" y="2247900"/>
          <a:ext cx="7772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Document" r:id="rId11" imgW="3086100" imgH="209550" progId="Word.Document.8">
                  <p:embed/>
                </p:oleObj>
              </mc:Choice>
              <mc:Fallback>
                <p:oleObj name="Document" r:id="rId11" imgW="3086100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47900"/>
                        <a:ext cx="7772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Text Box 18"/>
          <p:cNvSpPr txBox="1">
            <a:spLocks noChangeArrowheads="1"/>
          </p:cNvSpPr>
          <p:nvPr/>
        </p:nvSpPr>
        <p:spPr bwMode="auto">
          <a:xfrm>
            <a:off x="228600" y="28956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特别地,</a:t>
            </a:r>
          </a:p>
        </p:txBody>
      </p:sp>
      <p:sp>
        <p:nvSpPr>
          <p:cNvPr id="70667" name="Text Box 19"/>
          <p:cNvSpPr txBox="1">
            <a:spLocks noChangeArrowheads="1"/>
          </p:cNvSpPr>
          <p:nvPr/>
        </p:nvSpPr>
        <p:spPr bwMode="auto">
          <a:xfrm>
            <a:off x="228600" y="44196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或</a:t>
            </a:r>
          </a:p>
        </p:txBody>
      </p:sp>
      <p:grpSp>
        <p:nvGrpSpPr>
          <p:cNvPr id="70668" name="Group 20"/>
          <p:cNvGrpSpPr>
            <a:grpSpLocks/>
          </p:cNvGrpSpPr>
          <p:nvPr/>
        </p:nvGrpSpPr>
        <p:grpSpPr bwMode="auto">
          <a:xfrm>
            <a:off x="4648200" y="5029200"/>
            <a:ext cx="3581400" cy="533400"/>
            <a:chOff x="3024" y="1680"/>
            <a:chExt cx="2256" cy="336"/>
          </a:xfrm>
        </p:grpSpPr>
        <p:sp>
          <p:nvSpPr>
            <p:cNvPr id="70671" name="AutoShape 21"/>
            <p:cNvSpPr>
              <a:spLocks noChangeArrowheads="1"/>
            </p:cNvSpPr>
            <p:nvPr/>
          </p:nvSpPr>
          <p:spPr bwMode="auto">
            <a:xfrm>
              <a:off x="3024" y="1680"/>
              <a:ext cx="2256" cy="336"/>
            </a:xfrm>
            <a:prstGeom prst="wedgeRectCallout">
              <a:avLst>
                <a:gd name="adj1" fmla="val -65958"/>
                <a:gd name="adj2" fmla="val -55653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0672" name="Object 22"/>
            <p:cNvGraphicFramePr>
              <a:graphicFrameLocks noChangeAspect="1"/>
            </p:cNvGraphicFramePr>
            <p:nvPr/>
          </p:nvGraphicFramePr>
          <p:xfrm>
            <a:off x="3112" y="1728"/>
            <a:ext cx="21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3" name="公式" r:id="rId13" imgW="3365500" imgH="444500" progId="Equation.3">
                    <p:embed/>
                  </p:oleObj>
                </mc:Choice>
                <mc:Fallback>
                  <p:oleObj name="公式" r:id="rId13" imgW="33655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1728"/>
                          <a:ext cx="212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9" name="Text Box 24"/>
          <p:cNvSpPr txBox="1">
            <a:spLocks noChangeArrowheads="1"/>
          </p:cNvSpPr>
          <p:nvPr/>
        </p:nvSpPr>
        <p:spPr bwMode="auto">
          <a:xfrm>
            <a:off x="304800" y="685800"/>
            <a:ext cx="606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拉格朗日中值公式另外的表达方式：</a:t>
            </a:r>
          </a:p>
        </p:txBody>
      </p:sp>
      <p:graphicFrame>
        <p:nvGraphicFramePr>
          <p:cNvPr id="70670" name="Object 25"/>
          <p:cNvGraphicFramePr>
            <a:graphicFrameLocks noChangeAspect="1"/>
          </p:cNvGraphicFramePr>
          <p:nvPr/>
        </p:nvGraphicFramePr>
        <p:xfrm>
          <a:off x="5938838" y="101600"/>
          <a:ext cx="30527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15" imgW="1304903" imgH="390691" progId="Equation.3">
                  <p:embed/>
                </p:oleObj>
              </mc:Choice>
              <mc:Fallback>
                <p:oleObj name="Equation" r:id="rId15" imgW="1304903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101600"/>
                        <a:ext cx="30527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686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C6C204-E68F-4CE7-989C-D7BFBBEF60CF}" type="slidenum">
              <a:rPr lang="zh-CN" altLang="en-US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1683" name="Object 2"/>
          <p:cNvGraphicFramePr>
            <a:graphicFrameLocks noChangeAspect="1"/>
          </p:cNvGraphicFramePr>
          <p:nvPr/>
        </p:nvGraphicFramePr>
        <p:xfrm>
          <a:off x="381000" y="508000"/>
          <a:ext cx="8077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文档" r:id="rId3" imgW="3248025" imgH="409575" progId="Word.Document.8">
                  <p:embed/>
                </p:oleObj>
              </mc:Choice>
              <mc:Fallback>
                <p:oleObj name="文档" r:id="rId3" imgW="3248025" imgH="409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8000"/>
                        <a:ext cx="80772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推论1</a:t>
            </a:r>
          </a:p>
        </p:txBody>
      </p:sp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1676400" y="1727200"/>
          <a:ext cx="6019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5" imgW="2222500" imgH="215900" progId="Equation.3">
                  <p:embed/>
                </p:oleObj>
              </mc:Choice>
              <mc:Fallback>
                <p:oleObj name="Equation" r:id="rId5" imgW="2222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27200"/>
                        <a:ext cx="6019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5"/>
          <p:cNvGraphicFramePr>
            <a:graphicFrameLocks noChangeAspect="1"/>
          </p:cNvGraphicFramePr>
          <p:nvPr/>
        </p:nvGraphicFramePr>
        <p:xfrm>
          <a:off x="609600" y="3225800"/>
          <a:ext cx="7010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7" imgW="3073400" imgH="215900" progId="Equation.3">
                  <p:embed/>
                </p:oleObj>
              </mc:Choice>
              <mc:Fallback>
                <p:oleObj name="Equation" r:id="rId7" imgW="3073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25800"/>
                        <a:ext cx="7010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6"/>
          <p:cNvGraphicFramePr>
            <a:graphicFrameLocks noChangeAspect="1"/>
          </p:cNvGraphicFramePr>
          <p:nvPr/>
        </p:nvGraphicFramePr>
        <p:xfrm>
          <a:off x="609600" y="3962400"/>
          <a:ext cx="51911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9" imgW="2247900" imgH="215900" progId="Equation.3">
                  <p:embed/>
                </p:oleObj>
              </mc:Choice>
              <mc:Fallback>
                <p:oleObj name="Equation" r:id="rId9" imgW="2247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51911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7"/>
          <p:cNvGraphicFramePr>
            <a:graphicFrameLocks noChangeAspect="1"/>
          </p:cNvGraphicFramePr>
          <p:nvPr/>
        </p:nvGraphicFramePr>
        <p:xfrm>
          <a:off x="609600" y="4686300"/>
          <a:ext cx="2819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11" imgW="1180588" imgH="215806" progId="Equation.3">
                  <p:embed/>
                </p:oleObj>
              </mc:Choice>
              <mc:Fallback>
                <p:oleObj name="Equation" r:id="rId11" imgW="11805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86300"/>
                        <a:ext cx="2819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8"/>
          <p:cNvGraphicFramePr>
            <a:graphicFrameLocks noChangeAspect="1"/>
          </p:cNvGraphicFramePr>
          <p:nvPr/>
        </p:nvGraphicFramePr>
        <p:xfrm>
          <a:off x="609600" y="5283200"/>
          <a:ext cx="7620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Document" r:id="rId13" imgW="3048000" imgH="228600" progId="Word.Document.8">
                  <p:embed/>
                </p:oleObj>
              </mc:Choice>
              <mc:Fallback>
                <p:oleObj name="Document" r:id="rId13" imgW="304800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83200"/>
                        <a:ext cx="76200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Text Box 9"/>
          <p:cNvSpPr txBox="1">
            <a:spLocks noChangeArrowheads="1"/>
          </p:cNvSpPr>
          <p:nvPr/>
        </p:nvSpPr>
        <p:spPr bwMode="auto">
          <a:xfrm>
            <a:off x="609600" y="1727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71691" name="Object 10"/>
          <p:cNvGraphicFramePr>
            <a:graphicFrameLocks noChangeAspect="1"/>
          </p:cNvGraphicFramePr>
          <p:nvPr/>
        </p:nvGraphicFramePr>
        <p:xfrm>
          <a:off x="685800" y="24384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Document" r:id="rId15" imgW="2486025" imgH="219075" progId="Word.Document.8">
                  <p:embed/>
                </p:oleObj>
              </mc:Choice>
              <mc:Fallback>
                <p:oleObj name="Document" r:id="rId15" imgW="2486025" imgH="219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84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43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9BF3B1-A458-4183-8C2D-AE8B2672A99F}" type="slidenum">
              <a:rPr lang="zh-CN" altLang="en-US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381000" y="747713"/>
          <a:ext cx="8305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文档" r:id="rId3" imgW="3171825" imgH="609600" progId="Word.Document.8">
                  <p:embed/>
                </p:oleObj>
              </mc:Choice>
              <mc:Fallback>
                <p:oleObj name="文档" r:id="rId3" imgW="3171825" imgH="609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47713"/>
                        <a:ext cx="83058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3"/>
          <p:cNvGraphicFramePr>
            <a:graphicFrameLocks noChangeAspect="1"/>
          </p:cNvGraphicFramePr>
          <p:nvPr/>
        </p:nvGraphicFramePr>
        <p:xfrm>
          <a:off x="685800" y="4114800"/>
          <a:ext cx="62515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Document" r:id="rId5" imgW="2352675" imgH="209550" progId="Word.Document.8">
                  <p:embed/>
                </p:oleObj>
              </mc:Choice>
              <mc:Fallback>
                <p:oleObj name="Document" r:id="rId5" imgW="2352675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62515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4"/>
          <p:cNvGraphicFramePr>
            <a:graphicFrameLocks noChangeAspect="1"/>
          </p:cNvGraphicFramePr>
          <p:nvPr/>
        </p:nvGraphicFramePr>
        <p:xfrm>
          <a:off x="1673225" y="2508250"/>
          <a:ext cx="54895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Document" r:id="rId7" imgW="2124075" imgH="200025" progId="Word.Document.8">
                  <p:embed/>
                </p:oleObj>
              </mc:Choice>
              <mc:Fallback>
                <p:oleObj name="Document" r:id="rId7" imgW="2124075" imgH="2000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2508250"/>
                        <a:ext cx="54895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5"/>
          <p:cNvGraphicFramePr>
            <a:graphicFrameLocks noChangeAspect="1"/>
          </p:cNvGraphicFramePr>
          <p:nvPr/>
        </p:nvGraphicFramePr>
        <p:xfrm>
          <a:off x="685800" y="3352800"/>
          <a:ext cx="4800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Document" r:id="rId9" imgW="1885950" imgH="209550" progId="Word.Document.8">
                  <p:embed/>
                </p:oleObj>
              </mc:Choice>
              <mc:Fallback>
                <p:oleObj name="Document" r:id="rId9" imgW="1885950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52800"/>
                        <a:ext cx="4800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14"/>
          <p:cNvSpPr txBox="1">
            <a:spLocks noChangeArrowheads="1"/>
          </p:cNvSpPr>
          <p:nvPr/>
        </p:nvSpPr>
        <p:spPr bwMode="auto">
          <a:xfrm>
            <a:off x="609600" y="6715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推论2</a:t>
            </a:r>
          </a:p>
        </p:txBody>
      </p:sp>
      <p:sp>
        <p:nvSpPr>
          <p:cNvPr id="72712" name="Text Box 15"/>
          <p:cNvSpPr txBox="1">
            <a:spLocks noChangeArrowheads="1"/>
          </p:cNvSpPr>
          <p:nvPr/>
        </p:nvSpPr>
        <p:spPr bwMode="auto">
          <a:xfrm>
            <a:off x="660400" y="24749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sp>
        <p:nvSpPr>
          <p:cNvPr id="72713" name="Text Box 16"/>
          <p:cNvSpPr txBox="1">
            <a:spLocks noChangeArrowheads="1"/>
          </p:cNvSpPr>
          <p:nvPr/>
        </p:nvSpPr>
        <p:spPr bwMode="auto">
          <a:xfrm>
            <a:off x="609600" y="4800600"/>
            <a:ext cx="196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即得结论。</a:t>
            </a:r>
          </a:p>
        </p:txBody>
      </p:sp>
    </p:spTree>
    <p:extLst>
      <p:ext uri="{BB962C8B-B14F-4D97-AF65-F5344CB8AC3E}">
        <p14:creationId xmlns:p14="http://schemas.microsoft.com/office/powerpoint/2010/main" val="4036090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3552-9A51-42B4-95DD-F1437D8245A0}" type="slidenum">
              <a:rPr lang="zh-CN" altLang="zh-CN">
                <a:solidFill>
                  <a:srgbClr val="000000"/>
                </a:solidFill>
              </a:rPr>
              <a:pPr/>
              <a:t>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01738" y="727226"/>
            <a:ext cx="7734401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720975" indent="-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9211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5212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794" b="1" dirty="0" smtClean="0">
                <a:solidFill>
                  <a:srgbClr val="0000FF"/>
                </a:solidFill>
              </a:rPr>
              <a:t>3</a:t>
            </a:r>
            <a:r>
              <a:rPr lang="zh-CN" altLang="en-US" sz="2794" b="1" dirty="0" smtClean="0">
                <a:solidFill>
                  <a:srgbClr val="0000FF"/>
                </a:solidFill>
              </a:rPr>
              <a:t>.</a:t>
            </a:r>
            <a:r>
              <a:rPr lang="zh-CN" altLang="en-US" sz="2794" dirty="0" smtClean="0">
                <a:solidFill>
                  <a:srgbClr val="000000"/>
                </a:solidFill>
              </a:rPr>
              <a:t> </a:t>
            </a:r>
            <a:r>
              <a:rPr lang="zh-CN" altLang="en-US" sz="2794" dirty="0">
                <a:solidFill>
                  <a:srgbClr val="000000"/>
                </a:solidFill>
              </a:rPr>
              <a:t>证明若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)在[</a:t>
            </a:r>
            <a:r>
              <a:rPr lang="zh-CN" altLang="en-US" sz="2794" i="1" dirty="0">
                <a:solidFill>
                  <a:srgbClr val="000000"/>
                </a:solidFill>
              </a:rPr>
              <a:t>a</a:t>
            </a:r>
            <a:r>
              <a:rPr lang="zh-CN" altLang="en-US" sz="2794" dirty="0">
                <a:solidFill>
                  <a:srgbClr val="000000"/>
                </a:solidFill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</a:rPr>
              <a:t>b</a:t>
            </a:r>
            <a:r>
              <a:rPr lang="zh-CN" altLang="en-US" sz="2794" dirty="0">
                <a:solidFill>
                  <a:srgbClr val="000000"/>
                </a:solidFill>
              </a:rPr>
              <a:t>]上可微，则至少存在一点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356428" y="1600100"/>
          <a:ext cx="4419298" cy="89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r:id="rId3" imgW="1942574" imgH="393846" progId="Equation.3">
                  <p:embed/>
                </p:oleObj>
              </mc:Choice>
              <mc:Fallback>
                <p:oleObj r:id="rId3" imgW="194257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428" y="1600100"/>
                        <a:ext cx="4419298" cy="895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500314" y="1622274"/>
            <a:ext cx="1930337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), 使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66750" y="2591405"/>
            <a:ext cx="294503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en-US" sz="2794">
                <a:solidFill>
                  <a:srgbClr val="000000"/>
                </a:solidFill>
              </a:rPr>
              <a:t>分析</a:t>
            </a:r>
            <a:r>
              <a:rPr lang="zh-CN" altLang="zh-CN" sz="2794">
                <a:solidFill>
                  <a:srgbClr val="000000"/>
                </a:solidFill>
              </a:rPr>
              <a:t>):   </a:t>
            </a:r>
            <a:r>
              <a:rPr lang="zh-CN" altLang="en-US" sz="2794">
                <a:solidFill>
                  <a:srgbClr val="000000"/>
                </a:solidFill>
              </a:rPr>
              <a:t>要证明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565199" y="3313087"/>
          <a:ext cx="5358190" cy="47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5" imgW="2309712" imgH="203341" progId="Equation.3">
                  <p:embed/>
                </p:oleObj>
              </mc:Choice>
              <mc:Fallback>
                <p:oleObj r:id="rId5" imgW="2309712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199" y="3313087"/>
                        <a:ext cx="5358190" cy="471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17865" y="3959174"/>
            <a:ext cx="7890127" cy="11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indent="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4799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0800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6800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2801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73735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19455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65175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810895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000000"/>
                </a:solidFill>
              </a:rPr>
              <a:t>与拉格朗日中值定理的式子比较可知，可作辅助函数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594429" y="5094112"/>
          <a:ext cx="3711222" cy="46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7" imgW="1611818" imgH="203341" progId="Equation.3">
                  <p:embed/>
                </p:oleObj>
              </mc:Choice>
              <mc:Fallback>
                <p:oleObj r:id="rId7" imgW="1611818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429" y="5094112"/>
                        <a:ext cx="3711222" cy="468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17865" y="5872238"/>
            <a:ext cx="425903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余下的由学生自己完成</a:t>
            </a:r>
            <a:r>
              <a:rPr lang="zh-CN" altLang="zh-CN" sz="2794">
                <a:solidFill>
                  <a:srgbClr val="000000"/>
                </a:solidFill>
              </a:rPr>
              <a:t>. 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156099" y="255512"/>
          <a:ext cx="3703663" cy="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r:id="rId9" imgW="1649885" imgH="203341" progId="Equation.3">
                  <p:embed/>
                </p:oleObj>
              </mc:Choice>
              <mc:Fallback>
                <p:oleObj r:id="rId9" imgW="1649885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099" y="255512"/>
                        <a:ext cx="3703663" cy="4525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1850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4" grpId="0" autoUpdateAnimBg="0"/>
      <p:bldP spid="20485" grpId="0" autoUpdateAnimBg="0"/>
      <p:bldP spid="20487" grpId="0" autoUpdateAnimBg="0"/>
      <p:bldP spid="2048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2DC7-CA54-43D9-A275-8AA2086ECCB7}" type="slidenum">
              <a:rPr lang="zh-CN" altLang="zh-CN">
                <a:solidFill>
                  <a:srgbClr val="000000"/>
                </a:solidFill>
              </a:rPr>
              <a:pPr/>
              <a:t>27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17865" y="641552"/>
            <a:ext cx="20697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794" b="1" dirty="0" smtClean="0">
                <a:solidFill>
                  <a:srgbClr val="0000FF"/>
                </a:solidFill>
              </a:rPr>
              <a:t>4</a:t>
            </a:r>
            <a:r>
              <a:rPr lang="zh-CN" altLang="zh-CN" sz="2794" dirty="0" smtClean="0">
                <a:solidFill>
                  <a:srgbClr val="000000"/>
                </a:solidFill>
              </a:rPr>
              <a:t>   </a:t>
            </a:r>
            <a:r>
              <a:rPr lang="zh-CN" altLang="en-US" sz="2794" dirty="0">
                <a:solidFill>
                  <a:srgbClr val="000000"/>
                </a:solidFill>
              </a:rPr>
              <a:t>证明：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367139" y="487337"/>
          <a:ext cx="4643059" cy="8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r:id="rId3" imgW="2145686" imgH="393846" progId="Equation.3">
                  <p:embed/>
                </p:oleObj>
              </mc:Choice>
              <mc:Fallback>
                <p:oleObj r:id="rId3" imgW="2145686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139" y="487337"/>
                        <a:ext cx="4643059" cy="8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17865" y="1465540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证：</a:t>
            </a:r>
            <a:endParaRPr lang="zh-CN" altLang="en-US" sz="2794">
              <a:solidFill>
                <a:srgbClr val="000000"/>
              </a:solidFill>
            </a:endParaRP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444877" y="1387425"/>
          <a:ext cx="7013222" cy="990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r:id="rId5" imgW="3135856" imgH="444624" progId="Equation.3">
                  <p:embed/>
                </p:oleObj>
              </mc:Choice>
              <mc:Fallback>
                <p:oleObj r:id="rId5" imgW="3135856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877" y="1387425"/>
                        <a:ext cx="7013222" cy="990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190877" y="2887738"/>
          <a:ext cx="5286123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r:id="rId7" imgW="2335090" imgH="203341" progId="Equation.3">
                  <p:embed/>
                </p:oleObj>
              </mc:Choice>
              <mc:Fallback>
                <p:oleObj r:id="rId7" imgW="2335090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877" y="2887738"/>
                        <a:ext cx="5286123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17865" y="3756076"/>
            <a:ext cx="314123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取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=0, 计算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值：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763889" y="4424338"/>
          <a:ext cx="4637012" cy="89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r:id="rId9" imgW="2031435" imgH="393846" progId="Equation.3">
                  <p:embed/>
                </p:oleObj>
              </mc:Choice>
              <mc:Fallback>
                <p:oleObj r:id="rId9" imgW="203143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889" y="4424338"/>
                        <a:ext cx="4637012" cy="895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17865" y="5621262"/>
            <a:ext cx="54373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219099" y="5449913"/>
          <a:ext cx="4953000" cy="89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r:id="rId11" imgW="2171075" imgH="393846" progId="Equation.3">
                  <p:embed/>
                </p:oleObj>
              </mc:Choice>
              <mc:Fallback>
                <p:oleObj r:id="rId11" imgW="217107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099" y="5449913"/>
                        <a:ext cx="4953000" cy="894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6796012" y="2531937"/>
          <a:ext cx="1532063" cy="460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r:id="rId13" imgW="673125" imgH="203429" progId="Equation.3">
                  <p:embed/>
                </p:oleObj>
              </mc:Choice>
              <mc:Fallback>
                <p:oleObj r:id="rId13" imgW="673125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12" y="2531937"/>
                        <a:ext cx="1532063" cy="460627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1321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6" grpId="0" autoUpdateAnimBg="0"/>
      <p:bldP spid="28679" grpId="0" autoUpdateAnimBg="0"/>
      <p:bldP spid="2868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6B3D-19D6-4234-B495-8AF50A4372F9}" type="slidenum">
              <a:rPr lang="zh-CN" altLang="zh-CN">
                <a:solidFill>
                  <a:srgbClr val="000000"/>
                </a:solidFill>
              </a:rPr>
              <a:pPr/>
              <a:t>28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128889" y="1473100"/>
            <a:ext cx="216116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又  </a:t>
            </a:r>
            <a:r>
              <a:rPr lang="zh-CN" altLang="en-US" sz="2794" i="1">
                <a:solidFill>
                  <a:srgbClr val="000000"/>
                </a:solidFill>
              </a:rPr>
              <a:t> x </a:t>
            </a:r>
            <a:r>
              <a:rPr lang="zh-CN" altLang="en-US" sz="2794">
                <a:solidFill>
                  <a:srgbClr val="000000"/>
                </a:solidFill>
              </a:rPr>
              <a:t>=1时，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3197175" y="1295198"/>
          <a:ext cx="4422825" cy="90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r:id="rId3" imgW="1917185" imgH="393846" progId="Equation.3">
                  <p:embed/>
                </p:oleObj>
              </mc:Choice>
              <mc:Fallback>
                <p:oleObj r:id="rId3" imgW="191718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175" y="1295198"/>
                        <a:ext cx="4422825" cy="90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600099" y="2621139"/>
            <a:ext cx="181972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x </a:t>
            </a:r>
            <a:r>
              <a:rPr lang="zh-CN" altLang="en-US" sz="2794">
                <a:solidFill>
                  <a:srgbClr val="000000"/>
                </a:solidFill>
              </a:rPr>
              <a:t>=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>
                <a:solidFill>
                  <a:srgbClr val="000000"/>
                </a:solidFill>
              </a:rPr>
              <a:t>1时，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214814" y="2471964"/>
          <a:ext cx="5654524" cy="90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r:id="rId5" imgW="2450354" imgH="393846" progId="Equation.3">
                  <p:embed/>
                </p:oleObj>
              </mc:Choice>
              <mc:Fallback>
                <p:oleObj r:id="rId5" imgW="245035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814" y="2471964"/>
                        <a:ext cx="5654524" cy="904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176262" y="3810000"/>
            <a:ext cx="194783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综上所述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844524" y="4648100"/>
          <a:ext cx="5227663" cy="9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r:id="rId7" imgW="2196464" imgH="393846" progId="Equation.3">
                  <p:embed/>
                </p:oleObj>
              </mc:Choice>
              <mc:Fallback>
                <p:oleObj r:id="rId7" imgW="219646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524" y="4648100"/>
                        <a:ext cx="5227663" cy="9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2211413" y="262063"/>
          <a:ext cx="4953000" cy="89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r:id="rId9" imgW="2171075" imgH="393846" progId="Equation.3">
                  <p:embed/>
                </p:oleObj>
              </mc:Choice>
              <mc:Fallback>
                <p:oleObj r:id="rId9" imgW="217107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413" y="262063"/>
                        <a:ext cx="4953000" cy="893536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4158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0" grpId="0" autoUpdateAnimBg="0"/>
      <p:bldP spid="2970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704-3B23-4A5C-AA7B-64DC4B44999C}" type="slidenum">
              <a:rPr lang="zh-CN" altLang="zh-CN">
                <a:solidFill>
                  <a:srgbClr val="000000"/>
                </a:solidFill>
              </a:rPr>
              <a:pPr/>
              <a:t>29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17865" y="2478012"/>
            <a:ext cx="504016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FF"/>
                </a:solidFill>
              </a:rPr>
              <a:t>证</a:t>
            </a:r>
            <a:r>
              <a:rPr lang="zh-CN" altLang="en-US" sz="2794" dirty="0" smtClean="0">
                <a:solidFill>
                  <a:srgbClr val="000000"/>
                </a:solidFill>
              </a:rPr>
              <a:t>：要证 </a:t>
            </a:r>
            <a:r>
              <a:rPr lang="zh-CN" altLang="zh-CN" sz="2794" i="1" dirty="0" smtClean="0">
                <a:solidFill>
                  <a:srgbClr val="000000"/>
                </a:solidFill>
              </a:rPr>
              <a:t>f </a:t>
            </a:r>
            <a:r>
              <a:rPr lang="zh-CN" altLang="zh-CN" sz="2794" dirty="0" smtClean="0">
                <a:solidFill>
                  <a:srgbClr val="000000"/>
                </a:solidFill>
              </a:rPr>
              <a:t>(</a:t>
            </a:r>
            <a:r>
              <a:rPr lang="zh-CN" altLang="zh-CN" sz="2794" i="1" dirty="0" smtClean="0">
                <a:solidFill>
                  <a:srgbClr val="000000"/>
                </a:solidFill>
              </a:rPr>
              <a:t>x</a:t>
            </a:r>
            <a:r>
              <a:rPr lang="zh-CN" altLang="zh-CN" sz="2794" dirty="0" smtClean="0">
                <a:solidFill>
                  <a:srgbClr val="000000"/>
                </a:solidFill>
              </a:rPr>
              <a:t>)=</a:t>
            </a:r>
            <a:r>
              <a:rPr lang="zh-CN" altLang="zh-CN" sz="2794" i="1" dirty="0" smtClean="0">
                <a:solidFill>
                  <a:srgbClr val="000000"/>
                </a:solidFill>
              </a:rPr>
              <a:t>e</a:t>
            </a:r>
            <a:r>
              <a:rPr lang="zh-CN" altLang="zh-CN" sz="2794" i="1" baseline="30000" dirty="0" smtClean="0">
                <a:solidFill>
                  <a:srgbClr val="000000"/>
                </a:solidFill>
              </a:rPr>
              <a:t>x</a:t>
            </a:r>
            <a:r>
              <a:rPr lang="zh-CN" altLang="zh-CN" sz="2794" dirty="0" smtClean="0">
                <a:solidFill>
                  <a:srgbClr val="000000"/>
                </a:solidFill>
              </a:rPr>
              <a:t>, </a:t>
            </a:r>
            <a:r>
              <a:rPr lang="zh-CN" altLang="zh-CN" sz="2794" i="1" dirty="0" smtClean="0">
                <a:solidFill>
                  <a:srgbClr val="000000"/>
                </a:solidFill>
              </a:rPr>
              <a:t>x</a:t>
            </a:r>
            <a:r>
              <a:rPr lang="zh-CN" altLang="zh-CN" sz="2794" dirty="0" smtClean="0">
                <a:solidFill>
                  <a:srgbClr val="000000"/>
                </a:solidFill>
                <a:sym typeface="Symbol" panose="05050102010706020507" pitchFamily="18" charset="2"/>
              </a:rPr>
              <a:t>(, +)</a:t>
            </a:r>
            <a:r>
              <a:rPr lang="zh-CN" altLang="en-US" sz="2794" dirty="0" smtClean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endParaRPr lang="zh-CN" altLang="en-US" sz="2794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320901" y="3532314"/>
            <a:ext cx="126188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即要证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544032" y="3401786"/>
          <a:ext cx="3111500" cy="86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r:id="rId3" imgW="1410017" imgH="394017" progId="Equation.3">
                  <p:embed/>
                </p:oleObj>
              </mc:Choice>
              <mc:Fallback>
                <p:oleObj r:id="rId3" imgW="14100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032" y="3401786"/>
                        <a:ext cx="3111500" cy="868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417663" y="4625925"/>
            <a:ext cx="54373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令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2259794" y="4481286"/>
          <a:ext cx="3835703" cy="91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r:id="rId5" imgW="1650601" imgH="393846" progId="Equation.3">
                  <p:embed/>
                </p:oleObj>
              </mc:Choice>
              <mc:Fallback>
                <p:oleObj r:id="rId5" imgW="1650601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94" y="4481286"/>
                        <a:ext cx="3835703" cy="915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536600" y="5548187"/>
            <a:ext cx="466271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dirty="0">
                <a:solidFill>
                  <a:srgbClr val="000000"/>
                </a:solidFill>
              </a:rPr>
              <a:t>(</a:t>
            </a:r>
            <a:r>
              <a:rPr lang="zh-CN" altLang="en-US" sz="2794" dirty="0">
                <a:solidFill>
                  <a:srgbClr val="000000"/>
                </a:solidFill>
              </a:rPr>
              <a:t>问题转化为证明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</a:t>
            </a:r>
            <a:r>
              <a:rPr lang="zh-CN" altLang="en-US" sz="2794" dirty="0">
                <a:solidFill>
                  <a:srgbClr val="000000"/>
                </a:solidFill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zh-CN" altLang="zh-CN" sz="2794" dirty="0">
                <a:solidFill>
                  <a:srgbClr val="000000"/>
                </a:solidFill>
              </a:rPr>
              <a:t>(</a:t>
            </a:r>
            <a:r>
              <a:rPr lang="zh-CN" altLang="zh-CN" sz="2794" i="1" dirty="0">
                <a:solidFill>
                  <a:srgbClr val="000000"/>
                </a:solidFill>
              </a:rPr>
              <a:t>x</a:t>
            </a:r>
            <a:r>
              <a:rPr lang="zh-CN" altLang="zh-CN" sz="2794" dirty="0">
                <a:solidFill>
                  <a:srgbClr val="000000"/>
                </a:solidFill>
              </a:rPr>
              <a:t>)=0)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80859" y="457787"/>
            <a:ext cx="7669335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marL="6000750" indent="-60007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4105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0106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9610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02108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06680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11252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15824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20396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794" b="1" dirty="0" smtClean="0">
                <a:solidFill>
                  <a:srgbClr val="0000FF"/>
                </a:solidFill>
              </a:rPr>
              <a:t>5</a:t>
            </a:r>
            <a:r>
              <a:rPr lang="zh-CN" altLang="en-US" sz="2794" b="1" dirty="0" smtClean="0">
                <a:solidFill>
                  <a:srgbClr val="0000FF"/>
                </a:solidFill>
              </a:rPr>
              <a:t>.</a:t>
            </a:r>
            <a:r>
              <a:rPr lang="zh-CN" altLang="en-US" sz="2794" dirty="0" smtClean="0">
                <a:solidFill>
                  <a:srgbClr val="000000"/>
                </a:solidFill>
              </a:rPr>
              <a:t>  </a:t>
            </a:r>
            <a:r>
              <a:rPr lang="zh-CN" altLang="en-US" sz="2794" dirty="0">
                <a:solidFill>
                  <a:srgbClr val="000000"/>
                </a:solidFill>
              </a:rPr>
              <a:t>证明：若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)在(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, +</a:t>
            </a:r>
            <a:r>
              <a:rPr lang="zh-CN" altLang="en-US" sz="2794" dirty="0">
                <a:solidFill>
                  <a:srgbClr val="000000"/>
                </a:solidFill>
              </a:rPr>
              <a:t>)内满足</a:t>
            </a:r>
            <a:r>
              <a:rPr lang="zh-CN" altLang="en-US" sz="2794" dirty="0" smtClean="0">
                <a:solidFill>
                  <a:srgbClr val="000000"/>
                </a:solidFill>
              </a:rPr>
              <a:t>关系式</a:t>
            </a:r>
            <a:endParaRPr lang="en-US" altLang="zh-CN" sz="2794" dirty="0" smtClean="0">
              <a:solidFill>
                <a:srgbClr val="000000"/>
              </a:solidFill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 smtClean="0">
                <a:solidFill>
                  <a:srgbClr val="000000"/>
                </a:solidFill>
              </a:rPr>
              <a:t>  </a:t>
            </a: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)=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)，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(0)=1，则 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)=</a:t>
            </a:r>
            <a:r>
              <a:rPr lang="zh-CN" altLang="en-US" sz="2794" i="1" dirty="0">
                <a:solidFill>
                  <a:srgbClr val="000000"/>
                </a:solidFill>
              </a:rPr>
              <a:t>e</a:t>
            </a:r>
            <a:r>
              <a:rPr lang="zh-CN" altLang="en-US" sz="2794" i="1" baseline="30000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5368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utoUpdateAnimBg="0"/>
      <p:bldP spid="30726" grpId="0" autoUpdateAnimBg="0"/>
      <p:bldP spid="30728" grpId="0" autoUpdateAnimBg="0"/>
      <p:bldP spid="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A81DC-9A3F-4AF8-8D3D-7B71AAB2B1BF}" type="slidenum">
              <a:rPr lang="zh-CN" altLang="en-US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33400" y="2032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CC"/>
                </a:solidFill>
                <a:ea typeface="黑体" panose="02010609060101010101" pitchFamily="49" charset="-122"/>
              </a:rPr>
              <a:t>证明</a:t>
            </a:r>
            <a:r>
              <a:rPr lang="zh-CN" altLang="en-US" sz="3200">
                <a:solidFill>
                  <a:srgbClr val="000000"/>
                </a:solidFill>
              </a:rPr>
              <a:t>: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59396" name="Object 3"/>
          <p:cNvGraphicFramePr>
            <a:graphicFrameLocks noChangeAspect="1"/>
          </p:cNvGraphicFramePr>
          <p:nvPr/>
        </p:nvGraphicFramePr>
        <p:xfrm>
          <a:off x="1905000" y="254000"/>
          <a:ext cx="5562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公式" r:id="rId3" imgW="2070100" imgH="228600" progId="Equation.3">
                  <p:embed/>
                </p:oleObj>
              </mc:Choice>
              <mc:Fallback>
                <p:oleObj name="公式" r:id="rId3" imgW="207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4000"/>
                        <a:ext cx="5562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576263" y="889000"/>
          <a:ext cx="80660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5" imgW="3492500" imgH="457200" progId="Equation.DSMT4">
                  <p:embed/>
                </p:oleObj>
              </mc:Choice>
              <mc:Fallback>
                <p:oleObj name="Equation" r:id="rId5" imgW="3492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889000"/>
                        <a:ext cx="80660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5"/>
          <p:cNvGraphicFramePr>
            <a:graphicFrameLocks noChangeAspect="1"/>
          </p:cNvGraphicFramePr>
          <p:nvPr/>
        </p:nvGraphicFramePr>
        <p:xfrm>
          <a:off x="4267200" y="1422400"/>
          <a:ext cx="41671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公式" r:id="rId7" imgW="1752600" imgH="228600" progId="Equation.3">
                  <p:embed/>
                </p:oleObj>
              </mc:Choice>
              <mc:Fallback>
                <p:oleObj name="公式" r:id="rId7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22400"/>
                        <a:ext cx="41671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6"/>
          <p:cNvGraphicFramePr>
            <a:graphicFrameLocks noChangeAspect="1"/>
          </p:cNvGraphicFramePr>
          <p:nvPr/>
        </p:nvGraphicFramePr>
        <p:xfrm>
          <a:off x="457200" y="2032000"/>
          <a:ext cx="67024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9" imgW="2819400" imgH="406400" progId="Equation.DSMT4">
                  <p:embed/>
                </p:oleObj>
              </mc:Choice>
              <mc:Fallback>
                <p:oleObj name="Equation" r:id="rId9" imgW="2819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32000"/>
                        <a:ext cx="67024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7"/>
          <p:cNvGraphicFramePr>
            <a:graphicFrameLocks noChangeAspect="1"/>
          </p:cNvGraphicFramePr>
          <p:nvPr/>
        </p:nvGraphicFramePr>
        <p:xfrm>
          <a:off x="1371600" y="3025775"/>
          <a:ext cx="57372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Equation" r:id="rId11" imgW="2413000" imgH="406400" progId="Equation.3">
                  <p:embed/>
                </p:oleObj>
              </mc:Choice>
              <mc:Fallback>
                <p:oleObj name="Equation" r:id="rId11" imgW="2413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25775"/>
                        <a:ext cx="57372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8"/>
          <p:cNvGraphicFramePr>
            <a:graphicFrameLocks noChangeAspect="1"/>
          </p:cNvGraphicFramePr>
          <p:nvPr/>
        </p:nvGraphicFramePr>
        <p:xfrm>
          <a:off x="439738" y="3886200"/>
          <a:ext cx="70278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Equation" r:id="rId13" imgW="2870200" imgH="406400" progId="Equation.DSMT4">
                  <p:embed/>
                </p:oleObj>
              </mc:Choice>
              <mc:Fallback>
                <p:oleObj name="Equation" r:id="rId13" imgW="28702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3886200"/>
                        <a:ext cx="70278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9"/>
          <p:cNvGraphicFramePr>
            <a:graphicFrameLocks noChangeAspect="1"/>
          </p:cNvGraphicFramePr>
          <p:nvPr/>
        </p:nvGraphicFramePr>
        <p:xfrm>
          <a:off x="1600200" y="4879975"/>
          <a:ext cx="58293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Equation" r:id="rId15" imgW="2476500" imgH="406400" progId="Equation.DSMT4">
                  <p:embed/>
                </p:oleObj>
              </mc:Choice>
              <mc:Fallback>
                <p:oleObj name="Equation" r:id="rId15" imgW="24765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9975"/>
                        <a:ext cx="58293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0"/>
          <p:cNvGraphicFramePr>
            <a:graphicFrameLocks noChangeAspect="1"/>
          </p:cNvGraphicFramePr>
          <p:nvPr/>
        </p:nvGraphicFramePr>
        <p:xfrm>
          <a:off x="3798888" y="5994400"/>
          <a:ext cx="28432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17" imgW="1028700" imgH="228600" progId="Equation.3">
                  <p:embed/>
                </p:oleObj>
              </mc:Choice>
              <mc:Fallback>
                <p:oleObj name="Equation" r:id="rId17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5994400"/>
                        <a:ext cx="28432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1"/>
          <p:cNvGraphicFramePr>
            <a:graphicFrameLocks noChangeAspect="1"/>
          </p:cNvGraphicFramePr>
          <p:nvPr/>
        </p:nvGraphicFramePr>
        <p:xfrm>
          <a:off x="609600" y="5994400"/>
          <a:ext cx="3070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19" imgW="1282700" imgH="228600" progId="Equation.3">
                  <p:embed/>
                </p:oleObj>
              </mc:Choice>
              <mc:Fallback>
                <p:oleObj name="Equation" r:id="rId19" imgW="1282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994400"/>
                        <a:ext cx="30702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Text Box 12"/>
          <p:cNvSpPr txBox="1">
            <a:spLocks noChangeArrowheads="1"/>
          </p:cNvSpPr>
          <p:nvPr/>
        </p:nvSpPr>
        <p:spPr bwMode="auto">
          <a:xfrm>
            <a:off x="7620000" y="2057400"/>
            <a:ext cx="990600" cy="166211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极限的保号性</a:t>
            </a:r>
          </a:p>
        </p:txBody>
      </p:sp>
    </p:spTree>
    <p:extLst>
      <p:ext uri="{BB962C8B-B14F-4D97-AF65-F5344CB8AC3E}">
        <p14:creationId xmlns:p14="http://schemas.microsoft.com/office/powerpoint/2010/main" val="2878189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60D-DA19-4122-93B1-53767380E529}" type="slidenum">
              <a:rPr lang="zh-CN" altLang="zh-CN">
                <a:solidFill>
                  <a:srgbClr val="000000"/>
                </a:solidFill>
              </a:rPr>
              <a:pPr/>
              <a:t>30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847675" y="3419425"/>
          <a:ext cx="40720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r:id="rId3" imgW="1726019" imgH="203341" progId="Equation.3">
                  <p:embed/>
                </p:oleObj>
              </mc:Choice>
              <mc:Fallback>
                <p:oleObj r:id="rId3" imgW="1726019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675" y="3419425"/>
                        <a:ext cx="40720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74599" y="4403675"/>
            <a:ext cx="269817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又  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(0)=1,     故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443111" y="4238877"/>
          <a:ext cx="3409345" cy="86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r:id="rId5" imgW="1549045" imgH="393846" progId="Equation.3">
                  <p:embed/>
                </p:oleObj>
              </mc:Choice>
              <mc:Fallback>
                <p:oleObj r:id="rId5" imgW="154904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111" y="4238877"/>
                        <a:ext cx="3409345" cy="866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46163" y="5370286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从而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832429" y="5411611"/>
          <a:ext cx="3815040" cy="52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r:id="rId7" imgW="1664017" imgH="228917" progId="Equation.3">
                  <p:embed/>
                </p:oleObj>
              </mc:Choice>
              <mc:Fallback>
                <p:oleObj r:id="rId7" imgW="16640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429" y="5411611"/>
                        <a:ext cx="3815040" cy="525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331611" y="1924151"/>
          <a:ext cx="8177389" cy="94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r:id="rId9" imgW="3632517" imgH="419417" progId="Equation.3">
                  <p:embed/>
                </p:oleObj>
              </mc:Choice>
              <mc:Fallback>
                <p:oleObj r:id="rId9" imgW="36325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11" y="1924151"/>
                        <a:ext cx="8177389" cy="949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6600472" y="3041952"/>
          <a:ext cx="1775984" cy="45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r:id="rId11" imgW="800070" imgH="203429" progId="Equation.3">
                  <p:embed/>
                </p:oleObj>
              </mc:Choice>
              <mc:Fallback>
                <p:oleObj r:id="rId11" imgW="800070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472" y="3041952"/>
                        <a:ext cx="1775984" cy="450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17865" y="206627"/>
            <a:ext cx="7669335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marL="6000750" indent="-60007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4105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0106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9610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02108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06680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11252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15824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20396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794" b="1" dirty="0" smtClean="0">
                <a:solidFill>
                  <a:srgbClr val="0000FF"/>
                </a:solidFill>
              </a:rPr>
              <a:t>5</a:t>
            </a:r>
            <a:r>
              <a:rPr lang="zh-CN" altLang="en-US" sz="2794" b="1" dirty="0" smtClean="0">
                <a:solidFill>
                  <a:srgbClr val="0000FF"/>
                </a:solidFill>
              </a:rPr>
              <a:t>.</a:t>
            </a:r>
            <a:r>
              <a:rPr lang="zh-CN" altLang="en-US" sz="2794" dirty="0" smtClean="0">
                <a:solidFill>
                  <a:srgbClr val="000000"/>
                </a:solidFill>
              </a:rPr>
              <a:t>  </a:t>
            </a:r>
            <a:r>
              <a:rPr lang="zh-CN" altLang="en-US" sz="2794" dirty="0">
                <a:solidFill>
                  <a:srgbClr val="000000"/>
                </a:solidFill>
              </a:rPr>
              <a:t>证明：若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)在(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, +</a:t>
            </a:r>
            <a:r>
              <a:rPr lang="zh-CN" altLang="en-US" sz="2794" dirty="0">
                <a:solidFill>
                  <a:srgbClr val="000000"/>
                </a:solidFill>
              </a:rPr>
              <a:t>)内满足</a:t>
            </a:r>
            <a:r>
              <a:rPr lang="zh-CN" altLang="en-US" sz="2794" dirty="0" smtClean="0">
                <a:solidFill>
                  <a:srgbClr val="000000"/>
                </a:solidFill>
              </a:rPr>
              <a:t>关系式</a:t>
            </a:r>
            <a:endParaRPr lang="en-US" altLang="zh-CN" sz="2794" dirty="0" smtClean="0">
              <a:solidFill>
                <a:srgbClr val="000000"/>
              </a:solidFill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 smtClean="0">
                <a:solidFill>
                  <a:srgbClr val="000000"/>
                </a:solidFill>
              </a:rPr>
              <a:t>  </a:t>
            </a: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)=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)，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(0)=1，则 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)=</a:t>
            </a:r>
            <a:r>
              <a:rPr lang="zh-CN" altLang="en-US" sz="2794" i="1" dirty="0">
                <a:solidFill>
                  <a:srgbClr val="000000"/>
                </a:solidFill>
              </a:rPr>
              <a:t>e</a:t>
            </a:r>
            <a:r>
              <a:rPr lang="zh-CN" altLang="en-US" sz="2794" i="1" baseline="30000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3565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9" grpId="0" autoUpdateAnimBg="0"/>
      <p:bldP spid="3175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1A3F0B-83D4-419B-9F7F-B9C0A75EC1C1}" type="slidenum">
              <a:rPr lang="zh-CN" altLang="en-US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577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63246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利用拉格朗日定理证明不等式</a:t>
            </a:r>
            <a:endParaRPr lang="zh-CN" altLang="en-US" sz="2400" smtClean="0">
              <a:solidFill>
                <a:schemeClr val="tx1"/>
              </a:solidFill>
            </a:endParaRPr>
          </a:p>
        </p:txBody>
      </p:sp>
      <p:graphicFrame>
        <p:nvGraphicFramePr>
          <p:cNvPr id="75780" name="Object 42"/>
          <p:cNvGraphicFramePr>
            <a:graphicFrameLocks noChangeAspect="1"/>
          </p:cNvGraphicFramePr>
          <p:nvPr/>
        </p:nvGraphicFramePr>
        <p:xfrm>
          <a:off x="1485900" y="1079500"/>
          <a:ext cx="6400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Document" r:id="rId3" imgW="2428875" imgH="409575" progId="Word.Document.8">
                  <p:embed/>
                </p:oleObj>
              </mc:Choice>
              <mc:Fallback>
                <p:oleObj name="Document" r:id="rId3" imgW="2428875" imgH="409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079500"/>
                        <a:ext cx="6400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43"/>
          <p:cNvGraphicFramePr>
            <a:graphicFrameLocks noChangeAspect="1"/>
          </p:cNvGraphicFramePr>
          <p:nvPr/>
        </p:nvGraphicFramePr>
        <p:xfrm>
          <a:off x="1295400" y="2176463"/>
          <a:ext cx="70104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文档" r:id="rId5" imgW="2902142" imgH="396759" progId="Word.Document.8">
                  <p:embed/>
                </p:oleObj>
              </mc:Choice>
              <mc:Fallback>
                <p:oleObj name="文档" r:id="rId5" imgW="2902142" imgH="3967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76463"/>
                        <a:ext cx="70104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44"/>
          <p:cNvSpPr txBox="1">
            <a:spLocks noChangeArrowheads="1"/>
          </p:cNvSpPr>
          <p:nvPr/>
        </p:nvSpPr>
        <p:spPr bwMode="auto">
          <a:xfrm>
            <a:off x="533400" y="1371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en-US" altLang="zh-CN" sz="2800" b="1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83" name="Text Box 45"/>
          <p:cNvSpPr txBox="1">
            <a:spLocks noChangeArrowheads="1"/>
          </p:cNvSpPr>
          <p:nvPr/>
        </p:nvSpPr>
        <p:spPr bwMode="auto">
          <a:xfrm>
            <a:off x="533400" y="23622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75784" name="Object 46"/>
          <p:cNvGraphicFramePr>
            <a:graphicFrameLocks noChangeAspect="1"/>
          </p:cNvGraphicFramePr>
          <p:nvPr/>
        </p:nvGraphicFramePr>
        <p:xfrm>
          <a:off x="1752600" y="3048000"/>
          <a:ext cx="38862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7" imgW="1511300" imgH="431800" progId="Equation.3">
                  <p:embed/>
                </p:oleObj>
              </mc:Choice>
              <mc:Fallback>
                <p:oleObj name="Equation" r:id="rId7" imgW="151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38862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47"/>
          <p:cNvGraphicFramePr>
            <a:graphicFrameLocks noChangeAspect="1"/>
          </p:cNvGraphicFramePr>
          <p:nvPr/>
        </p:nvGraphicFramePr>
        <p:xfrm>
          <a:off x="1854200" y="4489450"/>
          <a:ext cx="1752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9" imgW="672808" imgH="203112" progId="Equation.3">
                  <p:embed/>
                </p:oleObj>
              </mc:Choice>
              <mc:Fallback>
                <p:oleObj name="Equation" r:id="rId9" imgW="67280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489450"/>
                        <a:ext cx="1752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48"/>
          <p:cNvGraphicFramePr>
            <a:graphicFrameLocks noChangeAspect="1"/>
          </p:cNvGraphicFramePr>
          <p:nvPr/>
        </p:nvGraphicFramePr>
        <p:xfrm>
          <a:off x="3810000" y="4191000"/>
          <a:ext cx="24320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11" imgW="977900" imgH="431800" progId="Equation.3">
                  <p:embed/>
                </p:oleObj>
              </mc:Choice>
              <mc:Fallback>
                <p:oleObj name="Equation" r:id="rId11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24320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49"/>
          <p:cNvGraphicFramePr>
            <a:graphicFrameLocks noChangeAspect="1"/>
          </p:cNvGraphicFramePr>
          <p:nvPr/>
        </p:nvGraphicFramePr>
        <p:xfrm>
          <a:off x="914400" y="5410200"/>
          <a:ext cx="43434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13" imgW="1688367" imgH="406224" progId="Equation.3">
                  <p:embed/>
                </p:oleObj>
              </mc:Choice>
              <mc:Fallback>
                <p:oleObj name="Equation" r:id="rId13" imgW="168836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0200"/>
                        <a:ext cx="43434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238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B2251B-A64A-4656-8678-4FD25FA19BFD}" type="slidenum">
              <a:rPr lang="zh-CN" altLang="en-US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6803" name="Text Box 1026"/>
          <p:cNvSpPr txBox="1">
            <a:spLocks noChangeArrowheads="1"/>
          </p:cNvSpPr>
          <p:nvPr/>
        </p:nvSpPr>
        <p:spPr bwMode="auto">
          <a:xfrm>
            <a:off x="520700" y="357188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en-US" altLang="zh-CN" sz="2800" b="1" dirty="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6804" name="Object 1027"/>
          <p:cNvGraphicFramePr>
            <a:graphicFrameLocks noChangeAspect="1"/>
          </p:cNvGraphicFramePr>
          <p:nvPr/>
        </p:nvGraphicFramePr>
        <p:xfrm>
          <a:off x="1447800" y="195263"/>
          <a:ext cx="60960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公式" r:id="rId3" imgW="5334000" imgH="838200" progId="Equation.3">
                  <p:embed/>
                </p:oleObj>
              </mc:Choice>
              <mc:Fallback>
                <p:oleObj name="公式" r:id="rId3" imgW="5334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5263"/>
                        <a:ext cx="609600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1028"/>
          <p:cNvSpPr txBox="1">
            <a:spLocks noChangeArrowheads="1"/>
          </p:cNvSpPr>
          <p:nvPr/>
        </p:nvSpPr>
        <p:spPr bwMode="auto">
          <a:xfrm>
            <a:off x="584200" y="1168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76806" name="Object 1030"/>
          <p:cNvGraphicFramePr>
            <a:graphicFrameLocks noChangeAspect="1"/>
          </p:cNvGraphicFramePr>
          <p:nvPr/>
        </p:nvGraphicFramePr>
        <p:xfrm>
          <a:off x="762000" y="1854200"/>
          <a:ext cx="6781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5" imgW="2870200" imgH="215900" progId="Equation.DSMT4">
                  <p:embed/>
                </p:oleObj>
              </mc:Choice>
              <mc:Fallback>
                <p:oleObj name="Equation" r:id="rId5" imgW="2870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54200"/>
                        <a:ext cx="67818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031"/>
          <p:cNvGraphicFramePr>
            <a:graphicFrameLocks noChangeAspect="1"/>
          </p:cNvGraphicFramePr>
          <p:nvPr/>
        </p:nvGraphicFramePr>
        <p:xfrm>
          <a:off x="457200" y="2514600"/>
          <a:ext cx="6248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7" imgW="2590800" imgH="203200" progId="Equation.3">
                  <p:embed/>
                </p:oleObj>
              </mc:Choice>
              <mc:Fallback>
                <p:oleObj name="Equation" r:id="rId7" imgW="2590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6248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032"/>
          <p:cNvGraphicFramePr>
            <a:graphicFrameLocks noChangeAspect="1"/>
          </p:cNvGraphicFramePr>
          <p:nvPr/>
        </p:nvGraphicFramePr>
        <p:xfrm>
          <a:off x="457200" y="3124200"/>
          <a:ext cx="3733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公式" r:id="rId9" imgW="3746500" imgH="838200" progId="Equation.3">
                  <p:embed/>
                </p:oleObj>
              </mc:Choice>
              <mc:Fallback>
                <p:oleObj name="公式" r:id="rId9" imgW="3746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3733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Text Box 1033"/>
          <p:cNvSpPr txBox="1">
            <a:spLocks noChangeArrowheads="1"/>
          </p:cNvSpPr>
          <p:nvPr/>
        </p:nvSpPr>
        <p:spPr bwMode="auto">
          <a:xfrm>
            <a:off x="4191000" y="3276600"/>
            <a:ext cx="193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由上式得</a:t>
            </a:r>
          </a:p>
        </p:txBody>
      </p:sp>
      <p:graphicFrame>
        <p:nvGraphicFramePr>
          <p:cNvPr id="76810" name="Object 1034"/>
          <p:cNvGraphicFramePr>
            <a:graphicFrameLocks noChangeAspect="1"/>
          </p:cNvGraphicFramePr>
          <p:nvPr/>
        </p:nvGraphicFramePr>
        <p:xfrm>
          <a:off x="5867400" y="3073400"/>
          <a:ext cx="2667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11" imgW="1104900" imgH="431800" progId="Equation.3">
                  <p:embed/>
                </p:oleObj>
              </mc:Choice>
              <mc:Fallback>
                <p:oleObj name="Equation" r:id="rId11" imgW="110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073400"/>
                        <a:ext cx="2667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035"/>
          <p:cNvGraphicFramePr>
            <a:graphicFrameLocks noChangeAspect="1"/>
          </p:cNvGraphicFramePr>
          <p:nvPr/>
        </p:nvGraphicFramePr>
        <p:xfrm>
          <a:off x="381000" y="4364038"/>
          <a:ext cx="2133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13" imgW="926698" imgH="215806" progId="Equation.3">
                  <p:embed/>
                </p:oleObj>
              </mc:Choice>
              <mc:Fallback>
                <p:oleObj name="Equation" r:id="rId13" imgW="92669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64038"/>
                        <a:ext cx="21336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036"/>
          <p:cNvGraphicFramePr>
            <a:graphicFrameLocks noChangeAspect="1"/>
          </p:cNvGraphicFramePr>
          <p:nvPr/>
        </p:nvGraphicFramePr>
        <p:xfrm>
          <a:off x="3048000" y="4402138"/>
          <a:ext cx="23510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15" imgW="1002865" imgH="203112" progId="Equation.3">
                  <p:embed/>
                </p:oleObj>
              </mc:Choice>
              <mc:Fallback>
                <p:oleObj name="Equation" r:id="rId15" imgW="100286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02138"/>
                        <a:ext cx="23510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037"/>
          <p:cNvGraphicFramePr>
            <a:graphicFrameLocks noChangeAspect="1"/>
          </p:cNvGraphicFramePr>
          <p:nvPr/>
        </p:nvGraphicFramePr>
        <p:xfrm>
          <a:off x="5867400" y="4048125"/>
          <a:ext cx="27432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Equation" r:id="rId17" imgW="1143000" imgH="431800" progId="Equation.3">
                  <p:embed/>
                </p:oleObj>
              </mc:Choice>
              <mc:Fallback>
                <p:oleObj name="Equation" r:id="rId17" imgW="114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048125"/>
                        <a:ext cx="27432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038"/>
          <p:cNvGraphicFramePr>
            <a:graphicFrameLocks noChangeAspect="1"/>
          </p:cNvGraphicFramePr>
          <p:nvPr/>
        </p:nvGraphicFramePr>
        <p:xfrm>
          <a:off x="1219200" y="5124450"/>
          <a:ext cx="27432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19" imgW="1129810" imgH="431613" progId="Equation.3">
                  <p:embed/>
                </p:oleObj>
              </mc:Choice>
              <mc:Fallback>
                <p:oleObj name="Equation" r:id="rId19" imgW="11298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24450"/>
                        <a:ext cx="27432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5" name="AutoShape 1040"/>
          <p:cNvSpPr>
            <a:spLocks noChangeArrowheads="1"/>
          </p:cNvSpPr>
          <p:nvPr/>
        </p:nvSpPr>
        <p:spPr bwMode="auto">
          <a:xfrm>
            <a:off x="2590800" y="4541838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CCF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16" name="AutoShape 1041"/>
          <p:cNvSpPr>
            <a:spLocks noChangeArrowheads="1"/>
          </p:cNvSpPr>
          <p:nvPr/>
        </p:nvSpPr>
        <p:spPr bwMode="auto">
          <a:xfrm>
            <a:off x="5461000" y="4516438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CCF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6817" name="Object 1042"/>
          <p:cNvGraphicFramePr>
            <a:graphicFrameLocks noChangeAspect="1"/>
          </p:cNvGraphicFramePr>
          <p:nvPr/>
        </p:nvGraphicFramePr>
        <p:xfrm>
          <a:off x="1447800" y="1189038"/>
          <a:ext cx="2819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Equation" r:id="rId21" imgW="1193800" imgH="215900" progId="Equation.3">
                  <p:embed/>
                </p:oleObj>
              </mc:Choice>
              <mc:Fallback>
                <p:oleObj name="Equation" r:id="rId21" imgW="1193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89038"/>
                        <a:ext cx="2819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8" name="AutoShape 1043"/>
          <p:cNvSpPr>
            <a:spLocks noChangeArrowheads="1"/>
          </p:cNvSpPr>
          <p:nvPr/>
        </p:nvSpPr>
        <p:spPr bwMode="auto">
          <a:xfrm>
            <a:off x="533400" y="558165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CCF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6819" name="Object 1044"/>
          <p:cNvGraphicFramePr>
            <a:graphicFrameLocks noChangeAspect="1"/>
          </p:cNvGraphicFramePr>
          <p:nvPr/>
        </p:nvGraphicFramePr>
        <p:xfrm>
          <a:off x="4191000" y="5205413"/>
          <a:ext cx="39624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Equation" r:id="rId23" imgW="1752600" imgH="406400" progId="Equation.3">
                  <p:embed/>
                </p:oleObj>
              </mc:Choice>
              <mc:Fallback>
                <p:oleObj name="Equation" r:id="rId23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05413"/>
                        <a:ext cx="39624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809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A5CD78-ECF7-4F7A-85F1-094319D8A553}" type="slidenum">
              <a:rPr lang="zh-CN" altLang="en-US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7827" name="Object 2"/>
          <p:cNvGraphicFramePr>
            <a:graphicFrameLocks noChangeAspect="1"/>
          </p:cNvGraphicFramePr>
          <p:nvPr/>
        </p:nvGraphicFramePr>
        <p:xfrm>
          <a:off x="1143000" y="769938"/>
          <a:ext cx="45720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文档" r:id="rId3" imgW="1924050" imgH="400050" progId="Word.Document.8">
                  <p:embed/>
                </p:oleObj>
              </mc:Choice>
              <mc:Fallback>
                <p:oleObj name="文档" r:id="rId3" imgW="192405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769938"/>
                        <a:ext cx="45720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3"/>
          <p:cNvGraphicFramePr>
            <a:graphicFrameLocks noChangeAspect="1"/>
          </p:cNvGraphicFramePr>
          <p:nvPr/>
        </p:nvGraphicFramePr>
        <p:xfrm>
          <a:off x="990600" y="1371600"/>
          <a:ext cx="4953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文档" r:id="rId5" imgW="1933575" imgH="400050" progId="Word.Document.8">
                  <p:embed/>
                </p:oleObj>
              </mc:Choice>
              <mc:Fallback>
                <p:oleObj name="文档" r:id="rId5" imgW="1933575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4953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4"/>
          <p:cNvGraphicFramePr>
            <a:graphicFrameLocks noChangeAspect="1"/>
          </p:cNvGraphicFramePr>
          <p:nvPr/>
        </p:nvGraphicFramePr>
        <p:xfrm>
          <a:off x="914400" y="2819400"/>
          <a:ext cx="23622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文档" r:id="rId7" imgW="961534" imgH="395926" progId="Word.Document.8">
                  <p:embed/>
                </p:oleObj>
              </mc:Choice>
              <mc:Fallback>
                <p:oleObj name="文档" r:id="rId7" imgW="961534" imgH="395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23622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5"/>
          <p:cNvGraphicFramePr>
            <a:graphicFrameLocks noChangeAspect="1"/>
          </p:cNvGraphicFramePr>
          <p:nvPr/>
        </p:nvGraphicFramePr>
        <p:xfrm>
          <a:off x="3352800" y="2819400"/>
          <a:ext cx="411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文档" r:id="rId9" imgW="1724025" imgH="400050" progId="Word.Document.8">
                  <p:embed/>
                </p:oleObj>
              </mc:Choice>
              <mc:Fallback>
                <p:oleObj name="文档" r:id="rId9" imgW="1724025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411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6"/>
          <p:cNvGraphicFramePr>
            <a:graphicFrameLocks noChangeAspect="1"/>
          </p:cNvGraphicFramePr>
          <p:nvPr/>
        </p:nvGraphicFramePr>
        <p:xfrm>
          <a:off x="584200" y="4495800"/>
          <a:ext cx="4597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Document" r:id="rId11" imgW="1857375" imgH="200025" progId="Word.Document.8">
                  <p:embed/>
                </p:oleObj>
              </mc:Choice>
              <mc:Fallback>
                <p:oleObj name="Document" r:id="rId11" imgW="1857375" imgH="2000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495800"/>
                        <a:ext cx="4597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7"/>
          <p:cNvGraphicFramePr>
            <a:graphicFrameLocks noChangeAspect="1"/>
          </p:cNvGraphicFramePr>
          <p:nvPr/>
        </p:nvGraphicFramePr>
        <p:xfrm>
          <a:off x="838200" y="2057400"/>
          <a:ext cx="67818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文档" r:id="rId13" imgW="2943225" imgH="400050" progId="Word.Document.8">
                  <p:embed/>
                </p:oleObj>
              </mc:Choice>
              <mc:Fallback>
                <p:oleObj name="文档" r:id="rId13" imgW="2943225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67818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Text Box 8"/>
          <p:cNvSpPr txBox="1">
            <a:spLocks noChangeArrowheads="1"/>
          </p:cNvSpPr>
          <p:nvPr/>
        </p:nvSpPr>
        <p:spPr bwMode="auto">
          <a:xfrm>
            <a:off x="406400" y="2159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zh-CN" altLang="en-US" sz="2800" b="1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19100" y="928688"/>
            <a:ext cx="596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sp>
        <p:nvSpPr>
          <p:cNvPr id="77835" name="Text Box 10"/>
          <p:cNvSpPr txBox="1">
            <a:spLocks noChangeArrowheads="1"/>
          </p:cNvSpPr>
          <p:nvPr/>
        </p:nvSpPr>
        <p:spPr bwMode="auto">
          <a:xfrm>
            <a:off x="1143000" y="51054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类似可证：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7836" name="Object 11"/>
          <p:cNvGraphicFramePr>
            <a:graphicFrameLocks noChangeAspect="1"/>
          </p:cNvGraphicFramePr>
          <p:nvPr/>
        </p:nvGraphicFramePr>
        <p:xfrm>
          <a:off x="838200" y="5575300"/>
          <a:ext cx="5105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15" imgW="1876492" imgH="228680" progId="Equation.3">
                  <p:embed/>
                </p:oleObj>
              </mc:Choice>
              <mc:Fallback>
                <p:oleObj name="Equation" r:id="rId15" imgW="1876492" imgH="228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75300"/>
                        <a:ext cx="51054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2"/>
          <p:cNvGraphicFramePr>
            <a:graphicFrameLocks noChangeAspect="1"/>
          </p:cNvGraphicFramePr>
          <p:nvPr/>
        </p:nvGraphicFramePr>
        <p:xfrm>
          <a:off x="5943600" y="5638800"/>
          <a:ext cx="15240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r:id="rId17" imgW="542903" imgH="190327" progId="Equation.3">
                  <p:embed/>
                </p:oleObj>
              </mc:Choice>
              <mc:Fallback>
                <p:oleObj r:id="rId17" imgW="542903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638800"/>
                        <a:ext cx="15240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3"/>
          <p:cNvGraphicFramePr>
            <a:graphicFrameLocks noChangeAspect="1"/>
          </p:cNvGraphicFramePr>
          <p:nvPr/>
        </p:nvGraphicFramePr>
        <p:xfrm>
          <a:off x="1503363" y="152400"/>
          <a:ext cx="39322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19" imgW="1409610" imgH="228680" progId="Equation.3">
                  <p:embed/>
                </p:oleObj>
              </mc:Choice>
              <mc:Fallback>
                <p:oleObj name="Equation" r:id="rId19" imgW="1409610" imgH="228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52400"/>
                        <a:ext cx="3932237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4"/>
          <p:cNvGraphicFramePr>
            <a:graphicFrameLocks noChangeAspect="1"/>
          </p:cNvGraphicFramePr>
          <p:nvPr/>
        </p:nvGraphicFramePr>
        <p:xfrm>
          <a:off x="5511800" y="247650"/>
          <a:ext cx="1447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r:id="rId21" imgW="542903" imgH="190327" progId="Equation.3">
                  <p:embed/>
                </p:oleObj>
              </mc:Choice>
              <mc:Fallback>
                <p:oleObj r:id="rId21" imgW="542903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247650"/>
                        <a:ext cx="1447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457200" y="37766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推论</a:t>
            </a:r>
          </a:p>
        </p:txBody>
      </p:sp>
      <p:graphicFrame>
        <p:nvGraphicFramePr>
          <p:cNvPr id="77841" name="Object 16"/>
          <p:cNvGraphicFramePr>
            <a:graphicFrameLocks noChangeAspect="1"/>
          </p:cNvGraphicFramePr>
          <p:nvPr/>
        </p:nvGraphicFramePr>
        <p:xfrm>
          <a:off x="1600200" y="3733800"/>
          <a:ext cx="20875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Equation" r:id="rId23" imgW="733313" imgH="228680" progId="Equation.3">
                  <p:embed/>
                </p:oleObj>
              </mc:Choice>
              <mc:Fallback>
                <p:oleObj name="Equation" r:id="rId23" imgW="733313" imgH="228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20875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7"/>
          <p:cNvGraphicFramePr>
            <a:graphicFrameLocks noChangeAspect="1"/>
          </p:cNvGraphicFramePr>
          <p:nvPr/>
        </p:nvGraphicFramePr>
        <p:xfrm>
          <a:off x="3810000" y="3810000"/>
          <a:ext cx="11287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Equation" r:id="rId25" imgW="390503" imgH="162011" progId="Equation.3">
                  <p:embed/>
                </p:oleObj>
              </mc:Choice>
              <mc:Fallback>
                <p:oleObj name="Equation" r:id="rId25" imgW="390503" imgH="162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11287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928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2953-7D48-4E1D-9142-164BC7A8B0AF}" type="slidenum">
              <a:rPr lang="zh-CN" altLang="zh-CN">
                <a:solidFill>
                  <a:srgbClr val="000000"/>
                </a:solidFill>
              </a:rPr>
              <a:pPr/>
              <a:t>34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66611" y="916215"/>
            <a:ext cx="49595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例5</a:t>
            </a:r>
            <a:r>
              <a:rPr lang="zh-CN" altLang="en-US" sz="2794">
                <a:solidFill>
                  <a:srgbClr val="000000"/>
                </a:solidFill>
              </a:rPr>
              <a:t>   证明：</a:t>
            </a:r>
            <a:r>
              <a:rPr lang="zh-CN" altLang="en-US" sz="2794" i="1">
                <a:solidFill>
                  <a:srgbClr val="000000"/>
                </a:solidFill>
              </a:rPr>
              <a:t>x </a:t>
            </a:r>
            <a:r>
              <a:rPr lang="zh-CN" altLang="en-US" sz="2794">
                <a:solidFill>
                  <a:srgbClr val="000000"/>
                </a:solidFill>
              </a:rPr>
              <a:t>&gt;1时，</a:t>
            </a:r>
            <a:r>
              <a:rPr lang="zh-CN" altLang="en-US" sz="2794" i="1">
                <a:solidFill>
                  <a:srgbClr val="000000"/>
                </a:solidFill>
              </a:rPr>
              <a:t>e</a:t>
            </a:r>
            <a:r>
              <a:rPr lang="zh-CN" altLang="en-US" sz="2794" i="1" baseline="30000">
                <a:solidFill>
                  <a:srgbClr val="000000"/>
                </a:solidFill>
              </a:rPr>
              <a:t>x </a:t>
            </a:r>
            <a:r>
              <a:rPr lang="zh-CN" altLang="en-US" sz="2794">
                <a:solidFill>
                  <a:srgbClr val="000000"/>
                </a:solidFill>
              </a:rPr>
              <a:t>&gt; </a:t>
            </a:r>
            <a:r>
              <a:rPr lang="zh-CN" altLang="en-US" sz="2794" i="1">
                <a:solidFill>
                  <a:srgbClr val="000000"/>
                </a:solidFill>
              </a:rPr>
              <a:t>ex</a:t>
            </a:r>
            <a:r>
              <a:rPr lang="zh-CN" altLang="en-US" sz="2794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66611" y="1665111"/>
            <a:ext cx="57517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en-US" sz="2794">
                <a:solidFill>
                  <a:srgbClr val="000000"/>
                </a:solidFill>
              </a:rPr>
              <a:t>分析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</a:rPr>
              <a:t>：即要证：</a:t>
            </a:r>
            <a:r>
              <a:rPr lang="zh-CN" altLang="zh-CN" sz="2794" i="1">
                <a:solidFill>
                  <a:srgbClr val="000000"/>
                </a:solidFill>
              </a:rPr>
              <a:t>e</a:t>
            </a:r>
            <a:r>
              <a:rPr lang="zh-CN" altLang="zh-CN" sz="2794" i="1" baseline="30000">
                <a:solidFill>
                  <a:srgbClr val="000000"/>
                </a:solidFill>
              </a:rPr>
              <a:t>x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baseline="30000">
                <a:solidFill>
                  <a:srgbClr val="000000"/>
                </a:solidFill>
              </a:rPr>
              <a:t>1</a:t>
            </a:r>
            <a:r>
              <a:rPr lang="zh-CN" altLang="zh-CN" sz="2794">
                <a:solidFill>
                  <a:srgbClr val="000000"/>
                </a:solidFill>
              </a:rPr>
              <a:t>&gt;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   (</a:t>
            </a:r>
            <a:r>
              <a:rPr lang="zh-CN" altLang="zh-CN" sz="2794" i="1">
                <a:solidFill>
                  <a:srgbClr val="000000"/>
                </a:solidFill>
              </a:rPr>
              <a:t>x </a:t>
            </a:r>
            <a:r>
              <a:rPr lang="zh-CN" altLang="zh-CN" sz="2794">
                <a:solidFill>
                  <a:srgbClr val="000000"/>
                </a:solidFill>
              </a:rPr>
              <a:t>&gt;1),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462012" y="2392338"/>
            <a:ext cx="41577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或     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1&gt;ln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     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&gt; 1),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66611" y="3181552"/>
            <a:ext cx="7613952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比较    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 =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),   如果在[1,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]中，运用ln1=0 就有  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1&gt;ln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ln1.   但是没有出现</a:t>
            </a:r>
            <a:endParaRPr lang="zh-CN" altLang="en-US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954262" y="5049762"/>
          <a:ext cx="3057576" cy="97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r:id="rId3" imgW="1321117" imgH="419417" progId="Equation.3">
                  <p:embed/>
                </p:oleObj>
              </mc:Choice>
              <mc:Fallback>
                <p:oleObj r:id="rId3" imgW="13211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262" y="5049762"/>
                        <a:ext cx="3057576" cy="970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5232198" y="322540"/>
          <a:ext cx="3704167" cy="45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r:id="rId5" imgW="1649885" imgH="203341" progId="Equation.3">
                  <p:embed/>
                </p:oleObj>
              </mc:Choice>
              <mc:Fallback>
                <p:oleObj r:id="rId5" imgW="1649885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198" y="322540"/>
                        <a:ext cx="3704167" cy="45206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7647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0" grpId="0" autoUpdateAnimBg="0"/>
      <p:bldP spid="3482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838A-80FA-4ACE-A5C1-6D1C155D3D02}" type="slidenum">
              <a:rPr lang="zh-CN" altLang="zh-CN">
                <a:solidFill>
                  <a:srgbClr val="000000"/>
                </a:solidFill>
              </a:rPr>
              <a:pPr/>
              <a:t>35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19377" y="1261937"/>
            <a:ext cx="33523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函数的单调性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19378" y="2012849"/>
            <a:ext cx="7391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单调性定义: 给定函数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]上有定义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384401" y="2789465"/>
            <a:ext cx="579815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(1) 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1</a:t>
            </a:r>
            <a:r>
              <a:rPr lang="zh-CN" altLang="zh-CN" sz="2794" b="1">
                <a:solidFill>
                  <a:srgbClr val="000000"/>
                </a:solidFill>
              </a:rPr>
              <a:t>&lt; 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2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 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1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 &lt;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2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862163" y="3497540"/>
            <a:ext cx="601082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称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]上单调增加的.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384401" y="4279699"/>
            <a:ext cx="579815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(2) 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1</a:t>
            </a:r>
            <a:r>
              <a:rPr lang="zh-CN" altLang="zh-CN" sz="2794" b="1">
                <a:solidFill>
                  <a:srgbClr val="000000"/>
                </a:solidFill>
              </a:rPr>
              <a:t>&lt; 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2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 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1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 &gt;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2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862163" y="4940905"/>
            <a:ext cx="601082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称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]上单调减少的.</a:t>
            </a:r>
          </a:p>
        </p:txBody>
      </p:sp>
    </p:spTree>
    <p:extLst>
      <p:ext uri="{BB962C8B-B14F-4D97-AF65-F5344CB8AC3E}">
        <p14:creationId xmlns:p14="http://schemas.microsoft.com/office/powerpoint/2010/main" val="14239182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  <p:bldP spid="36867" grpId="0" build="p" autoUpdateAnimBg="0"/>
      <p:bldP spid="36868" grpId="0" build="p" autoUpdateAnimBg="0"/>
      <p:bldP spid="36869" grpId="0" build="p" autoUpdateAnimBg="0"/>
      <p:bldP spid="36870" grpId="0" build="p" autoUpdateAnimBg="0"/>
      <p:bldP spid="3687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5293-C404-4A3F-9E33-BE4523372ABD}" type="slidenum">
              <a:rPr lang="zh-CN" altLang="zh-CN">
                <a:solidFill>
                  <a:srgbClr val="000000"/>
                </a:solidFill>
              </a:rPr>
              <a:pPr/>
              <a:t>36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94468" y="541262"/>
            <a:ext cx="776715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定理3</a:t>
            </a:r>
            <a:r>
              <a:rPr lang="zh-CN" altLang="en-US" sz="2794" b="1">
                <a:solidFill>
                  <a:srgbClr val="000000"/>
                </a:solidFill>
              </a:rPr>
              <a:t>. 设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]上连续, 在(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)上可导, 则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876274" y="1587500"/>
            <a:ext cx="5794627" cy="11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1002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(1) 若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)有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'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)&gt;0,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      则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]上严格单调增加.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843012" y="3106964"/>
            <a:ext cx="5970512" cy="11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若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)有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'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)&lt;0,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      则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]上严格单调减少.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34786" y="4608286"/>
            <a:ext cx="53531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zh-CN" altLang="zh-CN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：定理</a:t>
            </a:r>
            <a:r>
              <a:rPr lang="zh-CN" altLang="zh-CN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的逆命题未必成立。</a:t>
            </a:r>
            <a:endParaRPr lang="zh-CN" altLang="en-US" sz="2794" b="1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465036" y="5277052"/>
            <a:ext cx="66977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zh-CN" altLang="zh-CN" sz="2794" b="1" i="1">
                <a:solidFill>
                  <a:srgbClr val="000000"/>
                </a:solidFill>
                <a:ea typeface="黑体" panose="02010609060101010101" pitchFamily="49" charset="-122"/>
              </a:rPr>
              <a:t>f(x)=x</a:t>
            </a:r>
            <a:r>
              <a:rPr lang="zh-CN" altLang="zh-CN" sz="2794" b="1" i="1" baseline="3000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794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严格递增，但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' (</a:t>
            </a:r>
            <a:r>
              <a:rPr lang="zh-CN" altLang="zh-CN" sz="2794" b="1" i="1">
                <a:solidFill>
                  <a:srgbClr val="000000"/>
                </a:solidFill>
                <a:ea typeface="黑体" panose="02010609060101010101" pitchFamily="49" charset="-122"/>
              </a:rPr>
              <a:t>0)=0</a:t>
            </a:r>
            <a:r>
              <a:rPr lang="zh-CN" altLang="zh-CN" sz="2794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2005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 autoUpdateAnimBg="0"/>
      <p:bldP spid="41987" grpId="0" build="p" autoUpdateAnimBg="0"/>
      <p:bldP spid="41988" grpId="0" build="p" autoUpdateAnimBg="0"/>
      <p:bldP spid="41989" grpId="0" build="p" autoUpdateAnimBg="0"/>
      <p:bldP spid="41990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FFE-7A4D-424E-87AF-365E50E756C2}" type="slidenum">
              <a:rPr lang="zh-CN" altLang="zh-CN">
                <a:solidFill>
                  <a:srgbClr val="000000"/>
                </a:solidFill>
              </a:rPr>
              <a:pPr/>
              <a:t>37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47889" y="720675"/>
            <a:ext cx="678946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注2</a:t>
            </a:r>
            <a:r>
              <a:rPr lang="zh-CN" altLang="en-US" sz="2794" b="1">
                <a:solidFill>
                  <a:srgbClr val="000000"/>
                </a:solidFill>
              </a:rPr>
              <a:t>.  若在(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)上个别点处 </a:t>
            </a:r>
            <a:r>
              <a:rPr lang="zh-CN" altLang="en-US" sz="2794" b="1" i="1">
                <a:solidFill>
                  <a:srgbClr val="000000"/>
                </a:solidFill>
              </a:rPr>
              <a:t>f 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= 0.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495274" y="1544663"/>
            <a:ext cx="61579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其余点</a:t>
            </a:r>
            <a:r>
              <a:rPr lang="zh-CN" altLang="en-US" sz="2794" b="1" i="1">
                <a:solidFill>
                  <a:srgbClr val="000000"/>
                </a:solidFill>
              </a:rPr>
              <a:t>f 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&gt; 0. 则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)也是单增的.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495274" y="2330349"/>
            <a:ext cx="630615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比如, 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= 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30000">
                <a:solidFill>
                  <a:srgbClr val="000000"/>
                </a:solidFill>
              </a:rPr>
              <a:t>3</a:t>
            </a:r>
            <a:r>
              <a:rPr lang="zh-CN" altLang="en-US" sz="2794" b="1">
                <a:solidFill>
                  <a:srgbClr val="000000"/>
                </a:solidFill>
              </a:rPr>
              <a:t>,  </a:t>
            </a:r>
            <a:r>
              <a:rPr lang="zh-CN" altLang="en-US" sz="2794" b="1" i="1">
                <a:solidFill>
                  <a:srgbClr val="000000"/>
                </a:solidFill>
              </a:rPr>
              <a:t>f 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= 3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30000">
                <a:solidFill>
                  <a:srgbClr val="000000"/>
                </a:solidFill>
              </a:rPr>
              <a:t>2</a:t>
            </a:r>
            <a:r>
              <a:rPr lang="zh-CN" altLang="en-US" sz="2794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495274" y="3233965"/>
            <a:ext cx="531988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f ' </a:t>
            </a:r>
            <a:r>
              <a:rPr lang="zh-CN" altLang="zh-CN" sz="2794" b="1">
                <a:solidFill>
                  <a:srgbClr val="000000"/>
                </a:solidFill>
              </a:rPr>
              <a:t>(0) = 0, </a:t>
            </a:r>
            <a:r>
              <a:rPr lang="zh-CN" altLang="zh-CN" sz="2794" b="1" i="1">
                <a:solidFill>
                  <a:srgbClr val="000000"/>
                </a:solidFill>
              </a:rPr>
              <a:t>x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 0,  </a:t>
            </a:r>
            <a:r>
              <a:rPr lang="zh-CN" altLang="zh-CN" sz="2794" b="1" i="1">
                <a:solidFill>
                  <a:srgbClr val="000000"/>
                </a:solidFill>
              </a:rPr>
              <a:t>f '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&gt; 0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495274" y="4052913"/>
            <a:ext cx="366318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)在(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, +</a:t>
            </a:r>
            <a:r>
              <a:rPr lang="zh-CN" altLang="en-US" sz="2794" b="1">
                <a:solidFill>
                  <a:srgbClr val="000000"/>
                </a:solidFill>
              </a:rPr>
              <a:t>)上单增.</a:t>
            </a: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5651500" y="2548063"/>
            <a:ext cx="2954262" cy="4038298"/>
            <a:chOff x="0" y="0"/>
            <a:chExt cx="1861" cy="2544"/>
          </a:xfrm>
        </p:grpSpPr>
        <p:sp>
          <p:nvSpPr>
            <p:cNvPr id="43016" name="Oval 8"/>
            <p:cNvSpPr>
              <a:spLocks noChangeArrowheads="1"/>
            </p:cNvSpPr>
            <p:nvPr/>
          </p:nvSpPr>
          <p:spPr bwMode="auto">
            <a:xfrm>
              <a:off x="0" y="0"/>
              <a:ext cx="1861" cy="2544"/>
            </a:xfrm>
            <a:prstGeom prst="ellipse">
              <a:avLst/>
            </a:prstGeom>
            <a:solidFill>
              <a:srgbClr val="FFFBE1"/>
            </a:solidFill>
            <a:ln w="57150" cmpd="thickThin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175" y="1292"/>
              <a:ext cx="157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826" y="206"/>
              <a:ext cx="0" cy="198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848" y="1274"/>
              <a:ext cx="3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1532" y="1252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3021" name="Text Box 13"/>
            <p:cNvSpPr txBox="1">
              <a:spLocks noChangeArrowheads="1"/>
            </p:cNvSpPr>
            <p:nvPr/>
          </p:nvSpPr>
          <p:spPr bwMode="auto">
            <a:xfrm>
              <a:off x="1170" y="747"/>
              <a:ext cx="46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  <a:r>
                <a:rPr lang="zh-CN" altLang="zh-CN" sz="2413">
                  <a:solidFill>
                    <a:srgbClr val="000000"/>
                  </a:solidFill>
                </a:rPr>
                <a:t>=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 baseline="30000">
                  <a:solidFill>
                    <a:srgbClr val="000000"/>
                  </a:solidFill>
                </a:rPr>
                <a:t>3</a:t>
              </a:r>
              <a:endParaRPr lang="zh-CN" altLang="zh-CN" sz="2413">
                <a:solidFill>
                  <a:srgbClr val="000000"/>
                </a:solidFill>
              </a:endParaRPr>
            </a:p>
          </p:txBody>
        </p: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624" y="179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 rot="21455544">
              <a:off x="806" y="477"/>
              <a:ext cx="488" cy="829"/>
            </a:xfrm>
            <a:custGeom>
              <a:avLst/>
              <a:gdLst>
                <a:gd name="T0" fmla="*/ 768 w 768"/>
                <a:gd name="T1" fmla="*/ 0 h 1376"/>
                <a:gd name="T2" fmla="*/ 432 w 768"/>
                <a:gd name="T3" fmla="*/ 1152 h 1376"/>
                <a:gd name="T4" fmla="*/ 0 w 768"/>
                <a:gd name="T5" fmla="*/ 1344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376">
                  <a:moveTo>
                    <a:pt x="768" y="0"/>
                  </a:moveTo>
                  <a:cubicBezTo>
                    <a:pt x="664" y="464"/>
                    <a:pt x="560" y="928"/>
                    <a:pt x="432" y="1152"/>
                  </a:cubicBezTo>
                  <a:cubicBezTo>
                    <a:pt x="304" y="1376"/>
                    <a:pt x="72" y="1312"/>
                    <a:pt x="0" y="1344"/>
                  </a:cubicBezTo>
                </a:path>
              </a:pathLst>
            </a:custGeom>
            <a:noFill/>
            <a:ln w="31750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3024" name="Freeform 16"/>
            <p:cNvSpPr>
              <a:spLocks/>
            </p:cNvSpPr>
            <p:nvPr/>
          </p:nvSpPr>
          <p:spPr bwMode="auto">
            <a:xfrm rot="10542513">
              <a:off x="325" y="1289"/>
              <a:ext cx="518" cy="857"/>
            </a:xfrm>
            <a:custGeom>
              <a:avLst/>
              <a:gdLst>
                <a:gd name="T0" fmla="*/ 768 w 768"/>
                <a:gd name="T1" fmla="*/ 0 h 1376"/>
                <a:gd name="T2" fmla="*/ 432 w 768"/>
                <a:gd name="T3" fmla="*/ 1152 h 1376"/>
                <a:gd name="T4" fmla="*/ 0 w 768"/>
                <a:gd name="T5" fmla="*/ 1344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376">
                  <a:moveTo>
                    <a:pt x="768" y="0"/>
                  </a:moveTo>
                  <a:cubicBezTo>
                    <a:pt x="664" y="464"/>
                    <a:pt x="560" y="928"/>
                    <a:pt x="432" y="1152"/>
                  </a:cubicBezTo>
                  <a:cubicBezTo>
                    <a:pt x="304" y="1376"/>
                    <a:pt x="72" y="1312"/>
                    <a:pt x="0" y="1344"/>
                  </a:cubicBezTo>
                </a:path>
              </a:pathLst>
            </a:custGeom>
            <a:noFill/>
            <a:ln w="31750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6988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12" grpId="0" build="p" autoUpdateAnimBg="0"/>
      <p:bldP spid="43013" grpId="0" build="p" autoUpdateAnimBg="0"/>
      <p:bldP spid="4301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0E69-87DF-4859-B0C3-73A8F32C14E8}" type="slidenum">
              <a:rPr lang="zh-CN" altLang="zh-CN">
                <a:solidFill>
                  <a:srgbClr val="000000"/>
                </a:solidFill>
              </a:rPr>
              <a:pPr/>
              <a:t>38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136952" y="1214564"/>
            <a:ext cx="48194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证</a:t>
            </a:r>
            <a:r>
              <a:rPr lang="zh-CN" altLang="zh-CN" sz="2794" b="1">
                <a:solidFill>
                  <a:srgbClr val="3333FF"/>
                </a:solidFill>
              </a:rPr>
              <a:t>:</a:t>
            </a:r>
            <a:r>
              <a:rPr lang="zh-CN" altLang="zh-CN" sz="2794" b="1">
                <a:solidFill>
                  <a:srgbClr val="000000"/>
                </a:solidFill>
              </a:rPr>
              <a:t> </a:t>
            </a:r>
            <a:r>
              <a:rPr lang="zh-CN" altLang="en-US" sz="2794" b="1">
                <a:solidFill>
                  <a:srgbClr val="000000"/>
                </a:solidFill>
              </a:rPr>
              <a:t>利用拉格朗日中值定理</a:t>
            </a:r>
            <a:r>
              <a:rPr lang="zh-CN" altLang="zh-CN" sz="2794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587877" y="1960437"/>
            <a:ext cx="4441472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2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 –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1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'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2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–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1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705429" y="2660953"/>
            <a:ext cx="6157484" cy="164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9100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5100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1101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), 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&lt;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 b="1">
                <a:solidFill>
                  <a:srgbClr val="000000"/>
                </a:solidFill>
              </a:rPr>
              <a:t>时, 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2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 –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1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)与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'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)的符号相同,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705429" y="4577040"/>
            <a:ext cx="569098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故在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'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)&gt;0</a:t>
            </a:r>
            <a:r>
              <a:rPr lang="zh-CN" altLang="en-US" sz="181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条件下, 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)单调增加;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100036" y="5376838"/>
            <a:ext cx="532870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在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'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)&lt;0 条件下, 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)单调减少.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5023555" y="465163"/>
          <a:ext cx="3703159" cy="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r:id="rId3" imgW="1649885" imgH="203341" progId="Equation.3">
                  <p:embed/>
                </p:oleObj>
              </mc:Choice>
              <mc:Fallback>
                <p:oleObj r:id="rId3" imgW="1649885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555" y="465163"/>
                        <a:ext cx="3703159" cy="4525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8509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  <p:bldP spid="38916" grpId="0" build="p" autoUpdateAnimBg="0"/>
      <p:bldP spid="38917" grpId="0" build="p" autoUpdateAnimBg="0"/>
      <p:bldP spid="3891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85B2-210B-48DF-B8AA-11BBABF460EA}" type="slidenum">
              <a:rPr lang="zh-CN" altLang="zh-CN">
                <a:solidFill>
                  <a:srgbClr val="000000"/>
                </a:solidFill>
              </a:rPr>
              <a:pPr/>
              <a:t>39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9938" name="Oval 2"/>
          <p:cNvSpPr>
            <a:spLocks noChangeArrowheads="1"/>
          </p:cNvSpPr>
          <p:nvPr/>
        </p:nvSpPr>
        <p:spPr bwMode="auto">
          <a:xfrm>
            <a:off x="408214" y="1292175"/>
            <a:ext cx="3703663" cy="4038802"/>
          </a:xfrm>
          <a:prstGeom prst="ellipse">
            <a:avLst/>
          </a:prstGeom>
          <a:solidFill>
            <a:srgbClr val="FFFBE1"/>
          </a:solidFill>
          <a:ln w="57150" cmpd="thickThin">
            <a:solidFill>
              <a:srgbClr val="CC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776111" y="3959175"/>
            <a:ext cx="313065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1368274" y="1652512"/>
            <a:ext cx="0" cy="3152825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079500" y="3953127"/>
            <a:ext cx="59669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511651" y="3982862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535087" y="2500187"/>
            <a:ext cx="96212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y</a:t>
            </a:r>
            <a:r>
              <a:rPr lang="zh-CN" altLang="zh-CN" sz="2413" b="1">
                <a:solidFill>
                  <a:srgbClr val="000000"/>
                </a:solidFill>
              </a:rPr>
              <a:t>=</a:t>
            </a:r>
            <a:r>
              <a:rPr lang="zh-CN" altLang="zh-CN" sz="2413" b="1" i="1">
                <a:solidFill>
                  <a:srgbClr val="000000"/>
                </a:solidFill>
              </a:rPr>
              <a:t>f</a:t>
            </a:r>
            <a:r>
              <a:rPr lang="zh-CN" altLang="zh-CN" sz="2413" b="1">
                <a:solidFill>
                  <a:srgbClr val="000000"/>
                </a:solidFill>
              </a:rPr>
              <a:t>(</a:t>
            </a:r>
            <a:r>
              <a:rPr lang="zh-CN" altLang="zh-CN" sz="2413" b="1" i="1">
                <a:solidFill>
                  <a:srgbClr val="000000"/>
                </a:solidFill>
              </a:rPr>
              <a:t>x</a:t>
            </a:r>
            <a:r>
              <a:rPr lang="zh-CN" altLang="zh-CN" sz="2413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428750" y="1520977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4676825" y="1319389"/>
            <a:ext cx="3704167" cy="4038298"/>
          </a:xfrm>
          <a:prstGeom prst="ellipse">
            <a:avLst/>
          </a:prstGeom>
          <a:solidFill>
            <a:srgbClr val="FFFBE1"/>
          </a:solidFill>
          <a:ln w="57150" cmpd="thickThin">
            <a:solidFill>
              <a:srgbClr val="CC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5024563" y="3988405"/>
            <a:ext cx="313065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V="1">
            <a:off x="5560786" y="1700389"/>
            <a:ext cx="0" cy="3152825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507365" y="3938512"/>
            <a:ext cx="59669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7870976" y="3957663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367639" y="2603500"/>
            <a:ext cx="96212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y</a:t>
            </a:r>
            <a:r>
              <a:rPr lang="zh-CN" altLang="zh-CN" sz="2413" b="1">
                <a:solidFill>
                  <a:srgbClr val="000000"/>
                </a:solidFill>
              </a:rPr>
              <a:t>=</a:t>
            </a:r>
            <a:r>
              <a:rPr lang="zh-CN" altLang="zh-CN" sz="2413" b="1" i="1">
                <a:solidFill>
                  <a:srgbClr val="000000"/>
                </a:solidFill>
              </a:rPr>
              <a:t>f</a:t>
            </a:r>
            <a:r>
              <a:rPr lang="zh-CN" altLang="zh-CN" sz="2413" b="1">
                <a:solidFill>
                  <a:srgbClr val="000000"/>
                </a:solidFill>
              </a:rPr>
              <a:t>(</a:t>
            </a:r>
            <a:r>
              <a:rPr lang="zh-CN" altLang="zh-CN" sz="2413" b="1" i="1">
                <a:solidFill>
                  <a:srgbClr val="000000"/>
                </a:solidFill>
              </a:rPr>
              <a:t>x</a:t>
            </a:r>
            <a:r>
              <a:rPr lang="zh-CN" altLang="zh-CN" sz="2413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610175" y="1571877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1730627" y="3195663"/>
            <a:ext cx="0" cy="770063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687663" y="2258786"/>
            <a:ext cx="11087" cy="1684766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5999238" y="2309687"/>
            <a:ext cx="11087" cy="1684766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7357937" y="3465286"/>
            <a:ext cx="11087" cy="54932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6" name="Freeform 20"/>
          <p:cNvSpPr>
            <a:spLocks/>
          </p:cNvSpPr>
          <p:nvPr/>
        </p:nvSpPr>
        <p:spPr bwMode="auto">
          <a:xfrm>
            <a:off x="1730627" y="2270377"/>
            <a:ext cx="945949" cy="934861"/>
          </a:xfrm>
          <a:custGeom>
            <a:avLst/>
            <a:gdLst>
              <a:gd name="T0" fmla="*/ 0 w 596"/>
              <a:gd name="T1" fmla="*/ 569 h 569"/>
              <a:gd name="T2" fmla="*/ 340 w 596"/>
              <a:gd name="T3" fmla="*/ 445 h 569"/>
              <a:gd name="T4" fmla="*/ 596 w 596"/>
              <a:gd name="T5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6" h="569">
                <a:moveTo>
                  <a:pt x="0" y="569"/>
                </a:moveTo>
                <a:cubicBezTo>
                  <a:pt x="120" y="554"/>
                  <a:pt x="241" y="540"/>
                  <a:pt x="340" y="445"/>
                </a:cubicBezTo>
                <a:cubicBezTo>
                  <a:pt x="439" y="350"/>
                  <a:pt x="555" y="74"/>
                  <a:pt x="596" y="0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V="1">
            <a:off x="1927175" y="3039937"/>
            <a:ext cx="474738" cy="144639"/>
          </a:xfrm>
          <a:prstGeom prst="line">
            <a:avLst/>
          </a:prstGeom>
          <a:noFill/>
          <a:ln w="28575" cmpd="sng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V="1">
            <a:off x="2302127" y="2192262"/>
            <a:ext cx="615849" cy="781151"/>
          </a:xfrm>
          <a:prstGeom prst="line">
            <a:avLst/>
          </a:prstGeom>
          <a:noFill/>
          <a:ln w="28575" cmpd="sng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9" name="Freeform 23"/>
          <p:cNvSpPr>
            <a:spLocks/>
          </p:cNvSpPr>
          <p:nvPr/>
        </p:nvSpPr>
        <p:spPr bwMode="auto">
          <a:xfrm>
            <a:off x="5994198" y="2324302"/>
            <a:ext cx="1356179" cy="1188861"/>
          </a:xfrm>
          <a:custGeom>
            <a:avLst/>
            <a:gdLst>
              <a:gd name="T0" fmla="*/ 0 w 569"/>
              <a:gd name="T1" fmla="*/ 0 h 596"/>
              <a:gd name="T2" fmla="*/ 243 w 569"/>
              <a:gd name="T3" fmla="*/ 500 h 596"/>
              <a:gd name="T4" fmla="*/ 569 w 569"/>
              <a:gd name="T5" fmla="*/ 57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9" h="596">
                <a:moveTo>
                  <a:pt x="0" y="0"/>
                </a:moveTo>
                <a:cubicBezTo>
                  <a:pt x="74" y="202"/>
                  <a:pt x="148" y="404"/>
                  <a:pt x="243" y="500"/>
                </a:cubicBezTo>
                <a:cubicBezTo>
                  <a:pt x="338" y="596"/>
                  <a:pt x="515" y="563"/>
                  <a:pt x="569" y="576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6192762" y="2799040"/>
            <a:ext cx="352274" cy="682373"/>
          </a:xfrm>
          <a:prstGeom prst="line">
            <a:avLst/>
          </a:prstGeom>
          <a:noFill/>
          <a:ln w="28575" cmpd="sng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6588377" y="3349877"/>
            <a:ext cx="626937" cy="296837"/>
          </a:xfrm>
          <a:prstGeom prst="line">
            <a:avLst/>
          </a:prstGeom>
          <a:noFill/>
          <a:ln w="28575" cmpd="sng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2571750" y="3902227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1574901" y="3886100"/>
            <a:ext cx="31901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7226401" y="3951111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5856111" y="3946576"/>
            <a:ext cx="31951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1209524" y="5526012"/>
            <a:ext cx="1983115" cy="64447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588" b="1" i="1">
                <a:solidFill>
                  <a:srgbClr val="000000"/>
                </a:solidFill>
              </a:rPr>
              <a:t>f</a:t>
            </a:r>
            <a:r>
              <a:rPr lang="zh-CN" altLang="zh-CN" sz="3588" baseline="300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zh-CN" sz="3588" b="1" i="1" baseline="30000">
                <a:solidFill>
                  <a:srgbClr val="000000"/>
                </a:solidFill>
                <a:sym typeface="Symbol" panose="05050102010706020507" pitchFamily="18" charset="2"/>
              </a:rPr>
              <a:t>'</a:t>
            </a:r>
            <a:r>
              <a:rPr lang="zh-CN" altLang="zh-CN" sz="3588" b="1">
                <a:solidFill>
                  <a:srgbClr val="000000"/>
                </a:solidFill>
              </a:rPr>
              <a:t>(</a:t>
            </a:r>
            <a:r>
              <a:rPr lang="zh-CN" altLang="zh-CN" sz="3588" b="1" i="1">
                <a:solidFill>
                  <a:srgbClr val="000000"/>
                </a:solidFill>
              </a:rPr>
              <a:t>x</a:t>
            </a:r>
            <a:r>
              <a:rPr lang="zh-CN" altLang="zh-CN" sz="3588" b="1">
                <a:solidFill>
                  <a:srgbClr val="000000"/>
                </a:solidFill>
              </a:rPr>
              <a:t>)&gt;0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5540627" y="5481663"/>
            <a:ext cx="2076349" cy="64447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588" b="1" i="1">
                <a:solidFill>
                  <a:srgbClr val="000000"/>
                </a:solidFill>
              </a:rPr>
              <a:t>f</a:t>
            </a:r>
            <a:r>
              <a:rPr lang="zh-CN" altLang="zh-CN" sz="181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zh-CN" altLang="zh-CN" sz="3588" b="1" i="1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'</a:t>
            </a:r>
            <a:r>
              <a:rPr lang="zh-CN" altLang="zh-CN" sz="3588" b="1">
                <a:solidFill>
                  <a:srgbClr val="000000"/>
                </a:solidFill>
              </a:rPr>
              <a:t>(</a:t>
            </a:r>
            <a:r>
              <a:rPr lang="zh-CN" altLang="zh-CN" sz="3588" b="1" i="1">
                <a:solidFill>
                  <a:srgbClr val="000000"/>
                </a:solidFill>
              </a:rPr>
              <a:t>x</a:t>
            </a:r>
            <a:r>
              <a:rPr lang="zh-CN" altLang="zh-CN" sz="3588" b="1">
                <a:solidFill>
                  <a:srgbClr val="000000"/>
                </a:solidFill>
              </a:rPr>
              <a:t>)&lt;0</a:t>
            </a:r>
          </a:p>
        </p:txBody>
      </p:sp>
    </p:spTree>
    <p:extLst>
      <p:ext uri="{BB962C8B-B14F-4D97-AF65-F5344CB8AC3E}">
        <p14:creationId xmlns:p14="http://schemas.microsoft.com/office/powerpoint/2010/main" val="407798691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935-9AE0-4159-BD7B-C983F86F8E17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579437" y="3564064"/>
            <a:ext cx="5334000" cy="2989036"/>
            <a:chOff x="0" y="0"/>
            <a:chExt cx="3360" cy="1883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11"/>
              <a:ext cx="3360" cy="1872"/>
            </a:xfrm>
            <a:prstGeom prst="rect">
              <a:avLst/>
            </a:prstGeom>
            <a:solidFill>
              <a:srgbClr val="CCFFFF"/>
            </a:solidFill>
            <a:ln w="9525" cmpd="sng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157" y="1451"/>
              <a:ext cx="309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 flipV="1">
              <a:off x="591" y="58"/>
              <a:ext cx="0" cy="16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3097" y="1426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389" y="0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12" y="1399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787" y="278"/>
              <a:ext cx="865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1740" y="1104"/>
              <a:ext cx="7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1209" y="297"/>
              <a:ext cx="0" cy="1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763" y="725"/>
              <a:ext cx="0" cy="70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2546" y="736"/>
              <a:ext cx="0" cy="7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02" y="1373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>
              <a:off x="2456" y="1406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1106" y="139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1942" y="144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2072" y="1089"/>
              <a:ext cx="0" cy="35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761" y="236"/>
              <a:ext cx="1784" cy="919"/>
            </a:xfrm>
            <a:custGeom>
              <a:avLst/>
              <a:gdLst>
                <a:gd name="T0" fmla="*/ 0 w 1692"/>
                <a:gd name="T1" fmla="*/ 602 h 1134"/>
                <a:gd name="T2" fmla="*/ 468 w 1692"/>
                <a:gd name="T3" fmla="*/ 74 h 1134"/>
                <a:gd name="T4" fmla="*/ 1188 w 1692"/>
                <a:gd name="T5" fmla="*/ 1046 h 1134"/>
                <a:gd name="T6" fmla="*/ 1692 w 1692"/>
                <a:gd name="T7" fmla="*/ 60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2" h="1134">
                  <a:moveTo>
                    <a:pt x="0" y="602"/>
                  </a:moveTo>
                  <a:cubicBezTo>
                    <a:pt x="80" y="514"/>
                    <a:pt x="270" y="0"/>
                    <a:pt x="468" y="74"/>
                  </a:cubicBezTo>
                  <a:cubicBezTo>
                    <a:pt x="666" y="148"/>
                    <a:pt x="984" y="958"/>
                    <a:pt x="1188" y="1046"/>
                  </a:cubicBezTo>
                  <a:cubicBezTo>
                    <a:pt x="1392" y="1134"/>
                    <a:pt x="1587" y="694"/>
                    <a:pt x="1692" y="602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1810" y="297"/>
              <a:ext cx="65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y=f </a:t>
              </a:r>
              <a:r>
                <a:rPr lang="zh-CN" altLang="zh-CN" sz="2413">
                  <a:solidFill>
                    <a:srgbClr val="000000"/>
                  </a:solidFill>
                </a:rPr>
                <a:t>(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744865" y="547814"/>
            <a:ext cx="50880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一、罗尔定理 (Rolle)中值定理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1254377" y="1143000"/>
            <a:ext cx="399243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设 (1)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 [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])； 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1692325" y="1752802"/>
            <a:ext cx="43784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在(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)内可导；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1703413" y="2362100"/>
            <a:ext cx="2667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(3)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1265968" y="2895801"/>
            <a:ext cx="6165470" cy="6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则至少存在一点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)，使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 =0.</a:t>
            </a:r>
          </a:p>
        </p:txBody>
      </p:sp>
    </p:spTree>
    <p:extLst>
      <p:ext uri="{BB962C8B-B14F-4D97-AF65-F5344CB8AC3E}">
        <p14:creationId xmlns:p14="http://schemas.microsoft.com/office/powerpoint/2010/main" val="5475342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" grpId="0" autoUpdateAnimBg="0"/>
      <p:bldP spid="5142" grpId="0" autoUpdateAnimBg="0"/>
      <p:bldP spid="5143" grpId="0" autoUpdateAnimBg="0"/>
      <p:bldP spid="5144" grpId="0" autoUpdateAnimBg="0"/>
      <p:bldP spid="514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2C3F-4E59-435B-94F3-07E2E6BF55D5}" type="slidenum">
              <a:rPr lang="zh-CN" altLang="zh-CN">
                <a:solidFill>
                  <a:srgbClr val="000000"/>
                </a:solidFill>
              </a:rPr>
              <a:pPr/>
              <a:t>40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47889" y="607786"/>
            <a:ext cx="224114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3333FF"/>
                </a:solidFill>
              </a:rPr>
              <a:t>例</a:t>
            </a:r>
            <a:r>
              <a:rPr lang="zh-CN" altLang="zh-CN" sz="2794" b="1" dirty="0" smtClean="0">
                <a:solidFill>
                  <a:srgbClr val="3333FF"/>
                </a:solidFill>
              </a:rPr>
              <a:t>. </a:t>
            </a:r>
            <a:endParaRPr lang="zh-CN" altLang="zh-CN" sz="2794" b="1" dirty="0">
              <a:solidFill>
                <a:srgbClr val="3333FF"/>
              </a:solidFill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741714" y="600226"/>
          <a:ext cx="3462262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r:id="rId3" imgW="2767716" imgH="444624" progId="Equation.3">
                  <p:embed/>
                </p:oleObj>
              </mc:Choice>
              <mc:Fallback>
                <p:oleObj r:id="rId3" imgW="2767716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714" y="600226"/>
                        <a:ext cx="3462262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47889" y="1411111"/>
            <a:ext cx="224114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解</a:t>
            </a:r>
            <a:r>
              <a:rPr lang="zh-CN" altLang="zh-CN" sz="2794" b="1">
                <a:solidFill>
                  <a:srgbClr val="3333FF"/>
                </a:solidFill>
              </a:rPr>
              <a:t>: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741714" y="1354163"/>
          <a:ext cx="1890385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r:id="rId5" imgW="1510961" imgH="444624" progId="Equation.3">
                  <p:embed/>
                </p:oleObj>
              </mc:Choice>
              <mc:Fallback>
                <p:oleObj r:id="rId5" imgW="1510961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714" y="1354163"/>
                        <a:ext cx="1890385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628826" y="2154465"/>
            <a:ext cx="69295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在(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, 0</a:t>
            </a:r>
            <a:r>
              <a:rPr lang="zh-CN" altLang="en-US" sz="2794" b="1">
                <a:solidFill>
                  <a:srgbClr val="000000"/>
                </a:solidFill>
              </a:rPr>
              <a:t>)上, </a:t>
            </a:r>
            <a:r>
              <a:rPr lang="zh-CN" altLang="en-US" sz="2794" b="1" i="1">
                <a:solidFill>
                  <a:srgbClr val="000000"/>
                </a:solidFill>
              </a:rPr>
              <a:t>y' </a:t>
            </a:r>
            <a:r>
              <a:rPr lang="zh-CN" altLang="en-US" sz="2794" b="1">
                <a:solidFill>
                  <a:srgbClr val="000000"/>
                </a:solidFill>
              </a:rPr>
              <a:t>&gt; 0,故函数在(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, 0</a:t>
            </a:r>
            <a:r>
              <a:rPr lang="zh-CN" altLang="en-US" sz="2794" b="1">
                <a:solidFill>
                  <a:srgbClr val="000000"/>
                </a:solidFill>
              </a:rPr>
              <a:t>)上单增.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628826" y="2895802"/>
            <a:ext cx="69295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在(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0,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+</a:t>
            </a:r>
            <a:r>
              <a:rPr lang="zh-CN" altLang="en-US" sz="2794" b="1">
                <a:solidFill>
                  <a:srgbClr val="000000"/>
                </a:solidFill>
              </a:rPr>
              <a:t>)上, </a:t>
            </a:r>
            <a:r>
              <a:rPr lang="zh-CN" altLang="en-US" sz="2794" b="1" i="1">
                <a:solidFill>
                  <a:srgbClr val="000000"/>
                </a:solidFill>
              </a:rPr>
              <a:t>y' &lt;</a:t>
            </a:r>
            <a:r>
              <a:rPr lang="zh-CN" altLang="en-US" sz="2794" b="1">
                <a:solidFill>
                  <a:srgbClr val="000000"/>
                </a:solidFill>
              </a:rPr>
              <a:t> 0,故函数在(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0, +</a:t>
            </a:r>
            <a:r>
              <a:rPr lang="zh-CN" altLang="en-US" sz="2794" b="1">
                <a:solidFill>
                  <a:srgbClr val="000000"/>
                </a:solidFill>
              </a:rPr>
              <a:t>)上单减.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628825" y="3990925"/>
            <a:ext cx="16258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45065" name="Group 9"/>
          <p:cNvGrpSpPr>
            <a:grpSpLocks/>
          </p:cNvGrpSpPr>
          <p:nvPr/>
        </p:nvGrpSpPr>
        <p:grpSpPr bwMode="auto">
          <a:xfrm>
            <a:off x="3027338" y="3821087"/>
            <a:ext cx="4681361" cy="2578302"/>
            <a:chOff x="0" y="0"/>
            <a:chExt cx="2949" cy="1624"/>
          </a:xfrm>
        </p:grpSpPr>
        <p:sp>
          <p:nvSpPr>
            <p:cNvPr id="45066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2949" cy="1624"/>
            </a:xfrm>
            <a:prstGeom prst="roundRect">
              <a:avLst>
                <a:gd name="adj" fmla="val 16667"/>
              </a:avLst>
            </a:prstGeom>
            <a:solidFill>
              <a:srgbClr val="FFFCE7"/>
            </a:solidFill>
            <a:ln w="57150" cmpd="thickThin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177" y="1165"/>
              <a:ext cx="25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V="1">
              <a:off x="1331" y="186"/>
              <a:ext cx="0" cy="126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1127" y="1145"/>
              <a:ext cx="3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2507" y="1122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1138" y="118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auto">
            <a:xfrm>
              <a:off x="1331" y="465"/>
              <a:ext cx="1099" cy="579"/>
            </a:xfrm>
            <a:custGeom>
              <a:avLst/>
              <a:gdLst>
                <a:gd name="T0" fmla="*/ 0 w 1099"/>
                <a:gd name="T1" fmla="*/ 0 h 579"/>
                <a:gd name="T2" fmla="*/ 210 w 1099"/>
                <a:gd name="T3" fmla="*/ 66 h 579"/>
                <a:gd name="T4" fmla="*/ 499 w 1099"/>
                <a:gd name="T5" fmla="*/ 364 h 579"/>
                <a:gd name="T6" fmla="*/ 758 w 1099"/>
                <a:gd name="T7" fmla="*/ 543 h 579"/>
                <a:gd name="T8" fmla="*/ 1099 w 1099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579">
                  <a:moveTo>
                    <a:pt x="0" y="0"/>
                  </a:moveTo>
                  <a:cubicBezTo>
                    <a:pt x="35" y="9"/>
                    <a:pt x="127" y="5"/>
                    <a:pt x="210" y="66"/>
                  </a:cubicBezTo>
                  <a:cubicBezTo>
                    <a:pt x="293" y="127"/>
                    <a:pt x="408" y="285"/>
                    <a:pt x="499" y="364"/>
                  </a:cubicBezTo>
                  <a:cubicBezTo>
                    <a:pt x="590" y="444"/>
                    <a:pt x="658" y="507"/>
                    <a:pt x="758" y="543"/>
                  </a:cubicBezTo>
                  <a:cubicBezTo>
                    <a:pt x="858" y="579"/>
                    <a:pt x="1028" y="572"/>
                    <a:pt x="1099" y="579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73" name="Freeform 17"/>
            <p:cNvSpPr>
              <a:spLocks/>
            </p:cNvSpPr>
            <p:nvPr/>
          </p:nvSpPr>
          <p:spPr bwMode="auto">
            <a:xfrm flipH="1">
              <a:off x="235" y="465"/>
              <a:ext cx="1099" cy="579"/>
            </a:xfrm>
            <a:custGeom>
              <a:avLst/>
              <a:gdLst>
                <a:gd name="T0" fmla="*/ 0 w 1099"/>
                <a:gd name="T1" fmla="*/ 0 h 579"/>
                <a:gd name="T2" fmla="*/ 210 w 1099"/>
                <a:gd name="T3" fmla="*/ 66 h 579"/>
                <a:gd name="T4" fmla="*/ 499 w 1099"/>
                <a:gd name="T5" fmla="*/ 364 h 579"/>
                <a:gd name="T6" fmla="*/ 758 w 1099"/>
                <a:gd name="T7" fmla="*/ 543 h 579"/>
                <a:gd name="T8" fmla="*/ 1099 w 1099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579">
                  <a:moveTo>
                    <a:pt x="0" y="0"/>
                  </a:moveTo>
                  <a:cubicBezTo>
                    <a:pt x="35" y="9"/>
                    <a:pt x="127" y="5"/>
                    <a:pt x="210" y="66"/>
                  </a:cubicBezTo>
                  <a:cubicBezTo>
                    <a:pt x="293" y="127"/>
                    <a:pt x="408" y="285"/>
                    <a:pt x="499" y="364"/>
                  </a:cubicBezTo>
                  <a:cubicBezTo>
                    <a:pt x="590" y="444"/>
                    <a:pt x="658" y="507"/>
                    <a:pt x="758" y="543"/>
                  </a:cubicBezTo>
                  <a:cubicBezTo>
                    <a:pt x="858" y="579"/>
                    <a:pt x="1028" y="572"/>
                    <a:pt x="1099" y="579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aphicFrame>
          <p:nvGraphicFramePr>
            <p:cNvPr id="45074" name="Object 18"/>
            <p:cNvGraphicFramePr>
              <a:graphicFrameLocks noChangeAspect="1"/>
            </p:cNvGraphicFramePr>
            <p:nvPr/>
          </p:nvGraphicFramePr>
          <p:xfrm>
            <a:off x="1849" y="303"/>
            <a:ext cx="61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4" r:id="rId7" imgW="965517" imgH="444817" progId="Equation.3">
                    <p:embed/>
                  </p:oleObj>
                </mc:Choice>
                <mc:Fallback>
                  <p:oleObj r:id="rId7" imgW="965517" imgH="4448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" y="303"/>
                          <a:ext cx="61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50371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autoUpdateAnimBg="0"/>
      <p:bldP spid="45062" grpId="0" build="p" autoUpdateAnimBg="0"/>
      <p:bldP spid="45063" grpId="0" build="p" autoUpdateAnimBg="0"/>
      <p:bldP spid="45064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406D-41F9-47AB-8B0A-D07955C30DE4}" type="slidenum">
              <a:rPr lang="zh-CN" altLang="zh-CN">
                <a:solidFill>
                  <a:srgbClr val="000000"/>
                </a:solidFill>
              </a:rPr>
              <a:pPr/>
              <a:t>41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55750" y="873377"/>
            <a:ext cx="682322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例3</a:t>
            </a:r>
            <a:r>
              <a:rPr lang="zh-CN" altLang="en-US" sz="2794" b="1">
                <a:solidFill>
                  <a:srgbClr val="000000"/>
                </a:solidFill>
              </a:rPr>
              <a:t>. 证明当 </a:t>
            </a:r>
            <a:r>
              <a:rPr lang="zh-CN" altLang="en-US" sz="2794" b="1" i="1">
                <a:solidFill>
                  <a:srgbClr val="000000"/>
                </a:solidFill>
              </a:rPr>
              <a:t>x </a:t>
            </a:r>
            <a:r>
              <a:rPr lang="zh-CN" altLang="en-US" sz="2794" b="1">
                <a:solidFill>
                  <a:srgbClr val="000000"/>
                </a:solidFill>
              </a:rPr>
              <a:t>&gt; 0时, 有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 &gt; ln(1+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55750" y="1771953"/>
            <a:ext cx="417688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解</a:t>
            </a:r>
            <a:r>
              <a:rPr lang="zh-CN" altLang="zh-CN" sz="2794" b="1">
                <a:solidFill>
                  <a:srgbClr val="3333FF"/>
                </a:solidFill>
              </a:rPr>
              <a:t>:   </a:t>
            </a:r>
            <a:r>
              <a:rPr lang="zh-CN" altLang="en-US" sz="2794" b="1">
                <a:solidFill>
                  <a:srgbClr val="000000"/>
                </a:solidFill>
              </a:rPr>
              <a:t>设 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</a:rPr>
              <a:t>x </a:t>
            </a:r>
            <a:r>
              <a:rPr lang="zh-CN" altLang="zh-CN" sz="2794" b="1">
                <a:solidFill>
                  <a:srgbClr val="000000"/>
                </a:solidFill>
              </a:rPr>
              <a:t>– ln(1+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358068" y="2554111"/>
          <a:ext cx="3436056" cy="78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r:id="rId3" imgW="2997517" imgH="686117" progId="Equation.3">
                  <p:embed/>
                </p:oleObj>
              </mc:Choice>
              <mc:Fallback>
                <p:oleObj r:id="rId3" imgW="29975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068" y="2554111"/>
                        <a:ext cx="3436056" cy="786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274913" y="3654274"/>
            <a:ext cx="36497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当 </a:t>
            </a:r>
            <a:r>
              <a:rPr lang="zh-CN" altLang="en-US" sz="2794" b="1" i="1">
                <a:solidFill>
                  <a:srgbClr val="000000"/>
                </a:solidFill>
              </a:rPr>
              <a:t>x </a:t>
            </a:r>
            <a:r>
              <a:rPr lang="zh-CN" altLang="en-US" sz="2794" b="1">
                <a:solidFill>
                  <a:srgbClr val="000000"/>
                </a:solidFill>
              </a:rPr>
              <a:t>&gt; 0时, </a:t>
            </a:r>
            <a:r>
              <a:rPr lang="zh-CN" altLang="en-US" sz="2794" b="1" i="1">
                <a:solidFill>
                  <a:srgbClr val="000000"/>
                </a:solidFill>
              </a:rPr>
              <a:t>f 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&gt; 0.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274913" y="4546802"/>
            <a:ext cx="55496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故在(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0, +</a:t>
            </a:r>
            <a:r>
              <a:rPr lang="zh-CN" altLang="en-US" sz="2794" b="1">
                <a:solidFill>
                  <a:srgbClr val="000000"/>
                </a:solidFill>
              </a:rPr>
              <a:t>)上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)单增.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274913" y="5386413"/>
            <a:ext cx="55496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即有当 </a:t>
            </a:r>
            <a:r>
              <a:rPr lang="zh-CN" altLang="en-US" sz="2794" b="1" i="1">
                <a:solidFill>
                  <a:srgbClr val="000000"/>
                </a:solidFill>
              </a:rPr>
              <a:t>x </a:t>
            </a:r>
            <a:r>
              <a:rPr lang="zh-CN" altLang="en-US" sz="2794" b="1">
                <a:solidFill>
                  <a:srgbClr val="000000"/>
                </a:solidFill>
              </a:rPr>
              <a:t>&gt; 0时, 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&gt;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(0) = 0.</a:t>
            </a:r>
          </a:p>
        </p:txBody>
      </p:sp>
    </p:spTree>
    <p:extLst>
      <p:ext uri="{BB962C8B-B14F-4D97-AF65-F5344CB8AC3E}">
        <p14:creationId xmlns:p14="http://schemas.microsoft.com/office/powerpoint/2010/main" val="2072428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46085" grpId="0" build="p" autoUpdateAnimBg="0"/>
      <p:bldP spid="46086" grpId="0" build="p" autoUpdateAnimBg="0"/>
      <p:bldP spid="4608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9B9A-0A88-4CC7-93F6-72FFE6B21CDA}" type="slidenum">
              <a:rPr lang="zh-CN" altLang="zh-CN">
                <a:solidFill>
                  <a:srgbClr val="000000"/>
                </a:solidFill>
              </a:rPr>
              <a:pPr/>
              <a:t>42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954012" y="749905"/>
            <a:ext cx="784527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3333FF"/>
                </a:solidFill>
              </a:rPr>
              <a:t>例</a:t>
            </a:r>
            <a:r>
              <a:rPr lang="zh-CN" altLang="zh-CN" sz="2794" b="1" dirty="0" smtClean="0">
                <a:solidFill>
                  <a:srgbClr val="000000"/>
                </a:solidFill>
              </a:rPr>
              <a:t>  </a:t>
            </a:r>
            <a:r>
              <a:rPr lang="zh-CN" altLang="en-US" sz="2794" b="1" dirty="0">
                <a:solidFill>
                  <a:srgbClr val="000000"/>
                </a:solidFill>
              </a:rPr>
              <a:t>证明不等式 </a:t>
            </a:r>
            <a:r>
              <a:rPr lang="zh-CN" altLang="zh-CN" sz="2794" b="1" i="1" dirty="0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 dirty="0">
                <a:solidFill>
                  <a:srgbClr val="000000"/>
                </a:solidFill>
              </a:rPr>
              <a:t>x</a:t>
            </a:r>
            <a:r>
              <a:rPr lang="zh-CN" altLang="zh-CN" sz="2794" b="1" dirty="0">
                <a:solidFill>
                  <a:srgbClr val="000000"/>
                </a:solidFill>
              </a:rPr>
              <a:t> – (1+</a:t>
            </a:r>
            <a:r>
              <a:rPr lang="zh-CN" altLang="zh-CN" sz="2794" b="1" i="1" dirty="0">
                <a:solidFill>
                  <a:srgbClr val="000000"/>
                </a:solidFill>
              </a:rPr>
              <a:t>x</a:t>
            </a:r>
            <a:r>
              <a:rPr lang="zh-CN" altLang="zh-CN" sz="2794" b="1" dirty="0">
                <a:solidFill>
                  <a:srgbClr val="000000"/>
                </a:solidFill>
              </a:rPr>
              <a:t>) &gt; 1– cos</a:t>
            </a:r>
            <a:r>
              <a:rPr lang="zh-CN" altLang="zh-CN" sz="2794" b="1" i="1" dirty="0">
                <a:solidFill>
                  <a:srgbClr val="000000"/>
                </a:solidFill>
              </a:rPr>
              <a:t>x</a:t>
            </a:r>
            <a:r>
              <a:rPr lang="zh-CN" altLang="zh-CN" sz="2794" b="1" dirty="0">
                <a:solidFill>
                  <a:srgbClr val="000000"/>
                </a:solidFill>
              </a:rPr>
              <a:t>, (</a:t>
            </a:r>
            <a:r>
              <a:rPr lang="zh-CN" altLang="zh-CN" sz="2794" b="1" i="1" dirty="0">
                <a:solidFill>
                  <a:srgbClr val="000000"/>
                </a:solidFill>
              </a:rPr>
              <a:t>x </a:t>
            </a:r>
            <a:r>
              <a:rPr lang="zh-CN" altLang="zh-CN" sz="2794" b="1" dirty="0">
                <a:solidFill>
                  <a:srgbClr val="000000"/>
                </a:solidFill>
              </a:rPr>
              <a:t>&gt; 0)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954012" y="1487715"/>
            <a:ext cx="417688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证明思路</a:t>
            </a:r>
            <a:r>
              <a:rPr lang="zh-CN" altLang="zh-CN" sz="2794" b="1">
                <a:solidFill>
                  <a:srgbClr val="3333FF"/>
                </a:solidFill>
              </a:rPr>
              <a:t>: </a:t>
            </a:r>
            <a:r>
              <a:rPr lang="zh-CN" altLang="en-US" sz="2794" b="1">
                <a:solidFill>
                  <a:srgbClr val="3333FF"/>
                </a:solidFill>
              </a:rPr>
              <a:t>用两次单调性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954012" y="2224012"/>
            <a:ext cx="741085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证</a:t>
            </a:r>
            <a:r>
              <a:rPr lang="zh-CN" altLang="zh-CN" sz="2794" b="1">
                <a:solidFill>
                  <a:srgbClr val="3333FF"/>
                </a:solidFill>
              </a:rPr>
              <a:t>:  </a:t>
            </a:r>
            <a:r>
              <a:rPr lang="zh-CN" altLang="en-US" sz="2794" b="1">
                <a:solidFill>
                  <a:srgbClr val="000000"/>
                </a:solidFill>
              </a:rPr>
              <a:t>设 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– (1+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– (1– cos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776865" y="2889250"/>
            <a:ext cx="26052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–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+cos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–2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649992" y="3671913"/>
            <a:ext cx="683028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 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(0)=0. 要证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&gt; 0   (</a:t>
            </a:r>
            <a:r>
              <a:rPr lang="zh-CN" altLang="en-US" sz="2794" b="1" i="1">
                <a:solidFill>
                  <a:srgbClr val="000000"/>
                </a:solidFill>
              </a:rPr>
              <a:t>x </a:t>
            </a:r>
            <a:r>
              <a:rPr lang="zh-CN" altLang="en-US" sz="2794" b="1">
                <a:solidFill>
                  <a:srgbClr val="000000"/>
                </a:solidFill>
              </a:rPr>
              <a:t>&gt; 0)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649992" y="4392588"/>
            <a:ext cx="355096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F'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– 1– sin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endParaRPr lang="zh-CN" altLang="zh-CN" sz="2794" b="1">
              <a:solidFill>
                <a:srgbClr val="000000"/>
              </a:solidFill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649992" y="5064377"/>
            <a:ext cx="233135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又有 </a:t>
            </a:r>
            <a:r>
              <a:rPr lang="zh-CN" altLang="zh-CN" sz="2794" b="1" i="1">
                <a:solidFill>
                  <a:srgbClr val="000000"/>
                </a:solidFill>
              </a:rPr>
              <a:t>F'</a:t>
            </a:r>
            <a:r>
              <a:rPr lang="zh-CN" altLang="zh-CN" sz="2794" b="1">
                <a:solidFill>
                  <a:srgbClr val="000000"/>
                </a:solidFill>
              </a:rPr>
              <a:t>(0) = 0. 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1649992" y="5734151"/>
            <a:ext cx="355096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F''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– cos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endParaRPr lang="zh-CN" altLang="zh-CN" sz="2794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419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  <p:bldP spid="47108" grpId="0" build="p" autoUpdateAnimBg="0"/>
      <p:bldP spid="47109" grpId="0" build="p" autoUpdateAnimBg="0"/>
      <p:bldP spid="47110" grpId="0" build="p" autoUpdateAnimBg="0"/>
      <p:bldP spid="47111" grpId="0" build="p" autoUpdateAnimBg="0"/>
      <p:bldP spid="47112" grpId="0" build="p" autoUpdateAnimBg="0"/>
      <p:bldP spid="4711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6562-2911-4794-9425-F107F20E73B3}" type="slidenum">
              <a:rPr lang="zh-CN" altLang="zh-CN">
                <a:solidFill>
                  <a:srgbClr val="000000"/>
                </a:solidFill>
              </a:rPr>
              <a:pPr/>
              <a:t>43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812901" y="1004913"/>
            <a:ext cx="52372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当</a:t>
            </a:r>
            <a:r>
              <a:rPr lang="zh-CN" altLang="zh-CN" sz="2794" b="1" i="1">
                <a:solidFill>
                  <a:srgbClr val="000000"/>
                </a:solidFill>
              </a:rPr>
              <a:t>x </a:t>
            </a:r>
            <a:r>
              <a:rPr lang="zh-CN" altLang="zh-CN" sz="2794" b="1">
                <a:solidFill>
                  <a:srgbClr val="000000"/>
                </a:solidFill>
              </a:rPr>
              <a:t>&gt; 0</a:t>
            </a:r>
            <a:r>
              <a:rPr lang="zh-CN" altLang="en-US" sz="2794" b="1">
                <a:solidFill>
                  <a:srgbClr val="000000"/>
                </a:solidFill>
              </a:rPr>
              <a:t>时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F''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– cos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181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794" b="1">
                <a:solidFill>
                  <a:srgbClr val="000000"/>
                </a:solidFill>
              </a:rPr>
              <a:t>&gt; 0</a:t>
            </a:r>
            <a:r>
              <a:rPr lang="zh-CN" altLang="en-US" sz="2794" b="1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12901" y="1906512"/>
            <a:ext cx="51404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从而</a:t>
            </a:r>
            <a:r>
              <a:rPr lang="zh-CN" altLang="zh-CN" sz="2794" b="1" i="1">
                <a:solidFill>
                  <a:srgbClr val="000000"/>
                </a:solidFill>
              </a:rPr>
              <a:t>F'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是单调增加的</a:t>
            </a:r>
            <a:r>
              <a:rPr lang="zh-CN" altLang="zh-CN" sz="2794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812901" y="2789465"/>
            <a:ext cx="45483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F'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&gt; </a:t>
            </a:r>
            <a:r>
              <a:rPr lang="zh-CN" altLang="zh-CN" sz="2794" b="1" i="1">
                <a:solidFill>
                  <a:srgbClr val="000000"/>
                </a:solidFill>
              </a:rPr>
              <a:t>F'</a:t>
            </a:r>
            <a:r>
              <a:rPr lang="zh-CN" altLang="zh-CN" sz="2794" b="1">
                <a:solidFill>
                  <a:srgbClr val="000000"/>
                </a:solidFill>
              </a:rPr>
              <a:t>(0) =0.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12901" y="3679976"/>
            <a:ext cx="51404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又得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是单调增加的</a:t>
            </a:r>
            <a:r>
              <a:rPr lang="zh-CN" altLang="zh-CN" sz="2794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812901" y="4649611"/>
            <a:ext cx="51404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所以</a:t>
            </a:r>
            <a:r>
              <a:rPr lang="zh-CN" altLang="zh-CN" sz="2794" b="1" i="1">
                <a:solidFill>
                  <a:srgbClr val="000000"/>
                </a:solidFill>
              </a:rPr>
              <a:t>x </a:t>
            </a:r>
            <a:r>
              <a:rPr lang="zh-CN" altLang="zh-CN" sz="2794" b="1">
                <a:solidFill>
                  <a:srgbClr val="000000"/>
                </a:solidFill>
              </a:rPr>
              <a:t>&gt; 0</a:t>
            </a:r>
            <a:r>
              <a:rPr lang="zh-CN" altLang="en-US" sz="2794" b="1">
                <a:solidFill>
                  <a:srgbClr val="000000"/>
                </a:solidFill>
              </a:rPr>
              <a:t>时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)&gt; 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(0) = 0.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318377" y="2541512"/>
            <a:ext cx="3550960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F'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– 1– sin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endParaRPr lang="zh-CN" altLang="zh-CN" sz="2794" b="1">
              <a:solidFill>
                <a:srgbClr val="000000"/>
              </a:solidFill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318377" y="3213302"/>
            <a:ext cx="2331861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有 </a:t>
            </a:r>
            <a:r>
              <a:rPr lang="zh-CN" altLang="zh-CN" sz="2794" b="1" i="1">
                <a:solidFill>
                  <a:srgbClr val="000000"/>
                </a:solidFill>
              </a:rPr>
              <a:t>F'</a:t>
            </a:r>
            <a:r>
              <a:rPr lang="zh-CN" altLang="zh-CN" sz="2794" b="1">
                <a:solidFill>
                  <a:srgbClr val="000000"/>
                </a:solidFill>
              </a:rPr>
              <a:t>(0) = 0. 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317877" y="328588"/>
            <a:ext cx="7410349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设 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– (1+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– (1– cos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，则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(0)=0.</a:t>
            </a:r>
          </a:p>
        </p:txBody>
      </p:sp>
    </p:spTree>
    <p:extLst>
      <p:ext uri="{BB962C8B-B14F-4D97-AF65-F5344CB8AC3E}">
        <p14:creationId xmlns:p14="http://schemas.microsoft.com/office/powerpoint/2010/main" val="298618846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2" grpId="0" build="p" autoUpdateAnimBg="0"/>
      <p:bldP spid="48133" grpId="0" build="p" autoUpdateAnimBg="0"/>
      <p:bldP spid="48134" grpId="0" build="p" autoUpdateAnimBg="0"/>
      <p:bldP spid="48135" grpId="0" build="p" autoUpdateAnimBg="0"/>
      <p:bldP spid="48136" grpId="0" build="p" autoUpdateAnimBg="0"/>
      <p:bldP spid="4813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A1E03E-4424-4ADD-8D90-99E34681E2C1}" type="slidenum">
              <a:rPr lang="zh-CN" altLang="en-US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CC"/>
                </a:solidFill>
                <a:ea typeface="黑体" panose="02010609060101010101" pitchFamily="49" charset="-122"/>
              </a:rPr>
              <a:t>证</a:t>
            </a:r>
            <a:endParaRPr lang="zh-CN" altLang="en-US" sz="3200">
              <a:solidFill>
                <a:srgbClr val="000000"/>
              </a:solidFill>
            </a:endParaRPr>
          </a:p>
        </p:txBody>
      </p:sp>
      <p:graphicFrame>
        <p:nvGraphicFramePr>
          <p:cNvPr id="61444" name="Object 3"/>
          <p:cNvGraphicFramePr>
            <a:graphicFrameLocks noChangeAspect="1"/>
          </p:cNvGraphicFramePr>
          <p:nvPr/>
        </p:nvGraphicFramePr>
        <p:xfrm>
          <a:off x="838200" y="1295400"/>
          <a:ext cx="2133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公式" r:id="rId3" imgW="2032000" imgH="431800" progId="Equation.3">
                  <p:embed/>
                </p:oleObj>
              </mc:Choice>
              <mc:Fallback>
                <p:oleObj name="公式" r:id="rId3" imgW="2032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2133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4"/>
          <p:cNvGraphicFramePr>
            <a:graphicFrameLocks noChangeAspect="1"/>
          </p:cNvGraphicFramePr>
          <p:nvPr/>
        </p:nvGraphicFramePr>
        <p:xfrm>
          <a:off x="1042988" y="620713"/>
          <a:ext cx="3429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5" imgW="3162300" imgH="431800" progId="Equation.DSMT4">
                  <p:embed/>
                </p:oleObj>
              </mc:Choice>
              <mc:Fallback>
                <p:oleObj name="Equation" r:id="rId5" imgW="3162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34290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5"/>
          <p:cNvGraphicFramePr>
            <a:graphicFrameLocks noChangeAspect="1"/>
          </p:cNvGraphicFramePr>
          <p:nvPr/>
        </p:nvGraphicFramePr>
        <p:xfrm>
          <a:off x="4572000" y="609600"/>
          <a:ext cx="4267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公式" r:id="rId7" imgW="4267200" imgH="431800" progId="Equation.3">
                  <p:embed/>
                </p:oleObj>
              </mc:Choice>
              <mc:Fallback>
                <p:oleObj name="公式" r:id="rId7" imgW="4267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9600"/>
                        <a:ext cx="4267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6"/>
          <p:cNvGraphicFramePr>
            <a:graphicFrameLocks noChangeAspect="1"/>
          </p:cNvGraphicFramePr>
          <p:nvPr/>
        </p:nvGraphicFramePr>
        <p:xfrm>
          <a:off x="3276600" y="1295400"/>
          <a:ext cx="2057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name="Equation" r:id="rId9" imgW="888614" imgH="215806" progId="Equation.3">
                  <p:embed/>
                </p:oleObj>
              </mc:Choice>
              <mc:Fallback>
                <p:oleObj name="Equation" r:id="rId9" imgW="88861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95400"/>
                        <a:ext cx="2057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7"/>
          <p:cNvGraphicFramePr>
            <a:graphicFrameLocks noChangeAspect="1"/>
          </p:cNvGraphicFramePr>
          <p:nvPr/>
        </p:nvGraphicFramePr>
        <p:xfrm>
          <a:off x="838200" y="2006600"/>
          <a:ext cx="2743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4" name="Equation" r:id="rId11" imgW="2590800" imgH="431800" progId="Equation.DSMT4">
                  <p:embed/>
                </p:oleObj>
              </mc:Choice>
              <mc:Fallback>
                <p:oleObj name="Equation" r:id="rId11" imgW="2590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06600"/>
                        <a:ext cx="2743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8"/>
          <p:cNvGraphicFramePr>
            <a:graphicFrameLocks noChangeAspect="1"/>
          </p:cNvGraphicFramePr>
          <p:nvPr/>
        </p:nvGraphicFramePr>
        <p:xfrm>
          <a:off x="3748088" y="2006600"/>
          <a:ext cx="189071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5" name="Equation" r:id="rId13" imgW="774364" imgH="203112" progId="Equation.3">
                  <p:embed/>
                </p:oleObj>
              </mc:Choice>
              <mc:Fallback>
                <p:oleObj name="Equation" r:id="rId13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2006600"/>
                        <a:ext cx="189071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9"/>
          <p:cNvGraphicFramePr>
            <a:graphicFrameLocks noChangeAspect="1"/>
          </p:cNvGraphicFramePr>
          <p:nvPr/>
        </p:nvGraphicFramePr>
        <p:xfrm>
          <a:off x="5715000" y="2019300"/>
          <a:ext cx="236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6" name="Equation" r:id="rId15" imgW="1002865" imgH="215806" progId="Equation.3">
                  <p:embed/>
                </p:oleObj>
              </mc:Choice>
              <mc:Fallback>
                <p:oleObj name="Equation" r:id="rId15" imgW="100286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19300"/>
                        <a:ext cx="2362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0"/>
          <p:cNvGraphicFramePr>
            <a:graphicFrameLocks noChangeAspect="1"/>
          </p:cNvGraphicFramePr>
          <p:nvPr/>
        </p:nvGraphicFramePr>
        <p:xfrm>
          <a:off x="914400" y="2667000"/>
          <a:ext cx="2209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公式" r:id="rId17" imgW="2070100" imgH="431800" progId="Equation.3">
                  <p:embed/>
                </p:oleObj>
              </mc:Choice>
              <mc:Fallback>
                <p:oleObj name="公式" r:id="rId17" imgW="207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22098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1"/>
          <p:cNvGraphicFramePr>
            <a:graphicFrameLocks noChangeAspect="1"/>
          </p:cNvGraphicFramePr>
          <p:nvPr/>
        </p:nvGraphicFramePr>
        <p:xfrm>
          <a:off x="3352800" y="2717800"/>
          <a:ext cx="2362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公式" r:id="rId19" imgW="2184400" imgH="393700" progId="Equation.3">
                  <p:embed/>
                </p:oleObj>
              </mc:Choice>
              <mc:Fallback>
                <p:oleObj name="公式" r:id="rId19" imgW="218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17800"/>
                        <a:ext cx="2362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1066800" y="4038600"/>
          <a:ext cx="2133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公式" r:id="rId21" imgW="1993900" imgH="431800" progId="Equation.3">
                  <p:embed/>
                </p:oleObj>
              </mc:Choice>
              <mc:Fallback>
                <p:oleObj name="公式" r:id="rId21" imgW="1993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2133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914400" y="4572000"/>
          <a:ext cx="4419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Equation" r:id="rId23" imgW="1803400" imgH="215900" progId="Equation.DSMT4">
                  <p:embed/>
                </p:oleObj>
              </mc:Choice>
              <mc:Fallback>
                <p:oleObj name="Equation" r:id="rId23" imgW="1803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44196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838200" y="5257800"/>
            <a:ext cx="2286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由费马引理,</a:t>
            </a:r>
          </a:p>
        </p:txBody>
      </p:sp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2971800" y="5257800"/>
          <a:ext cx="17795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Equation" r:id="rId25" imgW="698197" imgH="203112" progId="Equation.3">
                  <p:embed/>
                </p:oleObj>
              </mc:Choice>
              <mc:Fallback>
                <p:oleObj name="Equation" r:id="rId25" imgW="69819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17795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533400" y="3276600"/>
            <a:ext cx="736282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所以最大值和最小值不可能同时在端点取得。</a:t>
            </a:r>
          </a:p>
        </p:txBody>
      </p:sp>
    </p:spTree>
    <p:extLst>
      <p:ext uri="{BB962C8B-B14F-4D97-AF65-F5344CB8AC3E}">
        <p14:creationId xmlns:p14="http://schemas.microsoft.com/office/powerpoint/2010/main" val="30020333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0D2A19-AA58-4DD3-955D-F3FD04C3753C}" type="slidenum">
              <a:rPr lang="zh-CN" altLang="en-US">
                <a:solidFill>
                  <a:srgbClr val="000000"/>
                </a:solidFill>
              </a:rPr>
              <a:pPr eaLnBrk="1" hangingPunct="1"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381000" y="315913"/>
            <a:ext cx="1524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333399"/>
                </a:solidFill>
                <a:ea typeface="黑体" panose="02010609060101010101" pitchFamily="49" charset="-122"/>
              </a:rPr>
              <a:t>注意：</a:t>
            </a:r>
            <a:endParaRPr lang="zh-CN" altLang="en-US" sz="32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2468" name="Rectangle 3"/>
          <p:cNvSpPr>
            <a:spLocks noChangeAspect="1" noChangeArrowheads="1"/>
          </p:cNvSpPr>
          <p:nvPr/>
        </p:nvSpPr>
        <p:spPr bwMode="auto">
          <a:xfrm>
            <a:off x="366713" y="4629150"/>
            <a:ext cx="2681287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00" i="1">
                <a:solidFill>
                  <a:srgbClr val="000000"/>
                </a:solidFill>
              </a:rPr>
              <a:t> </a:t>
            </a:r>
            <a:r>
              <a:rPr lang="en-US" altLang="zh-CN" sz="2000" i="1">
                <a:solidFill>
                  <a:srgbClr val="000000"/>
                </a:solidFill>
              </a:rPr>
              <a:t>f 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i="1">
                <a:solidFill>
                  <a:srgbClr val="000000"/>
                </a:solidFill>
              </a:rPr>
              <a:t>x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不满足条件(1)</a:t>
            </a:r>
          </a:p>
        </p:txBody>
      </p:sp>
      <p:sp>
        <p:nvSpPr>
          <p:cNvPr id="62469" name="Rectangle 24"/>
          <p:cNvSpPr>
            <a:spLocks noChangeAspect="1" noChangeArrowheads="1"/>
          </p:cNvSpPr>
          <p:nvPr/>
        </p:nvSpPr>
        <p:spPr bwMode="auto">
          <a:xfrm>
            <a:off x="6202363" y="4603750"/>
            <a:ext cx="2155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i="1">
                <a:solidFill>
                  <a:srgbClr val="000000"/>
                </a:solidFill>
              </a:rPr>
              <a:t> </a:t>
            </a:r>
            <a:r>
              <a:rPr lang="en-US" altLang="zh-CN" sz="2000" i="1">
                <a:solidFill>
                  <a:srgbClr val="000000"/>
                </a:solidFill>
              </a:rPr>
              <a:t>f 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i="1">
                <a:solidFill>
                  <a:srgbClr val="000000"/>
                </a:solidFill>
              </a:rPr>
              <a:t>x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不满足条件(3)</a:t>
            </a:r>
          </a:p>
        </p:txBody>
      </p:sp>
      <p:sp>
        <p:nvSpPr>
          <p:cNvPr id="62470" name="Rectangle 40"/>
          <p:cNvSpPr>
            <a:spLocks noChangeAspect="1" noChangeArrowheads="1"/>
          </p:cNvSpPr>
          <p:nvPr/>
        </p:nvSpPr>
        <p:spPr bwMode="auto">
          <a:xfrm>
            <a:off x="3257550" y="4603750"/>
            <a:ext cx="28384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i="1">
                <a:solidFill>
                  <a:srgbClr val="000000"/>
                </a:solidFill>
              </a:rPr>
              <a:t> </a:t>
            </a:r>
            <a:r>
              <a:rPr lang="en-US" altLang="zh-CN" sz="2000" i="1">
                <a:solidFill>
                  <a:srgbClr val="000000"/>
                </a:solidFill>
              </a:rPr>
              <a:t>f 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i="1">
                <a:solidFill>
                  <a:srgbClr val="000000"/>
                </a:solidFill>
              </a:rPr>
              <a:t>x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不满足条件(2)</a:t>
            </a:r>
          </a:p>
        </p:txBody>
      </p:sp>
      <p:grpSp>
        <p:nvGrpSpPr>
          <p:cNvPr id="62471" name="Group 59"/>
          <p:cNvGrpSpPr>
            <a:grpSpLocks/>
          </p:cNvGrpSpPr>
          <p:nvPr/>
        </p:nvGrpSpPr>
        <p:grpSpPr bwMode="auto">
          <a:xfrm>
            <a:off x="228600" y="2220913"/>
            <a:ext cx="2819400" cy="2135187"/>
            <a:chOff x="144" y="1399"/>
            <a:chExt cx="1776" cy="1345"/>
          </a:xfrm>
        </p:grpSpPr>
        <p:sp>
          <p:nvSpPr>
            <p:cNvPr id="62506" name="Line 60"/>
            <p:cNvSpPr>
              <a:spLocks noChangeAspect="1" noChangeShapeType="1"/>
            </p:cNvSpPr>
            <p:nvPr/>
          </p:nvSpPr>
          <p:spPr bwMode="auto">
            <a:xfrm>
              <a:off x="1594" y="1737"/>
              <a:ext cx="0" cy="7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7" name="Text Box 61"/>
            <p:cNvSpPr txBox="1">
              <a:spLocks noChangeAspect="1" noChangeArrowheads="1"/>
            </p:cNvSpPr>
            <p:nvPr/>
          </p:nvSpPr>
          <p:spPr bwMode="auto">
            <a:xfrm>
              <a:off x="1652" y="1910"/>
              <a:ext cx="11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2508" name="Rectangle 62"/>
            <p:cNvSpPr>
              <a:spLocks noChangeArrowheads="1"/>
            </p:cNvSpPr>
            <p:nvPr/>
          </p:nvSpPr>
          <p:spPr bwMode="auto">
            <a:xfrm>
              <a:off x="144" y="1399"/>
              <a:ext cx="1776" cy="134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2509" name="Line 63"/>
            <p:cNvSpPr>
              <a:spLocks noChangeAspect="1" noChangeShapeType="1"/>
            </p:cNvSpPr>
            <p:nvPr/>
          </p:nvSpPr>
          <p:spPr bwMode="auto">
            <a:xfrm flipV="1">
              <a:off x="582" y="1414"/>
              <a:ext cx="0" cy="1297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0" name="Text Box 64"/>
            <p:cNvSpPr txBox="1">
              <a:spLocks noChangeAspect="1" noChangeArrowheads="1"/>
            </p:cNvSpPr>
            <p:nvPr/>
          </p:nvSpPr>
          <p:spPr bwMode="auto">
            <a:xfrm>
              <a:off x="1815" y="2520"/>
              <a:ext cx="85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2511" name="Text Box 65"/>
            <p:cNvSpPr txBox="1">
              <a:spLocks noChangeAspect="1" noChangeArrowheads="1"/>
            </p:cNvSpPr>
            <p:nvPr/>
          </p:nvSpPr>
          <p:spPr bwMode="auto">
            <a:xfrm>
              <a:off x="605" y="2485"/>
              <a:ext cx="1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62512" name="Line 66"/>
            <p:cNvSpPr>
              <a:spLocks noChangeAspect="1" noChangeShapeType="1"/>
            </p:cNvSpPr>
            <p:nvPr/>
          </p:nvSpPr>
          <p:spPr bwMode="auto">
            <a:xfrm>
              <a:off x="149" y="2506"/>
              <a:ext cx="1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3" name="Text Box 67"/>
            <p:cNvSpPr txBox="1">
              <a:spLocks noChangeAspect="1" noChangeArrowheads="1"/>
            </p:cNvSpPr>
            <p:nvPr/>
          </p:nvSpPr>
          <p:spPr bwMode="auto">
            <a:xfrm>
              <a:off x="611" y="1419"/>
              <a:ext cx="133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i="1">
                  <a:solidFill>
                    <a:srgbClr val="000000"/>
                  </a:solidFill>
                </a:rPr>
                <a:t> </a:t>
              </a:r>
              <a:r>
                <a:rPr lang="en-US" altLang="zh-CN" sz="2400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62514" name="Line 68"/>
            <p:cNvSpPr>
              <a:spLocks noChangeAspect="1" noChangeShapeType="1"/>
            </p:cNvSpPr>
            <p:nvPr/>
          </p:nvSpPr>
          <p:spPr bwMode="auto">
            <a:xfrm flipV="1">
              <a:off x="584" y="1436"/>
              <a:ext cx="0" cy="1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5" name="Text Box 69"/>
            <p:cNvSpPr txBox="1">
              <a:spLocks noChangeAspect="1" noChangeArrowheads="1"/>
            </p:cNvSpPr>
            <p:nvPr/>
          </p:nvSpPr>
          <p:spPr bwMode="auto">
            <a:xfrm>
              <a:off x="179" y="1930"/>
              <a:ext cx="11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2516" name="Line 70"/>
            <p:cNvSpPr>
              <a:spLocks noChangeAspect="1" noChangeShapeType="1"/>
            </p:cNvSpPr>
            <p:nvPr/>
          </p:nvSpPr>
          <p:spPr bwMode="auto">
            <a:xfrm>
              <a:off x="313" y="2105"/>
              <a:ext cx="0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7" name="Text Box 71"/>
            <p:cNvSpPr txBox="1">
              <a:spLocks noChangeAspect="1" noChangeArrowheads="1"/>
            </p:cNvSpPr>
            <p:nvPr/>
          </p:nvSpPr>
          <p:spPr bwMode="auto">
            <a:xfrm>
              <a:off x="275" y="2515"/>
              <a:ext cx="9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2518" name="Text Box 72"/>
            <p:cNvSpPr txBox="1">
              <a:spLocks noChangeAspect="1" noChangeArrowheads="1"/>
            </p:cNvSpPr>
            <p:nvPr/>
          </p:nvSpPr>
          <p:spPr bwMode="auto">
            <a:xfrm>
              <a:off x="1563" y="2515"/>
              <a:ext cx="9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2519" name="Line 73"/>
            <p:cNvSpPr>
              <a:spLocks noChangeAspect="1" noChangeShapeType="1"/>
            </p:cNvSpPr>
            <p:nvPr/>
          </p:nvSpPr>
          <p:spPr bwMode="auto">
            <a:xfrm>
              <a:off x="310" y="2106"/>
              <a:ext cx="1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20" name="Freeform 74"/>
            <p:cNvSpPr>
              <a:spLocks noChangeAspect="1"/>
            </p:cNvSpPr>
            <p:nvPr/>
          </p:nvSpPr>
          <p:spPr bwMode="auto">
            <a:xfrm>
              <a:off x="318" y="1727"/>
              <a:ext cx="1286" cy="382"/>
            </a:xfrm>
            <a:custGeom>
              <a:avLst/>
              <a:gdLst>
                <a:gd name="T0" fmla="*/ 0 w 802"/>
                <a:gd name="T1" fmla="*/ 344 h 424"/>
                <a:gd name="T2" fmla="*/ 2062 w 802"/>
                <a:gd name="T3" fmla="*/ 0 h 4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02" h="424">
                  <a:moveTo>
                    <a:pt x="0" y="424"/>
                  </a:moveTo>
                  <a:cubicBezTo>
                    <a:pt x="0" y="424"/>
                    <a:pt x="477" y="50"/>
                    <a:pt x="802" y="0"/>
                  </a:cubicBezTo>
                </a:path>
              </a:pathLst>
            </a:custGeom>
            <a:noFill/>
            <a:ln w="34925" cap="flat" cmpd="sng">
              <a:solidFill>
                <a:srgbClr val="00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21" name="Oval 75"/>
            <p:cNvSpPr>
              <a:spLocks noChangeAspect="1" noChangeArrowheads="1"/>
            </p:cNvSpPr>
            <p:nvPr/>
          </p:nvSpPr>
          <p:spPr bwMode="auto">
            <a:xfrm>
              <a:off x="1536" y="1687"/>
              <a:ext cx="93" cy="96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2522" name="Oval 76"/>
            <p:cNvSpPr>
              <a:spLocks noChangeAspect="1" noChangeArrowheads="1"/>
            </p:cNvSpPr>
            <p:nvPr/>
          </p:nvSpPr>
          <p:spPr bwMode="auto">
            <a:xfrm>
              <a:off x="1552" y="2079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62472" name="Group 77"/>
          <p:cNvGrpSpPr>
            <a:grpSpLocks/>
          </p:cNvGrpSpPr>
          <p:nvPr/>
        </p:nvGrpSpPr>
        <p:grpSpPr bwMode="auto">
          <a:xfrm>
            <a:off x="3162300" y="2220913"/>
            <a:ext cx="2857500" cy="2168525"/>
            <a:chOff x="1992" y="1399"/>
            <a:chExt cx="1800" cy="1366"/>
          </a:xfrm>
        </p:grpSpPr>
        <p:sp>
          <p:nvSpPr>
            <p:cNvPr id="62489" name="Rectangle 78"/>
            <p:cNvSpPr>
              <a:spLocks noChangeArrowheads="1"/>
            </p:cNvSpPr>
            <p:nvPr/>
          </p:nvSpPr>
          <p:spPr bwMode="auto">
            <a:xfrm>
              <a:off x="1992" y="1399"/>
              <a:ext cx="1800" cy="134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2490" name="Line 79"/>
            <p:cNvSpPr>
              <a:spLocks noChangeAspect="1" noChangeShapeType="1"/>
            </p:cNvSpPr>
            <p:nvPr/>
          </p:nvSpPr>
          <p:spPr bwMode="auto">
            <a:xfrm flipV="1">
              <a:off x="2441" y="1414"/>
              <a:ext cx="0" cy="1297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1" name="Text Box 80"/>
            <p:cNvSpPr txBox="1">
              <a:spLocks noChangeAspect="1" noChangeArrowheads="1"/>
            </p:cNvSpPr>
            <p:nvPr/>
          </p:nvSpPr>
          <p:spPr bwMode="auto">
            <a:xfrm>
              <a:off x="3691" y="2520"/>
              <a:ext cx="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2492" name="Text Box 81"/>
            <p:cNvSpPr txBox="1">
              <a:spLocks noChangeAspect="1" noChangeArrowheads="1"/>
            </p:cNvSpPr>
            <p:nvPr/>
          </p:nvSpPr>
          <p:spPr bwMode="auto">
            <a:xfrm>
              <a:off x="2464" y="2485"/>
              <a:ext cx="1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62493" name="Line 82"/>
            <p:cNvSpPr>
              <a:spLocks noChangeAspect="1" noChangeShapeType="1"/>
            </p:cNvSpPr>
            <p:nvPr/>
          </p:nvSpPr>
          <p:spPr bwMode="auto">
            <a:xfrm>
              <a:off x="2002" y="2506"/>
              <a:ext cx="17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4" name="Text Box 83"/>
            <p:cNvSpPr txBox="1">
              <a:spLocks noChangeAspect="1" noChangeArrowheads="1"/>
            </p:cNvSpPr>
            <p:nvPr/>
          </p:nvSpPr>
          <p:spPr bwMode="auto">
            <a:xfrm>
              <a:off x="2470" y="1419"/>
              <a:ext cx="13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i="1">
                  <a:solidFill>
                    <a:srgbClr val="000000"/>
                  </a:solidFill>
                </a:rPr>
                <a:t> </a:t>
              </a:r>
              <a:r>
                <a:rPr lang="en-US" altLang="zh-CN" sz="2400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62495" name="Line 84"/>
            <p:cNvSpPr>
              <a:spLocks noChangeAspect="1" noChangeShapeType="1"/>
            </p:cNvSpPr>
            <p:nvPr/>
          </p:nvSpPr>
          <p:spPr bwMode="auto">
            <a:xfrm flipV="1">
              <a:off x="2443" y="1436"/>
              <a:ext cx="0" cy="1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6" name="Line 85"/>
            <p:cNvSpPr>
              <a:spLocks noChangeAspect="1" noChangeShapeType="1"/>
            </p:cNvSpPr>
            <p:nvPr/>
          </p:nvSpPr>
          <p:spPr bwMode="auto">
            <a:xfrm>
              <a:off x="2910" y="2274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7" name="Text Box 86"/>
            <p:cNvSpPr txBox="1">
              <a:spLocks noChangeAspect="1" noChangeArrowheads="1"/>
            </p:cNvSpPr>
            <p:nvPr/>
          </p:nvSpPr>
          <p:spPr bwMode="auto">
            <a:xfrm>
              <a:off x="2033" y="1622"/>
              <a:ext cx="11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2498" name="Text Box 87"/>
            <p:cNvSpPr txBox="1">
              <a:spLocks noChangeAspect="1" noChangeArrowheads="1"/>
            </p:cNvSpPr>
            <p:nvPr/>
          </p:nvSpPr>
          <p:spPr bwMode="auto">
            <a:xfrm>
              <a:off x="3489" y="1602"/>
              <a:ext cx="11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2499" name="Line 88"/>
            <p:cNvSpPr>
              <a:spLocks noChangeAspect="1" noChangeShapeType="1"/>
            </p:cNvSpPr>
            <p:nvPr/>
          </p:nvSpPr>
          <p:spPr bwMode="auto">
            <a:xfrm>
              <a:off x="2168" y="1824"/>
              <a:ext cx="0" cy="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0" name="Line 89"/>
            <p:cNvSpPr>
              <a:spLocks noChangeAspect="1" noChangeShapeType="1"/>
            </p:cNvSpPr>
            <p:nvPr/>
          </p:nvSpPr>
          <p:spPr bwMode="auto">
            <a:xfrm>
              <a:off x="3473" y="1838"/>
              <a:ext cx="0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1" name="Text Box 90"/>
            <p:cNvSpPr txBox="1">
              <a:spLocks noChangeAspect="1" noChangeArrowheads="1"/>
            </p:cNvSpPr>
            <p:nvPr/>
          </p:nvSpPr>
          <p:spPr bwMode="auto">
            <a:xfrm>
              <a:off x="2130" y="2515"/>
              <a:ext cx="9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2502" name="Text Box 91"/>
            <p:cNvSpPr txBox="1">
              <a:spLocks noChangeAspect="1" noChangeArrowheads="1"/>
            </p:cNvSpPr>
            <p:nvPr/>
          </p:nvSpPr>
          <p:spPr bwMode="auto">
            <a:xfrm>
              <a:off x="3435" y="2515"/>
              <a:ext cx="9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2503" name="Freeform 92"/>
            <p:cNvSpPr>
              <a:spLocks noChangeAspect="1"/>
            </p:cNvSpPr>
            <p:nvPr/>
          </p:nvSpPr>
          <p:spPr bwMode="auto">
            <a:xfrm>
              <a:off x="2169" y="1778"/>
              <a:ext cx="1300" cy="496"/>
            </a:xfrm>
            <a:custGeom>
              <a:avLst/>
              <a:gdLst>
                <a:gd name="T0" fmla="*/ 0 w 1423"/>
                <a:gd name="T1" fmla="*/ 17 h 551"/>
                <a:gd name="T2" fmla="*/ 678 w 1423"/>
                <a:gd name="T3" fmla="*/ 446 h 551"/>
                <a:gd name="T4" fmla="*/ 1188 w 1423"/>
                <a:gd name="T5" fmla="*/ 20 h 5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23" h="551">
                  <a:moveTo>
                    <a:pt x="0" y="21"/>
                  </a:moveTo>
                  <a:cubicBezTo>
                    <a:pt x="283" y="294"/>
                    <a:pt x="499" y="0"/>
                    <a:pt x="812" y="551"/>
                  </a:cubicBezTo>
                  <a:cubicBezTo>
                    <a:pt x="936" y="230"/>
                    <a:pt x="1315" y="324"/>
                    <a:pt x="1423" y="24"/>
                  </a:cubicBezTo>
                </a:path>
              </a:pathLst>
            </a:custGeom>
            <a:noFill/>
            <a:ln w="3492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4" name="Line 93"/>
            <p:cNvSpPr>
              <a:spLocks noChangeAspect="1" noChangeShapeType="1"/>
            </p:cNvSpPr>
            <p:nvPr/>
          </p:nvSpPr>
          <p:spPr bwMode="auto">
            <a:xfrm>
              <a:off x="2165" y="1798"/>
              <a:ext cx="1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5" name="Rectangle 94"/>
            <p:cNvSpPr>
              <a:spLocks noChangeAspect="1" noChangeArrowheads="1"/>
            </p:cNvSpPr>
            <p:nvPr/>
          </p:nvSpPr>
          <p:spPr bwMode="auto">
            <a:xfrm>
              <a:off x="2865" y="2513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c</a:t>
              </a:r>
            </a:p>
          </p:txBody>
        </p:sp>
      </p:grpSp>
      <p:grpSp>
        <p:nvGrpSpPr>
          <p:cNvPr id="62473" name="Group 95"/>
          <p:cNvGrpSpPr>
            <a:grpSpLocks/>
          </p:cNvGrpSpPr>
          <p:nvPr/>
        </p:nvGrpSpPr>
        <p:grpSpPr bwMode="auto">
          <a:xfrm>
            <a:off x="6096000" y="2220913"/>
            <a:ext cx="2895600" cy="2144712"/>
            <a:chOff x="3840" y="1399"/>
            <a:chExt cx="1824" cy="1351"/>
          </a:xfrm>
        </p:grpSpPr>
        <p:sp>
          <p:nvSpPr>
            <p:cNvPr id="62475" name="Rectangle 96"/>
            <p:cNvSpPr>
              <a:spLocks noChangeArrowheads="1"/>
            </p:cNvSpPr>
            <p:nvPr/>
          </p:nvSpPr>
          <p:spPr bwMode="auto">
            <a:xfrm>
              <a:off x="3840" y="1399"/>
              <a:ext cx="1824" cy="134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2476" name="Line 97"/>
            <p:cNvSpPr>
              <a:spLocks noChangeAspect="1" noChangeShapeType="1"/>
            </p:cNvSpPr>
            <p:nvPr/>
          </p:nvSpPr>
          <p:spPr bwMode="auto">
            <a:xfrm flipV="1">
              <a:off x="4310" y="1414"/>
              <a:ext cx="0" cy="1297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77" name="Text Box 98"/>
            <p:cNvSpPr txBox="1">
              <a:spLocks noChangeAspect="1" noChangeArrowheads="1"/>
            </p:cNvSpPr>
            <p:nvPr/>
          </p:nvSpPr>
          <p:spPr bwMode="auto">
            <a:xfrm>
              <a:off x="5577" y="2520"/>
              <a:ext cx="8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2478" name="Text Box 99"/>
            <p:cNvSpPr txBox="1">
              <a:spLocks noChangeAspect="1" noChangeArrowheads="1"/>
            </p:cNvSpPr>
            <p:nvPr/>
          </p:nvSpPr>
          <p:spPr bwMode="auto">
            <a:xfrm>
              <a:off x="4336" y="2485"/>
              <a:ext cx="1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62479" name="Line 100"/>
            <p:cNvSpPr>
              <a:spLocks noChangeAspect="1" noChangeShapeType="1"/>
            </p:cNvSpPr>
            <p:nvPr/>
          </p:nvSpPr>
          <p:spPr bwMode="auto">
            <a:xfrm>
              <a:off x="3866" y="2506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80" name="Text Box 101"/>
            <p:cNvSpPr txBox="1">
              <a:spLocks noChangeAspect="1" noChangeArrowheads="1"/>
            </p:cNvSpPr>
            <p:nvPr/>
          </p:nvSpPr>
          <p:spPr bwMode="auto">
            <a:xfrm>
              <a:off x="4340" y="1419"/>
              <a:ext cx="13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i="1">
                  <a:solidFill>
                    <a:srgbClr val="000000"/>
                  </a:solidFill>
                </a:rPr>
                <a:t> </a:t>
              </a:r>
              <a:r>
                <a:rPr lang="en-US" altLang="zh-CN" sz="2400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62481" name="Line 102"/>
            <p:cNvSpPr>
              <a:spLocks noChangeAspect="1" noChangeShapeType="1"/>
            </p:cNvSpPr>
            <p:nvPr/>
          </p:nvSpPr>
          <p:spPr bwMode="auto">
            <a:xfrm flipV="1">
              <a:off x="4312" y="1436"/>
              <a:ext cx="0" cy="1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82" name="Text Box 103"/>
            <p:cNvSpPr txBox="1">
              <a:spLocks noChangeAspect="1" noChangeArrowheads="1"/>
            </p:cNvSpPr>
            <p:nvPr/>
          </p:nvSpPr>
          <p:spPr bwMode="auto">
            <a:xfrm>
              <a:off x="3898" y="1930"/>
              <a:ext cx="11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2483" name="Text Box 104"/>
            <p:cNvSpPr txBox="1">
              <a:spLocks noChangeAspect="1" noChangeArrowheads="1"/>
            </p:cNvSpPr>
            <p:nvPr/>
          </p:nvSpPr>
          <p:spPr bwMode="auto">
            <a:xfrm>
              <a:off x="5373" y="1419"/>
              <a:ext cx="11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2484" name="Line 105"/>
            <p:cNvSpPr>
              <a:spLocks noChangeAspect="1" noChangeShapeType="1"/>
            </p:cNvSpPr>
            <p:nvPr/>
          </p:nvSpPr>
          <p:spPr bwMode="auto">
            <a:xfrm>
              <a:off x="4034" y="2105"/>
              <a:ext cx="0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85" name="Line 106"/>
            <p:cNvSpPr>
              <a:spLocks noChangeAspect="1" noChangeShapeType="1"/>
            </p:cNvSpPr>
            <p:nvPr/>
          </p:nvSpPr>
          <p:spPr bwMode="auto">
            <a:xfrm>
              <a:off x="5356" y="1589"/>
              <a:ext cx="0" cy="9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86" name="Text Box 107"/>
            <p:cNvSpPr txBox="1">
              <a:spLocks noChangeAspect="1" noChangeArrowheads="1"/>
            </p:cNvSpPr>
            <p:nvPr/>
          </p:nvSpPr>
          <p:spPr bwMode="auto">
            <a:xfrm>
              <a:off x="3996" y="2515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2487" name="Text Box 108"/>
            <p:cNvSpPr txBox="1">
              <a:spLocks noChangeAspect="1" noChangeArrowheads="1"/>
            </p:cNvSpPr>
            <p:nvPr/>
          </p:nvSpPr>
          <p:spPr bwMode="auto">
            <a:xfrm>
              <a:off x="5319" y="2515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2488" name="Freeform 109"/>
            <p:cNvSpPr>
              <a:spLocks noChangeAspect="1"/>
            </p:cNvSpPr>
            <p:nvPr/>
          </p:nvSpPr>
          <p:spPr bwMode="auto">
            <a:xfrm>
              <a:off x="4039" y="1588"/>
              <a:ext cx="1319" cy="521"/>
            </a:xfrm>
            <a:custGeom>
              <a:avLst/>
              <a:gdLst>
                <a:gd name="T0" fmla="*/ 0 w 1425"/>
                <a:gd name="T1" fmla="*/ 480 h 566"/>
                <a:gd name="T2" fmla="*/ 1221 w 1425"/>
                <a:gd name="T3" fmla="*/ 0 h 56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25" h="566">
                  <a:moveTo>
                    <a:pt x="0" y="566"/>
                  </a:moveTo>
                  <a:cubicBezTo>
                    <a:pt x="0" y="566"/>
                    <a:pt x="999" y="558"/>
                    <a:pt x="1425" y="0"/>
                  </a:cubicBezTo>
                </a:path>
              </a:pathLst>
            </a:custGeom>
            <a:noFill/>
            <a:ln w="34925" cap="flat" cmpd="sng">
              <a:solidFill>
                <a:srgbClr val="00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2474" name="Text Box 110"/>
          <p:cNvSpPr txBox="1">
            <a:spLocks noChangeArrowheads="1"/>
          </p:cNvSpPr>
          <p:nvPr/>
        </p:nvSpPr>
        <p:spPr bwMode="auto">
          <a:xfrm>
            <a:off x="381000" y="838200"/>
            <a:ext cx="845820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rgbClr val="000000"/>
                </a:solidFill>
                <a:ea typeface="黑体" panose="02010609060101010101" pitchFamily="49" charset="-122"/>
              </a:rPr>
              <a:t>如果定理的三个条件有一个不满足，则定理的结论就可能不成立。</a:t>
            </a:r>
          </a:p>
        </p:txBody>
      </p:sp>
    </p:spTree>
    <p:extLst>
      <p:ext uri="{BB962C8B-B14F-4D97-AF65-F5344CB8AC3E}">
        <p14:creationId xmlns:p14="http://schemas.microsoft.com/office/powerpoint/2010/main" val="7433777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E35C-D506-4DE9-8C45-69F1901B5AEB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8802" y="1448405"/>
            <a:ext cx="4343198" cy="3733397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7865" y="609802"/>
            <a:ext cx="413446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罗尔定理的几何意义：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87913" y="1165175"/>
            <a:ext cx="4157738" cy="353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        </a:t>
            </a:r>
            <a:r>
              <a:rPr lang="zh-CN" altLang="en-US" sz="2794" b="1">
                <a:solidFill>
                  <a:srgbClr val="000000"/>
                </a:solidFill>
              </a:rPr>
              <a:t>若连续曲线</a:t>
            </a:r>
            <a:r>
              <a:rPr lang="zh-CN" altLang="en-US" sz="2794" b="1" i="1">
                <a:solidFill>
                  <a:srgbClr val="000000"/>
                </a:solidFill>
              </a:rPr>
              <a:t>y</a:t>
            </a:r>
            <a:r>
              <a:rPr lang="zh-CN" altLang="en-US" sz="2794" b="1">
                <a:solidFill>
                  <a:srgbClr val="000000"/>
                </a:solidFill>
              </a:rPr>
              <a:t>=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</a:t>
            </a:r>
            <a:r>
              <a:rPr lang="zh-CN" altLang="en-US" sz="2794" b="1" i="1">
                <a:solidFill>
                  <a:srgbClr val="000000"/>
                </a:solidFill>
              </a:rPr>
              <a:t>AB</a:t>
            </a:r>
            <a:r>
              <a:rPr lang="zh-CN" altLang="en-US" sz="2794" b="1">
                <a:solidFill>
                  <a:srgbClr val="000000"/>
                </a:solidFill>
              </a:rPr>
              <a:t>上处处有不垂直于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轴的切线，且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、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两点的纵坐标值相等，则在</a:t>
            </a:r>
            <a:r>
              <a:rPr lang="zh-CN" altLang="en-US" sz="2794" b="1" i="1">
                <a:solidFill>
                  <a:srgbClr val="000000"/>
                </a:solidFill>
              </a:rPr>
              <a:t>AB</a:t>
            </a:r>
            <a:r>
              <a:rPr lang="zh-CN" altLang="en-US" sz="2794" b="1">
                <a:solidFill>
                  <a:srgbClr val="000000"/>
                </a:solidFill>
              </a:rPr>
              <a:t>上至少可找到一点，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4889" y="4643564"/>
            <a:ext cx="4116413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使曲线在该点的切线平行于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轴(或平行于弦</a:t>
            </a:r>
            <a:r>
              <a:rPr lang="zh-CN" altLang="en-US" sz="2794" b="1" i="1">
                <a:solidFill>
                  <a:srgbClr val="000000"/>
                </a:solidFill>
              </a:rPr>
              <a:t>AB</a:t>
            </a:r>
            <a:r>
              <a:rPr lang="zh-CN" altLang="en-US" sz="2794" b="1">
                <a:solidFill>
                  <a:srgbClr val="000000"/>
                </a:solidFill>
              </a:rPr>
              <a:t>)。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 rot="16200000">
            <a:off x="4844446" y="1876925"/>
            <a:ext cx="3032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endParaRPr lang="zh-CN" altLang="zh-CN" sz="2794">
              <a:solidFill>
                <a:srgbClr val="000000"/>
              </a:solidFill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631087" y="5067905"/>
            <a:ext cx="54373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__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 rot="16200000">
            <a:off x="4822271" y="3947730"/>
            <a:ext cx="3032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endParaRPr lang="zh-CN" altLang="zh-CN" sz="2794">
              <a:solidFill>
                <a:srgbClr val="000000"/>
              </a:solidFill>
            </a:endParaRPr>
          </a:p>
        </p:txBody>
      </p: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335139" y="1778000"/>
            <a:ext cx="4152849" cy="2758873"/>
            <a:chOff x="0" y="0"/>
            <a:chExt cx="2616" cy="1738"/>
          </a:xfrm>
        </p:grpSpPr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0" y="1451"/>
              <a:ext cx="254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V="1">
              <a:off x="279" y="58"/>
              <a:ext cx="0" cy="16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2413" y="1406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77" y="0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65" y="1052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730" y="278"/>
              <a:ext cx="36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584" y="1104"/>
              <a:ext cx="36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897" y="297"/>
              <a:ext cx="0" cy="1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451" y="725"/>
              <a:ext cx="0" cy="70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2134" y="736"/>
              <a:ext cx="0" cy="7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290" y="1373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2144" y="1406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794" y="139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1630" y="144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V="1">
              <a:off x="1760" y="1089"/>
              <a:ext cx="0" cy="35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85" name="Freeform 25"/>
            <p:cNvSpPr>
              <a:spLocks/>
            </p:cNvSpPr>
            <p:nvPr/>
          </p:nvSpPr>
          <p:spPr bwMode="auto">
            <a:xfrm>
              <a:off x="449" y="236"/>
              <a:ext cx="1784" cy="919"/>
            </a:xfrm>
            <a:custGeom>
              <a:avLst/>
              <a:gdLst>
                <a:gd name="T0" fmla="*/ 0 w 1692"/>
                <a:gd name="T1" fmla="*/ 602 h 1134"/>
                <a:gd name="T2" fmla="*/ 468 w 1692"/>
                <a:gd name="T3" fmla="*/ 74 h 1134"/>
                <a:gd name="T4" fmla="*/ 1188 w 1692"/>
                <a:gd name="T5" fmla="*/ 1046 h 1134"/>
                <a:gd name="T6" fmla="*/ 1692 w 1692"/>
                <a:gd name="T7" fmla="*/ 60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2" h="1134">
                  <a:moveTo>
                    <a:pt x="0" y="602"/>
                  </a:moveTo>
                  <a:cubicBezTo>
                    <a:pt x="80" y="514"/>
                    <a:pt x="270" y="0"/>
                    <a:pt x="468" y="74"/>
                  </a:cubicBezTo>
                  <a:cubicBezTo>
                    <a:pt x="666" y="148"/>
                    <a:pt x="984" y="958"/>
                    <a:pt x="1188" y="1046"/>
                  </a:cubicBezTo>
                  <a:cubicBezTo>
                    <a:pt x="1392" y="1134"/>
                    <a:pt x="1587" y="694"/>
                    <a:pt x="1692" y="602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1498" y="297"/>
              <a:ext cx="65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y=f </a:t>
              </a:r>
              <a:r>
                <a:rPr lang="zh-CN" altLang="zh-CN" sz="2413">
                  <a:solidFill>
                    <a:srgbClr val="000000"/>
                  </a:solidFill>
                </a:rPr>
                <a:t>(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>
                  <a:solidFill>
                    <a:srgbClr val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3028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ED0-53E4-40C3-B524-DF49C18E2EB7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7413" y="714627"/>
            <a:ext cx="7749016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例1.</a:t>
            </a:r>
            <a:r>
              <a:rPr lang="zh-CN" altLang="en-US" sz="2794">
                <a:solidFill>
                  <a:srgbClr val="000000"/>
                </a:solidFill>
              </a:rPr>
              <a:t>  设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)=(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 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)(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)(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)(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zh-CN" altLang="en-US" sz="2794">
                <a:solidFill>
                  <a:srgbClr val="000000"/>
                </a:solidFill>
              </a:rPr>
              <a:t>) ，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&lt;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&lt;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&lt;</a:t>
            </a:r>
            <a:r>
              <a:rPr lang="zh-CN" altLang="en-US" sz="2794" i="1">
                <a:solidFill>
                  <a:srgbClr val="000000"/>
                </a:solidFill>
              </a:rPr>
              <a:t>d</a:t>
            </a:r>
            <a:r>
              <a:rPr lang="zh-CN" altLang="en-US" sz="2794">
                <a:solidFill>
                  <a:srgbClr val="000000"/>
                </a:solidFill>
              </a:rPr>
              <a:t>为实数. 证明方程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)=0，有且仅有三个实根，并指出这三个根所在区间.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74600" y="3084286"/>
            <a:ext cx="475963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</a:t>
            </a:r>
            <a:r>
              <a:rPr lang="zh-CN" altLang="en-US" sz="2794">
                <a:solidFill>
                  <a:srgbClr val="000000"/>
                </a:solidFill>
              </a:rPr>
              <a:t>：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 </a:t>
            </a:r>
            <a:r>
              <a:rPr lang="zh-CN" altLang="en-US" sz="2794" i="1">
                <a:solidFill>
                  <a:srgbClr val="000000"/>
                </a:solidFill>
                <a:sym typeface="MT Extra" panose="05050102010205020202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MT Extra" panose="05050102010205020202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)是一个四次多项式</a:t>
            </a:r>
            <a:endParaRPr lang="zh-CN" altLang="en-US" sz="2794">
              <a:solidFill>
                <a:srgbClr val="000000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00314" y="3872492"/>
            <a:ext cx="668644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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], [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], [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]上连续，可导，</a:t>
            </a:r>
            <a:endParaRPr lang="zh-CN" altLang="en-US" sz="2794">
              <a:solidFill>
                <a:srgbClr val="000000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74600" y="4634492"/>
            <a:ext cx="456246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又     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a</a:t>
            </a:r>
            <a:r>
              <a:rPr lang="zh-CN" altLang="zh-CN" sz="2794">
                <a:solidFill>
                  <a:srgbClr val="000000"/>
                </a:solidFill>
              </a:rPr>
              <a:t>)=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)=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c</a:t>
            </a:r>
            <a:r>
              <a:rPr lang="zh-CN" altLang="zh-CN" sz="2794">
                <a:solidFill>
                  <a:srgbClr val="000000"/>
                </a:solidFill>
              </a:rPr>
              <a:t>) =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d</a:t>
            </a:r>
            <a:r>
              <a:rPr lang="zh-CN" altLang="zh-CN" sz="2794">
                <a:solidFill>
                  <a:srgbClr val="000000"/>
                </a:solidFill>
              </a:rPr>
              <a:t>)=0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74600" y="5391453"/>
            <a:ext cx="796083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故    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)在[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], [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], [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d</a:t>
            </a:r>
            <a:r>
              <a:rPr lang="zh-CN" altLang="en-US" sz="2794">
                <a:solidFill>
                  <a:srgbClr val="000000"/>
                </a:solidFill>
              </a:rPr>
              <a:t>]上满足Rolle定理条件.</a:t>
            </a:r>
          </a:p>
        </p:txBody>
      </p:sp>
    </p:spTree>
    <p:extLst>
      <p:ext uri="{BB962C8B-B14F-4D97-AF65-F5344CB8AC3E}">
        <p14:creationId xmlns:p14="http://schemas.microsoft.com/office/powerpoint/2010/main" val="9700449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utoUpdateAnimBg="0"/>
      <p:bldP spid="9221" grpId="0" autoUpdateAnimBg="0"/>
      <p:bldP spid="92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78D-F75B-4712-9617-BFA78445C5FD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60992" y="1050774"/>
            <a:ext cx="71224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从而，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), 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), 使得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92413" y="1898953"/>
            <a:ext cx="358303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)=0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85762" y="2805087"/>
            <a:ext cx="4966103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  </a:t>
            </a:r>
            <a:r>
              <a:rPr lang="zh-CN" altLang="en-US" sz="2794" i="1">
                <a:solidFill>
                  <a:srgbClr val="000000"/>
                </a:solidFill>
                <a:sym typeface="MT Extra" panose="05050102010205020202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MT Extra" panose="05050102010205020202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)是一个四次多项式,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004913" y="4610302"/>
            <a:ext cx="500970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故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)=0 有且仅有三个实根：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113139" y="5345088"/>
            <a:ext cx="466345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), 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),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020536" y="3697111"/>
            <a:ext cx="7361311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 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)是一个三次多项式, 它最多有三个实根,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53937" y="377976"/>
            <a:ext cx="7960834" cy="522322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故    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)在[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], [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], [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d</a:t>
            </a:r>
            <a:r>
              <a:rPr lang="zh-CN" altLang="en-US" sz="2794">
                <a:solidFill>
                  <a:srgbClr val="000000"/>
                </a:solidFill>
              </a:rPr>
              <a:t>]上满足Rolle定理条件.</a:t>
            </a:r>
          </a:p>
        </p:txBody>
      </p:sp>
    </p:spTree>
    <p:extLst>
      <p:ext uri="{BB962C8B-B14F-4D97-AF65-F5344CB8AC3E}">
        <p14:creationId xmlns:p14="http://schemas.microsoft.com/office/powerpoint/2010/main" val="254673313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44" grpId="0" autoUpdateAnimBg="0"/>
      <p:bldP spid="10245" grpId="0" autoUpdateAnimBg="0"/>
      <p:bldP spid="10246" grpId="0" autoUpdateAnimBg="0"/>
      <p:bldP spid="10247" grpId="0" autoUpdateAnimBg="0"/>
      <p:bldP spid="10248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2563</Words>
  <Application>Microsoft Office PowerPoint</Application>
  <PresentationFormat>全屏显示(4:3)</PresentationFormat>
  <Paragraphs>299</Paragraphs>
  <Slides>43</Slides>
  <Notes>0</Notes>
  <HiddenSlides>8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67" baseType="lpstr">
      <vt:lpstr>黑体</vt:lpstr>
      <vt:lpstr>楷体_GB2312</vt:lpstr>
      <vt:lpstr>宋体</vt:lpstr>
      <vt:lpstr>Arial</vt:lpstr>
      <vt:lpstr>Calibri</vt:lpstr>
      <vt:lpstr>Calibri Light</vt:lpstr>
      <vt:lpstr>MT Extra</vt:lpstr>
      <vt:lpstr>Symbol</vt:lpstr>
      <vt:lpstr>Times New Roman</vt:lpstr>
      <vt:lpstr>Office 主题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6_默认设计模板</vt:lpstr>
      <vt:lpstr>7_默认设计模板</vt:lpstr>
      <vt:lpstr>8_默认设计模板</vt:lpstr>
      <vt:lpstr>Microsoft 公式 3.0</vt:lpstr>
      <vt:lpstr>MathType 5.0 Equation</vt:lpstr>
      <vt:lpstr>Microsoft Equation 3.0</vt:lpstr>
      <vt:lpstr>MathType 6.0 Equation</vt:lpstr>
      <vt:lpstr>Microsoft Word 文档</vt:lpstr>
      <vt:lpstr>第一节 微分中值定理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利用拉格朗日定理证明不等式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微分中值定理</dc:title>
  <dc:creator>Xie_Lingli</dc:creator>
  <cp:lastModifiedBy>Xie_Lingli</cp:lastModifiedBy>
  <cp:revision>8</cp:revision>
  <dcterms:created xsi:type="dcterms:W3CDTF">2017-11-14T12:40:03Z</dcterms:created>
  <dcterms:modified xsi:type="dcterms:W3CDTF">2017-11-14T13:14:50Z</dcterms:modified>
</cp:coreProperties>
</file>