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3" r:id="rId2"/>
    <p:sldMasterId id="2147483665" r:id="rId3"/>
    <p:sldMasterId id="2147483667" r:id="rId4"/>
    <p:sldMasterId id="2147483669" r:id="rId5"/>
  </p:sldMasterIdLst>
  <p:sldIdLst>
    <p:sldId id="259" r:id="rId6"/>
    <p:sldId id="262" r:id="rId7"/>
    <p:sldId id="265" r:id="rId8"/>
    <p:sldId id="268"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2" r:id="rId39"/>
    <p:sldId id="303" r:id="rId40"/>
    <p:sldId id="304" r:id="rId41"/>
    <p:sldId id="305" r:id="rId42"/>
    <p:sldId id="306" r:id="rId43"/>
    <p:sldId id="307" r:id="rId44"/>
    <p:sldId id="335" r:id="rId45"/>
    <p:sldId id="336" r:id="rId46"/>
    <p:sldId id="337" r:id="rId47"/>
    <p:sldId id="338" r:id="rId48"/>
    <p:sldId id="312" r:id="rId49"/>
    <p:sldId id="313" r:id="rId50"/>
    <p:sldId id="314" r:id="rId51"/>
    <p:sldId id="315" r:id="rId52"/>
    <p:sldId id="316" r:id="rId53"/>
    <p:sldId id="317" r:id="rId54"/>
    <p:sldId id="318" r:id="rId55"/>
    <p:sldId id="319" r:id="rId56"/>
    <p:sldId id="300" r:id="rId57"/>
    <p:sldId id="301" r:id="rId58"/>
    <p:sldId id="320" r:id="rId59"/>
    <p:sldId id="321" r:id="rId60"/>
    <p:sldId id="322" r:id="rId61"/>
    <p:sldId id="323" r:id="rId62"/>
    <p:sldId id="324" r:id="rId63"/>
    <p:sldId id="325" r:id="rId64"/>
    <p:sldId id="326" r:id="rId65"/>
    <p:sldId id="327" r:id="rId66"/>
    <p:sldId id="328" r:id="rId67"/>
    <p:sldId id="331" r:id="rId68"/>
    <p:sldId id="332" r:id="rId69"/>
    <p:sldId id="333" r:id="rId70"/>
  </p:sldIdLst>
  <p:sldSz cx="9144000" cy="6858000" type="screen4x3"/>
  <p:notesSz cx="6858000" cy="9144000"/>
  <p:custDataLst>
    <p:tags r:id="rId71"/>
  </p:custDataLst>
  <p:defaultTex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vl9pPr marL="3657600" algn="l" defTabSz="914400" rtl="0" eaLnBrk="1" latinLnBrk="0" hangingPunct="1">
      <a:defRPr sz="1800" kern="1200" smtId="4294967295">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90"/>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2/26/2019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832B91C-0A0C-4DA1-A9E5-F20306B5589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2/26/2019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2/26/2019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2/26/2019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2/26/2019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2/26/2019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0" r:id="rId1"/>
    <p:sldLayoutId id="2147483670" r:id="rId2"/>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2/26/2019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2/26/2019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2/26/2019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2/26/2019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4.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073910" y="1780209"/>
            <a:ext cx="6705600" cy="306872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9763"/>
              </a:lnSpc>
              <a:spcBef>
                <a:spcPct val="0"/>
              </a:spcBef>
              <a:spcAft>
                <a:spcPct val="0"/>
              </a:spcAft>
            </a:pPr>
            <a:r>
              <a:rPr sz="9600" dirty="0">
                <a:solidFill>
                  <a:srgbClr val="800000"/>
                </a:solidFill>
                <a:latin typeface="UFIFSB+STXinwei"/>
                <a:cs typeface="UFIFSB+STXinwei"/>
              </a:rPr>
              <a:t>电路分析</a:t>
            </a:r>
          </a:p>
        </p:txBody>
      </p:sp>
      <p:sp>
        <p:nvSpPr>
          <p:cNvPr id="4" name="object 4"/>
          <p:cNvSpPr txBox="1"/>
          <p:nvPr/>
        </p:nvSpPr>
        <p:spPr>
          <a:xfrm>
            <a:off x="3255010" y="3108578"/>
            <a:ext cx="914400" cy="119211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986"/>
              </a:lnSpc>
              <a:spcBef>
                <a:spcPct val="0"/>
              </a:spcBef>
              <a:spcAft>
                <a:spcPct val="0"/>
              </a:spcAft>
            </a:pPr>
            <a:r>
              <a:rPr sz="3600" b="1">
                <a:solidFill>
                  <a:srgbClr val="0000CC"/>
                </a:solidFill>
                <a:latin typeface="HWIIRR+TimesNewRomanPS-BoldMT"/>
                <a:cs typeface="HWIIRR+TimesNewRomanPS-BoldMT"/>
              </a:rPr>
              <a:t>“</a:t>
            </a:r>
          </a:p>
        </p:txBody>
      </p:sp>
      <p:sp>
        <p:nvSpPr>
          <p:cNvPr id="5" name="object 5"/>
          <p:cNvSpPr txBox="1"/>
          <p:nvPr/>
        </p:nvSpPr>
        <p:spPr>
          <a:xfrm>
            <a:off x="3483610" y="3108578"/>
            <a:ext cx="2971800" cy="119211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986"/>
              </a:lnSpc>
              <a:spcBef>
                <a:spcPct val="0"/>
              </a:spcBef>
              <a:spcAft>
                <a:spcPct val="0"/>
              </a:spcAft>
            </a:pPr>
            <a:r>
              <a:rPr sz="3600" dirty="0">
                <a:solidFill>
                  <a:srgbClr val="0000CC"/>
                </a:solidFill>
                <a:latin typeface="NKSBNO+SimHei"/>
                <a:cs typeface="NKSBNO+SimHei"/>
              </a:rPr>
              <a:t>第</a:t>
            </a:r>
            <a:r>
              <a:rPr sz="3600" b="1" dirty="0">
                <a:solidFill>
                  <a:srgbClr val="0000CC"/>
                </a:solidFill>
                <a:latin typeface="HWIIRR+TimesNewRomanPS-BoldMT"/>
                <a:cs typeface="HWIIRR+TimesNewRomanPS-BoldMT"/>
              </a:rPr>
              <a:t>1</a:t>
            </a:r>
            <a:r>
              <a:rPr sz="3600" dirty="0">
                <a:solidFill>
                  <a:srgbClr val="0000CC"/>
                </a:solidFill>
                <a:latin typeface="NKSBNO+SimHei"/>
                <a:cs typeface="NKSBNO+SimHei"/>
              </a:rPr>
              <a:t>章</a:t>
            </a:r>
            <a:r>
              <a:rPr sz="3600" b="1" dirty="0">
                <a:solidFill>
                  <a:srgbClr val="0000CC"/>
                </a:solidFill>
                <a:latin typeface="HWIIRR+TimesNewRomanPS-BoldMT"/>
                <a:cs typeface="HWIIRR+TimesNewRomanPS-BoldMT"/>
              </a:rPr>
              <a:t>”</a:t>
            </a:r>
            <a:r>
              <a:rPr sz="3600" dirty="0">
                <a:solidFill>
                  <a:srgbClr val="0000CC"/>
                </a:solidFill>
                <a:latin typeface="NKSBNO+SimHei"/>
                <a:cs typeface="NKSBNO+SimHei"/>
              </a:rPr>
              <a:t>讲义</a:t>
            </a:r>
          </a:p>
        </p:txBody>
      </p:sp>
      <p:sp>
        <p:nvSpPr>
          <p:cNvPr id="6" name="object 6"/>
          <p:cNvSpPr txBox="1"/>
          <p:nvPr/>
        </p:nvSpPr>
        <p:spPr>
          <a:xfrm>
            <a:off x="683568" y="4653136"/>
            <a:ext cx="7991186" cy="115416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24000" marR="0">
              <a:lnSpc>
                <a:spcPts val="4194"/>
              </a:lnSpc>
              <a:spcBef>
                <a:spcPct val="0"/>
              </a:spcBef>
              <a:spcAft>
                <a:spcPct val="0"/>
              </a:spcAft>
            </a:pPr>
            <a:endParaRPr sz="4000" dirty="0">
              <a:solidFill>
                <a:srgbClr val="0000CC"/>
              </a:solidFill>
              <a:latin typeface="TVIQWG+STXingkai"/>
              <a:cs typeface="TVIQWG+STXingkai"/>
            </a:endParaRPr>
          </a:p>
          <a:p>
            <a:pPr marL="0" marR="0">
              <a:lnSpc>
                <a:spcPts val="4800"/>
              </a:lnSpc>
              <a:spcBef>
                <a:spcPct val="0"/>
              </a:spcBef>
              <a:spcAft>
                <a:spcPct val="0"/>
              </a:spcAft>
            </a:pPr>
            <a:r>
              <a:rPr sz="4000" dirty="0">
                <a:solidFill>
                  <a:srgbClr val="0000CC"/>
                </a:solidFill>
                <a:latin typeface="TVIQWG+STXingkai"/>
                <a:cs typeface="TVIQWG+STXingkai"/>
              </a:rPr>
              <a:t>中山大学物理科学与工程技术学院</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032" y="0"/>
            <a:ext cx="9156063"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2032" y="0"/>
            <a:ext cx="9168064"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4127" y="0"/>
            <a:ext cx="9192252" cy="68579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48252" y="0"/>
            <a:ext cx="9192252"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9000"/>
            <a:ext cx="9156032" cy="6849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 y="2254"/>
            <a:ext cx="9147008" cy="68557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18000"/>
            <a:ext cx="9168124" cy="68399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15844"/>
            <a:ext cx="9165223" cy="684215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12032" y="0"/>
            <a:ext cx="9168064"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56459" y="67767"/>
            <a:ext cx="8944697" cy="657594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dirty="0"/>
          </a:p>
        </p:txBody>
      </p:sp>
      <p:sp>
        <p:nvSpPr>
          <p:cNvPr id="3" name="object 3"/>
          <p:cNvSpPr txBox="1"/>
          <p:nvPr/>
        </p:nvSpPr>
        <p:spPr>
          <a:xfrm>
            <a:off x="687705" y="767079"/>
            <a:ext cx="8763000" cy="15240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4800"/>
              </a:lnSpc>
              <a:spcBef>
                <a:spcPct val="0"/>
              </a:spcBef>
              <a:spcAft>
                <a:spcPct val="0"/>
              </a:spcAft>
            </a:pPr>
            <a:r>
              <a:rPr sz="4800">
                <a:solidFill>
                  <a:srgbClr val="007A77"/>
                </a:solidFill>
                <a:latin typeface="BWLOCB+LiSu"/>
                <a:cs typeface="BWLOCB+LiSu"/>
              </a:rPr>
              <a:t>第1章 电路模型和电路定律</a:t>
            </a:r>
          </a:p>
        </p:txBody>
      </p:sp>
      <p:sp>
        <p:nvSpPr>
          <p:cNvPr id="4" name="object 4"/>
          <p:cNvSpPr txBox="1"/>
          <p:nvPr/>
        </p:nvSpPr>
        <p:spPr>
          <a:xfrm>
            <a:off x="3803650" y="2013674"/>
            <a:ext cx="2237740" cy="10166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205"/>
              </a:lnSpc>
              <a:spcBef>
                <a:spcPct val="0"/>
              </a:spcBef>
              <a:spcAft>
                <a:spcPct val="0"/>
              </a:spcAft>
            </a:pPr>
            <a:r>
              <a:rPr sz="3200">
                <a:solidFill>
                  <a:srgbClr val="CC0000"/>
                </a:solidFill>
                <a:latin typeface="USFGOL+KaiTi_GB2312"/>
                <a:cs typeface="USFGOL+KaiTi_GB2312"/>
              </a:rPr>
              <a:t>本章内容</a:t>
            </a:r>
          </a:p>
        </p:txBody>
      </p:sp>
      <p:sp>
        <p:nvSpPr>
          <p:cNvPr id="5" name="object 5"/>
          <p:cNvSpPr txBox="1"/>
          <p:nvPr/>
        </p:nvSpPr>
        <p:spPr>
          <a:xfrm>
            <a:off x="474980" y="3216738"/>
            <a:ext cx="660717" cy="323784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84"/>
              </a:lnSpc>
              <a:spcBef>
                <a:spcPct val="0"/>
              </a:spcBef>
              <a:spcAft>
                <a:spcPct val="0"/>
              </a:spcAft>
            </a:pPr>
            <a:r>
              <a:rPr sz="2600" b="1" dirty="0">
                <a:solidFill>
                  <a:srgbClr val="CC0000"/>
                </a:solidFill>
                <a:latin typeface="QUJKUT+TimesNewRomanPS-BoldMT"/>
                <a:cs typeface="QUJKUT+TimesNewRomanPS-BoldMT"/>
              </a:rPr>
              <a:t>1</a:t>
            </a:r>
          </a:p>
          <a:p>
            <a:pPr marL="0" marR="0">
              <a:lnSpc>
                <a:spcPts val="6234"/>
              </a:lnSpc>
              <a:spcBef>
                <a:spcPct val="0"/>
              </a:spcBef>
              <a:spcAft>
                <a:spcPct val="0"/>
              </a:spcAft>
            </a:pPr>
            <a:r>
              <a:rPr sz="2600" b="1" dirty="0">
                <a:solidFill>
                  <a:srgbClr val="CC0000"/>
                </a:solidFill>
                <a:latin typeface="QUJKUT+TimesNewRomanPS-BoldMT"/>
                <a:cs typeface="QUJKUT+TimesNewRomanPS-BoldMT"/>
              </a:rPr>
              <a:t>1</a:t>
            </a:r>
          </a:p>
          <a:p>
            <a:pPr marL="0" marR="0">
              <a:lnSpc>
                <a:spcPts val="6240"/>
              </a:lnSpc>
              <a:spcBef>
                <a:spcPct val="0"/>
              </a:spcBef>
              <a:spcAft>
                <a:spcPct val="0"/>
              </a:spcAft>
            </a:pPr>
            <a:r>
              <a:rPr sz="2600" b="1" dirty="0">
                <a:solidFill>
                  <a:srgbClr val="CC0000"/>
                </a:solidFill>
                <a:latin typeface="QUJKUT+TimesNewRomanPS-BoldMT"/>
                <a:cs typeface="QUJKUT+TimesNewRomanPS-BoldMT"/>
              </a:rPr>
              <a:t>1</a:t>
            </a:r>
          </a:p>
          <a:p>
            <a:pPr marL="0" marR="0">
              <a:lnSpc>
                <a:spcPts val="6235"/>
              </a:lnSpc>
              <a:spcBef>
                <a:spcPct val="0"/>
              </a:spcBef>
              <a:spcAft>
                <a:spcPct val="0"/>
              </a:spcAft>
            </a:pPr>
            <a:r>
              <a:rPr sz="2600" b="1" dirty="0">
                <a:solidFill>
                  <a:srgbClr val="CC0000"/>
                </a:solidFill>
                <a:latin typeface="QUJKUT+TimesNewRomanPS-BoldMT"/>
                <a:cs typeface="QUJKUT+TimesNewRomanPS-BoldMT"/>
              </a:rPr>
              <a:t>1</a:t>
            </a:r>
          </a:p>
        </p:txBody>
      </p:sp>
      <p:sp>
        <p:nvSpPr>
          <p:cNvPr id="6" name="object 6"/>
          <p:cNvSpPr txBox="1"/>
          <p:nvPr/>
        </p:nvSpPr>
        <p:spPr>
          <a:xfrm>
            <a:off x="640397" y="3203108"/>
            <a:ext cx="3448287" cy="87530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84"/>
              </a:lnSpc>
              <a:spcBef>
                <a:spcPct val="0"/>
              </a:spcBef>
              <a:spcAft>
                <a:spcPct val="0"/>
              </a:spcAft>
            </a:pPr>
            <a:r>
              <a:rPr sz="2600" b="1">
                <a:solidFill>
                  <a:srgbClr val="CC0000"/>
                </a:solidFill>
                <a:latin typeface="QUJKUT+TimesNewRomanPS-BoldMT"/>
                <a:cs typeface="QUJKUT+TimesNewRomanPS-BoldMT"/>
              </a:rPr>
              <a:t>.1</a:t>
            </a:r>
            <a:r>
              <a:rPr sz="2600">
                <a:solidFill>
                  <a:srgbClr val="CC0000"/>
                </a:solidFill>
                <a:latin typeface="Times New Roman"/>
                <a:cs typeface="Times New Roman"/>
              </a:rPr>
              <a:t> </a:t>
            </a:r>
            <a:r>
              <a:rPr sz="2600">
                <a:solidFill>
                  <a:srgbClr val="CC0000"/>
                </a:solidFill>
                <a:latin typeface="BWLOCB+LiSu"/>
                <a:cs typeface="BWLOCB+LiSu"/>
              </a:rPr>
              <a:t>电路和电路模型</a:t>
            </a:r>
          </a:p>
        </p:txBody>
      </p:sp>
      <p:sp>
        <p:nvSpPr>
          <p:cNvPr id="7" name="object 7"/>
          <p:cNvSpPr txBox="1"/>
          <p:nvPr/>
        </p:nvSpPr>
        <p:spPr>
          <a:xfrm>
            <a:off x="5372735" y="3216739"/>
            <a:ext cx="908843" cy="37189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84"/>
              </a:lnSpc>
              <a:spcBef>
                <a:spcPct val="0"/>
              </a:spcBef>
              <a:spcAft>
                <a:spcPct val="0"/>
              </a:spcAft>
            </a:pPr>
            <a:r>
              <a:rPr sz="2600" b="1">
                <a:solidFill>
                  <a:srgbClr val="CC0000"/>
                </a:solidFill>
                <a:latin typeface="QUJKUT+TimesNewRomanPS-BoldMT"/>
                <a:cs typeface="QUJKUT+TimesNewRomanPS-BoldMT"/>
              </a:rPr>
              <a:t>1.5</a:t>
            </a:r>
          </a:p>
        </p:txBody>
      </p:sp>
      <p:sp>
        <p:nvSpPr>
          <p:cNvPr id="8" name="object 8"/>
          <p:cNvSpPr txBox="1"/>
          <p:nvPr/>
        </p:nvSpPr>
        <p:spPr>
          <a:xfrm>
            <a:off x="6248400" y="3239938"/>
            <a:ext cx="1818640" cy="8261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05"/>
              </a:lnSpc>
              <a:spcBef>
                <a:spcPct val="0"/>
              </a:spcBef>
              <a:spcAft>
                <a:spcPct val="0"/>
              </a:spcAft>
            </a:pPr>
            <a:r>
              <a:rPr sz="2600">
                <a:solidFill>
                  <a:srgbClr val="CC0000"/>
                </a:solidFill>
                <a:latin typeface="BWLOCB+LiSu"/>
                <a:cs typeface="BWLOCB+LiSu"/>
              </a:rPr>
              <a:t>电阻元件</a:t>
            </a:r>
          </a:p>
        </p:txBody>
      </p:sp>
      <p:sp>
        <p:nvSpPr>
          <p:cNvPr id="9" name="object 9"/>
          <p:cNvSpPr txBox="1"/>
          <p:nvPr/>
        </p:nvSpPr>
        <p:spPr>
          <a:xfrm>
            <a:off x="642910" y="3929066"/>
            <a:ext cx="5788991" cy="37189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84"/>
              </a:lnSpc>
              <a:spcBef>
                <a:spcPct val="0"/>
              </a:spcBef>
              <a:spcAft>
                <a:spcPct val="0"/>
              </a:spcAft>
            </a:pPr>
            <a:r>
              <a:rPr sz="2600" b="1" dirty="0">
                <a:solidFill>
                  <a:srgbClr val="CC0000"/>
                </a:solidFill>
                <a:latin typeface="QUJKUT+TimesNewRomanPS-BoldMT"/>
                <a:cs typeface="QUJKUT+TimesNewRomanPS-BoldMT"/>
              </a:rPr>
              <a:t>.2</a:t>
            </a:r>
            <a:r>
              <a:rPr sz="2600" dirty="0">
                <a:solidFill>
                  <a:srgbClr val="CC0000"/>
                </a:solidFill>
                <a:latin typeface="Times New Roman"/>
                <a:cs typeface="Times New Roman"/>
              </a:rPr>
              <a:t> </a:t>
            </a:r>
            <a:r>
              <a:rPr sz="2600" dirty="0" smtClean="0">
                <a:solidFill>
                  <a:srgbClr val="CC0000"/>
                </a:solidFill>
                <a:latin typeface="BWLOCB+LiSu"/>
                <a:cs typeface="BWLOCB+LiSu"/>
              </a:rPr>
              <a:t>电流和电压的参考方向</a:t>
            </a:r>
            <a:r>
              <a:rPr lang="en-US" sz="2600" dirty="0" smtClean="0">
                <a:solidFill>
                  <a:srgbClr val="CC0000"/>
                </a:solidFill>
                <a:latin typeface="BWLOCB+LiSu"/>
                <a:cs typeface="BWLOCB+LiSu"/>
              </a:rPr>
              <a:t>           1.6</a:t>
            </a:r>
            <a:endParaRPr sz="2600" b="1" dirty="0">
              <a:solidFill>
                <a:srgbClr val="CC0000"/>
              </a:solidFill>
              <a:latin typeface="QUJKUT+TimesNewRomanPS-BoldMT"/>
              <a:cs typeface="QUJKUT+TimesNewRomanPS-BoldMT"/>
            </a:endParaRPr>
          </a:p>
        </p:txBody>
      </p:sp>
      <p:sp>
        <p:nvSpPr>
          <p:cNvPr id="10" name="object 10"/>
          <p:cNvSpPr txBox="1"/>
          <p:nvPr/>
        </p:nvSpPr>
        <p:spPr>
          <a:xfrm>
            <a:off x="6248400" y="4031783"/>
            <a:ext cx="2811145" cy="112851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05"/>
              </a:lnSpc>
              <a:spcBef>
                <a:spcPct val="0"/>
              </a:spcBef>
              <a:spcAft>
                <a:spcPct val="0"/>
              </a:spcAft>
            </a:pPr>
            <a:r>
              <a:rPr sz="2600" dirty="0">
                <a:solidFill>
                  <a:srgbClr val="CC0000"/>
                </a:solidFill>
                <a:latin typeface="BWLOCB+LiSu"/>
                <a:cs typeface="BWLOCB+LiSu"/>
              </a:rPr>
              <a:t>电压源和电流源</a:t>
            </a:r>
          </a:p>
          <a:p>
            <a:pPr marL="0" marR="0">
              <a:lnSpc>
                <a:spcPts val="6240"/>
              </a:lnSpc>
              <a:spcBef>
                <a:spcPct val="0"/>
              </a:spcBef>
              <a:spcAft>
                <a:spcPct val="0"/>
              </a:spcAft>
            </a:pPr>
            <a:r>
              <a:rPr sz="2600" dirty="0">
                <a:solidFill>
                  <a:srgbClr val="CC0000"/>
                </a:solidFill>
                <a:latin typeface="BWLOCB+LiSu"/>
                <a:cs typeface="BWLOCB+LiSu"/>
              </a:rPr>
              <a:t>受控电源</a:t>
            </a:r>
          </a:p>
        </p:txBody>
      </p:sp>
      <p:sp>
        <p:nvSpPr>
          <p:cNvPr id="11" name="object 11"/>
          <p:cNvSpPr txBox="1"/>
          <p:nvPr/>
        </p:nvSpPr>
        <p:spPr>
          <a:xfrm>
            <a:off x="640397" y="4787433"/>
            <a:ext cx="3117783" cy="16671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84"/>
              </a:lnSpc>
              <a:spcBef>
                <a:spcPct val="0"/>
              </a:spcBef>
              <a:spcAft>
                <a:spcPct val="0"/>
              </a:spcAft>
            </a:pPr>
            <a:r>
              <a:rPr sz="2600" b="1" dirty="0">
                <a:solidFill>
                  <a:srgbClr val="CC0000"/>
                </a:solidFill>
                <a:latin typeface="QUJKUT+TimesNewRomanPS-BoldMT"/>
                <a:cs typeface="QUJKUT+TimesNewRomanPS-BoldMT"/>
              </a:rPr>
              <a:t>.3</a:t>
            </a:r>
            <a:r>
              <a:rPr sz="2600" dirty="0">
                <a:solidFill>
                  <a:srgbClr val="CC0000"/>
                </a:solidFill>
                <a:latin typeface="Times New Roman"/>
                <a:cs typeface="Times New Roman"/>
              </a:rPr>
              <a:t> </a:t>
            </a:r>
            <a:r>
              <a:rPr sz="2600" dirty="0">
                <a:solidFill>
                  <a:srgbClr val="CC0000"/>
                </a:solidFill>
                <a:latin typeface="BWLOCB+LiSu"/>
                <a:cs typeface="BWLOCB+LiSu"/>
              </a:rPr>
              <a:t>电功率和能量</a:t>
            </a:r>
          </a:p>
          <a:p>
            <a:pPr marL="0" marR="0">
              <a:lnSpc>
                <a:spcPts val="6240"/>
              </a:lnSpc>
              <a:spcBef>
                <a:spcPct val="0"/>
              </a:spcBef>
              <a:spcAft>
                <a:spcPct val="0"/>
              </a:spcAft>
            </a:pPr>
            <a:r>
              <a:rPr sz="2600" b="1" dirty="0">
                <a:solidFill>
                  <a:srgbClr val="CC0000"/>
                </a:solidFill>
                <a:latin typeface="QUJKUT+TimesNewRomanPS-BoldMT"/>
                <a:cs typeface="QUJKUT+TimesNewRomanPS-BoldMT"/>
              </a:rPr>
              <a:t>.4</a:t>
            </a:r>
            <a:r>
              <a:rPr sz="2600" dirty="0">
                <a:solidFill>
                  <a:srgbClr val="CC0000"/>
                </a:solidFill>
                <a:latin typeface="Times New Roman"/>
                <a:cs typeface="Times New Roman"/>
              </a:rPr>
              <a:t> </a:t>
            </a:r>
            <a:r>
              <a:rPr sz="2600" dirty="0">
                <a:solidFill>
                  <a:srgbClr val="CC0000"/>
                </a:solidFill>
                <a:latin typeface="BWLOCB+LiSu"/>
                <a:cs typeface="BWLOCB+LiSu"/>
              </a:rPr>
              <a:t>电路元件</a:t>
            </a:r>
          </a:p>
        </p:txBody>
      </p:sp>
      <p:sp>
        <p:nvSpPr>
          <p:cNvPr id="12" name="object 12"/>
          <p:cNvSpPr txBox="1"/>
          <p:nvPr/>
        </p:nvSpPr>
        <p:spPr>
          <a:xfrm>
            <a:off x="5372735" y="4801063"/>
            <a:ext cx="908843" cy="165351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84"/>
              </a:lnSpc>
              <a:spcBef>
                <a:spcPct val="0"/>
              </a:spcBef>
              <a:spcAft>
                <a:spcPct val="0"/>
              </a:spcAft>
            </a:pPr>
            <a:r>
              <a:rPr sz="2600" b="1" dirty="0">
                <a:solidFill>
                  <a:srgbClr val="CC0000"/>
                </a:solidFill>
                <a:latin typeface="QUJKUT+TimesNewRomanPS-BoldMT"/>
                <a:cs typeface="QUJKUT+TimesNewRomanPS-BoldMT"/>
              </a:rPr>
              <a:t>1.7</a:t>
            </a:r>
          </a:p>
          <a:p>
            <a:pPr marL="0" marR="0">
              <a:lnSpc>
                <a:spcPts val="6235"/>
              </a:lnSpc>
              <a:spcBef>
                <a:spcPct val="0"/>
              </a:spcBef>
              <a:spcAft>
                <a:spcPct val="0"/>
              </a:spcAft>
            </a:pPr>
            <a:r>
              <a:rPr sz="2600" b="1" dirty="0">
                <a:solidFill>
                  <a:srgbClr val="CC0000"/>
                </a:solidFill>
                <a:latin typeface="QUJKUT+TimesNewRomanPS-BoldMT"/>
                <a:cs typeface="QUJKUT+TimesNewRomanPS-BoldMT"/>
              </a:rPr>
              <a:t>1.8</a:t>
            </a:r>
          </a:p>
        </p:txBody>
      </p:sp>
      <p:sp>
        <p:nvSpPr>
          <p:cNvPr id="13" name="object 13"/>
          <p:cNvSpPr txBox="1"/>
          <p:nvPr/>
        </p:nvSpPr>
        <p:spPr>
          <a:xfrm>
            <a:off x="6248400" y="5616108"/>
            <a:ext cx="2480310" cy="8261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05"/>
              </a:lnSpc>
              <a:spcBef>
                <a:spcPct val="0"/>
              </a:spcBef>
              <a:spcAft>
                <a:spcPct val="0"/>
              </a:spcAft>
            </a:pPr>
            <a:r>
              <a:rPr sz="2600">
                <a:solidFill>
                  <a:srgbClr val="CC0000"/>
                </a:solidFill>
                <a:latin typeface="BWLOCB+LiSu"/>
                <a:cs typeface="BWLOCB+LiSu"/>
              </a:rPr>
              <a:t>基尔霍夫定律</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52472"/>
            <a:ext cx="9215054" cy="680552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1"/>
            <a:ext cx="9144000" cy="691779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42559" y="31625"/>
            <a:ext cx="9186559" cy="68263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4554"/>
            <a:ext cx="9150080" cy="68534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74395"/>
            <a:ext cx="9144000" cy="670920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2129" y="0"/>
            <a:ext cx="9168255" cy="6858000"/>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0" y="-20534"/>
            <a:ext cx="9116786" cy="6878533"/>
          </a:xfrm>
          <a:prstGeom prst="rect">
            <a:avLst/>
          </a:prstGeom>
          <a:noFill/>
          <a:ln w="9525">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0" y="27215"/>
            <a:ext cx="9180576" cy="6830785"/>
          </a:xfrm>
          <a:prstGeom prst="rect">
            <a:avLst/>
          </a:prstGeom>
          <a:noFill/>
          <a:ln w="9525">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0" y="0"/>
            <a:ext cx="8929718" cy="6595613"/>
          </a:xfrm>
          <a:prstGeom prst="rect">
            <a:avLst/>
          </a:prstGeom>
          <a:noFill/>
          <a:ln w="9525">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55756" y="0"/>
            <a:ext cx="9199756" cy="6858000"/>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dirty="0"/>
          </a:p>
        </p:txBody>
      </p:sp>
      <p:sp>
        <p:nvSpPr>
          <p:cNvPr id="3" name="object 3"/>
          <p:cNvSpPr txBox="1"/>
          <p:nvPr/>
        </p:nvSpPr>
        <p:spPr>
          <a:xfrm>
            <a:off x="918845" y="1079356"/>
            <a:ext cx="1103337" cy="126942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600" marR="0">
              <a:lnSpc>
                <a:spcPts val="3995"/>
              </a:lnSpc>
              <a:spcBef>
                <a:spcPct val="0"/>
              </a:spcBef>
              <a:spcAft>
                <a:spcPct val="0"/>
              </a:spcAft>
            </a:pPr>
            <a:r>
              <a:rPr sz="3600">
                <a:solidFill>
                  <a:srgbClr val="C0C0C0"/>
                </a:solidFill>
                <a:latin typeface="SJVTIV+Wingdings-Regular"/>
                <a:cs typeface="SJVTIV+Wingdings-Regular"/>
              </a:rPr>
              <a:t></a:t>
            </a:r>
          </a:p>
          <a:p>
            <a:pPr marL="0" marR="0">
              <a:lnSpc>
                <a:spcPts val="695"/>
              </a:lnSpc>
              <a:spcBef>
                <a:spcPct val="0"/>
              </a:spcBef>
              <a:spcAft>
                <a:spcPct val="0"/>
              </a:spcAft>
            </a:pPr>
            <a:r>
              <a:rPr sz="3600">
                <a:solidFill>
                  <a:srgbClr val="007A77"/>
                </a:solidFill>
                <a:latin typeface="SJVTIV+Wingdings-Regular"/>
                <a:cs typeface="SJVTIV+Wingdings-Regular"/>
              </a:rPr>
              <a:t></a:t>
            </a:r>
          </a:p>
        </p:txBody>
      </p:sp>
      <p:sp>
        <p:nvSpPr>
          <p:cNvPr id="4" name="object 4"/>
          <p:cNvSpPr txBox="1"/>
          <p:nvPr/>
        </p:nvSpPr>
        <p:spPr>
          <a:xfrm>
            <a:off x="857224" y="1071546"/>
            <a:ext cx="2133599" cy="53860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600" marR="0">
              <a:lnSpc>
                <a:spcPts val="3600"/>
              </a:lnSpc>
              <a:spcBef>
                <a:spcPct val="0"/>
              </a:spcBef>
              <a:spcAft>
                <a:spcPct val="0"/>
              </a:spcAft>
            </a:pPr>
            <a:endParaRPr sz="3600" dirty="0">
              <a:solidFill>
                <a:srgbClr val="C0C0C0"/>
              </a:solidFill>
              <a:latin typeface="WISGHS+KaiTi_GB2312"/>
              <a:cs typeface="WISGHS+KaiTi_GB2312"/>
            </a:endParaRPr>
          </a:p>
          <a:p>
            <a:pPr marL="0" marR="0">
              <a:lnSpc>
                <a:spcPts val="600"/>
              </a:lnSpc>
              <a:spcBef>
                <a:spcPct val="0"/>
              </a:spcBef>
              <a:spcAft>
                <a:spcPct val="0"/>
              </a:spcAft>
            </a:pPr>
            <a:r>
              <a:rPr sz="3600" dirty="0">
                <a:solidFill>
                  <a:srgbClr val="007A77"/>
                </a:solidFill>
                <a:latin typeface="WISGHS+KaiTi_GB2312"/>
                <a:cs typeface="WISGHS+KaiTi_GB2312"/>
              </a:rPr>
              <a:t>重点</a:t>
            </a:r>
            <a:r>
              <a:rPr sz="3600" dirty="0">
                <a:solidFill>
                  <a:srgbClr val="003399"/>
                </a:solidFill>
                <a:latin typeface="WISGHS+KaiTi_GB2312"/>
                <a:cs typeface="WISGHS+KaiTi_GB2312"/>
              </a:rPr>
              <a:t>：</a:t>
            </a:r>
          </a:p>
        </p:txBody>
      </p:sp>
      <p:sp>
        <p:nvSpPr>
          <p:cNvPr id="5" name="object 5"/>
          <p:cNvSpPr txBox="1"/>
          <p:nvPr/>
        </p:nvSpPr>
        <p:spPr>
          <a:xfrm>
            <a:off x="1134110" y="2181383"/>
            <a:ext cx="7098760" cy="286893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600"/>
              </a:lnSpc>
              <a:spcBef>
                <a:spcPct val="0"/>
              </a:spcBef>
              <a:spcAft>
                <a:spcPct val="0"/>
              </a:spcAft>
            </a:pPr>
            <a:r>
              <a:rPr sz="3600">
                <a:solidFill>
                  <a:srgbClr val="FFFF00"/>
                </a:solidFill>
                <a:latin typeface="WISGHS+KaiTi_GB2312"/>
                <a:cs typeface="WISGHS+KaiTi_GB2312"/>
              </a:rPr>
              <a:t>1. 电压、电流的参考方向</a:t>
            </a:r>
          </a:p>
          <a:p>
            <a:pPr marL="4" marR="0">
              <a:lnSpc>
                <a:spcPts val="6800"/>
              </a:lnSpc>
              <a:spcBef>
                <a:spcPct val="0"/>
              </a:spcBef>
              <a:spcAft>
                <a:spcPct val="0"/>
              </a:spcAft>
            </a:pPr>
            <a:r>
              <a:rPr sz="3600">
                <a:solidFill>
                  <a:srgbClr val="FFFF00"/>
                </a:solidFill>
                <a:latin typeface="WISGHS+KaiTi_GB2312"/>
                <a:cs typeface="WISGHS+KaiTi_GB2312"/>
              </a:rPr>
              <a:t>2. 电阻元件和电源元件的特性</a:t>
            </a:r>
          </a:p>
          <a:p>
            <a:pPr marL="15" marR="0">
              <a:lnSpc>
                <a:spcPts val="6789"/>
              </a:lnSpc>
              <a:spcBef>
                <a:spcPct val="0"/>
              </a:spcBef>
              <a:spcAft>
                <a:spcPct val="0"/>
              </a:spcAft>
            </a:pPr>
            <a:r>
              <a:rPr sz="3600">
                <a:solidFill>
                  <a:srgbClr val="FFFF00"/>
                </a:solidFill>
                <a:latin typeface="WISGHS+KaiTi_GB2312"/>
                <a:cs typeface="WISGHS+KaiTi_GB2312"/>
              </a:rPr>
              <a:t>3. 受控电源</a:t>
            </a:r>
          </a:p>
        </p:txBody>
      </p:sp>
      <p:sp>
        <p:nvSpPr>
          <p:cNvPr id="6" name="object 6"/>
          <p:cNvSpPr txBox="1"/>
          <p:nvPr/>
        </p:nvSpPr>
        <p:spPr>
          <a:xfrm>
            <a:off x="1135380" y="4843939"/>
            <a:ext cx="914400" cy="11430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600"/>
              </a:lnSpc>
              <a:spcBef>
                <a:spcPct val="0"/>
              </a:spcBef>
              <a:spcAft>
                <a:spcPct val="0"/>
              </a:spcAft>
            </a:pPr>
            <a:r>
              <a:rPr sz="3600">
                <a:solidFill>
                  <a:srgbClr val="FFFF00"/>
                </a:solidFill>
                <a:latin typeface="WISGHS+KaiTi_GB2312"/>
                <a:cs typeface="WISGHS+KaiTi_GB2312"/>
              </a:rPr>
              <a:t>4</a:t>
            </a:r>
          </a:p>
        </p:txBody>
      </p:sp>
      <p:sp>
        <p:nvSpPr>
          <p:cNvPr id="7" name="object 7"/>
          <p:cNvSpPr txBox="1"/>
          <p:nvPr/>
        </p:nvSpPr>
        <p:spPr>
          <a:xfrm>
            <a:off x="1363980" y="4843939"/>
            <a:ext cx="3886200" cy="11430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600"/>
              </a:lnSpc>
              <a:spcBef>
                <a:spcPct val="0"/>
              </a:spcBef>
              <a:spcAft>
                <a:spcPct val="0"/>
              </a:spcAft>
            </a:pPr>
            <a:r>
              <a:rPr sz="3600">
                <a:solidFill>
                  <a:srgbClr val="FFFF00"/>
                </a:solidFill>
                <a:latin typeface="WISGHS+KaiTi_GB2312"/>
                <a:cs typeface="WISGHS+KaiTi_GB2312"/>
              </a:rPr>
              <a:t>. 基尔霍夫定律</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3040" y="-1"/>
            <a:ext cx="9140960" cy="6860281"/>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0"/>
            <a:ext cx="8982295" cy="6643710"/>
          </a:xfrm>
          <a:prstGeom prst="rect">
            <a:avLst/>
          </a:prstGeom>
          <a:noFill/>
          <a:ln w="9525">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1494" y="-1"/>
            <a:ext cx="9175494" cy="6745619"/>
          </a:xfrm>
          <a:prstGeom prst="rect">
            <a:avLst/>
          </a:prstGeom>
          <a:noFill/>
          <a:ln w="9525">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9070" y="0"/>
            <a:ext cx="9162142" cy="6858000"/>
          </a:xfrm>
          <a:prstGeom prst="rect">
            <a:avLst/>
          </a:prstGeom>
          <a:noFill/>
          <a:ln w="9525">
            <a:noFill/>
            <a:miter lim="800000"/>
            <a:headEnd/>
            <a:tailEnd/>
          </a:ln>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6080" y="0"/>
            <a:ext cx="9156160" cy="6858000"/>
          </a:xfrm>
          <a:prstGeom prst="rect">
            <a:avLst/>
          </a:prstGeom>
          <a:noFill/>
          <a:ln w="9525">
            <a:noFill/>
            <a:miter lim="800000"/>
            <a:headEnd/>
            <a:tailEnd/>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5969" y="0"/>
            <a:ext cx="9149969" cy="6722056"/>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0" y="71414"/>
            <a:ext cx="9097080" cy="6643734"/>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0" y="0"/>
            <a:ext cx="9144000" cy="6894286"/>
          </a:xfrm>
          <a:prstGeom prst="rect">
            <a:avLst/>
          </a:prstGeom>
          <a:noFill/>
          <a:ln w="9525">
            <a:noFill/>
            <a:miter lim="800000"/>
            <a:headEnd/>
            <a:tailEnd/>
          </a:ln>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1" y="106538"/>
            <a:ext cx="9144000" cy="6680048"/>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71406" y="71438"/>
            <a:ext cx="8977024" cy="6643710"/>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275965" y="752117"/>
            <a:ext cx="3562350" cy="161925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100"/>
              </a:lnSpc>
              <a:spcBef>
                <a:spcPct val="0"/>
              </a:spcBef>
              <a:spcAft>
                <a:spcPct val="0"/>
              </a:spcAft>
            </a:pPr>
            <a:r>
              <a:rPr sz="5100">
                <a:solidFill>
                  <a:srgbClr val="003399"/>
                </a:solidFill>
                <a:latin typeface="QOPUKJ+SimHei"/>
                <a:cs typeface="QOPUKJ+SimHei"/>
              </a:rPr>
              <a:t>本章要求</a:t>
            </a:r>
          </a:p>
        </p:txBody>
      </p:sp>
      <p:sp>
        <p:nvSpPr>
          <p:cNvPr id="4" name="object 4"/>
          <p:cNvSpPr txBox="1"/>
          <p:nvPr/>
        </p:nvSpPr>
        <p:spPr>
          <a:xfrm>
            <a:off x="560070" y="1806613"/>
            <a:ext cx="928461" cy="376202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407"/>
              </a:lnSpc>
              <a:spcBef>
                <a:spcPct val="0"/>
              </a:spcBef>
              <a:spcAft>
                <a:spcPct val="0"/>
              </a:spcAft>
            </a:pPr>
            <a:r>
              <a:rPr sz="3050">
                <a:solidFill>
                  <a:srgbClr val="DC5900"/>
                </a:solidFill>
                <a:latin typeface="ATLGLV+Wingdings-Regular"/>
                <a:cs typeface="ATLGLV+Wingdings-Regular"/>
              </a:rPr>
              <a:t></a:t>
            </a:r>
          </a:p>
          <a:p>
            <a:pPr marL="0" marR="0">
              <a:lnSpc>
                <a:spcPts val="10819"/>
              </a:lnSpc>
              <a:spcBef>
                <a:spcPct val="0"/>
              </a:spcBef>
              <a:spcAft>
                <a:spcPct val="0"/>
              </a:spcAft>
            </a:pPr>
            <a:r>
              <a:rPr sz="3050">
                <a:solidFill>
                  <a:srgbClr val="DC5900"/>
                </a:solidFill>
                <a:latin typeface="ATLGLV+Wingdings-Regular"/>
                <a:cs typeface="ATLGLV+Wingdings-Regular"/>
              </a:rPr>
              <a:t></a:t>
            </a:r>
          </a:p>
          <a:p>
            <a:pPr marL="0" marR="0">
              <a:lnSpc>
                <a:spcPts val="10820"/>
              </a:lnSpc>
              <a:spcBef>
                <a:spcPct val="0"/>
              </a:spcBef>
              <a:spcAft>
                <a:spcPct val="0"/>
              </a:spcAft>
            </a:pPr>
            <a:r>
              <a:rPr sz="3050">
                <a:solidFill>
                  <a:srgbClr val="DC5900"/>
                </a:solidFill>
                <a:latin typeface="ATLGLV+Wingdings-Regular"/>
                <a:cs typeface="ATLGLV+Wingdings-Regular"/>
              </a:rPr>
              <a:t></a:t>
            </a:r>
          </a:p>
        </p:txBody>
      </p:sp>
      <p:sp>
        <p:nvSpPr>
          <p:cNvPr id="5" name="object 5"/>
          <p:cNvSpPr txBox="1"/>
          <p:nvPr/>
        </p:nvSpPr>
        <p:spPr>
          <a:xfrm>
            <a:off x="902970" y="1749932"/>
            <a:ext cx="8393493" cy="193608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35" marR="0">
              <a:lnSpc>
                <a:spcPts val="4174"/>
              </a:lnSpc>
              <a:spcBef>
                <a:spcPct val="0"/>
              </a:spcBef>
              <a:spcAft>
                <a:spcPct val="0"/>
              </a:spcAft>
            </a:pPr>
            <a:r>
              <a:rPr sz="4100">
                <a:solidFill>
                  <a:srgbClr val="000066"/>
                </a:solidFill>
                <a:latin typeface="CQTQNO+STXinwei"/>
                <a:cs typeface="CQTQNO+STXinwei"/>
              </a:rPr>
              <a:t>充分理解和掌握电流的参考方向</a:t>
            </a:r>
          </a:p>
          <a:p>
            <a:pPr marL="0" marR="0">
              <a:lnSpc>
                <a:spcPts val="4919"/>
              </a:lnSpc>
              <a:spcBef>
                <a:spcPct val="0"/>
              </a:spcBef>
              <a:spcAft>
                <a:spcPct val="0"/>
              </a:spcAft>
            </a:pPr>
            <a:r>
              <a:rPr sz="4100">
                <a:solidFill>
                  <a:srgbClr val="000066"/>
                </a:solidFill>
                <a:latin typeface="CQTQNO+STXinwei"/>
                <a:cs typeface="CQTQNO+STXinwei"/>
              </a:rPr>
              <a:t>和电压的参考极性两个概念；</a:t>
            </a:r>
          </a:p>
        </p:txBody>
      </p:sp>
      <p:sp>
        <p:nvSpPr>
          <p:cNvPr id="6" name="object 6"/>
          <p:cNvSpPr txBox="1"/>
          <p:nvPr/>
        </p:nvSpPr>
        <p:spPr>
          <a:xfrm>
            <a:off x="902970" y="3124072"/>
            <a:ext cx="8393493" cy="19360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35" marR="0">
              <a:lnSpc>
                <a:spcPts val="4174"/>
              </a:lnSpc>
              <a:spcBef>
                <a:spcPct val="0"/>
              </a:spcBef>
              <a:spcAft>
                <a:spcPct val="0"/>
              </a:spcAft>
            </a:pPr>
            <a:r>
              <a:rPr sz="4100">
                <a:solidFill>
                  <a:srgbClr val="000066"/>
                </a:solidFill>
                <a:latin typeface="CQTQNO+STXinwei"/>
                <a:cs typeface="CQTQNO+STXinwei"/>
              </a:rPr>
              <a:t>明确电阻、电感、电容等电路元</a:t>
            </a:r>
          </a:p>
          <a:p>
            <a:pPr marL="0" marR="0">
              <a:lnSpc>
                <a:spcPts val="4920"/>
              </a:lnSpc>
              <a:spcBef>
                <a:spcPct val="0"/>
              </a:spcBef>
              <a:spcAft>
                <a:spcPct val="0"/>
              </a:spcAft>
            </a:pPr>
            <a:r>
              <a:rPr sz="4100">
                <a:solidFill>
                  <a:srgbClr val="000066"/>
                </a:solidFill>
                <a:latin typeface="CQTQNO+STXinwei"/>
                <a:cs typeface="CQTQNO+STXinwei"/>
              </a:rPr>
              <a:t>件的电压与电流间的关系；</a:t>
            </a:r>
          </a:p>
        </p:txBody>
      </p:sp>
      <p:sp>
        <p:nvSpPr>
          <p:cNvPr id="7" name="object 7"/>
          <p:cNvSpPr txBox="1"/>
          <p:nvPr/>
        </p:nvSpPr>
        <p:spPr>
          <a:xfrm>
            <a:off x="902970" y="4498212"/>
            <a:ext cx="8393493" cy="19360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35" marR="0">
              <a:lnSpc>
                <a:spcPts val="4174"/>
              </a:lnSpc>
              <a:spcBef>
                <a:spcPct val="0"/>
              </a:spcBef>
              <a:spcAft>
                <a:spcPct val="0"/>
              </a:spcAft>
            </a:pPr>
            <a:r>
              <a:rPr sz="4100">
                <a:solidFill>
                  <a:srgbClr val="000066"/>
                </a:solidFill>
                <a:latin typeface="CQTQNO+STXinwei"/>
                <a:cs typeface="CQTQNO+STXinwei"/>
              </a:rPr>
              <a:t>熟练掌握电路基本定律，并做到</a:t>
            </a:r>
          </a:p>
          <a:p>
            <a:pPr marL="0" marR="0">
              <a:lnSpc>
                <a:spcPts val="4920"/>
              </a:lnSpc>
              <a:spcBef>
                <a:spcPct val="0"/>
              </a:spcBef>
              <a:spcAft>
                <a:spcPct val="0"/>
              </a:spcAft>
            </a:pPr>
            <a:r>
              <a:rPr sz="4100">
                <a:solidFill>
                  <a:srgbClr val="000066"/>
                </a:solidFill>
                <a:latin typeface="CQTQNO+STXinwei"/>
                <a:cs typeface="CQTQNO+STXinwei"/>
              </a:rPr>
              <a:t>灵活运用。</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pPr>
              <a:defRPr/>
            </a:pPr>
            <a:fld id="{9517B31F-8A9C-4877-8A28-D79F4CE7A05A}" type="slidenum">
              <a:rPr lang="en-US" altLang="zh-CN"/>
              <a:pPr>
                <a:defRPr/>
              </a:pPr>
              <a:t>40</a:t>
            </a:fld>
            <a:endParaRPr lang="en-US" altLang="zh-CN"/>
          </a:p>
        </p:txBody>
      </p:sp>
      <p:sp>
        <p:nvSpPr>
          <p:cNvPr id="10248" name="Text Box 3"/>
          <p:cNvSpPr txBox="1">
            <a:spLocks noChangeArrowheads="1"/>
          </p:cNvSpPr>
          <p:nvPr/>
        </p:nvSpPr>
        <p:spPr bwMode="auto">
          <a:xfrm>
            <a:off x="571472" y="785794"/>
            <a:ext cx="7777163" cy="2554545"/>
          </a:xfrm>
          <a:prstGeom prst="rect">
            <a:avLst/>
          </a:prstGeom>
          <a:noFill/>
          <a:ln w="9525">
            <a:noFill/>
            <a:miter lim="800000"/>
            <a:headEnd/>
            <a:tailEnd/>
          </a:ln>
        </p:spPr>
        <p:txBody>
          <a:bodyPr>
            <a:spAutoFit/>
          </a:bodyPr>
          <a:lstStyle/>
          <a:p>
            <a:r>
              <a:rPr lang="zh-CN" altLang="en-US" sz="3200" b="1" dirty="0" smtClean="0">
                <a:solidFill>
                  <a:srgbClr val="FF0000"/>
                </a:solidFill>
              </a:rPr>
              <a:t>理想电压源</a:t>
            </a:r>
            <a:r>
              <a:rPr lang="zh-CN" altLang="en-US" sz="3200" b="1" dirty="0">
                <a:solidFill>
                  <a:srgbClr val="FF0000"/>
                </a:solidFill>
              </a:rPr>
              <a:t>的串联与并联</a:t>
            </a:r>
          </a:p>
          <a:p>
            <a:r>
              <a:rPr lang="zh-CN" altLang="en-US" b="1" dirty="0">
                <a:solidFill>
                  <a:srgbClr val="FF0000"/>
                </a:solidFill>
              </a:rPr>
              <a:t>   </a:t>
            </a:r>
            <a:r>
              <a:rPr lang="zh-CN" altLang="en-US" sz="3200" b="1" dirty="0">
                <a:solidFill>
                  <a:srgbClr val="0000CC"/>
                </a:solidFill>
                <a:latin typeface="+mn-ea"/>
              </a:rPr>
              <a:t>当电路中有多</a:t>
            </a:r>
            <a:r>
              <a:rPr lang="zh-CN" altLang="en-US" sz="3200" b="1" dirty="0" smtClean="0">
                <a:solidFill>
                  <a:srgbClr val="0000CC"/>
                </a:solidFill>
                <a:latin typeface="+mn-ea"/>
              </a:rPr>
              <a:t>个理想电压源</a:t>
            </a:r>
            <a:r>
              <a:rPr lang="zh-CN" altLang="en-US" sz="3200" b="1" dirty="0">
                <a:solidFill>
                  <a:srgbClr val="0000CC"/>
                </a:solidFill>
                <a:latin typeface="+mn-ea"/>
              </a:rPr>
              <a:t>串联时，以图（</a:t>
            </a:r>
            <a:r>
              <a:rPr lang="en-US" altLang="zh-CN" sz="3200" b="1" dirty="0">
                <a:solidFill>
                  <a:srgbClr val="0000CC"/>
                </a:solidFill>
                <a:latin typeface="+mn-ea"/>
              </a:rPr>
              <a:t>a</a:t>
            </a:r>
            <a:r>
              <a:rPr lang="zh-CN" altLang="en-US" sz="3200" b="1" dirty="0">
                <a:solidFill>
                  <a:srgbClr val="0000CC"/>
                </a:solidFill>
                <a:latin typeface="+mn-ea"/>
              </a:rPr>
              <a:t>）所示的三个电压源串联为例，对于外电路来说可以等效成一个电压源，如图（</a:t>
            </a:r>
            <a:r>
              <a:rPr lang="en-US" altLang="zh-CN" sz="3200" b="1" dirty="0">
                <a:solidFill>
                  <a:srgbClr val="0000CC"/>
                </a:solidFill>
                <a:latin typeface="+mn-ea"/>
              </a:rPr>
              <a:t>b</a:t>
            </a:r>
            <a:r>
              <a:rPr lang="zh-CN" altLang="en-US" sz="3200" b="1" dirty="0">
                <a:solidFill>
                  <a:srgbClr val="0000CC"/>
                </a:solidFill>
                <a:latin typeface="+mn-ea"/>
              </a:rPr>
              <a:t>）所示。</a:t>
            </a:r>
          </a:p>
        </p:txBody>
      </p:sp>
      <p:pic>
        <p:nvPicPr>
          <p:cNvPr id="10249" name="Picture 5"/>
          <p:cNvPicPr>
            <a:picLocks noChangeAspect="1" noChangeArrowheads="1"/>
          </p:cNvPicPr>
          <p:nvPr/>
        </p:nvPicPr>
        <p:blipFill>
          <a:blip r:embed="rId3" cstate="print"/>
          <a:srcRect/>
          <a:stretch>
            <a:fillRect/>
          </a:stretch>
        </p:blipFill>
        <p:spPr bwMode="auto">
          <a:xfrm>
            <a:off x="714348" y="4286256"/>
            <a:ext cx="3455987" cy="1901825"/>
          </a:xfrm>
          <a:prstGeom prst="rect">
            <a:avLst/>
          </a:prstGeom>
          <a:noFill/>
          <a:ln w="9525">
            <a:noFill/>
            <a:miter lim="800000"/>
            <a:headEnd/>
            <a:tailEnd/>
          </a:ln>
        </p:spPr>
      </p:pic>
      <p:pic>
        <p:nvPicPr>
          <p:cNvPr id="10250" name="Picture 7"/>
          <p:cNvPicPr>
            <a:picLocks noChangeAspect="1" noChangeArrowheads="1"/>
          </p:cNvPicPr>
          <p:nvPr/>
        </p:nvPicPr>
        <p:blipFill>
          <a:blip r:embed="rId4" cstate="print"/>
          <a:srcRect/>
          <a:stretch>
            <a:fillRect/>
          </a:stretch>
        </p:blipFill>
        <p:spPr bwMode="auto">
          <a:xfrm>
            <a:off x="5715008" y="4429132"/>
            <a:ext cx="2063750" cy="1671638"/>
          </a:xfrm>
          <a:prstGeom prst="rect">
            <a:avLst/>
          </a:prstGeom>
          <a:noFill/>
          <a:ln w="9525">
            <a:noFill/>
            <a:miter lim="800000"/>
            <a:headEnd/>
            <a:tailEnd/>
          </a:ln>
        </p:spPr>
      </p:pic>
      <p:graphicFrame>
        <p:nvGraphicFramePr>
          <p:cNvPr id="10242" name="Object 8"/>
          <p:cNvGraphicFramePr>
            <a:graphicFrameLocks noChangeAspect="1"/>
          </p:cNvGraphicFramePr>
          <p:nvPr/>
        </p:nvGraphicFramePr>
        <p:xfrm>
          <a:off x="6494480" y="3860800"/>
          <a:ext cx="577850" cy="701675"/>
        </p:xfrm>
        <a:graphic>
          <a:graphicData uri="http://schemas.openxmlformats.org/presentationml/2006/ole">
            <p:oleObj spid="_x0000_s1026" r:id="rId5" imgW="165028" imgH="228501" progId="Equation.3">
              <p:embed/>
            </p:oleObj>
          </a:graphicData>
        </a:graphic>
      </p:graphicFrame>
      <p:graphicFrame>
        <p:nvGraphicFramePr>
          <p:cNvPr id="10243" name="Object 9"/>
          <p:cNvGraphicFramePr>
            <a:graphicFrameLocks noChangeAspect="1"/>
          </p:cNvGraphicFramePr>
          <p:nvPr/>
        </p:nvGraphicFramePr>
        <p:xfrm>
          <a:off x="1331913" y="3789363"/>
          <a:ext cx="574675" cy="657225"/>
        </p:xfrm>
        <a:graphic>
          <a:graphicData uri="http://schemas.openxmlformats.org/presentationml/2006/ole">
            <p:oleObj spid="_x0000_s1027" name="Equation" r:id="rId6" imgW="203040" imgH="228600" progId="Equation.3">
              <p:embed/>
            </p:oleObj>
          </a:graphicData>
        </a:graphic>
      </p:graphicFrame>
      <p:graphicFrame>
        <p:nvGraphicFramePr>
          <p:cNvPr id="10244" name="Object 10"/>
          <p:cNvGraphicFramePr>
            <a:graphicFrameLocks noChangeAspect="1"/>
          </p:cNvGraphicFramePr>
          <p:nvPr/>
        </p:nvGraphicFramePr>
        <p:xfrm>
          <a:off x="2987675" y="3716338"/>
          <a:ext cx="663575" cy="692150"/>
        </p:xfrm>
        <a:graphic>
          <a:graphicData uri="http://schemas.openxmlformats.org/presentationml/2006/ole">
            <p:oleObj spid="_x0000_s1028" r:id="rId7" imgW="215806" imgH="228501" progId="Equation.3">
              <p:embed/>
            </p:oleObj>
          </a:graphicData>
        </a:graphic>
      </p:graphicFrame>
      <p:graphicFrame>
        <p:nvGraphicFramePr>
          <p:cNvPr id="10245" name="Object 11"/>
          <p:cNvGraphicFramePr>
            <a:graphicFrameLocks noChangeAspect="1"/>
          </p:cNvGraphicFramePr>
          <p:nvPr/>
        </p:nvGraphicFramePr>
        <p:xfrm>
          <a:off x="2124075" y="3716338"/>
          <a:ext cx="698500" cy="728662"/>
        </p:xfrm>
        <a:graphic>
          <a:graphicData uri="http://schemas.openxmlformats.org/presentationml/2006/ole">
            <p:oleObj spid="_x0000_s1029" r:id="rId8" imgW="215806" imgH="228501" progId="Equation.3">
              <p:embed/>
            </p:oleObj>
          </a:graphicData>
        </a:graphic>
      </p:graphicFrame>
      <p:sp>
        <p:nvSpPr>
          <p:cNvPr id="10251" name="Text Box 12"/>
          <p:cNvSpPr txBox="1">
            <a:spLocks noChangeArrowheads="1"/>
          </p:cNvSpPr>
          <p:nvPr/>
        </p:nvSpPr>
        <p:spPr bwMode="auto">
          <a:xfrm>
            <a:off x="1619250" y="5949950"/>
            <a:ext cx="1296988" cy="457200"/>
          </a:xfrm>
          <a:prstGeom prst="rect">
            <a:avLst/>
          </a:prstGeom>
          <a:noFill/>
          <a:ln w="9525">
            <a:noFill/>
            <a:miter lim="800000"/>
            <a:headEnd/>
            <a:tailEnd/>
          </a:ln>
        </p:spPr>
        <p:txBody>
          <a:bodyPr>
            <a:spAutoFit/>
          </a:bodyPr>
          <a:lstStyle/>
          <a:p>
            <a:pPr>
              <a:spcBef>
                <a:spcPct val="50000"/>
              </a:spcBef>
            </a:pPr>
            <a:r>
              <a:rPr lang="zh-CN" altLang="en-US" sz="2400"/>
              <a:t>（</a:t>
            </a:r>
            <a:r>
              <a:rPr lang="en-US" altLang="zh-CN" sz="2400"/>
              <a:t>a</a:t>
            </a:r>
            <a:r>
              <a:rPr lang="zh-CN" altLang="en-US" sz="2400"/>
              <a:t>）</a:t>
            </a:r>
          </a:p>
        </p:txBody>
      </p:sp>
      <p:sp>
        <p:nvSpPr>
          <p:cNvPr id="10252" name="Text Box 13"/>
          <p:cNvSpPr txBox="1">
            <a:spLocks noChangeArrowheads="1"/>
          </p:cNvSpPr>
          <p:nvPr/>
        </p:nvSpPr>
        <p:spPr bwMode="auto">
          <a:xfrm>
            <a:off x="6084888" y="6021388"/>
            <a:ext cx="1152525" cy="457200"/>
          </a:xfrm>
          <a:prstGeom prst="rect">
            <a:avLst/>
          </a:prstGeom>
          <a:noFill/>
          <a:ln w="9525">
            <a:noFill/>
            <a:miter lim="800000"/>
            <a:headEnd/>
            <a:tailEnd/>
          </a:ln>
        </p:spPr>
        <p:txBody>
          <a:bodyPr>
            <a:spAutoFit/>
          </a:bodyPr>
          <a:lstStyle/>
          <a:p>
            <a:pPr>
              <a:spcBef>
                <a:spcPct val="50000"/>
              </a:spcBef>
            </a:pPr>
            <a:r>
              <a:rPr lang="zh-CN" altLang="en-US" sz="2400"/>
              <a:t>（</a:t>
            </a:r>
            <a:r>
              <a:rPr lang="en-US" altLang="zh-CN" sz="2400"/>
              <a:t>b</a:t>
            </a:r>
            <a:r>
              <a:rPr lang="zh-CN" altLang="en-US" sz="2400"/>
              <a:t>）</a:t>
            </a:r>
          </a:p>
        </p:txBody>
      </p:sp>
      <p:sp>
        <p:nvSpPr>
          <p:cNvPr id="14" name="右箭头 13"/>
          <p:cNvSpPr/>
          <p:nvPr/>
        </p:nvSpPr>
        <p:spPr>
          <a:xfrm>
            <a:off x="4572000" y="4929198"/>
            <a:ext cx="114300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29124" y="4357694"/>
            <a:ext cx="1428760" cy="461665"/>
          </a:xfrm>
          <a:prstGeom prst="rect">
            <a:avLst/>
          </a:prstGeom>
          <a:noFill/>
        </p:spPr>
        <p:txBody>
          <a:bodyPr wrap="square" rtlCol="0">
            <a:spAutoFit/>
          </a:bodyPr>
          <a:lstStyle/>
          <a:p>
            <a:r>
              <a:rPr lang="zh-CN" altLang="en-US" sz="2400" b="1" dirty="0" smtClean="0">
                <a:solidFill>
                  <a:schemeClr val="bg2">
                    <a:lumMod val="10000"/>
                  </a:schemeClr>
                </a:solidFill>
              </a:rPr>
              <a:t>对外等效</a:t>
            </a:r>
            <a:endParaRPr lang="zh-CN" altLang="en-US" sz="2400" b="1" dirty="0">
              <a:solidFill>
                <a:schemeClr val="bg2">
                  <a:lumMod val="1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C27AD50-1EED-4CF3-A507-5AF98511FCF0}" type="slidenum">
              <a:rPr lang="en-US" altLang="zh-CN"/>
              <a:pPr>
                <a:defRPr/>
              </a:pPr>
              <a:t>41</a:t>
            </a:fld>
            <a:endParaRPr lang="en-US" altLang="zh-CN"/>
          </a:p>
        </p:txBody>
      </p:sp>
      <p:graphicFrame>
        <p:nvGraphicFramePr>
          <p:cNvPr id="11266" name="Object 2"/>
          <p:cNvGraphicFramePr>
            <a:graphicFrameLocks noChangeAspect="1"/>
          </p:cNvGraphicFramePr>
          <p:nvPr/>
        </p:nvGraphicFramePr>
        <p:xfrm>
          <a:off x="1116013" y="620713"/>
          <a:ext cx="6840537" cy="1616075"/>
        </p:xfrm>
        <a:graphic>
          <a:graphicData uri="http://schemas.openxmlformats.org/presentationml/2006/ole">
            <p:oleObj spid="_x0000_s2050" name="Equation" r:id="rId3" imgW="1942920" imgH="457200" progId="Equation.3">
              <p:embed/>
            </p:oleObj>
          </a:graphicData>
        </a:graphic>
      </p:graphicFrame>
      <p:sp>
        <p:nvSpPr>
          <p:cNvPr id="11268" name="Text Box 3"/>
          <p:cNvSpPr txBox="1">
            <a:spLocks noChangeArrowheads="1"/>
          </p:cNvSpPr>
          <p:nvPr/>
        </p:nvSpPr>
        <p:spPr bwMode="auto">
          <a:xfrm>
            <a:off x="755650" y="2349500"/>
            <a:ext cx="7632700" cy="3046988"/>
          </a:xfrm>
          <a:prstGeom prst="rect">
            <a:avLst/>
          </a:prstGeom>
          <a:noFill/>
          <a:ln w="9525">
            <a:noFill/>
            <a:miter lim="800000"/>
            <a:headEnd/>
            <a:tailEnd/>
          </a:ln>
        </p:spPr>
        <p:txBody>
          <a:bodyPr>
            <a:spAutoFit/>
          </a:bodyPr>
          <a:lstStyle/>
          <a:p>
            <a:r>
              <a:rPr lang="zh-CN" altLang="en-US" sz="3200" b="1" dirty="0">
                <a:solidFill>
                  <a:srgbClr val="0000CC"/>
                </a:solidFill>
              </a:rPr>
              <a:t>即多个电压源串联时，其等效电压源的电压为各个电压源电压的代数和。</a:t>
            </a:r>
          </a:p>
          <a:p>
            <a:r>
              <a:rPr lang="zh-CN" altLang="en-US" sz="3200" b="1" dirty="0">
                <a:solidFill>
                  <a:srgbClr val="0000CC"/>
                </a:solidFill>
              </a:rPr>
              <a:t>    关于电压源的并联则必须满足大小相等、方向相同这一条件方可进行。并且其等效电压源的电压就是其中任一个电压源的电压</a:t>
            </a:r>
            <a:r>
              <a:rPr lang="zh-CN" altLang="en-US" sz="3200" b="1" dirty="0" smtClean="0">
                <a:solidFill>
                  <a:srgbClr val="0000CC"/>
                </a:solidFill>
              </a:rPr>
              <a:t>。（</a:t>
            </a:r>
            <a:r>
              <a:rPr lang="zh-CN" altLang="en-US" sz="3200" b="1" dirty="0" smtClean="0">
                <a:solidFill>
                  <a:schemeClr val="bg2">
                    <a:lumMod val="25000"/>
                  </a:schemeClr>
                </a:solidFill>
              </a:rPr>
              <a:t>并联电路电压处处相等</a:t>
            </a:r>
            <a:r>
              <a:rPr lang="zh-CN" altLang="en-US" sz="3200" b="1" dirty="0" smtClean="0">
                <a:solidFill>
                  <a:srgbClr val="0000CC"/>
                </a:solidFill>
              </a:rPr>
              <a:t>）</a:t>
            </a:r>
            <a:endParaRPr lang="zh-CN" altLang="en-US" sz="3200" b="1" dirty="0">
              <a:solidFill>
                <a:srgbClr val="0000C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50DCCDCB-331F-483A-8691-4088A36F8756}" type="slidenum">
              <a:rPr lang="en-US" altLang="zh-CN"/>
              <a:pPr>
                <a:defRPr/>
              </a:pPr>
              <a:t>42</a:t>
            </a:fld>
            <a:endParaRPr lang="en-US" altLang="zh-CN"/>
          </a:p>
        </p:txBody>
      </p:sp>
      <p:sp>
        <p:nvSpPr>
          <p:cNvPr id="28675" name="Text Box 2"/>
          <p:cNvSpPr txBox="1">
            <a:spLocks noChangeArrowheads="1"/>
          </p:cNvSpPr>
          <p:nvPr/>
        </p:nvSpPr>
        <p:spPr bwMode="auto">
          <a:xfrm>
            <a:off x="684213" y="836613"/>
            <a:ext cx="7559675" cy="2062103"/>
          </a:xfrm>
          <a:prstGeom prst="rect">
            <a:avLst/>
          </a:prstGeom>
          <a:noFill/>
          <a:ln w="9525">
            <a:noFill/>
            <a:miter lim="800000"/>
            <a:headEnd/>
            <a:tailEnd/>
          </a:ln>
        </p:spPr>
        <p:txBody>
          <a:bodyPr>
            <a:spAutoFit/>
          </a:bodyPr>
          <a:lstStyle/>
          <a:p>
            <a:r>
              <a:rPr lang="zh-CN" altLang="en-US" sz="3200" b="1" dirty="0">
                <a:solidFill>
                  <a:srgbClr val="0000CC"/>
                </a:solidFill>
              </a:rPr>
              <a:t>当电路中有多</a:t>
            </a:r>
            <a:r>
              <a:rPr lang="zh-CN" altLang="en-US" sz="3200" b="1" dirty="0" smtClean="0">
                <a:solidFill>
                  <a:srgbClr val="0000CC"/>
                </a:solidFill>
              </a:rPr>
              <a:t>个理想电流源</a:t>
            </a:r>
            <a:r>
              <a:rPr lang="zh-CN" altLang="en-US" sz="3200" b="1" dirty="0">
                <a:solidFill>
                  <a:srgbClr val="0000CC"/>
                </a:solidFill>
              </a:rPr>
              <a:t>并联时，以图（</a:t>
            </a:r>
            <a:r>
              <a:rPr lang="en-US" altLang="zh-CN" sz="3200" b="1" dirty="0">
                <a:solidFill>
                  <a:srgbClr val="0000CC"/>
                </a:solidFill>
              </a:rPr>
              <a:t>c</a:t>
            </a:r>
            <a:r>
              <a:rPr lang="zh-CN" altLang="en-US" sz="3200" b="1" dirty="0">
                <a:solidFill>
                  <a:srgbClr val="0000CC"/>
                </a:solidFill>
              </a:rPr>
              <a:t>）所示</a:t>
            </a:r>
          </a:p>
          <a:p>
            <a:r>
              <a:rPr lang="zh-CN" altLang="en-US" sz="3200" b="1" dirty="0">
                <a:solidFill>
                  <a:srgbClr val="0000CC"/>
                </a:solidFill>
              </a:rPr>
              <a:t>三</a:t>
            </a:r>
            <a:r>
              <a:rPr lang="zh-CN" altLang="en-US" sz="3200" b="1" dirty="0" smtClean="0">
                <a:solidFill>
                  <a:srgbClr val="0000CC"/>
                </a:solidFill>
              </a:rPr>
              <a:t>个理想电流源</a:t>
            </a:r>
            <a:r>
              <a:rPr lang="zh-CN" altLang="en-US" sz="3200" b="1" dirty="0">
                <a:solidFill>
                  <a:srgbClr val="0000CC"/>
                </a:solidFill>
              </a:rPr>
              <a:t>并联为例，对于外电路来说可以</a:t>
            </a:r>
            <a:r>
              <a:rPr lang="zh-CN" altLang="en-US" sz="3200" b="1" dirty="0" smtClean="0">
                <a:solidFill>
                  <a:srgbClr val="0000CC"/>
                </a:solidFill>
              </a:rPr>
              <a:t>等效一</a:t>
            </a:r>
            <a:r>
              <a:rPr lang="zh-CN" altLang="en-US" sz="3200" b="1" dirty="0">
                <a:solidFill>
                  <a:srgbClr val="0000CC"/>
                </a:solidFill>
              </a:rPr>
              <a:t>个电流源，如图（</a:t>
            </a:r>
            <a:r>
              <a:rPr lang="en-US" altLang="zh-CN" sz="3200" b="1" dirty="0">
                <a:solidFill>
                  <a:srgbClr val="0000CC"/>
                </a:solidFill>
              </a:rPr>
              <a:t>d</a:t>
            </a:r>
            <a:r>
              <a:rPr lang="zh-CN" altLang="en-US" sz="3200" b="1" dirty="0">
                <a:solidFill>
                  <a:srgbClr val="0000CC"/>
                </a:solidFill>
              </a:rPr>
              <a:t>）所示。 </a:t>
            </a:r>
          </a:p>
        </p:txBody>
      </p:sp>
      <p:pic>
        <p:nvPicPr>
          <p:cNvPr id="28676" name="Picture 4"/>
          <p:cNvPicPr>
            <a:picLocks noChangeAspect="1" noChangeArrowheads="1"/>
          </p:cNvPicPr>
          <p:nvPr/>
        </p:nvPicPr>
        <p:blipFill>
          <a:blip r:embed="rId2" cstate="print"/>
          <a:srcRect/>
          <a:stretch>
            <a:fillRect/>
          </a:stretch>
        </p:blipFill>
        <p:spPr bwMode="auto">
          <a:xfrm>
            <a:off x="827088" y="3500438"/>
            <a:ext cx="4519612" cy="2068512"/>
          </a:xfrm>
          <a:prstGeom prst="rect">
            <a:avLst/>
          </a:prstGeom>
          <a:noFill/>
          <a:ln w="9525">
            <a:noFill/>
            <a:miter lim="800000"/>
            <a:headEnd/>
            <a:tailEnd/>
          </a:ln>
        </p:spPr>
      </p:pic>
      <p:pic>
        <p:nvPicPr>
          <p:cNvPr id="28677" name="Picture 6"/>
          <p:cNvPicPr>
            <a:picLocks noChangeAspect="1" noChangeArrowheads="1"/>
          </p:cNvPicPr>
          <p:nvPr/>
        </p:nvPicPr>
        <p:blipFill>
          <a:blip r:embed="rId3" cstate="print"/>
          <a:srcRect/>
          <a:stretch>
            <a:fillRect/>
          </a:stretch>
        </p:blipFill>
        <p:spPr bwMode="auto">
          <a:xfrm>
            <a:off x="6858016" y="3357562"/>
            <a:ext cx="1471612" cy="2063750"/>
          </a:xfrm>
          <a:prstGeom prst="rect">
            <a:avLst/>
          </a:prstGeom>
          <a:noFill/>
          <a:ln w="9525">
            <a:noFill/>
            <a:miter lim="800000"/>
            <a:headEnd/>
            <a:tailEnd/>
          </a:ln>
        </p:spPr>
      </p:pic>
      <p:sp>
        <p:nvSpPr>
          <p:cNvPr id="28678" name="Text Box 7"/>
          <p:cNvSpPr txBox="1">
            <a:spLocks noChangeArrowheads="1"/>
          </p:cNvSpPr>
          <p:nvPr/>
        </p:nvSpPr>
        <p:spPr bwMode="auto">
          <a:xfrm>
            <a:off x="2268538" y="5805488"/>
            <a:ext cx="1296987" cy="457200"/>
          </a:xfrm>
          <a:prstGeom prst="rect">
            <a:avLst/>
          </a:prstGeom>
          <a:noFill/>
          <a:ln w="9525">
            <a:noFill/>
            <a:miter lim="800000"/>
            <a:headEnd/>
            <a:tailEnd/>
          </a:ln>
        </p:spPr>
        <p:txBody>
          <a:bodyPr>
            <a:spAutoFit/>
          </a:bodyPr>
          <a:lstStyle/>
          <a:p>
            <a:pPr>
              <a:spcBef>
                <a:spcPct val="50000"/>
              </a:spcBef>
            </a:pPr>
            <a:r>
              <a:rPr lang="zh-CN" altLang="en-US" sz="2400"/>
              <a:t>（</a:t>
            </a:r>
            <a:r>
              <a:rPr lang="en-US" altLang="zh-CN" sz="2400"/>
              <a:t>c</a:t>
            </a:r>
            <a:r>
              <a:rPr lang="zh-CN" altLang="en-US" sz="2400"/>
              <a:t>）</a:t>
            </a:r>
          </a:p>
        </p:txBody>
      </p:sp>
      <p:sp>
        <p:nvSpPr>
          <p:cNvPr id="28679" name="Text Box 8"/>
          <p:cNvSpPr txBox="1">
            <a:spLocks noChangeArrowheads="1"/>
          </p:cNvSpPr>
          <p:nvPr/>
        </p:nvSpPr>
        <p:spPr bwMode="auto">
          <a:xfrm>
            <a:off x="7143768" y="5715016"/>
            <a:ext cx="1296987" cy="457200"/>
          </a:xfrm>
          <a:prstGeom prst="rect">
            <a:avLst/>
          </a:prstGeom>
          <a:noFill/>
          <a:ln w="9525">
            <a:noFill/>
            <a:miter lim="800000"/>
            <a:headEnd/>
            <a:tailEnd/>
          </a:ln>
        </p:spPr>
        <p:txBody>
          <a:bodyPr>
            <a:spAutoFit/>
          </a:bodyPr>
          <a:lstStyle/>
          <a:p>
            <a:pPr>
              <a:spcBef>
                <a:spcPct val="50000"/>
              </a:spcBef>
            </a:pPr>
            <a:r>
              <a:rPr lang="zh-CN" altLang="en-US" sz="2400"/>
              <a:t>（</a:t>
            </a:r>
            <a:r>
              <a:rPr lang="en-US" altLang="zh-CN" sz="2400"/>
              <a:t>d</a:t>
            </a:r>
            <a:r>
              <a:rPr lang="zh-CN" altLang="en-US" sz="2400"/>
              <a:t>）</a:t>
            </a:r>
          </a:p>
        </p:txBody>
      </p:sp>
      <p:sp>
        <p:nvSpPr>
          <p:cNvPr id="9" name="右箭头 8"/>
          <p:cNvSpPr/>
          <p:nvPr/>
        </p:nvSpPr>
        <p:spPr>
          <a:xfrm>
            <a:off x="5643570" y="4643446"/>
            <a:ext cx="114300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500694" y="4071942"/>
            <a:ext cx="1428760" cy="461665"/>
          </a:xfrm>
          <a:prstGeom prst="rect">
            <a:avLst/>
          </a:prstGeom>
          <a:noFill/>
        </p:spPr>
        <p:txBody>
          <a:bodyPr wrap="square" rtlCol="0">
            <a:spAutoFit/>
          </a:bodyPr>
          <a:lstStyle/>
          <a:p>
            <a:r>
              <a:rPr lang="zh-CN" altLang="en-US" sz="2400" b="1" dirty="0" smtClean="0">
                <a:solidFill>
                  <a:schemeClr val="bg2">
                    <a:lumMod val="10000"/>
                  </a:schemeClr>
                </a:solidFill>
              </a:rPr>
              <a:t>对外等效</a:t>
            </a:r>
            <a:endParaRPr lang="zh-CN" altLang="en-US" sz="2400" b="1" dirty="0">
              <a:solidFill>
                <a:schemeClr val="bg2">
                  <a:lumMod val="1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4AC99BCA-27EC-46A9-9DBE-C92083F70B2C}" type="slidenum">
              <a:rPr lang="en-US" altLang="zh-CN"/>
              <a:pPr>
                <a:defRPr/>
              </a:pPr>
              <a:t>43</a:t>
            </a:fld>
            <a:endParaRPr lang="en-US" altLang="zh-CN"/>
          </a:p>
        </p:txBody>
      </p:sp>
      <p:graphicFrame>
        <p:nvGraphicFramePr>
          <p:cNvPr id="12290" name="Object 2"/>
          <p:cNvGraphicFramePr>
            <a:graphicFrameLocks noChangeAspect="1"/>
          </p:cNvGraphicFramePr>
          <p:nvPr/>
        </p:nvGraphicFramePr>
        <p:xfrm>
          <a:off x="1692275" y="549275"/>
          <a:ext cx="5111750" cy="1293813"/>
        </p:xfrm>
        <a:graphic>
          <a:graphicData uri="http://schemas.openxmlformats.org/presentationml/2006/ole">
            <p:oleObj spid="_x0000_s3074" name="Equation" r:id="rId3" imgW="1701720" imgH="431640" progId="Equation.3">
              <p:embed/>
            </p:oleObj>
          </a:graphicData>
        </a:graphic>
      </p:graphicFrame>
      <p:sp>
        <p:nvSpPr>
          <p:cNvPr id="12292" name="Text Box 3"/>
          <p:cNvSpPr txBox="1">
            <a:spLocks noChangeArrowheads="1"/>
          </p:cNvSpPr>
          <p:nvPr/>
        </p:nvSpPr>
        <p:spPr bwMode="auto">
          <a:xfrm>
            <a:off x="611188" y="2060575"/>
            <a:ext cx="7848600" cy="3539430"/>
          </a:xfrm>
          <a:prstGeom prst="rect">
            <a:avLst/>
          </a:prstGeom>
          <a:noFill/>
          <a:ln w="9525">
            <a:noFill/>
            <a:miter lim="800000"/>
            <a:headEnd/>
            <a:tailEnd/>
          </a:ln>
        </p:spPr>
        <p:txBody>
          <a:bodyPr>
            <a:spAutoFit/>
          </a:bodyPr>
          <a:lstStyle/>
          <a:p>
            <a:r>
              <a:rPr lang="zh-CN" altLang="en-US" sz="3200" b="1" dirty="0">
                <a:solidFill>
                  <a:srgbClr val="0000CC"/>
                </a:solidFill>
              </a:rPr>
              <a:t>即多个电流源并联时其等效电流源的电流为各个电流源电流的代数和。</a:t>
            </a:r>
          </a:p>
          <a:p>
            <a:r>
              <a:rPr lang="zh-CN" altLang="en-US" sz="3200" b="1" dirty="0">
                <a:solidFill>
                  <a:srgbClr val="0000CC"/>
                </a:solidFill>
              </a:rPr>
              <a:t>     </a:t>
            </a:r>
            <a:r>
              <a:rPr lang="zh-CN" altLang="en-US" sz="3200" b="1" dirty="0" smtClean="0">
                <a:solidFill>
                  <a:srgbClr val="0000CC"/>
                </a:solidFill>
              </a:rPr>
              <a:t>    关于</a:t>
            </a:r>
            <a:r>
              <a:rPr lang="zh-CN" altLang="en-US" sz="3200" b="1" dirty="0">
                <a:solidFill>
                  <a:srgbClr val="0000CC"/>
                </a:solidFill>
              </a:rPr>
              <a:t>电流源的串联则必须严格满足大小相等、方向相同这一条件。并且其等效电流源的电流就是其中任一个电流源的电流</a:t>
            </a:r>
            <a:r>
              <a:rPr lang="zh-CN" altLang="en-US" sz="3200" b="1" dirty="0" smtClean="0">
                <a:solidFill>
                  <a:srgbClr val="0000CC"/>
                </a:solidFill>
              </a:rPr>
              <a:t>。</a:t>
            </a:r>
            <a:endParaRPr lang="en-US" altLang="zh-CN" sz="3200" b="1" dirty="0" smtClean="0">
              <a:solidFill>
                <a:srgbClr val="0000CC"/>
              </a:solidFill>
            </a:endParaRPr>
          </a:p>
          <a:p>
            <a:r>
              <a:rPr lang="zh-CN" altLang="en-US" sz="3200" b="1" dirty="0" smtClean="0">
                <a:solidFill>
                  <a:srgbClr val="0000CC"/>
                </a:solidFill>
              </a:rPr>
              <a:t>（串联电路电流处处相等）。</a:t>
            </a:r>
            <a:endParaRPr lang="zh-CN" altLang="en-US" sz="3200" b="1" dirty="0">
              <a:solidFill>
                <a:srgbClr val="0000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0" y="0"/>
            <a:ext cx="8964580" cy="6858000"/>
          </a:xfrm>
          <a:prstGeom prst="rect">
            <a:avLst/>
          </a:prstGeom>
          <a:noFill/>
          <a:ln w="9525">
            <a:noFill/>
            <a:miter lim="800000"/>
            <a:headEnd/>
            <a:tailEnd/>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1" y="0"/>
            <a:ext cx="9095873" cy="6858000"/>
          </a:xfrm>
          <a:prstGeom prst="rect">
            <a:avLst/>
          </a:prstGeom>
          <a:noFill/>
          <a:ln w="9525">
            <a:noFill/>
            <a:miter lim="800000"/>
            <a:headEnd/>
            <a:tailEnd/>
          </a:ln>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30158" y="0"/>
            <a:ext cx="9174158" cy="6858000"/>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cstate="print"/>
          <a:srcRect/>
          <a:stretch>
            <a:fillRect/>
          </a:stretch>
        </p:blipFill>
        <p:spPr bwMode="auto">
          <a:xfrm>
            <a:off x="-1" y="0"/>
            <a:ext cx="9204637" cy="6858000"/>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0" y="-1"/>
            <a:ext cx="9144000" cy="6898741"/>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617980" y="474572"/>
            <a:ext cx="1015682" cy="126936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995"/>
              </a:lnSpc>
              <a:spcBef>
                <a:spcPct val="0"/>
              </a:spcBef>
              <a:spcAft>
                <a:spcPct val="0"/>
              </a:spcAft>
            </a:pPr>
            <a:r>
              <a:rPr sz="4000">
                <a:solidFill>
                  <a:srgbClr val="CC3300"/>
                </a:solidFill>
                <a:latin typeface="DAMLGK+SimHei"/>
                <a:cs typeface="DAMLGK+SimHei"/>
              </a:rPr>
              <a:t>1</a:t>
            </a:r>
          </a:p>
        </p:txBody>
      </p:sp>
      <p:sp>
        <p:nvSpPr>
          <p:cNvPr id="4" name="object 4"/>
          <p:cNvSpPr txBox="1"/>
          <p:nvPr/>
        </p:nvSpPr>
        <p:spPr>
          <a:xfrm>
            <a:off x="1871662" y="474572"/>
            <a:ext cx="5078917" cy="126936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995"/>
              </a:lnSpc>
              <a:spcBef>
                <a:spcPct val="0"/>
              </a:spcBef>
              <a:spcAft>
                <a:spcPct val="0"/>
              </a:spcAft>
            </a:pPr>
            <a:r>
              <a:rPr sz="4000">
                <a:solidFill>
                  <a:srgbClr val="CC3300"/>
                </a:solidFill>
                <a:latin typeface="DAMLGK+SimHei"/>
                <a:cs typeface="DAMLGK+SimHei"/>
              </a:rPr>
              <a:t>.1 电路和电路模型</a:t>
            </a:r>
          </a:p>
        </p:txBody>
      </p:sp>
      <p:sp>
        <p:nvSpPr>
          <p:cNvPr id="5" name="object 5"/>
          <p:cNvSpPr txBox="1"/>
          <p:nvPr/>
        </p:nvSpPr>
        <p:spPr>
          <a:xfrm>
            <a:off x="902970" y="1723821"/>
            <a:ext cx="3874081" cy="100381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661"/>
              </a:lnSpc>
              <a:spcBef>
                <a:spcPct val="0"/>
              </a:spcBef>
              <a:spcAft>
                <a:spcPct val="0"/>
              </a:spcAft>
            </a:pPr>
            <a:r>
              <a:rPr sz="3600">
                <a:solidFill>
                  <a:srgbClr val="003366"/>
                </a:solidFill>
                <a:latin typeface="WDQWQB+STXinwei"/>
                <a:cs typeface="WDQWQB+STXinwei"/>
              </a:rPr>
              <a:t>电路</a:t>
            </a:r>
            <a:r>
              <a:rPr sz="2400" b="1">
                <a:solidFill>
                  <a:srgbClr val="CC3300"/>
                </a:solidFill>
                <a:latin typeface="KUVDST+TimesNewRomanPS-BoldMT"/>
                <a:cs typeface="KUVDST+TimesNewRomanPS-BoldMT"/>
              </a:rPr>
              <a:t>(circuit)</a:t>
            </a:r>
            <a:r>
              <a:rPr sz="3600">
                <a:solidFill>
                  <a:srgbClr val="003366"/>
                </a:solidFill>
                <a:latin typeface="WDQWQB+STXinwei"/>
                <a:cs typeface="WDQWQB+STXinwei"/>
              </a:rPr>
              <a:t>的组成</a:t>
            </a:r>
          </a:p>
        </p:txBody>
      </p:sp>
      <p:sp>
        <p:nvSpPr>
          <p:cNvPr id="6" name="object 6"/>
          <p:cNvSpPr txBox="1"/>
          <p:nvPr/>
        </p:nvSpPr>
        <p:spPr>
          <a:xfrm>
            <a:off x="5318760" y="2115736"/>
            <a:ext cx="3851704" cy="134032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095"/>
              </a:lnSpc>
              <a:spcBef>
                <a:spcPct val="0"/>
              </a:spcBef>
              <a:spcAft>
                <a:spcPct val="0"/>
              </a:spcAft>
            </a:pPr>
            <a:r>
              <a:rPr sz="2800">
                <a:solidFill>
                  <a:srgbClr val="800000"/>
                </a:solidFill>
                <a:latin typeface="LJSDRG+SimSun"/>
                <a:cs typeface="LJSDRG+SimSun"/>
              </a:rPr>
              <a:t>负载</a:t>
            </a:r>
            <a:r>
              <a:rPr sz="2800" b="1">
                <a:solidFill>
                  <a:srgbClr val="800000"/>
                </a:solidFill>
                <a:latin typeface="KUVDST+TimesNewRomanPS-BoldMT"/>
                <a:cs typeface="KUVDST+TimesNewRomanPS-BoldMT"/>
              </a:rPr>
              <a:t>(load): </a:t>
            </a:r>
            <a:r>
              <a:rPr sz="2800">
                <a:solidFill>
                  <a:srgbClr val="336699"/>
                </a:solidFill>
                <a:latin typeface="LJSDRG+SimSun"/>
                <a:cs typeface="LJSDRG+SimSun"/>
              </a:rPr>
              <a:t>消耗电能</a:t>
            </a:r>
          </a:p>
          <a:p>
            <a:pPr marL="0" marR="0">
              <a:lnSpc>
                <a:spcPts val="3469"/>
              </a:lnSpc>
              <a:spcBef>
                <a:spcPct val="0"/>
              </a:spcBef>
              <a:spcAft>
                <a:spcPct val="0"/>
              </a:spcAft>
            </a:pPr>
            <a:r>
              <a:rPr sz="2800">
                <a:solidFill>
                  <a:srgbClr val="336699"/>
                </a:solidFill>
                <a:latin typeface="LJSDRG+SimSun"/>
                <a:cs typeface="LJSDRG+SimSun"/>
              </a:rPr>
              <a:t>或接收电信号的装置</a:t>
            </a:r>
          </a:p>
        </p:txBody>
      </p:sp>
      <p:sp>
        <p:nvSpPr>
          <p:cNvPr id="7" name="object 7"/>
          <p:cNvSpPr txBox="1"/>
          <p:nvPr/>
        </p:nvSpPr>
        <p:spPr>
          <a:xfrm>
            <a:off x="789940" y="2713270"/>
            <a:ext cx="4086245" cy="134032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095"/>
              </a:lnSpc>
              <a:spcBef>
                <a:spcPct val="0"/>
              </a:spcBef>
              <a:spcAft>
                <a:spcPct val="0"/>
              </a:spcAft>
            </a:pPr>
            <a:r>
              <a:rPr sz="2800">
                <a:solidFill>
                  <a:srgbClr val="800000"/>
                </a:solidFill>
                <a:latin typeface="LJSDRG+SimSun"/>
                <a:cs typeface="LJSDRG+SimSun"/>
              </a:rPr>
              <a:t>电源</a:t>
            </a:r>
            <a:r>
              <a:rPr sz="2800" b="1">
                <a:solidFill>
                  <a:srgbClr val="800000"/>
                </a:solidFill>
                <a:latin typeface="KUVDST+TimesNewRomanPS-BoldMT"/>
                <a:cs typeface="KUVDST+TimesNewRomanPS-BoldMT"/>
              </a:rPr>
              <a:t>(source): </a:t>
            </a:r>
            <a:r>
              <a:rPr sz="2800">
                <a:solidFill>
                  <a:srgbClr val="336699"/>
                </a:solidFill>
                <a:latin typeface="LJSDRG+SimSun"/>
                <a:cs typeface="LJSDRG+SimSun"/>
              </a:rPr>
              <a:t>提供电</a:t>
            </a:r>
          </a:p>
          <a:p>
            <a:pPr marL="0" marR="0">
              <a:lnSpc>
                <a:spcPts val="3470"/>
              </a:lnSpc>
              <a:spcBef>
                <a:spcPct val="0"/>
              </a:spcBef>
              <a:spcAft>
                <a:spcPct val="0"/>
              </a:spcAft>
            </a:pPr>
            <a:r>
              <a:rPr sz="2800">
                <a:solidFill>
                  <a:srgbClr val="336699"/>
                </a:solidFill>
                <a:latin typeface="LJSDRG+SimSun"/>
                <a:cs typeface="LJSDRG+SimSun"/>
              </a:rPr>
              <a:t>能或发出电信号的设备</a:t>
            </a:r>
          </a:p>
        </p:txBody>
      </p:sp>
      <p:sp>
        <p:nvSpPr>
          <p:cNvPr id="8" name="object 8"/>
          <p:cNvSpPr txBox="1"/>
          <p:nvPr/>
        </p:nvSpPr>
        <p:spPr>
          <a:xfrm>
            <a:off x="7176135" y="3688397"/>
            <a:ext cx="1371600" cy="149352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200" marR="0">
              <a:lnSpc>
                <a:spcPts val="2400"/>
              </a:lnSpc>
              <a:spcBef>
                <a:spcPct val="0"/>
              </a:spcBef>
              <a:spcAft>
                <a:spcPct val="0"/>
              </a:spcAft>
            </a:pPr>
            <a:r>
              <a:rPr sz="2400">
                <a:solidFill>
                  <a:srgbClr val="003399"/>
                </a:solidFill>
                <a:latin typeface="DAMLGK+SimHei"/>
                <a:cs typeface="DAMLGK+SimHei"/>
              </a:rPr>
              <a:t>电灯</a:t>
            </a:r>
          </a:p>
          <a:p>
            <a:pPr marL="0" marR="0">
              <a:lnSpc>
                <a:spcPts val="2879"/>
              </a:lnSpc>
              <a:spcBef>
                <a:spcPct val="0"/>
              </a:spcBef>
              <a:spcAft>
                <a:spcPct val="0"/>
              </a:spcAft>
            </a:pPr>
            <a:r>
              <a:rPr sz="2400">
                <a:solidFill>
                  <a:srgbClr val="003399"/>
                </a:solidFill>
                <a:latin typeface="DAMLGK+SimHei"/>
                <a:cs typeface="DAMLGK+SimHei"/>
              </a:rPr>
              <a:t>电动机</a:t>
            </a:r>
          </a:p>
          <a:p>
            <a:pPr marL="1200" marR="0">
              <a:lnSpc>
                <a:spcPts val="2880"/>
              </a:lnSpc>
              <a:spcBef>
                <a:spcPct val="0"/>
              </a:spcBef>
              <a:spcAft>
                <a:spcPct val="0"/>
              </a:spcAft>
            </a:pPr>
            <a:r>
              <a:rPr sz="2400">
                <a:solidFill>
                  <a:srgbClr val="003399"/>
                </a:solidFill>
                <a:latin typeface="DAMLGK+SimHei"/>
                <a:cs typeface="DAMLGK+SimHei"/>
              </a:rPr>
              <a:t>电炉</a:t>
            </a:r>
          </a:p>
        </p:txBody>
      </p:sp>
      <p:sp>
        <p:nvSpPr>
          <p:cNvPr id="9" name="object 9"/>
          <p:cNvSpPr txBox="1"/>
          <p:nvPr/>
        </p:nvSpPr>
        <p:spPr>
          <a:xfrm>
            <a:off x="2585720" y="4070032"/>
            <a:ext cx="1371600" cy="112776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200" marR="0">
              <a:lnSpc>
                <a:spcPts val="2400"/>
              </a:lnSpc>
              <a:spcBef>
                <a:spcPct val="0"/>
              </a:spcBef>
              <a:spcAft>
                <a:spcPct val="0"/>
              </a:spcAft>
            </a:pPr>
            <a:r>
              <a:rPr sz="2400">
                <a:solidFill>
                  <a:srgbClr val="660033"/>
                </a:solidFill>
                <a:latin typeface="DAMLGK+SimHei"/>
                <a:cs typeface="DAMLGK+SimHei"/>
              </a:rPr>
              <a:t>升压</a:t>
            </a:r>
          </a:p>
          <a:p>
            <a:pPr marL="0" marR="0">
              <a:lnSpc>
                <a:spcPts val="2880"/>
              </a:lnSpc>
              <a:spcBef>
                <a:spcPct val="0"/>
              </a:spcBef>
              <a:spcAft>
                <a:spcPct val="0"/>
              </a:spcAft>
            </a:pPr>
            <a:r>
              <a:rPr sz="2400">
                <a:solidFill>
                  <a:srgbClr val="660033"/>
                </a:solidFill>
                <a:latin typeface="DAMLGK+SimHei"/>
                <a:cs typeface="DAMLGK+SimHei"/>
              </a:rPr>
              <a:t>变压器</a:t>
            </a:r>
          </a:p>
        </p:txBody>
      </p:sp>
      <p:sp>
        <p:nvSpPr>
          <p:cNvPr id="10" name="object 10"/>
          <p:cNvSpPr txBox="1"/>
          <p:nvPr/>
        </p:nvSpPr>
        <p:spPr>
          <a:xfrm>
            <a:off x="4039235" y="4050982"/>
            <a:ext cx="1371600" cy="7620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400"/>
              </a:lnSpc>
              <a:spcBef>
                <a:spcPct val="0"/>
              </a:spcBef>
              <a:spcAft>
                <a:spcPct val="0"/>
              </a:spcAft>
            </a:pPr>
            <a:r>
              <a:rPr sz="2400">
                <a:solidFill>
                  <a:srgbClr val="000066"/>
                </a:solidFill>
                <a:latin typeface="DAMLGK+SimHei"/>
                <a:cs typeface="DAMLGK+SimHei"/>
              </a:rPr>
              <a:t>输电线</a:t>
            </a:r>
          </a:p>
        </p:txBody>
      </p:sp>
      <p:sp>
        <p:nvSpPr>
          <p:cNvPr id="11" name="object 11"/>
          <p:cNvSpPr txBox="1"/>
          <p:nvPr/>
        </p:nvSpPr>
        <p:spPr>
          <a:xfrm>
            <a:off x="5511800" y="4070032"/>
            <a:ext cx="1371600" cy="112776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200" marR="0">
              <a:lnSpc>
                <a:spcPts val="2400"/>
              </a:lnSpc>
              <a:spcBef>
                <a:spcPct val="0"/>
              </a:spcBef>
              <a:spcAft>
                <a:spcPct val="0"/>
              </a:spcAft>
            </a:pPr>
            <a:r>
              <a:rPr sz="2400">
                <a:solidFill>
                  <a:srgbClr val="660033"/>
                </a:solidFill>
                <a:latin typeface="DAMLGK+SimHei"/>
                <a:cs typeface="DAMLGK+SimHei"/>
              </a:rPr>
              <a:t>降压</a:t>
            </a:r>
          </a:p>
          <a:p>
            <a:pPr marL="0" marR="0">
              <a:lnSpc>
                <a:spcPts val="2880"/>
              </a:lnSpc>
              <a:spcBef>
                <a:spcPct val="0"/>
              </a:spcBef>
              <a:spcAft>
                <a:spcPct val="0"/>
              </a:spcAft>
            </a:pPr>
            <a:r>
              <a:rPr sz="2400">
                <a:solidFill>
                  <a:srgbClr val="660033"/>
                </a:solidFill>
                <a:latin typeface="DAMLGK+SimHei"/>
                <a:cs typeface="DAMLGK+SimHei"/>
              </a:rPr>
              <a:t>变压器</a:t>
            </a:r>
          </a:p>
        </p:txBody>
      </p:sp>
      <p:sp>
        <p:nvSpPr>
          <p:cNvPr id="12" name="object 12"/>
          <p:cNvSpPr txBox="1"/>
          <p:nvPr/>
        </p:nvSpPr>
        <p:spPr>
          <a:xfrm>
            <a:off x="993775" y="4279582"/>
            <a:ext cx="1371600" cy="7620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400"/>
              </a:lnSpc>
              <a:spcBef>
                <a:spcPct val="0"/>
              </a:spcBef>
              <a:spcAft>
                <a:spcPct val="0"/>
              </a:spcAft>
            </a:pPr>
            <a:r>
              <a:rPr sz="2400">
                <a:solidFill>
                  <a:srgbClr val="003399"/>
                </a:solidFill>
                <a:latin typeface="DAMLGK+SimHei"/>
                <a:cs typeface="DAMLGK+SimHei"/>
              </a:rPr>
              <a:t>发电机</a:t>
            </a:r>
          </a:p>
        </p:txBody>
      </p:sp>
      <p:sp>
        <p:nvSpPr>
          <p:cNvPr id="13" name="object 13"/>
          <p:cNvSpPr txBox="1"/>
          <p:nvPr/>
        </p:nvSpPr>
        <p:spPr>
          <a:xfrm>
            <a:off x="7519035" y="4763938"/>
            <a:ext cx="533400" cy="7947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57"/>
              </a:lnSpc>
              <a:spcBef>
                <a:spcPct val="0"/>
              </a:spcBef>
              <a:spcAft>
                <a:spcPct val="0"/>
              </a:spcAft>
            </a:pPr>
            <a:r>
              <a:rPr sz="2400" b="1">
                <a:solidFill>
                  <a:srgbClr val="003399"/>
                </a:solidFill>
                <a:latin typeface="KUVDST+TimesNewRomanPS-BoldMT"/>
                <a:cs typeface="KUVDST+TimesNewRomanPS-BoldMT"/>
              </a:rPr>
              <a:t>.</a:t>
            </a:r>
          </a:p>
        </p:txBody>
      </p:sp>
      <p:sp>
        <p:nvSpPr>
          <p:cNvPr id="14" name="object 14"/>
          <p:cNvSpPr txBox="1"/>
          <p:nvPr/>
        </p:nvSpPr>
        <p:spPr>
          <a:xfrm>
            <a:off x="7595235" y="4763938"/>
            <a:ext cx="609600" cy="7947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57"/>
              </a:lnSpc>
              <a:spcBef>
                <a:spcPct val="0"/>
              </a:spcBef>
              <a:spcAft>
                <a:spcPct val="0"/>
              </a:spcAft>
            </a:pPr>
            <a:r>
              <a:rPr sz="2400" b="1">
                <a:solidFill>
                  <a:srgbClr val="003399"/>
                </a:solidFill>
                <a:latin typeface="KUVDST+TimesNewRomanPS-BoldMT"/>
                <a:cs typeface="KUVDST+TimesNewRomanPS-BoldMT"/>
              </a:rPr>
              <a:t>..</a:t>
            </a:r>
          </a:p>
        </p:txBody>
      </p:sp>
      <p:sp>
        <p:nvSpPr>
          <p:cNvPr id="15" name="object 15"/>
          <p:cNvSpPr txBox="1"/>
          <p:nvPr/>
        </p:nvSpPr>
        <p:spPr>
          <a:xfrm>
            <a:off x="4629150" y="5757297"/>
            <a:ext cx="4088205" cy="132333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795"/>
              </a:lnSpc>
              <a:spcBef>
                <a:spcPct val="0"/>
              </a:spcBef>
              <a:spcAft>
                <a:spcPct val="0"/>
              </a:spcAft>
            </a:pPr>
            <a:r>
              <a:rPr sz="2800">
                <a:solidFill>
                  <a:srgbClr val="800000"/>
                </a:solidFill>
                <a:latin typeface="LJSDRG+SimSun"/>
                <a:cs typeface="LJSDRG+SimSun"/>
              </a:rPr>
              <a:t>传输控制器件：</a:t>
            </a:r>
            <a:r>
              <a:rPr sz="2800">
                <a:solidFill>
                  <a:srgbClr val="336699"/>
                </a:solidFill>
                <a:latin typeface="LJSDRG+SimSun"/>
                <a:cs typeface="LJSDRG+SimSun"/>
              </a:rPr>
              <a:t>电源和</a:t>
            </a:r>
          </a:p>
          <a:p>
            <a:pPr marL="1400" marR="0">
              <a:lnSpc>
                <a:spcPts val="3425"/>
              </a:lnSpc>
              <a:spcBef>
                <a:spcPct val="0"/>
              </a:spcBef>
              <a:spcAft>
                <a:spcPct val="0"/>
              </a:spcAft>
            </a:pPr>
            <a:r>
              <a:rPr sz="2800">
                <a:solidFill>
                  <a:srgbClr val="336699"/>
                </a:solidFill>
                <a:latin typeface="LJSDRG+SimSun"/>
                <a:cs typeface="LJSDRG+SimSun"/>
              </a:rPr>
              <a:t>负载中间的连接部分</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0" y="0"/>
            <a:ext cx="9137968" cy="6858000"/>
          </a:xfrm>
          <a:prstGeom prst="rect">
            <a:avLst/>
          </a:prstGeom>
          <a:noFill/>
          <a:ln w="9525">
            <a:noFill/>
            <a:miter lim="800000"/>
            <a:headEnd/>
            <a:tailEnd/>
          </a:ln>
          <a:effec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0" y="0"/>
            <a:ext cx="9137968" cy="6858000"/>
          </a:xfrm>
          <a:prstGeom prst="rect">
            <a:avLst/>
          </a:prstGeom>
          <a:noFill/>
          <a:ln w="9525">
            <a:noFill/>
            <a:miter lim="800000"/>
            <a:headEnd/>
            <a:tailEnd/>
          </a:ln>
          <a:effec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1" y="0"/>
            <a:ext cx="9174399" cy="6858000"/>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25080" y="142876"/>
            <a:ext cx="8976076" cy="6643710"/>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214282" y="214289"/>
            <a:ext cx="8929718" cy="6577931"/>
          </a:xfrm>
          <a:prstGeom prst="rect">
            <a:avLst/>
          </a:prstGeom>
          <a:noFill/>
          <a:ln w="9525">
            <a:noFill/>
            <a:miter lim="800000"/>
            <a:headEnd/>
            <a:tailEnd/>
          </a:ln>
          <a:effec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0" y="81344"/>
            <a:ext cx="9144000" cy="6776680"/>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107125" y="71414"/>
            <a:ext cx="8965469" cy="6643734"/>
          </a:xfrm>
          <a:prstGeom prst="rect">
            <a:avLst/>
          </a:prstGeom>
          <a:noFill/>
          <a:ln w="9525">
            <a:noFill/>
            <a:miter lim="800000"/>
            <a:headEnd/>
            <a:tailEnd/>
          </a:ln>
          <a:effec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srcRect/>
          <a:stretch>
            <a:fillRect/>
          </a:stretch>
        </p:blipFill>
        <p:spPr bwMode="auto">
          <a:xfrm>
            <a:off x="-6048" y="-24"/>
            <a:ext cx="9150048" cy="6858024"/>
          </a:xfrm>
          <a:prstGeom prst="rect">
            <a:avLst/>
          </a:prstGeom>
          <a:noFill/>
          <a:ln w="9525">
            <a:no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214346" y="0"/>
            <a:ext cx="9144001" cy="6876144"/>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914" y="285728"/>
            <a:ext cx="9010603" cy="621510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28577" y="71439"/>
            <a:ext cx="9115423" cy="6742177"/>
          </a:xfrm>
          <a:prstGeom prst="rect">
            <a:avLst/>
          </a:prstGeom>
          <a:noFill/>
          <a:ln w="9525">
            <a:noFill/>
            <a:miter lim="800000"/>
            <a:headEnd/>
            <a:tailEnd/>
          </a:ln>
          <a:effec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72571" y="142875"/>
            <a:ext cx="8928585" cy="6643711"/>
          </a:xfrm>
          <a:prstGeom prst="rect">
            <a:avLst/>
          </a:prstGeom>
          <a:noFill/>
          <a:ln w="9525">
            <a:noFill/>
            <a:miter lim="800000"/>
            <a:headEnd/>
            <a:tailEnd/>
          </a:ln>
          <a:effec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153676" y="142876"/>
            <a:ext cx="8776042" cy="6643710"/>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cstate="print"/>
          <a:srcRect/>
          <a:stretch>
            <a:fillRect/>
          </a:stretch>
        </p:blipFill>
        <p:spPr bwMode="auto">
          <a:xfrm>
            <a:off x="214281" y="114302"/>
            <a:ext cx="8723151" cy="6529408"/>
          </a:xfrm>
          <a:prstGeom prst="rect">
            <a:avLst/>
          </a:prstGeom>
          <a:noFill/>
          <a:ln w="9525">
            <a:noFill/>
            <a:miter lim="800000"/>
            <a:headEnd/>
            <a:tailEnd/>
          </a:ln>
          <a:effec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cstate="print"/>
          <a:srcRect/>
          <a:stretch>
            <a:fillRect/>
          </a:stretch>
        </p:blipFill>
        <p:spPr bwMode="auto">
          <a:xfrm>
            <a:off x="0" y="0"/>
            <a:ext cx="9174158" cy="6858000"/>
          </a:xfrm>
          <a:prstGeom prst="rect">
            <a:avLst/>
          </a:prstGeom>
          <a:noFill/>
          <a:ln w="9525">
            <a:noFill/>
            <a:miter lim="800000"/>
            <a:headEnd/>
            <a:tailEnd/>
          </a:ln>
          <a:effec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0" y="-24"/>
            <a:ext cx="9216604" cy="6858024"/>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2" y="285728"/>
            <a:ext cx="9144032" cy="635939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71414"/>
            <a:ext cx="9144032" cy="664371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0"/>
            <a:ext cx="9174892"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10.26"/>
  <p:tag name="AS_TITLE" val="Aspose.Slides for .NET 2.0"/>
  <p:tag name="AS_VERSION" val="16.10.0.0"/>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338</Words>
  <Application>Microsoft Office PowerPoint</Application>
  <PresentationFormat>全屏显示(4:3)</PresentationFormat>
  <Paragraphs>80</Paragraphs>
  <Slides>65</Slides>
  <Notes>0</Notes>
  <HiddenSlides>0</HiddenSlides>
  <MMClips>0</MMClips>
  <ScaleCrop>false</ScaleCrop>
  <HeadingPairs>
    <vt:vector size="6" baseType="variant">
      <vt:variant>
        <vt:lpstr>主题</vt:lpstr>
      </vt:variant>
      <vt:variant>
        <vt:i4>5</vt:i4>
      </vt:variant>
      <vt:variant>
        <vt:lpstr>嵌入 OLE 服务器</vt:lpstr>
      </vt:variant>
      <vt:variant>
        <vt:i4>2</vt:i4>
      </vt:variant>
      <vt:variant>
        <vt:lpstr>幻灯片标题</vt:lpstr>
      </vt:variant>
      <vt:variant>
        <vt:i4>65</vt:i4>
      </vt:variant>
    </vt:vector>
  </HeadingPairs>
  <TitlesOfParts>
    <vt:vector size="72" baseType="lpstr">
      <vt:lpstr>Theme Office</vt:lpstr>
      <vt:lpstr>Theme Office</vt:lpstr>
      <vt:lpstr>Theme Office</vt:lpstr>
      <vt:lpstr>Theme Office</vt:lpstr>
      <vt:lpstr>Theme Office</vt:lpstr>
      <vt:lpstr>Microsoft 公式 3.0</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9</cp:revision>
  <cp:lastPrinted>2017-02-19T10:48:37Z</cp:lastPrinted>
  <dcterms:created xsi:type="dcterms:W3CDTF">2017-02-19T02:48:37Z</dcterms:created>
  <dcterms:modified xsi:type="dcterms:W3CDTF">2019-02-26T06:35:39Z</dcterms:modified>
</cp:coreProperties>
</file>