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  <p:sldMasterId id="2147483667" r:id="rId4"/>
    <p:sldMasterId id="2147483669" r:id="rId5"/>
  </p:sldMasterIdLst>
  <p:notesMasterIdLst>
    <p:notesMasterId r:id="rId69"/>
  </p:notesMasterIdLst>
  <p:sldIdLst>
    <p:sldId id="262" r:id="rId6"/>
    <p:sldId id="265" r:id="rId7"/>
    <p:sldId id="268" r:id="rId8"/>
    <p:sldId id="271" r:id="rId9"/>
    <p:sldId id="330" r:id="rId10"/>
    <p:sldId id="331" r:id="rId11"/>
    <p:sldId id="332" r:id="rId12"/>
    <p:sldId id="333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4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</p:sldIdLst>
  <p:sldSz cx="9144000" cy="6858000" type="screen4x3"/>
  <p:notesSz cx="6858000" cy="9144000"/>
  <p:custDataLst>
    <p:tags r:id="rId70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" Type="http://schemas.openxmlformats.org/officeDocument/2006/relationships/slide" Target="slides/slide2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07CCC-50AC-42BD-A552-94E58CE2AE8C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FC637-A0AD-4C1C-BA9E-7D8A2174B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C090BA-0D0C-475E-967B-BB23AA433714}" type="datetimeFigureOut">
              <a:rPr lang="en-US" smtClean="0" smtId="4294967295"/>
              <a:pPr/>
              <a:t>4/13/2018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E62893-BCF3-4453-B1AE-5CB48765AC36}" type="datetimeFigureOut">
              <a:rPr lang="en-US" smtClean="0" smtId="4294967295"/>
              <a:pPr/>
              <a:t>4/13/2018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112AFD-2064-4725-A9E9-6C10820FD450}" type="datetimeFigureOut">
              <a:rPr lang="en-US" smtClean="0" smtId="4294967295"/>
              <a:pPr/>
              <a:t>4/13/2018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BBA774-E77E-4B59-A7D3-058DED1C6DBB}" type="datetimeFigureOut">
              <a:rPr lang="en-US" smtClean="0" smtId="4294967295"/>
              <a:pPr/>
              <a:t>4/13/2018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83C1DA-3457-400D-8478-BD8BC2EB472C}" type="datetimeFigureOut">
              <a:rPr lang="en-US" smtClean="0" smtId="4294967295"/>
              <a:pPr/>
              <a:t>4/13/2018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E370F9-679B-4AB5-B897-C4130F34ED10}" type="datetimeFigureOut">
              <a:rPr lang="en-US" smtClean="0" smtId="4294967295"/>
              <a:pPr/>
              <a:t>4/13/2018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F7CC73B-7DC7-441F-B255-49D11E866FA7}" type="datetimeFigureOut">
              <a:rPr lang="en-US" smtClean="0" smtId="4294967295"/>
              <a:pPr/>
              <a:t>4/13/2018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52F139E-DD7F-4EDD-BA02-F865615F9FBA}" type="datetimeFigureOut">
              <a:rPr lang="en-US" smtClean="0" smtId="4294967295"/>
              <a:pPr/>
              <a:t>4/13/2018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7186673-EC62-44B9-9F7E-A8AF02C65247}" type="datetimeFigureOut">
              <a:rPr lang="en-US" smtClean="0" smtId="4294967295"/>
              <a:pPr/>
              <a:t>4/13/2018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65A996-76BB-4517-9708-54F82AF2A49A}" type="datetimeFigureOut">
              <a:rPr lang="en-US" smtClean="0" smtId="4294967295"/>
              <a:pPr/>
              <a:t>4/13/2018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9C1E1D7-69FE-42E4-A112-680FCF249478}" type="datetimeFigureOut">
              <a:rPr lang="en-US" smtClean="0" smtId="4294967295"/>
              <a:pPr/>
              <a:t>4/13/2018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0590" y="440610"/>
            <a:ext cx="5829300" cy="171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007A77"/>
                </a:solidFill>
                <a:latin typeface="BROSKM+LiSu"/>
                <a:cs typeface="BROSKM+LiSu"/>
              </a:rPr>
              <a:t>第4章</a:t>
            </a:r>
            <a:r>
              <a:rPr sz="5400">
                <a:solidFill>
                  <a:srgbClr val="007A77"/>
                </a:solidFill>
                <a:latin typeface="Times New Roman"/>
                <a:cs typeface="Times New Roman"/>
              </a:rPr>
              <a:t> </a:t>
            </a:r>
            <a:r>
              <a:rPr sz="5400">
                <a:solidFill>
                  <a:srgbClr val="007A77"/>
                </a:solidFill>
                <a:latin typeface="BROSKM+LiSu"/>
                <a:cs typeface="BROSKM+LiSu"/>
              </a:rPr>
              <a:t>电路定理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0820" y="1581874"/>
            <a:ext cx="2237740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CC0000"/>
                </a:solidFill>
                <a:latin typeface="UFHJSF+KaiTi_GB2312"/>
                <a:cs typeface="UFHJSF+KaiTi_GB2312"/>
              </a:rPr>
              <a:t>本章内容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94585" y="2394500"/>
            <a:ext cx="719137" cy="3625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4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4</a:t>
            </a:r>
          </a:p>
          <a:p>
            <a:pPr marL="64" marR="0">
              <a:lnSpc>
                <a:spcPts val="424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4</a:t>
            </a:r>
          </a:p>
          <a:p>
            <a:pPr marL="64" marR="0">
              <a:lnSpc>
                <a:spcPts val="4274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4</a:t>
            </a:r>
          </a:p>
          <a:p>
            <a:pPr marL="64" marR="0">
              <a:lnSpc>
                <a:spcPts val="423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4</a:t>
            </a:r>
          </a:p>
          <a:p>
            <a:pPr marL="60" marR="0">
              <a:lnSpc>
                <a:spcPts val="4264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4</a:t>
            </a:r>
          </a:p>
          <a:p>
            <a:pPr marL="0" marR="0">
              <a:lnSpc>
                <a:spcPts val="423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0322" y="2394500"/>
            <a:ext cx="799623" cy="92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.1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09010" y="2419736"/>
            <a:ext cx="1954325" cy="88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CC0000"/>
                </a:solidFill>
                <a:latin typeface="BROSKM+LiSu"/>
                <a:cs typeface="BROSKM+LiSu"/>
              </a:rPr>
              <a:t>叠加定理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80322" y="2932981"/>
            <a:ext cx="799623" cy="92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.2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09010" y="2958216"/>
            <a:ext cx="1954325" cy="88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CC0000"/>
                </a:solidFill>
                <a:latin typeface="BROSKM+LiSu"/>
                <a:cs typeface="BROSKM+LiSu"/>
              </a:rPr>
              <a:t>替代定理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80322" y="3475905"/>
            <a:ext cx="799623" cy="92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.3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09011" y="3501142"/>
            <a:ext cx="3920510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CC0000"/>
                </a:solidFill>
                <a:latin typeface="BROSKM+LiSu"/>
                <a:cs typeface="BROSKM+LiSu"/>
              </a:rPr>
              <a:t>戴维宁定理和诺顿定理</a:t>
            </a:r>
          </a:p>
          <a:p>
            <a:pPr marL="0" marR="0">
              <a:lnSpc>
                <a:spcPts val="4234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CC0000"/>
                </a:solidFill>
                <a:latin typeface="BROSKM+LiSu"/>
                <a:cs typeface="BROSKM+LiSu"/>
              </a:rPr>
              <a:t>最大功率传输定理</a:t>
            </a:r>
          </a:p>
          <a:p>
            <a:pPr marL="0" marR="0">
              <a:lnSpc>
                <a:spcPts val="4265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111111"/>
                </a:solidFill>
                <a:latin typeface="BROSKM+LiSu"/>
                <a:cs typeface="BROSKM+LiSu"/>
              </a:rPr>
              <a:t>特勒根定理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80322" y="4013751"/>
            <a:ext cx="799623" cy="92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.4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79687" y="4555405"/>
            <a:ext cx="977900" cy="92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.5*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72067" y="5093251"/>
            <a:ext cx="977900" cy="92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.6*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509010" y="5118487"/>
            <a:ext cx="1954325" cy="88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111111"/>
                </a:solidFill>
                <a:latin typeface="BROSKM+LiSu"/>
                <a:cs typeface="BROSKM+LiSu"/>
              </a:rPr>
              <a:t>互易定理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90140" y="5634906"/>
            <a:ext cx="710882" cy="92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67622" y="5634906"/>
            <a:ext cx="977900" cy="92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TEOQL+TimesNewRomanPS-BoldMT"/>
                <a:cs typeface="LTEOQL+TimesNewRomanPS-BoldMT"/>
              </a:rPr>
              <a:t>.7*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509010" y="5660142"/>
            <a:ext cx="1954325" cy="88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111111"/>
                </a:solidFill>
                <a:latin typeface="BROSKM+LiSu"/>
                <a:cs typeface="BROSKM+LiSu"/>
              </a:rPr>
              <a:t>对偶原理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220" y="0"/>
            <a:ext cx="919660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368"/>
            <a:ext cx="9136858" cy="686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4"/>
            <a:ext cx="9153544" cy="685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916"/>
            <a:ext cx="9132144" cy="686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916"/>
            <a:ext cx="9132144" cy="686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367"/>
            <a:ext cx="9144000" cy="686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87" y="0"/>
            <a:ext cx="914877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5240"/>
            <a:ext cx="9177903" cy="683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221822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8390" y="1153025"/>
            <a:ext cx="913485" cy="1061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557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A50021"/>
                </a:solidFill>
                <a:latin typeface="SOOFSL+Wingdings-Regular"/>
                <a:cs typeface="SOOFSL+Wingdings-Regular"/>
              </a:rPr>
              <a:t>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4485" y="1042822"/>
            <a:ext cx="2321357" cy="1534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881"/>
              </a:lnSpc>
              <a:spcBef>
                <a:spcPct val="0"/>
              </a:spcBef>
              <a:spcAft>
                <a:spcPct val="0"/>
              </a:spcAft>
            </a:pPr>
            <a:r>
              <a:rPr sz="4800">
                <a:solidFill>
                  <a:srgbClr val="A50021"/>
                </a:solidFill>
                <a:latin typeface="WJJTLO+STXinwei"/>
                <a:cs typeface="WJJTLO+STXinwei"/>
              </a:rPr>
              <a:t>重点: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5965" y="2828912"/>
            <a:ext cx="5153687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300" marR="0">
              <a:lnSpc>
                <a:spcPts val="4062"/>
              </a:lnSpc>
              <a:spcBef>
                <a:spcPct val="0"/>
              </a:spcBef>
              <a:spcAft>
                <a:spcPct val="0"/>
              </a:spcAft>
            </a:pPr>
            <a:r>
              <a:rPr sz="4000" dirty="0">
                <a:solidFill>
                  <a:srgbClr val="003366"/>
                </a:solidFill>
                <a:latin typeface="WJJTLO+STXinwei"/>
                <a:cs typeface="WJJTLO+STXinwei"/>
              </a:rPr>
              <a:t>掌握各定理的内容、</a:t>
            </a:r>
          </a:p>
          <a:p>
            <a:pPr marL="0" marR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</a:pPr>
            <a:r>
              <a:rPr sz="4000" dirty="0">
                <a:solidFill>
                  <a:srgbClr val="003366"/>
                </a:solidFill>
                <a:latin typeface="WJJTLO+STXinwei"/>
                <a:cs typeface="WJJTLO+STXinwei"/>
              </a:rPr>
              <a:t>适用范围及如何应用。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96"/>
            <a:ext cx="9144000" cy="686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9800"/>
            <a:ext cx="9144000" cy="689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0749"/>
            <a:ext cx="9144000" cy="687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84"/>
            <a:ext cx="9151187" cy="68526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57290" y="4786322"/>
            <a:ext cx="592935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3200" dirty="0" smtClean="0"/>
          </a:p>
          <a:p>
            <a:endParaRPr lang="zh-CN" alt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29388" y="2786058"/>
            <a:ext cx="42862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endParaRPr lang="zh-CN" alt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72132" y="1714488"/>
            <a:ext cx="642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00628" y="2714620"/>
            <a:ext cx="50006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endParaRPr lang="zh-CN" alt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14810" y="1785926"/>
            <a:ext cx="642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643306" y="2714620"/>
            <a:ext cx="50006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endParaRPr lang="zh-CN" alt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857488" y="1857364"/>
            <a:ext cx="642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43174" y="3286124"/>
            <a:ext cx="642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2500306"/>
            <a:ext cx="642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714744" y="2428868"/>
            <a:ext cx="642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28860" y="2500306"/>
            <a:ext cx="642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15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6150"/>
            <a:ext cx="9122568" cy="687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82"/>
            <a:ext cx="9144000" cy="686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7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5327"/>
            <a:ext cx="8786842" cy="656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71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"/>
            <a:ext cx="9144000" cy="682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4" y="1"/>
            <a:ext cx="9136856" cy="686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86" y="0"/>
            <a:ext cx="91487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756" y="0"/>
            <a:ext cx="920150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7144"/>
            <a:ext cx="9153545" cy="685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7144"/>
            <a:ext cx="9153543" cy="685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49"/>
            <a:ext cx="9151144" cy="685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970"/>
            <a:ext cx="9132068" cy="686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0749"/>
            <a:ext cx="9129712" cy="686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584"/>
            <a:ext cx="9148781" cy="685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2425" y="287084"/>
            <a:ext cx="47003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ISPNBW+Arial-BoldMT"/>
                <a:cs typeface="ISPNBW+Arial-BoldMT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22060" y="673903"/>
            <a:ext cx="478154" cy="670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UTMGRB+TimesNewRomanPS-BoldItalicMT"/>
                <a:cs typeface="UTMGRB+TimesNewRomanPS-BoldItalicMT"/>
              </a:rPr>
              <a:t>i</a:t>
            </a:r>
            <a:r>
              <a:rPr sz="155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24140" y="664378"/>
            <a:ext cx="640079" cy="83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UTMGRB+TimesNewRomanPS-BoldItalicMT"/>
                <a:cs typeface="UTMGRB+TimesNewRomanPS-BoldItalicMT"/>
              </a:rPr>
              <a:t>i</a:t>
            </a:r>
            <a:r>
              <a:rPr sz="155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51980" y="978703"/>
            <a:ext cx="759459" cy="83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UTMGRB+TimesNewRomanPS-BoldItalicMT"/>
                <a:cs typeface="UTMGRB+TimesNewRomanPS-BoldItalicMT"/>
              </a:rPr>
              <a:t>R</a:t>
            </a:r>
            <a:r>
              <a:rPr sz="155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38140" y="1025058"/>
            <a:ext cx="759459" cy="83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UTMGRB+TimesNewRomanPS-BoldItalicMT"/>
                <a:cs typeface="UTMGRB+TimesNewRomanPS-BoldItalicMT"/>
              </a:rPr>
              <a:t>R</a:t>
            </a:r>
            <a:r>
              <a:rPr sz="155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46465" y="1025058"/>
            <a:ext cx="759459" cy="83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UTMGRB+TimesNewRomanPS-BoldItalicMT"/>
                <a:cs typeface="UTMGRB+TimesNewRomanPS-BoldItalicMT"/>
              </a:rPr>
              <a:t>R</a:t>
            </a:r>
            <a:r>
              <a:rPr sz="155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2265" y="1349197"/>
            <a:ext cx="1981200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5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3366"/>
                </a:solidFill>
                <a:latin typeface="CHDJDQ+STXingkai"/>
                <a:cs typeface="CHDJDQ+STXingkai"/>
              </a:rPr>
              <a:t>或表示为：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61175" y="1479083"/>
            <a:ext cx="630882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+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95970" y="1479083"/>
            <a:ext cx="630882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+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36260" y="1672758"/>
            <a:ext cx="555619" cy="670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UTMGRB+TimesNewRomanPS-BoldItalicMT"/>
                <a:cs typeface="UTMGRB+TimesNewRomanPS-BoldItalicMT"/>
              </a:rPr>
              <a:t>i</a:t>
            </a:r>
            <a:r>
              <a:rPr sz="155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s1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10730" y="1729908"/>
            <a:ext cx="641344" cy="670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UTMGRB+TimesNewRomanPS-BoldItalicMT"/>
                <a:cs typeface="UTMGRB+TimesNewRomanPS-BoldItalicMT"/>
              </a:rPr>
              <a:t>u</a:t>
            </a:r>
            <a:r>
              <a:rPr sz="155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s2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629650" y="1729908"/>
            <a:ext cx="803270" cy="83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UTMGRB+TimesNewRomanPS-BoldItalicMT"/>
                <a:cs typeface="UTMGRB+TimesNewRomanPS-BoldItalicMT"/>
              </a:rPr>
              <a:t>u</a:t>
            </a:r>
            <a:r>
              <a:rPr sz="155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s3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77685" y="2138213"/>
            <a:ext cx="609600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–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416290" y="2138213"/>
            <a:ext cx="609600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MNIPD+TimesNewRomanPS-BoldMT"/>
                <a:cs typeface="AMNIPD+TimesNewRomanPS-BoldMT"/>
              </a:rPr>
              <a:t>–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7045" y="3222447"/>
            <a:ext cx="2286000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5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3366"/>
                </a:solidFill>
                <a:latin typeface="CHDJDQ+STXingkai"/>
                <a:cs typeface="CHDJDQ+STXingkai"/>
              </a:rPr>
              <a:t>支路电流为：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00694" y="3429000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G</a:t>
            </a:r>
            <a:r>
              <a:rPr lang="en-US" altLang="zh-CN" sz="1600" i="1" dirty="0" smtClean="0"/>
              <a:t>2</a:t>
            </a:r>
            <a:endParaRPr lang="zh-CN" altLang="en-US" sz="1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00892" y="3429000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G</a:t>
            </a:r>
            <a:r>
              <a:rPr lang="en-US" altLang="zh-CN" sz="1600" i="1" dirty="0" smtClean="0"/>
              <a:t>2</a:t>
            </a:r>
            <a:endParaRPr lang="zh-CN" altLang="en-US" sz="16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86182" y="335756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1868" y="492919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58148" y="4987365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9256" y="49170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31" y="0"/>
            <a:ext cx="9132069" cy="686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470" y="0"/>
            <a:ext cx="91969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0749"/>
            <a:ext cx="9129712" cy="686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71736" y="5929330"/>
            <a:ext cx="435771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加</a:t>
            </a:r>
            <a:r>
              <a:rPr lang="en-US" altLang="zh-CN" sz="3200" dirty="0" smtClean="0"/>
              <a:t>1A</a:t>
            </a:r>
            <a:r>
              <a:rPr lang="zh-CN" altLang="en-US" sz="3200" dirty="0" smtClean="0"/>
              <a:t>的电流源情况如何？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614"/>
            <a:ext cx="9170304" cy="683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286380" y="4214818"/>
            <a:ext cx="185738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r>
              <a:rPr lang="en-US" altLang="zh-CN" sz="3200" i="1" dirty="0" smtClean="0"/>
              <a:t>I</a:t>
            </a:r>
            <a:r>
              <a:rPr lang="en-US" altLang="zh-CN" sz="3200" dirty="0" smtClean="0"/>
              <a:t>+6</a:t>
            </a:r>
            <a:r>
              <a:rPr lang="en-US" altLang="zh-CN" sz="3200" i="1" dirty="0" smtClean="0"/>
              <a:t>I</a:t>
            </a:r>
            <a:r>
              <a:rPr lang="en-US" altLang="zh-CN" sz="3200" dirty="0" smtClean="0"/>
              <a:t>=0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96"/>
            <a:ext cx="9144000" cy="686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3583"/>
            <a:ext cx="9139227" cy="68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87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3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476" y="0"/>
            <a:ext cx="921095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84"/>
            <a:ext cx="9151187" cy="685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7224" y="1500174"/>
            <a:ext cx="67151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宋体" charset="-122"/>
                <a:ea typeface="宋体" charset="-122"/>
              </a:rPr>
              <a:t>利用下图所示电路进行讨论加以说明定理的正确。 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69043" y="3286124"/>
          <a:ext cx="9050812" cy="3000396"/>
        </p:xfrm>
        <a:graphic>
          <a:graphicData uri="http://schemas.openxmlformats.org/presentationml/2006/ole">
            <p:oleObj spid="_x0000_s27650" name="剪辑" r:id="rId3" imgW="4651257" imgH="1435368" progId="">
              <p:embed/>
            </p:oleObj>
          </a:graphicData>
        </a:graphic>
      </p:graphicFrame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0749"/>
            <a:ext cx="9129713" cy="686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58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487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643570" y="5929330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注意使用方法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6"/>
            <a:ext cx="9163130" cy="684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42"/>
            <a:ext cx="9155957" cy="684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748"/>
            <a:ext cx="9179942" cy="683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29124" y="1500174"/>
            <a:ext cx="235745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</a:t>
            </a:r>
            <a:r>
              <a:rPr lang="en-US" altLang="zh-CN" dirty="0" smtClean="0"/>
              <a:t>1</a:t>
            </a:r>
            <a:r>
              <a:rPr lang="en-US" altLang="zh-CN" sz="3200" dirty="0" smtClean="0"/>
              <a:t>=U</a:t>
            </a:r>
            <a:r>
              <a:rPr lang="en-US" altLang="zh-CN" dirty="0" smtClean="0"/>
              <a:t>R</a:t>
            </a:r>
            <a:r>
              <a:rPr lang="en-US" altLang="zh-CN" sz="3200" dirty="0" smtClean="0"/>
              <a:t>/20=I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6309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>
          <a:xfrm>
            <a:off x="674688" y="977900"/>
            <a:ext cx="8107362" cy="49530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求图(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a)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所示电路的电流 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IL 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根据网孔电流法建立方程如下: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 smtId="4294967295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 smtId="4294967295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联立求解得：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 smtId="4294967295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所以：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 smtId="4294967295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graphicFrame>
        <p:nvGraphicFramePr>
          <p:cNvPr id="3" name="Object 1030"/>
          <p:cNvGraphicFramePr>
            <a:graphicFrameLocks noChangeAspect="1"/>
          </p:cNvGraphicFramePr>
          <p:nvPr/>
        </p:nvGraphicFramePr>
        <p:xfrm>
          <a:off x="2133600" y="2117725"/>
          <a:ext cx="3871913" cy="1433513"/>
        </p:xfrm>
        <a:graphic>
          <a:graphicData uri="http://schemas.openxmlformats.org/presentationml/2006/ole">
            <p:oleObj spid="_x0000_s28674" name="Equation" r:id="rId3" imgW="1523880" imgH="685800" progId="Equation.3">
              <p:embed/>
            </p:oleObj>
          </a:graphicData>
        </a:graphic>
      </p:graphicFrame>
      <p:graphicFrame>
        <p:nvGraphicFramePr>
          <p:cNvPr id="4" name="Object 1031"/>
          <p:cNvGraphicFramePr>
            <a:graphicFrameLocks noChangeAspect="1"/>
          </p:cNvGraphicFramePr>
          <p:nvPr/>
        </p:nvGraphicFramePr>
        <p:xfrm>
          <a:off x="2836863" y="3960813"/>
          <a:ext cx="2994025" cy="909637"/>
        </p:xfrm>
        <a:graphic>
          <a:graphicData uri="http://schemas.openxmlformats.org/presentationml/2006/ole">
            <p:oleObj spid="_x0000_s28675" name="Equation" r:id="rId4" imgW="1434960" imgH="431640" progId="Equation.3">
              <p:embed/>
            </p:oleObj>
          </a:graphicData>
        </a:graphic>
      </p:graphicFrame>
      <p:graphicFrame>
        <p:nvGraphicFramePr>
          <p:cNvPr id="5" name="Object 1032"/>
          <p:cNvGraphicFramePr>
            <a:graphicFrameLocks noChangeAspect="1"/>
          </p:cNvGraphicFramePr>
          <p:nvPr/>
        </p:nvGraphicFramePr>
        <p:xfrm>
          <a:off x="1835150" y="5187950"/>
          <a:ext cx="5783263" cy="1039813"/>
        </p:xfrm>
        <a:graphic>
          <a:graphicData uri="http://schemas.openxmlformats.org/presentationml/2006/ole">
            <p:oleObj spid="_x0000_s28676" name="公式" r:id="rId5" imgW="2400120" imgH="43164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956" y="0"/>
            <a:ext cx="91679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3326"/>
            <a:ext cx="9144000" cy="690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218"/>
            <a:ext cx="9184651" cy="682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>
          <a:xfrm>
            <a:off x="674688" y="977900"/>
            <a:ext cx="8107362" cy="5514975"/>
          </a:xfrm>
        </p:spPr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 smtId="4294967295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由电流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3000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L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的表达式可以看出，它是激励源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u</a:t>
            </a:r>
            <a:r>
              <a:rPr kumimoji="0" lang="en-US" altLang="zh-CN" sz="2800" b="1" i="0" u="none" strike="noStrike" kern="1200" cap="none" spc="0" normalizeH="0" baseline="-3000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s2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3000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s1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的线性组合。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当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3000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s1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单独作用时，令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-3000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s2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见图(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b)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 smtId="4294967295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 smtId="4294967295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当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-3000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s2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单独作用时，令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3000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s1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见图(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C)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 smtId="4294967295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 smtId="4294967295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30000" noProof="0" dirty="0" smtId="4294967295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graphicFrame>
        <p:nvGraphicFramePr>
          <p:cNvPr id="3" name="Object 102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9698" name="Equation" r:id="rId3" imgW="114120" imgH="215640" progId="Equation.3">
              <p:embed/>
            </p:oleObj>
          </a:graphicData>
        </a:graphic>
      </p:graphicFrame>
      <p:graphicFrame>
        <p:nvGraphicFramePr>
          <p:cNvPr id="4" name="Object 1030"/>
          <p:cNvGraphicFramePr>
            <a:graphicFrameLocks noChangeAspect="1"/>
          </p:cNvGraphicFramePr>
          <p:nvPr/>
        </p:nvGraphicFramePr>
        <p:xfrm>
          <a:off x="2901950" y="2722563"/>
          <a:ext cx="3321050" cy="985837"/>
        </p:xfrm>
        <a:graphic>
          <a:graphicData uri="http://schemas.openxmlformats.org/presentationml/2006/ole">
            <p:oleObj spid="_x0000_s29699" name="Equation" r:id="rId4" imgW="1002960" imgH="431640" progId="Equation.3">
              <p:embed/>
            </p:oleObj>
          </a:graphicData>
        </a:graphic>
      </p:graphicFrame>
      <p:graphicFrame>
        <p:nvGraphicFramePr>
          <p:cNvPr id="5" name="Object 1032"/>
          <p:cNvGraphicFramePr>
            <a:graphicFrameLocks noChangeAspect="1"/>
          </p:cNvGraphicFramePr>
          <p:nvPr/>
        </p:nvGraphicFramePr>
        <p:xfrm>
          <a:off x="2955925" y="4586288"/>
          <a:ext cx="3335338" cy="1022350"/>
        </p:xfrm>
        <a:graphic>
          <a:graphicData uri="http://schemas.openxmlformats.org/presentationml/2006/ole">
            <p:oleObj spid="_x0000_s29700" name="Equation" r:id="rId5" imgW="1054080" imgH="431640" progId="Equation.3">
              <p:embed/>
            </p:oleObj>
          </a:graphicData>
        </a:graphic>
      </p:graphicFrame>
      <p:graphicFrame>
        <p:nvGraphicFramePr>
          <p:cNvPr id="6" name="Object 1033"/>
          <p:cNvGraphicFramePr>
            <a:graphicFrameLocks noChangeAspect="1"/>
          </p:cNvGraphicFramePr>
          <p:nvPr/>
        </p:nvGraphicFramePr>
        <p:xfrm>
          <a:off x="2125663" y="5534025"/>
          <a:ext cx="5032375" cy="1074738"/>
        </p:xfrm>
        <a:graphic>
          <a:graphicData uri="http://schemas.openxmlformats.org/presentationml/2006/ole">
            <p:oleObj spid="_x0000_s29701" name="Equation" r:id="rId6" imgW="2438280" imgH="431640" progId="Equation.3">
              <p:embed/>
            </p:oleObj>
          </a:graphicData>
        </a:graphic>
      </p:graphicFrame>
      <p:sp>
        <p:nvSpPr>
          <p:cNvPr id="7" name="Text Box 1035"/>
          <p:cNvSpPr txBox="1">
            <a:spLocks noChangeArrowheads="1"/>
          </p:cNvSpPr>
          <p:nvPr/>
        </p:nvSpPr>
        <p:spPr bwMode="auto">
          <a:xfrm>
            <a:off x="927100" y="5786438"/>
            <a:ext cx="661988" cy="519112"/>
          </a:xfrm>
          <a:prstGeom prst="rect">
            <a:avLst/>
          </a:prstGeom>
          <a:noFill/>
          <a:ln w="11176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a typeface="宋体" charset="-122"/>
              </a:rPr>
              <a:t>即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74688" y="977900"/>
            <a:ext cx="8107362" cy="49530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可见电流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3000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L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是激励源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Times New Roman" pitchFamily="18" charset="0"/>
              </a:rPr>
              <a:t>u</a:t>
            </a:r>
            <a:r>
              <a:rPr kumimoji="0" lang="en-US" altLang="zh-CN" sz="2800" b="1" i="0" u="none" strike="noStrike" kern="1200" cap="none" spc="0" normalizeH="0" baseline="-3000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Times New Roman" pitchFamily="18" charset="0"/>
              </a:rPr>
              <a:t>s2</a:t>
            </a:r>
            <a:r>
              <a:rPr kumimoji="0" lang="en-US" altLang="zh-CN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3000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s1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的线性组合。</a:t>
            </a:r>
          </a:p>
          <a:p>
            <a:pPr marL="0" marR="0" lvl="0" indent="0" algn="just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   推广到一般，如果有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个电压源、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个电流源作用于线性电路，那么电路中某条支路的电流</a:t>
            </a:r>
            <a:r>
              <a:rPr kumimoji="0" lang="en-US" altLang="zh-CN" sz="2800" b="1" i="1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3000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L</a:t>
            </a:r>
            <a:r>
              <a:rPr kumimoji="0" lang="zh-CN" altLang="en-US" sz="2800" b="1" i="0" u="none" strike="noStrike" kern="1200" cap="none" spc="0" normalizeH="0" baseline="0" noProof="0" dirty="0" smtClean="0" smtId="4294967295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可以表示为: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Id="4294967295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387475" y="3097213"/>
          <a:ext cx="6156325" cy="1216025"/>
        </p:xfrm>
        <a:graphic>
          <a:graphicData uri="http://schemas.openxmlformats.org/presentationml/2006/ole">
            <p:oleObj spid="_x0000_s30722" name="Equation" r:id="rId3" imgW="2298600" imgH="457200" progId="Equation.3">
              <p:embed/>
            </p:oleObj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19113" y="4572000"/>
            <a:ext cx="8001000" cy="1800225"/>
          </a:xfrm>
          <a:prstGeom prst="rect">
            <a:avLst/>
          </a:prstGeom>
          <a:noFill/>
          <a:ln w="11176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宋体" charset="-122"/>
                <a:ea typeface="宋体" charset="-122"/>
              </a:rPr>
              <a:t>其中系数</a:t>
            </a:r>
            <a:r>
              <a:rPr lang="en-US" altLang="zh-CN" sz="2800" b="1" i="1" dirty="0" err="1">
                <a:solidFill>
                  <a:srgbClr val="0070C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800" b="1" i="1" baseline="-30000" dirty="0" err="1">
                <a:solidFill>
                  <a:srgbClr val="0070C0"/>
                </a:solidFill>
                <a:latin typeface="宋体" charset="-122"/>
                <a:ea typeface="宋体" charset="-122"/>
              </a:rPr>
              <a:t>li</a:t>
            </a:r>
            <a:r>
              <a:rPr lang="zh-CN" altLang="en-US" sz="2800" b="1" dirty="0">
                <a:solidFill>
                  <a:srgbClr val="0070C0"/>
                </a:solidFill>
                <a:latin typeface="宋体" charset="-122"/>
                <a:ea typeface="宋体" charset="-122"/>
              </a:rPr>
              <a:t>取决于电路的参数和结构，与激励源无关。若电路中的电阻均为线性且非时变，则系数</a:t>
            </a:r>
            <a:r>
              <a:rPr lang="en-US" altLang="zh-CN" sz="2800" b="1" i="1" dirty="0" err="1">
                <a:solidFill>
                  <a:srgbClr val="0070C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800" b="1" i="1" baseline="-30000" dirty="0" err="1">
                <a:solidFill>
                  <a:srgbClr val="0070C0"/>
                </a:solidFill>
                <a:latin typeface="宋体" charset="-122"/>
                <a:ea typeface="宋体" charset="-122"/>
              </a:rPr>
              <a:t>li</a:t>
            </a:r>
            <a:r>
              <a:rPr lang="zh-CN" altLang="en-US" sz="2800" b="1" dirty="0">
                <a:solidFill>
                  <a:srgbClr val="0070C0"/>
                </a:solidFill>
                <a:latin typeface="宋体" charset="-122"/>
                <a:ea typeface="宋体" charset="-122"/>
              </a:rPr>
              <a:t>为常数。电路中的各支路电压同样具有相同形式的表达式。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" y="-25"/>
            <a:ext cx="9201543" cy="685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255</Words>
  <Application>Aspose.Slides for .NET</Application>
  <PresentationFormat>全屏显示(4:3)</PresentationFormat>
  <Paragraphs>70</Paragraphs>
  <Slides>63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71" baseType="lpstr">
      <vt:lpstr>Office Theme</vt:lpstr>
      <vt:lpstr>Theme Office</vt:lpstr>
      <vt:lpstr>Theme Office</vt:lpstr>
      <vt:lpstr>Theme Office</vt:lpstr>
      <vt:lpstr>Theme Office</vt:lpstr>
      <vt:lpstr>剪辑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cm</cp:lastModifiedBy>
  <cp:revision>8</cp:revision>
  <cp:lastPrinted>2017-02-19T10:48:37Z</cp:lastPrinted>
  <dcterms:created xsi:type="dcterms:W3CDTF">2017-02-19T02:48:37Z</dcterms:created>
  <dcterms:modified xsi:type="dcterms:W3CDTF">2018-04-13T03:18:37Z</dcterms:modified>
</cp:coreProperties>
</file>