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  <p:sldMasterId id="2147483667" r:id="rId4"/>
    <p:sldMasterId id="2147483669" r:id="rId5"/>
  </p:sldMasterIdLst>
  <p:sldIdLst>
    <p:sldId id="262" r:id="rId6"/>
    <p:sldId id="265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10" r:id="rId25"/>
    <p:sldId id="311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custDataLst>
    <p:tags r:id="rId39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BD"/>
  </p:clrMru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D788D-B305-4AD8-BF38-D5760F9832EC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121F78-71DA-4331-8FC0-178751617060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34B1-A4C7-49FD-ABFE-F7D217C5F65C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91D71-D7DD-40B4-861C-C6D33BDF936C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C0B32F-EB47-4466-8B74-921433D9DD5D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B40DD5-0539-460D-8829-1C9114B4080C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E1151E9-FB3A-4174-8A97-17D6F1986BC2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1E75861-4B66-4C44-A135-C8D1E0AF1ACD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B56D29-E052-413F-991A-481E35DEDA37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0E4E8C-E610-4D9C-91E6-CDBCFF295215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0C32BA-7090-4671-85B8-AD06858AD957}" type="datetimeFigureOut">
              <a:rPr lang="en-US" smtClean="0" smtId="4294967295"/>
              <a:pPr/>
              <a:t>4/18/2018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4/18/2018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8890" y="621664"/>
            <a:ext cx="7182739" cy="225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007A77"/>
                </a:solidFill>
                <a:latin typeface="GHFSDP+LiSu"/>
                <a:cs typeface="GHFSDP+LiSu"/>
              </a:rPr>
              <a:t>第五章</a:t>
            </a:r>
            <a:r>
              <a:rPr sz="480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4800">
                <a:solidFill>
                  <a:srgbClr val="007A77"/>
                </a:solidFill>
                <a:latin typeface="GHFSDP+LiSu"/>
                <a:cs typeface="GHFSDP+LiSu"/>
              </a:rPr>
              <a:t>含有运算放大</a:t>
            </a:r>
          </a:p>
          <a:p>
            <a:pPr marL="20379" marR="0">
              <a:lnSpc>
                <a:spcPts val="5760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007A77"/>
                </a:solidFill>
                <a:latin typeface="GHFSDP+LiSu"/>
                <a:cs typeface="GHFSDP+LiSu"/>
              </a:rPr>
              <a:t>器的电阻电路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6675" y="2661374"/>
            <a:ext cx="2237740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CC0000"/>
                </a:solidFill>
                <a:latin typeface="IWEFFA+KaiTi_GB2312"/>
                <a:cs typeface="IWEFFA+KaiTi_GB2312"/>
              </a:rPr>
              <a:t>本章内容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28926" y="3857628"/>
            <a:ext cx="403988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CC0000"/>
                </a:solidFill>
                <a:latin typeface="GHFSDP+LiSu"/>
                <a:cs typeface="GHFSDP+LiSu"/>
              </a:rPr>
              <a:t>运算放大器的电路模型</a:t>
            </a:r>
          </a:p>
          <a:p>
            <a:pPr marL="0" marR="0">
              <a:lnSpc>
                <a:spcPts val="6809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CC0000"/>
                </a:solidFill>
                <a:latin typeface="GHFSDP+LiSu"/>
                <a:cs typeface="GHFSDP+LiSu"/>
              </a:rPr>
              <a:t>比例电路的分析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34185" y="3853730"/>
            <a:ext cx="710882" cy="2654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WBVST+TimesNewRomanPS-BoldMT"/>
                <a:cs typeface="LWBVST+TimesNewRomanPS-BoldMT"/>
              </a:rPr>
              <a:t>5</a:t>
            </a:r>
          </a:p>
          <a:p>
            <a:pPr marL="0" marR="0">
              <a:lnSpc>
                <a:spcPts val="681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WBVST+TimesNewRomanPS-BoldMT"/>
                <a:cs typeface="LWBVST+TimesNewRomanPS-BoldMT"/>
              </a:rPr>
              <a:t>5</a:t>
            </a:r>
          </a:p>
          <a:p>
            <a:pPr marL="0" marR="0">
              <a:lnSpc>
                <a:spcPts val="68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WBVST+TimesNewRomanPS-BoldMT"/>
                <a:cs typeface="LWBVST+TimesNewRomanPS-BoldMT"/>
              </a:rPr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11667" y="3853730"/>
            <a:ext cx="799623" cy="2654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WBVST+TimesNewRomanPS-BoldMT"/>
                <a:cs typeface="LWBVST+TimesNewRomanPS-BoldMT"/>
              </a:rPr>
              <a:t>.1</a:t>
            </a:r>
          </a:p>
          <a:p>
            <a:pPr marL="0" marR="0">
              <a:lnSpc>
                <a:spcPts val="681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WBVST+TimesNewRomanPS-BoldMT"/>
                <a:cs typeface="LWBVST+TimesNewRomanPS-BoldMT"/>
              </a:rPr>
              <a:t>.2</a:t>
            </a:r>
          </a:p>
          <a:p>
            <a:pPr marL="0" marR="0">
              <a:lnSpc>
                <a:spcPts val="68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CC0000"/>
                </a:solidFill>
                <a:latin typeface="LWBVST+TimesNewRomanPS-BoldMT"/>
                <a:cs typeface="LWBVST+TimesNewRomanPS-BoldMT"/>
              </a:rPr>
              <a:t>.3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1005" y="5550287"/>
            <a:ext cx="5720246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CC0000"/>
                </a:solidFill>
                <a:latin typeface="GHFSDP+LiSu"/>
                <a:cs typeface="GHFSDP+LiSu"/>
              </a:rPr>
              <a:t>含有理想运算放大器的电路分析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1" y="0"/>
            <a:ext cx="9133399" cy="686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52"/>
            <a:ext cx="9156770" cy="684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438"/>
            <a:ext cx="9167371" cy="684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449" y="6350"/>
            <a:ext cx="9152481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097"/>
            <a:ext cx="9158843" cy="684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82"/>
            <a:ext cx="9139757" cy="68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9152482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29190" y="3429000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因为输入电阻趋向无穷大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4876" y="5715016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因为放大倍数趋向无穷大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-24"/>
            <a:ext cx="9135549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60996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椭圆形标注 2"/>
          <p:cNvSpPr/>
          <p:nvPr/>
        </p:nvSpPr>
        <p:spPr>
          <a:xfrm>
            <a:off x="6000728" y="5214950"/>
            <a:ext cx="3143272" cy="1071570"/>
          </a:xfrm>
          <a:prstGeom prst="wedgeEllipseCallout">
            <a:avLst>
              <a:gd name="adj1" fmla="val -17897"/>
              <a:gd name="adj2" fmla="val -1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12" y="5214950"/>
            <a:ext cx="200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用结点电压法可以吗？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27550" y="3346450"/>
          <a:ext cx="88900" cy="165100"/>
        </p:xfrm>
        <a:graphic>
          <a:graphicData uri="http://schemas.openxmlformats.org/presentationml/2006/ole">
            <p:oleObj spid="_x0000_s32769" name="Equation" r:id="rId4" imgW="88560" imgH="164880" progId="Equation.3">
              <p:embed/>
            </p:oleObj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1975" y="4429132"/>
            <a:ext cx="2852025" cy="642942"/>
          </a:xfrm>
          <a:prstGeom prst="rect">
            <a:avLst/>
          </a:prstGeom>
          <a:noFill/>
        </p:spPr>
      </p:pic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3714752"/>
            <a:ext cx="3485808" cy="78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53"/>
            <a:ext cx="9144000" cy="687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8390" y="1153025"/>
            <a:ext cx="913485" cy="1061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57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A50021"/>
                </a:solidFill>
                <a:latin typeface="TEIPPH+Wingdings-Regular"/>
                <a:cs typeface="TEIPPH+Wingdings-Regular"/>
              </a:rPr>
              <a:t>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4485" y="1042822"/>
            <a:ext cx="2321357" cy="1534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881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A50021"/>
                </a:solidFill>
                <a:latin typeface="TKGKGR+STXinwei"/>
                <a:cs typeface="TKGKGR+STXinwei"/>
              </a:rPr>
              <a:t>重点: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4070" y="2604859"/>
            <a:ext cx="5851127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WOLDOC+KaiTi_GB2312"/>
                <a:cs typeface="WOLDOC+KaiTi_GB2312"/>
              </a:rPr>
              <a:t>（1）理想运算放大器的外部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50870" y="3092539"/>
            <a:ext cx="1830704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WOLDOC+KaiTi_GB2312"/>
                <a:cs typeface="WOLDOC+KaiTi_GB2312"/>
              </a:rPr>
              <a:t>特性；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4071" y="3824059"/>
            <a:ext cx="5432772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WOLDOC+KaiTi_GB2312"/>
                <a:cs typeface="WOLDOC+KaiTi_GB2312"/>
              </a:rPr>
              <a:t>（2）含理想运算放大器的电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0870" y="4311739"/>
            <a:ext cx="3051810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WOLDOC+KaiTi_GB2312"/>
                <a:cs typeface="WOLDOC+KaiTi_GB2312"/>
              </a:rPr>
              <a:t>阻电路分析；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54070" y="5043259"/>
            <a:ext cx="5851127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WOLDOC+KaiTi_GB2312"/>
                <a:cs typeface="WOLDOC+KaiTi_GB2312"/>
              </a:rPr>
              <a:t>（3）熟悉一些典型的电路；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28" y="500042"/>
            <a:ext cx="5386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307BD"/>
                </a:solidFill>
                <a:ea typeface="宋体" pitchFamily="2" charset="-122"/>
              </a:rPr>
              <a:t>采用</a:t>
            </a:r>
            <a:r>
              <a:rPr kumimoji="1" lang="en-US" altLang="zh-CN" sz="2800" b="1" dirty="0" smtClean="0">
                <a:solidFill>
                  <a:srgbClr val="0307BD"/>
                </a:solidFill>
                <a:ea typeface="宋体" pitchFamily="2" charset="-122"/>
              </a:rPr>
              <a:t>T</a:t>
            </a:r>
            <a:r>
              <a:rPr kumimoji="1" lang="zh-CN" altLang="en-US" sz="2800" b="1" dirty="0" smtClean="0">
                <a:solidFill>
                  <a:srgbClr val="0307BD"/>
                </a:solidFill>
                <a:ea typeface="宋体" pitchFamily="2" charset="-122"/>
              </a:rPr>
              <a:t>型反馈网络的反相比例电路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935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307BD"/>
                </a:solidFill>
                <a:ea typeface="宋体" pitchFamily="2" charset="-122"/>
              </a:rPr>
              <a:t>解：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1268413"/>
            <a:ext cx="458787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258888" y="1484313"/>
            <a:ext cx="432117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分析：</a:t>
            </a:r>
            <a:r>
              <a:rPr kumimoji="1" lang="en-US" altLang="zh-CN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+</a:t>
            </a:r>
            <a:r>
              <a:rPr kumimoji="1" lang="en-US" altLang="zh-CN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=u</a:t>
            </a:r>
            <a:r>
              <a:rPr kumimoji="1" lang="en-US" altLang="zh-CN" sz="2800" b="1" baseline="-25000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=0</a:t>
            </a:r>
            <a:r>
              <a:rPr kumimoji="1" lang="zh-CN" altLang="en-US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（虚短）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en-US" altLang="zh-CN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=i</a:t>
            </a:r>
            <a:r>
              <a:rPr kumimoji="1" lang="en-US" altLang="zh-CN" sz="2800" b="1" baseline="-25000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2 </a:t>
            </a:r>
            <a:r>
              <a:rPr kumimoji="1" lang="zh-CN" altLang="en-US" sz="2800" b="1" dirty="0">
                <a:solidFill>
                  <a:srgbClr val="0307BD"/>
                </a:solidFill>
                <a:latin typeface="宋体" pitchFamily="2" charset="-122"/>
                <a:ea typeface="宋体" pitchFamily="2" charset="-122"/>
              </a:rPr>
              <a:t>（虚断）</a:t>
            </a:r>
            <a:endParaRPr lang="zh-CN" altLang="en-US" sz="2800" b="1" dirty="0">
              <a:solidFill>
                <a:srgbClr val="0307BD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755650" y="2852738"/>
          <a:ext cx="2879725" cy="1290637"/>
        </p:xfrm>
        <a:graphic>
          <a:graphicData uri="http://schemas.openxmlformats.org/presentationml/2006/ole">
            <p:oleObj spid="_x0000_s30722" name="Equation" r:id="rId4" imgW="990360" imgH="444240" progId="Equation.3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684213" y="4076700"/>
          <a:ext cx="3816350" cy="660400"/>
        </p:xfrm>
        <a:graphic>
          <a:graphicData uri="http://schemas.openxmlformats.org/presentationml/2006/ole">
            <p:oleObj spid="_x0000_s30723" name="Equation" r:id="rId5" imgW="1320480" imgH="228600" progId="Equation.3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971550" y="4724400"/>
          <a:ext cx="3960813" cy="1147763"/>
        </p:xfrm>
        <a:graphic>
          <a:graphicData uri="http://schemas.openxmlformats.org/presentationml/2006/ole">
            <p:oleObj spid="_x0000_s30724" name="Equation" r:id="rId6" imgW="153648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258888" y="692150"/>
          <a:ext cx="4729162" cy="715963"/>
        </p:xfrm>
        <a:graphic>
          <a:graphicData uri="http://schemas.openxmlformats.org/presentationml/2006/ole">
            <p:oleObj spid="_x0000_s31746" name="Equation" r:id="rId3" imgW="1511280" imgH="22860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555875" y="1341438"/>
          <a:ext cx="3816350" cy="1104900"/>
        </p:xfrm>
        <a:graphic>
          <a:graphicData uri="http://schemas.openxmlformats.org/presentationml/2006/ole">
            <p:oleObj spid="_x0000_s31747" name="Equation" r:id="rId4" imgW="1536480" imgH="444240" progId="Equation.3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555875" y="2349500"/>
          <a:ext cx="5256213" cy="1185863"/>
        </p:xfrm>
        <a:graphic>
          <a:graphicData uri="http://schemas.openxmlformats.org/presentationml/2006/ole">
            <p:oleObj spid="_x0000_s31748" name="Equation" r:id="rId5" imgW="1968480" imgH="444240" progId="Equation.3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116013" y="3644900"/>
          <a:ext cx="5689600" cy="1235075"/>
        </p:xfrm>
        <a:graphic>
          <a:graphicData uri="http://schemas.openxmlformats.org/presentationml/2006/ole">
            <p:oleObj spid="_x0000_s31749" name="Equation" r:id="rId6" imgW="2044440" imgH="444240" progId="Equation.3">
              <p:embed/>
            </p:oleObj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929190" y="5357826"/>
            <a:ext cx="23050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宋体" pitchFamily="2" charset="-122"/>
              </a:rPr>
              <a:t>还有其他</a:t>
            </a:r>
            <a:r>
              <a:rPr lang="zh-CN" altLang="en-US" sz="2000" b="1" dirty="0" smtClean="0">
                <a:solidFill>
                  <a:srgbClr val="FF3300"/>
                </a:solidFill>
                <a:ea typeface="宋体" pitchFamily="2" charset="-122"/>
              </a:rPr>
              <a:t>解法，可以试试。</a:t>
            </a:r>
            <a:endParaRPr lang="zh-CN" altLang="en-US" sz="2000" b="1" dirty="0">
              <a:solidFill>
                <a:srgbClr val="FF33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156" y="0"/>
            <a:ext cx="9182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846" y="0"/>
            <a:ext cx="917368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9144001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5072074"/>
            <a:ext cx="3036288" cy="800103"/>
          </a:xfrm>
          <a:prstGeom prst="rect">
            <a:avLst/>
          </a:prstGeom>
          <a:noFill/>
        </p:spPr>
      </p:pic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636" y="4286256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307BD"/>
                </a:solidFill>
              </a:rPr>
              <a:t>结点电压法</a:t>
            </a:r>
            <a:endParaRPr lang="zh-CN" altLang="en-US" sz="3200" b="1" dirty="0">
              <a:solidFill>
                <a:srgbClr val="0307B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996" y="0"/>
            <a:ext cx="9177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0"/>
            <a:ext cx="9118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52"/>
            <a:ext cx="9144000" cy="683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874"/>
            <a:ext cx="9180119" cy="68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307"/>
            <a:ext cx="9163156" cy="684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5515" y="416430"/>
            <a:ext cx="813117" cy="1060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49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LCFDJU+TimesNewRomanPS-BoldMT"/>
                <a:cs typeface="LCFDJU+TimesNewRomanPS-BoldMT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9032" y="416430"/>
            <a:ext cx="5377364" cy="1060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49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LCFDJU+TimesNewRomanPS-BoldMT"/>
                <a:cs typeface="LCFDJU+TimesNewRomanPS-BoldMT"/>
              </a:rPr>
              <a:t>.1 </a:t>
            </a:r>
            <a:r>
              <a:rPr sz="3200">
                <a:solidFill>
                  <a:srgbClr val="000000"/>
                </a:solidFill>
                <a:latin typeface="PPMFEB+FangSong"/>
                <a:cs typeface="PPMFEB+FangSong"/>
              </a:rPr>
              <a:t>运算放大器的电路模型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410" y="1231016"/>
            <a:ext cx="710882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PPMFEB+FangSong"/>
                <a:cs typeface="PPMFEB+FangSong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3892" y="1231016"/>
            <a:ext cx="1599602" cy="88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PPMFEB+FangSong"/>
                <a:cs typeface="PPMFEB+FangSong"/>
              </a:rPr>
              <a:t>. 简介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8485" y="1985337"/>
            <a:ext cx="684758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UVIUGO+Wingdings-Regular"/>
                <a:cs typeface="UVIUGO+Wingdings-Regular"/>
              </a:rPr>
              <a:t>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7580" y="1943015"/>
            <a:ext cx="5597477" cy="912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PMFEB+FangSong"/>
                <a:cs typeface="PPMFEB+FangSong"/>
              </a:rPr>
              <a:t>运算放大器</a:t>
            </a:r>
            <a:r>
              <a:rPr sz="2800" b="1">
                <a:solidFill>
                  <a:srgbClr val="000000"/>
                </a:solidFill>
                <a:latin typeface="LCFDJU+TimesNewRomanPS-BoldMT"/>
                <a:cs typeface="LCFDJU+TimesNewRomanPS-BoldMT"/>
              </a:rPr>
              <a:t>(</a:t>
            </a:r>
            <a:r>
              <a:rPr sz="2800" b="1" i="1">
                <a:solidFill>
                  <a:srgbClr val="000000"/>
                </a:solidFill>
                <a:latin typeface="LSJFHC+TimesNewRomanPS-BoldItalicMT"/>
                <a:cs typeface="LSJFHC+TimesNewRomanPS-BoldItalicMT"/>
              </a:rPr>
              <a:t>operational amplifier</a:t>
            </a:r>
            <a:r>
              <a:rPr sz="2800" b="1">
                <a:solidFill>
                  <a:srgbClr val="000000"/>
                </a:solidFill>
                <a:latin typeface="LCFDJU+TimesNewRomanPS-BoldMT"/>
                <a:cs typeface="LCFDJU+TimesNewRomanPS-BoldMT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2690" y="2649537"/>
            <a:ext cx="788845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是一种有着十分广泛用途的电子器件。最早开始应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1190" y="3088322"/>
            <a:ext cx="8546204" cy="163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用于1940年，1960年后，随着集成电路技术的发展，运</a:t>
            </a:r>
          </a:p>
          <a:p>
            <a:pPr marL="0" marR="0">
              <a:lnSpc>
                <a:spcPts val="3454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算放大器逐步集成化，大大降低了成本，获得了越来越</a:t>
            </a:r>
          </a:p>
          <a:p>
            <a:pPr marL="0" marR="0">
              <a:lnSpc>
                <a:spcPts val="3455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广泛的应用。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9120" y="4672657"/>
            <a:ext cx="684758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UVIUGO+Wingdings-Regular"/>
                <a:cs typeface="UVIUGO+Wingdings-Regular"/>
              </a:rPr>
              <a:t>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8215" y="4665662"/>
            <a:ext cx="8538813" cy="163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应用 主要用于模拟计算机，可模拟加、减、积分等</a:t>
            </a:r>
          </a:p>
          <a:p>
            <a:pPr marL="10465" marR="0">
              <a:lnSpc>
                <a:spcPts val="3454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运算，对电路进行模拟分析。在信号处理、测</a:t>
            </a:r>
          </a:p>
          <a:p>
            <a:pPr marL="10465" marR="0">
              <a:lnSpc>
                <a:spcPts val="3455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PMFEB+FangSong"/>
                <a:cs typeface="PPMFEB+FangSong"/>
              </a:rPr>
              <a:t>量及波形产生方面也获得广泛应用。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712" y="22164"/>
            <a:ext cx="9173744" cy="683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919"/>
            <a:ext cx="9144000" cy="688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01" y="1285861"/>
            <a:ext cx="8680017" cy="430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00042"/>
            <a:ext cx="1657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87"/>
            <a:ext cx="9144000" cy="686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095" y="424507"/>
            <a:ext cx="684758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ENVSC+Wingdings-Regular"/>
                <a:cs typeface="DENVSC+Wingdings-Regular"/>
              </a:rPr>
              <a:t>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190" y="436562"/>
            <a:ext cx="1066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电路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5270" y="878522"/>
            <a:ext cx="1371600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中间级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用以电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压放大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6705" y="878522"/>
            <a:ext cx="762000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输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出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9505" y="950277"/>
            <a:ext cx="762000" cy="149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输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入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8845" y="1293177"/>
            <a:ext cx="137159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输入端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72045" y="1437322"/>
            <a:ext cx="13716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输出端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93235" y="2646362"/>
            <a:ext cx="1066800" cy="1127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偏置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电路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54975" y="2863532"/>
            <a:ext cx="762000" cy="185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单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向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放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大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91910" y="3259117"/>
            <a:ext cx="6351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+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69608" y="3259117"/>
            <a:ext cx="9995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15V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6095" y="3591887"/>
            <a:ext cx="684758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ENVSC+Wingdings-Regular"/>
                <a:cs typeface="DENVSC+Wingdings-Regular"/>
              </a:rPr>
              <a:t>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5190" y="3603942"/>
            <a:ext cx="1066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符号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76010" y="3906817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28310" y="3979842"/>
            <a:ext cx="626715" cy="1950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2</a:t>
            </a:r>
          </a:p>
          <a:p>
            <a:pPr marL="0" marR="0">
              <a:lnSpc>
                <a:spcPts val="907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71370" y="4147482"/>
            <a:ext cx="626715" cy="2626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2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3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4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6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1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40915" y="4161472"/>
            <a:ext cx="2286000" cy="185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：反相输入端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：同相输入端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、</a:t>
            </a: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7</a:t>
            </a: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：电源端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：输出端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5290" y="4364017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4835" y="4378007"/>
            <a:ext cx="16764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个管脚：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23710" y="4555788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44210" y="5419388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120130" y="5419388"/>
            <a:ext cx="1330295" cy="144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57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1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5</a:t>
            </a:r>
          </a:p>
          <a:p>
            <a:pPr marL="0" marR="0">
              <a:lnSpc>
                <a:spcPts val="5094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15V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240915" y="5610522"/>
            <a:ext cx="3369944" cy="11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、</a:t>
            </a:r>
            <a:r>
              <a:rPr sz="2400" b="1">
                <a:solidFill>
                  <a:srgbClr val="000000"/>
                </a:solidFill>
                <a:latin typeface="AFGIJS+Arial-BoldMT"/>
                <a:cs typeface="AFGIJS+Arial-BoldMT"/>
              </a:rPr>
              <a:t>5</a:t>
            </a: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：外接调零电位器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：空脚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15330" y="6080442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JSNT+FangSong"/>
                <a:cs typeface="WIJSNT+FangSong"/>
              </a:rPr>
              <a:t>－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6350"/>
            <a:ext cx="9152481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050"/>
            <a:ext cx="9169541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86314" y="3000372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u</a:t>
            </a:r>
            <a:r>
              <a:rPr lang="en-US" altLang="zh-CN" sz="2000" dirty="0" err="1" smtClean="0"/>
              <a:t>d</a:t>
            </a:r>
            <a:r>
              <a:rPr lang="en-US" altLang="zh-CN" sz="3200" dirty="0" smtClean="0"/>
              <a:t>=u</a:t>
            </a:r>
            <a:r>
              <a:rPr lang="en-US" altLang="zh-CN" sz="2000" dirty="0" smtClean="0"/>
              <a:t>+</a:t>
            </a:r>
            <a:r>
              <a:rPr lang="en-US" altLang="zh-CN" sz="3200" dirty="0" smtClean="0"/>
              <a:t> - u</a:t>
            </a:r>
            <a:r>
              <a:rPr lang="en-US" altLang="zh-CN" sz="2000" dirty="0" smtClean="0"/>
              <a:t>-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52"/>
            <a:ext cx="9131300" cy="686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964" y="12724"/>
            <a:ext cx="9160996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928" y="0"/>
            <a:ext cx="9175928" cy="683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202</Words>
  <Application>Aspose.Slides for .NET</Application>
  <PresentationFormat>全屏显示(4:3)</PresentationFormat>
  <Paragraphs>88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Office Theme</vt:lpstr>
      <vt:lpstr>Theme Office</vt:lpstr>
      <vt:lpstr>Theme Office</vt:lpstr>
      <vt:lpstr>Theme Office</vt:lpstr>
      <vt:lpstr>Theme Office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cm</cp:lastModifiedBy>
  <cp:revision>4</cp:revision>
  <cp:lastPrinted>2017-02-19T10:48:37Z</cp:lastPrinted>
  <dcterms:created xsi:type="dcterms:W3CDTF">2017-02-19T02:48:37Z</dcterms:created>
  <dcterms:modified xsi:type="dcterms:W3CDTF">2018-04-18T06:57:23Z</dcterms:modified>
</cp:coreProperties>
</file>