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9" r:id="rId3"/>
    <p:sldId id="260" r:id="rId4"/>
    <p:sldId id="289" r:id="rId5"/>
    <p:sldId id="261" r:id="rId6"/>
    <p:sldId id="263" r:id="rId7"/>
    <p:sldId id="264" r:id="rId8"/>
    <p:sldId id="265" r:id="rId9"/>
    <p:sldId id="268" r:id="rId10"/>
    <p:sldId id="267" r:id="rId11"/>
    <p:sldId id="269" r:id="rId12"/>
    <p:sldId id="262" r:id="rId13"/>
    <p:sldId id="270" r:id="rId14"/>
    <p:sldId id="27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226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2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0" Type="http://schemas.openxmlformats.org/officeDocument/2006/relationships/image" Target="../media/image53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DD250-B0C3-45E1-BD7C-662684C67B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20AF9-CC48-45B8-BCBF-712527D5AC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ACC3-5353-4EB7-BD94-A68BCFA7439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93BF-7C80-4287-9D4C-C4032FA0DB5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B720-76C2-42BC-B9A1-3A424E12BDA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BE03-D11C-4509-AEBB-F03C3B6C9BC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FAE5-A470-43FE-8F64-750EE87585E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A814-67E8-4E09-80CA-F1AE1733077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1E38-2A45-470C-B70E-953E4489C6F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5BA0-C59B-449C-844E-100DAAE9A0D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0D68-E266-4A66-8A51-F00904EE411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B75-F73B-4B43-A31F-81705F51354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882F-534D-48D5-9268-69A32B71B78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9688-E251-42FE-8901-BE896582574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oleObject" Target="../embeddings/oleObject48.bin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5.bin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52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54.bin"/><Relationship Id="rId18" Type="http://schemas.openxmlformats.org/officeDocument/2006/relationships/oleObject" Target="../embeddings/oleObject53.bin"/><Relationship Id="rId17" Type="http://schemas.openxmlformats.org/officeDocument/2006/relationships/image" Target="../media/image51.wmf"/><Relationship Id="rId16" Type="http://schemas.openxmlformats.org/officeDocument/2006/relationships/oleObject" Target="../embeddings/oleObject52.bin"/><Relationship Id="rId15" Type="http://schemas.openxmlformats.org/officeDocument/2006/relationships/image" Target="../media/image50.wmf"/><Relationship Id="rId14" Type="http://schemas.openxmlformats.org/officeDocument/2006/relationships/oleObject" Target="../embeddings/oleObject51.bin"/><Relationship Id="rId13" Type="http://schemas.openxmlformats.org/officeDocument/2006/relationships/image" Target="../media/image49.wmf"/><Relationship Id="rId12" Type="http://schemas.openxmlformats.org/officeDocument/2006/relationships/oleObject" Target="../embeddings/oleObject50.bin"/><Relationship Id="rId11" Type="http://schemas.openxmlformats.org/officeDocument/2006/relationships/image" Target="../media/image48.wmf"/><Relationship Id="rId10" Type="http://schemas.openxmlformats.org/officeDocument/2006/relationships/oleObject" Target="../embeddings/oleObject49.bin"/><Relationship Id="rId1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57.bin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5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7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4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6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AB61-6A00-415C-A747-B0C9EB56DD32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068960"/>
            <a:ext cx="914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参考《数学物理方法》相关内容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1" cstate="print"/>
          <a:srcRect l="4858"/>
          <a:stretch>
            <a:fillRect/>
          </a:stretch>
        </p:blipFill>
        <p:spPr bwMode="auto">
          <a:xfrm>
            <a:off x="6273165" y="-8890"/>
            <a:ext cx="2843808" cy="97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4"/>
          <p:cNvSpPr>
            <a:spLocks noGrp="1"/>
          </p:cNvSpPr>
          <p:nvPr/>
        </p:nvSpPr>
        <p:spPr>
          <a:xfrm>
            <a:off x="10160" y="966470"/>
            <a:ext cx="910653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电动力学准备课 第</a:t>
            </a:r>
            <a:r>
              <a:rPr lang="en-US" altLang="zh-CN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课</a:t>
            </a:r>
            <a:br>
              <a:rPr lang="zh-CN" altLang="en-US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b="1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拉普拉斯方程  分离变量法</a:t>
            </a:r>
            <a:endParaRPr lang="zh-CN" altLang="en-US" b="1" dirty="0" smtClean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8950" y="1979930"/>
            <a:ext cx="8166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）式左边函数为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的母函数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=cos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的多项式，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的最高次幂是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，称为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l-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阶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勒让德多项式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002915" y="509905"/>
          <a:ext cx="2503805" cy="70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5" name="公式" r:id="rId1" imgW="1600200" imgH="444500" progId="Equation.3">
                  <p:embed/>
                </p:oleObj>
              </mc:Choice>
              <mc:Fallback>
                <p:oleObj name="公式" r:id="rId1" imgW="1600200" imgH="444500" progId="Equation.3">
                  <p:embed/>
                  <p:pic>
                    <p:nvPicPr>
                      <p:cNvPr id="0" name="对象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915" y="509905"/>
                        <a:ext cx="2503805" cy="702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450965" y="726440"/>
          <a:ext cx="96710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7" name="公式" r:id="rId3" imgW="634365" imgH="177800" progId="Equation.3">
                  <p:embed/>
                </p:oleObj>
              </mc:Choice>
              <mc:Fallback>
                <p:oleObj name="公式" r:id="rId3" imgW="634365" imgH="1778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965" y="726440"/>
                        <a:ext cx="96710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95625" y="1343025"/>
          <a:ext cx="269367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8" name="公式" r:id="rId5" imgW="1841500" imgH="495300" progId="Equation.3">
                  <p:embed/>
                </p:oleObj>
              </mc:Choice>
              <mc:Fallback>
                <p:oleObj name="公式" r:id="rId5" imgW="1841500" imgH="495300" progId="Equation.3">
                  <p:embed/>
                  <p:pic>
                    <p:nvPicPr>
                      <p:cNvPr id="0" name="对象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343025"/>
                        <a:ext cx="269367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49655" y="312420"/>
            <a:ext cx="220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7345" y="1078230"/>
            <a:ext cx="1405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83550" y="676910"/>
            <a:ext cx="91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54340" y="1524000"/>
            <a:ext cx="973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469900" y="2901950"/>
            <a:ext cx="806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b="1" u="sng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勒让德多项式</a:t>
            </a:r>
            <a:r>
              <a:rPr lang="en-US" altLang="zh-CN" b="1" u="sng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en-US" altLang="zh-CN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0,1,2,3,…}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构成在                  有限的函数空间的完备函数基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372100" y="3058795"/>
          <a:ext cx="96710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公式" r:id="rId7" imgW="634365" imgH="177800" progId="Equation.3">
                  <p:embed/>
                </p:oleObj>
              </mc:Choice>
              <mc:Fallback>
                <p:oleObj name="公式" r:id="rId7" imgW="634365" imgH="1778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3058795"/>
                        <a:ext cx="96710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389630" y="3768725"/>
          <a:ext cx="166687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1" name="公式" r:id="rId8" imgW="29870400" imgH="7924800" progId="Equation.3">
                  <p:embed/>
                </p:oleObj>
              </mc:Choice>
              <mc:Fallback>
                <p:oleObj name="公式" r:id="rId8" imgW="29870400" imgH="7924800" progId="Equation.3">
                  <p:embed/>
                  <p:pic>
                    <p:nvPicPr>
                      <p:cNvPr id="0" name="图片 217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89630" y="3768725"/>
                        <a:ext cx="1666875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298565" y="3698875"/>
          <a:ext cx="178498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2" name="公式" r:id="rId10" imgW="28956000" imgH="9448800" progId="Equation.3">
                  <p:embed/>
                </p:oleObj>
              </mc:Choice>
              <mc:Fallback>
                <p:oleObj name="公式" r:id="rId10" imgW="28956000" imgH="9448800" progId="Equation.3">
                  <p:embed/>
                  <p:pic>
                    <p:nvPicPr>
                      <p:cNvPr id="0" name="图片 217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98565" y="3698875"/>
                        <a:ext cx="178498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7"/>
          <p:cNvSpPr txBox="1"/>
          <p:nvPr/>
        </p:nvSpPr>
        <p:spPr>
          <a:xfrm>
            <a:off x="2132141" y="3842203"/>
            <a:ext cx="108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若            ，</a:t>
            </a:r>
            <a:endParaRPr lang="zh-CN" altLang="en-US" dirty="0" smtClean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562860" y="3893820"/>
          <a:ext cx="49339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3" name="公式" r:id="rId12" imgW="7924800" imgH="4267200" progId="Equation.3">
                  <p:embed/>
                </p:oleObj>
              </mc:Choice>
              <mc:Fallback>
                <p:oleObj name="公式" r:id="rId12" imgW="7924800" imgH="4267200" progId="Equation.3">
                  <p:embed/>
                  <p:pic>
                    <p:nvPicPr>
                      <p:cNvPr id="0" name="图片 217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62860" y="3893820"/>
                        <a:ext cx="493395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9"/>
          <p:cNvSpPr txBox="1"/>
          <p:nvPr/>
        </p:nvSpPr>
        <p:spPr>
          <a:xfrm>
            <a:off x="588645" y="3842385"/>
            <a:ext cx="1470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正交</a:t>
            </a:r>
            <a:r>
              <a:rPr lang="zh-CN" altLang="en-US" dirty="0">
                <a:solidFill>
                  <a:srgbClr val="FF0000"/>
                </a:solidFill>
              </a:rPr>
              <a:t>归一</a:t>
            </a:r>
            <a:r>
              <a:rPr lang="zh-CN" altLang="en-US" dirty="0" smtClean="0">
                <a:solidFill>
                  <a:srgbClr val="FF0000"/>
                </a:solidFill>
              </a:rPr>
              <a:t>性</a:t>
            </a:r>
            <a:r>
              <a:rPr lang="en-US" altLang="zh-CN" dirty="0" smtClean="0">
                <a:solidFill>
                  <a:srgbClr val="FF0000"/>
                </a:solidFill>
              </a:rPr>
              <a:t>)      </a:t>
            </a:r>
            <a:endParaRPr lang="zh-CN" altLang="en-US" dirty="0"/>
          </a:p>
        </p:txBody>
      </p:sp>
      <p:sp>
        <p:nvSpPr>
          <p:cNvPr id="22" name="TextBox 16"/>
          <p:cNvSpPr txBox="1"/>
          <p:nvPr/>
        </p:nvSpPr>
        <p:spPr>
          <a:xfrm>
            <a:off x="5056389" y="3790991"/>
            <a:ext cx="108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若           ，</a:t>
            </a:r>
            <a:endParaRPr lang="zh-CN" altLang="en-US" dirty="0" smtClean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461635" y="3842385"/>
          <a:ext cx="493395" cy="26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7" name="公式" r:id="rId14" imgW="7924800" imgH="4267200" progId="Equation.3">
                  <p:embed/>
                </p:oleObj>
              </mc:Choice>
              <mc:Fallback>
                <p:oleObj name="公式" r:id="rId14" imgW="7924800" imgH="4267200" progId="Equation.3">
                  <p:embed/>
                  <p:pic>
                    <p:nvPicPr>
                      <p:cNvPr id="0" name="图片 2173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1635" y="3842385"/>
                        <a:ext cx="493395" cy="266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11"/>
          <p:cNvSpPr txBox="1"/>
          <p:nvPr/>
        </p:nvSpPr>
        <p:spPr>
          <a:xfrm>
            <a:off x="661235" y="4563849"/>
            <a:ext cx="20882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完备性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endParaRPr lang="zh-CN" altLang="en-US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514725" y="4415790"/>
          <a:ext cx="290449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8" name="公式" r:id="rId16" imgW="45415200" imgH="10363200" progId="Equation.3">
                  <p:embed/>
                </p:oleObj>
              </mc:Choice>
              <mc:Fallback>
                <p:oleObj name="公式" r:id="rId16" imgW="45415200" imgH="10363200" progId="Equation.3">
                  <p:embed/>
                  <p:pic>
                    <p:nvPicPr>
                      <p:cNvPr id="0" name="图片 2173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14725" y="4415790"/>
                        <a:ext cx="2904490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12"/>
          <p:cNvSpPr txBox="1"/>
          <p:nvPr/>
        </p:nvSpPr>
        <p:spPr>
          <a:xfrm>
            <a:off x="588463" y="5173449"/>
            <a:ext cx="684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是在                    有限的函数，则可用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 smtClean="0"/>
              <a:t>展开为</a:t>
            </a:r>
            <a:endParaRPr lang="zh-CN" altLang="en-US" dirty="0" smtClean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699260" y="5222240"/>
          <a:ext cx="96710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公式" r:id="rId18" imgW="634365" imgH="177800" progId="Equation.3">
                  <p:embed/>
                </p:oleObj>
              </mc:Choice>
              <mc:Fallback>
                <p:oleObj name="公式" r:id="rId18" imgW="634365" imgH="1778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260" y="5222240"/>
                        <a:ext cx="96710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881630" y="5612130"/>
          <a:ext cx="1854835" cy="70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5" name="公式" r:id="rId19" imgW="27127200" imgH="10363200" progId="Equation.3">
                  <p:embed/>
                </p:oleObj>
              </mc:Choice>
              <mc:Fallback>
                <p:oleObj name="公式" r:id="rId19" imgW="27127200" imgH="10363200" progId="Equation.3">
                  <p:embed/>
                  <p:pic>
                    <p:nvPicPr>
                      <p:cNvPr id="0" name="图片 2173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81630" y="5612130"/>
                        <a:ext cx="1854835" cy="70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5300980" y="5612130"/>
          <a:ext cx="257683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6" name="公式" r:id="rId21" imgW="38100000" imgH="9448800" progId="Equation.3">
                  <p:embed/>
                </p:oleObj>
              </mc:Choice>
              <mc:Fallback>
                <p:oleObj name="公式" r:id="rId21" imgW="38100000" imgH="9448800" progId="Equation.3">
                  <p:embed/>
                  <p:pic>
                    <p:nvPicPr>
                      <p:cNvPr id="0" name="图片 2173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00980" y="5612130"/>
                        <a:ext cx="2576830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8243570" y="3791585"/>
            <a:ext cx="973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243570" y="4563110"/>
            <a:ext cx="973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70545" y="5747385"/>
            <a:ext cx="973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8065" y="815975"/>
            <a:ext cx="3043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连带勒让德方程</a:t>
            </a:r>
            <a:endParaRPr lang="zh-CN" altLang="en-US" sz="2000" b="1" u="sng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188835" y="1328420"/>
          <a:ext cx="592455" cy="27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公式" r:id="rId1" imgW="9144000" imgH="4267200" progId="Equation.3">
                  <p:embed/>
                </p:oleObj>
              </mc:Choice>
              <mc:Fallback>
                <p:oleObj name="公式" r:id="rId1" imgW="9144000" imgH="4267200" progId="Equation.3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88835" y="1328420"/>
                        <a:ext cx="592455" cy="27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17445" y="1214755"/>
          <a:ext cx="4243070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公式" r:id="rId3" imgW="71323200" imgH="10058400" progId="Equation.3">
                  <p:embed/>
                </p:oleObj>
              </mc:Choice>
              <mc:Fallback>
                <p:oleObj name="公式" r:id="rId3" imgW="71323200" imgH="100584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445" y="1214755"/>
                        <a:ext cx="4243070" cy="595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8477" y="2050982"/>
            <a:ext cx="108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令</a:t>
            </a:r>
            <a:endParaRPr lang="zh-CN" altLang="en-US" dirty="0" smtClean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65835" y="1888490"/>
          <a:ext cx="2300605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公式" r:id="rId5" imgW="35661600" imgH="8229600" progId="Equation.3">
                  <p:embed/>
                </p:oleObj>
              </mc:Choice>
              <mc:Fallback>
                <p:oleObj name="公式" r:id="rId5" imgW="35661600" imgH="8229600" progId="Equation.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5835" y="1888490"/>
                        <a:ext cx="2300605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48460" y="2540000"/>
          <a:ext cx="5407025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公式" r:id="rId7" imgW="84734400" imgH="10058400" progId="Equation.3">
                  <p:embed/>
                </p:oleObj>
              </mc:Choice>
              <mc:Fallback>
                <p:oleObj name="公式" r:id="rId7" imgW="84734400" imgH="10058400" progId="Equation.3">
                  <p:embed/>
                  <p:pic>
                    <p:nvPicPr>
                      <p:cNvPr id="0" name="图片 3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460" y="2540000"/>
                        <a:ext cx="5407025" cy="639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55060" y="2050982"/>
            <a:ext cx="360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连带勒让德方程化为</a:t>
            </a:r>
            <a:endParaRPr lang="zh-CN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68452" y="3245097"/>
            <a:ext cx="825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对勒让德方程（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）式</a:t>
            </a:r>
            <a:r>
              <a:rPr lang="zh-CN" altLang="en-US" dirty="0" smtClean="0"/>
              <a:t>求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/>
              <a:t>次导数可以得到上式一样的方程，因而</a:t>
            </a:r>
            <a:endParaRPr lang="zh-CN" altLang="en-US" dirty="0" smtClean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608705" y="3613079"/>
          <a:ext cx="18605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公式" r:id="rId9" imgW="25908000" imgH="10058400" progId="Equation.3">
                  <p:embed/>
                </p:oleObj>
              </mc:Choice>
              <mc:Fallback>
                <p:oleObj name="公式" r:id="rId9" imgW="25908000" imgH="10058400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08705" y="3613079"/>
                        <a:ext cx="186055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8117" y="4333829"/>
            <a:ext cx="547089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的最高次幂为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所以对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连带勒让德方程的形式解为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32529"/>
            <a:ext cx="914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球坐标下的通解</a:t>
            </a:r>
            <a:endParaRPr lang="zh-CN" altLang="en-US" sz="2800" b="1" dirty="0" smtClean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887220" y="5309235"/>
          <a:ext cx="2665730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公式" r:id="rId11" imgW="40538400" imgH="10058400" progId="Equation.3">
                  <p:embed/>
                </p:oleObj>
              </mc:Choice>
              <mc:Fallback>
                <p:oleObj name="公式" r:id="rId11" imgW="40538400" imgH="100584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87220" y="5309235"/>
                        <a:ext cx="2665730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469255" y="5497830"/>
          <a:ext cx="1000760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公式" r:id="rId13" imgW="584200" imgH="177165" progId="Equation.3">
                  <p:embed/>
                </p:oleObj>
              </mc:Choice>
              <mc:Fallback>
                <p:oleObj name="公式" r:id="rId13" imgW="584200" imgH="177165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69255" y="5497830"/>
                        <a:ext cx="1000760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949450" y="5996940"/>
          <a:ext cx="964565" cy="35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公式" r:id="rId15" imgW="15544800" imgH="5791200" progId="Equation.3">
                  <p:embed/>
                </p:oleObj>
              </mc:Choice>
              <mc:Fallback>
                <p:oleObj name="公式" r:id="rId15" imgW="15544800" imgH="5791200" progId="Equation.3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49450" y="5996940"/>
                        <a:ext cx="964565" cy="35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561965" y="5996940"/>
          <a:ext cx="664210" cy="31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" name="公式" r:id="rId17" imgW="355600" imgH="177165" progId="Equation.3">
                  <p:embed/>
                </p:oleObj>
              </mc:Choice>
              <mc:Fallback>
                <p:oleObj name="公式" r:id="rId17" imgW="355600" imgH="177165" progId="Equation.3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61965" y="5996940"/>
                        <a:ext cx="664210" cy="31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34375" y="1282700"/>
            <a:ext cx="66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16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34375" y="2675890"/>
            <a:ext cx="66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en-US" altLang="zh-CN"/>
              <a:t>6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241030" y="3875405"/>
            <a:ext cx="66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27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042910" y="5728335"/>
            <a:ext cx="84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28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26260" y="1715770"/>
          <a:ext cx="5068570" cy="2221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公式" r:id="rId1" imgW="73761600" imgH="32308800" progId="Equation.3">
                  <p:embed/>
                </p:oleObj>
              </mc:Choice>
              <mc:Fallback>
                <p:oleObj name="公式" r:id="rId1" imgW="73761600" imgH="32308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260" y="1715770"/>
                        <a:ext cx="5068570" cy="2221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6560" y="457200"/>
            <a:ext cx="403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球坐标下的拉普拉斯方程通解</a:t>
            </a:r>
            <a:endParaRPr lang="zh-CN" altLang="en-US" sz="2000" b="1" u="sng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15" y="4105647"/>
            <a:ext cx="83529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其中球函数</a:t>
            </a:r>
            <a:endParaRPr lang="zh-CN" altLang="en-US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83560" y="4474210"/>
          <a:ext cx="2553970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公式" r:id="rId3" imgW="37185600" imgH="5791200" progId="Equation.3">
                  <p:embed/>
                </p:oleObj>
              </mc:Choice>
              <mc:Fallback>
                <p:oleObj name="公式" r:id="rId3" imgW="37185600" imgH="5791200" progId="Equation.3">
                  <p:embed/>
                  <p:pic>
                    <p:nvPicPr>
                      <p:cNvPr id="0" name="图片 113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3560" y="4474210"/>
                        <a:ext cx="2553970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8295" y="5138420"/>
            <a:ext cx="8358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具体问题的特定解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根据边界条件和自然条件（例如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和∞的有限性）确定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待定系数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99095" y="2817495"/>
            <a:ext cx="74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29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980045" y="4474210"/>
            <a:ext cx="706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23645" y="1221740"/>
            <a:ext cx="759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结合形式解（</a:t>
            </a:r>
            <a:r>
              <a:rPr lang="en-US" altLang="zh-CN"/>
              <a:t>8</a:t>
            </a:r>
            <a:r>
              <a:rPr lang="zh-CN" altLang="en-US"/>
              <a:t>），（</a:t>
            </a:r>
            <a:r>
              <a:rPr lang="en-US" altLang="zh-CN"/>
              <a:t>13</a:t>
            </a:r>
            <a:r>
              <a:rPr lang="zh-CN" altLang="en-US"/>
              <a:t>）和（</a:t>
            </a:r>
            <a:r>
              <a:rPr lang="en-US" altLang="zh-CN"/>
              <a:t>28</a:t>
            </a:r>
            <a:r>
              <a:rPr lang="zh-CN" altLang="en-US"/>
              <a:t>）式，得球坐标下</a:t>
            </a:r>
            <a:r>
              <a:rPr lang="zh-CN" altLang="en-US">
                <a:solidFill>
                  <a:srgbClr val="FF0000"/>
                </a:solidFill>
              </a:rPr>
              <a:t>拉普拉斯方程的通解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0"/>
            <a:ext cx="8208912" cy="752475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作业</a:t>
            </a:r>
            <a:endParaRPr lang="zh-CN" altLang="en-US" sz="24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548680"/>
            <a:ext cx="8540750" cy="6196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）式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出发，推导径向方程（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）式和（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）式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验证（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）式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）式推导（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）式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）式求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=0,1,2,3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，再根据（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）求所有非零的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4" name="Rectangle 2056"/>
          <p:cNvSpPr>
            <a:spLocks noChangeArrowheads="1"/>
          </p:cNvSpPr>
          <p:nvPr/>
        </p:nvSpPr>
        <p:spPr bwMode="auto">
          <a:xfrm>
            <a:off x="0" y="3322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拉普拉斯方程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639413" y="2079749"/>
          <a:ext cx="363367" cy="36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公式" r:id="rId1" imgW="5486400" imgH="5486400" progId="Equation.3">
                  <p:embed/>
                </p:oleObj>
              </mc:Choice>
              <mc:Fallback>
                <p:oleObj name="公式" r:id="rId1" imgW="5486400" imgH="5486400" progId="Equation.3">
                  <p:embed/>
                  <p:pic>
                    <p:nvPicPr>
                      <p:cNvPr id="0" name="图片 225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39413" y="2079749"/>
                        <a:ext cx="363367" cy="363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6080" y="1694815"/>
            <a:ext cx="852741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标量场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的梯度的散度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无电荷区域的静电势就满足这个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这是一条二阶偏微分方程，要得到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特定解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必须知道边界条件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没有一般的解析求解方法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分离变量法：对具有某些对称性的问题，可以采用适当坐标，使得方程化为较易求解的二阶常微分方程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每条二阶常微分方程有且只有两个线性独立解的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形式解</a:t>
            </a:r>
            <a:r>
              <a:rPr lang="zh-CN" altLang="en-US" dirty="0" smtClean="0">
                <a:sym typeface="+mn-ea"/>
              </a:rPr>
              <a:t>（不考虑边界条件的解）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          </a:t>
            </a:r>
            <a:r>
              <a:rPr lang="zh-CN" altLang="en-US" dirty="0" smtClean="0">
                <a:sym typeface="+mn-ea"/>
              </a:rPr>
              <a:t>拉普拉斯方程关于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是线性齐次的，所以它的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通解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是所以线性独立形式解的线性叠加，叠加系数由边界条件确定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对复杂边界条件，通常采用数值方法，例如有限元法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方程本身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具有高度的对称性：三个直角方向的平移不变性、空间转动不变性、空间长度伸缩不变性。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因此具体问题的对称性关键取决于问题的边界条件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1405"/>
            <a:ext cx="914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拉普拉斯方程</a:t>
            </a:r>
            <a:endParaRPr lang="zh-CN" altLang="en-US" sz="2800" b="1" dirty="0" smtClean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078605" y="1136015"/>
          <a:ext cx="1099820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" name="公式" r:id="rId1" imgW="12801600" imgH="5486400" progId="Equation.3">
                  <p:embed/>
                </p:oleObj>
              </mc:Choice>
              <mc:Fallback>
                <p:oleObj name="公式" r:id="rId1" imgW="12801600" imgH="5486400" progId="Equation.3">
                  <p:embed/>
                  <p:pic>
                    <p:nvPicPr>
                      <p:cNvPr id="0" name="图片 13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8605" y="1136015"/>
                        <a:ext cx="1099820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137525" y="118745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089275" y="734060"/>
          <a:ext cx="2219960" cy="73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公式" r:id="rId1" imgW="32308800" imgH="10668000" progId="Equation.3">
                  <p:embed/>
                </p:oleObj>
              </mc:Choice>
              <mc:Fallback>
                <p:oleObj name="公式" r:id="rId1" imgW="32308800" imgH="10668000" progId="Equation.3">
                  <p:embed/>
                  <p:pic>
                    <p:nvPicPr>
                      <p:cNvPr id="0" name="图片 1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9275" y="734060"/>
                        <a:ext cx="2219960" cy="73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8380" y="2881630"/>
            <a:ext cx="1433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柱坐标</a:t>
            </a:r>
            <a:endParaRPr lang="zh-CN" altLang="en-US" sz="20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981325" y="3249930"/>
          <a:ext cx="334200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name="公式" r:id="rId3" imgW="48158400" imgH="10668000" progId="Equation.3">
                  <p:embed/>
                </p:oleObj>
              </mc:Choice>
              <mc:Fallback>
                <p:oleObj name="公式" r:id="rId3" imgW="48158400" imgH="10668000" progId="Equation.3">
                  <p:embed/>
                  <p:pic>
                    <p:nvPicPr>
                      <p:cNvPr id="0" name="图片 13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1325" y="3249930"/>
                        <a:ext cx="3342005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39190" y="4592320"/>
            <a:ext cx="1540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球坐标</a:t>
            </a:r>
            <a:endParaRPr lang="zh-CN" altLang="en-US" sz="20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08455" y="4960620"/>
          <a:ext cx="6212840" cy="75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公式" r:id="rId5" imgW="87172800" imgH="10668000" progId="Equation.3">
                  <p:embed/>
                </p:oleObj>
              </mc:Choice>
              <mc:Fallback>
                <p:oleObj name="公式" r:id="rId5" imgW="87172800" imgH="10668000" progId="Equation.3">
                  <p:embed/>
                  <p:pic>
                    <p:nvPicPr>
                      <p:cNvPr id="0" name="图片 13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8455" y="4960620"/>
                        <a:ext cx="6212840" cy="75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920355" y="916305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75930" y="3435985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138160" y="515620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8380" y="438785"/>
            <a:ext cx="1433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直角坐标</a:t>
            </a:r>
            <a:endParaRPr lang="zh-CN" altLang="en-US" sz="20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325" y="1466850"/>
            <a:ext cx="813308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          </a:t>
            </a:r>
            <a:r>
              <a:rPr lang="zh-CN" altLang="en-US" dirty="0" smtClean="0">
                <a:sym typeface="+mn-ea"/>
              </a:rPr>
              <a:t>一般适用于边界在无穷远的问题；或边界是分别垂直于</a:t>
            </a:r>
            <a:r>
              <a:rPr lang="en-US" altLang="zh-CN" dirty="0" smtClean="0">
                <a:sym typeface="+mn-ea"/>
              </a:rPr>
              <a:t>X,Y,Z</a:t>
            </a:r>
            <a:r>
              <a:rPr lang="zh-CN" altLang="en-US" dirty="0" smtClean="0">
                <a:sym typeface="+mn-ea"/>
              </a:rPr>
              <a:t>轴的三对平面，每一平面上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有固定的值或固定的法向导数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可采用三角函数展开或傅里叶级数（积分）展开方法求解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4140835"/>
            <a:ext cx="6138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sym typeface="+mn-ea"/>
              </a:rPr>
              <a:t>        </a:t>
            </a:r>
            <a:r>
              <a:rPr lang="zh-CN" altLang="en-US" dirty="0" smtClean="0">
                <a:sym typeface="+mn-ea"/>
              </a:rPr>
              <a:t>一般适用于具有柱对称性和沿转动</a:t>
            </a:r>
            <a:r>
              <a:rPr lang="zh-CN" altLang="en-US" dirty="0" smtClean="0">
                <a:sym typeface="+mn-ea"/>
              </a:rPr>
              <a:t>轴平移不变性</a:t>
            </a:r>
            <a:r>
              <a:rPr lang="zh-CN" altLang="en-US" dirty="0" smtClean="0">
                <a:sym typeface="+mn-ea"/>
              </a:rPr>
              <a:t>的问题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1325" y="5988050"/>
            <a:ext cx="8506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           </a:t>
            </a:r>
            <a:r>
              <a:rPr lang="zh-CN" altLang="en-US" dirty="0" smtClean="0">
                <a:sym typeface="+mn-ea"/>
              </a:rPr>
              <a:t>一般适用于具有球对称性的问题，以及</a:t>
            </a:r>
            <a:r>
              <a:rPr lang="zh-CN" altLang="en-US" dirty="0" smtClean="0">
                <a:sym typeface="+mn-ea"/>
              </a:rPr>
              <a:t>同时具有球对称和柱对称性的问题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78480"/>
            <a:ext cx="914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球坐标下的拉普拉斯方程</a:t>
            </a:r>
            <a:endParaRPr lang="zh-CN" altLang="en-US" sz="2800" b="1" dirty="0" smtClean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59280" y="1207135"/>
          <a:ext cx="56959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" name="公式" r:id="rId1" imgW="85648800" imgH="10668000" progId="Equation.3">
                  <p:embed/>
                </p:oleObj>
              </mc:Choice>
              <mc:Fallback>
                <p:oleObj name="公式" r:id="rId1" imgW="85648800" imgH="1066800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280" y="1207135"/>
                        <a:ext cx="56959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8455" y="1915160"/>
            <a:ext cx="8805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变量，令                                          </a:t>
            </a:r>
            <a:r>
              <a:rPr 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是两个待定函数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代入上式，两边除以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，可以看出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858010" y="2078355"/>
          <a:ext cx="232791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" name="公式" r:id="rId3" imgW="35052000" imgH="4876800" progId="Equation.3">
                  <p:embed/>
                </p:oleObj>
              </mc:Choice>
              <mc:Fallback>
                <p:oleObj name="公式" r:id="rId3" imgW="35052000" imgH="4876800" progId="Equation.3">
                  <p:embed/>
                  <p:pic>
                    <p:nvPicPr>
                      <p:cNvPr id="0" name="图片 24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8010" y="2078355"/>
                        <a:ext cx="232791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59280" y="2776855"/>
          <a:ext cx="5514975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" name="公式" r:id="rId5" imgW="91744800" imgH="10668000" progId="Equation.3">
                  <p:embed/>
                </p:oleObj>
              </mc:Choice>
              <mc:Fallback>
                <p:oleObj name="公式" r:id="rId5" imgW="91744800" imgH="10668000" progId="Equation.3">
                  <p:embed/>
                  <p:pic>
                    <p:nvPicPr>
                      <p:cNvPr id="0" name="图片 2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280" y="2776855"/>
                        <a:ext cx="5514975" cy="639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39009" y="4425051"/>
            <a:ext cx="16864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径向方程</a:t>
            </a:r>
            <a:endParaRPr lang="zh-CN" altLang="en-US" sz="20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477895" y="4523105"/>
          <a:ext cx="2150110" cy="65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" name="公式" r:id="rId7" imgW="34137600" imgH="10363200" progId="Equation.3">
                  <p:embed/>
                </p:oleObj>
              </mc:Choice>
              <mc:Fallback>
                <p:oleObj name="公式" r:id="rId7" imgW="34137600" imgH="10363200" progId="Equation.3">
                  <p:embed/>
                  <p:pic>
                    <p:nvPicPr>
                      <p:cNvPr id="0" name="图片 2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895" y="4523105"/>
                        <a:ext cx="2150110" cy="651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9570" y="3503295"/>
            <a:ext cx="8228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l+1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无关，也与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无关，因此它一定是个（待定）常数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）可得两条方程：径向方程和球函数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125" y="838835"/>
            <a:ext cx="305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把（</a:t>
            </a:r>
            <a:r>
              <a:rPr lang="en-US" altLang="zh-CN"/>
              <a:t>4</a:t>
            </a:r>
            <a:r>
              <a:rPr lang="zh-CN" altLang="en-US"/>
              <a:t>）代入（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41665" y="1472565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41665" y="2912110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53400" y="4606925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9" name="TextBox 15"/>
          <p:cNvSpPr txBox="1"/>
          <p:nvPr/>
        </p:nvSpPr>
        <p:spPr>
          <a:xfrm>
            <a:off x="339160" y="5157019"/>
            <a:ext cx="23762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解具有形式：</a:t>
            </a:r>
            <a:endParaRPr lang="zh-CN" altLang="en-US" dirty="0" smtClean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771015" y="5170170"/>
          <a:ext cx="1042670" cy="35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" name="公式" r:id="rId9" imgW="17068800" imgH="5791200" progId="Equation.3">
                  <p:embed/>
                </p:oleObj>
              </mc:Choice>
              <mc:Fallback>
                <p:oleObj name="公式" r:id="rId9" imgW="17068800" imgH="5791200" progId="Equation.3">
                  <p:embed/>
                  <p:pic>
                    <p:nvPicPr>
                      <p:cNvPr id="0" name="图片 88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1015" y="5170170"/>
                        <a:ext cx="1042670" cy="35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338830" y="5212715"/>
          <a:ext cx="1669415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" name="公式" r:id="rId11" imgW="24993600" imgH="4876800" progId="Equation.3">
                  <p:embed/>
                </p:oleObj>
              </mc:Choice>
              <mc:Fallback>
                <p:oleObj name="公式" r:id="rId11" imgW="24993600" imgH="4876800" progId="Equation.3">
                  <p:embed/>
                  <p:pic>
                    <p:nvPicPr>
                      <p:cNvPr id="0" name="图片 88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8830" y="5212715"/>
                        <a:ext cx="1669415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8"/>
          <p:cNvSpPr txBox="1"/>
          <p:nvPr/>
        </p:nvSpPr>
        <p:spPr>
          <a:xfrm>
            <a:off x="5100196" y="5163598"/>
            <a:ext cx="19904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有</a:t>
            </a:r>
            <a:r>
              <a:rPr lang="zh-CN" altLang="en-US" dirty="0" smtClean="0"/>
              <a:t>解：</a:t>
            </a:r>
            <a:endParaRPr lang="zh-CN" altLang="en-US" dirty="0" smtClean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848033" y="5174615"/>
          <a:ext cx="16256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" name="公式" r:id="rId13" imgW="1181100" imgH="215900" progId="Equation.3">
                  <p:embed/>
                </p:oleObj>
              </mc:Choice>
              <mc:Fallback>
                <p:oleObj name="公式" r:id="rId13" imgW="1181100" imgH="215900" progId="Equation.3">
                  <p:embed/>
                  <p:pic>
                    <p:nvPicPr>
                      <p:cNvPr id="0" name="图片 88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8033" y="5174615"/>
                        <a:ext cx="16256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2813685" y="5170170"/>
            <a:ext cx="258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                                </a:t>
            </a:r>
            <a:r>
              <a:rPr lang="en-US" altLang="zh-CN"/>
              <a:t>.</a:t>
            </a:r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566795" y="5906770"/>
          <a:ext cx="228155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2" name="公式" r:id="rId15" imgW="38404800" imgH="9448800" progId="Equation.3">
                  <p:embed/>
                </p:oleObj>
              </mc:Choice>
              <mc:Fallback>
                <p:oleObj name="公式" r:id="rId15" imgW="38404800" imgH="9448800" progId="Equation.3">
                  <p:embed/>
                  <p:pic>
                    <p:nvPicPr>
                      <p:cNvPr id="0" name="图片 88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66795" y="5906770"/>
                        <a:ext cx="2281555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3"/>
          <p:cNvSpPr txBox="1"/>
          <p:nvPr/>
        </p:nvSpPr>
        <p:spPr>
          <a:xfrm>
            <a:off x="369570" y="5538470"/>
            <a:ext cx="5991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从而（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）式对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给定常数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的两个线性形式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53400" y="6003290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9440" y="2270760"/>
            <a:ext cx="7945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进一步分离变量，令                                         ，其中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Θ和Φ是两个待定函数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代入（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），两边除以（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ΘΦ）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58515" y="2399030"/>
          <a:ext cx="2002790" cy="3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" name="公式" r:id="rId1" imgW="30175200" imgH="4876800" progId="Equation.3">
                  <p:embed/>
                </p:oleObj>
              </mc:Choice>
              <mc:Fallback>
                <p:oleObj name="公式" r:id="rId1" imgW="30175200" imgH="4876800" progId="Equation.3">
                  <p:embed/>
                  <p:pic>
                    <p:nvPicPr>
                      <p:cNvPr id="0" name="图片 44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8515" y="2399030"/>
                        <a:ext cx="2002790" cy="32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136140" y="3265170"/>
          <a:ext cx="5099685" cy="72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" name="公式" r:id="rId3" imgW="74371200" imgH="10668000" progId="Equation.3">
                  <p:embed/>
                </p:oleObj>
              </mc:Choice>
              <mc:Fallback>
                <p:oleObj name="公式" r:id="rId3" imgW="74371200" imgH="10668000" progId="Equation.3">
                  <p:embed/>
                  <p:pic>
                    <p:nvPicPr>
                      <p:cNvPr id="0" name="图片 4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140" y="3265170"/>
                        <a:ext cx="5099685" cy="728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78430" y="4700270"/>
          <a:ext cx="4015740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" name="公式" r:id="rId5" imgW="66751200" imgH="10363200" progId="Equation.3">
                  <p:embed/>
                </p:oleObj>
              </mc:Choice>
              <mc:Fallback>
                <p:oleObj name="公式" r:id="rId5" imgW="66751200" imgH="10363200" progId="Equation.3">
                  <p:embed/>
                  <p:pic>
                    <p:nvPicPr>
                      <p:cNvPr id="0" name="图片 4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430" y="4700270"/>
                        <a:ext cx="4015740" cy="62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016375" y="5621020"/>
          <a:ext cx="1184275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0" name="公式" r:id="rId7" imgW="18592800" imgH="10668000" progId="Equation.3">
                  <p:embed/>
                </p:oleObj>
              </mc:Choice>
              <mc:Fallback>
                <p:oleObj name="公式" r:id="rId7" imgW="18592800" imgH="10668000" progId="Equation.3">
                  <p:embed/>
                  <p:pic>
                    <p:nvPicPr>
                      <p:cNvPr id="0" name="图片 4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5621020"/>
                        <a:ext cx="1184275" cy="677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5640" y="4139565"/>
            <a:ext cx="585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可见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dirty="0" smtClean="0"/>
              <a:t>为常数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从而进一步得到两条常微分方程</a:t>
            </a:r>
            <a:endParaRPr lang="zh-CN" altLang="en-US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8203565" y="3445510"/>
            <a:ext cx="761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03565" y="4826635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203565" y="5754370"/>
            <a:ext cx="83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12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136140" y="1326515"/>
          <a:ext cx="414147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" name="公式" r:id="rId9" imgW="67970400" imgH="10668000" progId="Equation.3">
                  <p:embed/>
                </p:oleObj>
              </mc:Choice>
              <mc:Fallback>
                <p:oleObj name="公式" r:id="rId9" imgW="67970400" imgH="10668000" progId="Equation.3">
                  <p:embed/>
                  <p:pic>
                    <p:nvPicPr>
                      <p:cNvPr id="0" name="图片 2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140" y="1326515"/>
                        <a:ext cx="414147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5"/>
          <p:cNvSpPr txBox="1"/>
          <p:nvPr/>
        </p:nvSpPr>
        <p:spPr>
          <a:xfrm>
            <a:off x="675789" y="631800"/>
            <a:ext cx="233451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球函数方程</a:t>
            </a:r>
            <a:endParaRPr lang="zh-CN" altLang="en-US" sz="20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03565" y="1466215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9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7850" y="3615055"/>
            <a:ext cx="806069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故                                         </a:t>
            </a:r>
            <a:r>
              <a:rPr lang="en-US" altLang="zh-CN" dirty="0"/>
              <a:t>. </a:t>
            </a:r>
            <a:r>
              <a:rPr lang="zh-CN" altLang="en-US" dirty="0"/>
              <a:t> </a:t>
            </a:r>
            <a:r>
              <a:rPr lang="zh-CN" altLang="en-US">
                <a:sym typeface="+mn-ea"/>
              </a:rPr>
              <a:t>然而，与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-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>
                <a:sym typeface="+mn-ea"/>
              </a:rPr>
              <a:t>对应的两个形式解是线性相关的（不是线性独立</a:t>
            </a:r>
            <a:r>
              <a:rPr lang="zh-CN" altLang="en-US">
                <a:sym typeface="+mn-ea"/>
              </a:rPr>
              <a:t>的）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因此采用（</a:t>
            </a:r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）式的形式解时，只需考虑非负整数的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        （</a:t>
            </a:r>
            <a:r>
              <a:rPr lang="en-US" altLang="zh-CN" dirty="0"/>
              <a:t>12</a:t>
            </a:r>
            <a:r>
              <a:rPr lang="zh-CN" altLang="en-US" dirty="0"/>
              <a:t>）式的形式解的</a:t>
            </a:r>
            <a:r>
              <a:rPr lang="zh-CN" altLang="en-US" dirty="0">
                <a:sym typeface="+mn-ea"/>
              </a:rPr>
              <a:t>另外一种常用形式为</a:t>
            </a:r>
            <a:endParaRPr lang="zh-CN" altLang="en-US" dirty="0">
              <a:sym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866515" y="758825"/>
          <a:ext cx="1224280" cy="70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4" name="公式" r:id="rId1" imgW="18592800" imgH="10668000" progId="Equation.3">
                  <p:embed/>
                </p:oleObj>
              </mc:Choice>
              <mc:Fallback>
                <p:oleObj name="公式" r:id="rId1" imgW="18592800" imgH="1066800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515" y="758825"/>
                        <a:ext cx="1224280" cy="701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6725" y="330200"/>
            <a:ext cx="3512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 </a:t>
            </a:r>
            <a:r>
              <a:rPr lang="zh-CN" altLang="en-US" sz="2400" dirty="0"/>
              <a:t>求</a:t>
            </a:r>
            <a:r>
              <a:rPr lang="zh-CN" altLang="en-US" sz="2400" dirty="0"/>
              <a:t>解（</a:t>
            </a:r>
            <a:r>
              <a:rPr lang="en-US" altLang="zh-CN" sz="2400" dirty="0"/>
              <a:t>12</a:t>
            </a:r>
            <a:r>
              <a:rPr lang="zh-CN" altLang="en-US" sz="2400" dirty="0"/>
              <a:t>）式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84580" y="1528445"/>
            <a:ext cx="6087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对给定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两个线性独立形式</a:t>
            </a:r>
            <a:r>
              <a:rPr lang="zh-CN" altLang="en-US" dirty="0" smtClean="0"/>
              <a:t>解可写成</a:t>
            </a:r>
            <a:r>
              <a:rPr lang="zh-CN" altLang="en-US" dirty="0" smtClean="0"/>
              <a:t>：</a:t>
            </a:r>
            <a:endParaRPr lang="zh-CN" altLang="en-US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40268" y="2072640"/>
          <a:ext cx="1765935" cy="40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5" name="公式" r:id="rId3" imgW="1143000" imgH="254000" progId="Equation.3">
                  <p:embed/>
                </p:oleObj>
              </mc:Choice>
              <mc:Fallback>
                <p:oleObj name="公式" r:id="rId3" imgW="1143000" imgH="254000" progId="Equation.3">
                  <p:embed/>
                  <p:pic>
                    <p:nvPicPr>
                      <p:cNvPr id="0" name="图片 56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0268" y="2072640"/>
                        <a:ext cx="1765935" cy="40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768" y="2633870"/>
            <a:ext cx="8132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边界具有球对称性或轴对称性时，</a:t>
            </a:r>
            <a:r>
              <a:rPr lang="zh-CN" altLang="en-US" dirty="0"/>
              <a:t>有</a:t>
            </a:r>
            <a:r>
              <a:rPr lang="zh-CN" altLang="en-US" b="1" u="sng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自然条件</a:t>
            </a:r>
            <a:endParaRPr lang="zh-CN" altLang="en-US" b="1" u="sng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48355" y="3150235"/>
          <a:ext cx="1350010" cy="30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6" name="公式" r:id="rId5" imgW="21336000" imgH="4876800" progId="Equation.3">
                  <p:embed/>
                </p:oleObj>
              </mc:Choice>
              <mc:Fallback>
                <p:oleObj name="公式" r:id="rId5" imgW="21336000" imgH="4876800" progId="Equation.3">
                  <p:embed/>
                  <p:pic>
                    <p:nvPicPr>
                      <p:cNvPr id="0" name="图片 56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355" y="3150235"/>
                        <a:ext cx="1350010" cy="30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925830" y="3693795"/>
          <a:ext cx="204533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" name="公式" r:id="rId7" imgW="1295400" imgH="241300" progId="Equation.3">
                  <p:embed/>
                </p:oleObj>
              </mc:Choice>
              <mc:Fallback>
                <p:oleObj name="公式" r:id="rId7" imgW="1295400" imgH="241300" progId="Equation.3">
                  <p:embed/>
                  <p:pic>
                    <p:nvPicPr>
                      <p:cNvPr id="0" name="图片 56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5830" y="3693795"/>
                        <a:ext cx="204533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511358" y="2072640"/>
          <a:ext cx="1787525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9" name="公式" r:id="rId9" imgW="1155700" imgH="254000" progId="Equation.3">
                  <p:embed/>
                </p:oleObj>
              </mc:Choice>
              <mc:Fallback>
                <p:oleObj name="公式" r:id="rId9" imgW="1155700" imgH="254000" progId="Equation.3">
                  <p:embed/>
                  <p:pic>
                    <p:nvPicPr>
                      <p:cNvPr id="0" name="图片 56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1358" y="2072640"/>
                        <a:ext cx="1787525" cy="40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10856" y="2139006"/>
            <a:ext cx="7920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和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8086725" y="2085975"/>
            <a:ext cx="77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023225" y="3090545"/>
            <a:ext cx="82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14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08950" y="967105"/>
            <a:ext cx="77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12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5798" y="5034915"/>
          <a:ext cx="202755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1" imgW="1117600" imgH="228600" progId="Equation.KSEE3">
                  <p:embed/>
                </p:oleObj>
              </mc:Choice>
              <mc:Fallback>
                <p:oleObj name="" r:id="rId11" imgW="1117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5798" y="5034915"/>
                        <a:ext cx="202755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38480" y="5697220"/>
            <a:ext cx="810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此时，</a:t>
            </a:r>
            <a:r>
              <a:rPr lang="zh-CN" altLang="en-US">
                <a:sym typeface="+mn-ea"/>
              </a:rPr>
              <a:t>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-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>
                <a:sym typeface="+mn-ea"/>
              </a:rPr>
              <a:t>对应的两个形式解是线性独立的，因此都要考虑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08950" y="5057775"/>
            <a:ext cx="82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15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605" y="548640"/>
            <a:ext cx="4610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</a:t>
            </a:r>
            <a:r>
              <a:rPr lang="zh-CN" altLang="en-US" sz="2400" dirty="0"/>
              <a:t>求解（</a:t>
            </a:r>
            <a:r>
              <a:rPr lang="en-US" altLang="zh-CN" sz="2400" dirty="0"/>
              <a:t>11</a:t>
            </a:r>
            <a:r>
              <a:rPr lang="zh-CN" altLang="en-US" sz="2400" dirty="0"/>
              <a:t>）式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5770" y="2098040"/>
            <a:ext cx="532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令</a:t>
            </a:r>
            <a:endParaRPr lang="zh-CN" altLang="en-US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15975" y="2106930"/>
          <a:ext cx="1071245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" name="公式" r:id="rId1" imgW="14935200" imgH="4876800" progId="Equation.3">
                  <p:embed/>
                </p:oleObj>
              </mc:Choice>
              <mc:Fallback>
                <p:oleObj name="公式" r:id="rId1" imgW="14935200" imgH="4876800" progId="Equation.3">
                  <p:embed/>
                  <p:pic>
                    <p:nvPicPr>
                      <p:cNvPr id="0" name="图片 65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5975" y="2106930"/>
                        <a:ext cx="1071245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67915" y="3288030"/>
          <a:ext cx="448373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" name="公式" r:id="rId3" imgW="71323200" imgH="10058400" progId="Equation.3">
                  <p:embed/>
                </p:oleObj>
              </mc:Choice>
              <mc:Fallback>
                <p:oleObj name="公式" r:id="rId3" imgW="71323200" imgH="10058400" progId="Equation.3">
                  <p:embed/>
                  <p:pic>
                    <p:nvPicPr>
                      <p:cNvPr id="0" name="图片 6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915" y="3288030"/>
                        <a:ext cx="4483735" cy="629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77826" y="2724420"/>
            <a:ext cx="23762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连带</a:t>
            </a:r>
            <a:r>
              <a:rPr lang="zh-CN" altLang="en-US" b="1" u="sng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勒</a:t>
            </a:r>
            <a:r>
              <a:rPr lang="zh-CN" altLang="en-US" b="1" u="sng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让德</a:t>
            </a:r>
            <a:r>
              <a:rPr lang="zh-CN" altLang="en-US" b="1" u="sng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方程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056765" y="1215390"/>
          <a:ext cx="503110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" name="公式" r:id="rId5" imgW="74066400" imgH="10363200" progId="Equation.3">
                  <p:embed/>
                </p:oleObj>
              </mc:Choice>
              <mc:Fallback>
                <p:oleObj name="公式" r:id="rId5" imgW="74066400" imgH="103632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765" y="1215390"/>
                        <a:ext cx="503110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056765" y="2089785"/>
          <a:ext cx="1899920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1" name="公式" r:id="rId7" imgW="29260800" imgH="5791200" progId="Equation.3">
                  <p:embed/>
                </p:oleObj>
              </mc:Choice>
              <mc:Fallback>
                <p:oleObj name="公式" r:id="rId7" imgW="29260800" imgH="5791200" progId="Equation.3">
                  <p:embed/>
                  <p:pic>
                    <p:nvPicPr>
                      <p:cNvPr id="0" name="图片 65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6765" y="2089785"/>
                        <a:ext cx="1899920" cy="37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952115" y="4568825"/>
          <a:ext cx="3067685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" name="公式" r:id="rId9" imgW="49072800" imgH="9448800" progId="Equation.3">
                  <p:embed/>
                </p:oleObj>
              </mc:Choice>
              <mc:Fallback>
                <p:oleObj name="公式" r:id="rId9" imgW="49072800" imgH="9448800" progId="Equation.3">
                  <p:embed/>
                  <p:pic>
                    <p:nvPicPr>
                      <p:cNvPr id="0" name="图片 65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2115" y="4568825"/>
                        <a:ext cx="3067685" cy="59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8883" y="4061328"/>
            <a:ext cx="15481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</a:t>
            </a:r>
            <a:r>
              <a:rPr lang="zh-CN" altLang="en-US" dirty="0" smtClean="0"/>
              <a:t>利用了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332605" y="2133600"/>
            <a:ext cx="167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方程化为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11185" y="3441065"/>
            <a:ext cx="77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16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211185" y="4568825"/>
            <a:ext cx="77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17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48955" y="1381760"/>
            <a:ext cx="77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95605" y="5255260"/>
            <a:ext cx="8046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数学上可以证明，若要求解在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 ≤ θ ≤ π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-1 ≤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≤ 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范围内不发散，则常数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只能取非零整数：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0, 1,2,3,……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605" y="745490"/>
            <a:ext cx="84270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若问题同时具有轴对称性时，           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，故只需考虑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的形式解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16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）式简化为</a:t>
            </a:r>
            <a:r>
              <a:rPr lang="zh-CN" altLang="en-US" b="1" u="sng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勒让德方程</a:t>
            </a:r>
            <a:endParaRPr lang="zh-CN" altLang="en-US" b="1" u="sng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31820" y="1522730"/>
          <a:ext cx="3249930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" name="公式" r:id="rId1" imgW="55778400" imgH="10058400" progId="Equation.3">
                  <p:embed/>
                </p:oleObj>
              </mc:Choice>
              <mc:Fallback>
                <p:oleObj name="公式" r:id="rId1" imgW="55778400" imgH="10058400" progId="Equation.3">
                  <p:embed/>
                  <p:pic>
                    <p:nvPicPr>
                      <p:cNvPr id="0" name="图片 88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20" y="1522730"/>
                        <a:ext cx="3249930" cy="583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53770" y="2122170"/>
          <a:ext cx="125730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" name="公式" r:id="rId3" imgW="20726400" imgH="5791200" progId="Equation.3">
                  <p:embed/>
                </p:oleObj>
              </mc:Choice>
              <mc:Fallback>
                <p:oleObj name="公式" r:id="rId3" imgW="20726400" imgH="5791200" progId="Equation.3">
                  <p:embed/>
                  <p:pic>
                    <p:nvPicPr>
                      <p:cNvPr id="0" name="图片 88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3770" y="2122170"/>
                        <a:ext cx="1257300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975" y="2113280"/>
            <a:ext cx="569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                           称为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</a:t>
            </a:r>
            <a:r>
              <a:rPr lang="zh-CN" altLang="en-US" dirty="0">
                <a:solidFill>
                  <a:srgbClr val="FF0000"/>
                </a:solidFill>
              </a:rPr>
              <a:t>阶勒让德多项式</a:t>
            </a:r>
            <a:r>
              <a:rPr lang="en-US" altLang="zh-CN" dirty="0"/>
              <a:t>.</a:t>
            </a:r>
            <a:endParaRPr lang="en-US" altLang="zh-CN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570855" y="915670"/>
          <a:ext cx="236855" cy="31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" name="公式" r:id="rId5" imgW="3048000" imgH="4876800" progId="Equation.3">
                  <p:embed/>
                </p:oleObj>
              </mc:Choice>
              <mc:Fallback>
                <p:oleObj name="公式" r:id="rId5" imgW="3048000" imgH="4876800" progId="Equation.3">
                  <p:embed/>
                  <p:pic>
                    <p:nvPicPr>
                      <p:cNvPr id="0" name="图片 88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0855" y="915670"/>
                        <a:ext cx="236855" cy="31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23639"/>
            <a:ext cx="914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sz="28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柱对称情形 </a:t>
            </a:r>
            <a:endParaRPr lang="zh-CN" altLang="en-US" sz="2800" b="1" dirty="0" smtClean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912235" y="915670"/>
          <a:ext cx="719455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" name="公式" r:id="rId7" imgW="10972800" imgH="4876800" progId="Equation.3">
                  <p:embed/>
                </p:oleObj>
              </mc:Choice>
              <mc:Fallback>
                <p:oleObj name="公式" r:id="rId7" imgW="10972800" imgH="4876800" progId="Equation.3">
                  <p:embed/>
                  <p:pic>
                    <p:nvPicPr>
                      <p:cNvPr id="0" name="图片 88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2235" y="915670"/>
                        <a:ext cx="719455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004060" y="3409950"/>
          <a:ext cx="194754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3" name="公式" r:id="rId9" imgW="1270000" imgH="241300" progId="Equation.3">
                  <p:embed/>
                </p:oleObj>
              </mc:Choice>
              <mc:Fallback>
                <p:oleObj name="公式" r:id="rId9" imgW="1270000" imgH="241300" progId="Equation.3">
                  <p:embed/>
                  <p:pic>
                    <p:nvPicPr>
                      <p:cNvPr id="0" name="图片 88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4060" y="3409950"/>
                        <a:ext cx="194754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34975" y="2481580"/>
            <a:ext cx="8442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结合径向方程（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）的形式解（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）式，得到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球坐标下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拉普拉斯方程在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柱对称情形对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的两个线性独立形式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66735" y="1667510"/>
            <a:ext cx="77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18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4975" y="3714115"/>
            <a:ext cx="8558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为了保证解不发散，常数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0, 1,2,3,……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球坐标下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拉普拉斯方程在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柱对称情形的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解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是所以线性独立形式解的线性叠加：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06105" y="3409950"/>
            <a:ext cx="77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19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756150" y="3319780"/>
          <a:ext cx="2213610" cy="6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公式" r:id="rId11" imgW="1409700" imgH="393700" progId="Equation.3">
                  <p:embed/>
                </p:oleObj>
              </mc:Choice>
              <mc:Fallback>
                <p:oleObj name="公式" r:id="rId11" imgW="1409700" imgH="393700" progId="Equation.3">
                  <p:embed/>
                  <p:pic>
                    <p:nvPicPr>
                      <p:cNvPr id="0" name="图片 88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56150" y="3319780"/>
                        <a:ext cx="2213610" cy="62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6400" y="4636135"/>
          <a:ext cx="3627755" cy="60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3" imgW="2578100" imgH="431800" progId="Equation.KSEE3">
                  <p:embed/>
                </p:oleObj>
              </mc:Choice>
              <mc:Fallback>
                <p:oleObj name="" r:id="rId13" imgW="25781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46400" y="4636135"/>
                        <a:ext cx="3627755" cy="60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216265" y="4756150"/>
            <a:ext cx="77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5605" y="5124450"/>
            <a:ext cx="85223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根据具体问题的边界条件（包括自然边界条件：若求解范围包括原点，则在原点不能发散；若包括无穷远点，则在无穷点不能发散）确定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展开系数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从而得到问题的</a:t>
            </a:r>
            <a:r>
              <a:rPr 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特定解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273810" y="252095"/>
            <a:ext cx="750633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在单位球的北极放电荷 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通过单位球内的静电势求勒让德多项式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拉普拉斯方程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B0FE-CB97-4C8D-B498-67453657BB7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98053" y="1792287"/>
            <a:ext cx="2232248" cy="21602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4" idx="0"/>
          </p:cNvCxnSpPr>
          <p:nvPr/>
        </p:nvCxnSpPr>
        <p:spPr>
          <a:xfrm flipV="1">
            <a:off x="1814177" y="1792287"/>
            <a:ext cx="0" cy="1080120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4" idx="6"/>
          </p:cNvCxnSpPr>
          <p:nvPr/>
        </p:nvCxnSpPr>
        <p:spPr>
          <a:xfrm>
            <a:off x="1814177" y="2872407"/>
            <a:ext cx="1116124" cy="0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130101" y="2872407"/>
            <a:ext cx="684076" cy="504056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814177" y="2584375"/>
            <a:ext cx="684076" cy="28803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98253" y="2584375"/>
            <a:ext cx="0" cy="7920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1814177" y="2872407"/>
            <a:ext cx="684076" cy="50405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0"/>
          </p:cNvCxnSpPr>
          <p:nvPr/>
        </p:nvCxnSpPr>
        <p:spPr>
          <a:xfrm>
            <a:off x="1814177" y="1792287"/>
            <a:ext cx="342038" cy="936104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0"/>
          </p:cNvCxnSpPr>
          <p:nvPr/>
        </p:nvCxnSpPr>
        <p:spPr>
          <a:xfrm flipV="1">
            <a:off x="1814177" y="1216223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6"/>
          </p:cNvCxnSpPr>
          <p:nvPr/>
        </p:nvCxnSpPr>
        <p:spPr>
          <a:xfrm>
            <a:off x="2930301" y="2872407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698053" y="3261592"/>
            <a:ext cx="576064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72139" y="1000869"/>
            <a:ext cx="61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z</a:t>
            </a:r>
            <a:endParaRPr lang="zh-CN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69202" y="3462807"/>
            <a:ext cx="61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244626" y="2799927"/>
            <a:ext cx="61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y</a:t>
            </a:r>
            <a:endParaRPr lang="zh-CN" alt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85196" y="1982711"/>
            <a:ext cx="61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2498253" y="2260339"/>
            <a:ext cx="720080" cy="3240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498253" y="3376463"/>
            <a:ext cx="432048" cy="317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78729" y="138607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3656965" y="391795"/>
          <a:ext cx="800100" cy="31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4" name="公式" r:id="rId1" imgW="14020800" imgH="5486400" progId="Equation.3">
                  <p:embed/>
                </p:oleObj>
              </mc:Choice>
              <mc:Fallback>
                <p:oleObj name="公式" r:id="rId1" imgW="14020800" imgH="5486400" progId="Equation.3">
                  <p:embed/>
                  <p:pic>
                    <p:nvPicPr>
                      <p:cNvPr id="0" name="图片 96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6965" y="391795"/>
                        <a:ext cx="800100" cy="313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5695315" y="1380490"/>
          <a:ext cx="87312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" name="公式" r:id="rId3" imgW="12801600" imgH="5486400" progId="Equation.3">
                  <p:embed/>
                </p:oleObj>
              </mc:Choice>
              <mc:Fallback>
                <p:oleObj name="公式" r:id="rId3" imgW="12801600" imgH="5486400" progId="Equation.3">
                  <p:embed/>
                  <p:pic>
                    <p:nvPicPr>
                      <p:cNvPr id="0" name="图片 9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315" y="1380490"/>
                        <a:ext cx="873125" cy="374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40080" y="349250"/>
            <a:ext cx="831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例</a:t>
            </a:r>
            <a:r>
              <a:rPr lang="en-US" altLang="zh-CN" sz="2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</a:t>
            </a:r>
            <a:endParaRPr lang="en-US" altLang="zh-CN" sz="20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85794" y="261684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33818" y="2893842"/>
            <a:ext cx="3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351282" y="256909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61435" y="926465"/>
            <a:ext cx="454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单位球内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/>
              <a:t>点电势满足拉普拉斯方程</a:t>
            </a:r>
            <a:endParaRPr lang="zh-CN" altLang="en-US" dirty="0" smtClean="0"/>
          </a:p>
        </p:txBody>
      </p: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4861560" y="2160270"/>
          <a:ext cx="2643505" cy="58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6" name="公式" r:id="rId5" imgW="46634400" imgH="10363200" progId="Equation.3">
                  <p:embed/>
                </p:oleObj>
              </mc:Choice>
              <mc:Fallback>
                <p:oleObj name="公式" r:id="rId5" imgW="46634400" imgH="10363200" progId="Equation.3">
                  <p:embed/>
                  <p:pic>
                    <p:nvPicPr>
                      <p:cNvPr id="0" name="图片 96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1560" y="2160270"/>
                        <a:ext cx="2643505" cy="58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4982845" y="3118485"/>
          <a:ext cx="2298700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" name="公式" r:id="rId7" imgW="34442400" imgH="10363200" progId="Equation.3">
                  <p:embed/>
                </p:oleObj>
              </mc:Choice>
              <mc:Fallback>
                <p:oleObj name="公式" r:id="rId7" imgW="34442400" imgH="10363200" progId="Equation.3">
                  <p:embed/>
                  <p:pic>
                    <p:nvPicPr>
                      <p:cNvPr id="0" name="图片 96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2845" y="3118485"/>
                        <a:ext cx="2298700" cy="6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930084" y="2851408"/>
            <a:ext cx="48245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因为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作泰勒级数展开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3861435" y="3810000"/>
          <a:ext cx="3708400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9" name="公式" r:id="rId9" imgW="56083200" imgH="11887200" progId="Equation.3">
                  <p:embed/>
                </p:oleObj>
              </mc:Choice>
              <mc:Fallback>
                <p:oleObj name="公式" r:id="rId9" imgW="56083200" imgH="11887200" progId="Equation.3">
                  <p:embed/>
                  <p:pic>
                    <p:nvPicPr>
                      <p:cNvPr id="0" name="图片 96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61435" y="3810000"/>
                        <a:ext cx="3708400" cy="78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69201" y="4709614"/>
            <a:ext cx="84512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根据通解（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）式，考虑到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必须收敛，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，所以允许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的形式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解有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5217795" y="4773295"/>
          <a:ext cx="429895" cy="24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" name="公式" r:id="rId11" imgW="7620000" imgH="4267200" progId="Equation.3">
                  <p:embed/>
                </p:oleObj>
              </mc:Choice>
              <mc:Fallback>
                <p:oleObj name="公式" r:id="rId11" imgW="7620000" imgH="4267200" progId="Equation.3">
                  <p:embed/>
                  <p:pic>
                    <p:nvPicPr>
                      <p:cNvPr id="0" name="图片 96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17795" y="4773295"/>
                        <a:ext cx="429895" cy="240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368935" y="5683885"/>
            <a:ext cx="649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比较（例</a:t>
            </a:r>
            <a:r>
              <a:rPr lang="en-US" altLang="zh-CN" dirty="0" smtClean="0"/>
              <a:t>1-2</a:t>
            </a:r>
            <a:r>
              <a:rPr lang="zh-CN" altLang="en-US" dirty="0" smtClean="0"/>
              <a:t>）和（例</a:t>
            </a:r>
            <a:r>
              <a:rPr lang="en-US" altLang="zh-CN" dirty="0" smtClean="0"/>
              <a:t>1-4</a:t>
            </a:r>
            <a:r>
              <a:rPr lang="zh-CN" altLang="en-US" dirty="0" smtClean="0"/>
              <a:t>），确定到一个常系数，</a:t>
            </a:r>
            <a:r>
              <a:rPr lang="zh-CN" altLang="en-US" dirty="0" smtClean="0"/>
              <a:t>得</a:t>
            </a:r>
            <a:r>
              <a:rPr lang="zh-CN" altLang="en-US" dirty="0"/>
              <a:t>，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3751580" y="6052185"/>
          <a:ext cx="1943735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1" name="公式" r:id="rId13" imgW="30480000" imgH="5486400" progId="Equation.3">
                  <p:embed/>
                </p:oleObj>
              </mc:Choice>
              <mc:Fallback>
                <p:oleObj name="公式" r:id="rId13" imgW="30480000" imgH="5486400" progId="Equation.3">
                  <p:embed/>
                  <p:pic>
                    <p:nvPicPr>
                      <p:cNvPr id="0" name="图片 96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51580" y="6052185"/>
                        <a:ext cx="1943735" cy="35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26205" y="1754505"/>
            <a:ext cx="371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根据静电学知道静电势为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1263" y="5013960"/>
          <a:ext cx="2145030" cy="6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5" imgW="1524000" imgH="431800" progId="Equation.KSEE3">
                  <p:embed/>
                </p:oleObj>
              </mc:Choice>
              <mc:Fallback>
                <p:oleObj name="" r:id="rId15" imgW="15240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51263" y="5013960"/>
                        <a:ext cx="2145030" cy="61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004175" y="2216785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（例</a:t>
            </a:r>
            <a:r>
              <a:rPr lang="en-US" altLang="zh-CN"/>
              <a:t>1-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04175" y="3279775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（例</a:t>
            </a:r>
            <a:r>
              <a:rPr lang="en-US" altLang="zh-CN"/>
              <a:t>1-2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04175" y="4018915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（例</a:t>
            </a:r>
            <a:r>
              <a:rPr lang="en-US" altLang="zh-CN"/>
              <a:t>1-3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02600" y="5198110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（例</a:t>
            </a:r>
            <a:r>
              <a:rPr lang="en-US" altLang="zh-CN"/>
              <a:t>1-4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04175" y="5988050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（例</a:t>
            </a:r>
            <a:r>
              <a:rPr lang="en-US" altLang="zh-CN"/>
              <a:t>1-5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2548</Words>
  <Application>WPS 演示</Application>
  <PresentationFormat>全屏显示(4:3)</PresentationFormat>
  <Paragraphs>294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67</vt:i4>
      </vt:variant>
      <vt:variant>
        <vt:lpstr>幻灯片标题</vt:lpstr>
      </vt:variant>
      <vt:variant>
        <vt:i4>13</vt:i4>
      </vt:variant>
    </vt:vector>
  </HeadingPairs>
  <TitlesOfParts>
    <vt:vector size="89" baseType="lpstr">
      <vt:lpstr>Arial</vt:lpstr>
      <vt:lpstr>宋体</vt:lpstr>
      <vt:lpstr>Wingdings</vt:lpstr>
      <vt:lpstr>Times New Roman</vt:lpstr>
      <vt:lpstr>华文中宋</vt:lpstr>
      <vt:lpstr>Calibri</vt:lpstr>
      <vt:lpstr>微软雅黑</vt:lpstr>
      <vt:lpstr>Arial Unicode MS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第六次习题</vt:lpstr>
    </vt:vector>
  </TitlesOfParts>
  <Company>SYSU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《电动力学》</dc:title>
  <dc:creator>Li Zhibing</dc:creator>
  <cp:lastModifiedBy>叔其</cp:lastModifiedBy>
  <cp:revision>125</cp:revision>
  <dcterms:created xsi:type="dcterms:W3CDTF">2015-03-18T07:30:00Z</dcterms:created>
  <dcterms:modified xsi:type="dcterms:W3CDTF">2020-03-01T06:48:22Z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