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sldIdLst>
    <p:sldId id="516" r:id="rId2"/>
    <p:sldId id="453" r:id="rId3"/>
    <p:sldId id="518" r:id="rId4"/>
    <p:sldId id="492" r:id="rId5"/>
    <p:sldId id="519" r:id="rId6"/>
    <p:sldId id="495" r:id="rId7"/>
    <p:sldId id="520" r:id="rId8"/>
    <p:sldId id="454" r:id="rId9"/>
    <p:sldId id="514" r:id="rId10"/>
    <p:sldId id="456" r:id="rId11"/>
    <p:sldId id="457" r:id="rId12"/>
    <p:sldId id="459" r:id="rId13"/>
    <p:sldId id="458" r:id="rId14"/>
    <p:sldId id="460" r:id="rId15"/>
    <p:sldId id="461" r:id="rId16"/>
    <p:sldId id="491" r:id="rId17"/>
    <p:sldId id="462" r:id="rId18"/>
    <p:sldId id="464" r:id="rId19"/>
    <p:sldId id="465" r:id="rId20"/>
    <p:sldId id="529" r:id="rId21"/>
    <p:sldId id="528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466" r:id="rId31"/>
    <p:sldId id="469" r:id="rId32"/>
    <p:sldId id="468" r:id="rId33"/>
    <p:sldId id="503" r:id="rId34"/>
    <p:sldId id="513" r:id="rId35"/>
    <p:sldId id="506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40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98" r:id="rId58"/>
    <p:sldId id="555" r:id="rId59"/>
    <p:sldId id="556" r:id="rId60"/>
    <p:sldId id="557" r:id="rId61"/>
    <p:sldId id="558" r:id="rId62"/>
    <p:sldId id="559" r:id="rId63"/>
    <p:sldId id="576" r:id="rId64"/>
    <p:sldId id="577" r:id="rId65"/>
    <p:sldId id="578" r:id="rId66"/>
    <p:sldId id="580" r:id="rId67"/>
    <p:sldId id="584" r:id="rId68"/>
    <p:sldId id="575" r:id="rId69"/>
    <p:sldId id="560" r:id="rId70"/>
    <p:sldId id="561" r:id="rId71"/>
    <p:sldId id="562" r:id="rId72"/>
    <p:sldId id="563" r:id="rId73"/>
    <p:sldId id="564" r:id="rId74"/>
    <p:sldId id="565" r:id="rId75"/>
    <p:sldId id="585" r:id="rId76"/>
    <p:sldId id="586" r:id="rId77"/>
    <p:sldId id="587" r:id="rId78"/>
    <p:sldId id="570" r:id="rId79"/>
    <p:sldId id="571" r:id="rId80"/>
    <p:sldId id="572" r:id="rId81"/>
    <p:sldId id="569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006600"/>
    <a:srgbClr val="0033CC"/>
    <a:srgbClr val="FF0000"/>
    <a:srgbClr val="792B25"/>
    <a:srgbClr val="FF00FF"/>
    <a:srgbClr val="FFFFFF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89655" autoAdjust="0"/>
  </p:normalViewPr>
  <p:slideViewPr>
    <p:cSldViewPr>
      <p:cViewPr varScale="1">
        <p:scale>
          <a:sx n="91" d="100"/>
          <a:sy n="91" d="100"/>
        </p:scale>
        <p:origin x="1229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5" Type="http://schemas.openxmlformats.org/officeDocument/2006/relationships/image" Target="../media/image56.e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60.wmf"/><Relationship Id="rId9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emf"/><Relationship Id="rId5" Type="http://schemas.openxmlformats.org/officeDocument/2006/relationships/image" Target="../media/image80.wmf"/><Relationship Id="rId10" Type="http://schemas.openxmlformats.org/officeDocument/2006/relationships/image" Target="../media/image85.emf"/><Relationship Id="rId4" Type="http://schemas.openxmlformats.org/officeDocument/2006/relationships/image" Target="../media/image79.wmf"/><Relationship Id="rId9" Type="http://schemas.openxmlformats.org/officeDocument/2006/relationships/image" Target="../media/image8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49.wmf"/><Relationship Id="rId7" Type="http://schemas.openxmlformats.org/officeDocument/2006/relationships/image" Target="../media/image35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27.wmf"/><Relationship Id="rId5" Type="http://schemas.openxmlformats.org/officeDocument/2006/relationships/image" Target="../media/image25.wmf"/><Relationship Id="rId4" Type="http://schemas.openxmlformats.org/officeDocument/2006/relationships/image" Target="../media/image34.wmf"/><Relationship Id="rId9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5" Type="http://schemas.openxmlformats.org/officeDocument/2006/relationships/image" Target="../media/image56.e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60.wmf"/><Relationship Id="rId9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emf"/><Relationship Id="rId5" Type="http://schemas.openxmlformats.org/officeDocument/2006/relationships/image" Target="../media/image80.wmf"/><Relationship Id="rId10" Type="http://schemas.openxmlformats.org/officeDocument/2006/relationships/image" Target="../media/image85.emf"/><Relationship Id="rId4" Type="http://schemas.openxmlformats.org/officeDocument/2006/relationships/image" Target="../media/image79.wmf"/><Relationship Id="rId9" Type="http://schemas.openxmlformats.org/officeDocument/2006/relationships/image" Target="../media/image8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27.wmf"/><Relationship Id="rId9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18" Type="http://schemas.openxmlformats.org/officeDocument/2006/relationships/image" Target="../media/image109.e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17" Type="http://schemas.openxmlformats.org/officeDocument/2006/relationships/image" Target="../media/image108.wmf"/><Relationship Id="rId2" Type="http://schemas.openxmlformats.org/officeDocument/2006/relationships/image" Target="../media/image93.wmf"/><Relationship Id="rId16" Type="http://schemas.openxmlformats.org/officeDocument/2006/relationships/image" Target="../media/image107.wmf"/><Relationship Id="rId20" Type="http://schemas.openxmlformats.org/officeDocument/2006/relationships/image" Target="../media/image111.e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19" Type="http://schemas.openxmlformats.org/officeDocument/2006/relationships/image" Target="../media/image110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22.wmf"/><Relationship Id="rId18" Type="http://schemas.openxmlformats.org/officeDocument/2006/relationships/image" Target="../media/image123.wmf"/><Relationship Id="rId3" Type="http://schemas.openxmlformats.org/officeDocument/2006/relationships/image" Target="../media/image125.wmf"/><Relationship Id="rId7" Type="http://schemas.openxmlformats.org/officeDocument/2006/relationships/image" Target="../media/image129.emf"/><Relationship Id="rId12" Type="http://schemas.openxmlformats.org/officeDocument/2006/relationships/image" Target="../media/image121.wmf"/><Relationship Id="rId17" Type="http://schemas.openxmlformats.org/officeDocument/2006/relationships/image" Target="../media/image137.wmf"/><Relationship Id="rId2" Type="http://schemas.openxmlformats.org/officeDocument/2006/relationships/image" Target="../media/image120.wmf"/><Relationship Id="rId16" Type="http://schemas.openxmlformats.org/officeDocument/2006/relationships/image" Target="../media/image136.wmf"/><Relationship Id="rId1" Type="http://schemas.openxmlformats.org/officeDocument/2006/relationships/image" Target="../media/image119.w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wmf"/><Relationship Id="rId15" Type="http://schemas.openxmlformats.org/officeDocument/2006/relationships/image" Target="../media/image135.wmf"/><Relationship Id="rId10" Type="http://schemas.openxmlformats.org/officeDocument/2006/relationships/image" Target="../media/image132.emf"/><Relationship Id="rId19" Type="http://schemas.openxmlformats.org/officeDocument/2006/relationships/image" Target="../media/image124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emf"/><Relationship Id="rId3" Type="http://schemas.openxmlformats.org/officeDocument/2006/relationships/image" Target="../media/image41.wmf"/><Relationship Id="rId7" Type="http://schemas.openxmlformats.org/officeDocument/2006/relationships/image" Target="../media/image160.wmf"/><Relationship Id="rId12" Type="http://schemas.openxmlformats.org/officeDocument/2006/relationships/image" Target="../media/image165.emf"/><Relationship Id="rId2" Type="http://schemas.openxmlformats.org/officeDocument/2006/relationships/image" Target="../media/image40.wmf"/><Relationship Id="rId1" Type="http://schemas.openxmlformats.org/officeDocument/2006/relationships/image" Target="../media/image157.wmf"/><Relationship Id="rId6" Type="http://schemas.openxmlformats.org/officeDocument/2006/relationships/image" Target="../media/image159.wmf"/><Relationship Id="rId11" Type="http://schemas.openxmlformats.org/officeDocument/2006/relationships/image" Target="../media/image164.emf"/><Relationship Id="rId5" Type="http://schemas.openxmlformats.org/officeDocument/2006/relationships/image" Target="../media/image158.wmf"/><Relationship Id="rId10" Type="http://schemas.openxmlformats.org/officeDocument/2006/relationships/image" Target="../media/image163.emf"/><Relationship Id="rId4" Type="http://schemas.openxmlformats.org/officeDocument/2006/relationships/image" Target="../media/image42.wmf"/><Relationship Id="rId9" Type="http://schemas.openxmlformats.org/officeDocument/2006/relationships/image" Target="../media/image162.wmf"/><Relationship Id="rId14" Type="http://schemas.openxmlformats.org/officeDocument/2006/relationships/image" Target="../media/image167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170.wmf"/><Relationship Id="rId7" Type="http://schemas.openxmlformats.org/officeDocument/2006/relationships/image" Target="../media/image41.wmf"/><Relationship Id="rId12" Type="http://schemas.openxmlformats.org/officeDocument/2006/relationships/image" Target="../media/image175.e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40.wmf"/><Relationship Id="rId11" Type="http://schemas.openxmlformats.org/officeDocument/2006/relationships/image" Target="../media/image174.emf"/><Relationship Id="rId5" Type="http://schemas.openxmlformats.org/officeDocument/2006/relationships/image" Target="../media/image157.wmf"/><Relationship Id="rId10" Type="http://schemas.openxmlformats.org/officeDocument/2006/relationships/image" Target="../media/image173.emf"/><Relationship Id="rId4" Type="http://schemas.openxmlformats.org/officeDocument/2006/relationships/image" Target="../media/image171.wmf"/><Relationship Id="rId9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png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image" Target="../media/image192.wmf"/><Relationship Id="rId7" Type="http://schemas.openxmlformats.org/officeDocument/2006/relationships/image" Target="../media/image196.emf"/><Relationship Id="rId12" Type="http://schemas.openxmlformats.org/officeDocument/2006/relationships/image" Target="../media/image201.wmf"/><Relationship Id="rId2" Type="http://schemas.openxmlformats.org/officeDocument/2006/relationships/image" Target="../media/image160.wmf"/><Relationship Id="rId1" Type="http://schemas.openxmlformats.org/officeDocument/2006/relationships/image" Target="../media/image191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emf"/><Relationship Id="rId4" Type="http://schemas.openxmlformats.org/officeDocument/2006/relationships/image" Target="../media/image193.wmf"/><Relationship Id="rId9" Type="http://schemas.openxmlformats.org/officeDocument/2006/relationships/image" Target="../media/image198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emf"/><Relationship Id="rId7" Type="http://schemas.openxmlformats.org/officeDocument/2006/relationships/image" Target="../media/image208.emf"/><Relationship Id="rId2" Type="http://schemas.openxmlformats.org/officeDocument/2006/relationships/image" Target="../media/image203.emf"/><Relationship Id="rId1" Type="http://schemas.openxmlformats.org/officeDocument/2006/relationships/image" Target="../media/image202.wmf"/><Relationship Id="rId6" Type="http://schemas.openxmlformats.org/officeDocument/2006/relationships/image" Target="../media/image207.emf"/><Relationship Id="rId11" Type="http://schemas.openxmlformats.org/officeDocument/2006/relationships/image" Target="../media/image212.wmf"/><Relationship Id="rId5" Type="http://schemas.openxmlformats.org/officeDocument/2006/relationships/image" Target="../media/image206.emf"/><Relationship Id="rId10" Type="http://schemas.openxmlformats.org/officeDocument/2006/relationships/image" Target="../media/image211.wmf"/><Relationship Id="rId4" Type="http://schemas.openxmlformats.org/officeDocument/2006/relationships/image" Target="../media/image205.emf"/><Relationship Id="rId9" Type="http://schemas.openxmlformats.org/officeDocument/2006/relationships/image" Target="../media/image21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195.w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49.wmf"/><Relationship Id="rId7" Type="http://schemas.openxmlformats.org/officeDocument/2006/relationships/image" Target="../media/image35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27.wmf"/><Relationship Id="rId5" Type="http://schemas.openxmlformats.org/officeDocument/2006/relationships/image" Target="../media/image25.wmf"/><Relationship Id="rId4" Type="http://schemas.openxmlformats.org/officeDocument/2006/relationships/image" Target="../media/image34.wmf"/><Relationship Id="rId9" Type="http://schemas.openxmlformats.org/officeDocument/2006/relationships/image" Target="../media/image1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22.wmf"/><Relationship Id="rId18" Type="http://schemas.openxmlformats.org/officeDocument/2006/relationships/image" Target="../media/image123.wmf"/><Relationship Id="rId3" Type="http://schemas.openxmlformats.org/officeDocument/2006/relationships/image" Target="../media/image125.wmf"/><Relationship Id="rId7" Type="http://schemas.openxmlformats.org/officeDocument/2006/relationships/image" Target="../media/image218.emf"/><Relationship Id="rId12" Type="http://schemas.openxmlformats.org/officeDocument/2006/relationships/image" Target="../media/image121.wmf"/><Relationship Id="rId17" Type="http://schemas.openxmlformats.org/officeDocument/2006/relationships/image" Target="../media/image137.wmf"/><Relationship Id="rId2" Type="http://schemas.openxmlformats.org/officeDocument/2006/relationships/image" Target="../media/image120.wmf"/><Relationship Id="rId16" Type="http://schemas.openxmlformats.org/officeDocument/2006/relationships/image" Target="../media/image136.wmf"/><Relationship Id="rId1" Type="http://schemas.openxmlformats.org/officeDocument/2006/relationships/image" Target="../media/image119.wmf"/><Relationship Id="rId6" Type="http://schemas.openxmlformats.org/officeDocument/2006/relationships/image" Target="../media/image217.emf"/><Relationship Id="rId11" Type="http://schemas.openxmlformats.org/officeDocument/2006/relationships/image" Target="../media/image220.emf"/><Relationship Id="rId5" Type="http://schemas.openxmlformats.org/officeDocument/2006/relationships/image" Target="../media/image127.wmf"/><Relationship Id="rId15" Type="http://schemas.openxmlformats.org/officeDocument/2006/relationships/image" Target="../media/image135.wmf"/><Relationship Id="rId10" Type="http://schemas.openxmlformats.org/officeDocument/2006/relationships/image" Target="../media/image219.emf"/><Relationship Id="rId19" Type="http://schemas.openxmlformats.org/officeDocument/2006/relationships/image" Target="../media/image124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4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48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3" Type="http://schemas.openxmlformats.org/officeDocument/2006/relationships/image" Target="../media/image41.wmf"/><Relationship Id="rId7" Type="http://schemas.openxmlformats.org/officeDocument/2006/relationships/image" Target="../media/image221.emf"/><Relationship Id="rId12" Type="http://schemas.openxmlformats.org/officeDocument/2006/relationships/image" Target="../media/image169.wmf"/><Relationship Id="rId2" Type="http://schemas.openxmlformats.org/officeDocument/2006/relationships/image" Target="../media/image40.wmf"/><Relationship Id="rId1" Type="http://schemas.openxmlformats.org/officeDocument/2006/relationships/image" Target="../media/image157.wmf"/><Relationship Id="rId6" Type="http://schemas.openxmlformats.org/officeDocument/2006/relationships/image" Target="../media/image160.wmf"/><Relationship Id="rId11" Type="http://schemas.openxmlformats.org/officeDocument/2006/relationships/image" Target="../media/image225.emf"/><Relationship Id="rId5" Type="http://schemas.openxmlformats.org/officeDocument/2006/relationships/image" Target="../media/image159.wmf"/><Relationship Id="rId10" Type="http://schemas.openxmlformats.org/officeDocument/2006/relationships/image" Target="../media/image224.emf"/><Relationship Id="rId4" Type="http://schemas.openxmlformats.org/officeDocument/2006/relationships/image" Target="../media/image42.wmf"/><Relationship Id="rId9" Type="http://schemas.openxmlformats.org/officeDocument/2006/relationships/image" Target="../media/image223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3" Type="http://schemas.openxmlformats.org/officeDocument/2006/relationships/image" Target="../media/image192.wmf"/><Relationship Id="rId7" Type="http://schemas.openxmlformats.org/officeDocument/2006/relationships/image" Target="../media/image226.emf"/><Relationship Id="rId12" Type="http://schemas.openxmlformats.org/officeDocument/2006/relationships/image" Target="../media/image201.wmf"/><Relationship Id="rId2" Type="http://schemas.openxmlformats.org/officeDocument/2006/relationships/image" Target="../media/image160.wmf"/><Relationship Id="rId1" Type="http://schemas.openxmlformats.org/officeDocument/2006/relationships/image" Target="../media/image191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229.emf"/><Relationship Id="rId4" Type="http://schemas.openxmlformats.org/officeDocument/2006/relationships/image" Target="../media/image193.wmf"/><Relationship Id="rId9" Type="http://schemas.openxmlformats.org/officeDocument/2006/relationships/image" Target="../media/image228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png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5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244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3.wmf"/><Relationship Id="rId5" Type="http://schemas.openxmlformats.org/officeDocument/2006/relationships/image" Target="../media/image234.wmf"/><Relationship Id="rId10" Type="http://schemas.openxmlformats.org/officeDocument/2006/relationships/image" Target="../media/image242.wmf"/><Relationship Id="rId4" Type="http://schemas.openxmlformats.org/officeDocument/2006/relationships/image" Target="../media/image233.wmf"/><Relationship Id="rId9" Type="http://schemas.openxmlformats.org/officeDocument/2006/relationships/image" Target="../media/image241.wmf"/><Relationship Id="rId14" Type="http://schemas.openxmlformats.org/officeDocument/2006/relationships/image" Target="../media/image24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image" Target="../media/image247.png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3.wmf"/><Relationship Id="rId7" Type="http://schemas.openxmlformats.org/officeDocument/2006/relationships/image" Target="../media/image261.wmf"/><Relationship Id="rId12" Type="http://schemas.openxmlformats.org/officeDocument/2006/relationships/image" Target="../media/image256.wmf"/><Relationship Id="rId2" Type="http://schemas.openxmlformats.org/officeDocument/2006/relationships/image" Target="../media/image252.wmf"/><Relationship Id="rId1" Type="http://schemas.openxmlformats.org/officeDocument/2006/relationships/image" Target="../media/image257.wmf"/><Relationship Id="rId6" Type="http://schemas.openxmlformats.org/officeDocument/2006/relationships/image" Target="../media/image260.wmf"/><Relationship Id="rId11" Type="http://schemas.openxmlformats.org/officeDocument/2006/relationships/image" Target="../media/image255.wmf"/><Relationship Id="rId5" Type="http://schemas.openxmlformats.org/officeDocument/2006/relationships/image" Target="../media/image259.wmf"/><Relationship Id="rId10" Type="http://schemas.openxmlformats.org/officeDocument/2006/relationships/image" Target="../media/image254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64.wmf"/><Relationship Id="rId7" Type="http://schemas.openxmlformats.org/officeDocument/2006/relationships/image" Target="../media/image255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4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8.emf"/><Relationship Id="rId5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27.wmf"/><Relationship Id="rId9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CF2B7B1-65FA-4A50-9EF8-041380619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应从对称性来说明外面电场为零。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3EB9E9-2551-493C-BCA2-FC701D5537CE}" type="slidenum">
              <a:rPr lang="en-US" altLang="zh-CN" smtClean="0"/>
              <a:pPr>
                <a:spcBef>
                  <a:spcPct val="0"/>
                </a:spcBef>
              </a:pPr>
              <a:t>76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应该考虑上平面之外的电场。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44A6CC-3045-450B-B1AC-DDE9F263E435}" type="slidenum">
              <a:rPr lang="en-US" altLang="zh-CN" smtClean="0"/>
              <a:pPr>
                <a:spcBef>
                  <a:spcPct val="0"/>
                </a:spcBef>
              </a:pPr>
              <a:t>79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运用经典力学理论，根据电荷之间的平方反比作用力，进行了大量计算，求证电子稳定分布所应处的状态。他假设原子带正电的部分象“流体”一样均匀分布在球形的原子体积内，而负电子则嵌在球体的某些固定位置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D45211-C956-425C-ADC8-B8B58A2750B0}" type="slidenum">
              <a:rPr lang="en-US" altLang="zh-CN" b="0" smtClean="0"/>
              <a:pPr/>
              <a:t>80</a:t>
            </a:fld>
            <a:endParaRPr lang="en-US" altLang="zh-CN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29959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D28B-7201-43CA-AD17-2417780E7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34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E191-6B66-4C26-BC1E-A0A843C07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7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D2D60-3E4E-4DBB-ACEF-8DC2CC38B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9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B7EB7-4C15-4732-B279-BEEF83EC3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83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6091D-84CC-4F93-BC70-C97230225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8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A6849-D971-49F7-843B-2E5A3DBEA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51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E7762-DF70-4C52-A333-25094E786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2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6A04D-86B6-41D1-9ECF-F99B12CF4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4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23A82-79FA-4F1D-9EEE-A569320B8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2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BC9C0-0311-4848-9566-551F80FF4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18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2BE1A91C-65A2-42C8-BB8F-8D0657E09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5.bin"/><Relationship Id="rId26" Type="http://schemas.openxmlformats.org/officeDocument/2006/relationships/image" Target="../media/image23.wmf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image" Target="../media/image20.emf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23" Type="http://schemas.openxmlformats.org/officeDocument/2006/relationships/oleObject" Target="../embeddings/oleObject28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39.bin"/><Relationship Id="rId7" Type="http://schemas.openxmlformats.org/officeDocument/2006/relationships/image" Target="../media/image26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18.wmf"/><Relationship Id="rId22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34.wmf"/><Relationship Id="rId12" Type="http://schemas.openxmlformats.org/officeDocument/2006/relationships/image" Target="../media/image32.png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7.wmf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3.wmf"/><Relationship Id="rId9" Type="http://schemas.openxmlformats.org/officeDocument/2006/relationships/image" Target="../media/image25.wmf"/><Relationship Id="rId14" Type="http://schemas.openxmlformats.org/officeDocument/2006/relationships/image" Target="../media/image35.wmf"/><Relationship Id="rId22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5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6.emf"/><Relationship Id="rId3" Type="http://schemas.openxmlformats.org/officeDocument/2006/relationships/oleObject" Target="../embeddings/oleObject62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5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2.emf"/><Relationship Id="rId9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3.wmf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58.wmf"/><Relationship Id="rId12" Type="http://schemas.openxmlformats.org/officeDocument/2006/relationships/image" Target="../media/image66.png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0.wmf"/><Relationship Id="rId24" Type="http://schemas.openxmlformats.org/officeDocument/2006/relationships/image" Target="../media/image65.emf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9.wmf"/><Relationship Id="rId14" Type="http://schemas.openxmlformats.org/officeDocument/2006/relationships/image" Target="../media/image61.emf"/><Relationship Id="rId22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png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1.wmf"/><Relationship Id="rId22" Type="http://schemas.openxmlformats.org/officeDocument/2006/relationships/image" Target="../media/image7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93.bin"/><Relationship Id="rId26" Type="http://schemas.openxmlformats.org/officeDocument/2006/relationships/image" Target="../media/image86.emf"/><Relationship Id="rId3" Type="http://schemas.openxmlformats.org/officeDocument/2006/relationships/image" Target="../media/image24.png"/><Relationship Id="rId21" Type="http://schemas.openxmlformats.org/officeDocument/2006/relationships/image" Target="../media/image84.e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2.wmf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79.wmf"/><Relationship Id="rId24" Type="http://schemas.openxmlformats.org/officeDocument/2006/relationships/image" Target="../media/image85.e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oleObject" Target="../embeddings/oleObject95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25.wmf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32.png"/><Relationship Id="rId10" Type="http://schemas.openxmlformats.org/officeDocument/2006/relationships/image" Target="../media/image34.wmf"/><Relationship Id="rId19" Type="http://schemas.openxmlformats.org/officeDocument/2006/relationships/image" Target="../media/image36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5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6.emf"/><Relationship Id="rId3" Type="http://schemas.openxmlformats.org/officeDocument/2006/relationships/oleObject" Target="../embeddings/oleObject62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5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2.emf"/><Relationship Id="rId9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3.wmf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58.wmf"/><Relationship Id="rId12" Type="http://schemas.openxmlformats.org/officeDocument/2006/relationships/image" Target="../media/image66.png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0.wmf"/><Relationship Id="rId24" Type="http://schemas.openxmlformats.org/officeDocument/2006/relationships/image" Target="../media/image65.emf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9.wmf"/><Relationship Id="rId14" Type="http://schemas.openxmlformats.org/officeDocument/2006/relationships/image" Target="../media/image61.emf"/><Relationship Id="rId22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png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1.wmf"/><Relationship Id="rId22" Type="http://schemas.openxmlformats.org/officeDocument/2006/relationships/image" Target="../media/image7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93.bin"/><Relationship Id="rId26" Type="http://schemas.openxmlformats.org/officeDocument/2006/relationships/image" Target="../media/image86.emf"/><Relationship Id="rId3" Type="http://schemas.openxmlformats.org/officeDocument/2006/relationships/image" Target="../media/image24.png"/><Relationship Id="rId21" Type="http://schemas.openxmlformats.org/officeDocument/2006/relationships/image" Target="../media/image84.e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2.wmf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79.wmf"/><Relationship Id="rId24" Type="http://schemas.openxmlformats.org/officeDocument/2006/relationships/image" Target="../media/image85.e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oleObject" Target="../embeddings/oleObject95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4.bin"/><Relationship Id="rId7" Type="http://schemas.openxmlformats.org/officeDocument/2006/relationships/image" Target="../media/image34.wmf"/><Relationship Id="rId12" Type="http://schemas.openxmlformats.org/officeDocument/2006/relationships/image" Target="../media/image32.png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27.wmf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9.bin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33.wmf"/><Relationship Id="rId9" Type="http://schemas.openxmlformats.org/officeDocument/2006/relationships/image" Target="../media/image25.wmf"/><Relationship Id="rId14" Type="http://schemas.openxmlformats.org/officeDocument/2006/relationships/image" Target="../media/image35.wmf"/><Relationship Id="rId22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129.bin"/><Relationship Id="rId39" Type="http://schemas.openxmlformats.org/officeDocument/2006/relationships/oleObject" Target="../embeddings/oleObject136.bin"/><Relationship Id="rId21" Type="http://schemas.openxmlformats.org/officeDocument/2006/relationships/image" Target="../media/image100.wmf"/><Relationship Id="rId34" Type="http://schemas.openxmlformats.org/officeDocument/2006/relationships/oleObject" Target="../embeddings/oleObject133.bin"/><Relationship Id="rId42" Type="http://schemas.openxmlformats.org/officeDocument/2006/relationships/oleObject" Target="../embeddings/oleObject139.bin"/><Relationship Id="rId47" Type="http://schemas.openxmlformats.org/officeDocument/2006/relationships/image" Target="../media/image111.emf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22.bin"/><Relationship Id="rId24" Type="http://schemas.openxmlformats.org/officeDocument/2006/relationships/oleObject" Target="../embeddings/oleObject128.bin"/><Relationship Id="rId32" Type="http://schemas.openxmlformats.org/officeDocument/2006/relationships/oleObject" Target="../embeddings/oleObject132.bin"/><Relationship Id="rId37" Type="http://schemas.openxmlformats.org/officeDocument/2006/relationships/image" Target="../media/image108.wmf"/><Relationship Id="rId40" Type="http://schemas.openxmlformats.org/officeDocument/2006/relationships/oleObject" Target="../embeddings/oleObject137.bin"/><Relationship Id="rId45" Type="http://schemas.openxmlformats.org/officeDocument/2006/relationships/image" Target="../media/image110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30.bin"/><Relationship Id="rId36" Type="http://schemas.openxmlformats.org/officeDocument/2006/relationships/oleObject" Target="../embeddings/oleObject134.bin"/><Relationship Id="rId10" Type="http://schemas.openxmlformats.org/officeDocument/2006/relationships/image" Target="../media/image95.wmf"/><Relationship Id="rId19" Type="http://schemas.openxmlformats.org/officeDocument/2006/relationships/image" Target="../media/image24.png"/><Relationship Id="rId31" Type="http://schemas.openxmlformats.org/officeDocument/2006/relationships/image" Target="../media/image105.wmf"/><Relationship Id="rId44" Type="http://schemas.openxmlformats.org/officeDocument/2006/relationships/oleObject" Target="../embeddings/oleObject140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131.bin"/><Relationship Id="rId35" Type="http://schemas.openxmlformats.org/officeDocument/2006/relationships/image" Target="../media/image107.wmf"/><Relationship Id="rId43" Type="http://schemas.openxmlformats.org/officeDocument/2006/relationships/image" Target="../media/image109.emf"/><Relationship Id="rId8" Type="http://schemas.openxmlformats.org/officeDocument/2006/relationships/image" Target="../media/image94.wmf"/><Relationship Id="rId3" Type="http://schemas.openxmlformats.org/officeDocument/2006/relationships/oleObject" Target="../embeddings/oleObject11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25.bin"/><Relationship Id="rId25" Type="http://schemas.openxmlformats.org/officeDocument/2006/relationships/image" Target="../media/image102.wmf"/><Relationship Id="rId33" Type="http://schemas.openxmlformats.org/officeDocument/2006/relationships/image" Target="../media/image106.wmf"/><Relationship Id="rId38" Type="http://schemas.openxmlformats.org/officeDocument/2006/relationships/oleObject" Target="../embeddings/oleObject135.bin"/><Relationship Id="rId46" Type="http://schemas.openxmlformats.org/officeDocument/2006/relationships/oleObject" Target="../embeddings/oleObject141.bin"/><Relationship Id="rId20" Type="http://schemas.openxmlformats.org/officeDocument/2006/relationships/oleObject" Target="../embeddings/oleObject126.bin"/><Relationship Id="rId41" Type="http://schemas.openxmlformats.org/officeDocument/2006/relationships/oleObject" Target="../embeddings/oleObject13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15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2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30.wmf"/><Relationship Id="rId26" Type="http://schemas.openxmlformats.org/officeDocument/2006/relationships/image" Target="../media/image121.wmf"/><Relationship Id="rId39" Type="http://schemas.openxmlformats.org/officeDocument/2006/relationships/image" Target="../media/image123.wmf"/><Relationship Id="rId21" Type="http://schemas.openxmlformats.org/officeDocument/2006/relationships/oleObject" Target="../embeddings/oleObject165.bin"/><Relationship Id="rId34" Type="http://schemas.openxmlformats.org/officeDocument/2006/relationships/oleObject" Target="../embeddings/oleObject172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e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69.bin"/><Relationship Id="rId41" Type="http://schemas.openxmlformats.org/officeDocument/2006/relationships/image" Target="../media/image12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33.emf"/><Relationship Id="rId32" Type="http://schemas.openxmlformats.org/officeDocument/2006/relationships/image" Target="../media/image135.wmf"/><Relationship Id="rId37" Type="http://schemas.openxmlformats.org/officeDocument/2006/relationships/image" Target="../media/image137.wmf"/><Relationship Id="rId40" Type="http://schemas.openxmlformats.org/officeDocument/2006/relationships/oleObject" Target="../embeddings/oleObject175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22.wmf"/><Relationship Id="rId36" Type="http://schemas.openxmlformats.org/officeDocument/2006/relationships/oleObject" Target="../embeddings/oleObject173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34.wmf"/><Relationship Id="rId35" Type="http://schemas.openxmlformats.org/officeDocument/2006/relationships/image" Target="../media/image136.wmf"/><Relationship Id="rId8" Type="http://schemas.openxmlformats.org/officeDocument/2006/relationships/image" Target="../media/image125.wmf"/><Relationship Id="rId3" Type="http://schemas.openxmlformats.org/officeDocument/2006/relationships/oleObject" Target="../embeddings/oleObject156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33" Type="http://schemas.openxmlformats.org/officeDocument/2006/relationships/oleObject" Target="../embeddings/oleObject171.bin"/><Relationship Id="rId38" Type="http://schemas.openxmlformats.org/officeDocument/2006/relationships/oleObject" Target="../embeddings/oleObject1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4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4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9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5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61.w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64.e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66.e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59.w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167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42.w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74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40.wmf"/><Relationship Id="rId22" Type="http://schemas.openxmlformats.org/officeDocument/2006/relationships/image" Target="../media/image17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8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1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3.png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87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169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197.e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emf"/><Relationship Id="rId20" Type="http://schemas.openxmlformats.org/officeDocument/2006/relationships/image" Target="../media/image198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95.wmf"/><Relationship Id="rId22" Type="http://schemas.openxmlformats.org/officeDocument/2006/relationships/image" Target="../media/image199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06.emf"/><Relationship Id="rId1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e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59.bin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57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07.emf"/><Relationship Id="rId22" Type="http://schemas.openxmlformats.org/officeDocument/2006/relationships/image" Target="../media/image21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15.e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6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270.bin"/><Relationship Id="rId18" Type="http://schemas.openxmlformats.org/officeDocument/2006/relationships/oleObject" Target="../embeddings/oleObject272.bin"/><Relationship Id="rId3" Type="http://schemas.openxmlformats.org/officeDocument/2006/relationships/oleObject" Target="../embeddings/oleObject265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5.wmf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1.bin"/><Relationship Id="rId20" Type="http://schemas.openxmlformats.org/officeDocument/2006/relationships/oleObject" Target="../embeddings/oleObject273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image" Target="../media/image32.png"/><Relationship Id="rId10" Type="http://schemas.openxmlformats.org/officeDocument/2006/relationships/image" Target="../media/image34.wmf"/><Relationship Id="rId19" Type="http://schemas.openxmlformats.org/officeDocument/2006/relationships/image" Target="../media/image36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7.wmf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130.wmf"/><Relationship Id="rId26" Type="http://schemas.openxmlformats.org/officeDocument/2006/relationships/image" Target="../media/image121.wmf"/><Relationship Id="rId39" Type="http://schemas.openxmlformats.org/officeDocument/2006/relationships/image" Target="../media/image123.wmf"/><Relationship Id="rId21" Type="http://schemas.openxmlformats.org/officeDocument/2006/relationships/oleObject" Target="../embeddings/oleObject283.bin"/><Relationship Id="rId34" Type="http://schemas.openxmlformats.org/officeDocument/2006/relationships/oleObject" Target="../embeddings/oleObject290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e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287.bin"/><Relationship Id="rId41" Type="http://schemas.openxmlformats.org/officeDocument/2006/relationships/image" Target="../media/image124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278.bin"/><Relationship Id="rId24" Type="http://schemas.openxmlformats.org/officeDocument/2006/relationships/image" Target="../media/image220.emf"/><Relationship Id="rId32" Type="http://schemas.openxmlformats.org/officeDocument/2006/relationships/image" Target="../media/image135.wmf"/><Relationship Id="rId37" Type="http://schemas.openxmlformats.org/officeDocument/2006/relationships/image" Target="../media/image137.wmf"/><Relationship Id="rId40" Type="http://schemas.openxmlformats.org/officeDocument/2006/relationships/oleObject" Target="../embeddings/oleObject293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oleObject" Target="../embeddings/oleObject284.bin"/><Relationship Id="rId28" Type="http://schemas.openxmlformats.org/officeDocument/2006/relationships/image" Target="../media/image122.wmf"/><Relationship Id="rId36" Type="http://schemas.openxmlformats.org/officeDocument/2006/relationships/oleObject" Target="../embeddings/oleObject291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282.bin"/><Relationship Id="rId31" Type="http://schemas.openxmlformats.org/officeDocument/2006/relationships/oleObject" Target="../embeddings/oleObject288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17.emf"/><Relationship Id="rId22" Type="http://schemas.openxmlformats.org/officeDocument/2006/relationships/image" Target="../media/image219.emf"/><Relationship Id="rId27" Type="http://schemas.openxmlformats.org/officeDocument/2006/relationships/oleObject" Target="../embeddings/oleObject286.bin"/><Relationship Id="rId30" Type="http://schemas.openxmlformats.org/officeDocument/2006/relationships/image" Target="../media/image134.wmf"/><Relationship Id="rId35" Type="http://schemas.openxmlformats.org/officeDocument/2006/relationships/image" Target="../media/image136.wmf"/><Relationship Id="rId8" Type="http://schemas.openxmlformats.org/officeDocument/2006/relationships/image" Target="../media/image125.wmf"/><Relationship Id="rId3" Type="http://schemas.openxmlformats.org/officeDocument/2006/relationships/oleObject" Target="../embeddings/oleObject274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281.bin"/><Relationship Id="rId25" Type="http://schemas.openxmlformats.org/officeDocument/2006/relationships/oleObject" Target="../embeddings/oleObject285.bin"/><Relationship Id="rId33" Type="http://schemas.openxmlformats.org/officeDocument/2006/relationships/oleObject" Target="../embeddings/oleObject289.bin"/><Relationship Id="rId38" Type="http://schemas.openxmlformats.org/officeDocument/2006/relationships/oleObject" Target="../embeddings/oleObject29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14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22.emf"/><Relationship Id="rId26" Type="http://schemas.openxmlformats.org/officeDocument/2006/relationships/image" Target="../media/image169.w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303.bin"/><Relationship Id="rId25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emf"/><Relationship Id="rId20" Type="http://schemas.openxmlformats.org/officeDocument/2006/relationships/image" Target="../media/image223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225.e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23" Type="http://schemas.openxmlformats.org/officeDocument/2006/relationships/oleObject" Target="../embeddings/oleObject306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160.wmf"/><Relationship Id="rId22" Type="http://schemas.openxmlformats.org/officeDocument/2006/relationships/image" Target="../media/image224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227.e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315.bin"/><Relationship Id="rId25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0" Type="http://schemas.openxmlformats.org/officeDocument/2006/relationships/image" Target="../media/image228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312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195.wmf"/><Relationship Id="rId22" Type="http://schemas.openxmlformats.org/officeDocument/2006/relationships/image" Target="../media/image229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240.w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28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237.wmf"/><Relationship Id="rId26" Type="http://schemas.openxmlformats.org/officeDocument/2006/relationships/image" Target="../media/image244.wmf"/><Relationship Id="rId3" Type="http://schemas.openxmlformats.org/officeDocument/2006/relationships/oleObject" Target="../embeddings/oleObject331.bin"/><Relationship Id="rId21" Type="http://schemas.openxmlformats.org/officeDocument/2006/relationships/oleObject" Target="../embeddings/oleObject340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38.bin"/><Relationship Id="rId25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41.wmf"/><Relationship Id="rId29" Type="http://schemas.openxmlformats.org/officeDocument/2006/relationships/oleObject" Target="../embeddings/oleObject344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35.bin"/><Relationship Id="rId24" Type="http://schemas.openxmlformats.org/officeDocument/2006/relationships/image" Target="../media/image243.wmf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23" Type="http://schemas.openxmlformats.org/officeDocument/2006/relationships/oleObject" Target="../embeddings/oleObject341.bin"/><Relationship Id="rId28" Type="http://schemas.openxmlformats.org/officeDocument/2006/relationships/image" Target="../media/image245.w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39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235.wmf"/><Relationship Id="rId22" Type="http://schemas.openxmlformats.org/officeDocument/2006/relationships/image" Target="../media/image242.wmf"/><Relationship Id="rId27" Type="http://schemas.openxmlformats.org/officeDocument/2006/relationships/oleObject" Target="../embeddings/oleObject343.bin"/><Relationship Id="rId30" Type="http://schemas.openxmlformats.org/officeDocument/2006/relationships/image" Target="../media/image246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8.png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24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24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353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362.bin"/><Relationship Id="rId26" Type="http://schemas.openxmlformats.org/officeDocument/2006/relationships/oleObject" Target="../embeddings/oleObject36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63.wmf"/><Relationship Id="rId7" Type="http://schemas.openxmlformats.org/officeDocument/2006/relationships/image" Target="../media/image252.wmf"/><Relationship Id="rId12" Type="http://schemas.openxmlformats.org/officeDocument/2006/relationships/oleObject" Target="../embeddings/oleObject359.bin"/><Relationship Id="rId17" Type="http://schemas.openxmlformats.org/officeDocument/2006/relationships/image" Target="../media/image261.wmf"/><Relationship Id="rId25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1.bin"/><Relationship Id="rId20" Type="http://schemas.openxmlformats.org/officeDocument/2006/relationships/oleObject" Target="../embeddings/oleObject363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258.wmf"/><Relationship Id="rId24" Type="http://schemas.openxmlformats.org/officeDocument/2006/relationships/oleObject" Target="../embeddings/oleObject365.bin"/><Relationship Id="rId5" Type="http://schemas.openxmlformats.org/officeDocument/2006/relationships/image" Target="../media/image257.wmf"/><Relationship Id="rId15" Type="http://schemas.openxmlformats.org/officeDocument/2006/relationships/image" Target="../media/image260.wmf"/><Relationship Id="rId23" Type="http://schemas.openxmlformats.org/officeDocument/2006/relationships/image" Target="../media/image254.wmf"/><Relationship Id="rId10" Type="http://schemas.openxmlformats.org/officeDocument/2006/relationships/oleObject" Target="../embeddings/oleObject358.bin"/><Relationship Id="rId19" Type="http://schemas.openxmlformats.org/officeDocument/2006/relationships/image" Target="../media/image262.wmf"/><Relationship Id="rId4" Type="http://schemas.openxmlformats.org/officeDocument/2006/relationships/oleObject" Target="../embeddings/oleObject355.bin"/><Relationship Id="rId9" Type="http://schemas.openxmlformats.org/officeDocument/2006/relationships/image" Target="../media/image253.wmf"/><Relationship Id="rId14" Type="http://schemas.openxmlformats.org/officeDocument/2006/relationships/oleObject" Target="../embeddings/oleObject360.bin"/><Relationship Id="rId22" Type="http://schemas.openxmlformats.org/officeDocument/2006/relationships/oleObject" Target="../embeddings/oleObject364.bin"/><Relationship Id="rId27" Type="http://schemas.openxmlformats.org/officeDocument/2006/relationships/image" Target="../media/image256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oleObject" Target="../embeddings/oleObject372.bin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4.bin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376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266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</a:rPr>
              <a:t/>
            </a:r>
            <a:br>
              <a:rPr lang="en-US" altLang="zh-CN" b="1" smtClean="0">
                <a:latin typeface="黑体" panose="02010609060101010101" pitchFamily="49" charset="-122"/>
              </a:rPr>
            </a:br>
            <a:r>
              <a:rPr lang="en-US" altLang="zh-CN" sz="3600" b="1" smtClean="0">
                <a:latin typeface="黑体" panose="02010609060101010101" pitchFamily="49" charset="-122"/>
              </a:rPr>
              <a:t>1.3</a:t>
            </a:r>
            <a:r>
              <a:rPr lang="en-US" altLang="zh-CN" b="1" smtClean="0">
                <a:latin typeface="黑体" panose="02010609060101010101" pitchFamily="49" charset="-122"/>
              </a:rPr>
              <a:t> </a:t>
            </a:r>
            <a:r>
              <a:rPr lang="zh-CN" altLang="en-US" sz="3600" b="1" smtClean="0">
                <a:latin typeface="黑体" panose="02010609060101010101" pitchFamily="49" charset="-122"/>
              </a:rPr>
              <a:t>高斯定理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05200"/>
            <a:ext cx="25908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smtClean="0"/>
              <a:t>郭东辉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3259D-113F-4C3B-ADF0-D5AB6D428C4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电  通量</a:t>
            </a:r>
          </a:p>
        </p:txBody>
      </p:sp>
      <p:sp>
        <p:nvSpPr>
          <p:cNvPr id="4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7600" y="6019800"/>
            <a:ext cx="1219200" cy="22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1000" smtClean="0"/>
          </a:p>
        </p:txBody>
      </p:sp>
      <p:grpSp>
        <p:nvGrpSpPr>
          <p:cNvPr id="13317" name="Group 29"/>
          <p:cNvGrpSpPr>
            <a:grpSpLocks/>
          </p:cNvGrpSpPr>
          <p:nvPr/>
        </p:nvGrpSpPr>
        <p:grpSpPr bwMode="auto">
          <a:xfrm>
            <a:off x="152400" y="1676400"/>
            <a:ext cx="4419600" cy="1106488"/>
            <a:chOff x="96" y="1439"/>
            <a:chExt cx="2784" cy="697"/>
          </a:xfrm>
        </p:grpSpPr>
        <p:sp>
          <p:nvSpPr>
            <p:cNvPr id="13380" name="Text Box 30"/>
            <p:cNvSpPr txBox="1">
              <a:spLocks noChangeArrowheads="1"/>
            </p:cNvSpPr>
            <p:nvPr/>
          </p:nvSpPr>
          <p:spPr bwMode="auto">
            <a:xfrm>
              <a:off x="96" y="1535"/>
              <a:ext cx="278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均匀电场 ，   平行于平面法线</a:t>
              </a:r>
              <a:endParaRPr kumimoji="1" lang="zh-CN" altLang="en-US" sz="28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81" name="Object 31"/>
            <p:cNvGraphicFramePr>
              <a:graphicFrameLocks noChangeAspect="1"/>
            </p:cNvGraphicFramePr>
            <p:nvPr/>
          </p:nvGraphicFramePr>
          <p:xfrm>
            <a:off x="1488" y="1439"/>
            <a:ext cx="30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" name="公式" r:id="rId4" imgW="152334" imgH="190417" progId="Equation.3">
                    <p:embed/>
                  </p:oleObj>
                </mc:Choice>
                <mc:Fallback>
                  <p:oleObj name="公式" r:id="rId4" imgW="152334" imgH="19041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439"/>
                          <a:ext cx="305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8" name="Object 32"/>
          <p:cNvGraphicFramePr>
            <a:graphicFrameLocks noChangeAspect="1"/>
          </p:cNvGraphicFramePr>
          <p:nvPr/>
        </p:nvGraphicFramePr>
        <p:xfrm>
          <a:off x="1493838" y="2822575"/>
          <a:ext cx="18113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公式" r:id="rId6" imgW="494870" imgH="177646" progId="Equation.3">
                  <p:embed/>
                </p:oleObj>
              </mc:Choice>
              <mc:Fallback>
                <p:oleObj name="公式" r:id="rId6" imgW="494870" imgH="17764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822575"/>
                        <a:ext cx="18113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3"/>
          <p:cNvGraphicFramePr>
            <a:graphicFrameLocks noChangeAspect="1"/>
          </p:cNvGraphicFramePr>
          <p:nvPr/>
        </p:nvGraphicFramePr>
        <p:xfrm>
          <a:off x="1143000" y="4572000"/>
          <a:ext cx="30114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公式" r:id="rId8" imgW="825142" imgH="177723" progId="Equation.3">
                  <p:embed/>
                </p:oleObj>
              </mc:Choice>
              <mc:Fallback>
                <p:oleObj name="公式" r:id="rId8" imgW="825142" imgH="17772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30114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" name="Group 34"/>
          <p:cNvGrpSpPr>
            <a:grpSpLocks/>
          </p:cNvGrpSpPr>
          <p:nvPr/>
        </p:nvGrpSpPr>
        <p:grpSpPr bwMode="auto">
          <a:xfrm>
            <a:off x="152400" y="3733800"/>
            <a:ext cx="4800600" cy="609600"/>
            <a:chOff x="96" y="2640"/>
            <a:chExt cx="3024" cy="384"/>
          </a:xfrm>
        </p:grpSpPr>
        <p:sp>
          <p:nvSpPr>
            <p:cNvPr id="13377" name="Text Box 35"/>
            <p:cNvSpPr txBox="1">
              <a:spLocks noChangeArrowheads="1"/>
            </p:cNvSpPr>
            <p:nvPr/>
          </p:nvSpPr>
          <p:spPr bwMode="auto">
            <a:xfrm>
              <a:off x="96" y="2688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均匀电场 ，  与平面夹角</a:t>
              </a:r>
              <a:endParaRPr kumimoji="1" lang="zh-CN" altLang="en-US" sz="28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78" name="Object 36"/>
            <p:cNvGraphicFramePr>
              <a:graphicFrameLocks noChangeAspect="1"/>
            </p:cNvGraphicFramePr>
            <p:nvPr/>
          </p:nvGraphicFramePr>
          <p:xfrm>
            <a:off x="1440" y="2640"/>
            <a:ext cx="3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1" name="公式" r:id="rId10" imgW="152334" imgH="190417" progId="Equation.3">
                    <p:embed/>
                  </p:oleObj>
                </mc:Choice>
                <mc:Fallback>
                  <p:oleObj name="公式" r:id="rId10" imgW="152334" imgH="19041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40"/>
                          <a:ext cx="3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9" name="Object 37"/>
            <p:cNvGraphicFramePr>
              <a:graphicFrameLocks noChangeAspect="1"/>
            </p:cNvGraphicFramePr>
            <p:nvPr/>
          </p:nvGraphicFramePr>
          <p:xfrm>
            <a:off x="2832" y="2688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2" name="公式" r:id="rId11" imgW="126725" imgH="177415" progId="Equation.3">
                    <p:embed/>
                  </p:oleObj>
                </mc:Choice>
                <mc:Fallback>
                  <p:oleObj name="公式" r:id="rId11" imgW="126725" imgH="17741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688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7" name="Group 70"/>
          <p:cNvGrpSpPr>
            <a:grpSpLocks/>
          </p:cNvGrpSpPr>
          <p:nvPr/>
        </p:nvGrpSpPr>
        <p:grpSpPr bwMode="auto">
          <a:xfrm>
            <a:off x="4953000" y="3810000"/>
            <a:ext cx="3962400" cy="2133600"/>
            <a:chOff x="3120" y="2400"/>
            <a:chExt cx="2496" cy="1344"/>
          </a:xfrm>
        </p:grpSpPr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3120" y="2448"/>
              <a:ext cx="2496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8" name="Line 6"/>
            <p:cNvSpPr>
              <a:spLocks noChangeShapeType="1"/>
            </p:cNvSpPr>
            <p:nvPr/>
          </p:nvSpPr>
          <p:spPr bwMode="auto">
            <a:xfrm>
              <a:off x="3696" y="2783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7"/>
            <p:cNvSpPr>
              <a:spLocks noChangeShapeType="1"/>
            </p:cNvSpPr>
            <p:nvPr/>
          </p:nvSpPr>
          <p:spPr bwMode="auto">
            <a:xfrm>
              <a:off x="3552" y="2879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8"/>
            <p:cNvSpPr>
              <a:spLocks noChangeShapeType="1"/>
            </p:cNvSpPr>
            <p:nvPr/>
          </p:nvSpPr>
          <p:spPr bwMode="auto">
            <a:xfrm>
              <a:off x="3456" y="2975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9"/>
            <p:cNvSpPr>
              <a:spLocks noChangeShapeType="1"/>
            </p:cNvSpPr>
            <p:nvPr/>
          </p:nvSpPr>
          <p:spPr bwMode="auto">
            <a:xfrm>
              <a:off x="3696" y="3071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10"/>
            <p:cNvSpPr>
              <a:spLocks noChangeShapeType="1"/>
            </p:cNvSpPr>
            <p:nvPr/>
          </p:nvSpPr>
          <p:spPr bwMode="auto">
            <a:xfrm>
              <a:off x="3504" y="3167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11"/>
            <p:cNvSpPr>
              <a:spLocks noChangeShapeType="1"/>
            </p:cNvSpPr>
            <p:nvPr/>
          </p:nvSpPr>
          <p:spPr bwMode="auto">
            <a:xfrm>
              <a:off x="3360" y="3263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12"/>
            <p:cNvSpPr>
              <a:spLocks noChangeShapeType="1"/>
            </p:cNvSpPr>
            <p:nvPr/>
          </p:nvSpPr>
          <p:spPr bwMode="auto">
            <a:xfrm>
              <a:off x="3600" y="3359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13"/>
            <p:cNvSpPr>
              <a:spLocks noChangeShapeType="1"/>
            </p:cNvSpPr>
            <p:nvPr/>
          </p:nvSpPr>
          <p:spPr bwMode="auto">
            <a:xfrm>
              <a:off x="3408" y="3455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14"/>
            <p:cNvSpPr>
              <a:spLocks noChangeShapeType="1"/>
            </p:cNvSpPr>
            <p:nvPr/>
          </p:nvSpPr>
          <p:spPr bwMode="auto">
            <a:xfrm>
              <a:off x="3216" y="3551"/>
              <a:ext cx="187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15"/>
            <p:cNvSpPr>
              <a:spLocks noChangeShapeType="1"/>
            </p:cNvSpPr>
            <p:nvPr/>
          </p:nvSpPr>
          <p:spPr bwMode="auto">
            <a:xfrm flipH="1">
              <a:off x="4608" y="3071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16"/>
            <p:cNvSpPr>
              <a:spLocks noChangeShapeType="1"/>
            </p:cNvSpPr>
            <p:nvPr/>
          </p:nvSpPr>
          <p:spPr bwMode="auto">
            <a:xfrm flipH="1">
              <a:off x="4416" y="3167"/>
              <a:ext cx="38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17"/>
            <p:cNvSpPr>
              <a:spLocks noChangeShapeType="1"/>
            </p:cNvSpPr>
            <p:nvPr/>
          </p:nvSpPr>
          <p:spPr bwMode="auto">
            <a:xfrm flipH="1">
              <a:off x="4272" y="3263"/>
              <a:ext cx="52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18"/>
            <p:cNvSpPr>
              <a:spLocks noChangeShapeType="1"/>
            </p:cNvSpPr>
            <p:nvPr/>
          </p:nvSpPr>
          <p:spPr bwMode="auto">
            <a:xfrm flipH="1">
              <a:off x="4608" y="3359"/>
              <a:ext cx="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Line 19"/>
            <p:cNvSpPr>
              <a:spLocks noChangeShapeType="1"/>
            </p:cNvSpPr>
            <p:nvPr/>
          </p:nvSpPr>
          <p:spPr bwMode="auto">
            <a:xfrm flipH="1">
              <a:off x="4320" y="3455"/>
              <a:ext cx="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20"/>
            <p:cNvSpPr>
              <a:spLocks noChangeShapeType="1"/>
            </p:cNvSpPr>
            <p:nvPr/>
          </p:nvSpPr>
          <p:spPr bwMode="auto">
            <a:xfrm flipH="1">
              <a:off x="4320" y="2975"/>
              <a:ext cx="48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21"/>
            <p:cNvSpPr>
              <a:spLocks noChangeShapeType="1"/>
            </p:cNvSpPr>
            <p:nvPr/>
          </p:nvSpPr>
          <p:spPr bwMode="auto">
            <a:xfrm flipH="1">
              <a:off x="4512" y="2879"/>
              <a:ext cx="24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4" name="Object 22"/>
            <p:cNvGraphicFramePr>
              <a:graphicFrameLocks noChangeAspect="1"/>
            </p:cNvGraphicFramePr>
            <p:nvPr/>
          </p:nvGraphicFramePr>
          <p:xfrm>
            <a:off x="5232" y="3359"/>
            <a:ext cx="26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3" name="公式" r:id="rId13" imgW="152334" imgH="190417" progId="Equation.3">
                    <p:embed/>
                  </p:oleObj>
                </mc:Choice>
                <mc:Fallback>
                  <p:oleObj name="公式" r:id="rId13" imgW="152334" imgH="19041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359"/>
                          <a:ext cx="26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5" name="AutoShape 23"/>
            <p:cNvSpPr>
              <a:spLocks noChangeArrowheads="1"/>
            </p:cNvSpPr>
            <p:nvPr/>
          </p:nvSpPr>
          <p:spPr bwMode="auto">
            <a:xfrm rot="2762319">
              <a:off x="4011" y="2909"/>
              <a:ext cx="816" cy="552"/>
            </a:xfrm>
            <a:prstGeom prst="parallelogram">
              <a:avLst>
                <a:gd name="adj" fmla="val 38318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6" name="Line 24"/>
            <p:cNvSpPr>
              <a:spLocks noChangeShapeType="1"/>
            </p:cNvSpPr>
            <p:nvPr/>
          </p:nvSpPr>
          <p:spPr bwMode="auto">
            <a:xfrm flipH="1">
              <a:off x="4416" y="2975"/>
              <a:ext cx="24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Line 25"/>
            <p:cNvSpPr>
              <a:spLocks noChangeShapeType="1"/>
            </p:cNvSpPr>
            <p:nvPr/>
          </p:nvSpPr>
          <p:spPr bwMode="auto">
            <a:xfrm flipH="1">
              <a:off x="4656" y="3071"/>
              <a:ext cx="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Line 26"/>
            <p:cNvSpPr>
              <a:spLocks noChangeShapeType="1"/>
            </p:cNvSpPr>
            <p:nvPr/>
          </p:nvSpPr>
          <p:spPr bwMode="auto">
            <a:xfrm flipH="1">
              <a:off x="4560" y="3167"/>
              <a:ext cx="2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9" name="Line 27"/>
            <p:cNvSpPr>
              <a:spLocks noChangeShapeType="1"/>
            </p:cNvSpPr>
            <p:nvPr/>
          </p:nvSpPr>
          <p:spPr bwMode="auto">
            <a:xfrm flipH="1">
              <a:off x="4368" y="3263"/>
              <a:ext cx="48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70" name="Object 28"/>
            <p:cNvGraphicFramePr>
              <a:graphicFrameLocks noChangeAspect="1"/>
            </p:cNvGraphicFramePr>
            <p:nvPr/>
          </p:nvGraphicFramePr>
          <p:xfrm>
            <a:off x="4093" y="2976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4" name="Equation" r:id="rId14" imgW="139579" imgH="177646" progId="Equation.3">
                    <p:embed/>
                  </p:oleObj>
                </mc:Choice>
                <mc:Fallback>
                  <p:oleObj name="Equation" r:id="rId14" imgW="139579" imgH="17764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2976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71" name="Group 38"/>
            <p:cNvGrpSpPr>
              <a:grpSpLocks/>
            </p:cNvGrpSpPr>
            <p:nvPr/>
          </p:nvGrpSpPr>
          <p:grpSpPr bwMode="auto">
            <a:xfrm>
              <a:off x="4368" y="2400"/>
              <a:ext cx="1083" cy="954"/>
              <a:chOff x="4416" y="2688"/>
              <a:chExt cx="1083" cy="954"/>
            </a:xfrm>
          </p:grpSpPr>
          <p:sp>
            <p:nvSpPr>
              <p:cNvPr id="13374" name="Line 39"/>
              <p:cNvSpPr>
                <a:spLocks noChangeShapeType="1"/>
              </p:cNvSpPr>
              <p:nvPr/>
            </p:nvSpPr>
            <p:spPr bwMode="auto">
              <a:xfrm flipV="1">
                <a:off x="4416" y="2928"/>
                <a:ext cx="768" cy="62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75" name="Object 40"/>
              <p:cNvGraphicFramePr>
                <a:graphicFrameLocks noChangeAspect="1"/>
              </p:cNvGraphicFramePr>
              <p:nvPr/>
            </p:nvGraphicFramePr>
            <p:xfrm>
              <a:off x="4684" y="3175"/>
              <a:ext cx="246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5" name="公式" r:id="rId16" imgW="104569" imgH="209447" progId="Equation.3">
                      <p:embed/>
                    </p:oleObj>
                  </mc:Choice>
                  <mc:Fallback>
                    <p:oleObj name="公式" r:id="rId16" imgW="104569" imgH="209447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4" y="3175"/>
                            <a:ext cx="246" cy="4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76" name="Object 41"/>
              <p:cNvGraphicFramePr>
                <a:graphicFrameLocks noChangeAspect="1"/>
              </p:cNvGraphicFramePr>
              <p:nvPr/>
            </p:nvGraphicFramePr>
            <p:xfrm>
              <a:off x="5136" y="2688"/>
              <a:ext cx="36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6" name="Equation" r:id="rId18" imgW="164885" imgH="215619" progId="Equation.3">
                      <p:embed/>
                    </p:oleObj>
                  </mc:Choice>
                  <mc:Fallback>
                    <p:oleObj name="Equation" r:id="rId18" imgW="164885" imgH="21561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688"/>
                            <a:ext cx="363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72" name="Object 43"/>
            <p:cNvGraphicFramePr>
              <a:graphicFrameLocks noChangeAspect="1"/>
            </p:cNvGraphicFramePr>
            <p:nvPr/>
          </p:nvGraphicFramePr>
          <p:xfrm>
            <a:off x="3888" y="3160"/>
            <a:ext cx="24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7" name="公式" r:id="rId20" imgW="126725" imgH="177415" progId="Equation.3">
                    <p:embed/>
                  </p:oleObj>
                </mc:Choice>
                <mc:Fallback>
                  <p:oleObj name="公式" r:id="rId20" imgW="126725" imgH="17741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60"/>
                          <a:ext cx="24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3" name="AutoShape 44"/>
            <p:cNvSpPr>
              <a:spLocks noChangeArrowheads="1"/>
            </p:cNvSpPr>
            <p:nvPr/>
          </p:nvSpPr>
          <p:spPr bwMode="auto">
            <a:xfrm rot="9385975">
              <a:off x="3840" y="2976"/>
              <a:ext cx="768" cy="405"/>
            </a:xfrm>
            <a:prstGeom prst="parallelogram">
              <a:avLst>
                <a:gd name="adj" fmla="val 42614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4100" name="Object 45"/>
          <p:cNvGraphicFramePr>
            <a:graphicFrameLocks noChangeAspect="1"/>
          </p:cNvGraphicFramePr>
          <p:nvPr/>
        </p:nvGraphicFramePr>
        <p:xfrm>
          <a:off x="1417638" y="5321300"/>
          <a:ext cx="21177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公式" r:id="rId21" imgW="583947" imgH="203112" progId="Equation.3">
                  <p:embed/>
                </p:oleObj>
              </mc:Choice>
              <mc:Fallback>
                <p:oleObj name="公式" r:id="rId21" imgW="583947" imgH="20311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321300"/>
                        <a:ext cx="21177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3" name="Group 46"/>
          <p:cNvGrpSpPr>
            <a:grpSpLocks/>
          </p:cNvGrpSpPr>
          <p:nvPr/>
        </p:nvGrpSpPr>
        <p:grpSpPr bwMode="auto">
          <a:xfrm>
            <a:off x="4953000" y="1600200"/>
            <a:ext cx="3962400" cy="2057400"/>
            <a:chOff x="3168" y="1344"/>
            <a:chExt cx="2496" cy="1296"/>
          </a:xfrm>
        </p:grpSpPr>
        <p:sp>
          <p:nvSpPr>
            <p:cNvPr id="13326" name="Rectangle 47"/>
            <p:cNvSpPr>
              <a:spLocks noChangeArrowheads="1"/>
            </p:cNvSpPr>
            <p:nvPr/>
          </p:nvSpPr>
          <p:spPr bwMode="auto">
            <a:xfrm>
              <a:off x="3168" y="1344"/>
              <a:ext cx="2496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3327" name="Group 48"/>
            <p:cNvGrpSpPr>
              <a:grpSpLocks/>
            </p:cNvGrpSpPr>
            <p:nvPr/>
          </p:nvGrpSpPr>
          <p:grpSpPr bwMode="auto">
            <a:xfrm>
              <a:off x="3264" y="1631"/>
              <a:ext cx="2352" cy="768"/>
              <a:chOff x="3264" y="1631"/>
              <a:chExt cx="2352" cy="768"/>
            </a:xfrm>
          </p:grpSpPr>
          <p:sp>
            <p:nvSpPr>
              <p:cNvPr id="13329" name="Line 49"/>
              <p:cNvSpPr>
                <a:spLocks noChangeShapeType="1"/>
              </p:cNvSpPr>
              <p:nvPr/>
            </p:nvSpPr>
            <p:spPr bwMode="auto">
              <a:xfrm>
                <a:off x="3744" y="1631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50"/>
              <p:cNvSpPr>
                <a:spLocks noChangeShapeType="1"/>
              </p:cNvSpPr>
              <p:nvPr/>
            </p:nvSpPr>
            <p:spPr bwMode="auto">
              <a:xfrm>
                <a:off x="3600" y="1727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51"/>
              <p:cNvSpPr>
                <a:spLocks noChangeShapeType="1"/>
              </p:cNvSpPr>
              <p:nvPr/>
            </p:nvSpPr>
            <p:spPr bwMode="auto">
              <a:xfrm>
                <a:off x="3504" y="1823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52"/>
              <p:cNvSpPr>
                <a:spLocks noChangeShapeType="1"/>
              </p:cNvSpPr>
              <p:nvPr/>
            </p:nvSpPr>
            <p:spPr bwMode="auto">
              <a:xfrm>
                <a:off x="3744" y="1919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53"/>
              <p:cNvSpPr>
                <a:spLocks noChangeShapeType="1"/>
              </p:cNvSpPr>
              <p:nvPr/>
            </p:nvSpPr>
            <p:spPr bwMode="auto">
              <a:xfrm>
                <a:off x="3552" y="2015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54"/>
              <p:cNvSpPr>
                <a:spLocks noChangeShapeType="1"/>
              </p:cNvSpPr>
              <p:nvPr/>
            </p:nvSpPr>
            <p:spPr bwMode="auto">
              <a:xfrm>
                <a:off x="3408" y="2111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55"/>
              <p:cNvSpPr>
                <a:spLocks noChangeShapeType="1"/>
              </p:cNvSpPr>
              <p:nvPr/>
            </p:nvSpPr>
            <p:spPr bwMode="auto">
              <a:xfrm>
                <a:off x="3648" y="2207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56"/>
              <p:cNvSpPr>
                <a:spLocks noChangeShapeType="1"/>
              </p:cNvSpPr>
              <p:nvPr/>
            </p:nvSpPr>
            <p:spPr bwMode="auto">
              <a:xfrm>
                <a:off x="3456" y="2303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57"/>
              <p:cNvSpPr>
                <a:spLocks noChangeShapeType="1"/>
              </p:cNvSpPr>
              <p:nvPr/>
            </p:nvSpPr>
            <p:spPr bwMode="auto">
              <a:xfrm>
                <a:off x="3264" y="2399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AutoShape 58"/>
              <p:cNvSpPr>
                <a:spLocks noChangeArrowheads="1"/>
              </p:cNvSpPr>
              <p:nvPr/>
            </p:nvSpPr>
            <p:spPr bwMode="auto">
              <a:xfrm rot="9725049">
                <a:off x="4126" y="1668"/>
                <a:ext cx="751" cy="580"/>
              </a:xfrm>
              <a:prstGeom prst="parallelogram">
                <a:avLst>
                  <a:gd name="adj" fmla="val 32371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39" name="Line 59"/>
              <p:cNvSpPr>
                <a:spLocks noChangeShapeType="1"/>
              </p:cNvSpPr>
              <p:nvPr/>
            </p:nvSpPr>
            <p:spPr bwMode="auto">
              <a:xfrm flipH="1">
                <a:off x="4656" y="1919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60"/>
              <p:cNvSpPr>
                <a:spLocks noChangeShapeType="1"/>
              </p:cNvSpPr>
              <p:nvPr/>
            </p:nvSpPr>
            <p:spPr bwMode="auto">
              <a:xfrm flipH="1">
                <a:off x="4464" y="2015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61"/>
              <p:cNvSpPr>
                <a:spLocks noChangeShapeType="1"/>
              </p:cNvSpPr>
              <p:nvPr/>
            </p:nvSpPr>
            <p:spPr bwMode="auto">
              <a:xfrm flipH="1">
                <a:off x="4320" y="2111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Line 62"/>
              <p:cNvSpPr>
                <a:spLocks noChangeShapeType="1"/>
              </p:cNvSpPr>
              <p:nvPr/>
            </p:nvSpPr>
            <p:spPr bwMode="auto">
              <a:xfrm flipH="1">
                <a:off x="4656" y="22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Line 63"/>
              <p:cNvSpPr>
                <a:spLocks noChangeShapeType="1"/>
              </p:cNvSpPr>
              <p:nvPr/>
            </p:nvSpPr>
            <p:spPr bwMode="auto">
              <a:xfrm flipH="1">
                <a:off x="4368" y="2303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64"/>
              <p:cNvSpPr>
                <a:spLocks noChangeShapeType="1"/>
              </p:cNvSpPr>
              <p:nvPr/>
            </p:nvSpPr>
            <p:spPr bwMode="auto">
              <a:xfrm flipH="1">
                <a:off x="4368" y="1823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Line 65"/>
              <p:cNvSpPr>
                <a:spLocks noChangeShapeType="1"/>
              </p:cNvSpPr>
              <p:nvPr/>
            </p:nvSpPr>
            <p:spPr bwMode="auto">
              <a:xfrm flipH="1">
                <a:off x="4560" y="1727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46" name="Object 66"/>
              <p:cNvGraphicFramePr>
                <a:graphicFrameLocks noChangeAspect="1"/>
              </p:cNvGraphicFramePr>
              <p:nvPr/>
            </p:nvGraphicFramePr>
            <p:xfrm>
              <a:off x="4992" y="1823"/>
              <a:ext cx="267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9" name="公式" r:id="rId23" imgW="152334" imgH="190417" progId="Equation.3">
                      <p:embed/>
                    </p:oleObj>
                  </mc:Choice>
                  <mc:Fallback>
                    <p:oleObj name="公式" r:id="rId23" imgW="152334" imgH="190417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823"/>
                            <a:ext cx="267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28" name="Object 67"/>
            <p:cNvGraphicFramePr>
              <a:graphicFrameLocks noChangeAspect="1"/>
            </p:cNvGraphicFramePr>
            <p:nvPr/>
          </p:nvGraphicFramePr>
          <p:xfrm>
            <a:off x="4224" y="1968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0" name="Equation" r:id="rId24" imgW="139579" imgH="177646" progId="Equation.3">
                    <p:embed/>
                  </p:oleObj>
                </mc:Choice>
                <mc:Fallback>
                  <p:oleObj name="Equation" r:id="rId24" imgW="139579" imgH="177646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68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1" name="Object 71"/>
          <p:cNvGraphicFramePr>
            <a:graphicFrameLocks noChangeAspect="1"/>
          </p:cNvGraphicFramePr>
          <p:nvPr/>
        </p:nvGraphicFramePr>
        <p:xfrm>
          <a:off x="7239000" y="4800600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公式" r:id="rId25" imgW="126725" imgH="177415" progId="Equation.3">
                  <p:embed/>
                </p:oleObj>
              </mc:Choice>
              <mc:Fallback>
                <p:oleObj name="公式" r:id="rId25" imgW="126725" imgH="177415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800600"/>
                        <a:ext cx="3349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文本框 1"/>
          <p:cNvSpPr txBox="1">
            <a:spLocks noChangeArrowheads="1"/>
          </p:cNvSpPr>
          <p:nvPr/>
        </p:nvSpPr>
        <p:spPr bwMode="auto">
          <a:xfrm>
            <a:off x="6477000" y="10668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磁，光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A6A5F-AA44-4A88-B59E-9007DB15C6F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/>
          </a:p>
        </p:txBody>
      </p:sp>
      <p:grpSp>
        <p:nvGrpSpPr>
          <p:cNvPr id="14339" name="Group 2"/>
          <p:cNvGrpSpPr>
            <a:grpSpLocks/>
          </p:cNvGrpSpPr>
          <p:nvPr/>
        </p:nvGrpSpPr>
        <p:grpSpPr bwMode="auto">
          <a:xfrm>
            <a:off x="4800600" y="457200"/>
            <a:ext cx="4114800" cy="3125788"/>
            <a:chOff x="3072" y="383"/>
            <a:chExt cx="2592" cy="1969"/>
          </a:xfrm>
        </p:grpSpPr>
        <p:sp>
          <p:nvSpPr>
            <p:cNvPr id="14372" name="Rectangle 3"/>
            <p:cNvSpPr>
              <a:spLocks noChangeArrowheads="1"/>
            </p:cNvSpPr>
            <p:nvPr/>
          </p:nvSpPr>
          <p:spPr bwMode="auto">
            <a:xfrm>
              <a:off x="3072" y="383"/>
              <a:ext cx="259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4373" name="Group 4"/>
            <p:cNvGrpSpPr>
              <a:grpSpLocks/>
            </p:cNvGrpSpPr>
            <p:nvPr/>
          </p:nvGrpSpPr>
          <p:grpSpPr bwMode="auto">
            <a:xfrm>
              <a:off x="3168" y="384"/>
              <a:ext cx="2355" cy="1968"/>
              <a:chOff x="3168" y="384"/>
              <a:chExt cx="2355" cy="1968"/>
            </a:xfrm>
          </p:grpSpPr>
          <p:sp>
            <p:nvSpPr>
              <p:cNvPr id="14374" name="Freeform 5"/>
              <p:cNvSpPr>
                <a:spLocks/>
              </p:cNvSpPr>
              <p:nvPr/>
            </p:nvSpPr>
            <p:spPr bwMode="auto">
              <a:xfrm rot="1243955">
                <a:off x="3360" y="863"/>
                <a:ext cx="1778" cy="1278"/>
              </a:xfrm>
              <a:custGeom>
                <a:avLst/>
                <a:gdLst>
                  <a:gd name="T0" fmla="*/ 800 w 1778"/>
                  <a:gd name="T1" fmla="*/ 11 h 1278"/>
                  <a:gd name="T2" fmla="*/ 856 w 1778"/>
                  <a:gd name="T3" fmla="*/ 22 h 1278"/>
                  <a:gd name="T4" fmla="*/ 922 w 1778"/>
                  <a:gd name="T5" fmla="*/ 44 h 1278"/>
                  <a:gd name="T6" fmla="*/ 1022 w 1778"/>
                  <a:gd name="T7" fmla="*/ 89 h 1278"/>
                  <a:gd name="T8" fmla="*/ 1056 w 1778"/>
                  <a:gd name="T9" fmla="*/ 100 h 1278"/>
                  <a:gd name="T10" fmla="*/ 1089 w 1778"/>
                  <a:gd name="T11" fmla="*/ 122 h 1278"/>
                  <a:gd name="T12" fmla="*/ 1122 w 1778"/>
                  <a:gd name="T13" fmla="*/ 133 h 1278"/>
                  <a:gd name="T14" fmla="*/ 1178 w 1778"/>
                  <a:gd name="T15" fmla="*/ 167 h 1278"/>
                  <a:gd name="T16" fmla="*/ 1211 w 1778"/>
                  <a:gd name="T17" fmla="*/ 200 h 1278"/>
                  <a:gd name="T18" fmla="*/ 1256 w 1778"/>
                  <a:gd name="T19" fmla="*/ 222 h 1278"/>
                  <a:gd name="T20" fmla="*/ 1278 w 1778"/>
                  <a:gd name="T21" fmla="*/ 255 h 1278"/>
                  <a:gd name="T22" fmla="*/ 1345 w 1778"/>
                  <a:gd name="T23" fmla="*/ 289 h 1278"/>
                  <a:gd name="T24" fmla="*/ 1423 w 1778"/>
                  <a:gd name="T25" fmla="*/ 333 h 1278"/>
                  <a:gd name="T26" fmla="*/ 1511 w 1778"/>
                  <a:gd name="T27" fmla="*/ 433 h 1278"/>
                  <a:gd name="T28" fmla="*/ 1534 w 1778"/>
                  <a:gd name="T29" fmla="*/ 467 h 1278"/>
                  <a:gd name="T30" fmla="*/ 1600 w 1778"/>
                  <a:gd name="T31" fmla="*/ 511 h 1278"/>
                  <a:gd name="T32" fmla="*/ 1667 w 1778"/>
                  <a:gd name="T33" fmla="*/ 611 h 1278"/>
                  <a:gd name="T34" fmla="*/ 1700 w 1778"/>
                  <a:gd name="T35" fmla="*/ 644 h 1278"/>
                  <a:gd name="T36" fmla="*/ 1756 w 1778"/>
                  <a:gd name="T37" fmla="*/ 733 h 1278"/>
                  <a:gd name="T38" fmla="*/ 1778 w 1778"/>
                  <a:gd name="T39" fmla="*/ 789 h 1278"/>
                  <a:gd name="T40" fmla="*/ 1567 w 1778"/>
                  <a:gd name="T41" fmla="*/ 855 h 1278"/>
                  <a:gd name="T42" fmla="*/ 1434 w 1778"/>
                  <a:gd name="T43" fmla="*/ 900 h 1278"/>
                  <a:gd name="T44" fmla="*/ 1367 w 1778"/>
                  <a:gd name="T45" fmla="*/ 922 h 1278"/>
                  <a:gd name="T46" fmla="*/ 1289 w 1778"/>
                  <a:gd name="T47" fmla="*/ 978 h 1278"/>
                  <a:gd name="T48" fmla="*/ 1256 w 1778"/>
                  <a:gd name="T49" fmla="*/ 1000 h 1278"/>
                  <a:gd name="T50" fmla="*/ 1122 w 1778"/>
                  <a:gd name="T51" fmla="*/ 1089 h 1278"/>
                  <a:gd name="T52" fmla="*/ 1022 w 1778"/>
                  <a:gd name="T53" fmla="*/ 1144 h 1278"/>
                  <a:gd name="T54" fmla="*/ 956 w 1778"/>
                  <a:gd name="T55" fmla="*/ 1278 h 1278"/>
                  <a:gd name="T56" fmla="*/ 878 w 1778"/>
                  <a:gd name="T57" fmla="*/ 1178 h 1278"/>
                  <a:gd name="T58" fmla="*/ 800 w 1778"/>
                  <a:gd name="T59" fmla="*/ 1055 h 1278"/>
                  <a:gd name="T60" fmla="*/ 711 w 1778"/>
                  <a:gd name="T61" fmla="*/ 989 h 1278"/>
                  <a:gd name="T62" fmla="*/ 545 w 1778"/>
                  <a:gd name="T63" fmla="*/ 855 h 1278"/>
                  <a:gd name="T64" fmla="*/ 322 w 1778"/>
                  <a:gd name="T65" fmla="*/ 800 h 1278"/>
                  <a:gd name="T66" fmla="*/ 167 w 1778"/>
                  <a:gd name="T67" fmla="*/ 811 h 1278"/>
                  <a:gd name="T68" fmla="*/ 0 w 1778"/>
                  <a:gd name="T69" fmla="*/ 867 h 1278"/>
                  <a:gd name="T70" fmla="*/ 11 w 1778"/>
                  <a:gd name="T71" fmla="*/ 678 h 1278"/>
                  <a:gd name="T72" fmla="*/ 133 w 1778"/>
                  <a:gd name="T73" fmla="*/ 489 h 1278"/>
                  <a:gd name="T74" fmla="*/ 211 w 1778"/>
                  <a:gd name="T75" fmla="*/ 344 h 1278"/>
                  <a:gd name="T76" fmla="*/ 256 w 1778"/>
                  <a:gd name="T77" fmla="*/ 311 h 1278"/>
                  <a:gd name="T78" fmla="*/ 333 w 1778"/>
                  <a:gd name="T79" fmla="*/ 200 h 1278"/>
                  <a:gd name="T80" fmla="*/ 478 w 1778"/>
                  <a:gd name="T81" fmla="*/ 122 h 1278"/>
                  <a:gd name="T82" fmla="*/ 689 w 1778"/>
                  <a:gd name="T83" fmla="*/ 0 h 1278"/>
                  <a:gd name="T84" fmla="*/ 800 w 1778"/>
                  <a:gd name="T85" fmla="*/ 11 h 12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8"/>
                  <a:gd name="T130" fmla="*/ 0 h 1278"/>
                  <a:gd name="T131" fmla="*/ 1778 w 1778"/>
                  <a:gd name="T132" fmla="*/ 1278 h 12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8" h="1278">
                    <a:moveTo>
                      <a:pt x="800" y="11"/>
                    </a:moveTo>
                    <a:cubicBezTo>
                      <a:pt x="819" y="15"/>
                      <a:pt x="838" y="17"/>
                      <a:pt x="856" y="22"/>
                    </a:cubicBezTo>
                    <a:cubicBezTo>
                      <a:pt x="878" y="28"/>
                      <a:pt x="922" y="44"/>
                      <a:pt x="922" y="44"/>
                    </a:cubicBezTo>
                    <a:cubicBezTo>
                      <a:pt x="975" y="80"/>
                      <a:pt x="944" y="63"/>
                      <a:pt x="1022" y="89"/>
                    </a:cubicBezTo>
                    <a:cubicBezTo>
                      <a:pt x="1033" y="93"/>
                      <a:pt x="1056" y="100"/>
                      <a:pt x="1056" y="100"/>
                    </a:cubicBezTo>
                    <a:cubicBezTo>
                      <a:pt x="1067" y="107"/>
                      <a:pt x="1077" y="116"/>
                      <a:pt x="1089" y="122"/>
                    </a:cubicBezTo>
                    <a:cubicBezTo>
                      <a:pt x="1099" y="127"/>
                      <a:pt x="1112" y="127"/>
                      <a:pt x="1122" y="133"/>
                    </a:cubicBezTo>
                    <a:cubicBezTo>
                      <a:pt x="1205" y="182"/>
                      <a:pt x="1079" y="131"/>
                      <a:pt x="1178" y="167"/>
                    </a:cubicBezTo>
                    <a:cubicBezTo>
                      <a:pt x="1189" y="178"/>
                      <a:pt x="1198" y="191"/>
                      <a:pt x="1211" y="200"/>
                    </a:cubicBezTo>
                    <a:cubicBezTo>
                      <a:pt x="1225" y="210"/>
                      <a:pt x="1243" y="211"/>
                      <a:pt x="1256" y="222"/>
                    </a:cubicBezTo>
                    <a:cubicBezTo>
                      <a:pt x="1266" y="230"/>
                      <a:pt x="1269" y="246"/>
                      <a:pt x="1278" y="255"/>
                    </a:cubicBezTo>
                    <a:cubicBezTo>
                      <a:pt x="1301" y="278"/>
                      <a:pt x="1316" y="280"/>
                      <a:pt x="1345" y="289"/>
                    </a:cubicBezTo>
                    <a:cubicBezTo>
                      <a:pt x="1370" y="306"/>
                      <a:pt x="1402" y="312"/>
                      <a:pt x="1423" y="333"/>
                    </a:cubicBezTo>
                    <a:cubicBezTo>
                      <a:pt x="1564" y="474"/>
                      <a:pt x="1419" y="372"/>
                      <a:pt x="1511" y="433"/>
                    </a:cubicBezTo>
                    <a:cubicBezTo>
                      <a:pt x="1519" y="444"/>
                      <a:pt x="1524" y="458"/>
                      <a:pt x="1534" y="467"/>
                    </a:cubicBezTo>
                    <a:cubicBezTo>
                      <a:pt x="1554" y="484"/>
                      <a:pt x="1600" y="511"/>
                      <a:pt x="1600" y="511"/>
                    </a:cubicBezTo>
                    <a:cubicBezTo>
                      <a:pt x="1652" y="589"/>
                      <a:pt x="1630" y="556"/>
                      <a:pt x="1667" y="611"/>
                    </a:cubicBezTo>
                    <a:cubicBezTo>
                      <a:pt x="1676" y="624"/>
                      <a:pt x="1691" y="631"/>
                      <a:pt x="1700" y="644"/>
                    </a:cubicBezTo>
                    <a:cubicBezTo>
                      <a:pt x="1721" y="672"/>
                      <a:pt x="1756" y="733"/>
                      <a:pt x="1756" y="733"/>
                    </a:cubicBezTo>
                    <a:cubicBezTo>
                      <a:pt x="1770" y="775"/>
                      <a:pt x="1762" y="756"/>
                      <a:pt x="1778" y="789"/>
                    </a:cubicBezTo>
                    <a:cubicBezTo>
                      <a:pt x="1708" y="812"/>
                      <a:pt x="1639" y="837"/>
                      <a:pt x="1567" y="855"/>
                    </a:cubicBezTo>
                    <a:cubicBezTo>
                      <a:pt x="1530" y="893"/>
                      <a:pt x="1483" y="885"/>
                      <a:pt x="1434" y="900"/>
                    </a:cubicBezTo>
                    <a:cubicBezTo>
                      <a:pt x="1411" y="907"/>
                      <a:pt x="1367" y="922"/>
                      <a:pt x="1367" y="922"/>
                    </a:cubicBezTo>
                    <a:cubicBezTo>
                      <a:pt x="1341" y="941"/>
                      <a:pt x="1315" y="960"/>
                      <a:pt x="1289" y="978"/>
                    </a:cubicBezTo>
                    <a:cubicBezTo>
                      <a:pt x="1278" y="986"/>
                      <a:pt x="1256" y="1000"/>
                      <a:pt x="1256" y="1000"/>
                    </a:cubicBezTo>
                    <a:cubicBezTo>
                      <a:pt x="1220" y="1054"/>
                      <a:pt x="1184" y="1069"/>
                      <a:pt x="1122" y="1089"/>
                    </a:cubicBezTo>
                    <a:cubicBezTo>
                      <a:pt x="1089" y="1111"/>
                      <a:pt x="1056" y="1122"/>
                      <a:pt x="1022" y="1144"/>
                    </a:cubicBezTo>
                    <a:cubicBezTo>
                      <a:pt x="1000" y="1189"/>
                      <a:pt x="978" y="1233"/>
                      <a:pt x="956" y="1278"/>
                    </a:cubicBezTo>
                    <a:cubicBezTo>
                      <a:pt x="939" y="1207"/>
                      <a:pt x="921" y="1230"/>
                      <a:pt x="878" y="1178"/>
                    </a:cubicBezTo>
                    <a:cubicBezTo>
                      <a:pt x="846" y="1140"/>
                      <a:pt x="838" y="1089"/>
                      <a:pt x="800" y="1055"/>
                    </a:cubicBezTo>
                    <a:cubicBezTo>
                      <a:pt x="773" y="1030"/>
                      <a:pt x="737" y="1015"/>
                      <a:pt x="711" y="989"/>
                    </a:cubicBezTo>
                    <a:cubicBezTo>
                      <a:pt x="663" y="940"/>
                      <a:pt x="612" y="880"/>
                      <a:pt x="545" y="855"/>
                    </a:cubicBezTo>
                    <a:cubicBezTo>
                      <a:pt x="476" y="830"/>
                      <a:pt x="395" y="812"/>
                      <a:pt x="322" y="800"/>
                    </a:cubicBezTo>
                    <a:cubicBezTo>
                      <a:pt x="270" y="804"/>
                      <a:pt x="218" y="803"/>
                      <a:pt x="167" y="811"/>
                    </a:cubicBezTo>
                    <a:cubicBezTo>
                      <a:pt x="107" y="820"/>
                      <a:pt x="61" y="867"/>
                      <a:pt x="0" y="867"/>
                    </a:cubicBezTo>
                    <a:cubicBezTo>
                      <a:pt x="4" y="804"/>
                      <a:pt x="3" y="741"/>
                      <a:pt x="11" y="678"/>
                    </a:cubicBezTo>
                    <a:cubicBezTo>
                      <a:pt x="22" y="594"/>
                      <a:pt x="94" y="557"/>
                      <a:pt x="133" y="489"/>
                    </a:cubicBezTo>
                    <a:cubicBezTo>
                      <a:pt x="157" y="447"/>
                      <a:pt x="171" y="374"/>
                      <a:pt x="211" y="344"/>
                    </a:cubicBezTo>
                    <a:cubicBezTo>
                      <a:pt x="226" y="333"/>
                      <a:pt x="243" y="324"/>
                      <a:pt x="256" y="311"/>
                    </a:cubicBezTo>
                    <a:cubicBezTo>
                      <a:pt x="288" y="279"/>
                      <a:pt x="296" y="225"/>
                      <a:pt x="333" y="200"/>
                    </a:cubicBezTo>
                    <a:cubicBezTo>
                      <a:pt x="384" y="166"/>
                      <a:pt x="421" y="141"/>
                      <a:pt x="478" y="122"/>
                    </a:cubicBezTo>
                    <a:cubicBezTo>
                      <a:pt x="535" y="66"/>
                      <a:pt x="604" y="0"/>
                      <a:pt x="689" y="0"/>
                    </a:cubicBezTo>
                    <a:cubicBezTo>
                      <a:pt x="726" y="0"/>
                      <a:pt x="763" y="7"/>
                      <a:pt x="80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4E3A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5" name="Freeform 6"/>
              <p:cNvSpPr>
                <a:spLocks/>
              </p:cNvSpPr>
              <p:nvPr/>
            </p:nvSpPr>
            <p:spPr bwMode="auto">
              <a:xfrm>
                <a:off x="3168" y="1391"/>
                <a:ext cx="336" cy="288"/>
              </a:xfrm>
              <a:custGeom>
                <a:avLst/>
                <a:gdLst>
                  <a:gd name="T0" fmla="*/ 336 w 336"/>
                  <a:gd name="T1" fmla="*/ 0 h 288"/>
                  <a:gd name="T2" fmla="*/ 0 w 336"/>
                  <a:gd name="T3" fmla="*/ 288 h 288"/>
                  <a:gd name="T4" fmla="*/ 0 60000 65536"/>
                  <a:gd name="T5" fmla="*/ 0 60000 65536"/>
                  <a:gd name="T6" fmla="*/ 0 w 336"/>
                  <a:gd name="T7" fmla="*/ 0 h 288"/>
                  <a:gd name="T8" fmla="*/ 336 w 336"/>
                  <a:gd name="T9" fmla="*/ 288 h 2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6" h="288">
                    <a:moveTo>
                      <a:pt x="336" y="0"/>
                    </a:moveTo>
                    <a:cubicBezTo>
                      <a:pt x="196" y="116"/>
                      <a:pt x="56" y="232"/>
                      <a:pt x="0" y="28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6" name="Line 7"/>
              <p:cNvSpPr>
                <a:spLocks noChangeShapeType="1"/>
              </p:cNvSpPr>
              <p:nvPr/>
            </p:nvSpPr>
            <p:spPr bwMode="auto">
              <a:xfrm flipH="1">
                <a:off x="3264" y="1487"/>
                <a:ext cx="432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" name="Line 8"/>
              <p:cNvSpPr>
                <a:spLocks noChangeShapeType="1"/>
              </p:cNvSpPr>
              <p:nvPr/>
            </p:nvSpPr>
            <p:spPr bwMode="auto">
              <a:xfrm flipH="1">
                <a:off x="3456" y="1631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8" name="Line 9"/>
              <p:cNvSpPr>
                <a:spLocks noChangeShapeType="1"/>
              </p:cNvSpPr>
              <p:nvPr/>
            </p:nvSpPr>
            <p:spPr bwMode="auto">
              <a:xfrm flipH="1">
                <a:off x="3504" y="1823"/>
                <a:ext cx="48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9" name="Line 10"/>
              <p:cNvSpPr>
                <a:spLocks noChangeShapeType="1"/>
              </p:cNvSpPr>
              <p:nvPr/>
            </p:nvSpPr>
            <p:spPr bwMode="auto">
              <a:xfrm flipH="1">
                <a:off x="3600" y="1967"/>
                <a:ext cx="432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Arc 11"/>
              <p:cNvSpPr>
                <a:spLocks/>
              </p:cNvSpPr>
              <p:nvPr/>
            </p:nvSpPr>
            <p:spPr bwMode="auto">
              <a:xfrm>
                <a:off x="4368" y="1920"/>
                <a:ext cx="1155" cy="432"/>
              </a:xfrm>
              <a:custGeom>
                <a:avLst/>
                <a:gdLst>
                  <a:gd name="T0" fmla="*/ 0 w 20792"/>
                  <a:gd name="T1" fmla="*/ 0 h 21600"/>
                  <a:gd name="T2" fmla="*/ 0 w 20792"/>
                  <a:gd name="T3" fmla="*/ 0 h 21600"/>
                  <a:gd name="T4" fmla="*/ 0 w 207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792"/>
                  <a:gd name="T10" fmla="*/ 0 h 21600"/>
                  <a:gd name="T11" fmla="*/ 20792 w 207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792" h="21600" fill="none" extrusionOk="0">
                    <a:moveTo>
                      <a:pt x="-1" y="0"/>
                    </a:moveTo>
                    <a:cubicBezTo>
                      <a:pt x="9674" y="0"/>
                      <a:pt x="18169" y="6433"/>
                      <a:pt x="20791" y="15746"/>
                    </a:cubicBezTo>
                  </a:path>
                  <a:path w="20792" h="21600" stroke="0" extrusionOk="0">
                    <a:moveTo>
                      <a:pt x="-1" y="0"/>
                    </a:moveTo>
                    <a:cubicBezTo>
                      <a:pt x="9674" y="0"/>
                      <a:pt x="18169" y="6433"/>
                      <a:pt x="20791" y="1574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1" name="Arc 12"/>
              <p:cNvSpPr>
                <a:spLocks/>
              </p:cNvSpPr>
              <p:nvPr/>
            </p:nvSpPr>
            <p:spPr bwMode="auto">
              <a:xfrm rot="304380" flipH="1">
                <a:off x="4317" y="1625"/>
                <a:ext cx="1195" cy="241"/>
              </a:xfrm>
              <a:custGeom>
                <a:avLst/>
                <a:gdLst>
                  <a:gd name="T0" fmla="*/ 0 w 18089"/>
                  <a:gd name="T1" fmla="*/ 0 h 21600"/>
                  <a:gd name="T2" fmla="*/ 0 w 18089"/>
                  <a:gd name="T3" fmla="*/ 0 h 21600"/>
                  <a:gd name="T4" fmla="*/ 0 w 1808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089"/>
                  <a:gd name="T10" fmla="*/ 0 h 21600"/>
                  <a:gd name="T11" fmla="*/ 18089 w 1808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9" h="21600" fill="none" extrusionOk="0">
                    <a:moveTo>
                      <a:pt x="-1" y="0"/>
                    </a:moveTo>
                    <a:cubicBezTo>
                      <a:pt x="7297" y="0"/>
                      <a:pt x="14100" y="3684"/>
                      <a:pt x="18088" y="9795"/>
                    </a:cubicBezTo>
                  </a:path>
                  <a:path w="18089" h="21600" stroke="0" extrusionOk="0">
                    <a:moveTo>
                      <a:pt x="-1" y="0"/>
                    </a:moveTo>
                    <a:cubicBezTo>
                      <a:pt x="7297" y="0"/>
                      <a:pt x="14100" y="3684"/>
                      <a:pt x="18088" y="979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Arc 13"/>
              <p:cNvSpPr>
                <a:spLocks/>
              </p:cNvSpPr>
              <p:nvPr/>
            </p:nvSpPr>
            <p:spPr bwMode="auto">
              <a:xfrm flipH="1">
                <a:off x="4316" y="1295"/>
                <a:ext cx="1207" cy="384"/>
              </a:xfrm>
              <a:custGeom>
                <a:avLst/>
                <a:gdLst>
                  <a:gd name="T0" fmla="*/ 0 w 17843"/>
                  <a:gd name="T1" fmla="*/ 0 h 21600"/>
                  <a:gd name="T2" fmla="*/ 0 w 17843"/>
                  <a:gd name="T3" fmla="*/ 0 h 21600"/>
                  <a:gd name="T4" fmla="*/ 0 w 178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843"/>
                  <a:gd name="T10" fmla="*/ 0 h 21600"/>
                  <a:gd name="T11" fmla="*/ 17843 w 178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43" h="21600" fill="none" extrusionOk="0">
                    <a:moveTo>
                      <a:pt x="-1" y="0"/>
                    </a:moveTo>
                    <a:cubicBezTo>
                      <a:pt x="7139" y="0"/>
                      <a:pt x="13818" y="3528"/>
                      <a:pt x="17842" y="9426"/>
                    </a:cubicBezTo>
                  </a:path>
                  <a:path w="17843" h="21600" stroke="0" extrusionOk="0">
                    <a:moveTo>
                      <a:pt x="-1" y="0"/>
                    </a:moveTo>
                    <a:cubicBezTo>
                      <a:pt x="7139" y="0"/>
                      <a:pt x="13818" y="3528"/>
                      <a:pt x="17842" y="942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Arc 14"/>
              <p:cNvSpPr>
                <a:spLocks/>
              </p:cNvSpPr>
              <p:nvPr/>
            </p:nvSpPr>
            <p:spPr bwMode="auto">
              <a:xfrm rot="20781422" flipH="1">
                <a:off x="4032" y="959"/>
                <a:ext cx="1360" cy="144"/>
              </a:xfrm>
              <a:custGeom>
                <a:avLst/>
                <a:gdLst>
                  <a:gd name="T0" fmla="*/ 0 w 21111"/>
                  <a:gd name="T1" fmla="*/ 0 h 21600"/>
                  <a:gd name="T2" fmla="*/ 0 w 21111"/>
                  <a:gd name="T3" fmla="*/ 0 h 21600"/>
                  <a:gd name="T4" fmla="*/ 0 w 2111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111"/>
                  <a:gd name="T10" fmla="*/ 0 h 21600"/>
                  <a:gd name="T11" fmla="*/ 21111 w 2111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11" h="21600" fill="none" extrusionOk="0">
                    <a:moveTo>
                      <a:pt x="-1" y="0"/>
                    </a:moveTo>
                    <a:cubicBezTo>
                      <a:pt x="10169" y="0"/>
                      <a:pt x="18960" y="7092"/>
                      <a:pt x="21111" y="17031"/>
                    </a:cubicBezTo>
                  </a:path>
                  <a:path w="21111" h="21600" stroke="0" extrusionOk="0">
                    <a:moveTo>
                      <a:pt x="-1" y="0"/>
                    </a:moveTo>
                    <a:cubicBezTo>
                      <a:pt x="10169" y="0"/>
                      <a:pt x="18960" y="7092"/>
                      <a:pt x="21111" y="1703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4" name="Line 15"/>
              <p:cNvSpPr>
                <a:spLocks noChangeShapeType="1"/>
              </p:cNvSpPr>
              <p:nvPr/>
            </p:nvSpPr>
            <p:spPr bwMode="auto">
              <a:xfrm flipV="1">
                <a:off x="3840" y="479"/>
                <a:ext cx="768" cy="67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85" name="Object 16"/>
              <p:cNvGraphicFramePr>
                <a:graphicFrameLocks noChangeAspect="1"/>
              </p:cNvGraphicFramePr>
              <p:nvPr/>
            </p:nvGraphicFramePr>
            <p:xfrm>
              <a:off x="3950" y="384"/>
              <a:ext cx="32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2" name="公式" r:id="rId3" imgW="215619" imgH="266353" progId="Equation.3">
                      <p:embed/>
                    </p:oleObj>
                  </mc:Choice>
                  <mc:Fallback>
                    <p:oleObj name="公式" r:id="rId3" imgW="215619" imgH="26635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0" y="384"/>
                            <a:ext cx="327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340" name="Text Box 33"/>
          <p:cNvSpPr txBox="1">
            <a:spLocks noChangeArrowheads="1"/>
          </p:cNvSpPr>
          <p:nvPr/>
        </p:nvSpPr>
        <p:spPr bwMode="auto">
          <a:xfrm>
            <a:off x="304800" y="625475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</a:rPr>
              <a:t>非均匀电场强度电通量 </a:t>
            </a:r>
            <a:endParaRPr kumimoji="1" lang="zh-CN" altLang="en-US" sz="2400" b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1" name="Object 38"/>
          <p:cNvGraphicFramePr>
            <a:graphicFrameLocks noChangeAspect="1"/>
          </p:cNvGraphicFramePr>
          <p:nvPr/>
        </p:nvGraphicFramePr>
        <p:xfrm>
          <a:off x="1447800" y="1676400"/>
          <a:ext cx="1955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6" imgW="736600" imgH="203200" progId="Equation.3">
                  <p:embed/>
                </p:oleObj>
              </mc:Choice>
              <mc:Fallback>
                <p:oleObj name="公式" r:id="rId6" imgW="736600" imgH="203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1955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Group 43"/>
          <p:cNvGrpSpPr>
            <a:grpSpLocks/>
          </p:cNvGrpSpPr>
          <p:nvPr/>
        </p:nvGrpSpPr>
        <p:grpSpPr bwMode="auto">
          <a:xfrm>
            <a:off x="6553200" y="687388"/>
            <a:ext cx="1143000" cy="1724025"/>
            <a:chOff x="2256" y="1392"/>
            <a:chExt cx="720" cy="1086"/>
          </a:xfrm>
        </p:grpSpPr>
        <p:sp>
          <p:nvSpPr>
            <p:cNvPr id="14369" name="Freeform 44" descr="深色上对角线"/>
            <p:cNvSpPr>
              <a:spLocks/>
            </p:cNvSpPr>
            <p:nvPr/>
          </p:nvSpPr>
          <p:spPr bwMode="auto">
            <a:xfrm>
              <a:off x="2256" y="2232"/>
              <a:ext cx="326" cy="246"/>
            </a:xfrm>
            <a:custGeom>
              <a:avLst/>
              <a:gdLst>
                <a:gd name="T0" fmla="*/ 0 w 326"/>
                <a:gd name="T1" fmla="*/ 72 h 246"/>
                <a:gd name="T2" fmla="*/ 96 w 326"/>
                <a:gd name="T3" fmla="*/ 32 h 246"/>
                <a:gd name="T4" fmla="*/ 196 w 326"/>
                <a:gd name="T5" fmla="*/ 0 h 246"/>
                <a:gd name="T6" fmla="*/ 260 w 326"/>
                <a:gd name="T7" fmla="*/ 80 h 246"/>
                <a:gd name="T8" fmla="*/ 326 w 326"/>
                <a:gd name="T9" fmla="*/ 180 h 246"/>
                <a:gd name="T10" fmla="*/ 224 w 326"/>
                <a:gd name="T11" fmla="*/ 208 h 246"/>
                <a:gd name="T12" fmla="*/ 130 w 326"/>
                <a:gd name="T13" fmla="*/ 246 h 246"/>
                <a:gd name="T14" fmla="*/ 92 w 326"/>
                <a:gd name="T15" fmla="*/ 168 h 246"/>
                <a:gd name="T16" fmla="*/ 0 w 326"/>
                <a:gd name="T17" fmla="*/ 72 h 2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6"/>
                <a:gd name="T28" fmla="*/ 0 h 246"/>
                <a:gd name="T29" fmla="*/ 326 w 326"/>
                <a:gd name="T30" fmla="*/ 246 h 2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6" h="246">
                  <a:moveTo>
                    <a:pt x="0" y="72"/>
                  </a:moveTo>
                  <a:lnTo>
                    <a:pt x="96" y="32"/>
                  </a:lnTo>
                  <a:lnTo>
                    <a:pt x="196" y="0"/>
                  </a:lnTo>
                  <a:lnTo>
                    <a:pt x="260" y="80"/>
                  </a:lnTo>
                  <a:lnTo>
                    <a:pt x="326" y="180"/>
                  </a:lnTo>
                  <a:lnTo>
                    <a:pt x="224" y="208"/>
                  </a:lnTo>
                  <a:lnTo>
                    <a:pt x="130" y="246"/>
                  </a:lnTo>
                  <a:lnTo>
                    <a:pt x="92" y="168"/>
                  </a:lnTo>
                  <a:lnTo>
                    <a:pt x="0" y="72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70" name="Object 45"/>
            <p:cNvGraphicFramePr>
              <a:graphicFrameLocks noChangeAspect="1"/>
            </p:cNvGraphicFramePr>
            <p:nvPr/>
          </p:nvGraphicFramePr>
          <p:xfrm>
            <a:off x="2546" y="1392"/>
            <a:ext cx="43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Equation" r:id="rId9" imgW="215713" imgH="203024" progId="Equation.3">
                    <p:embed/>
                  </p:oleObj>
                </mc:Choice>
                <mc:Fallback>
                  <p:oleObj name="Equation" r:id="rId9" imgW="215713" imgH="20302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392"/>
                          <a:ext cx="43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46"/>
            <p:cNvSpPr>
              <a:spLocks noChangeShapeType="1"/>
            </p:cNvSpPr>
            <p:nvPr/>
          </p:nvSpPr>
          <p:spPr bwMode="auto">
            <a:xfrm flipV="1">
              <a:off x="2352" y="1773"/>
              <a:ext cx="384" cy="5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3" name="Group 47"/>
          <p:cNvGrpSpPr>
            <a:grpSpLocks/>
          </p:cNvGrpSpPr>
          <p:nvPr/>
        </p:nvGrpSpPr>
        <p:grpSpPr bwMode="auto">
          <a:xfrm>
            <a:off x="6705600" y="1219200"/>
            <a:ext cx="1855788" cy="990600"/>
            <a:chOff x="4272" y="863"/>
            <a:chExt cx="1169" cy="624"/>
          </a:xfrm>
        </p:grpSpPr>
        <p:grpSp>
          <p:nvGrpSpPr>
            <p:cNvPr id="14364" name="Group 48"/>
            <p:cNvGrpSpPr>
              <a:grpSpLocks/>
            </p:cNvGrpSpPr>
            <p:nvPr/>
          </p:nvGrpSpPr>
          <p:grpSpPr bwMode="auto">
            <a:xfrm>
              <a:off x="4272" y="863"/>
              <a:ext cx="1169" cy="624"/>
              <a:chOff x="4176" y="863"/>
              <a:chExt cx="1169" cy="624"/>
            </a:xfrm>
          </p:grpSpPr>
          <p:graphicFrame>
            <p:nvGraphicFramePr>
              <p:cNvPr id="14366" name="Object 49"/>
              <p:cNvGraphicFramePr>
                <a:graphicFrameLocks noChangeAspect="1"/>
              </p:cNvGraphicFramePr>
              <p:nvPr/>
            </p:nvGraphicFramePr>
            <p:xfrm>
              <a:off x="5040" y="863"/>
              <a:ext cx="3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5" name="公式" r:id="rId11" imgW="152334" imgH="190417" progId="Equation.3">
                      <p:embed/>
                    </p:oleObj>
                  </mc:Choice>
                  <mc:Fallback>
                    <p:oleObj name="公式" r:id="rId11" imgW="152334" imgH="190417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863"/>
                            <a:ext cx="3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7" name="Line 50"/>
              <p:cNvSpPr>
                <a:spLocks noChangeShapeType="1"/>
              </p:cNvSpPr>
              <p:nvPr/>
            </p:nvSpPr>
            <p:spPr bwMode="auto">
              <a:xfrm flipV="1">
                <a:off x="4176" y="1103"/>
                <a:ext cx="864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8" name="Object 51"/>
              <p:cNvGraphicFramePr>
                <a:graphicFrameLocks noChangeAspect="1"/>
              </p:cNvGraphicFramePr>
              <p:nvPr/>
            </p:nvGraphicFramePr>
            <p:xfrm>
              <a:off x="4493" y="1008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6" name="公式" r:id="rId13" imgW="126725" imgH="177415" progId="Equation.3">
                      <p:embed/>
                    </p:oleObj>
                  </mc:Choice>
                  <mc:Fallback>
                    <p:oleObj name="公式" r:id="rId13" imgW="126725" imgH="177415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3" y="1008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5" name="Arc 52"/>
            <p:cNvSpPr>
              <a:spLocks/>
            </p:cNvSpPr>
            <p:nvPr/>
          </p:nvSpPr>
          <p:spPr bwMode="auto">
            <a:xfrm>
              <a:off x="4473" y="1200"/>
              <a:ext cx="135" cy="192"/>
            </a:xfrm>
            <a:custGeom>
              <a:avLst/>
              <a:gdLst>
                <a:gd name="T0" fmla="*/ 0 w 20648"/>
                <a:gd name="T1" fmla="*/ 0 h 21600"/>
                <a:gd name="T2" fmla="*/ 0 w 20648"/>
                <a:gd name="T3" fmla="*/ 0 h 21600"/>
                <a:gd name="T4" fmla="*/ 0 w 206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48"/>
                <a:gd name="T10" fmla="*/ 0 h 21600"/>
                <a:gd name="T11" fmla="*/ 20648 w 206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8" h="21600" fill="none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</a:path>
                <a:path w="20648" h="21600" stroke="0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4" name="Group 53"/>
          <p:cNvGrpSpPr>
            <a:grpSpLocks/>
          </p:cNvGrpSpPr>
          <p:nvPr/>
        </p:nvGrpSpPr>
        <p:grpSpPr bwMode="auto">
          <a:xfrm>
            <a:off x="6076950" y="1296988"/>
            <a:ext cx="1009650" cy="914400"/>
            <a:chOff x="3876" y="912"/>
            <a:chExt cx="636" cy="576"/>
          </a:xfrm>
        </p:grpSpPr>
        <p:graphicFrame>
          <p:nvGraphicFramePr>
            <p:cNvPr id="14362" name="Object 54"/>
            <p:cNvGraphicFramePr>
              <a:graphicFrameLocks noChangeAspect="1"/>
            </p:cNvGraphicFramePr>
            <p:nvPr/>
          </p:nvGraphicFramePr>
          <p:xfrm>
            <a:off x="3876" y="912"/>
            <a:ext cx="43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Equation" r:id="rId15" imgW="152226" imgH="209447" progId="Equation.3">
                    <p:embed/>
                  </p:oleObj>
                </mc:Choice>
                <mc:Fallback>
                  <p:oleObj name="Equation" r:id="rId15" imgW="152226" imgH="20944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912"/>
                          <a:ext cx="43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Line 55"/>
            <p:cNvSpPr>
              <a:spLocks noChangeShapeType="1"/>
            </p:cNvSpPr>
            <p:nvPr/>
          </p:nvSpPr>
          <p:spPr bwMode="auto">
            <a:xfrm flipV="1">
              <a:off x="4272" y="1152"/>
              <a:ext cx="240" cy="33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5" name="Group 89"/>
          <p:cNvGrpSpPr>
            <a:grpSpLocks/>
          </p:cNvGrpSpPr>
          <p:nvPr/>
        </p:nvGrpSpPr>
        <p:grpSpPr bwMode="auto">
          <a:xfrm>
            <a:off x="5254625" y="1220788"/>
            <a:ext cx="2822575" cy="2028825"/>
            <a:chOff x="3360" y="864"/>
            <a:chExt cx="1778" cy="1278"/>
          </a:xfrm>
        </p:grpSpPr>
        <p:sp>
          <p:nvSpPr>
            <p:cNvPr id="14351" name="Freeform 90"/>
            <p:cNvSpPr>
              <a:spLocks/>
            </p:cNvSpPr>
            <p:nvPr/>
          </p:nvSpPr>
          <p:spPr bwMode="auto">
            <a:xfrm rot="1243955">
              <a:off x="3360" y="864"/>
              <a:ext cx="1778" cy="1278"/>
            </a:xfrm>
            <a:custGeom>
              <a:avLst/>
              <a:gdLst>
                <a:gd name="T0" fmla="*/ 800 w 1778"/>
                <a:gd name="T1" fmla="*/ 11 h 1278"/>
                <a:gd name="T2" fmla="*/ 856 w 1778"/>
                <a:gd name="T3" fmla="*/ 22 h 1278"/>
                <a:gd name="T4" fmla="*/ 922 w 1778"/>
                <a:gd name="T5" fmla="*/ 44 h 1278"/>
                <a:gd name="T6" fmla="*/ 1022 w 1778"/>
                <a:gd name="T7" fmla="*/ 89 h 1278"/>
                <a:gd name="T8" fmla="*/ 1056 w 1778"/>
                <a:gd name="T9" fmla="*/ 100 h 1278"/>
                <a:gd name="T10" fmla="*/ 1089 w 1778"/>
                <a:gd name="T11" fmla="*/ 122 h 1278"/>
                <a:gd name="T12" fmla="*/ 1122 w 1778"/>
                <a:gd name="T13" fmla="*/ 133 h 1278"/>
                <a:gd name="T14" fmla="*/ 1178 w 1778"/>
                <a:gd name="T15" fmla="*/ 167 h 1278"/>
                <a:gd name="T16" fmla="*/ 1211 w 1778"/>
                <a:gd name="T17" fmla="*/ 200 h 1278"/>
                <a:gd name="T18" fmla="*/ 1256 w 1778"/>
                <a:gd name="T19" fmla="*/ 222 h 1278"/>
                <a:gd name="T20" fmla="*/ 1278 w 1778"/>
                <a:gd name="T21" fmla="*/ 255 h 1278"/>
                <a:gd name="T22" fmla="*/ 1345 w 1778"/>
                <a:gd name="T23" fmla="*/ 289 h 1278"/>
                <a:gd name="T24" fmla="*/ 1423 w 1778"/>
                <a:gd name="T25" fmla="*/ 333 h 1278"/>
                <a:gd name="T26" fmla="*/ 1511 w 1778"/>
                <a:gd name="T27" fmla="*/ 433 h 1278"/>
                <a:gd name="T28" fmla="*/ 1534 w 1778"/>
                <a:gd name="T29" fmla="*/ 467 h 1278"/>
                <a:gd name="T30" fmla="*/ 1600 w 1778"/>
                <a:gd name="T31" fmla="*/ 511 h 1278"/>
                <a:gd name="T32" fmla="*/ 1667 w 1778"/>
                <a:gd name="T33" fmla="*/ 611 h 1278"/>
                <a:gd name="T34" fmla="*/ 1700 w 1778"/>
                <a:gd name="T35" fmla="*/ 644 h 1278"/>
                <a:gd name="T36" fmla="*/ 1756 w 1778"/>
                <a:gd name="T37" fmla="*/ 733 h 1278"/>
                <a:gd name="T38" fmla="*/ 1778 w 1778"/>
                <a:gd name="T39" fmla="*/ 789 h 1278"/>
                <a:gd name="T40" fmla="*/ 1567 w 1778"/>
                <a:gd name="T41" fmla="*/ 855 h 1278"/>
                <a:gd name="T42" fmla="*/ 1434 w 1778"/>
                <a:gd name="T43" fmla="*/ 900 h 1278"/>
                <a:gd name="T44" fmla="*/ 1367 w 1778"/>
                <a:gd name="T45" fmla="*/ 922 h 1278"/>
                <a:gd name="T46" fmla="*/ 1289 w 1778"/>
                <a:gd name="T47" fmla="*/ 978 h 1278"/>
                <a:gd name="T48" fmla="*/ 1256 w 1778"/>
                <a:gd name="T49" fmla="*/ 1000 h 1278"/>
                <a:gd name="T50" fmla="*/ 1122 w 1778"/>
                <a:gd name="T51" fmla="*/ 1089 h 1278"/>
                <a:gd name="T52" fmla="*/ 1022 w 1778"/>
                <a:gd name="T53" fmla="*/ 1144 h 1278"/>
                <a:gd name="T54" fmla="*/ 956 w 1778"/>
                <a:gd name="T55" fmla="*/ 1278 h 1278"/>
                <a:gd name="T56" fmla="*/ 878 w 1778"/>
                <a:gd name="T57" fmla="*/ 1178 h 1278"/>
                <a:gd name="T58" fmla="*/ 800 w 1778"/>
                <a:gd name="T59" fmla="*/ 1055 h 1278"/>
                <a:gd name="T60" fmla="*/ 711 w 1778"/>
                <a:gd name="T61" fmla="*/ 989 h 1278"/>
                <a:gd name="T62" fmla="*/ 545 w 1778"/>
                <a:gd name="T63" fmla="*/ 855 h 1278"/>
                <a:gd name="T64" fmla="*/ 322 w 1778"/>
                <a:gd name="T65" fmla="*/ 800 h 1278"/>
                <a:gd name="T66" fmla="*/ 167 w 1778"/>
                <a:gd name="T67" fmla="*/ 811 h 1278"/>
                <a:gd name="T68" fmla="*/ 0 w 1778"/>
                <a:gd name="T69" fmla="*/ 867 h 1278"/>
                <a:gd name="T70" fmla="*/ 11 w 1778"/>
                <a:gd name="T71" fmla="*/ 678 h 1278"/>
                <a:gd name="T72" fmla="*/ 133 w 1778"/>
                <a:gd name="T73" fmla="*/ 489 h 1278"/>
                <a:gd name="T74" fmla="*/ 211 w 1778"/>
                <a:gd name="T75" fmla="*/ 344 h 1278"/>
                <a:gd name="T76" fmla="*/ 256 w 1778"/>
                <a:gd name="T77" fmla="*/ 311 h 1278"/>
                <a:gd name="T78" fmla="*/ 333 w 1778"/>
                <a:gd name="T79" fmla="*/ 200 h 1278"/>
                <a:gd name="T80" fmla="*/ 478 w 1778"/>
                <a:gd name="T81" fmla="*/ 122 h 1278"/>
                <a:gd name="T82" fmla="*/ 689 w 1778"/>
                <a:gd name="T83" fmla="*/ 0 h 1278"/>
                <a:gd name="T84" fmla="*/ 800 w 1778"/>
                <a:gd name="T85" fmla="*/ 11 h 1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78"/>
                <a:gd name="T130" fmla="*/ 0 h 1278"/>
                <a:gd name="T131" fmla="*/ 1778 w 1778"/>
                <a:gd name="T132" fmla="*/ 1278 h 12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78" h="1278">
                  <a:moveTo>
                    <a:pt x="800" y="11"/>
                  </a:moveTo>
                  <a:cubicBezTo>
                    <a:pt x="819" y="15"/>
                    <a:pt x="838" y="17"/>
                    <a:pt x="856" y="22"/>
                  </a:cubicBezTo>
                  <a:cubicBezTo>
                    <a:pt x="878" y="28"/>
                    <a:pt x="922" y="44"/>
                    <a:pt x="922" y="44"/>
                  </a:cubicBezTo>
                  <a:cubicBezTo>
                    <a:pt x="975" y="80"/>
                    <a:pt x="944" y="63"/>
                    <a:pt x="1022" y="89"/>
                  </a:cubicBezTo>
                  <a:cubicBezTo>
                    <a:pt x="1033" y="93"/>
                    <a:pt x="1056" y="100"/>
                    <a:pt x="1056" y="100"/>
                  </a:cubicBezTo>
                  <a:cubicBezTo>
                    <a:pt x="1067" y="107"/>
                    <a:pt x="1077" y="116"/>
                    <a:pt x="1089" y="122"/>
                  </a:cubicBezTo>
                  <a:cubicBezTo>
                    <a:pt x="1099" y="127"/>
                    <a:pt x="1112" y="127"/>
                    <a:pt x="1122" y="133"/>
                  </a:cubicBezTo>
                  <a:cubicBezTo>
                    <a:pt x="1205" y="182"/>
                    <a:pt x="1079" y="131"/>
                    <a:pt x="1178" y="167"/>
                  </a:cubicBezTo>
                  <a:cubicBezTo>
                    <a:pt x="1189" y="178"/>
                    <a:pt x="1198" y="191"/>
                    <a:pt x="1211" y="200"/>
                  </a:cubicBezTo>
                  <a:cubicBezTo>
                    <a:pt x="1225" y="210"/>
                    <a:pt x="1243" y="211"/>
                    <a:pt x="1256" y="222"/>
                  </a:cubicBezTo>
                  <a:cubicBezTo>
                    <a:pt x="1266" y="230"/>
                    <a:pt x="1269" y="246"/>
                    <a:pt x="1278" y="255"/>
                  </a:cubicBezTo>
                  <a:cubicBezTo>
                    <a:pt x="1301" y="278"/>
                    <a:pt x="1316" y="280"/>
                    <a:pt x="1345" y="289"/>
                  </a:cubicBezTo>
                  <a:cubicBezTo>
                    <a:pt x="1370" y="306"/>
                    <a:pt x="1402" y="312"/>
                    <a:pt x="1423" y="333"/>
                  </a:cubicBezTo>
                  <a:cubicBezTo>
                    <a:pt x="1564" y="474"/>
                    <a:pt x="1419" y="372"/>
                    <a:pt x="1511" y="433"/>
                  </a:cubicBezTo>
                  <a:cubicBezTo>
                    <a:pt x="1519" y="444"/>
                    <a:pt x="1524" y="458"/>
                    <a:pt x="1534" y="467"/>
                  </a:cubicBezTo>
                  <a:cubicBezTo>
                    <a:pt x="1554" y="484"/>
                    <a:pt x="1600" y="511"/>
                    <a:pt x="1600" y="511"/>
                  </a:cubicBezTo>
                  <a:cubicBezTo>
                    <a:pt x="1652" y="589"/>
                    <a:pt x="1630" y="556"/>
                    <a:pt x="1667" y="611"/>
                  </a:cubicBezTo>
                  <a:cubicBezTo>
                    <a:pt x="1676" y="624"/>
                    <a:pt x="1691" y="631"/>
                    <a:pt x="1700" y="644"/>
                  </a:cubicBezTo>
                  <a:cubicBezTo>
                    <a:pt x="1721" y="672"/>
                    <a:pt x="1756" y="733"/>
                    <a:pt x="1756" y="733"/>
                  </a:cubicBezTo>
                  <a:cubicBezTo>
                    <a:pt x="1770" y="775"/>
                    <a:pt x="1762" y="756"/>
                    <a:pt x="1778" y="789"/>
                  </a:cubicBezTo>
                  <a:cubicBezTo>
                    <a:pt x="1708" y="812"/>
                    <a:pt x="1639" y="837"/>
                    <a:pt x="1567" y="855"/>
                  </a:cubicBezTo>
                  <a:cubicBezTo>
                    <a:pt x="1530" y="893"/>
                    <a:pt x="1483" y="885"/>
                    <a:pt x="1434" y="900"/>
                  </a:cubicBezTo>
                  <a:cubicBezTo>
                    <a:pt x="1411" y="907"/>
                    <a:pt x="1367" y="922"/>
                    <a:pt x="1367" y="922"/>
                  </a:cubicBezTo>
                  <a:cubicBezTo>
                    <a:pt x="1341" y="941"/>
                    <a:pt x="1315" y="960"/>
                    <a:pt x="1289" y="978"/>
                  </a:cubicBezTo>
                  <a:cubicBezTo>
                    <a:pt x="1278" y="986"/>
                    <a:pt x="1256" y="1000"/>
                    <a:pt x="1256" y="1000"/>
                  </a:cubicBezTo>
                  <a:cubicBezTo>
                    <a:pt x="1220" y="1054"/>
                    <a:pt x="1184" y="1069"/>
                    <a:pt x="1122" y="1089"/>
                  </a:cubicBezTo>
                  <a:cubicBezTo>
                    <a:pt x="1089" y="1111"/>
                    <a:pt x="1056" y="1122"/>
                    <a:pt x="1022" y="1144"/>
                  </a:cubicBezTo>
                  <a:cubicBezTo>
                    <a:pt x="1000" y="1189"/>
                    <a:pt x="978" y="1233"/>
                    <a:pt x="956" y="1278"/>
                  </a:cubicBezTo>
                  <a:cubicBezTo>
                    <a:pt x="939" y="1207"/>
                    <a:pt x="921" y="1230"/>
                    <a:pt x="878" y="1178"/>
                  </a:cubicBezTo>
                  <a:cubicBezTo>
                    <a:pt x="846" y="1140"/>
                    <a:pt x="838" y="1089"/>
                    <a:pt x="800" y="1055"/>
                  </a:cubicBezTo>
                  <a:cubicBezTo>
                    <a:pt x="773" y="1030"/>
                    <a:pt x="737" y="1015"/>
                    <a:pt x="711" y="989"/>
                  </a:cubicBezTo>
                  <a:cubicBezTo>
                    <a:pt x="663" y="940"/>
                    <a:pt x="612" y="880"/>
                    <a:pt x="545" y="855"/>
                  </a:cubicBezTo>
                  <a:cubicBezTo>
                    <a:pt x="476" y="830"/>
                    <a:pt x="395" y="812"/>
                    <a:pt x="322" y="800"/>
                  </a:cubicBezTo>
                  <a:cubicBezTo>
                    <a:pt x="270" y="804"/>
                    <a:pt x="218" y="803"/>
                    <a:pt x="167" y="811"/>
                  </a:cubicBezTo>
                  <a:cubicBezTo>
                    <a:pt x="107" y="820"/>
                    <a:pt x="61" y="867"/>
                    <a:pt x="0" y="867"/>
                  </a:cubicBezTo>
                  <a:cubicBezTo>
                    <a:pt x="4" y="804"/>
                    <a:pt x="3" y="741"/>
                    <a:pt x="11" y="678"/>
                  </a:cubicBezTo>
                  <a:cubicBezTo>
                    <a:pt x="22" y="594"/>
                    <a:pt x="94" y="557"/>
                    <a:pt x="133" y="489"/>
                  </a:cubicBezTo>
                  <a:cubicBezTo>
                    <a:pt x="157" y="447"/>
                    <a:pt x="171" y="374"/>
                    <a:pt x="211" y="344"/>
                  </a:cubicBezTo>
                  <a:cubicBezTo>
                    <a:pt x="226" y="333"/>
                    <a:pt x="243" y="324"/>
                    <a:pt x="256" y="311"/>
                  </a:cubicBezTo>
                  <a:cubicBezTo>
                    <a:pt x="288" y="279"/>
                    <a:pt x="296" y="225"/>
                    <a:pt x="333" y="200"/>
                  </a:cubicBezTo>
                  <a:cubicBezTo>
                    <a:pt x="384" y="166"/>
                    <a:pt x="421" y="141"/>
                    <a:pt x="478" y="122"/>
                  </a:cubicBezTo>
                  <a:cubicBezTo>
                    <a:pt x="535" y="66"/>
                    <a:pt x="604" y="0"/>
                    <a:pt x="689" y="0"/>
                  </a:cubicBezTo>
                  <a:cubicBezTo>
                    <a:pt x="726" y="0"/>
                    <a:pt x="763" y="7"/>
                    <a:pt x="800" y="11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2" name="Group 91"/>
            <p:cNvGrpSpPr>
              <a:grpSpLocks/>
            </p:cNvGrpSpPr>
            <p:nvPr/>
          </p:nvGrpSpPr>
          <p:grpSpPr bwMode="auto">
            <a:xfrm>
              <a:off x="3504" y="864"/>
              <a:ext cx="1488" cy="1152"/>
              <a:chOff x="2640" y="1728"/>
              <a:chExt cx="1488" cy="1152"/>
            </a:xfrm>
          </p:grpSpPr>
          <p:sp>
            <p:nvSpPr>
              <p:cNvPr id="14353" name="Freeform 92"/>
              <p:cNvSpPr>
                <a:spLocks/>
              </p:cNvSpPr>
              <p:nvPr/>
            </p:nvSpPr>
            <p:spPr bwMode="auto">
              <a:xfrm>
                <a:off x="3264" y="1728"/>
                <a:ext cx="720" cy="1104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240 h 1104"/>
                  <a:gd name="T4" fmla="*/ 432 w 720"/>
                  <a:gd name="T5" fmla="*/ 432 h 1104"/>
                  <a:gd name="T6" fmla="*/ 624 w 720"/>
                  <a:gd name="T7" fmla="*/ 720 h 1104"/>
                  <a:gd name="T8" fmla="*/ 720 w 720"/>
                  <a:gd name="T9" fmla="*/ 1104 h 1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1104"/>
                  <a:gd name="T17" fmla="*/ 720 w 720"/>
                  <a:gd name="T18" fmla="*/ 1104 h 1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Freeform 93"/>
              <p:cNvSpPr>
                <a:spLocks/>
              </p:cNvSpPr>
              <p:nvPr/>
            </p:nvSpPr>
            <p:spPr bwMode="auto">
              <a:xfrm>
                <a:off x="3024" y="1776"/>
                <a:ext cx="720" cy="1008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47 h 1104"/>
                  <a:gd name="T4" fmla="*/ 432 w 720"/>
                  <a:gd name="T5" fmla="*/ 83 h 1104"/>
                  <a:gd name="T6" fmla="*/ 624 w 720"/>
                  <a:gd name="T7" fmla="*/ 140 h 1104"/>
                  <a:gd name="T8" fmla="*/ 720 w 720"/>
                  <a:gd name="T9" fmla="*/ 215 h 1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1104"/>
                  <a:gd name="T17" fmla="*/ 720 w 720"/>
                  <a:gd name="T18" fmla="*/ 1104 h 1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5" name="Freeform 94"/>
              <p:cNvSpPr>
                <a:spLocks/>
              </p:cNvSpPr>
              <p:nvPr/>
            </p:nvSpPr>
            <p:spPr bwMode="auto">
              <a:xfrm>
                <a:off x="2832" y="1872"/>
                <a:ext cx="720" cy="960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19 h 1104"/>
                  <a:gd name="T4" fmla="*/ 432 w 720"/>
                  <a:gd name="T5" fmla="*/ 35 h 1104"/>
                  <a:gd name="T6" fmla="*/ 624 w 720"/>
                  <a:gd name="T7" fmla="*/ 58 h 1104"/>
                  <a:gd name="T8" fmla="*/ 720 w 720"/>
                  <a:gd name="T9" fmla="*/ 90 h 1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1104"/>
                  <a:gd name="T17" fmla="*/ 720 w 720"/>
                  <a:gd name="T18" fmla="*/ 1104 h 1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Freeform 95"/>
              <p:cNvSpPr>
                <a:spLocks/>
              </p:cNvSpPr>
              <p:nvPr/>
            </p:nvSpPr>
            <p:spPr bwMode="auto">
              <a:xfrm>
                <a:off x="2640" y="2016"/>
                <a:ext cx="768" cy="864"/>
              </a:xfrm>
              <a:custGeom>
                <a:avLst/>
                <a:gdLst>
                  <a:gd name="T0" fmla="*/ 0 w 720"/>
                  <a:gd name="T1" fmla="*/ 0 h 1104"/>
                  <a:gd name="T2" fmla="*/ 915 w 720"/>
                  <a:gd name="T3" fmla="*/ 3 h 1104"/>
                  <a:gd name="T4" fmla="*/ 1380 w 720"/>
                  <a:gd name="T5" fmla="*/ 5 h 1104"/>
                  <a:gd name="T6" fmla="*/ 1989 w 720"/>
                  <a:gd name="T7" fmla="*/ 9 h 1104"/>
                  <a:gd name="T8" fmla="*/ 2299 w 720"/>
                  <a:gd name="T9" fmla="*/ 13 h 1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1104"/>
                  <a:gd name="T17" fmla="*/ 720 w 720"/>
                  <a:gd name="T18" fmla="*/ 1104 h 1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Freeform 96"/>
              <p:cNvSpPr>
                <a:spLocks/>
              </p:cNvSpPr>
              <p:nvPr/>
            </p:nvSpPr>
            <p:spPr bwMode="auto">
              <a:xfrm>
                <a:off x="2640" y="1824"/>
                <a:ext cx="960" cy="432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0"/>
                  <a:gd name="T13" fmla="*/ 0 h 432"/>
                  <a:gd name="T14" fmla="*/ 960 w 96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8" name="Freeform 97"/>
              <p:cNvSpPr>
                <a:spLocks/>
              </p:cNvSpPr>
              <p:nvPr/>
            </p:nvSpPr>
            <p:spPr bwMode="auto">
              <a:xfrm>
                <a:off x="2832" y="1968"/>
                <a:ext cx="960" cy="384"/>
              </a:xfrm>
              <a:custGeom>
                <a:avLst/>
                <a:gdLst>
                  <a:gd name="T0" fmla="*/ 0 w 960"/>
                  <a:gd name="T1" fmla="*/ 52 h 432"/>
                  <a:gd name="T2" fmla="*/ 240 w 960"/>
                  <a:gd name="T3" fmla="*/ 28 h 432"/>
                  <a:gd name="T4" fmla="*/ 528 w 960"/>
                  <a:gd name="T5" fmla="*/ 11 h 432"/>
                  <a:gd name="T6" fmla="*/ 960 w 960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0"/>
                  <a:gd name="T13" fmla="*/ 0 h 432"/>
                  <a:gd name="T14" fmla="*/ 960 w 96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9" name="Freeform 98"/>
              <p:cNvSpPr>
                <a:spLocks/>
              </p:cNvSpPr>
              <p:nvPr/>
            </p:nvSpPr>
            <p:spPr bwMode="auto">
              <a:xfrm>
                <a:off x="3024" y="2160"/>
                <a:ext cx="864" cy="336"/>
              </a:xfrm>
              <a:custGeom>
                <a:avLst/>
                <a:gdLst>
                  <a:gd name="T0" fmla="*/ 0 w 960"/>
                  <a:gd name="T1" fmla="*/ 4 h 432"/>
                  <a:gd name="T2" fmla="*/ 37 w 960"/>
                  <a:gd name="T3" fmla="*/ 2 h 432"/>
                  <a:gd name="T4" fmla="*/ 80 w 960"/>
                  <a:gd name="T5" fmla="*/ 2 h 432"/>
                  <a:gd name="T6" fmla="*/ 145 w 960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0"/>
                  <a:gd name="T13" fmla="*/ 0 h 432"/>
                  <a:gd name="T14" fmla="*/ 960 w 96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0" name="Freeform 99"/>
              <p:cNvSpPr>
                <a:spLocks/>
              </p:cNvSpPr>
              <p:nvPr/>
            </p:nvSpPr>
            <p:spPr bwMode="auto">
              <a:xfrm>
                <a:off x="3120" y="2352"/>
                <a:ext cx="864" cy="336"/>
              </a:xfrm>
              <a:custGeom>
                <a:avLst/>
                <a:gdLst>
                  <a:gd name="T0" fmla="*/ 0 w 960"/>
                  <a:gd name="T1" fmla="*/ 4 h 432"/>
                  <a:gd name="T2" fmla="*/ 37 w 960"/>
                  <a:gd name="T3" fmla="*/ 2 h 432"/>
                  <a:gd name="T4" fmla="*/ 80 w 960"/>
                  <a:gd name="T5" fmla="*/ 2 h 432"/>
                  <a:gd name="T6" fmla="*/ 145 w 960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0"/>
                  <a:gd name="T13" fmla="*/ 0 h 432"/>
                  <a:gd name="T14" fmla="*/ 960 w 96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Freeform 100"/>
              <p:cNvSpPr>
                <a:spLocks/>
              </p:cNvSpPr>
              <p:nvPr/>
            </p:nvSpPr>
            <p:spPr bwMode="auto">
              <a:xfrm>
                <a:off x="3168" y="2544"/>
                <a:ext cx="960" cy="336"/>
              </a:xfrm>
              <a:custGeom>
                <a:avLst/>
                <a:gdLst>
                  <a:gd name="T0" fmla="*/ 0 w 960"/>
                  <a:gd name="T1" fmla="*/ 4 h 432"/>
                  <a:gd name="T2" fmla="*/ 240 w 960"/>
                  <a:gd name="T3" fmla="*/ 2 h 432"/>
                  <a:gd name="T4" fmla="*/ 528 w 960"/>
                  <a:gd name="T5" fmla="*/ 2 h 432"/>
                  <a:gd name="T6" fmla="*/ 960 w 960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0"/>
                  <a:gd name="T13" fmla="*/ 0 h 432"/>
                  <a:gd name="T14" fmla="*/ 960 w 96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2400" y="2971800"/>
            <a:ext cx="6324600" cy="3486150"/>
            <a:chOff x="152400" y="2971800"/>
            <a:chExt cx="6324600" cy="3486150"/>
          </a:xfrm>
        </p:grpSpPr>
        <p:graphicFrame>
          <p:nvGraphicFramePr>
            <p:cNvPr id="14347" name="Object 35"/>
            <p:cNvGraphicFramePr>
              <a:graphicFrameLocks noChangeAspect="1"/>
            </p:cNvGraphicFramePr>
            <p:nvPr/>
          </p:nvGraphicFramePr>
          <p:xfrm>
            <a:off x="3465513" y="5638800"/>
            <a:ext cx="2319337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公式" r:id="rId17" imgW="799753" imgH="304668" progId="Equation.3">
                    <p:embed/>
                  </p:oleObj>
                </mc:Choice>
                <mc:Fallback>
                  <p:oleObj name="公式" r:id="rId17" imgW="799753" imgH="304668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513" y="5638800"/>
                          <a:ext cx="2319337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101"/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1403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显然，当</a:t>
              </a:r>
            </a:p>
          </p:txBody>
        </p:sp>
        <p:graphicFrame>
          <p:nvGraphicFramePr>
            <p:cNvPr id="14349" name="Object 102"/>
            <p:cNvGraphicFramePr>
              <a:graphicFrameLocks noChangeAspect="1"/>
            </p:cNvGraphicFramePr>
            <p:nvPr/>
          </p:nvGraphicFramePr>
          <p:xfrm>
            <a:off x="4114800" y="3321050"/>
            <a:ext cx="9144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9" name="公式" r:id="rId19" imgW="391303" imgH="739129" progId="Equation.3">
                    <p:embed/>
                  </p:oleObj>
                </mc:Choice>
                <mc:Fallback>
                  <p:oleObj name="公式" r:id="rId19" imgW="391303" imgH="739129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3321050"/>
                          <a:ext cx="9144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103"/>
            <p:cNvGraphicFramePr>
              <a:graphicFrameLocks noChangeAspect="1"/>
            </p:cNvGraphicFramePr>
            <p:nvPr/>
          </p:nvGraphicFramePr>
          <p:xfrm>
            <a:off x="609600" y="3505200"/>
            <a:ext cx="5867400" cy="1420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0" name="公式" r:id="rId21" imgW="2781300" imgH="673100" progId="Equation.3">
                    <p:embed/>
                  </p:oleObj>
                </mc:Choice>
                <mc:Fallback>
                  <p:oleObj name="公式" r:id="rId21" imgW="2781300" imgH="6731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3505200"/>
                          <a:ext cx="5867400" cy="1420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B8EC3-2C9C-44D5-B9CD-C48815FC848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 smtClean="0"/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457200" y="2286000"/>
          <a:ext cx="45354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公式" r:id="rId3" imgW="1574800" imgH="292100" progId="Equation.3">
                  <p:embed/>
                </p:oleObj>
              </mc:Choice>
              <mc:Fallback>
                <p:oleObj name="公式" r:id="rId3" imgW="15748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45354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4800" y="8524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闭合曲面的电场强度通量</a:t>
            </a:r>
            <a:endParaRPr kumimoji="1" lang="zh-CN" altLang="en-US" sz="28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655763" y="1503363"/>
          <a:ext cx="21923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公式" r:id="rId6" imgW="736600" imgH="203200" progId="Equation.3">
                  <p:embed/>
                </p:oleObj>
              </mc:Choice>
              <mc:Fallback>
                <p:oleObj name="公式" r:id="rId6" imgW="736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503363"/>
                        <a:ext cx="21923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31"/>
          <p:cNvGrpSpPr>
            <a:grpSpLocks/>
          </p:cNvGrpSpPr>
          <p:nvPr/>
        </p:nvGrpSpPr>
        <p:grpSpPr bwMode="auto">
          <a:xfrm>
            <a:off x="5041900" y="228600"/>
            <a:ext cx="4114800" cy="3352800"/>
            <a:chOff x="3176" y="144"/>
            <a:chExt cx="2592" cy="2112"/>
          </a:xfrm>
        </p:grpSpPr>
        <p:sp>
          <p:nvSpPr>
            <p:cNvPr id="15370" name="Rectangle 32"/>
            <p:cNvSpPr>
              <a:spLocks noChangeArrowheads="1"/>
            </p:cNvSpPr>
            <p:nvPr/>
          </p:nvSpPr>
          <p:spPr bwMode="auto">
            <a:xfrm>
              <a:off x="3312" y="528"/>
              <a:ext cx="2312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5371" name="Object 33"/>
            <p:cNvGraphicFramePr>
              <a:graphicFrameLocks noChangeAspect="1"/>
            </p:cNvGraphicFramePr>
            <p:nvPr/>
          </p:nvGraphicFramePr>
          <p:xfrm>
            <a:off x="3992" y="567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公式" r:id="rId8" imgW="215619" imgH="266353" progId="Equation.3">
                    <p:embed/>
                  </p:oleObj>
                </mc:Choice>
                <mc:Fallback>
                  <p:oleObj name="公式" r:id="rId8" imgW="215619" imgH="26635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567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Arc 34"/>
            <p:cNvSpPr>
              <a:spLocks/>
            </p:cNvSpPr>
            <p:nvPr/>
          </p:nvSpPr>
          <p:spPr bwMode="auto">
            <a:xfrm flipV="1">
              <a:off x="3264" y="144"/>
              <a:ext cx="1461" cy="1003"/>
            </a:xfrm>
            <a:custGeom>
              <a:avLst/>
              <a:gdLst>
                <a:gd name="T0" fmla="*/ 0 w 19058"/>
                <a:gd name="T1" fmla="*/ 0 h 21423"/>
                <a:gd name="T2" fmla="*/ 0 w 19058"/>
                <a:gd name="T3" fmla="*/ 0 h 21423"/>
                <a:gd name="T4" fmla="*/ 0 w 19058"/>
                <a:gd name="T5" fmla="*/ 0 h 21423"/>
                <a:gd name="T6" fmla="*/ 0 60000 65536"/>
                <a:gd name="T7" fmla="*/ 0 60000 65536"/>
                <a:gd name="T8" fmla="*/ 0 60000 65536"/>
                <a:gd name="T9" fmla="*/ 0 w 19058"/>
                <a:gd name="T10" fmla="*/ 0 h 21423"/>
                <a:gd name="T11" fmla="*/ 19058 w 19058"/>
                <a:gd name="T12" fmla="*/ 21423 h 21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8" h="21423" fill="none" extrusionOk="0">
                  <a:moveTo>
                    <a:pt x="2761" y="0"/>
                  </a:moveTo>
                  <a:cubicBezTo>
                    <a:pt x="9695" y="894"/>
                    <a:pt x="15767" y="5088"/>
                    <a:pt x="19057" y="11256"/>
                  </a:cubicBezTo>
                </a:path>
                <a:path w="19058" h="21423" stroke="0" extrusionOk="0">
                  <a:moveTo>
                    <a:pt x="2761" y="0"/>
                  </a:moveTo>
                  <a:cubicBezTo>
                    <a:pt x="9695" y="894"/>
                    <a:pt x="15767" y="5088"/>
                    <a:pt x="19057" y="11256"/>
                  </a:cubicBezTo>
                  <a:lnTo>
                    <a:pt x="0" y="21423"/>
                  </a:lnTo>
                  <a:lnTo>
                    <a:pt x="2761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Arc 35"/>
            <p:cNvSpPr>
              <a:spLocks/>
            </p:cNvSpPr>
            <p:nvPr/>
          </p:nvSpPr>
          <p:spPr bwMode="auto">
            <a:xfrm flipV="1">
              <a:off x="3176" y="374"/>
              <a:ext cx="2083" cy="1089"/>
            </a:xfrm>
            <a:custGeom>
              <a:avLst/>
              <a:gdLst>
                <a:gd name="T0" fmla="*/ 0 w 20153"/>
                <a:gd name="T1" fmla="*/ 0 h 21504"/>
                <a:gd name="T2" fmla="*/ 0 w 20153"/>
                <a:gd name="T3" fmla="*/ 0 h 21504"/>
                <a:gd name="T4" fmla="*/ 0 w 20153"/>
                <a:gd name="T5" fmla="*/ 0 h 21504"/>
                <a:gd name="T6" fmla="*/ 0 60000 65536"/>
                <a:gd name="T7" fmla="*/ 0 60000 65536"/>
                <a:gd name="T8" fmla="*/ 0 60000 65536"/>
                <a:gd name="T9" fmla="*/ 0 w 20153"/>
                <a:gd name="T10" fmla="*/ 0 h 21504"/>
                <a:gd name="T11" fmla="*/ 20153 w 20153"/>
                <a:gd name="T12" fmla="*/ 21504 h 21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53" h="21504" fill="none" extrusionOk="0">
                  <a:moveTo>
                    <a:pt x="2036" y="0"/>
                  </a:moveTo>
                  <a:cubicBezTo>
                    <a:pt x="10190" y="772"/>
                    <a:pt x="17205" y="6089"/>
                    <a:pt x="20152" y="13731"/>
                  </a:cubicBezTo>
                </a:path>
                <a:path w="20153" h="21504" stroke="0" extrusionOk="0">
                  <a:moveTo>
                    <a:pt x="2036" y="0"/>
                  </a:moveTo>
                  <a:cubicBezTo>
                    <a:pt x="10190" y="772"/>
                    <a:pt x="17205" y="6089"/>
                    <a:pt x="20152" y="13731"/>
                  </a:cubicBezTo>
                  <a:lnTo>
                    <a:pt x="0" y="21504"/>
                  </a:lnTo>
                  <a:lnTo>
                    <a:pt x="2036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36"/>
            <p:cNvSpPr>
              <a:spLocks noChangeShapeType="1"/>
            </p:cNvSpPr>
            <p:nvPr/>
          </p:nvSpPr>
          <p:spPr bwMode="auto">
            <a:xfrm flipV="1">
              <a:off x="3408" y="1287"/>
              <a:ext cx="2168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Arc 37"/>
            <p:cNvSpPr>
              <a:spLocks/>
            </p:cNvSpPr>
            <p:nvPr/>
          </p:nvSpPr>
          <p:spPr bwMode="auto">
            <a:xfrm flipH="1">
              <a:off x="3512" y="1653"/>
              <a:ext cx="2256" cy="450"/>
            </a:xfrm>
            <a:custGeom>
              <a:avLst/>
              <a:gdLst>
                <a:gd name="T0" fmla="*/ 0 w 18388"/>
                <a:gd name="T1" fmla="*/ 0 h 21505"/>
                <a:gd name="T2" fmla="*/ 0 w 18388"/>
                <a:gd name="T3" fmla="*/ 0 h 21505"/>
                <a:gd name="T4" fmla="*/ 0 w 18388"/>
                <a:gd name="T5" fmla="*/ 0 h 21505"/>
                <a:gd name="T6" fmla="*/ 0 60000 65536"/>
                <a:gd name="T7" fmla="*/ 0 60000 65536"/>
                <a:gd name="T8" fmla="*/ 0 60000 65536"/>
                <a:gd name="T9" fmla="*/ 0 w 18388"/>
                <a:gd name="T10" fmla="*/ 0 h 21505"/>
                <a:gd name="T11" fmla="*/ 18388 w 18388"/>
                <a:gd name="T12" fmla="*/ 21505 h 215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88" h="21505" fill="none" extrusionOk="0">
                  <a:moveTo>
                    <a:pt x="2021" y="-1"/>
                  </a:moveTo>
                  <a:cubicBezTo>
                    <a:pt x="8771" y="634"/>
                    <a:pt x="14831" y="4400"/>
                    <a:pt x="18388" y="10172"/>
                  </a:cubicBezTo>
                </a:path>
                <a:path w="18388" h="21505" stroke="0" extrusionOk="0">
                  <a:moveTo>
                    <a:pt x="2021" y="-1"/>
                  </a:moveTo>
                  <a:cubicBezTo>
                    <a:pt x="8771" y="634"/>
                    <a:pt x="14831" y="4400"/>
                    <a:pt x="18388" y="10172"/>
                  </a:cubicBezTo>
                  <a:lnTo>
                    <a:pt x="0" y="21505"/>
                  </a:lnTo>
                  <a:lnTo>
                    <a:pt x="2021" y="-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Freeform 38"/>
            <p:cNvSpPr>
              <a:spLocks/>
            </p:cNvSpPr>
            <p:nvPr/>
          </p:nvSpPr>
          <p:spPr bwMode="auto">
            <a:xfrm>
              <a:off x="3565" y="1863"/>
              <a:ext cx="1944" cy="243"/>
            </a:xfrm>
            <a:custGeom>
              <a:avLst/>
              <a:gdLst>
                <a:gd name="T0" fmla="*/ 0 w 2160"/>
                <a:gd name="T1" fmla="*/ 100 h 256"/>
                <a:gd name="T2" fmla="*/ 86 w 2160"/>
                <a:gd name="T3" fmla="*/ 44 h 256"/>
                <a:gd name="T4" fmla="*/ 174 w 2160"/>
                <a:gd name="T5" fmla="*/ 9 h 256"/>
                <a:gd name="T6" fmla="*/ 324 w 2160"/>
                <a:gd name="T7" fmla="*/ 81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256"/>
                <a:gd name="T14" fmla="*/ 2160 w 2160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256">
                  <a:moveTo>
                    <a:pt x="0" y="256"/>
                  </a:moveTo>
                  <a:cubicBezTo>
                    <a:pt x="192" y="204"/>
                    <a:pt x="384" y="152"/>
                    <a:pt x="576" y="112"/>
                  </a:cubicBezTo>
                  <a:cubicBezTo>
                    <a:pt x="768" y="72"/>
                    <a:pt x="888" y="0"/>
                    <a:pt x="1152" y="16"/>
                  </a:cubicBezTo>
                  <a:cubicBezTo>
                    <a:pt x="1416" y="32"/>
                    <a:pt x="1992" y="176"/>
                    <a:pt x="2160" y="20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Freeform 39"/>
            <p:cNvSpPr>
              <a:spLocks/>
            </p:cNvSpPr>
            <p:nvPr/>
          </p:nvSpPr>
          <p:spPr bwMode="auto">
            <a:xfrm>
              <a:off x="3552" y="996"/>
              <a:ext cx="1528" cy="864"/>
            </a:xfrm>
            <a:custGeom>
              <a:avLst/>
              <a:gdLst>
                <a:gd name="T0" fmla="*/ 104 w 1528"/>
                <a:gd name="T1" fmla="*/ 536 h 864"/>
                <a:gd name="T2" fmla="*/ 248 w 1528"/>
                <a:gd name="T3" fmla="*/ 248 h 864"/>
                <a:gd name="T4" fmla="*/ 632 w 1528"/>
                <a:gd name="T5" fmla="*/ 56 h 864"/>
                <a:gd name="T6" fmla="*/ 1208 w 1528"/>
                <a:gd name="T7" fmla="*/ 56 h 864"/>
                <a:gd name="T8" fmla="*/ 1496 w 1528"/>
                <a:gd name="T9" fmla="*/ 392 h 864"/>
                <a:gd name="T10" fmla="*/ 1016 w 1528"/>
                <a:gd name="T11" fmla="*/ 776 h 864"/>
                <a:gd name="T12" fmla="*/ 152 w 1528"/>
                <a:gd name="T13" fmla="*/ 824 h 864"/>
                <a:gd name="T14" fmla="*/ 104 w 1528"/>
                <a:gd name="T15" fmla="*/ 53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8"/>
                <a:gd name="T25" fmla="*/ 0 h 864"/>
                <a:gd name="T26" fmla="*/ 1528 w 152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8" h="864">
                  <a:moveTo>
                    <a:pt x="104" y="536"/>
                  </a:moveTo>
                  <a:cubicBezTo>
                    <a:pt x="120" y="440"/>
                    <a:pt x="160" y="328"/>
                    <a:pt x="248" y="248"/>
                  </a:cubicBezTo>
                  <a:cubicBezTo>
                    <a:pt x="336" y="168"/>
                    <a:pt x="472" y="88"/>
                    <a:pt x="632" y="56"/>
                  </a:cubicBezTo>
                  <a:cubicBezTo>
                    <a:pt x="792" y="24"/>
                    <a:pt x="1064" y="0"/>
                    <a:pt x="1208" y="56"/>
                  </a:cubicBezTo>
                  <a:cubicBezTo>
                    <a:pt x="1352" y="112"/>
                    <a:pt x="1528" y="272"/>
                    <a:pt x="1496" y="392"/>
                  </a:cubicBezTo>
                  <a:cubicBezTo>
                    <a:pt x="1464" y="512"/>
                    <a:pt x="1240" y="704"/>
                    <a:pt x="1016" y="776"/>
                  </a:cubicBezTo>
                  <a:cubicBezTo>
                    <a:pt x="792" y="848"/>
                    <a:pt x="304" y="864"/>
                    <a:pt x="152" y="824"/>
                  </a:cubicBezTo>
                  <a:cubicBezTo>
                    <a:pt x="0" y="784"/>
                    <a:pt x="88" y="632"/>
                    <a:pt x="104" y="5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Freeform 40"/>
            <p:cNvSpPr>
              <a:spLocks/>
            </p:cNvSpPr>
            <p:nvPr/>
          </p:nvSpPr>
          <p:spPr bwMode="auto">
            <a:xfrm>
              <a:off x="4472" y="1092"/>
              <a:ext cx="376" cy="144"/>
            </a:xfrm>
            <a:custGeom>
              <a:avLst/>
              <a:gdLst>
                <a:gd name="T0" fmla="*/ 0 w 384"/>
                <a:gd name="T1" fmla="*/ 2 h 192"/>
                <a:gd name="T2" fmla="*/ 164 w 384"/>
                <a:gd name="T3" fmla="*/ 2 h 192"/>
                <a:gd name="T4" fmla="*/ 263 w 384"/>
                <a:gd name="T5" fmla="*/ 0 h 192"/>
                <a:gd name="T6" fmla="*/ 0 60000 65536"/>
                <a:gd name="T7" fmla="*/ 0 60000 65536"/>
                <a:gd name="T8" fmla="*/ 0 60000 65536"/>
                <a:gd name="T9" fmla="*/ 0 w 384"/>
                <a:gd name="T10" fmla="*/ 0 h 192"/>
                <a:gd name="T11" fmla="*/ 384 w 38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92">
                  <a:moveTo>
                    <a:pt x="0" y="192"/>
                  </a:moveTo>
                  <a:cubicBezTo>
                    <a:pt x="88" y="160"/>
                    <a:pt x="176" y="128"/>
                    <a:pt x="240" y="96"/>
                  </a:cubicBezTo>
                  <a:cubicBezTo>
                    <a:pt x="304" y="64"/>
                    <a:pt x="360" y="16"/>
                    <a:pt x="384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41"/>
            <p:cNvSpPr>
              <a:spLocks noChangeShapeType="1"/>
            </p:cNvSpPr>
            <p:nvPr/>
          </p:nvSpPr>
          <p:spPr bwMode="auto">
            <a:xfrm flipV="1">
              <a:off x="4808" y="1388"/>
              <a:ext cx="28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Freeform 42"/>
            <p:cNvSpPr>
              <a:spLocks/>
            </p:cNvSpPr>
            <p:nvPr/>
          </p:nvSpPr>
          <p:spPr bwMode="auto">
            <a:xfrm>
              <a:off x="3656" y="1772"/>
              <a:ext cx="336" cy="48"/>
            </a:xfrm>
            <a:custGeom>
              <a:avLst/>
              <a:gdLst>
                <a:gd name="T0" fmla="*/ 0 w 384"/>
                <a:gd name="T1" fmla="*/ 0 h 104"/>
                <a:gd name="T2" fmla="*/ 4 w 384"/>
                <a:gd name="T3" fmla="*/ 0 h 104"/>
                <a:gd name="T4" fmla="*/ 27 w 384"/>
                <a:gd name="T5" fmla="*/ 0 h 104"/>
                <a:gd name="T6" fmla="*/ 35 w 384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04"/>
                <a:gd name="T14" fmla="*/ 384 w 384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04">
                  <a:moveTo>
                    <a:pt x="0" y="104"/>
                  </a:moveTo>
                  <a:cubicBezTo>
                    <a:pt x="0" y="88"/>
                    <a:pt x="0" y="72"/>
                    <a:pt x="48" y="56"/>
                  </a:cubicBezTo>
                  <a:cubicBezTo>
                    <a:pt x="96" y="40"/>
                    <a:pt x="232" y="16"/>
                    <a:pt x="288" y="8"/>
                  </a:cubicBezTo>
                  <a:cubicBezTo>
                    <a:pt x="344" y="0"/>
                    <a:pt x="368" y="8"/>
                    <a:pt x="384" y="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43"/>
            <p:cNvSpPr>
              <a:spLocks noChangeShapeType="1"/>
            </p:cNvSpPr>
            <p:nvPr/>
          </p:nvSpPr>
          <p:spPr bwMode="auto">
            <a:xfrm flipV="1">
              <a:off x="3608" y="1580"/>
              <a:ext cx="28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Freeform 44"/>
            <p:cNvSpPr>
              <a:spLocks/>
            </p:cNvSpPr>
            <p:nvPr/>
          </p:nvSpPr>
          <p:spPr bwMode="auto">
            <a:xfrm>
              <a:off x="3656" y="1388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240 w 240"/>
                <a:gd name="T3" fmla="*/ 0 h 48"/>
                <a:gd name="T4" fmla="*/ 0 60000 65536"/>
                <a:gd name="T5" fmla="*/ 0 60000 65536"/>
                <a:gd name="T6" fmla="*/ 0 w 240"/>
                <a:gd name="T7" fmla="*/ 0 h 48"/>
                <a:gd name="T8" fmla="*/ 240 w 240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8">
                  <a:moveTo>
                    <a:pt x="0" y="48"/>
                  </a:moveTo>
                  <a:cubicBezTo>
                    <a:pt x="100" y="28"/>
                    <a:pt x="200" y="8"/>
                    <a:pt x="24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Freeform 45"/>
            <p:cNvSpPr>
              <a:spLocks/>
            </p:cNvSpPr>
            <p:nvPr/>
          </p:nvSpPr>
          <p:spPr bwMode="auto">
            <a:xfrm>
              <a:off x="3560" y="996"/>
              <a:ext cx="1528" cy="864"/>
            </a:xfrm>
            <a:custGeom>
              <a:avLst/>
              <a:gdLst>
                <a:gd name="T0" fmla="*/ 104 w 1528"/>
                <a:gd name="T1" fmla="*/ 536 h 864"/>
                <a:gd name="T2" fmla="*/ 248 w 1528"/>
                <a:gd name="T3" fmla="*/ 248 h 864"/>
                <a:gd name="T4" fmla="*/ 632 w 1528"/>
                <a:gd name="T5" fmla="*/ 56 h 864"/>
                <a:gd name="T6" fmla="*/ 1208 w 1528"/>
                <a:gd name="T7" fmla="*/ 56 h 864"/>
                <a:gd name="T8" fmla="*/ 1496 w 1528"/>
                <a:gd name="T9" fmla="*/ 392 h 864"/>
                <a:gd name="T10" fmla="*/ 1016 w 1528"/>
                <a:gd name="T11" fmla="*/ 776 h 864"/>
                <a:gd name="T12" fmla="*/ 152 w 1528"/>
                <a:gd name="T13" fmla="*/ 824 h 864"/>
                <a:gd name="T14" fmla="*/ 104 w 1528"/>
                <a:gd name="T15" fmla="*/ 53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8"/>
                <a:gd name="T25" fmla="*/ 0 h 864"/>
                <a:gd name="T26" fmla="*/ 1528 w 152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8" h="864">
                  <a:moveTo>
                    <a:pt x="104" y="536"/>
                  </a:moveTo>
                  <a:cubicBezTo>
                    <a:pt x="120" y="440"/>
                    <a:pt x="160" y="328"/>
                    <a:pt x="248" y="248"/>
                  </a:cubicBezTo>
                  <a:cubicBezTo>
                    <a:pt x="336" y="168"/>
                    <a:pt x="472" y="88"/>
                    <a:pt x="632" y="56"/>
                  </a:cubicBezTo>
                  <a:cubicBezTo>
                    <a:pt x="792" y="24"/>
                    <a:pt x="1064" y="0"/>
                    <a:pt x="1208" y="56"/>
                  </a:cubicBezTo>
                  <a:cubicBezTo>
                    <a:pt x="1352" y="112"/>
                    <a:pt x="1528" y="272"/>
                    <a:pt x="1496" y="392"/>
                  </a:cubicBezTo>
                  <a:cubicBezTo>
                    <a:pt x="1464" y="512"/>
                    <a:pt x="1240" y="704"/>
                    <a:pt x="1016" y="776"/>
                  </a:cubicBezTo>
                  <a:cubicBezTo>
                    <a:pt x="792" y="848"/>
                    <a:pt x="304" y="864"/>
                    <a:pt x="152" y="824"/>
                  </a:cubicBezTo>
                  <a:cubicBezTo>
                    <a:pt x="0" y="784"/>
                    <a:pt x="88" y="632"/>
                    <a:pt x="104" y="536"/>
                  </a:cubicBezTo>
                  <a:close/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4" name="Object 46"/>
            <p:cNvGraphicFramePr>
              <a:graphicFrameLocks noChangeAspect="1"/>
            </p:cNvGraphicFramePr>
            <p:nvPr/>
          </p:nvGraphicFramePr>
          <p:xfrm>
            <a:off x="4697" y="635"/>
            <a:ext cx="43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Equation" r:id="rId10" imgW="215713" imgH="203024" progId="Equation.3">
                    <p:embed/>
                  </p:oleObj>
                </mc:Choice>
                <mc:Fallback>
                  <p:oleObj name="Equation" r:id="rId10" imgW="215713" imgH="20302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635"/>
                          <a:ext cx="43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Freeform 47" descr="深色上对角线"/>
            <p:cNvSpPr>
              <a:spLocks/>
            </p:cNvSpPr>
            <p:nvPr/>
          </p:nvSpPr>
          <p:spPr bwMode="auto">
            <a:xfrm>
              <a:off x="4616" y="1266"/>
              <a:ext cx="388" cy="236"/>
            </a:xfrm>
            <a:custGeom>
              <a:avLst/>
              <a:gdLst>
                <a:gd name="T0" fmla="*/ 0 w 388"/>
                <a:gd name="T1" fmla="*/ 44 h 236"/>
                <a:gd name="T2" fmla="*/ 220 w 388"/>
                <a:gd name="T3" fmla="*/ 0 h 236"/>
                <a:gd name="T4" fmla="*/ 388 w 388"/>
                <a:gd name="T5" fmla="*/ 210 h 236"/>
                <a:gd name="T6" fmla="*/ 192 w 388"/>
                <a:gd name="T7" fmla="*/ 236 h 236"/>
                <a:gd name="T8" fmla="*/ 0 w 388"/>
                <a:gd name="T9" fmla="*/ 44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8"/>
                <a:gd name="T16" fmla="*/ 0 h 236"/>
                <a:gd name="T17" fmla="*/ 388 w 388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8" h="236">
                  <a:moveTo>
                    <a:pt x="0" y="44"/>
                  </a:moveTo>
                  <a:lnTo>
                    <a:pt x="220" y="0"/>
                  </a:lnTo>
                  <a:lnTo>
                    <a:pt x="388" y="210"/>
                  </a:lnTo>
                  <a:lnTo>
                    <a:pt x="192" y="236"/>
                  </a:lnTo>
                  <a:lnTo>
                    <a:pt x="0" y="44"/>
                  </a:lnTo>
                  <a:close/>
                </a:path>
              </a:pathLst>
            </a:cu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48"/>
            <p:cNvSpPr>
              <a:spLocks noChangeShapeType="1"/>
            </p:cNvSpPr>
            <p:nvPr/>
          </p:nvSpPr>
          <p:spPr bwMode="auto">
            <a:xfrm flipV="1">
              <a:off x="4816" y="921"/>
              <a:ext cx="384" cy="50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Arc 49"/>
            <p:cNvSpPr>
              <a:spLocks/>
            </p:cNvSpPr>
            <p:nvPr/>
          </p:nvSpPr>
          <p:spPr bwMode="auto">
            <a:xfrm>
              <a:off x="5000" y="1189"/>
              <a:ext cx="183" cy="240"/>
            </a:xfrm>
            <a:custGeom>
              <a:avLst/>
              <a:gdLst>
                <a:gd name="T0" fmla="*/ 0 w 20648"/>
                <a:gd name="T1" fmla="*/ 0 h 21600"/>
                <a:gd name="T2" fmla="*/ 0 w 20648"/>
                <a:gd name="T3" fmla="*/ 0 h 21600"/>
                <a:gd name="T4" fmla="*/ 0 w 206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48"/>
                <a:gd name="T10" fmla="*/ 0 h 21600"/>
                <a:gd name="T11" fmla="*/ 20648 w 206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8" h="21600" fill="none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</a:path>
                <a:path w="20648" h="21600" stroke="0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8" name="Object 50"/>
            <p:cNvGraphicFramePr>
              <a:graphicFrameLocks noChangeAspect="1"/>
            </p:cNvGraphicFramePr>
            <p:nvPr/>
          </p:nvGraphicFramePr>
          <p:xfrm>
            <a:off x="5118" y="1029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Equation" r:id="rId13" imgW="126725" imgH="177415" progId="Equation.3">
                    <p:embed/>
                  </p:oleObj>
                </mc:Choice>
                <mc:Fallback>
                  <p:oleObj name="Equation" r:id="rId13" imgW="126725" imgH="17741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" y="1029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51"/>
            <p:cNvGraphicFramePr>
              <a:graphicFrameLocks noChangeAspect="1"/>
            </p:cNvGraphicFramePr>
            <p:nvPr/>
          </p:nvGraphicFramePr>
          <p:xfrm>
            <a:off x="5184" y="1330"/>
            <a:ext cx="29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Equation" r:id="rId15" imgW="152334" imgH="190417" progId="Equation.3">
                    <p:embed/>
                  </p:oleObj>
                </mc:Choice>
                <mc:Fallback>
                  <p:oleObj name="Equation" r:id="rId15" imgW="152334" imgH="19041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330"/>
                          <a:ext cx="29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 flipV="1">
              <a:off x="4808" y="1314"/>
              <a:ext cx="616" cy="1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1" name="Object 53"/>
            <p:cNvGraphicFramePr>
              <a:graphicFrameLocks noChangeAspect="1"/>
            </p:cNvGraphicFramePr>
            <p:nvPr/>
          </p:nvGraphicFramePr>
          <p:xfrm>
            <a:off x="3936" y="1362"/>
            <a:ext cx="27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4" name="Equation" r:id="rId17" imgW="139579" imgH="177646" progId="Equation.3">
                    <p:embed/>
                  </p:oleObj>
                </mc:Choice>
                <mc:Fallback>
                  <p:oleObj name="Equation" r:id="rId17" imgW="139579" imgH="177646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62"/>
                          <a:ext cx="27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2" name="Group 54"/>
            <p:cNvGrpSpPr>
              <a:grpSpLocks/>
            </p:cNvGrpSpPr>
            <p:nvPr/>
          </p:nvGrpSpPr>
          <p:grpSpPr bwMode="auto">
            <a:xfrm>
              <a:off x="3656" y="1044"/>
              <a:ext cx="1344" cy="816"/>
              <a:chOff x="2112" y="2352"/>
              <a:chExt cx="1344" cy="816"/>
            </a:xfrm>
          </p:grpSpPr>
          <p:sp>
            <p:nvSpPr>
              <p:cNvPr id="15393" name="Freeform 55"/>
              <p:cNvSpPr>
                <a:spLocks/>
              </p:cNvSpPr>
              <p:nvPr/>
            </p:nvSpPr>
            <p:spPr bwMode="auto">
              <a:xfrm>
                <a:off x="2976" y="2352"/>
                <a:ext cx="480" cy="432"/>
              </a:xfrm>
              <a:custGeom>
                <a:avLst/>
                <a:gdLst>
                  <a:gd name="T0" fmla="*/ 0 w 528"/>
                  <a:gd name="T1" fmla="*/ 0 h 816"/>
                  <a:gd name="T2" fmla="*/ 52 w 528"/>
                  <a:gd name="T3" fmla="*/ 1 h 816"/>
                  <a:gd name="T4" fmla="*/ 9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Freeform 56"/>
              <p:cNvSpPr>
                <a:spLocks/>
              </p:cNvSpPr>
              <p:nvPr/>
            </p:nvSpPr>
            <p:spPr bwMode="auto">
              <a:xfrm>
                <a:off x="2640" y="2352"/>
                <a:ext cx="720" cy="576"/>
              </a:xfrm>
              <a:custGeom>
                <a:avLst/>
                <a:gdLst>
                  <a:gd name="T0" fmla="*/ 0 w 528"/>
                  <a:gd name="T1" fmla="*/ 0 h 816"/>
                  <a:gd name="T2" fmla="*/ 76706 w 528"/>
                  <a:gd name="T3" fmla="*/ 1 h 816"/>
                  <a:gd name="T4" fmla="*/ 14037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Freeform 57"/>
              <p:cNvSpPr>
                <a:spLocks/>
              </p:cNvSpPr>
              <p:nvPr/>
            </p:nvSpPr>
            <p:spPr bwMode="auto">
              <a:xfrm>
                <a:off x="2448" y="2448"/>
                <a:ext cx="720" cy="576"/>
              </a:xfrm>
              <a:custGeom>
                <a:avLst/>
                <a:gdLst>
                  <a:gd name="T0" fmla="*/ 0 w 528"/>
                  <a:gd name="T1" fmla="*/ 0 h 816"/>
                  <a:gd name="T2" fmla="*/ 76706 w 528"/>
                  <a:gd name="T3" fmla="*/ 1 h 816"/>
                  <a:gd name="T4" fmla="*/ 14037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Freeform 58"/>
              <p:cNvSpPr>
                <a:spLocks/>
              </p:cNvSpPr>
              <p:nvPr/>
            </p:nvSpPr>
            <p:spPr bwMode="auto">
              <a:xfrm>
                <a:off x="2304" y="2544"/>
                <a:ext cx="720" cy="576"/>
              </a:xfrm>
              <a:custGeom>
                <a:avLst/>
                <a:gdLst>
                  <a:gd name="T0" fmla="*/ 0 w 528"/>
                  <a:gd name="T1" fmla="*/ 0 h 816"/>
                  <a:gd name="T2" fmla="*/ 76706 w 528"/>
                  <a:gd name="T3" fmla="*/ 1 h 816"/>
                  <a:gd name="T4" fmla="*/ 14037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Freeform 59"/>
              <p:cNvSpPr>
                <a:spLocks/>
              </p:cNvSpPr>
              <p:nvPr/>
            </p:nvSpPr>
            <p:spPr bwMode="auto">
              <a:xfrm>
                <a:off x="2160" y="2688"/>
                <a:ext cx="624" cy="432"/>
              </a:xfrm>
              <a:custGeom>
                <a:avLst/>
                <a:gdLst>
                  <a:gd name="T0" fmla="*/ 0 w 528"/>
                  <a:gd name="T1" fmla="*/ 0 h 816"/>
                  <a:gd name="T2" fmla="*/ 5823 w 528"/>
                  <a:gd name="T3" fmla="*/ 1 h 816"/>
                  <a:gd name="T4" fmla="*/ 10667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Freeform 60"/>
              <p:cNvSpPr>
                <a:spLocks/>
              </p:cNvSpPr>
              <p:nvPr/>
            </p:nvSpPr>
            <p:spPr bwMode="auto">
              <a:xfrm>
                <a:off x="2112" y="2880"/>
                <a:ext cx="480" cy="288"/>
              </a:xfrm>
              <a:custGeom>
                <a:avLst/>
                <a:gdLst>
                  <a:gd name="T0" fmla="*/ 0 w 528"/>
                  <a:gd name="T1" fmla="*/ 0 h 816"/>
                  <a:gd name="T2" fmla="*/ 52 w 528"/>
                  <a:gd name="T3" fmla="*/ 0 h 816"/>
                  <a:gd name="T4" fmla="*/ 95 w 528"/>
                  <a:gd name="T5" fmla="*/ 0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Freeform 61"/>
              <p:cNvSpPr>
                <a:spLocks/>
              </p:cNvSpPr>
              <p:nvPr/>
            </p:nvSpPr>
            <p:spPr bwMode="auto">
              <a:xfrm>
                <a:off x="2112" y="2400"/>
                <a:ext cx="1200" cy="480"/>
              </a:xfrm>
              <a:custGeom>
                <a:avLst/>
                <a:gdLst>
                  <a:gd name="T0" fmla="*/ 1200 w 1200"/>
                  <a:gd name="T1" fmla="*/ 0 h 480"/>
                  <a:gd name="T2" fmla="*/ 576 w 1200"/>
                  <a:gd name="T3" fmla="*/ 144 h 480"/>
                  <a:gd name="T4" fmla="*/ 0 w 1200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480"/>
                  <a:gd name="T11" fmla="*/ 1200 w 120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480">
                    <a:moveTo>
                      <a:pt x="1200" y="0"/>
                    </a:moveTo>
                    <a:cubicBezTo>
                      <a:pt x="988" y="32"/>
                      <a:pt x="776" y="64"/>
                      <a:pt x="576" y="144"/>
                    </a:cubicBezTo>
                    <a:cubicBezTo>
                      <a:pt x="376" y="224"/>
                      <a:pt x="96" y="424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Freeform 62"/>
              <p:cNvSpPr>
                <a:spLocks/>
              </p:cNvSpPr>
              <p:nvPr/>
            </p:nvSpPr>
            <p:spPr bwMode="auto">
              <a:xfrm>
                <a:off x="2112" y="2544"/>
                <a:ext cx="1344" cy="576"/>
              </a:xfrm>
              <a:custGeom>
                <a:avLst/>
                <a:gdLst>
                  <a:gd name="T0" fmla="*/ 9228 w 1200"/>
                  <a:gd name="T1" fmla="*/ 0 h 480"/>
                  <a:gd name="T2" fmla="*/ 4430 w 1200"/>
                  <a:gd name="T3" fmla="*/ 3847 h 480"/>
                  <a:gd name="T4" fmla="*/ 0 w 1200"/>
                  <a:gd name="T5" fmla="*/ 12778 h 48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480"/>
                  <a:gd name="T11" fmla="*/ 1200 w 120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480">
                    <a:moveTo>
                      <a:pt x="1200" y="0"/>
                    </a:moveTo>
                    <a:cubicBezTo>
                      <a:pt x="988" y="32"/>
                      <a:pt x="776" y="64"/>
                      <a:pt x="576" y="144"/>
                    </a:cubicBezTo>
                    <a:cubicBezTo>
                      <a:pt x="376" y="224"/>
                      <a:pt x="96" y="424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Freeform 63"/>
              <p:cNvSpPr>
                <a:spLocks/>
              </p:cNvSpPr>
              <p:nvPr/>
            </p:nvSpPr>
            <p:spPr bwMode="auto">
              <a:xfrm>
                <a:off x="2400" y="2784"/>
                <a:ext cx="1056" cy="384"/>
              </a:xfrm>
              <a:custGeom>
                <a:avLst/>
                <a:gdLst>
                  <a:gd name="T0" fmla="*/ 121 w 1200"/>
                  <a:gd name="T1" fmla="*/ 0 h 480"/>
                  <a:gd name="T2" fmla="*/ 58 w 1200"/>
                  <a:gd name="T3" fmla="*/ 2 h 480"/>
                  <a:gd name="T4" fmla="*/ 0 w 1200"/>
                  <a:gd name="T5" fmla="*/ 9 h 48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480"/>
                  <a:gd name="T11" fmla="*/ 1200 w 120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480">
                    <a:moveTo>
                      <a:pt x="1200" y="0"/>
                    </a:moveTo>
                    <a:cubicBezTo>
                      <a:pt x="988" y="32"/>
                      <a:pt x="776" y="64"/>
                      <a:pt x="576" y="144"/>
                    </a:cubicBezTo>
                    <a:cubicBezTo>
                      <a:pt x="376" y="224"/>
                      <a:pt x="96" y="424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67" name="Text Box 64"/>
          <p:cNvSpPr txBox="1">
            <a:spLocks noChangeArrowheads="1"/>
          </p:cNvSpPr>
          <p:nvPr/>
        </p:nvSpPr>
        <p:spPr bwMode="auto">
          <a:xfrm>
            <a:off x="822325" y="4059238"/>
            <a:ext cx="7178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对于</a:t>
            </a:r>
            <a:r>
              <a:rPr lang="zh-CN" altLang="en-US" sz="2400">
                <a:solidFill>
                  <a:srgbClr val="0033CC"/>
                </a:solidFill>
              </a:rPr>
              <a:t>闭合曲面</a:t>
            </a:r>
            <a:r>
              <a:rPr lang="zh-CN" altLang="en-US" sz="2400"/>
              <a:t>，规定面元矢量　　</a:t>
            </a:r>
            <a:r>
              <a:rPr lang="zh-CN" altLang="en-US" sz="2400" i="1"/>
              <a:t> </a:t>
            </a:r>
            <a:r>
              <a:rPr lang="zh-CN" altLang="en-US" sz="2400"/>
              <a:t>沿曲面各点的</a:t>
            </a:r>
            <a:r>
              <a:rPr lang="zh-CN" altLang="en-US" sz="2400">
                <a:solidFill>
                  <a:srgbClr val="0033CC"/>
                </a:solidFill>
              </a:rPr>
              <a:t>外法线</a:t>
            </a:r>
            <a:r>
              <a:rPr lang="zh-CN" altLang="en-US" sz="2400"/>
              <a:t>方向</a:t>
            </a:r>
            <a:r>
              <a:rPr lang="en-US" altLang="zh-CN" sz="2400"/>
              <a:t>.</a:t>
            </a:r>
            <a:r>
              <a:rPr lang="zh-CN" altLang="en-US" sz="2400"/>
              <a:t>于是，通过任意闭合曲面的</a:t>
            </a:r>
            <a:r>
              <a:rPr lang="zh-CN" altLang="en-US" sz="2400">
                <a:solidFill>
                  <a:srgbClr val="0033CC"/>
                </a:solidFill>
              </a:rPr>
              <a:t>总电通量</a:t>
            </a:r>
            <a:r>
              <a:rPr lang="zh-CN" altLang="en-US" sz="2400"/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graphicFrame>
        <p:nvGraphicFramePr>
          <p:cNvPr id="15368" name="Object 65"/>
          <p:cNvGraphicFramePr>
            <a:graphicFrameLocks noChangeAspect="1"/>
          </p:cNvGraphicFramePr>
          <p:nvPr/>
        </p:nvGraphicFramePr>
        <p:xfrm>
          <a:off x="5029200" y="4038600"/>
          <a:ext cx="533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公式" r:id="rId19" imgW="215713" imgH="203024" progId="Equation.3">
                  <p:embed/>
                </p:oleObj>
              </mc:Choice>
              <mc:Fallback>
                <p:oleObj name="公式" r:id="rId19" imgW="215713" imgH="20302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533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66"/>
          <p:cNvGraphicFramePr>
            <a:graphicFrameLocks noChangeAspect="1"/>
          </p:cNvGraphicFramePr>
          <p:nvPr/>
        </p:nvGraphicFramePr>
        <p:xfrm>
          <a:off x="838200" y="5181600"/>
          <a:ext cx="73675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公式" r:id="rId21" imgW="3594100" imgH="711200" progId="Equation.3">
                  <p:embed/>
                </p:oleObj>
              </mc:Choice>
              <mc:Fallback>
                <p:oleObj name="公式" r:id="rId21" imgW="3594100" imgH="711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36758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10C6C-C27A-4BA8-8D59-BC951151738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/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228600" y="381000"/>
            <a:ext cx="5257800" cy="3108325"/>
            <a:chOff x="144" y="2089"/>
            <a:chExt cx="3312" cy="1958"/>
          </a:xfrm>
        </p:grpSpPr>
        <p:sp>
          <p:nvSpPr>
            <p:cNvPr id="16434" name="Text Box 5"/>
            <p:cNvSpPr txBox="1">
              <a:spLocks noChangeArrowheads="1"/>
            </p:cNvSpPr>
            <p:nvPr/>
          </p:nvSpPr>
          <p:spPr bwMode="auto">
            <a:xfrm>
              <a:off x="144" y="2089"/>
              <a:ext cx="3312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如图所示 ，有一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个三棱柱体放置在电场强度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                    的匀强电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场中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求通过此三棱柱体表面</a:t>
              </a:r>
              <a:endPara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的电通量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6435" name="Object 6"/>
            <p:cNvGraphicFramePr>
              <a:graphicFrameLocks noChangeAspect="1"/>
            </p:cNvGraphicFramePr>
            <p:nvPr/>
          </p:nvGraphicFramePr>
          <p:xfrm>
            <a:off x="192" y="2857"/>
            <a:ext cx="1920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Equation" r:id="rId3" imgW="990170" imgH="203112" progId="Equation.3">
                    <p:embed/>
                  </p:oleObj>
                </mc:Choice>
                <mc:Fallback>
                  <p:oleObj name="Equation" r:id="rId3" imgW="990170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857"/>
                          <a:ext cx="1920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5257800" y="762000"/>
            <a:ext cx="3657600" cy="2743200"/>
            <a:chOff x="3312" y="2352"/>
            <a:chExt cx="2304" cy="1728"/>
          </a:xfrm>
        </p:grpSpPr>
        <p:sp>
          <p:nvSpPr>
            <p:cNvPr id="16412" name="Rectangle 8"/>
            <p:cNvSpPr>
              <a:spLocks noChangeArrowheads="1"/>
            </p:cNvSpPr>
            <p:nvPr/>
          </p:nvSpPr>
          <p:spPr bwMode="auto">
            <a:xfrm>
              <a:off x="3312" y="2352"/>
              <a:ext cx="2304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13" name="AutoShape 9"/>
            <p:cNvSpPr>
              <a:spLocks noChangeArrowheads="1"/>
            </p:cNvSpPr>
            <p:nvPr/>
          </p:nvSpPr>
          <p:spPr bwMode="auto">
            <a:xfrm>
              <a:off x="3696" y="3072"/>
              <a:ext cx="1248" cy="81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14" name="Line 10"/>
            <p:cNvSpPr>
              <a:spLocks noChangeShapeType="1"/>
            </p:cNvSpPr>
            <p:nvPr/>
          </p:nvSpPr>
          <p:spPr bwMode="auto">
            <a:xfrm>
              <a:off x="3966" y="3600"/>
              <a:ext cx="1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5" name="Line 11"/>
            <p:cNvSpPr>
              <a:spLocks noChangeShapeType="1"/>
            </p:cNvSpPr>
            <p:nvPr/>
          </p:nvSpPr>
          <p:spPr bwMode="auto">
            <a:xfrm flipV="1">
              <a:off x="3967" y="244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6" name="Line 12"/>
            <p:cNvSpPr>
              <a:spLocks noChangeShapeType="1"/>
            </p:cNvSpPr>
            <p:nvPr/>
          </p:nvSpPr>
          <p:spPr bwMode="auto">
            <a:xfrm flipH="1">
              <a:off x="3552" y="3600"/>
              <a:ext cx="41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7" name="Line 13"/>
            <p:cNvSpPr>
              <a:spLocks noChangeShapeType="1"/>
            </p:cNvSpPr>
            <p:nvPr/>
          </p:nvSpPr>
          <p:spPr bwMode="auto">
            <a:xfrm>
              <a:off x="3984" y="2784"/>
              <a:ext cx="124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8" name="Line 14"/>
            <p:cNvSpPr>
              <a:spLocks noChangeShapeType="1"/>
            </p:cNvSpPr>
            <p:nvPr/>
          </p:nvSpPr>
          <p:spPr bwMode="auto">
            <a:xfrm flipH="1">
              <a:off x="3696" y="278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9" name="Line 15"/>
            <p:cNvSpPr>
              <a:spLocks noChangeShapeType="1"/>
            </p:cNvSpPr>
            <p:nvPr/>
          </p:nvSpPr>
          <p:spPr bwMode="auto">
            <a:xfrm flipH="1">
              <a:off x="4944" y="3600"/>
              <a:ext cx="27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20" name="Object 16"/>
            <p:cNvGraphicFramePr>
              <a:graphicFrameLocks noChangeAspect="1"/>
            </p:cNvGraphicFramePr>
            <p:nvPr/>
          </p:nvGraphicFramePr>
          <p:xfrm>
            <a:off x="5311" y="3600"/>
            <a:ext cx="3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Equation" r:id="rId5" imgW="126835" imgH="139518" progId="Equation.3">
                    <p:embed/>
                  </p:oleObj>
                </mc:Choice>
                <mc:Fallback>
                  <p:oleObj name="Equation" r:id="rId5" imgW="126835" imgH="1395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" y="3600"/>
                          <a:ext cx="3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1" name="Object 17"/>
            <p:cNvGraphicFramePr>
              <a:graphicFrameLocks noChangeAspect="1"/>
            </p:cNvGraphicFramePr>
            <p:nvPr/>
          </p:nvGraphicFramePr>
          <p:xfrm>
            <a:off x="3648" y="2448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2" name="Equation" r:id="rId7" imgW="139579" imgH="164957" progId="Equation.3">
                    <p:embed/>
                  </p:oleObj>
                </mc:Choice>
                <mc:Fallback>
                  <p:oleObj name="Equation" r:id="rId7" imgW="139579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48"/>
                          <a:ext cx="28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2" name="Object 18"/>
            <p:cNvGraphicFramePr>
              <a:graphicFrameLocks noChangeAspect="1"/>
            </p:cNvGraphicFramePr>
            <p:nvPr/>
          </p:nvGraphicFramePr>
          <p:xfrm>
            <a:off x="3320" y="3752"/>
            <a:ext cx="3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3" name="Equation" r:id="rId9" imgW="126725" imgH="126725" progId="Equation.3">
                    <p:embed/>
                  </p:oleObj>
                </mc:Choice>
                <mc:Fallback>
                  <p:oleObj name="Equation" r:id="rId9" imgW="126725" imgH="12672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3752"/>
                          <a:ext cx="32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3" name="Line 19"/>
            <p:cNvSpPr>
              <a:spLocks noChangeShapeType="1"/>
            </p:cNvSpPr>
            <p:nvPr/>
          </p:nvSpPr>
          <p:spPr bwMode="auto">
            <a:xfrm>
              <a:off x="3408" y="302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4" name="Line 20"/>
            <p:cNvSpPr>
              <a:spLocks noChangeShapeType="1"/>
            </p:cNvSpPr>
            <p:nvPr/>
          </p:nvSpPr>
          <p:spPr bwMode="auto">
            <a:xfrm>
              <a:off x="3408" y="336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5" name="Line 21"/>
            <p:cNvSpPr>
              <a:spLocks noChangeShapeType="1"/>
            </p:cNvSpPr>
            <p:nvPr/>
          </p:nvSpPr>
          <p:spPr bwMode="auto">
            <a:xfrm>
              <a:off x="3408" y="369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6" name="Line 22"/>
            <p:cNvSpPr>
              <a:spLocks noChangeShapeType="1"/>
            </p:cNvSpPr>
            <p:nvPr/>
          </p:nvSpPr>
          <p:spPr bwMode="auto">
            <a:xfrm>
              <a:off x="4320" y="3024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7" name="Line 23"/>
            <p:cNvSpPr>
              <a:spLocks noChangeShapeType="1"/>
            </p:cNvSpPr>
            <p:nvPr/>
          </p:nvSpPr>
          <p:spPr bwMode="auto">
            <a:xfrm>
              <a:off x="4512" y="3360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8" name="Line 24"/>
            <p:cNvSpPr>
              <a:spLocks noChangeShapeType="1"/>
            </p:cNvSpPr>
            <p:nvPr/>
          </p:nvSpPr>
          <p:spPr bwMode="auto">
            <a:xfrm>
              <a:off x="4704" y="3696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Line 25"/>
            <p:cNvSpPr>
              <a:spLocks noChangeShapeType="1"/>
            </p:cNvSpPr>
            <p:nvPr/>
          </p:nvSpPr>
          <p:spPr bwMode="auto">
            <a:xfrm>
              <a:off x="3792" y="3024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0" name="Line 26"/>
            <p:cNvSpPr>
              <a:spLocks noChangeShapeType="1"/>
            </p:cNvSpPr>
            <p:nvPr/>
          </p:nvSpPr>
          <p:spPr bwMode="auto">
            <a:xfrm>
              <a:off x="3744" y="3696"/>
              <a:ext cx="9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1" name="Line 27"/>
            <p:cNvSpPr>
              <a:spLocks noChangeShapeType="1"/>
            </p:cNvSpPr>
            <p:nvPr/>
          </p:nvSpPr>
          <p:spPr bwMode="auto">
            <a:xfrm>
              <a:off x="3696" y="3360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32" name="Object 28"/>
            <p:cNvGraphicFramePr>
              <a:graphicFrameLocks noChangeAspect="1"/>
            </p:cNvGraphicFramePr>
            <p:nvPr/>
          </p:nvGraphicFramePr>
          <p:xfrm>
            <a:off x="4848" y="2544"/>
            <a:ext cx="34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4" name="Equation" r:id="rId11" imgW="142973" imgH="181181" progId="Equation.3">
                    <p:embed/>
                  </p:oleObj>
                </mc:Choice>
                <mc:Fallback>
                  <p:oleObj name="Equation" r:id="rId11" imgW="142973" imgH="18118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44"/>
                          <a:ext cx="34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3" name="Object 29"/>
            <p:cNvGraphicFramePr>
              <a:graphicFrameLocks noChangeAspect="1"/>
            </p:cNvGraphicFramePr>
            <p:nvPr/>
          </p:nvGraphicFramePr>
          <p:xfrm>
            <a:off x="3706" y="3439"/>
            <a:ext cx="2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5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3439"/>
                          <a:ext cx="2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Text Box 30"/>
          <p:cNvSpPr txBox="1">
            <a:spLocks noChangeArrowheads="1"/>
          </p:cNvSpPr>
          <p:nvPr/>
        </p:nvSpPr>
        <p:spPr bwMode="auto">
          <a:xfrm>
            <a:off x="6019800" y="2776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390" name="Text Box 31"/>
          <p:cNvSpPr txBox="1">
            <a:spLocks noChangeArrowheads="1"/>
          </p:cNvSpPr>
          <p:nvPr/>
        </p:nvSpPr>
        <p:spPr bwMode="auto">
          <a:xfrm>
            <a:off x="5562600" y="2362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867400" y="1501775"/>
            <a:ext cx="457200" cy="1676400"/>
            <a:chOff x="3696" y="2304"/>
            <a:chExt cx="288" cy="1056"/>
          </a:xfrm>
        </p:grpSpPr>
        <p:sp>
          <p:nvSpPr>
            <p:cNvPr id="16408" name="Line 35"/>
            <p:cNvSpPr>
              <a:spLocks noChangeShapeType="1"/>
            </p:cNvSpPr>
            <p:nvPr/>
          </p:nvSpPr>
          <p:spPr bwMode="auto">
            <a:xfrm flipV="1">
              <a:off x="3696" y="2592"/>
              <a:ext cx="0" cy="7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36"/>
            <p:cNvSpPr>
              <a:spLocks noChangeShapeType="1"/>
            </p:cNvSpPr>
            <p:nvPr/>
          </p:nvSpPr>
          <p:spPr bwMode="auto">
            <a:xfrm flipV="1">
              <a:off x="3984" y="2304"/>
              <a:ext cx="0" cy="7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37"/>
            <p:cNvSpPr>
              <a:spLocks noChangeShapeType="1"/>
            </p:cNvSpPr>
            <p:nvPr/>
          </p:nvSpPr>
          <p:spPr bwMode="auto">
            <a:xfrm flipV="1">
              <a:off x="3696" y="3072"/>
              <a:ext cx="288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38"/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867400" y="1447800"/>
            <a:ext cx="2438400" cy="1752600"/>
            <a:chOff x="3696" y="3072"/>
            <a:chExt cx="1536" cy="1104"/>
          </a:xfrm>
        </p:grpSpPr>
        <p:sp>
          <p:nvSpPr>
            <p:cNvPr id="16404" name="Line 40"/>
            <p:cNvSpPr>
              <a:spLocks noChangeShapeType="1"/>
            </p:cNvSpPr>
            <p:nvPr/>
          </p:nvSpPr>
          <p:spPr bwMode="auto">
            <a:xfrm flipV="1">
              <a:off x="3696" y="3072"/>
              <a:ext cx="288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41"/>
            <p:cNvSpPr>
              <a:spLocks noChangeShapeType="1"/>
            </p:cNvSpPr>
            <p:nvPr/>
          </p:nvSpPr>
          <p:spPr bwMode="auto">
            <a:xfrm flipH="1" flipV="1">
              <a:off x="3696" y="3360"/>
              <a:ext cx="1248" cy="81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42"/>
            <p:cNvSpPr>
              <a:spLocks noChangeShapeType="1"/>
            </p:cNvSpPr>
            <p:nvPr/>
          </p:nvSpPr>
          <p:spPr bwMode="auto">
            <a:xfrm flipH="1" flipV="1">
              <a:off x="3984" y="3072"/>
              <a:ext cx="1248" cy="81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43"/>
            <p:cNvSpPr>
              <a:spLocks noChangeShapeType="1"/>
            </p:cNvSpPr>
            <p:nvPr/>
          </p:nvSpPr>
          <p:spPr bwMode="auto">
            <a:xfrm flipV="1">
              <a:off x="4944" y="3888"/>
              <a:ext cx="288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3" name="Text Box 45"/>
          <p:cNvSpPr txBox="1">
            <a:spLocks noChangeArrowheads="1"/>
          </p:cNvSpPr>
          <p:nvPr/>
        </p:nvSpPr>
        <p:spPr bwMode="auto">
          <a:xfrm>
            <a:off x="685800" y="3886200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底面、前面、后面：与电场方向平行，电通量为零。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85800" y="4495800"/>
            <a:ext cx="3689350" cy="552450"/>
            <a:chOff x="451" y="2832"/>
            <a:chExt cx="2324" cy="348"/>
          </a:xfrm>
        </p:grpSpPr>
        <p:sp>
          <p:nvSpPr>
            <p:cNvPr id="16402" name="Text Box 46"/>
            <p:cNvSpPr txBox="1">
              <a:spLocks noChangeArrowheads="1"/>
            </p:cNvSpPr>
            <p:nvPr/>
          </p:nvSpPr>
          <p:spPr bwMode="auto">
            <a:xfrm>
              <a:off x="451" y="2832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CC00"/>
                  </a:solidFill>
                </a:rPr>
                <a:t>侧面：</a:t>
              </a:r>
            </a:p>
          </p:txBody>
        </p:sp>
        <p:graphicFrame>
          <p:nvGraphicFramePr>
            <p:cNvPr id="16403" name="Object 47"/>
            <p:cNvGraphicFramePr>
              <a:graphicFrameLocks noChangeAspect="1"/>
            </p:cNvGraphicFramePr>
            <p:nvPr/>
          </p:nvGraphicFramePr>
          <p:xfrm>
            <a:off x="1056" y="2832"/>
            <a:ext cx="171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公式" r:id="rId15" imgW="1130300" imgH="228600" progId="Equation.3">
                    <p:embed/>
                  </p:oleObj>
                </mc:Choice>
                <mc:Fallback>
                  <p:oleObj name="公式" r:id="rId15" imgW="11303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32"/>
                          <a:ext cx="171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85800" y="5181600"/>
            <a:ext cx="8245475" cy="896938"/>
            <a:chOff x="470" y="3264"/>
            <a:chExt cx="5194" cy="565"/>
          </a:xfrm>
        </p:grpSpPr>
        <p:sp>
          <p:nvSpPr>
            <p:cNvPr id="16400" name="Text Box 48"/>
            <p:cNvSpPr txBox="1">
              <a:spLocks noChangeArrowheads="1"/>
            </p:cNvSpPr>
            <p:nvPr/>
          </p:nvSpPr>
          <p:spPr bwMode="auto">
            <a:xfrm>
              <a:off x="470" y="336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3399"/>
                  </a:solidFill>
                </a:rPr>
                <a:t>斜面：</a:t>
              </a:r>
            </a:p>
          </p:txBody>
        </p:sp>
        <p:graphicFrame>
          <p:nvGraphicFramePr>
            <p:cNvPr id="16401" name="Object 49"/>
            <p:cNvGraphicFramePr>
              <a:graphicFrameLocks noChangeAspect="1"/>
            </p:cNvGraphicFramePr>
            <p:nvPr/>
          </p:nvGraphicFramePr>
          <p:xfrm>
            <a:off x="1056" y="3264"/>
            <a:ext cx="4608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公式" r:id="rId17" imgW="3213100" imgH="393700" progId="Equation.3">
                    <p:embed/>
                  </p:oleObj>
                </mc:Choice>
                <mc:Fallback>
                  <p:oleObj name="公式" r:id="rId17" imgW="3213100" imgH="3937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264"/>
                          <a:ext cx="4608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4244" name="Object 52"/>
          <p:cNvGraphicFramePr>
            <a:graphicFrameLocks noChangeAspect="1"/>
          </p:cNvGraphicFramePr>
          <p:nvPr/>
        </p:nvGraphicFramePr>
        <p:xfrm>
          <a:off x="1676400" y="6096000"/>
          <a:ext cx="2778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公式" r:id="rId19" imgW="1040948" imgH="215806" progId="Equation.3">
                  <p:embed/>
                </p:oleObj>
              </mc:Choice>
              <mc:Fallback>
                <p:oleObj name="公式" r:id="rId19" imgW="1040948" imgH="21580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0"/>
                        <a:ext cx="2778125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53"/>
          <p:cNvGraphicFramePr>
            <a:graphicFrameLocks noChangeAspect="1"/>
          </p:cNvGraphicFramePr>
          <p:nvPr/>
        </p:nvGraphicFramePr>
        <p:xfrm>
          <a:off x="5867400" y="2057400"/>
          <a:ext cx="280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21" imgW="126725" imgH="177415" progId="Equation.3">
                  <p:embed/>
                </p:oleObj>
              </mc:Choice>
              <mc:Fallback>
                <p:oleObj name="公式" r:id="rId21" imgW="126725" imgH="17741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57400"/>
                        <a:ext cx="2809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246" name="Line 54"/>
          <p:cNvSpPr>
            <a:spLocks noChangeShapeType="1"/>
          </p:cNvSpPr>
          <p:nvPr/>
        </p:nvSpPr>
        <p:spPr bwMode="auto">
          <a:xfrm flipV="1">
            <a:off x="7086600" y="1905000"/>
            <a:ext cx="3048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99" name="Object 55"/>
          <p:cNvGraphicFramePr>
            <a:graphicFrameLocks noChangeAspect="1"/>
          </p:cNvGraphicFramePr>
          <p:nvPr/>
        </p:nvGraphicFramePr>
        <p:xfrm>
          <a:off x="7162800" y="2057400"/>
          <a:ext cx="280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公式" r:id="rId23" imgW="126725" imgH="177415" progId="Equation.3">
                  <p:embed/>
                </p:oleObj>
              </mc:Choice>
              <mc:Fallback>
                <p:oleObj name="公式" r:id="rId23" imgW="126725" imgH="17741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57400"/>
                        <a:ext cx="2809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0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897F9-4C00-4C16-AE24-76C71184F51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971800" y="5334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>
                <a:solidFill>
                  <a:srgbClr val="CC0000"/>
                </a:solidFill>
                <a:latin typeface="宋体" panose="02010600030101010101" pitchFamily="2" charset="-122"/>
              </a:rPr>
              <a:t>高斯定理</a:t>
            </a:r>
            <a:endParaRPr kumimoji="1" lang="zh-CN" altLang="en-US" sz="4400">
              <a:solidFill>
                <a:srgbClr val="A5002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2252663" y="3276600"/>
          <a:ext cx="47244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3" imgW="1384300" imgH="457200" progId="Equation.3">
                  <p:embed/>
                </p:oleObj>
              </mc:Choice>
              <mc:Fallback>
                <p:oleObj name="公式" r:id="rId3" imgW="1384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276600"/>
                        <a:ext cx="4724400" cy="14747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15367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latin typeface="宋体" panose="02010600030101010101" pitchFamily="2" charset="-122"/>
              </a:rPr>
              <a:t>在真空中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</a:rPr>
              <a:t>通过任一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闭合</a:t>
            </a:r>
            <a:r>
              <a:rPr kumimoji="1" lang="zh-CN" altLang="en-US" sz="2800">
                <a:latin typeface="宋体" panose="02010600030101010101" pitchFamily="2" charset="-122"/>
              </a:rPr>
              <a:t>曲面的电通量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</a:rPr>
              <a:t>等于该曲面所包围的总电荷除以    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572000" y="1828800"/>
          <a:ext cx="54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54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90600" y="23764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（与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面外</a:t>
            </a:r>
            <a:r>
              <a:rPr kumimoji="1" lang="zh-CN" altLang="en-US" sz="2800">
                <a:latin typeface="宋体" panose="02010600030101010101" pitchFamily="2" charset="-122"/>
              </a:rPr>
              <a:t>电荷无关，闭合曲面称为高斯面）</a:t>
            </a:r>
          </a:p>
        </p:txBody>
      </p:sp>
      <p:pic>
        <p:nvPicPr>
          <p:cNvPr id="906255" name="Picture 15" descr="HRCA4]0][EJS0@KU~F7@DLI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B3C0D-B28B-4F37-B880-81EBD4E4044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/>
          </a:p>
        </p:txBody>
      </p:sp>
      <p:sp>
        <p:nvSpPr>
          <p:cNvPr id="18435" name="Text Box 54"/>
          <p:cNvSpPr txBox="1">
            <a:spLocks noChangeArrowheads="1"/>
          </p:cNvSpPr>
          <p:nvPr/>
        </p:nvSpPr>
        <p:spPr bwMode="auto">
          <a:xfrm>
            <a:off x="533400" y="2986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高斯定理的导出</a:t>
            </a:r>
          </a:p>
        </p:txBody>
      </p:sp>
      <p:grpSp>
        <p:nvGrpSpPr>
          <p:cNvPr id="18436" name="Group 55"/>
          <p:cNvGrpSpPr>
            <a:grpSpLocks/>
          </p:cNvGrpSpPr>
          <p:nvPr/>
        </p:nvGrpSpPr>
        <p:grpSpPr bwMode="auto">
          <a:xfrm>
            <a:off x="6629400" y="2781300"/>
            <a:ext cx="1952625" cy="955675"/>
            <a:chOff x="4368" y="552"/>
            <a:chExt cx="1230" cy="602"/>
          </a:xfrm>
        </p:grpSpPr>
        <p:sp>
          <p:nvSpPr>
            <p:cNvPr id="18441" name="Rectangle 56"/>
            <p:cNvSpPr>
              <a:spLocks noChangeArrowheads="1"/>
            </p:cNvSpPr>
            <p:nvPr/>
          </p:nvSpPr>
          <p:spPr bwMode="auto">
            <a:xfrm>
              <a:off x="4896" y="552"/>
              <a:ext cx="702" cy="602"/>
            </a:xfrm>
            <a:prstGeom prst="rect">
              <a:avLst/>
            </a:prstGeom>
            <a:solidFill>
              <a:srgbClr val="F9F0FE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高斯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定理</a:t>
              </a:r>
            </a:p>
          </p:txBody>
        </p:sp>
        <p:sp>
          <p:nvSpPr>
            <p:cNvPr id="18442" name="AutoShape 57"/>
            <p:cNvSpPr>
              <a:spLocks noChangeArrowheads="1"/>
            </p:cNvSpPr>
            <p:nvPr/>
          </p:nvSpPr>
          <p:spPr bwMode="auto">
            <a:xfrm>
              <a:off x="4368" y="681"/>
              <a:ext cx="432" cy="279"/>
            </a:xfrm>
            <a:prstGeom prst="notchedRightArrow">
              <a:avLst>
                <a:gd name="adj1" fmla="val 51972"/>
                <a:gd name="adj2" fmla="val 6048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437" name="Group 58"/>
          <p:cNvGrpSpPr>
            <a:grpSpLocks/>
          </p:cNvGrpSpPr>
          <p:nvPr/>
        </p:nvGrpSpPr>
        <p:grpSpPr bwMode="auto">
          <a:xfrm>
            <a:off x="3352800" y="2667000"/>
            <a:ext cx="4114800" cy="1219200"/>
            <a:chOff x="2400" y="528"/>
            <a:chExt cx="2592" cy="768"/>
          </a:xfrm>
        </p:grpSpPr>
        <p:sp>
          <p:nvSpPr>
            <p:cNvPr id="18438" name="Text Box 59"/>
            <p:cNvSpPr txBox="1">
              <a:spLocks noChangeArrowheads="1"/>
            </p:cNvSpPr>
            <p:nvPr/>
          </p:nvSpPr>
          <p:spPr bwMode="auto">
            <a:xfrm>
              <a:off x="2592" y="528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库仑定律</a:t>
              </a:r>
            </a:p>
          </p:txBody>
        </p:sp>
        <p:sp>
          <p:nvSpPr>
            <p:cNvPr id="18439" name="AutoShape 60"/>
            <p:cNvSpPr>
              <a:spLocks/>
            </p:cNvSpPr>
            <p:nvPr/>
          </p:nvSpPr>
          <p:spPr bwMode="auto">
            <a:xfrm>
              <a:off x="2400" y="681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0" name="Rectangle 61"/>
            <p:cNvSpPr>
              <a:spLocks noChangeArrowheads="1"/>
            </p:cNvSpPr>
            <p:nvPr/>
          </p:nvSpPr>
          <p:spPr bwMode="auto">
            <a:xfrm>
              <a:off x="2588" y="969"/>
              <a:ext cx="2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电场强度叠加原理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1500" y="838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 smtClean="0">
                <a:latin typeface="宋体" panose="02010600030101010101" pitchFamily="2" charset="-122"/>
              </a:rPr>
              <a:t>静电场</a:t>
            </a:r>
            <a:r>
              <a:rPr kumimoji="1" lang="zh-CN" altLang="en-US" sz="2800" dirty="0">
                <a:latin typeface="宋体" panose="02010600030101010101" pitchFamily="2" charset="-122"/>
              </a:rPr>
              <a:t>是</a:t>
            </a:r>
            <a:r>
              <a:rPr kumimoji="1"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有源场</a:t>
            </a:r>
            <a:r>
              <a:rPr kumimoji="1"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447800" y="1487269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“</a:t>
            </a:r>
            <a:r>
              <a:rPr lang="zh-CN" altLang="en-US" sz="1800" dirty="0" smtClean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一个带电体</a:t>
            </a:r>
            <a:r>
              <a:rPr lang="en-US" altLang="zh-CN" sz="1800" dirty="0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1800" dirty="0" smtClean="0">
                <a:latin typeface="仿宋_GB2312" pitchFamily="49" charset="-122"/>
                <a:ea typeface="仿宋_GB2312" pitchFamily="49" charset="-122"/>
              </a:rPr>
              <a:t>它周围</a:t>
            </a:r>
            <a:r>
              <a:rPr lang="zh-CN" altLang="en-US" sz="1800" dirty="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空间中存在着</a:t>
            </a:r>
            <a:r>
              <a:rPr lang="zh-CN" altLang="en-US" sz="1800" dirty="0" smtClean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电场</a:t>
            </a:r>
            <a:r>
              <a:rPr lang="en-US" altLang="zh-CN" sz="1800" dirty="0" smtClean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64022-7E25-461C-A460-D5832B579BE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/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5181600" y="1905000"/>
            <a:ext cx="3886200" cy="3505200"/>
            <a:chOff x="3168" y="1680"/>
            <a:chExt cx="2448" cy="2208"/>
          </a:xfrm>
        </p:grpSpPr>
        <p:grpSp>
          <p:nvGrpSpPr>
            <p:cNvPr id="19472" name="Group 5"/>
            <p:cNvGrpSpPr>
              <a:grpSpLocks/>
            </p:cNvGrpSpPr>
            <p:nvPr/>
          </p:nvGrpSpPr>
          <p:grpSpPr bwMode="auto">
            <a:xfrm>
              <a:off x="3168" y="1680"/>
              <a:ext cx="2448" cy="2208"/>
              <a:chOff x="3168" y="1680"/>
              <a:chExt cx="2448" cy="2208"/>
            </a:xfrm>
          </p:grpSpPr>
          <p:sp>
            <p:nvSpPr>
              <p:cNvPr id="19474" name="Rectangle 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2448" cy="2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75" name="Oval 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632" cy="158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9476" name="Group 8"/>
              <p:cNvGrpSpPr>
                <a:grpSpLocks/>
              </p:cNvGrpSpPr>
              <p:nvPr/>
            </p:nvGrpSpPr>
            <p:grpSpPr bwMode="auto">
              <a:xfrm>
                <a:off x="3312" y="1776"/>
                <a:ext cx="2160" cy="2064"/>
                <a:chOff x="432" y="1920"/>
                <a:chExt cx="2160" cy="2064"/>
              </a:xfrm>
            </p:grpSpPr>
            <p:grpSp>
              <p:nvGrpSpPr>
                <p:cNvPr id="19480" name="Group 9"/>
                <p:cNvGrpSpPr>
                  <a:grpSpLocks/>
                </p:cNvGrpSpPr>
                <p:nvPr/>
              </p:nvGrpSpPr>
              <p:grpSpPr bwMode="auto">
                <a:xfrm>
                  <a:off x="432" y="2963"/>
                  <a:ext cx="2160" cy="57"/>
                  <a:chOff x="3129" y="2700"/>
                  <a:chExt cx="2448" cy="68"/>
                </a:xfrm>
              </p:grpSpPr>
              <p:sp>
                <p:nvSpPr>
                  <p:cNvPr id="19509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5" y="2734"/>
                    <a:ext cx="2316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0" name="Freeform 11"/>
                  <p:cNvSpPr>
                    <a:spLocks/>
                  </p:cNvSpPr>
                  <p:nvPr/>
                </p:nvSpPr>
                <p:spPr bwMode="auto">
                  <a:xfrm>
                    <a:off x="5478" y="2701"/>
                    <a:ext cx="99" cy="67"/>
                  </a:xfrm>
                  <a:custGeom>
                    <a:avLst/>
                    <a:gdLst>
                      <a:gd name="T0" fmla="*/ 0 w 99"/>
                      <a:gd name="T1" fmla="*/ 67 h 67"/>
                      <a:gd name="T2" fmla="*/ 99 w 99"/>
                      <a:gd name="T3" fmla="*/ 33 h 67"/>
                      <a:gd name="T4" fmla="*/ 0 w 99"/>
                      <a:gd name="T5" fmla="*/ 0 h 67"/>
                      <a:gd name="T6" fmla="*/ 31 w 99"/>
                      <a:gd name="T7" fmla="*/ 33 h 67"/>
                      <a:gd name="T8" fmla="*/ 0 w 99"/>
                      <a:gd name="T9" fmla="*/ 67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"/>
                      <a:gd name="T16" fmla="*/ 0 h 67"/>
                      <a:gd name="T17" fmla="*/ 99 w 99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" h="67">
                        <a:moveTo>
                          <a:pt x="0" y="67"/>
                        </a:moveTo>
                        <a:lnTo>
                          <a:pt x="99" y="33"/>
                        </a:lnTo>
                        <a:lnTo>
                          <a:pt x="0" y="0"/>
                        </a:lnTo>
                        <a:lnTo>
                          <a:pt x="31" y="33"/>
                        </a:lnTo>
                        <a:lnTo>
                          <a:pt x="0" y="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1" name="Freeform 12"/>
                  <p:cNvSpPr>
                    <a:spLocks/>
                  </p:cNvSpPr>
                  <p:nvPr/>
                </p:nvSpPr>
                <p:spPr bwMode="auto">
                  <a:xfrm>
                    <a:off x="3129" y="2700"/>
                    <a:ext cx="99" cy="67"/>
                  </a:xfrm>
                  <a:custGeom>
                    <a:avLst/>
                    <a:gdLst>
                      <a:gd name="T0" fmla="*/ 99 w 99"/>
                      <a:gd name="T1" fmla="*/ 0 h 67"/>
                      <a:gd name="T2" fmla="*/ 0 w 99"/>
                      <a:gd name="T3" fmla="*/ 34 h 67"/>
                      <a:gd name="T4" fmla="*/ 99 w 99"/>
                      <a:gd name="T5" fmla="*/ 67 h 67"/>
                      <a:gd name="T6" fmla="*/ 68 w 99"/>
                      <a:gd name="T7" fmla="*/ 34 h 67"/>
                      <a:gd name="T8" fmla="*/ 99 w 99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"/>
                      <a:gd name="T16" fmla="*/ 0 h 67"/>
                      <a:gd name="T17" fmla="*/ 99 w 99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" h="67">
                        <a:moveTo>
                          <a:pt x="99" y="0"/>
                        </a:moveTo>
                        <a:lnTo>
                          <a:pt x="0" y="34"/>
                        </a:lnTo>
                        <a:lnTo>
                          <a:pt x="99" y="67"/>
                        </a:lnTo>
                        <a:lnTo>
                          <a:pt x="68" y="34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1" name="Group 13"/>
                <p:cNvGrpSpPr>
                  <a:grpSpLocks/>
                </p:cNvGrpSpPr>
                <p:nvPr/>
              </p:nvGrpSpPr>
              <p:grpSpPr bwMode="auto">
                <a:xfrm>
                  <a:off x="474" y="2605"/>
                  <a:ext cx="2003" cy="774"/>
                  <a:chOff x="3170" y="2275"/>
                  <a:chExt cx="2270" cy="918"/>
                </a:xfrm>
              </p:grpSpPr>
              <p:sp>
                <p:nvSpPr>
                  <p:cNvPr id="19506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231" y="2300"/>
                    <a:ext cx="2148" cy="86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7" name="Freeform 15"/>
                  <p:cNvSpPr>
                    <a:spLocks/>
                  </p:cNvSpPr>
                  <p:nvPr/>
                </p:nvSpPr>
                <p:spPr bwMode="auto">
                  <a:xfrm>
                    <a:off x="5335" y="3126"/>
                    <a:ext cx="105" cy="67"/>
                  </a:xfrm>
                  <a:custGeom>
                    <a:avLst/>
                    <a:gdLst>
                      <a:gd name="T0" fmla="*/ 0 w 105"/>
                      <a:gd name="T1" fmla="*/ 62 h 67"/>
                      <a:gd name="T2" fmla="*/ 105 w 105"/>
                      <a:gd name="T3" fmla="*/ 67 h 67"/>
                      <a:gd name="T4" fmla="*/ 25 w 105"/>
                      <a:gd name="T5" fmla="*/ 0 h 67"/>
                      <a:gd name="T6" fmla="*/ 42 w 105"/>
                      <a:gd name="T7" fmla="*/ 42 h 67"/>
                      <a:gd name="T8" fmla="*/ 0 w 105"/>
                      <a:gd name="T9" fmla="*/ 62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67"/>
                      <a:gd name="T17" fmla="*/ 105 w 10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67">
                        <a:moveTo>
                          <a:pt x="0" y="62"/>
                        </a:moveTo>
                        <a:lnTo>
                          <a:pt x="105" y="67"/>
                        </a:lnTo>
                        <a:lnTo>
                          <a:pt x="25" y="0"/>
                        </a:lnTo>
                        <a:lnTo>
                          <a:pt x="42" y="42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8" name="Freeform 16"/>
                  <p:cNvSpPr>
                    <a:spLocks/>
                  </p:cNvSpPr>
                  <p:nvPr/>
                </p:nvSpPr>
                <p:spPr bwMode="auto">
                  <a:xfrm>
                    <a:off x="3170" y="2275"/>
                    <a:ext cx="105" cy="67"/>
                  </a:xfrm>
                  <a:custGeom>
                    <a:avLst/>
                    <a:gdLst>
                      <a:gd name="T0" fmla="*/ 105 w 105"/>
                      <a:gd name="T1" fmla="*/ 5 h 67"/>
                      <a:gd name="T2" fmla="*/ 0 w 105"/>
                      <a:gd name="T3" fmla="*/ 0 h 67"/>
                      <a:gd name="T4" fmla="*/ 80 w 105"/>
                      <a:gd name="T5" fmla="*/ 67 h 67"/>
                      <a:gd name="T6" fmla="*/ 63 w 105"/>
                      <a:gd name="T7" fmla="*/ 25 h 67"/>
                      <a:gd name="T8" fmla="*/ 105 w 105"/>
                      <a:gd name="T9" fmla="*/ 5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67"/>
                      <a:gd name="T17" fmla="*/ 105 w 10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67">
                        <a:moveTo>
                          <a:pt x="105" y="5"/>
                        </a:moveTo>
                        <a:lnTo>
                          <a:pt x="0" y="0"/>
                        </a:lnTo>
                        <a:lnTo>
                          <a:pt x="80" y="67"/>
                        </a:lnTo>
                        <a:lnTo>
                          <a:pt x="63" y="25"/>
                        </a:lnTo>
                        <a:lnTo>
                          <a:pt x="105" y="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2" name="Group 17"/>
                <p:cNvGrpSpPr>
                  <a:grpSpLocks/>
                </p:cNvGrpSpPr>
                <p:nvPr/>
              </p:nvGrpSpPr>
              <p:grpSpPr bwMode="auto">
                <a:xfrm>
                  <a:off x="686" y="2276"/>
                  <a:ext cx="1581" cy="1424"/>
                  <a:chOff x="3425" y="1885"/>
                  <a:chExt cx="1792" cy="1689"/>
                </a:xfrm>
              </p:grpSpPr>
              <p:sp>
                <p:nvSpPr>
                  <p:cNvPr id="19503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2" y="1930"/>
                    <a:ext cx="1698" cy="1599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4" name="Freeform 19"/>
                  <p:cNvSpPr>
                    <a:spLocks/>
                  </p:cNvSpPr>
                  <p:nvPr/>
                </p:nvSpPr>
                <p:spPr bwMode="auto">
                  <a:xfrm>
                    <a:off x="5122" y="3482"/>
                    <a:ext cx="95" cy="92"/>
                  </a:xfrm>
                  <a:custGeom>
                    <a:avLst/>
                    <a:gdLst>
                      <a:gd name="T0" fmla="*/ 0 w 95"/>
                      <a:gd name="T1" fmla="*/ 48 h 92"/>
                      <a:gd name="T2" fmla="*/ 95 w 95"/>
                      <a:gd name="T3" fmla="*/ 92 h 92"/>
                      <a:gd name="T4" fmla="*/ 46 w 95"/>
                      <a:gd name="T5" fmla="*/ 0 h 92"/>
                      <a:gd name="T6" fmla="*/ 46 w 95"/>
                      <a:gd name="T7" fmla="*/ 45 h 92"/>
                      <a:gd name="T8" fmla="*/ 0 w 95"/>
                      <a:gd name="T9" fmla="*/ 48 h 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92"/>
                      <a:gd name="T17" fmla="*/ 95 w 95"/>
                      <a:gd name="T18" fmla="*/ 92 h 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92">
                        <a:moveTo>
                          <a:pt x="0" y="48"/>
                        </a:moveTo>
                        <a:lnTo>
                          <a:pt x="95" y="92"/>
                        </a:lnTo>
                        <a:lnTo>
                          <a:pt x="46" y="0"/>
                        </a:lnTo>
                        <a:lnTo>
                          <a:pt x="46" y="45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5" name="Freeform 20"/>
                  <p:cNvSpPr>
                    <a:spLocks/>
                  </p:cNvSpPr>
                  <p:nvPr/>
                </p:nvSpPr>
                <p:spPr bwMode="auto">
                  <a:xfrm>
                    <a:off x="3425" y="1885"/>
                    <a:ext cx="95" cy="92"/>
                  </a:xfrm>
                  <a:custGeom>
                    <a:avLst/>
                    <a:gdLst>
                      <a:gd name="T0" fmla="*/ 95 w 95"/>
                      <a:gd name="T1" fmla="*/ 44 h 92"/>
                      <a:gd name="T2" fmla="*/ 0 w 95"/>
                      <a:gd name="T3" fmla="*/ 0 h 92"/>
                      <a:gd name="T4" fmla="*/ 49 w 95"/>
                      <a:gd name="T5" fmla="*/ 92 h 92"/>
                      <a:gd name="T6" fmla="*/ 49 w 95"/>
                      <a:gd name="T7" fmla="*/ 47 h 92"/>
                      <a:gd name="T8" fmla="*/ 95 w 95"/>
                      <a:gd name="T9" fmla="*/ 44 h 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92"/>
                      <a:gd name="T17" fmla="*/ 95 w 95"/>
                      <a:gd name="T18" fmla="*/ 92 h 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92">
                        <a:moveTo>
                          <a:pt x="95" y="44"/>
                        </a:moveTo>
                        <a:lnTo>
                          <a:pt x="0" y="0"/>
                        </a:lnTo>
                        <a:lnTo>
                          <a:pt x="49" y="92"/>
                        </a:lnTo>
                        <a:lnTo>
                          <a:pt x="49" y="47"/>
                        </a:lnTo>
                        <a:lnTo>
                          <a:pt x="95" y="44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3" name="Group 21"/>
                <p:cNvGrpSpPr>
                  <a:grpSpLocks/>
                </p:cNvGrpSpPr>
                <p:nvPr/>
              </p:nvGrpSpPr>
              <p:grpSpPr bwMode="auto">
                <a:xfrm>
                  <a:off x="1073" y="2018"/>
                  <a:ext cx="854" cy="1876"/>
                  <a:chOff x="3855" y="1579"/>
                  <a:chExt cx="968" cy="2225"/>
                </a:xfrm>
              </p:grpSpPr>
              <p:sp>
                <p:nvSpPr>
                  <p:cNvPr id="19500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1639"/>
                    <a:ext cx="914" cy="210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1" name="Freeform 23"/>
                  <p:cNvSpPr>
                    <a:spLocks/>
                  </p:cNvSpPr>
                  <p:nvPr/>
                </p:nvSpPr>
                <p:spPr bwMode="auto">
                  <a:xfrm>
                    <a:off x="4753" y="1579"/>
                    <a:ext cx="70" cy="104"/>
                  </a:xfrm>
                  <a:custGeom>
                    <a:avLst/>
                    <a:gdLst>
                      <a:gd name="T0" fmla="*/ 62 w 70"/>
                      <a:gd name="T1" fmla="*/ 104 h 104"/>
                      <a:gd name="T2" fmla="*/ 70 w 70"/>
                      <a:gd name="T3" fmla="*/ 0 h 104"/>
                      <a:gd name="T4" fmla="*/ 0 w 70"/>
                      <a:gd name="T5" fmla="*/ 78 h 104"/>
                      <a:gd name="T6" fmla="*/ 43 w 70"/>
                      <a:gd name="T7" fmla="*/ 62 h 104"/>
                      <a:gd name="T8" fmla="*/ 62 w 70"/>
                      <a:gd name="T9" fmla="*/ 104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104"/>
                      <a:gd name="T17" fmla="*/ 70 w 70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104">
                        <a:moveTo>
                          <a:pt x="62" y="104"/>
                        </a:moveTo>
                        <a:lnTo>
                          <a:pt x="70" y="0"/>
                        </a:lnTo>
                        <a:lnTo>
                          <a:pt x="0" y="78"/>
                        </a:lnTo>
                        <a:lnTo>
                          <a:pt x="43" y="62"/>
                        </a:lnTo>
                        <a:lnTo>
                          <a:pt x="62" y="104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2" name="Freeform 24"/>
                  <p:cNvSpPr>
                    <a:spLocks/>
                  </p:cNvSpPr>
                  <p:nvPr/>
                </p:nvSpPr>
                <p:spPr bwMode="auto">
                  <a:xfrm>
                    <a:off x="3855" y="3700"/>
                    <a:ext cx="70" cy="104"/>
                  </a:xfrm>
                  <a:custGeom>
                    <a:avLst/>
                    <a:gdLst>
                      <a:gd name="T0" fmla="*/ 8 w 70"/>
                      <a:gd name="T1" fmla="*/ 0 h 104"/>
                      <a:gd name="T2" fmla="*/ 0 w 70"/>
                      <a:gd name="T3" fmla="*/ 104 h 104"/>
                      <a:gd name="T4" fmla="*/ 70 w 70"/>
                      <a:gd name="T5" fmla="*/ 26 h 104"/>
                      <a:gd name="T6" fmla="*/ 27 w 70"/>
                      <a:gd name="T7" fmla="*/ 42 h 104"/>
                      <a:gd name="T8" fmla="*/ 8 w 70"/>
                      <a:gd name="T9" fmla="*/ 0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104"/>
                      <a:gd name="T17" fmla="*/ 70 w 70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104">
                        <a:moveTo>
                          <a:pt x="8" y="0"/>
                        </a:moveTo>
                        <a:lnTo>
                          <a:pt x="0" y="104"/>
                        </a:lnTo>
                        <a:lnTo>
                          <a:pt x="70" y="26"/>
                        </a:lnTo>
                        <a:lnTo>
                          <a:pt x="27" y="42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4" name="Group 25"/>
                <p:cNvGrpSpPr>
                  <a:grpSpLocks/>
                </p:cNvGrpSpPr>
                <p:nvPr/>
              </p:nvGrpSpPr>
              <p:grpSpPr bwMode="auto">
                <a:xfrm>
                  <a:off x="498" y="2639"/>
                  <a:ext cx="2030" cy="705"/>
                  <a:chOff x="3204" y="2316"/>
                  <a:chExt cx="2300" cy="836"/>
                </a:xfrm>
              </p:grpSpPr>
              <p:sp>
                <p:nvSpPr>
                  <p:cNvPr id="19497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6" y="2339"/>
                    <a:ext cx="2176" cy="79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8" name="Freeform 27"/>
                  <p:cNvSpPr>
                    <a:spLocks/>
                  </p:cNvSpPr>
                  <p:nvPr/>
                </p:nvSpPr>
                <p:spPr bwMode="auto">
                  <a:xfrm>
                    <a:off x="5400" y="2316"/>
                    <a:ext cx="104" cy="65"/>
                  </a:xfrm>
                  <a:custGeom>
                    <a:avLst/>
                    <a:gdLst>
                      <a:gd name="T0" fmla="*/ 22 w 104"/>
                      <a:gd name="T1" fmla="*/ 65 h 65"/>
                      <a:gd name="T2" fmla="*/ 104 w 104"/>
                      <a:gd name="T3" fmla="*/ 0 h 65"/>
                      <a:gd name="T4" fmla="*/ 0 w 104"/>
                      <a:gd name="T5" fmla="*/ 2 h 65"/>
                      <a:gd name="T6" fmla="*/ 40 w 104"/>
                      <a:gd name="T7" fmla="*/ 23 h 65"/>
                      <a:gd name="T8" fmla="*/ 22 w 104"/>
                      <a:gd name="T9" fmla="*/ 65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65"/>
                      <a:gd name="T17" fmla="*/ 104 w 104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65">
                        <a:moveTo>
                          <a:pt x="22" y="65"/>
                        </a:moveTo>
                        <a:lnTo>
                          <a:pt x="104" y="0"/>
                        </a:lnTo>
                        <a:lnTo>
                          <a:pt x="0" y="2"/>
                        </a:lnTo>
                        <a:lnTo>
                          <a:pt x="40" y="23"/>
                        </a:lnTo>
                        <a:lnTo>
                          <a:pt x="22" y="6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9" name="Freeform 28"/>
                  <p:cNvSpPr>
                    <a:spLocks/>
                  </p:cNvSpPr>
                  <p:nvPr/>
                </p:nvSpPr>
                <p:spPr bwMode="auto">
                  <a:xfrm>
                    <a:off x="3204" y="3087"/>
                    <a:ext cx="104" cy="65"/>
                  </a:xfrm>
                  <a:custGeom>
                    <a:avLst/>
                    <a:gdLst>
                      <a:gd name="T0" fmla="*/ 82 w 104"/>
                      <a:gd name="T1" fmla="*/ 0 h 65"/>
                      <a:gd name="T2" fmla="*/ 0 w 104"/>
                      <a:gd name="T3" fmla="*/ 65 h 65"/>
                      <a:gd name="T4" fmla="*/ 104 w 104"/>
                      <a:gd name="T5" fmla="*/ 63 h 65"/>
                      <a:gd name="T6" fmla="*/ 64 w 104"/>
                      <a:gd name="T7" fmla="*/ 42 h 65"/>
                      <a:gd name="T8" fmla="*/ 82 w 104"/>
                      <a:gd name="T9" fmla="*/ 0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65"/>
                      <a:gd name="T17" fmla="*/ 104 w 104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65">
                        <a:moveTo>
                          <a:pt x="82" y="0"/>
                        </a:moveTo>
                        <a:lnTo>
                          <a:pt x="0" y="65"/>
                        </a:lnTo>
                        <a:lnTo>
                          <a:pt x="104" y="63"/>
                        </a:lnTo>
                        <a:lnTo>
                          <a:pt x="64" y="42"/>
                        </a:lnTo>
                        <a:lnTo>
                          <a:pt x="8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5" name="Group 29"/>
                <p:cNvGrpSpPr>
                  <a:grpSpLocks/>
                </p:cNvGrpSpPr>
                <p:nvPr/>
              </p:nvGrpSpPr>
              <p:grpSpPr bwMode="auto">
                <a:xfrm>
                  <a:off x="771" y="2234"/>
                  <a:ext cx="1555" cy="1434"/>
                  <a:chOff x="3473" y="1836"/>
                  <a:chExt cx="1762" cy="1700"/>
                </a:xfrm>
              </p:grpSpPr>
              <p:sp>
                <p:nvSpPr>
                  <p:cNvPr id="1949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20" y="1881"/>
                    <a:ext cx="1668" cy="161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5" name="Freeform 31"/>
                  <p:cNvSpPr>
                    <a:spLocks/>
                  </p:cNvSpPr>
                  <p:nvPr/>
                </p:nvSpPr>
                <p:spPr bwMode="auto">
                  <a:xfrm>
                    <a:off x="3473" y="3443"/>
                    <a:ext cx="94" cy="93"/>
                  </a:xfrm>
                  <a:custGeom>
                    <a:avLst/>
                    <a:gdLst>
                      <a:gd name="T0" fmla="*/ 48 w 94"/>
                      <a:gd name="T1" fmla="*/ 0 h 93"/>
                      <a:gd name="T2" fmla="*/ 0 w 94"/>
                      <a:gd name="T3" fmla="*/ 93 h 93"/>
                      <a:gd name="T4" fmla="*/ 94 w 94"/>
                      <a:gd name="T5" fmla="*/ 48 h 93"/>
                      <a:gd name="T6" fmla="*/ 49 w 94"/>
                      <a:gd name="T7" fmla="*/ 46 h 93"/>
                      <a:gd name="T8" fmla="*/ 48 w 94"/>
                      <a:gd name="T9" fmla="*/ 0 h 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"/>
                      <a:gd name="T16" fmla="*/ 0 h 93"/>
                      <a:gd name="T17" fmla="*/ 94 w 94"/>
                      <a:gd name="T18" fmla="*/ 93 h 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" h="93">
                        <a:moveTo>
                          <a:pt x="48" y="0"/>
                        </a:moveTo>
                        <a:lnTo>
                          <a:pt x="0" y="93"/>
                        </a:lnTo>
                        <a:lnTo>
                          <a:pt x="94" y="48"/>
                        </a:lnTo>
                        <a:lnTo>
                          <a:pt x="49" y="46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6" name="Freeform 32"/>
                  <p:cNvSpPr>
                    <a:spLocks/>
                  </p:cNvSpPr>
                  <p:nvPr/>
                </p:nvSpPr>
                <p:spPr bwMode="auto">
                  <a:xfrm>
                    <a:off x="5141" y="1836"/>
                    <a:ext cx="94" cy="93"/>
                  </a:xfrm>
                  <a:custGeom>
                    <a:avLst/>
                    <a:gdLst>
                      <a:gd name="T0" fmla="*/ 46 w 94"/>
                      <a:gd name="T1" fmla="*/ 93 h 93"/>
                      <a:gd name="T2" fmla="*/ 94 w 94"/>
                      <a:gd name="T3" fmla="*/ 0 h 93"/>
                      <a:gd name="T4" fmla="*/ 0 w 94"/>
                      <a:gd name="T5" fmla="*/ 45 h 93"/>
                      <a:gd name="T6" fmla="*/ 45 w 94"/>
                      <a:gd name="T7" fmla="*/ 47 h 93"/>
                      <a:gd name="T8" fmla="*/ 46 w 94"/>
                      <a:gd name="T9" fmla="*/ 93 h 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"/>
                      <a:gd name="T16" fmla="*/ 0 h 93"/>
                      <a:gd name="T17" fmla="*/ 94 w 94"/>
                      <a:gd name="T18" fmla="*/ 93 h 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" h="93">
                        <a:moveTo>
                          <a:pt x="46" y="93"/>
                        </a:moveTo>
                        <a:lnTo>
                          <a:pt x="94" y="0"/>
                        </a:lnTo>
                        <a:lnTo>
                          <a:pt x="0" y="45"/>
                        </a:lnTo>
                        <a:lnTo>
                          <a:pt x="45" y="47"/>
                        </a:lnTo>
                        <a:lnTo>
                          <a:pt x="46" y="9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6" name="Group 33"/>
                <p:cNvGrpSpPr>
                  <a:grpSpLocks/>
                </p:cNvGrpSpPr>
                <p:nvPr/>
              </p:nvGrpSpPr>
              <p:grpSpPr bwMode="auto">
                <a:xfrm>
                  <a:off x="1440" y="1920"/>
                  <a:ext cx="60" cy="2064"/>
                  <a:chOff x="4271" y="1463"/>
                  <a:chExt cx="68" cy="2448"/>
                </a:xfrm>
              </p:grpSpPr>
              <p:sp>
                <p:nvSpPr>
                  <p:cNvPr id="19491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5" y="1529"/>
                    <a:ext cx="1" cy="2316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2" name="Freeform 35"/>
                  <p:cNvSpPr>
                    <a:spLocks/>
                  </p:cNvSpPr>
                  <p:nvPr/>
                </p:nvSpPr>
                <p:spPr bwMode="auto">
                  <a:xfrm>
                    <a:off x="4271" y="3812"/>
                    <a:ext cx="67" cy="9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3" name="Freeform 36"/>
                  <p:cNvSpPr>
                    <a:spLocks/>
                  </p:cNvSpPr>
                  <p:nvPr/>
                </p:nvSpPr>
                <p:spPr bwMode="auto">
                  <a:xfrm>
                    <a:off x="4272" y="1463"/>
                    <a:ext cx="67" cy="99"/>
                  </a:xfrm>
                  <a:custGeom>
                    <a:avLst/>
                    <a:gdLst>
                      <a:gd name="T0" fmla="*/ 67 w 67"/>
                      <a:gd name="T1" fmla="*/ 99 h 99"/>
                      <a:gd name="T2" fmla="*/ 33 w 67"/>
                      <a:gd name="T3" fmla="*/ 0 h 99"/>
                      <a:gd name="T4" fmla="*/ 0 w 67"/>
                      <a:gd name="T5" fmla="*/ 99 h 99"/>
                      <a:gd name="T6" fmla="*/ 33 w 67"/>
                      <a:gd name="T7" fmla="*/ 68 h 99"/>
                      <a:gd name="T8" fmla="*/ 67 w 67"/>
                      <a:gd name="T9" fmla="*/ 99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67" y="99"/>
                        </a:moveTo>
                        <a:lnTo>
                          <a:pt x="33" y="0"/>
                        </a:lnTo>
                        <a:lnTo>
                          <a:pt x="0" y="99"/>
                        </a:lnTo>
                        <a:lnTo>
                          <a:pt x="33" y="68"/>
                        </a:lnTo>
                        <a:lnTo>
                          <a:pt x="67" y="9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7" name="Group 37"/>
                <p:cNvGrpSpPr>
                  <a:grpSpLocks/>
                </p:cNvGrpSpPr>
                <p:nvPr/>
              </p:nvGrpSpPr>
              <p:grpSpPr bwMode="auto">
                <a:xfrm>
                  <a:off x="1031" y="2009"/>
                  <a:ext cx="879" cy="1885"/>
                  <a:chOff x="3808" y="1568"/>
                  <a:chExt cx="996" cy="2236"/>
                </a:xfrm>
              </p:grpSpPr>
              <p:sp>
                <p:nvSpPr>
                  <p:cNvPr id="19488" name="Line 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36" y="1628"/>
                    <a:ext cx="940" cy="2116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9" name="Freeform 39"/>
                  <p:cNvSpPr>
                    <a:spLocks/>
                  </p:cNvSpPr>
                  <p:nvPr/>
                </p:nvSpPr>
                <p:spPr bwMode="auto">
                  <a:xfrm>
                    <a:off x="4732" y="3700"/>
                    <a:ext cx="72" cy="104"/>
                  </a:xfrm>
                  <a:custGeom>
                    <a:avLst/>
                    <a:gdLst>
                      <a:gd name="T0" fmla="*/ 0 w 72"/>
                      <a:gd name="T1" fmla="*/ 28 h 104"/>
                      <a:gd name="T2" fmla="*/ 72 w 72"/>
                      <a:gd name="T3" fmla="*/ 104 h 104"/>
                      <a:gd name="T4" fmla="*/ 61 w 72"/>
                      <a:gd name="T5" fmla="*/ 0 h 104"/>
                      <a:gd name="T6" fmla="*/ 44 w 72"/>
                      <a:gd name="T7" fmla="*/ 42 h 104"/>
                      <a:gd name="T8" fmla="*/ 0 w 72"/>
                      <a:gd name="T9" fmla="*/ 28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104"/>
                      <a:gd name="T17" fmla="*/ 72 w 72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104">
                        <a:moveTo>
                          <a:pt x="0" y="28"/>
                        </a:moveTo>
                        <a:lnTo>
                          <a:pt x="72" y="104"/>
                        </a:lnTo>
                        <a:lnTo>
                          <a:pt x="61" y="0"/>
                        </a:lnTo>
                        <a:lnTo>
                          <a:pt x="44" y="42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0" name="Freeform 40"/>
                  <p:cNvSpPr>
                    <a:spLocks/>
                  </p:cNvSpPr>
                  <p:nvPr/>
                </p:nvSpPr>
                <p:spPr bwMode="auto">
                  <a:xfrm>
                    <a:off x="3808" y="1568"/>
                    <a:ext cx="72" cy="104"/>
                  </a:xfrm>
                  <a:custGeom>
                    <a:avLst/>
                    <a:gdLst>
                      <a:gd name="T0" fmla="*/ 72 w 72"/>
                      <a:gd name="T1" fmla="*/ 76 h 104"/>
                      <a:gd name="T2" fmla="*/ 0 w 72"/>
                      <a:gd name="T3" fmla="*/ 0 h 104"/>
                      <a:gd name="T4" fmla="*/ 11 w 72"/>
                      <a:gd name="T5" fmla="*/ 104 h 104"/>
                      <a:gd name="T6" fmla="*/ 28 w 72"/>
                      <a:gd name="T7" fmla="*/ 62 h 104"/>
                      <a:gd name="T8" fmla="*/ 72 w 72"/>
                      <a:gd name="T9" fmla="*/ 76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104"/>
                      <a:gd name="T17" fmla="*/ 72 w 72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104">
                        <a:moveTo>
                          <a:pt x="72" y="76"/>
                        </a:moveTo>
                        <a:lnTo>
                          <a:pt x="0" y="0"/>
                        </a:lnTo>
                        <a:lnTo>
                          <a:pt x="11" y="104"/>
                        </a:lnTo>
                        <a:lnTo>
                          <a:pt x="28" y="62"/>
                        </a:lnTo>
                        <a:lnTo>
                          <a:pt x="72" y="7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477" name="Group 41"/>
              <p:cNvGrpSpPr>
                <a:grpSpLocks/>
              </p:cNvGrpSpPr>
              <p:nvPr/>
            </p:nvGrpSpPr>
            <p:grpSpPr bwMode="auto">
              <a:xfrm>
                <a:off x="4224" y="2688"/>
                <a:ext cx="242" cy="346"/>
                <a:chOff x="4176" y="528"/>
                <a:chExt cx="242" cy="346"/>
              </a:xfrm>
            </p:grpSpPr>
            <p:sp>
              <p:nvSpPr>
                <p:cNvPr id="19478" name="Oval 42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9479" name="Rectangle 43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600">
                      <a:solidFill>
                        <a:srgbClr val="CC0000"/>
                      </a:solidFill>
                      <a:latin typeface="Bookman Old Style" panose="02050604050505020204" pitchFamily="18" charset="0"/>
                    </a:rPr>
                    <a:t>+</a:t>
                  </a: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473" name="Oval 44"/>
            <p:cNvSpPr>
              <a:spLocks noChangeArrowheads="1"/>
            </p:cNvSpPr>
            <p:nvPr/>
          </p:nvSpPr>
          <p:spPr bwMode="auto">
            <a:xfrm>
              <a:off x="3552" y="2016"/>
              <a:ext cx="1632" cy="1583"/>
            </a:xfrm>
            <a:prstGeom prst="ellipse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9460" name="Group 45"/>
          <p:cNvGrpSpPr>
            <a:grpSpLocks/>
          </p:cNvGrpSpPr>
          <p:nvPr/>
        </p:nvGrpSpPr>
        <p:grpSpPr bwMode="auto">
          <a:xfrm>
            <a:off x="7848600" y="1947863"/>
            <a:ext cx="730250" cy="1133475"/>
            <a:chOff x="4895" y="1707"/>
            <a:chExt cx="460" cy="714"/>
          </a:xfrm>
        </p:grpSpPr>
        <p:sp>
          <p:nvSpPr>
            <p:cNvPr id="19469" name="Oval 46"/>
            <p:cNvSpPr>
              <a:spLocks noChangeArrowheads="1"/>
            </p:cNvSpPr>
            <p:nvPr/>
          </p:nvSpPr>
          <p:spPr bwMode="auto">
            <a:xfrm rot="-2357960">
              <a:off x="4966" y="2181"/>
              <a:ext cx="144" cy="240"/>
            </a:xfrm>
            <a:prstGeom prst="ellipse">
              <a:avLst/>
            </a:prstGeom>
            <a:solidFill>
              <a:srgbClr val="FFEFFF">
                <a:alpha val="50195"/>
              </a:srgbClr>
            </a:solidFill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70" name="Line 47"/>
            <p:cNvSpPr>
              <a:spLocks noChangeShapeType="1"/>
            </p:cNvSpPr>
            <p:nvPr/>
          </p:nvSpPr>
          <p:spPr bwMode="auto">
            <a:xfrm flipV="1">
              <a:off x="5040" y="2064"/>
              <a:ext cx="240" cy="24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1" name="Object 48"/>
            <p:cNvGraphicFramePr>
              <a:graphicFrameLocks noChangeAspect="1"/>
            </p:cNvGraphicFramePr>
            <p:nvPr/>
          </p:nvGraphicFramePr>
          <p:xfrm>
            <a:off x="4895" y="1707"/>
            <a:ext cx="4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2" name="Equation" r:id="rId3" imgW="209601" imgH="190449" progId="Equation.3">
                    <p:embed/>
                  </p:oleObj>
                </mc:Choice>
                <mc:Fallback>
                  <p:oleObj name="Equation" r:id="rId3" imgW="209601" imgH="19044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5" y="1707"/>
                          <a:ext cx="4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49"/>
          <p:cNvSpPr txBox="1">
            <a:spLocks noChangeArrowheads="1"/>
          </p:cNvSpPr>
          <p:nvPr/>
        </p:nvSpPr>
        <p:spPr bwMode="auto">
          <a:xfrm>
            <a:off x="457200" y="1524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点电荷位于球面中心</a:t>
            </a:r>
          </a:p>
        </p:txBody>
      </p:sp>
      <p:graphicFrame>
        <p:nvGraphicFramePr>
          <p:cNvPr id="19462" name="Object 50"/>
          <p:cNvGraphicFramePr>
            <a:graphicFrameLocks noChangeAspect="1"/>
          </p:cNvGraphicFramePr>
          <p:nvPr/>
        </p:nvGraphicFramePr>
        <p:xfrm>
          <a:off x="1447800" y="1970088"/>
          <a:ext cx="27432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6" imgW="799753" imgH="431613" progId="Equation.3">
                  <p:embed/>
                </p:oleObj>
              </mc:Choice>
              <mc:Fallback>
                <p:oleObj name="Equation" r:id="rId6" imgW="799753" imgH="431613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70088"/>
                        <a:ext cx="27432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1"/>
          <p:cNvGraphicFramePr>
            <a:graphicFrameLocks noChangeAspect="1"/>
          </p:cNvGraphicFramePr>
          <p:nvPr/>
        </p:nvGraphicFramePr>
        <p:xfrm>
          <a:off x="584200" y="3276600"/>
          <a:ext cx="4495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公式" r:id="rId8" imgW="1688367" imgH="431613" progId="Equation.3">
                  <p:embed/>
                </p:oleObj>
              </mc:Choice>
              <mc:Fallback>
                <p:oleObj name="公式" r:id="rId8" imgW="1688367" imgH="43161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276600"/>
                        <a:ext cx="44958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2"/>
          <p:cNvGraphicFramePr>
            <a:graphicFrameLocks noChangeAspect="1"/>
          </p:cNvGraphicFramePr>
          <p:nvPr/>
        </p:nvGraphicFramePr>
        <p:xfrm>
          <a:off x="730250" y="4343400"/>
          <a:ext cx="16589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公式" r:id="rId10" imgW="469696" imgH="431613" progId="Equation.3">
                  <p:embed/>
                </p:oleObj>
              </mc:Choice>
              <mc:Fallback>
                <p:oleObj name="公式" r:id="rId10" imgW="469696" imgH="43161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343400"/>
                        <a:ext cx="165893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53"/>
          <p:cNvGrpSpPr>
            <a:grpSpLocks/>
          </p:cNvGrpSpPr>
          <p:nvPr/>
        </p:nvGrpSpPr>
        <p:grpSpPr bwMode="auto">
          <a:xfrm>
            <a:off x="5943600" y="2286000"/>
            <a:ext cx="990600" cy="1295400"/>
            <a:chOff x="3648" y="2112"/>
            <a:chExt cx="672" cy="864"/>
          </a:xfrm>
        </p:grpSpPr>
        <p:sp>
          <p:nvSpPr>
            <p:cNvPr id="19467" name="Line 54"/>
            <p:cNvSpPr>
              <a:spLocks noChangeShapeType="1"/>
            </p:cNvSpPr>
            <p:nvPr/>
          </p:nvSpPr>
          <p:spPr bwMode="auto">
            <a:xfrm flipH="1" flipV="1">
              <a:off x="3888" y="2352"/>
              <a:ext cx="432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55"/>
            <p:cNvGraphicFramePr>
              <a:graphicFrameLocks noChangeAspect="1"/>
            </p:cNvGraphicFramePr>
            <p:nvPr/>
          </p:nvGraphicFramePr>
          <p:xfrm>
            <a:off x="3648" y="2112"/>
            <a:ext cx="36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6" name="公式" r:id="rId12" imgW="142973" imgH="171450" progId="Equation.3">
                    <p:embed/>
                  </p:oleObj>
                </mc:Choice>
                <mc:Fallback>
                  <p:oleObj name="公式" r:id="rId12" imgW="142973" imgH="17145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12"/>
                          <a:ext cx="36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9064" name="Text Box 56"/>
          <p:cNvSpPr txBox="1">
            <a:spLocks noChangeArrowheads="1"/>
          </p:cNvSpPr>
          <p:nvPr/>
        </p:nvSpPr>
        <p:spPr bwMode="auto">
          <a:xfrm>
            <a:off x="2498725" y="4764088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与球面半径无关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EF536-9B84-4064-AB95-92BB5CA4795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800" b="0" smtClean="0"/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4724400" y="762000"/>
            <a:ext cx="4191000" cy="5638800"/>
            <a:chOff x="2976" y="480"/>
            <a:chExt cx="2640" cy="3552"/>
          </a:xfrm>
        </p:grpSpPr>
        <p:grpSp>
          <p:nvGrpSpPr>
            <p:cNvPr id="20511" name="Group 3"/>
            <p:cNvGrpSpPr>
              <a:grpSpLocks/>
            </p:cNvGrpSpPr>
            <p:nvPr/>
          </p:nvGrpSpPr>
          <p:grpSpPr bwMode="auto">
            <a:xfrm>
              <a:off x="2976" y="480"/>
              <a:ext cx="2640" cy="3552"/>
              <a:chOff x="2976" y="480"/>
              <a:chExt cx="2640" cy="3552"/>
            </a:xfrm>
          </p:grpSpPr>
          <p:sp>
            <p:nvSpPr>
              <p:cNvPr id="20513" name="Rectangle 4"/>
              <p:cNvSpPr>
                <a:spLocks noChangeArrowheads="1"/>
              </p:cNvSpPr>
              <p:nvPr/>
            </p:nvSpPr>
            <p:spPr bwMode="auto">
              <a:xfrm>
                <a:off x="2976" y="480"/>
                <a:ext cx="2640" cy="35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14" name="Freeform 5"/>
              <p:cNvSpPr>
                <a:spLocks/>
              </p:cNvSpPr>
              <p:nvPr/>
            </p:nvSpPr>
            <p:spPr bwMode="auto">
              <a:xfrm>
                <a:off x="3264" y="907"/>
                <a:ext cx="1812" cy="1306"/>
              </a:xfrm>
              <a:custGeom>
                <a:avLst/>
                <a:gdLst>
                  <a:gd name="T0" fmla="*/ 245 w 1812"/>
                  <a:gd name="T1" fmla="*/ 652 h 1306"/>
                  <a:gd name="T2" fmla="*/ 389 w 1812"/>
                  <a:gd name="T3" fmla="*/ 296 h 1306"/>
                  <a:gd name="T4" fmla="*/ 500 w 1812"/>
                  <a:gd name="T5" fmla="*/ 196 h 1306"/>
                  <a:gd name="T6" fmla="*/ 1011 w 1812"/>
                  <a:gd name="T7" fmla="*/ 63 h 1306"/>
                  <a:gd name="T8" fmla="*/ 1422 w 1812"/>
                  <a:gd name="T9" fmla="*/ 96 h 1306"/>
                  <a:gd name="T10" fmla="*/ 1556 w 1812"/>
                  <a:gd name="T11" fmla="*/ 241 h 1306"/>
                  <a:gd name="T12" fmla="*/ 1623 w 1812"/>
                  <a:gd name="T13" fmla="*/ 285 h 1306"/>
                  <a:gd name="T14" fmla="*/ 1656 w 1812"/>
                  <a:gd name="T15" fmla="*/ 307 h 1306"/>
                  <a:gd name="T16" fmla="*/ 1745 w 1812"/>
                  <a:gd name="T17" fmla="*/ 440 h 1306"/>
                  <a:gd name="T18" fmla="*/ 1734 w 1812"/>
                  <a:gd name="T19" fmla="*/ 829 h 1306"/>
                  <a:gd name="T20" fmla="*/ 1656 w 1812"/>
                  <a:gd name="T21" fmla="*/ 985 h 1306"/>
                  <a:gd name="T22" fmla="*/ 1256 w 1812"/>
                  <a:gd name="T23" fmla="*/ 1207 h 1306"/>
                  <a:gd name="T24" fmla="*/ 1145 w 1812"/>
                  <a:gd name="T25" fmla="*/ 1240 h 1306"/>
                  <a:gd name="T26" fmla="*/ 789 w 1812"/>
                  <a:gd name="T27" fmla="*/ 1174 h 1306"/>
                  <a:gd name="T28" fmla="*/ 722 w 1812"/>
                  <a:gd name="T29" fmla="*/ 1152 h 1306"/>
                  <a:gd name="T30" fmla="*/ 611 w 1812"/>
                  <a:gd name="T31" fmla="*/ 1129 h 1306"/>
                  <a:gd name="T32" fmla="*/ 45 w 1812"/>
                  <a:gd name="T33" fmla="*/ 1140 h 1306"/>
                  <a:gd name="T34" fmla="*/ 0 w 1812"/>
                  <a:gd name="T35" fmla="*/ 1040 h 1306"/>
                  <a:gd name="T36" fmla="*/ 11 w 1812"/>
                  <a:gd name="T37" fmla="*/ 907 h 1306"/>
                  <a:gd name="T38" fmla="*/ 67 w 1812"/>
                  <a:gd name="T39" fmla="*/ 807 h 1306"/>
                  <a:gd name="T40" fmla="*/ 211 w 1812"/>
                  <a:gd name="T41" fmla="*/ 663 h 1306"/>
                  <a:gd name="T42" fmla="*/ 245 w 1812"/>
                  <a:gd name="T43" fmla="*/ 652 h 13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12"/>
                  <a:gd name="T67" fmla="*/ 0 h 1306"/>
                  <a:gd name="T68" fmla="*/ 1812 w 1812"/>
                  <a:gd name="T69" fmla="*/ 1306 h 13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12" h="1306">
                    <a:moveTo>
                      <a:pt x="245" y="652"/>
                    </a:moveTo>
                    <a:cubicBezTo>
                      <a:pt x="255" y="512"/>
                      <a:pt x="263" y="380"/>
                      <a:pt x="389" y="296"/>
                    </a:cubicBezTo>
                    <a:cubicBezTo>
                      <a:pt x="410" y="233"/>
                      <a:pt x="436" y="212"/>
                      <a:pt x="500" y="196"/>
                    </a:cubicBezTo>
                    <a:cubicBezTo>
                      <a:pt x="651" y="77"/>
                      <a:pt x="824" y="82"/>
                      <a:pt x="1011" y="63"/>
                    </a:cubicBezTo>
                    <a:cubicBezTo>
                      <a:pt x="1148" y="67"/>
                      <a:pt x="1324" y="0"/>
                      <a:pt x="1422" y="96"/>
                    </a:cubicBezTo>
                    <a:cubicBezTo>
                      <a:pt x="1466" y="139"/>
                      <a:pt x="1503" y="206"/>
                      <a:pt x="1556" y="241"/>
                    </a:cubicBezTo>
                    <a:cubicBezTo>
                      <a:pt x="1578" y="256"/>
                      <a:pt x="1601" y="270"/>
                      <a:pt x="1623" y="285"/>
                    </a:cubicBezTo>
                    <a:cubicBezTo>
                      <a:pt x="1634" y="292"/>
                      <a:pt x="1656" y="307"/>
                      <a:pt x="1656" y="307"/>
                    </a:cubicBezTo>
                    <a:cubicBezTo>
                      <a:pt x="1686" y="352"/>
                      <a:pt x="1715" y="395"/>
                      <a:pt x="1745" y="440"/>
                    </a:cubicBezTo>
                    <a:cubicBezTo>
                      <a:pt x="1786" y="565"/>
                      <a:pt x="1812" y="712"/>
                      <a:pt x="1734" y="829"/>
                    </a:cubicBezTo>
                    <a:cubicBezTo>
                      <a:pt x="1720" y="888"/>
                      <a:pt x="1699" y="942"/>
                      <a:pt x="1656" y="985"/>
                    </a:cubicBezTo>
                    <a:cubicBezTo>
                      <a:pt x="1601" y="1151"/>
                      <a:pt x="1408" y="1186"/>
                      <a:pt x="1256" y="1207"/>
                    </a:cubicBezTo>
                    <a:cubicBezTo>
                      <a:pt x="1175" y="1234"/>
                      <a:pt x="1212" y="1223"/>
                      <a:pt x="1145" y="1240"/>
                    </a:cubicBezTo>
                    <a:cubicBezTo>
                      <a:pt x="1017" y="1306"/>
                      <a:pt x="909" y="1213"/>
                      <a:pt x="789" y="1174"/>
                    </a:cubicBezTo>
                    <a:cubicBezTo>
                      <a:pt x="785" y="1173"/>
                      <a:pt x="726" y="1153"/>
                      <a:pt x="722" y="1152"/>
                    </a:cubicBezTo>
                    <a:cubicBezTo>
                      <a:pt x="685" y="1144"/>
                      <a:pt x="611" y="1129"/>
                      <a:pt x="611" y="1129"/>
                    </a:cubicBezTo>
                    <a:cubicBezTo>
                      <a:pt x="170" y="1156"/>
                      <a:pt x="359" y="1160"/>
                      <a:pt x="45" y="1140"/>
                    </a:cubicBezTo>
                    <a:cubicBezTo>
                      <a:pt x="32" y="1104"/>
                      <a:pt x="12" y="1076"/>
                      <a:pt x="0" y="1040"/>
                    </a:cubicBezTo>
                    <a:cubicBezTo>
                      <a:pt x="4" y="996"/>
                      <a:pt x="5" y="951"/>
                      <a:pt x="11" y="907"/>
                    </a:cubicBezTo>
                    <a:cubicBezTo>
                      <a:pt x="16" y="870"/>
                      <a:pt x="49" y="833"/>
                      <a:pt x="67" y="807"/>
                    </a:cubicBezTo>
                    <a:cubicBezTo>
                      <a:pt x="106" y="748"/>
                      <a:pt x="140" y="687"/>
                      <a:pt x="211" y="663"/>
                    </a:cubicBezTo>
                    <a:cubicBezTo>
                      <a:pt x="248" y="638"/>
                      <a:pt x="245" y="626"/>
                      <a:pt x="245" y="65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515" name="Group 6"/>
              <p:cNvGrpSpPr>
                <a:grpSpLocks/>
              </p:cNvGrpSpPr>
              <p:nvPr/>
            </p:nvGrpSpPr>
            <p:grpSpPr bwMode="auto">
              <a:xfrm>
                <a:off x="3024" y="1819"/>
                <a:ext cx="2448" cy="68"/>
                <a:chOff x="3129" y="2700"/>
                <a:chExt cx="2448" cy="68"/>
              </a:xfrm>
            </p:grpSpPr>
            <p:sp>
              <p:nvSpPr>
                <p:cNvPr id="2054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95" y="2734"/>
                  <a:ext cx="2316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9" name="Freeform 8"/>
                <p:cNvSpPr>
                  <a:spLocks/>
                </p:cNvSpPr>
                <p:nvPr/>
              </p:nvSpPr>
              <p:spPr bwMode="auto">
                <a:xfrm>
                  <a:off x="5478" y="2701"/>
                  <a:ext cx="99" cy="67"/>
                </a:xfrm>
                <a:custGeom>
                  <a:avLst/>
                  <a:gdLst>
                    <a:gd name="T0" fmla="*/ 0 w 99"/>
                    <a:gd name="T1" fmla="*/ 67 h 67"/>
                    <a:gd name="T2" fmla="*/ 99 w 99"/>
                    <a:gd name="T3" fmla="*/ 33 h 67"/>
                    <a:gd name="T4" fmla="*/ 0 w 99"/>
                    <a:gd name="T5" fmla="*/ 0 h 67"/>
                    <a:gd name="T6" fmla="*/ 31 w 99"/>
                    <a:gd name="T7" fmla="*/ 33 h 67"/>
                    <a:gd name="T8" fmla="*/ 0 w 9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50" name="Freeform 9"/>
                <p:cNvSpPr>
                  <a:spLocks/>
                </p:cNvSpPr>
                <p:nvPr/>
              </p:nvSpPr>
              <p:spPr bwMode="auto">
                <a:xfrm>
                  <a:off x="3129" y="2700"/>
                  <a:ext cx="99" cy="67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34 h 67"/>
                    <a:gd name="T4" fmla="*/ 99 w 99"/>
                    <a:gd name="T5" fmla="*/ 67 h 67"/>
                    <a:gd name="T6" fmla="*/ 68 w 99"/>
                    <a:gd name="T7" fmla="*/ 34 h 67"/>
                    <a:gd name="T8" fmla="*/ 99 w 99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6" name="Group 10"/>
              <p:cNvGrpSpPr>
                <a:grpSpLocks/>
              </p:cNvGrpSpPr>
              <p:nvPr/>
            </p:nvGrpSpPr>
            <p:grpSpPr bwMode="auto">
              <a:xfrm>
                <a:off x="3065" y="1394"/>
                <a:ext cx="2270" cy="918"/>
                <a:chOff x="3170" y="2275"/>
                <a:chExt cx="2270" cy="918"/>
              </a:xfrm>
            </p:grpSpPr>
            <p:sp>
              <p:nvSpPr>
                <p:cNvPr id="2054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231" y="2300"/>
                  <a:ext cx="2148" cy="86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6" name="Freeform 12"/>
                <p:cNvSpPr>
                  <a:spLocks/>
                </p:cNvSpPr>
                <p:nvPr/>
              </p:nvSpPr>
              <p:spPr bwMode="auto">
                <a:xfrm>
                  <a:off x="5335" y="3126"/>
                  <a:ext cx="105" cy="67"/>
                </a:xfrm>
                <a:custGeom>
                  <a:avLst/>
                  <a:gdLst>
                    <a:gd name="T0" fmla="*/ 0 w 105"/>
                    <a:gd name="T1" fmla="*/ 62 h 67"/>
                    <a:gd name="T2" fmla="*/ 105 w 105"/>
                    <a:gd name="T3" fmla="*/ 67 h 67"/>
                    <a:gd name="T4" fmla="*/ 25 w 105"/>
                    <a:gd name="T5" fmla="*/ 0 h 67"/>
                    <a:gd name="T6" fmla="*/ 42 w 105"/>
                    <a:gd name="T7" fmla="*/ 42 h 67"/>
                    <a:gd name="T8" fmla="*/ 0 w 105"/>
                    <a:gd name="T9" fmla="*/ 62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7" name="Freeform 13"/>
                <p:cNvSpPr>
                  <a:spLocks/>
                </p:cNvSpPr>
                <p:nvPr/>
              </p:nvSpPr>
              <p:spPr bwMode="auto">
                <a:xfrm>
                  <a:off x="3170" y="2275"/>
                  <a:ext cx="105" cy="67"/>
                </a:xfrm>
                <a:custGeom>
                  <a:avLst/>
                  <a:gdLst>
                    <a:gd name="T0" fmla="*/ 105 w 105"/>
                    <a:gd name="T1" fmla="*/ 5 h 67"/>
                    <a:gd name="T2" fmla="*/ 0 w 105"/>
                    <a:gd name="T3" fmla="*/ 0 h 67"/>
                    <a:gd name="T4" fmla="*/ 80 w 105"/>
                    <a:gd name="T5" fmla="*/ 67 h 67"/>
                    <a:gd name="T6" fmla="*/ 63 w 105"/>
                    <a:gd name="T7" fmla="*/ 25 h 67"/>
                    <a:gd name="T8" fmla="*/ 105 w 105"/>
                    <a:gd name="T9" fmla="*/ 5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7" name="Group 14"/>
              <p:cNvGrpSpPr>
                <a:grpSpLocks/>
              </p:cNvGrpSpPr>
              <p:nvPr/>
            </p:nvGrpSpPr>
            <p:grpSpPr bwMode="auto">
              <a:xfrm>
                <a:off x="3320" y="1004"/>
                <a:ext cx="1792" cy="1689"/>
                <a:chOff x="3425" y="1885"/>
                <a:chExt cx="1792" cy="1689"/>
              </a:xfrm>
            </p:grpSpPr>
            <p:sp>
              <p:nvSpPr>
                <p:cNvPr id="20542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3472" y="1930"/>
                  <a:ext cx="1698" cy="159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3" name="Freeform 16"/>
                <p:cNvSpPr>
                  <a:spLocks/>
                </p:cNvSpPr>
                <p:nvPr/>
              </p:nvSpPr>
              <p:spPr bwMode="auto">
                <a:xfrm>
                  <a:off x="5122" y="3482"/>
                  <a:ext cx="95" cy="92"/>
                </a:xfrm>
                <a:custGeom>
                  <a:avLst/>
                  <a:gdLst>
                    <a:gd name="T0" fmla="*/ 0 w 95"/>
                    <a:gd name="T1" fmla="*/ 48 h 92"/>
                    <a:gd name="T2" fmla="*/ 95 w 95"/>
                    <a:gd name="T3" fmla="*/ 92 h 92"/>
                    <a:gd name="T4" fmla="*/ 46 w 95"/>
                    <a:gd name="T5" fmla="*/ 0 h 92"/>
                    <a:gd name="T6" fmla="*/ 46 w 95"/>
                    <a:gd name="T7" fmla="*/ 45 h 92"/>
                    <a:gd name="T8" fmla="*/ 0 w 95"/>
                    <a:gd name="T9" fmla="*/ 48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2"/>
                    <a:gd name="T17" fmla="*/ 95 w 95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2">
                      <a:moveTo>
                        <a:pt x="0" y="48"/>
                      </a:moveTo>
                      <a:lnTo>
                        <a:pt x="95" y="92"/>
                      </a:lnTo>
                      <a:lnTo>
                        <a:pt x="46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4" name="Freeform 17"/>
                <p:cNvSpPr>
                  <a:spLocks/>
                </p:cNvSpPr>
                <p:nvPr/>
              </p:nvSpPr>
              <p:spPr bwMode="auto">
                <a:xfrm>
                  <a:off x="3425" y="1885"/>
                  <a:ext cx="95" cy="92"/>
                </a:xfrm>
                <a:custGeom>
                  <a:avLst/>
                  <a:gdLst>
                    <a:gd name="T0" fmla="*/ 95 w 95"/>
                    <a:gd name="T1" fmla="*/ 44 h 92"/>
                    <a:gd name="T2" fmla="*/ 0 w 95"/>
                    <a:gd name="T3" fmla="*/ 0 h 92"/>
                    <a:gd name="T4" fmla="*/ 49 w 95"/>
                    <a:gd name="T5" fmla="*/ 92 h 92"/>
                    <a:gd name="T6" fmla="*/ 49 w 95"/>
                    <a:gd name="T7" fmla="*/ 47 h 92"/>
                    <a:gd name="T8" fmla="*/ 95 w 95"/>
                    <a:gd name="T9" fmla="*/ 44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2"/>
                    <a:gd name="T17" fmla="*/ 95 w 95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2">
                      <a:moveTo>
                        <a:pt x="95" y="44"/>
                      </a:moveTo>
                      <a:lnTo>
                        <a:pt x="0" y="0"/>
                      </a:lnTo>
                      <a:lnTo>
                        <a:pt x="49" y="92"/>
                      </a:lnTo>
                      <a:lnTo>
                        <a:pt x="49" y="47"/>
                      </a:lnTo>
                      <a:lnTo>
                        <a:pt x="95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8" name="Group 18"/>
              <p:cNvGrpSpPr>
                <a:grpSpLocks/>
              </p:cNvGrpSpPr>
              <p:nvPr/>
            </p:nvGrpSpPr>
            <p:grpSpPr bwMode="auto">
              <a:xfrm>
                <a:off x="3750" y="698"/>
                <a:ext cx="968" cy="2225"/>
                <a:chOff x="3855" y="1579"/>
                <a:chExt cx="968" cy="2225"/>
              </a:xfrm>
            </p:grpSpPr>
            <p:sp>
              <p:nvSpPr>
                <p:cNvPr id="205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882" y="1639"/>
                  <a:ext cx="914" cy="210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0" name="Freeform 20"/>
                <p:cNvSpPr>
                  <a:spLocks/>
                </p:cNvSpPr>
                <p:nvPr/>
              </p:nvSpPr>
              <p:spPr bwMode="auto">
                <a:xfrm>
                  <a:off x="4753" y="1579"/>
                  <a:ext cx="70" cy="104"/>
                </a:xfrm>
                <a:custGeom>
                  <a:avLst/>
                  <a:gdLst>
                    <a:gd name="T0" fmla="*/ 62 w 70"/>
                    <a:gd name="T1" fmla="*/ 104 h 104"/>
                    <a:gd name="T2" fmla="*/ 70 w 70"/>
                    <a:gd name="T3" fmla="*/ 0 h 104"/>
                    <a:gd name="T4" fmla="*/ 0 w 70"/>
                    <a:gd name="T5" fmla="*/ 78 h 104"/>
                    <a:gd name="T6" fmla="*/ 43 w 70"/>
                    <a:gd name="T7" fmla="*/ 62 h 104"/>
                    <a:gd name="T8" fmla="*/ 62 w 70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4"/>
                    <a:gd name="T17" fmla="*/ 70 w 7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4">
                      <a:moveTo>
                        <a:pt x="62" y="104"/>
                      </a:move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43" y="62"/>
                      </a:lnTo>
                      <a:lnTo>
                        <a:pt x="62" y="10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1" name="Freeform 21"/>
                <p:cNvSpPr>
                  <a:spLocks/>
                </p:cNvSpPr>
                <p:nvPr/>
              </p:nvSpPr>
              <p:spPr bwMode="auto">
                <a:xfrm>
                  <a:off x="3855" y="3700"/>
                  <a:ext cx="70" cy="104"/>
                </a:xfrm>
                <a:custGeom>
                  <a:avLst/>
                  <a:gdLst>
                    <a:gd name="T0" fmla="*/ 8 w 70"/>
                    <a:gd name="T1" fmla="*/ 0 h 104"/>
                    <a:gd name="T2" fmla="*/ 0 w 70"/>
                    <a:gd name="T3" fmla="*/ 104 h 104"/>
                    <a:gd name="T4" fmla="*/ 70 w 70"/>
                    <a:gd name="T5" fmla="*/ 26 h 104"/>
                    <a:gd name="T6" fmla="*/ 27 w 70"/>
                    <a:gd name="T7" fmla="*/ 42 h 104"/>
                    <a:gd name="T8" fmla="*/ 8 w 7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4"/>
                    <a:gd name="T17" fmla="*/ 70 w 7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4">
                      <a:moveTo>
                        <a:pt x="8" y="0"/>
                      </a:moveTo>
                      <a:lnTo>
                        <a:pt x="0" y="104"/>
                      </a:lnTo>
                      <a:lnTo>
                        <a:pt x="70" y="26"/>
                      </a:lnTo>
                      <a:lnTo>
                        <a:pt x="27" y="4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9" name="Group 22"/>
              <p:cNvGrpSpPr>
                <a:grpSpLocks/>
              </p:cNvGrpSpPr>
              <p:nvPr/>
            </p:nvGrpSpPr>
            <p:grpSpPr bwMode="auto">
              <a:xfrm>
                <a:off x="3099" y="1435"/>
                <a:ext cx="2300" cy="836"/>
                <a:chOff x="3204" y="2316"/>
                <a:chExt cx="2300" cy="836"/>
              </a:xfrm>
            </p:grpSpPr>
            <p:sp>
              <p:nvSpPr>
                <p:cNvPr id="2053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266" y="2339"/>
                  <a:ext cx="2176" cy="79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7" name="Freeform 24"/>
                <p:cNvSpPr>
                  <a:spLocks/>
                </p:cNvSpPr>
                <p:nvPr/>
              </p:nvSpPr>
              <p:spPr bwMode="auto">
                <a:xfrm>
                  <a:off x="5400" y="2316"/>
                  <a:ext cx="104" cy="65"/>
                </a:xfrm>
                <a:custGeom>
                  <a:avLst/>
                  <a:gdLst>
                    <a:gd name="T0" fmla="*/ 22 w 104"/>
                    <a:gd name="T1" fmla="*/ 65 h 65"/>
                    <a:gd name="T2" fmla="*/ 104 w 104"/>
                    <a:gd name="T3" fmla="*/ 0 h 65"/>
                    <a:gd name="T4" fmla="*/ 0 w 104"/>
                    <a:gd name="T5" fmla="*/ 2 h 65"/>
                    <a:gd name="T6" fmla="*/ 40 w 104"/>
                    <a:gd name="T7" fmla="*/ 23 h 65"/>
                    <a:gd name="T8" fmla="*/ 22 w 104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22" y="65"/>
                      </a:moveTo>
                      <a:lnTo>
                        <a:pt x="104" y="0"/>
                      </a:lnTo>
                      <a:lnTo>
                        <a:pt x="0" y="2"/>
                      </a:lnTo>
                      <a:lnTo>
                        <a:pt x="40" y="23"/>
                      </a:lnTo>
                      <a:lnTo>
                        <a:pt x="22" y="6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8" name="Freeform 25"/>
                <p:cNvSpPr>
                  <a:spLocks/>
                </p:cNvSpPr>
                <p:nvPr/>
              </p:nvSpPr>
              <p:spPr bwMode="auto">
                <a:xfrm>
                  <a:off x="3204" y="3087"/>
                  <a:ext cx="104" cy="65"/>
                </a:xfrm>
                <a:custGeom>
                  <a:avLst/>
                  <a:gdLst>
                    <a:gd name="T0" fmla="*/ 82 w 104"/>
                    <a:gd name="T1" fmla="*/ 0 h 65"/>
                    <a:gd name="T2" fmla="*/ 0 w 104"/>
                    <a:gd name="T3" fmla="*/ 65 h 65"/>
                    <a:gd name="T4" fmla="*/ 104 w 104"/>
                    <a:gd name="T5" fmla="*/ 63 h 65"/>
                    <a:gd name="T6" fmla="*/ 64 w 104"/>
                    <a:gd name="T7" fmla="*/ 42 h 65"/>
                    <a:gd name="T8" fmla="*/ 82 w 104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0" name="Group 26"/>
              <p:cNvGrpSpPr>
                <a:grpSpLocks/>
              </p:cNvGrpSpPr>
              <p:nvPr/>
            </p:nvGrpSpPr>
            <p:grpSpPr bwMode="auto">
              <a:xfrm>
                <a:off x="3368" y="955"/>
                <a:ext cx="1762" cy="1700"/>
                <a:chOff x="3473" y="1836"/>
                <a:chExt cx="1762" cy="1700"/>
              </a:xfrm>
            </p:grpSpPr>
            <p:sp>
              <p:nvSpPr>
                <p:cNvPr id="2053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20" y="1881"/>
                  <a:ext cx="1668" cy="161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4" name="Freeform 28"/>
                <p:cNvSpPr>
                  <a:spLocks/>
                </p:cNvSpPr>
                <p:nvPr/>
              </p:nvSpPr>
              <p:spPr bwMode="auto">
                <a:xfrm>
                  <a:off x="3473" y="3443"/>
                  <a:ext cx="94" cy="93"/>
                </a:xfrm>
                <a:custGeom>
                  <a:avLst/>
                  <a:gdLst>
                    <a:gd name="T0" fmla="*/ 48 w 94"/>
                    <a:gd name="T1" fmla="*/ 0 h 93"/>
                    <a:gd name="T2" fmla="*/ 0 w 94"/>
                    <a:gd name="T3" fmla="*/ 93 h 93"/>
                    <a:gd name="T4" fmla="*/ 94 w 94"/>
                    <a:gd name="T5" fmla="*/ 48 h 93"/>
                    <a:gd name="T6" fmla="*/ 49 w 94"/>
                    <a:gd name="T7" fmla="*/ 46 h 93"/>
                    <a:gd name="T8" fmla="*/ 48 w 94"/>
                    <a:gd name="T9" fmla="*/ 0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3"/>
                    <a:gd name="T17" fmla="*/ 94 w 9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3">
                      <a:moveTo>
                        <a:pt x="48" y="0"/>
                      </a:moveTo>
                      <a:lnTo>
                        <a:pt x="0" y="93"/>
                      </a:lnTo>
                      <a:lnTo>
                        <a:pt x="94" y="48"/>
                      </a:lnTo>
                      <a:lnTo>
                        <a:pt x="49" y="46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5" name="Freeform 29"/>
                <p:cNvSpPr>
                  <a:spLocks/>
                </p:cNvSpPr>
                <p:nvPr/>
              </p:nvSpPr>
              <p:spPr bwMode="auto">
                <a:xfrm>
                  <a:off x="5141" y="1836"/>
                  <a:ext cx="94" cy="93"/>
                </a:xfrm>
                <a:custGeom>
                  <a:avLst/>
                  <a:gdLst>
                    <a:gd name="T0" fmla="*/ 46 w 94"/>
                    <a:gd name="T1" fmla="*/ 93 h 93"/>
                    <a:gd name="T2" fmla="*/ 94 w 94"/>
                    <a:gd name="T3" fmla="*/ 0 h 93"/>
                    <a:gd name="T4" fmla="*/ 0 w 94"/>
                    <a:gd name="T5" fmla="*/ 45 h 93"/>
                    <a:gd name="T6" fmla="*/ 45 w 94"/>
                    <a:gd name="T7" fmla="*/ 47 h 93"/>
                    <a:gd name="T8" fmla="*/ 46 w 94"/>
                    <a:gd name="T9" fmla="*/ 93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3"/>
                    <a:gd name="T17" fmla="*/ 94 w 9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3">
                      <a:moveTo>
                        <a:pt x="46" y="93"/>
                      </a:moveTo>
                      <a:lnTo>
                        <a:pt x="94" y="0"/>
                      </a:lnTo>
                      <a:lnTo>
                        <a:pt x="0" y="45"/>
                      </a:lnTo>
                      <a:lnTo>
                        <a:pt x="45" y="47"/>
                      </a:lnTo>
                      <a:lnTo>
                        <a:pt x="46" y="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1" name="Group 30"/>
              <p:cNvGrpSpPr>
                <a:grpSpLocks/>
              </p:cNvGrpSpPr>
              <p:nvPr/>
            </p:nvGrpSpPr>
            <p:grpSpPr bwMode="auto">
              <a:xfrm>
                <a:off x="4166" y="582"/>
                <a:ext cx="68" cy="2448"/>
                <a:chOff x="4271" y="1463"/>
                <a:chExt cx="68" cy="2448"/>
              </a:xfrm>
            </p:grpSpPr>
            <p:sp>
              <p:nvSpPr>
                <p:cNvPr id="2053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305" y="1529"/>
                  <a:ext cx="1" cy="23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1" name="Freeform 32"/>
                <p:cNvSpPr>
                  <a:spLocks/>
                </p:cNvSpPr>
                <p:nvPr/>
              </p:nvSpPr>
              <p:spPr bwMode="auto">
                <a:xfrm>
                  <a:off x="4271" y="3812"/>
                  <a:ext cx="67" cy="99"/>
                </a:xfrm>
                <a:custGeom>
                  <a:avLst/>
                  <a:gdLst>
                    <a:gd name="T0" fmla="*/ 0 w 67"/>
                    <a:gd name="T1" fmla="*/ 0 h 99"/>
                    <a:gd name="T2" fmla="*/ 34 w 67"/>
                    <a:gd name="T3" fmla="*/ 99 h 99"/>
                    <a:gd name="T4" fmla="*/ 67 w 67"/>
                    <a:gd name="T5" fmla="*/ 0 h 99"/>
                    <a:gd name="T6" fmla="*/ 34 w 67"/>
                    <a:gd name="T7" fmla="*/ 31 h 99"/>
                    <a:gd name="T8" fmla="*/ 0 w 6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2" name="Freeform 33"/>
                <p:cNvSpPr>
                  <a:spLocks/>
                </p:cNvSpPr>
                <p:nvPr/>
              </p:nvSpPr>
              <p:spPr bwMode="auto">
                <a:xfrm>
                  <a:off x="4272" y="1463"/>
                  <a:ext cx="67" cy="99"/>
                </a:xfrm>
                <a:custGeom>
                  <a:avLst/>
                  <a:gdLst>
                    <a:gd name="T0" fmla="*/ 67 w 67"/>
                    <a:gd name="T1" fmla="*/ 99 h 99"/>
                    <a:gd name="T2" fmla="*/ 33 w 67"/>
                    <a:gd name="T3" fmla="*/ 0 h 99"/>
                    <a:gd name="T4" fmla="*/ 0 w 67"/>
                    <a:gd name="T5" fmla="*/ 99 h 99"/>
                    <a:gd name="T6" fmla="*/ 33 w 67"/>
                    <a:gd name="T7" fmla="*/ 68 h 99"/>
                    <a:gd name="T8" fmla="*/ 67 w 67"/>
                    <a:gd name="T9" fmla="*/ 99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2" name="Group 34"/>
              <p:cNvGrpSpPr>
                <a:grpSpLocks/>
              </p:cNvGrpSpPr>
              <p:nvPr/>
            </p:nvGrpSpPr>
            <p:grpSpPr bwMode="auto">
              <a:xfrm>
                <a:off x="3703" y="687"/>
                <a:ext cx="996" cy="2236"/>
                <a:chOff x="3808" y="1568"/>
                <a:chExt cx="996" cy="2236"/>
              </a:xfrm>
            </p:grpSpPr>
            <p:sp>
              <p:nvSpPr>
                <p:cNvPr id="20527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3836" y="1628"/>
                  <a:ext cx="940" cy="21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8" name="Freeform 36"/>
                <p:cNvSpPr>
                  <a:spLocks/>
                </p:cNvSpPr>
                <p:nvPr/>
              </p:nvSpPr>
              <p:spPr bwMode="auto">
                <a:xfrm>
                  <a:off x="4732" y="3700"/>
                  <a:ext cx="72" cy="104"/>
                </a:xfrm>
                <a:custGeom>
                  <a:avLst/>
                  <a:gdLst>
                    <a:gd name="T0" fmla="*/ 0 w 72"/>
                    <a:gd name="T1" fmla="*/ 28 h 104"/>
                    <a:gd name="T2" fmla="*/ 72 w 72"/>
                    <a:gd name="T3" fmla="*/ 104 h 104"/>
                    <a:gd name="T4" fmla="*/ 61 w 72"/>
                    <a:gd name="T5" fmla="*/ 0 h 104"/>
                    <a:gd name="T6" fmla="*/ 44 w 72"/>
                    <a:gd name="T7" fmla="*/ 42 h 104"/>
                    <a:gd name="T8" fmla="*/ 0 w 72"/>
                    <a:gd name="T9" fmla="*/ 28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04"/>
                    <a:gd name="T17" fmla="*/ 72 w 7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04">
                      <a:moveTo>
                        <a:pt x="0" y="28"/>
                      </a:moveTo>
                      <a:lnTo>
                        <a:pt x="72" y="104"/>
                      </a:lnTo>
                      <a:lnTo>
                        <a:pt x="61" y="0"/>
                      </a:lnTo>
                      <a:lnTo>
                        <a:pt x="44" y="4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9" name="Freeform 37"/>
                <p:cNvSpPr>
                  <a:spLocks/>
                </p:cNvSpPr>
                <p:nvPr/>
              </p:nvSpPr>
              <p:spPr bwMode="auto">
                <a:xfrm>
                  <a:off x="3808" y="1568"/>
                  <a:ext cx="72" cy="104"/>
                </a:xfrm>
                <a:custGeom>
                  <a:avLst/>
                  <a:gdLst>
                    <a:gd name="T0" fmla="*/ 72 w 72"/>
                    <a:gd name="T1" fmla="*/ 76 h 104"/>
                    <a:gd name="T2" fmla="*/ 0 w 72"/>
                    <a:gd name="T3" fmla="*/ 0 h 104"/>
                    <a:gd name="T4" fmla="*/ 11 w 72"/>
                    <a:gd name="T5" fmla="*/ 104 h 104"/>
                    <a:gd name="T6" fmla="*/ 28 w 72"/>
                    <a:gd name="T7" fmla="*/ 62 h 104"/>
                    <a:gd name="T8" fmla="*/ 72 w 72"/>
                    <a:gd name="T9" fmla="*/ 76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04"/>
                    <a:gd name="T17" fmla="*/ 72 w 7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04">
                      <a:moveTo>
                        <a:pt x="72" y="76"/>
                      </a:moveTo>
                      <a:lnTo>
                        <a:pt x="0" y="0"/>
                      </a:lnTo>
                      <a:lnTo>
                        <a:pt x="11" y="104"/>
                      </a:lnTo>
                      <a:lnTo>
                        <a:pt x="28" y="62"/>
                      </a:lnTo>
                      <a:lnTo>
                        <a:pt x="72" y="7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23" name="Rectangle 38"/>
              <p:cNvSpPr>
                <a:spLocks noChangeArrowheads="1"/>
              </p:cNvSpPr>
              <p:nvPr/>
            </p:nvSpPr>
            <p:spPr bwMode="auto">
              <a:xfrm>
                <a:off x="4094" y="1684"/>
                <a:ext cx="29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20524" name="Group 39"/>
              <p:cNvGrpSpPr>
                <a:grpSpLocks/>
              </p:cNvGrpSpPr>
              <p:nvPr/>
            </p:nvGrpSpPr>
            <p:grpSpPr bwMode="auto">
              <a:xfrm>
                <a:off x="4078" y="1686"/>
                <a:ext cx="242" cy="346"/>
                <a:chOff x="4176" y="528"/>
                <a:chExt cx="242" cy="346"/>
              </a:xfrm>
            </p:grpSpPr>
            <p:sp>
              <p:nvSpPr>
                <p:cNvPr id="20525" name="Oval 40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5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600">
                      <a:solidFill>
                        <a:srgbClr val="CC0000"/>
                      </a:solidFill>
                      <a:latin typeface="Bookman Old Style" panose="02050604050505020204" pitchFamily="18" charset="0"/>
                    </a:rPr>
                    <a:t>+</a:t>
                  </a: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512" name="Freeform 42"/>
            <p:cNvSpPr>
              <a:spLocks/>
            </p:cNvSpPr>
            <p:nvPr/>
          </p:nvSpPr>
          <p:spPr bwMode="auto">
            <a:xfrm>
              <a:off x="3264" y="912"/>
              <a:ext cx="1812" cy="1306"/>
            </a:xfrm>
            <a:custGeom>
              <a:avLst/>
              <a:gdLst>
                <a:gd name="T0" fmla="*/ 245 w 1812"/>
                <a:gd name="T1" fmla="*/ 652 h 1306"/>
                <a:gd name="T2" fmla="*/ 389 w 1812"/>
                <a:gd name="T3" fmla="*/ 296 h 1306"/>
                <a:gd name="T4" fmla="*/ 500 w 1812"/>
                <a:gd name="T5" fmla="*/ 196 h 1306"/>
                <a:gd name="T6" fmla="*/ 1011 w 1812"/>
                <a:gd name="T7" fmla="*/ 63 h 1306"/>
                <a:gd name="T8" fmla="*/ 1422 w 1812"/>
                <a:gd name="T9" fmla="*/ 96 h 1306"/>
                <a:gd name="T10" fmla="*/ 1556 w 1812"/>
                <a:gd name="T11" fmla="*/ 241 h 1306"/>
                <a:gd name="T12" fmla="*/ 1623 w 1812"/>
                <a:gd name="T13" fmla="*/ 285 h 1306"/>
                <a:gd name="T14" fmla="*/ 1656 w 1812"/>
                <a:gd name="T15" fmla="*/ 307 h 1306"/>
                <a:gd name="T16" fmla="*/ 1745 w 1812"/>
                <a:gd name="T17" fmla="*/ 440 h 1306"/>
                <a:gd name="T18" fmla="*/ 1734 w 1812"/>
                <a:gd name="T19" fmla="*/ 829 h 1306"/>
                <a:gd name="T20" fmla="*/ 1656 w 1812"/>
                <a:gd name="T21" fmla="*/ 985 h 1306"/>
                <a:gd name="T22" fmla="*/ 1256 w 1812"/>
                <a:gd name="T23" fmla="*/ 1207 h 1306"/>
                <a:gd name="T24" fmla="*/ 1145 w 1812"/>
                <a:gd name="T25" fmla="*/ 1240 h 1306"/>
                <a:gd name="T26" fmla="*/ 789 w 1812"/>
                <a:gd name="T27" fmla="*/ 1174 h 1306"/>
                <a:gd name="T28" fmla="*/ 722 w 1812"/>
                <a:gd name="T29" fmla="*/ 1152 h 1306"/>
                <a:gd name="T30" fmla="*/ 611 w 1812"/>
                <a:gd name="T31" fmla="*/ 1129 h 1306"/>
                <a:gd name="T32" fmla="*/ 45 w 1812"/>
                <a:gd name="T33" fmla="*/ 1140 h 1306"/>
                <a:gd name="T34" fmla="*/ 0 w 1812"/>
                <a:gd name="T35" fmla="*/ 1040 h 1306"/>
                <a:gd name="T36" fmla="*/ 11 w 1812"/>
                <a:gd name="T37" fmla="*/ 907 h 1306"/>
                <a:gd name="T38" fmla="*/ 67 w 1812"/>
                <a:gd name="T39" fmla="*/ 807 h 1306"/>
                <a:gd name="T40" fmla="*/ 211 w 1812"/>
                <a:gd name="T41" fmla="*/ 663 h 1306"/>
                <a:gd name="T42" fmla="*/ 245 w 1812"/>
                <a:gd name="T43" fmla="*/ 652 h 13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12"/>
                <a:gd name="T67" fmla="*/ 0 h 1306"/>
                <a:gd name="T68" fmla="*/ 1812 w 1812"/>
                <a:gd name="T69" fmla="*/ 1306 h 130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12" h="1306">
                  <a:moveTo>
                    <a:pt x="245" y="652"/>
                  </a:moveTo>
                  <a:cubicBezTo>
                    <a:pt x="255" y="512"/>
                    <a:pt x="263" y="380"/>
                    <a:pt x="389" y="296"/>
                  </a:cubicBezTo>
                  <a:cubicBezTo>
                    <a:pt x="410" y="233"/>
                    <a:pt x="436" y="212"/>
                    <a:pt x="500" y="196"/>
                  </a:cubicBezTo>
                  <a:cubicBezTo>
                    <a:pt x="651" y="77"/>
                    <a:pt x="824" y="82"/>
                    <a:pt x="1011" y="63"/>
                  </a:cubicBezTo>
                  <a:cubicBezTo>
                    <a:pt x="1148" y="67"/>
                    <a:pt x="1324" y="0"/>
                    <a:pt x="1422" y="96"/>
                  </a:cubicBezTo>
                  <a:cubicBezTo>
                    <a:pt x="1466" y="139"/>
                    <a:pt x="1503" y="206"/>
                    <a:pt x="1556" y="241"/>
                  </a:cubicBezTo>
                  <a:cubicBezTo>
                    <a:pt x="1578" y="256"/>
                    <a:pt x="1601" y="270"/>
                    <a:pt x="1623" y="285"/>
                  </a:cubicBezTo>
                  <a:cubicBezTo>
                    <a:pt x="1634" y="292"/>
                    <a:pt x="1656" y="307"/>
                    <a:pt x="1656" y="307"/>
                  </a:cubicBezTo>
                  <a:cubicBezTo>
                    <a:pt x="1686" y="352"/>
                    <a:pt x="1715" y="395"/>
                    <a:pt x="1745" y="440"/>
                  </a:cubicBezTo>
                  <a:cubicBezTo>
                    <a:pt x="1786" y="565"/>
                    <a:pt x="1812" y="712"/>
                    <a:pt x="1734" y="829"/>
                  </a:cubicBezTo>
                  <a:cubicBezTo>
                    <a:pt x="1720" y="888"/>
                    <a:pt x="1699" y="942"/>
                    <a:pt x="1656" y="985"/>
                  </a:cubicBezTo>
                  <a:cubicBezTo>
                    <a:pt x="1601" y="1151"/>
                    <a:pt x="1408" y="1186"/>
                    <a:pt x="1256" y="1207"/>
                  </a:cubicBezTo>
                  <a:cubicBezTo>
                    <a:pt x="1175" y="1234"/>
                    <a:pt x="1212" y="1223"/>
                    <a:pt x="1145" y="1240"/>
                  </a:cubicBezTo>
                  <a:cubicBezTo>
                    <a:pt x="1017" y="1306"/>
                    <a:pt x="909" y="1213"/>
                    <a:pt x="789" y="1174"/>
                  </a:cubicBezTo>
                  <a:cubicBezTo>
                    <a:pt x="785" y="1173"/>
                    <a:pt x="726" y="1153"/>
                    <a:pt x="722" y="1152"/>
                  </a:cubicBezTo>
                  <a:cubicBezTo>
                    <a:pt x="685" y="1144"/>
                    <a:pt x="611" y="1129"/>
                    <a:pt x="611" y="1129"/>
                  </a:cubicBezTo>
                  <a:cubicBezTo>
                    <a:pt x="170" y="1156"/>
                    <a:pt x="359" y="1160"/>
                    <a:pt x="45" y="1140"/>
                  </a:cubicBezTo>
                  <a:cubicBezTo>
                    <a:pt x="32" y="1104"/>
                    <a:pt x="12" y="1076"/>
                    <a:pt x="0" y="1040"/>
                  </a:cubicBezTo>
                  <a:cubicBezTo>
                    <a:pt x="4" y="996"/>
                    <a:pt x="5" y="951"/>
                    <a:pt x="11" y="907"/>
                  </a:cubicBezTo>
                  <a:cubicBezTo>
                    <a:pt x="16" y="870"/>
                    <a:pt x="49" y="833"/>
                    <a:pt x="67" y="807"/>
                  </a:cubicBezTo>
                  <a:cubicBezTo>
                    <a:pt x="106" y="748"/>
                    <a:pt x="140" y="687"/>
                    <a:pt x="211" y="663"/>
                  </a:cubicBezTo>
                  <a:cubicBezTo>
                    <a:pt x="248" y="638"/>
                    <a:pt x="245" y="626"/>
                    <a:pt x="245" y="652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4" name="Text Box 43"/>
          <p:cNvSpPr txBox="1">
            <a:spLocks noChangeArrowheads="1"/>
          </p:cNvSpPr>
          <p:nvPr/>
        </p:nvSpPr>
        <p:spPr bwMode="auto">
          <a:xfrm>
            <a:off x="152400" y="685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800"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</a:rPr>
              <a:t>点电荷在任意封闭曲面内</a:t>
            </a:r>
          </a:p>
        </p:txBody>
      </p:sp>
      <p:graphicFrame>
        <p:nvGraphicFramePr>
          <p:cNvPr id="20485" name="Object 44"/>
          <p:cNvGraphicFramePr>
            <a:graphicFrameLocks noChangeAspect="1"/>
          </p:cNvGraphicFramePr>
          <p:nvPr/>
        </p:nvGraphicFramePr>
        <p:xfrm>
          <a:off x="530225" y="1295400"/>
          <a:ext cx="39544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公式" r:id="rId4" imgW="1384300" imgH="431800" progId="Equation.3">
                  <p:embed/>
                </p:oleObj>
              </mc:Choice>
              <mc:Fallback>
                <p:oleObj name="公式" r:id="rId4" imgW="1384300" imgH="431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95400"/>
                        <a:ext cx="395446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5"/>
          <p:cNvGraphicFramePr>
            <a:graphicFrameLocks noChangeAspect="1"/>
          </p:cNvGraphicFramePr>
          <p:nvPr/>
        </p:nvGraphicFramePr>
        <p:xfrm>
          <a:off x="1216025" y="2514600"/>
          <a:ext cx="23653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6" imgW="787400" imgH="431800" progId="Equation.3">
                  <p:embed/>
                </p:oleObj>
              </mc:Choice>
              <mc:Fallback>
                <p:oleObj name="Equation" r:id="rId6" imgW="787400" imgH="431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514600"/>
                        <a:ext cx="23653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6"/>
          <p:cNvGraphicFramePr>
            <a:graphicFrameLocks noChangeAspect="1"/>
          </p:cNvGraphicFramePr>
          <p:nvPr/>
        </p:nvGraphicFramePr>
        <p:xfrm>
          <a:off x="1330325" y="4392613"/>
          <a:ext cx="19462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8" imgW="622030" imgH="393529" progId="Equation.3">
                  <p:embed/>
                </p:oleObj>
              </mc:Choice>
              <mc:Fallback>
                <p:oleObj name="Equation" r:id="rId8" imgW="622030" imgH="39352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392613"/>
                        <a:ext cx="19462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47"/>
          <p:cNvGraphicFramePr>
            <a:graphicFrameLocks noChangeAspect="1"/>
          </p:cNvGraphicFramePr>
          <p:nvPr/>
        </p:nvGraphicFramePr>
        <p:xfrm>
          <a:off x="661988" y="5334000"/>
          <a:ext cx="353218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公式" r:id="rId10" imgW="1282700" imgH="431800" progId="Equation.3">
                  <p:embed/>
                </p:oleObj>
              </mc:Choice>
              <mc:Fallback>
                <p:oleObj name="公式" r:id="rId10" imgW="1282700" imgH="431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334000"/>
                        <a:ext cx="353218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48"/>
          <p:cNvGrpSpPr>
            <a:grpSpLocks/>
          </p:cNvGrpSpPr>
          <p:nvPr/>
        </p:nvGrpSpPr>
        <p:grpSpPr bwMode="auto">
          <a:xfrm>
            <a:off x="7740650" y="2047875"/>
            <a:ext cx="1098550" cy="804863"/>
            <a:chOff x="4944" y="1296"/>
            <a:chExt cx="692" cy="507"/>
          </a:xfrm>
        </p:grpSpPr>
        <p:sp>
          <p:nvSpPr>
            <p:cNvPr id="20507" name="Oval 49" descr="轮廓式菱形"/>
            <p:cNvSpPr>
              <a:spLocks noChangeArrowheads="1"/>
            </p:cNvSpPr>
            <p:nvPr/>
          </p:nvSpPr>
          <p:spPr bwMode="auto">
            <a:xfrm rot="855516">
              <a:off x="4944" y="1446"/>
              <a:ext cx="144" cy="357"/>
            </a:xfrm>
            <a:prstGeom prst="ellipse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08" name="Line 50"/>
            <p:cNvSpPr>
              <a:spLocks noChangeShapeType="1"/>
            </p:cNvSpPr>
            <p:nvPr/>
          </p:nvSpPr>
          <p:spPr bwMode="auto">
            <a:xfrm>
              <a:off x="4992" y="1599"/>
              <a:ext cx="384" cy="1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9" name="Object 51"/>
            <p:cNvGraphicFramePr>
              <a:graphicFrameLocks noChangeAspect="1"/>
            </p:cNvGraphicFramePr>
            <p:nvPr/>
          </p:nvGraphicFramePr>
          <p:xfrm>
            <a:off x="5184" y="1296"/>
            <a:ext cx="45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" name="Equation" r:id="rId13" imgW="209601" imgH="190449" progId="Equation.3">
                    <p:embed/>
                  </p:oleObj>
                </mc:Choice>
                <mc:Fallback>
                  <p:oleObj name="Equation" r:id="rId13" imgW="209601" imgH="190449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96"/>
                          <a:ext cx="45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52"/>
            <p:cNvSpPr>
              <a:spLocks noChangeShapeType="1"/>
            </p:cNvSpPr>
            <p:nvPr/>
          </p:nvSpPr>
          <p:spPr bwMode="auto">
            <a:xfrm flipV="1">
              <a:off x="4992" y="1542"/>
              <a:ext cx="144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" name="Group 53"/>
          <p:cNvGrpSpPr>
            <a:grpSpLocks/>
          </p:cNvGrpSpPr>
          <p:nvPr/>
        </p:nvGrpSpPr>
        <p:grpSpPr bwMode="auto">
          <a:xfrm>
            <a:off x="6673850" y="1895475"/>
            <a:ext cx="1219200" cy="1076325"/>
            <a:chOff x="4272" y="1200"/>
            <a:chExt cx="768" cy="678"/>
          </a:xfrm>
        </p:grpSpPr>
        <p:sp>
          <p:nvSpPr>
            <p:cNvPr id="20503" name="Line 54"/>
            <p:cNvSpPr>
              <a:spLocks noChangeShapeType="1"/>
            </p:cNvSpPr>
            <p:nvPr/>
          </p:nvSpPr>
          <p:spPr bwMode="auto">
            <a:xfrm flipV="1">
              <a:off x="4272" y="1464"/>
              <a:ext cx="768" cy="41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55"/>
            <p:cNvSpPr>
              <a:spLocks noChangeShapeType="1"/>
            </p:cNvSpPr>
            <p:nvPr/>
          </p:nvSpPr>
          <p:spPr bwMode="auto">
            <a:xfrm flipV="1">
              <a:off x="4272" y="1782"/>
              <a:ext cx="768" cy="9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Oval 56"/>
            <p:cNvSpPr>
              <a:spLocks noChangeArrowheads="1"/>
            </p:cNvSpPr>
            <p:nvPr/>
          </p:nvSpPr>
          <p:spPr bwMode="auto">
            <a:xfrm rot="-1211148">
              <a:off x="4889" y="1523"/>
              <a:ext cx="97" cy="269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06" name="Object 57"/>
            <p:cNvGraphicFramePr>
              <a:graphicFrameLocks noChangeAspect="1"/>
            </p:cNvGraphicFramePr>
            <p:nvPr/>
          </p:nvGraphicFramePr>
          <p:xfrm>
            <a:off x="4499" y="1200"/>
            <a:ext cx="50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6" name="Equation" r:id="rId15" imgW="247542" imgH="190449" progId="Equation.3">
                    <p:embed/>
                  </p:oleObj>
                </mc:Choice>
                <mc:Fallback>
                  <p:oleObj name="Equation" r:id="rId15" imgW="247542" imgH="19044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200"/>
                          <a:ext cx="50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1" name="Group 58"/>
          <p:cNvGrpSpPr>
            <a:grpSpLocks/>
          </p:cNvGrpSpPr>
          <p:nvPr/>
        </p:nvGrpSpPr>
        <p:grpSpPr bwMode="auto">
          <a:xfrm>
            <a:off x="5105400" y="4865688"/>
            <a:ext cx="3492500" cy="1452562"/>
            <a:chOff x="3264" y="3065"/>
            <a:chExt cx="2200" cy="915"/>
          </a:xfrm>
        </p:grpSpPr>
        <p:sp>
          <p:nvSpPr>
            <p:cNvPr id="20493" name="Line 59"/>
            <p:cNvSpPr>
              <a:spLocks noChangeShapeType="1"/>
            </p:cNvSpPr>
            <p:nvPr/>
          </p:nvSpPr>
          <p:spPr bwMode="auto">
            <a:xfrm flipV="1">
              <a:off x="3264" y="3317"/>
              <a:ext cx="1104" cy="49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60"/>
            <p:cNvSpPr>
              <a:spLocks noChangeShapeType="1"/>
            </p:cNvSpPr>
            <p:nvPr/>
          </p:nvSpPr>
          <p:spPr bwMode="auto">
            <a:xfrm flipV="1">
              <a:off x="3264" y="3752"/>
              <a:ext cx="1111" cy="6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Oval 61"/>
            <p:cNvSpPr>
              <a:spLocks noChangeArrowheads="1"/>
            </p:cNvSpPr>
            <p:nvPr/>
          </p:nvSpPr>
          <p:spPr bwMode="auto">
            <a:xfrm rot="-1211148">
              <a:off x="4167" y="3391"/>
              <a:ext cx="208" cy="361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6" name="Oval 62"/>
            <p:cNvSpPr>
              <a:spLocks noChangeArrowheads="1"/>
            </p:cNvSpPr>
            <p:nvPr/>
          </p:nvSpPr>
          <p:spPr bwMode="auto">
            <a:xfrm rot="855516">
              <a:off x="4236" y="3309"/>
              <a:ext cx="208" cy="45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7" name="Line 63"/>
            <p:cNvSpPr>
              <a:spLocks noChangeShapeType="1"/>
            </p:cNvSpPr>
            <p:nvPr/>
          </p:nvSpPr>
          <p:spPr bwMode="auto">
            <a:xfrm>
              <a:off x="4272" y="3509"/>
              <a:ext cx="720" cy="24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8" name="Object 64"/>
            <p:cNvGraphicFramePr>
              <a:graphicFrameLocks noChangeAspect="1"/>
            </p:cNvGraphicFramePr>
            <p:nvPr/>
          </p:nvGraphicFramePr>
          <p:xfrm>
            <a:off x="4992" y="3591"/>
            <a:ext cx="47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" name="Equation" r:id="rId17" imgW="215713" imgH="203024" progId="Equation.3">
                    <p:embed/>
                  </p:oleObj>
                </mc:Choice>
                <mc:Fallback>
                  <p:oleObj name="Equation" r:id="rId17" imgW="215713" imgH="20302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591"/>
                          <a:ext cx="47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Line 65"/>
            <p:cNvSpPr>
              <a:spLocks noChangeShapeType="1"/>
            </p:cNvSpPr>
            <p:nvPr/>
          </p:nvSpPr>
          <p:spPr bwMode="auto">
            <a:xfrm flipV="1">
              <a:off x="4272" y="3360"/>
              <a:ext cx="624" cy="17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0" name="Object 66"/>
            <p:cNvGraphicFramePr>
              <a:graphicFrameLocks noChangeAspect="1"/>
            </p:cNvGraphicFramePr>
            <p:nvPr/>
          </p:nvGraphicFramePr>
          <p:xfrm>
            <a:off x="4743" y="3408"/>
            <a:ext cx="20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" name="公式" r:id="rId19" imgW="126725" imgH="177415" progId="Equation.3">
                    <p:embed/>
                  </p:oleObj>
                </mc:Choice>
                <mc:Fallback>
                  <p:oleObj name="公式" r:id="rId19" imgW="126725" imgH="177415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408"/>
                          <a:ext cx="20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67"/>
            <p:cNvGraphicFramePr>
              <a:graphicFrameLocks noChangeAspect="1"/>
            </p:cNvGraphicFramePr>
            <p:nvPr/>
          </p:nvGraphicFramePr>
          <p:xfrm>
            <a:off x="3648" y="3269"/>
            <a:ext cx="2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9" name="公式" r:id="rId21" imgW="114102" imgH="126780" progId="Equation.3">
                    <p:embed/>
                  </p:oleObj>
                </mc:Choice>
                <mc:Fallback>
                  <p:oleObj name="公式" r:id="rId21" imgW="114102" imgH="12678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69"/>
                          <a:ext cx="29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68"/>
            <p:cNvGraphicFramePr>
              <a:graphicFrameLocks noChangeAspect="1"/>
            </p:cNvGraphicFramePr>
            <p:nvPr/>
          </p:nvGraphicFramePr>
          <p:xfrm>
            <a:off x="4884" y="3065"/>
            <a:ext cx="50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0" name="Equation" r:id="rId23" imgW="247542" imgH="190449" progId="Equation.3">
                    <p:embed/>
                  </p:oleObj>
                </mc:Choice>
                <mc:Fallback>
                  <p:oleObj name="Equation" r:id="rId23" imgW="247542" imgH="19044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3065"/>
                          <a:ext cx="50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2" name="Text Box 69"/>
          <p:cNvSpPr txBox="1">
            <a:spLocks noChangeArrowheads="1"/>
          </p:cNvSpPr>
          <p:nvPr/>
        </p:nvSpPr>
        <p:spPr bwMode="auto">
          <a:xfrm>
            <a:off x="457200" y="3733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其中立体角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96724-8DCF-4CAE-9F5C-CC39DA6DA0B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/>
          </a:p>
        </p:txBody>
      </p: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4495800" y="990600"/>
            <a:ext cx="4419600" cy="5257800"/>
            <a:chOff x="2832" y="624"/>
            <a:chExt cx="2784" cy="3312"/>
          </a:xfrm>
        </p:grpSpPr>
        <p:grpSp>
          <p:nvGrpSpPr>
            <p:cNvPr id="23578" name="Group 3"/>
            <p:cNvGrpSpPr>
              <a:grpSpLocks/>
            </p:cNvGrpSpPr>
            <p:nvPr/>
          </p:nvGrpSpPr>
          <p:grpSpPr bwMode="auto">
            <a:xfrm>
              <a:off x="2832" y="624"/>
              <a:ext cx="2784" cy="3312"/>
              <a:chOff x="2832" y="624"/>
              <a:chExt cx="2784" cy="3312"/>
            </a:xfrm>
          </p:grpSpPr>
          <p:sp>
            <p:nvSpPr>
              <p:cNvPr id="23580" name="Rectangle 4"/>
              <p:cNvSpPr>
                <a:spLocks noChangeArrowheads="1"/>
              </p:cNvSpPr>
              <p:nvPr/>
            </p:nvSpPr>
            <p:spPr bwMode="auto">
              <a:xfrm>
                <a:off x="2832" y="624"/>
                <a:ext cx="2784" cy="3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3581" name="Freeform 5"/>
              <p:cNvSpPr>
                <a:spLocks/>
              </p:cNvSpPr>
              <p:nvPr/>
            </p:nvSpPr>
            <p:spPr bwMode="auto">
              <a:xfrm>
                <a:off x="3552" y="1584"/>
                <a:ext cx="1736" cy="1440"/>
              </a:xfrm>
              <a:custGeom>
                <a:avLst/>
                <a:gdLst>
                  <a:gd name="T0" fmla="*/ 32 w 1736"/>
                  <a:gd name="T1" fmla="*/ 424 h 1440"/>
                  <a:gd name="T2" fmla="*/ 272 w 1736"/>
                  <a:gd name="T3" fmla="*/ 88 h 1440"/>
                  <a:gd name="T4" fmla="*/ 704 w 1736"/>
                  <a:gd name="T5" fmla="*/ 40 h 1440"/>
                  <a:gd name="T6" fmla="*/ 1088 w 1736"/>
                  <a:gd name="T7" fmla="*/ 328 h 1440"/>
                  <a:gd name="T8" fmla="*/ 1472 w 1736"/>
                  <a:gd name="T9" fmla="*/ 808 h 1440"/>
                  <a:gd name="T10" fmla="*/ 1664 w 1736"/>
                  <a:gd name="T11" fmla="*/ 1240 h 1440"/>
                  <a:gd name="T12" fmla="*/ 1040 w 1736"/>
                  <a:gd name="T13" fmla="*/ 1432 h 1440"/>
                  <a:gd name="T14" fmla="*/ 416 w 1736"/>
                  <a:gd name="T15" fmla="*/ 1288 h 1440"/>
                  <a:gd name="T16" fmla="*/ 80 w 1736"/>
                  <a:gd name="T17" fmla="*/ 856 h 1440"/>
                  <a:gd name="T18" fmla="*/ 32 w 1736"/>
                  <a:gd name="T19" fmla="*/ 424 h 14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6"/>
                  <a:gd name="T31" fmla="*/ 0 h 1440"/>
                  <a:gd name="T32" fmla="*/ 1736 w 1736"/>
                  <a:gd name="T33" fmla="*/ 1440 h 14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6" h="1440">
                    <a:moveTo>
                      <a:pt x="32" y="424"/>
                    </a:moveTo>
                    <a:cubicBezTo>
                      <a:pt x="64" y="296"/>
                      <a:pt x="160" y="152"/>
                      <a:pt x="272" y="88"/>
                    </a:cubicBezTo>
                    <a:cubicBezTo>
                      <a:pt x="384" y="24"/>
                      <a:pt x="568" y="0"/>
                      <a:pt x="704" y="40"/>
                    </a:cubicBezTo>
                    <a:cubicBezTo>
                      <a:pt x="840" y="80"/>
                      <a:pt x="960" y="200"/>
                      <a:pt x="1088" y="328"/>
                    </a:cubicBezTo>
                    <a:cubicBezTo>
                      <a:pt x="1216" y="456"/>
                      <a:pt x="1376" y="656"/>
                      <a:pt x="1472" y="808"/>
                    </a:cubicBezTo>
                    <a:cubicBezTo>
                      <a:pt x="1568" y="960"/>
                      <a:pt x="1736" y="1136"/>
                      <a:pt x="1664" y="1240"/>
                    </a:cubicBezTo>
                    <a:cubicBezTo>
                      <a:pt x="1592" y="1344"/>
                      <a:pt x="1248" y="1424"/>
                      <a:pt x="1040" y="1432"/>
                    </a:cubicBezTo>
                    <a:cubicBezTo>
                      <a:pt x="832" y="1440"/>
                      <a:pt x="576" y="1384"/>
                      <a:pt x="416" y="1288"/>
                    </a:cubicBezTo>
                    <a:cubicBezTo>
                      <a:pt x="256" y="1192"/>
                      <a:pt x="144" y="1000"/>
                      <a:pt x="80" y="856"/>
                    </a:cubicBezTo>
                    <a:cubicBezTo>
                      <a:pt x="16" y="712"/>
                      <a:pt x="0" y="552"/>
                      <a:pt x="32" y="4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2" name="Line 6"/>
              <p:cNvSpPr>
                <a:spLocks noChangeShapeType="1"/>
              </p:cNvSpPr>
              <p:nvPr/>
            </p:nvSpPr>
            <p:spPr bwMode="auto">
              <a:xfrm flipV="1">
                <a:off x="3054" y="1152"/>
                <a:ext cx="1458" cy="1368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Line 7"/>
              <p:cNvSpPr>
                <a:spLocks noChangeShapeType="1"/>
              </p:cNvSpPr>
              <p:nvPr/>
            </p:nvSpPr>
            <p:spPr bwMode="auto">
              <a:xfrm>
                <a:off x="3006" y="2568"/>
                <a:ext cx="2064" cy="86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4" name="Line 8"/>
              <p:cNvSpPr>
                <a:spLocks noChangeShapeType="1"/>
              </p:cNvSpPr>
              <p:nvPr/>
            </p:nvSpPr>
            <p:spPr bwMode="auto">
              <a:xfrm flipV="1">
                <a:off x="3006" y="1296"/>
                <a:ext cx="2226" cy="1272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5" name="Line 9"/>
              <p:cNvSpPr>
                <a:spLocks noChangeShapeType="1"/>
              </p:cNvSpPr>
              <p:nvPr/>
            </p:nvSpPr>
            <p:spPr bwMode="auto">
              <a:xfrm flipV="1">
                <a:off x="3006" y="1824"/>
                <a:ext cx="2466" cy="74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6" name="Line 10"/>
              <p:cNvSpPr>
                <a:spLocks noChangeShapeType="1"/>
              </p:cNvSpPr>
              <p:nvPr/>
            </p:nvSpPr>
            <p:spPr bwMode="auto">
              <a:xfrm>
                <a:off x="3006" y="2568"/>
                <a:ext cx="2448" cy="38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11"/>
              <p:cNvSpPr>
                <a:spLocks noChangeShapeType="1"/>
              </p:cNvSpPr>
              <p:nvPr/>
            </p:nvSpPr>
            <p:spPr bwMode="auto">
              <a:xfrm flipV="1">
                <a:off x="3006" y="2400"/>
                <a:ext cx="2466" cy="168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8" name="Line 12"/>
              <p:cNvSpPr>
                <a:spLocks noChangeShapeType="1"/>
              </p:cNvSpPr>
              <p:nvPr/>
            </p:nvSpPr>
            <p:spPr bwMode="auto">
              <a:xfrm flipV="1">
                <a:off x="3024" y="1104"/>
                <a:ext cx="864" cy="146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89" name="Object 13"/>
              <p:cNvGraphicFramePr>
                <a:graphicFrameLocks noChangeAspect="1"/>
              </p:cNvGraphicFramePr>
              <p:nvPr/>
            </p:nvGraphicFramePr>
            <p:xfrm>
              <a:off x="2880" y="2160"/>
              <a:ext cx="221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7" name="公式" r:id="rId3" imgW="177646" imgH="241091" progId="Equation.3">
                      <p:embed/>
                    </p:oleObj>
                  </mc:Choice>
                  <mc:Fallback>
                    <p:oleObj name="公式" r:id="rId3" imgW="177646" imgH="241091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160"/>
                            <a:ext cx="221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90" name="Oval 14"/>
              <p:cNvSpPr>
                <a:spLocks noChangeArrowheads="1"/>
              </p:cNvSpPr>
              <p:nvPr/>
            </p:nvSpPr>
            <p:spPr bwMode="auto">
              <a:xfrm>
                <a:off x="2958" y="252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DC00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3579" name="Freeform 15"/>
            <p:cNvSpPr>
              <a:spLocks/>
            </p:cNvSpPr>
            <p:nvPr/>
          </p:nvSpPr>
          <p:spPr bwMode="auto">
            <a:xfrm>
              <a:off x="3552" y="1584"/>
              <a:ext cx="1736" cy="1440"/>
            </a:xfrm>
            <a:custGeom>
              <a:avLst/>
              <a:gdLst>
                <a:gd name="T0" fmla="*/ 32 w 1736"/>
                <a:gd name="T1" fmla="*/ 424 h 1440"/>
                <a:gd name="T2" fmla="*/ 272 w 1736"/>
                <a:gd name="T3" fmla="*/ 88 h 1440"/>
                <a:gd name="T4" fmla="*/ 704 w 1736"/>
                <a:gd name="T5" fmla="*/ 40 h 1440"/>
                <a:gd name="T6" fmla="*/ 1088 w 1736"/>
                <a:gd name="T7" fmla="*/ 328 h 1440"/>
                <a:gd name="T8" fmla="*/ 1472 w 1736"/>
                <a:gd name="T9" fmla="*/ 808 h 1440"/>
                <a:gd name="T10" fmla="*/ 1664 w 1736"/>
                <a:gd name="T11" fmla="*/ 1240 h 1440"/>
                <a:gd name="T12" fmla="*/ 1040 w 1736"/>
                <a:gd name="T13" fmla="*/ 1432 h 1440"/>
                <a:gd name="T14" fmla="*/ 416 w 1736"/>
                <a:gd name="T15" fmla="*/ 1288 h 1440"/>
                <a:gd name="T16" fmla="*/ 80 w 1736"/>
                <a:gd name="T17" fmla="*/ 856 h 1440"/>
                <a:gd name="T18" fmla="*/ 32 w 1736"/>
                <a:gd name="T19" fmla="*/ 424 h 14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6"/>
                <a:gd name="T31" fmla="*/ 0 h 1440"/>
                <a:gd name="T32" fmla="*/ 1736 w 1736"/>
                <a:gd name="T33" fmla="*/ 1440 h 14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6" h="1440">
                  <a:moveTo>
                    <a:pt x="32" y="424"/>
                  </a:moveTo>
                  <a:cubicBezTo>
                    <a:pt x="64" y="296"/>
                    <a:pt x="160" y="152"/>
                    <a:pt x="272" y="88"/>
                  </a:cubicBezTo>
                  <a:cubicBezTo>
                    <a:pt x="384" y="24"/>
                    <a:pt x="568" y="0"/>
                    <a:pt x="704" y="40"/>
                  </a:cubicBezTo>
                  <a:cubicBezTo>
                    <a:pt x="840" y="80"/>
                    <a:pt x="960" y="200"/>
                    <a:pt x="1088" y="328"/>
                  </a:cubicBezTo>
                  <a:cubicBezTo>
                    <a:pt x="1216" y="456"/>
                    <a:pt x="1376" y="656"/>
                    <a:pt x="1472" y="808"/>
                  </a:cubicBezTo>
                  <a:cubicBezTo>
                    <a:pt x="1568" y="960"/>
                    <a:pt x="1736" y="1136"/>
                    <a:pt x="1664" y="1240"/>
                  </a:cubicBezTo>
                  <a:cubicBezTo>
                    <a:pt x="1592" y="1344"/>
                    <a:pt x="1248" y="1424"/>
                    <a:pt x="1040" y="1432"/>
                  </a:cubicBezTo>
                  <a:cubicBezTo>
                    <a:pt x="832" y="1440"/>
                    <a:pt x="576" y="1384"/>
                    <a:pt x="416" y="1288"/>
                  </a:cubicBezTo>
                  <a:cubicBezTo>
                    <a:pt x="256" y="1192"/>
                    <a:pt x="144" y="1000"/>
                    <a:pt x="80" y="856"/>
                  </a:cubicBezTo>
                  <a:cubicBezTo>
                    <a:pt x="16" y="712"/>
                    <a:pt x="0" y="552"/>
                    <a:pt x="32" y="424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228600" y="10048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latin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</a:rPr>
              <a:t>点电荷在封闭曲面之外</a:t>
            </a:r>
            <a:endParaRPr kumimoji="1" lang="zh-CN" altLang="en-US" sz="2800" b="0">
              <a:latin typeface="宋体" panose="02010600030101010101" pitchFamily="2" charset="-122"/>
            </a:endParaRPr>
          </a:p>
        </p:txBody>
      </p:sp>
      <p:grpSp>
        <p:nvGrpSpPr>
          <p:cNvPr id="23557" name="Group 17"/>
          <p:cNvGrpSpPr>
            <a:grpSpLocks/>
          </p:cNvGrpSpPr>
          <p:nvPr/>
        </p:nvGrpSpPr>
        <p:grpSpPr bwMode="auto">
          <a:xfrm>
            <a:off x="5257800" y="3317875"/>
            <a:ext cx="919163" cy="1333500"/>
            <a:chOff x="3360" y="2090"/>
            <a:chExt cx="579" cy="840"/>
          </a:xfrm>
        </p:grpSpPr>
        <p:sp>
          <p:nvSpPr>
            <p:cNvPr id="23575" name="Oval 18" descr="轮廓式菱形"/>
            <p:cNvSpPr>
              <a:spLocks noChangeArrowheads="1"/>
            </p:cNvSpPr>
            <p:nvPr/>
          </p:nvSpPr>
          <p:spPr bwMode="auto">
            <a:xfrm rot="-1967460">
              <a:off x="3792" y="2090"/>
              <a:ext cx="147" cy="22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6" name="Line 19"/>
            <p:cNvSpPr>
              <a:spLocks noChangeShapeType="1"/>
            </p:cNvSpPr>
            <p:nvPr/>
          </p:nvSpPr>
          <p:spPr bwMode="auto">
            <a:xfrm flipH="1">
              <a:off x="3504" y="2208"/>
              <a:ext cx="384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7" name="Object 20"/>
            <p:cNvGraphicFramePr>
              <a:graphicFrameLocks noChangeAspect="1"/>
            </p:cNvGraphicFramePr>
            <p:nvPr/>
          </p:nvGraphicFramePr>
          <p:xfrm>
            <a:off x="3360" y="2496"/>
            <a:ext cx="51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8" name="Equation" r:id="rId7" imgW="247542" imgH="219178" progId="Equation.3">
                    <p:embed/>
                  </p:oleObj>
                </mc:Choice>
                <mc:Fallback>
                  <p:oleObj name="Equation" r:id="rId7" imgW="247542" imgH="21917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96"/>
                          <a:ext cx="515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8" name="Group 21"/>
          <p:cNvGrpSpPr>
            <a:grpSpLocks/>
          </p:cNvGrpSpPr>
          <p:nvPr/>
        </p:nvGrpSpPr>
        <p:grpSpPr bwMode="auto">
          <a:xfrm>
            <a:off x="5943600" y="2514600"/>
            <a:ext cx="971550" cy="990600"/>
            <a:chOff x="3792" y="1584"/>
            <a:chExt cx="612" cy="624"/>
          </a:xfrm>
        </p:grpSpPr>
        <p:sp>
          <p:nvSpPr>
            <p:cNvPr id="23573" name="Line 22"/>
            <p:cNvSpPr>
              <a:spLocks noChangeShapeType="1"/>
            </p:cNvSpPr>
            <p:nvPr/>
          </p:nvSpPr>
          <p:spPr bwMode="auto">
            <a:xfrm flipV="1">
              <a:off x="3876" y="1968"/>
              <a:ext cx="52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4" name="Object 23"/>
            <p:cNvGraphicFramePr>
              <a:graphicFrameLocks noChangeAspect="1"/>
            </p:cNvGraphicFramePr>
            <p:nvPr/>
          </p:nvGraphicFramePr>
          <p:xfrm>
            <a:off x="3792" y="1584"/>
            <a:ext cx="44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9" name="Equation" r:id="rId9" imgW="180914" imgH="219178" progId="Equation.3">
                    <p:embed/>
                  </p:oleObj>
                </mc:Choice>
                <mc:Fallback>
                  <p:oleObj name="Equation" r:id="rId9" imgW="180914" imgH="21917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584"/>
                          <a:ext cx="44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Object 24"/>
          <p:cNvGraphicFramePr>
            <a:graphicFrameLocks noChangeAspect="1"/>
          </p:cNvGraphicFramePr>
          <p:nvPr/>
        </p:nvGraphicFramePr>
        <p:xfrm>
          <a:off x="465138" y="1800225"/>
          <a:ext cx="37861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1" imgW="1066800" imgH="241300" progId="Equation.3">
                  <p:embed/>
                </p:oleObj>
              </mc:Choice>
              <mc:Fallback>
                <p:oleObj name="Equation" r:id="rId11" imgW="10668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00225"/>
                        <a:ext cx="37861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25"/>
          <p:cNvGraphicFramePr>
            <a:graphicFrameLocks noChangeAspect="1"/>
          </p:cNvGraphicFramePr>
          <p:nvPr/>
        </p:nvGraphicFramePr>
        <p:xfrm>
          <a:off x="407988" y="2828925"/>
          <a:ext cx="38592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3" imgW="1117600" imgH="228600" progId="Equation.3">
                  <p:embed/>
                </p:oleObj>
              </mc:Choice>
              <mc:Fallback>
                <p:oleObj name="Equation" r:id="rId13" imgW="11176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828925"/>
                        <a:ext cx="38592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6"/>
          <p:cNvGraphicFramePr>
            <a:graphicFrameLocks noChangeAspect="1"/>
          </p:cNvGraphicFramePr>
          <p:nvPr/>
        </p:nvGraphicFramePr>
        <p:xfrm>
          <a:off x="914400" y="3992563"/>
          <a:ext cx="29305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5" imgW="863225" imgH="215806" progId="Equation.3">
                  <p:embed/>
                </p:oleObj>
              </mc:Choice>
              <mc:Fallback>
                <p:oleObj name="Equation" r:id="rId15" imgW="863225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92563"/>
                        <a:ext cx="29305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7"/>
          <p:cNvGraphicFramePr>
            <a:graphicFrameLocks noChangeAspect="1"/>
          </p:cNvGraphicFramePr>
          <p:nvPr/>
        </p:nvGraphicFramePr>
        <p:xfrm>
          <a:off x="965200" y="5102225"/>
          <a:ext cx="2692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17" imgW="710891" imgH="291973" progId="Equation.3">
                  <p:embed/>
                </p:oleObj>
              </mc:Choice>
              <mc:Fallback>
                <p:oleObj name="Equation" r:id="rId17" imgW="710891" imgH="29197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102225"/>
                        <a:ext cx="2692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28"/>
          <p:cNvGrpSpPr>
            <a:grpSpLocks/>
          </p:cNvGrpSpPr>
          <p:nvPr/>
        </p:nvGrpSpPr>
        <p:grpSpPr bwMode="auto">
          <a:xfrm>
            <a:off x="7010400" y="1662113"/>
            <a:ext cx="1141413" cy="1690687"/>
            <a:chOff x="4464" y="1047"/>
            <a:chExt cx="719" cy="1065"/>
          </a:xfrm>
        </p:grpSpPr>
        <p:sp>
          <p:nvSpPr>
            <p:cNvPr id="23570" name="Oval 29" descr="轮廓式菱形"/>
            <p:cNvSpPr>
              <a:spLocks noChangeArrowheads="1"/>
            </p:cNvSpPr>
            <p:nvPr/>
          </p:nvSpPr>
          <p:spPr bwMode="auto">
            <a:xfrm rot="-2203071">
              <a:off x="4464" y="1728"/>
              <a:ext cx="192" cy="384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1" name="Line 30"/>
            <p:cNvSpPr>
              <a:spLocks noChangeShapeType="1"/>
            </p:cNvSpPr>
            <p:nvPr/>
          </p:nvSpPr>
          <p:spPr bwMode="auto">
            <a:xfrm flipV="1">
              <a:off x="4560" y="148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2" name="Object 31"/>
            <p:cNvGraphicFramePr>
              <a:graphicFrameLocks noChangeAspect="1"/>
            </p:cNvGraphicFramePr>
            <p:nvPr/>
          </p:nvGraphicFramePr>
          <p:xfrm>
            <a:off x="4656" y="1047"/>
            <a:ext cx="527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Equation" r:id="rId19" imgW="228571" imgH="219178" progId="Equation.3">
                    <p:embed/>
                  </p:oleObj>
                </mc:Choice>
                <mc:Fallback>
                  <p:oleObj name="Equation" r:id="rId19" imgW="228571" imgH="21917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047"/>
                          <a:ext cx="527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4" name="Group 32"/>
          <p:cNvGrpSpPr>
            <a:grpSpLocks/>
          </p:cNvGrpSpPr>
          <p:nvPr/>
        </p:nvGrpSpPr>
        <p:grpSpPr bwMode="auto">
          <a:xfrm>
            <a:off x="7162800" y="2057400"/>
            <a:ext cx="1695450" cy="968375"/>
            <a:chOff x="4560" y="1296"/>
            <a:chExt cx="1068" cy="610"/>
          </a:xfrm>
        </p:grpSpPr>
        <p:sp>
          <p:nvSpPr>
            <p:cNvPr id="23568" name="Line 33"/>
            <p:cNvSpPr>
              <a:spLocks noChangeShapeType="1"/>
            </p:cNvSpPr>
            <p:nvPr/>
          </p:nvSpPr>
          <p:spPr bwMode="auto">
            <a:xfrm flipV="1">
              <a:off x="4560" y="1618"/>
              <a:ext cx="72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9" name="Object 34"/>
            <p:cNvGraphicFramePr>
              <a:graphicFrameLocks noChangeAspect="1"/>
            </p:cNvGraphicFramePr>
            <p:nvPr/>
          </p:nvGraphicFramePr>
          <p:xfrm>
            <a:off x="5232" y="1296"/>
            <a:ext cx="39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公式" r:id="rId21" imgW="171660" imgH="219178" progId="Equation.3">
                    <p:embed/>
                  </p:oleObj>
                </mc:Choice>
                <mc:Fallback>
                  <p:oleObj name="公式" r:id="rId21" imgW="171660" imgH="21917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296"/>
                          <a:ext cx="396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5" name="Group 35"/>
          <p:cNvGrpSpPr>
            <a:grpSpLocks/>
          </p:cNvGrpSpPr>
          <p:nvPr/>
        </p:nvGrpSpPr>
        <p:grpSpPr bwMode="auto">
          <a:xfrm>
            <a:off x="4876800" y="2819400"/>
            <a:ext cx="2438400" cy="1219200"/>
            <a:chOff x="1296" y="3408"/>
            <a:chExt cx="1536" cy="768"/>
          </a:xfrm>
        </p:grpSpPr>
        <p:sp>
          <p:nvSpPr>
            <p:cNvPr id="23566" name="Line 36"/>
            <p:cNvSpPr>
              <a:spLocks noChangeShapeType="1"/>
            </p:cNvSpPr>
            <p:nvPr/>
          </p:nvSpPr>
          <p:spPr bwMode="auto">
            <a:xfrm flipV="1">
              <a:off x="1296" y="3408"/>
              <a:ext cx="1344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7"/>
            <p:cNvSpPr>
              <a:spLocks noChangeShapeType="1"/>
            </p:cNvSpPr>
            <p:nvPr/>
          </p:nvSpPr>
          <p:spPr bwMode="auto">
            <a:xfrm flipV="1">
              <a:off x="1296" y="3696"/>
              <a:ext cx="1536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D803A-7F59-4418-A19D-34714885DBE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800" b="0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852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800">
                <a:latin typeface="宋体" panose="02010600030101010101" pitchFamily="2" charset="-122"/>
              </a:rPr>
              <a:t>  </a:t>
            </a:r>
            <a:r>
              <a:rPr kumimoji="1" lang="zh-CN" altLang="en-US" sz="2800">
                <a:latin typeface="宋体" panose="02010600030101010101" pitchFamily="2" charset="-122"/>
              </a:rPr>
              <a:t>由多个点电荷产生的电场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1219200" y="1549400"/>
          <a:ext cx="3200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公式" r:id="rId4" imgW="1016000" imgH="228600" progId="Equation.3">
                  <p:embed/>
                </p:oleObj>
              </mc:Choice>
              <mc:Fallback>
                <p:oleObj name="公式" r:id="rId4" imgW="1016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49400"/>
                        <a:ext cx="3200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566738" y="2438400"/>
          <a:ext cx="4124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公式" r:id="rId6" imgW="1586811" imgH="355446" progId="Equation.3">
                  <p:embed/>
                </p:oleObj>
              </mc:Choice>
              <mc:Fallback>
                <p:oleObj name="公式" r:id="rId6" imgW="1586811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438400"/>
                        <a:ext cx="41243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942975" y="3587750"/>
          <a:ext cx="5686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8" imgW="1778000" imgH="368300" progId="Equation.3">
                  <p:embed/>
                </p:oleObj>
              </mc:Choice>
              <mc:Fallback>
                <p:oleObj name="Equation" r:id="rId8" imgW="1778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587750"/>
                        <a:ext cx="56864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0" y="5422900"/>
          <a:ext cx="85756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公式" r:id="rId10" imgW="2362200" imgH="431800" progId="Equation.3">
                  <p:embed/>
                </p:oleObj>
              </mc:Choice>
              <mc:Fallback>
                <p:oleObj name="公式" r:id="rId10" imgW="2362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22900"/>
                        <a:ext cx="85756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2209800" y="4572000"/>
          <a:ext cx="36226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12" imgW="1168400" imgH="368300" progId="Equation.3">
                  <p:embed/>
                </p:oleObj>
              </mc:Choice>
              <mc:Fallback>
                <p:oleObj name="Equation" r:id="rId12" imgW="11684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36226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Group 8"/>
          <p:cNvGrpSpPr>
            <a:grpSpLocks/>
          </p:cNvGrpSpPr>
          <p:nvPr/>
        </p:nvGrpSpPr>
        <p:grpSpPr bwMode="auto">
          <a:xfrm>
            <a:off x="5105400" y="914400"/>
            <a:ext cx="3810000" cy="2590800"/>
            <a:chOff x="3216" y="576"/>
            <a:chExt cx="2400" cy="1632"/>
          </a:xfrm>
        </p:grpSpPr>
        <p:sp>
          <p:nvSpPr>
            <p:cNvPr id="24592" name="Rectangle 9"/>
            <p:cNvSpPr>
              <a:spLocks noChangeArrowheads="1"/>
            </p:cNvSpPr>
            <p:nvPr/>
          </p:nvSpPr>
          <p:spPr bwMode="auto">
            <a:xfrm>
              <a:off x="3216" y="576"/>
              <a:ext cx="2400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3" name="Freeform 10"/>
            <p:cNvSpPr>
              <a:spLocks/>
            </p:cNvSpPr>
            <p:nvPr/>
          </p:nvSpPr>
          <p:spPr bwMode="auto">
            <a:xfrm>
              <a:off x="3600" y="1055"/>
              <a:ext cx="1273" cy="1057"/>
            </a:xfrm>
            <a:custGeom>
              <a:avLst/>
              <a:gdLst>
                <a:gd name="T0" fmla="*/ 2 w 1273"/>
                <a:gd name="T1" fmla="*/ 557 h 1057"/>
                <a:gd name="T2" fmla="*/ 38 w 1273"/>
                <a:gd name="T3" fmla="*/ 421 h 1057"/>
                <a:gd name="T4" fmla="*/ 109 w 1273"/>
                <a:gd name="T5" fmla="*/ 340 h 1057"/>
                <a:gd name="T6" fmla="*/ 276 w 1273"/>
                <a:gd name="T7" fmla="*/ 204 h 1057"/>
                <a:gd name="T8" fmla="*/ 407 w 1273"/>
                <a:gd name="T9" fmla="*/ 164 h 1057"/>
                <a:gd name="T10" fmla="*/ 539 w 1273"/>
                <a:gd name="T11" fmla="*/ 55 h 1057"/>
                <a:gd name="T12" fmla="*/ 709 w 1273"/>
                <a:gd name="T13" fmla="*/ 13 h 1057"/>
                <a:gd name="T14" fmla="*/ 858 w 1273"/>
                <a:gd name="T15" fmla="*/ 13 h 1057"/>
                <a:gd name="T16" fmla="*/ 992 w 1273"/>
                <a:gd name="T17" fmla="*/ 69 h 1057"/>
                <a:gd name="T18" fmla="*/ 1206 w 1273"/>
                <a:gd name="T19" fmla="*/ 286 h 1057"/>
                <a:gd name="T20" fmla="*/ 1242 w 1273"/>
                <a:gd name="T21" fmla="*/ 448 h 1057"/>
                <a:gd name="T22" fmla="*/ 1255 w 1273"/>
                <a:gd name="T23" fmla="*/ 641 h 1057"/>
                <a:gd name="T24" fmla="*/ 1158 w 1273"/>
                <a:gd name="T25" fmla="*/ 738 h 1057"/>
                <a:gd name="T26" fmla="*/ 1001 w 1273"/>
                <a:gd name="T27" fmla="*/ 783 h 1057"/>
                <a:gd name="T28" fmla="*/ 881 w 1273"/>
                <a:gd name="T29" fmla="*/ 798 h 1057"/>
                <a:gd name="T30" fmla="*/ 746 w 1273"/>
                <a:gd name="T31" fmla="*/ 881 h 1057"/>
                <a:gd name="T32" fmla="*/ 589 w 1273"/>
                <a:gd name="T33" fmla="*/ 955 h 1057"/>
                <a:gd name="T34" fmla="*/ 384 w 1273"/>
                <a:gd name="T35" fmla="*/ 1045 h 1057"/>
                <a:gd name="T36" fmla="*/ 121 w 1273"/>
                <a:gd name="T37" fmla="*/ 990 h 1057"/>
                <a:gd name="T38" fmla="*/ 14 w 1273"/>
                <a:gd name="T39" fmla="*/ 706 h 1057"/>
                <a:gd name="T40" fmla="*/ 2 w 1273"/>
                <a:gd name="T41" fmla="*/ 557 h 10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73"/>
                <a:gd name="T64" fmla="*/ 0 h 1057"/>
                <a:gd name="T65" fmla="*/ 1273 w 1273"/>
                <a:gd name="T66" fmla="*/ 1057 h 10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73" h="1057">
                  <a:moveTo>
                    <a:pt x="2" y="557"/>
                  </a:moveTo>
                  <a:cubicBezTo>
                    <a:pt x="13" y="511"/>
                    <a:pt x="19" y="463"/>
                    <a:pt x="38" y="421"/>
                  </a:cubicBezTo>
                  <a:cubicBezTo>
                    <a:pt x="62" y="367"/>
                    <a:pt x="66" y="383"/>
                    <a:pt x="109" y="340"/>
                  </a:cubicBezTo>
                  <a:cubicBezTo>
                    <a:pt x="160" y="291"/>
                    <a:pt x="213" y="230"/>
                    <a:pt x="276" y="204"/>
                  </a:cubicBezTo>
                  <a:cubicBezTo>
                    <a:pt x="316" y="187"/>
                    <a:pt x="367" y="184"/>
                    <a:pt x="407" y="164"/>
                  </a:cubicBezTo>
                  <a:cubicBezTo>
                    <a:pt x="461" y="138"/>
                    <a:pt x="492" y="92"/>
                    <a:pt x="539" y="55"/>
                  </a:cubicBezTo>
                  <a:cubicBezTo>
                    <a:pt x="562" y="36"/>
                    <a:pt x="709" y="13"/>
                    <a:pt x="709" y="13"/>
                  </a:cubicBezTo>
                  <a:cubicBezTo>
                    <a:pt x="808" y="18"/>
                    <a:pt x="759" y="0"/>
                    <a:pt x="858" y="13"/>
                  </a:cubicBezTo>
                  <a:cubicBezTo>
                    <a:pt x="890" y="16"/>
                    <a:pt x="964" y="51"/>
                    <a:pt x="992" y="69"/>
                  </a:cubicBezTo>
                  <a:cubicBezTo>
                    <a:pt x="1081" y="126"/>
                    <a:pt x="1136" y="205"/>
                    <a:pt x="1206" y="286"/>
                  </a:cubicBezTo>
                  <a:cubicBezTo>
                    <a:pt x="1238" y="393"/>
                    <a:pt x="1226" y="339"/>
                    <a:pt x="1242" y="448"/>
                  </a:cubicBezTo>
                  <a:cubicBezTo>
                    <a:pt x="1238" y="548"/>
                    <a:pt x="1273" y="544"/>
                    <a:pt x="1255" y="641"/>
                  </a:cubicBezTo>
                  <a:cubicBezTo>
                    <a:pt x="1252" y="658"/>
                    <a:pt x="1168" y="737"/>
                    <a:pt x="1158" y="738"/>
                  </a:cubicBezTo>
                  <a:cubicBezTo>
                    <a:pt x="1098" y="745"/>
                    <a:pt x="1060" y="778"/>
                    <a:pt x="1001" y="783"/>
                  </a:cubicBezTo>
                  <a:cubicBezTo>
                    <a:pt x="982" y="786"/>
                    <a:pt x="909" y="784"/>
                    <a:pt x="881" y="798"/>
                  </a:cubicBezTo>
                  <a:cubicBezTo>
                    <a:pt x="868" y="805"/>
                    <a:pt x="759" y="874"/>
                    <a:pt x="746" y="881"/>
                  </a:cubicBezTo>
                  <a:cubicBezTo>
                    <a:pt x="729" y="891"/>
                    <a:pt x="604" y="950"/>
                    <a:pt x="589" y="955"/>
                  </a:cubicBezTo>
                  <a:cubicBezTo>
                    <a:pt x="499" y="1032"/>
                    <a:pt x="495" y="1020"/>
                    <a:pt x="384" y="1045"/>
                  </a:cubicBezTo>
                  <a:cubicBezTo>
                    <a:pt x="254" y="1036"/>
                    <a:pt x="210" y="1057"/>
                    <a:pt x="121" y="990"/>
                  </a:cubicBezTo>
                  <a:cubicBezTo>
                    <a:pt x="70" y="902"/>
                    <a:pt x="66" y="794"/>
                    <a:pt x="14" y="706"/>
                  </a:cubicBezTo>
                  <a:cubicBezTo>
                    <a:pt x="0" y="593"/>
                    <a:pt x="2" y="643"/>
                    <a:pt x="2" y="5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33CCF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Oval 11"/>
            <p:cNvSpPr>
              <a:spLocks noChangeArrowheads="1"/>
            </p:cNvSpPr>
            <p:nvPr/>
          </p:nvSpPr>
          <p:spPr bwMode="auto">
            <a:xfrm>
              <a:off x="4416" y="12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5" name="Oval 12"/>
            <p:cNvSpPr>
              <a:spLocks noChangeArrowheads="1"/>
            </p:cNvSpPr>
            <p:nvPr/>
          </p:nvSpPr>
          <p:spPr bwMode="auto">
            <a:xfrm>
              <a:off x="3792" y="14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3504" y="8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Oval 14"/>
            <p:cNvSpPr>
              <a:spLocks noChangeArrowheads="1"/>
            </p:cNvSpPr>
            <p:nvPr/>
          </p:nvSpPr>
          <p:spPr bwMode="auto">
            <a:xfrm>
              <a:off x="3504" y="2016"/>
              <a:ext cx="96" cy="96"/>
            </a:xfrm>
            <a:prstGeom prst="ellipse">
              <a:avLst/>
            </a:prstGeom>
            <a:solidFill>
              <a:srgbClr val="E369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8" name="Oval 15"/>
            <p:cNvSpPr>
              <a:spLocks noChangeArrowheads="1"/>
            </p:cNvSpPr>
            <p:nvPr/>
          </p:nvSpPr>
          <p:spPr bwMode="auto">
            <a:xfrm>
              <a:off x="4704" y="19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368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4992" y="1536"/>
              <a:ext cx="96" cy="96"/>
            </a:xfrm>
            <a:prstGeom prst="ellipse">
              <a:avLst/>
            </a:prstGeom>
            <a:solidFill>
              <a:srgbClr val="3D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1" name="Oval 18"/>
            <p:cNvSpPr>
              <a:spLocks noChangeArrowheads="1"/>
            </p:cNvSpPr>
            <p:nvPr/>
          </p:nvSpPr>
          <p:spPr bwMode="auto">
            <a:xfrm>
              <a:off x="4416" y="8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4602" name="Object 19"/>
            <p:cNvGraphicFramePr>
              <a:graphicFrameLocks noChangeAspect="1"/>
            </p:cNvGraphicFramePr>
            <p:nvPr/>
          </p:nvGraphicFramePr>
          <p:xfrm>
            <a:off x="3297" y="816"/>
            <a:ext cx="30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6" name="公式" r:id="rId14" imgW="152268" imgH="215713" progId="Equation.3">
                    <p:embed/>
                  </p:oleObj>
                </mc:Choice>
                <mc:Fallback>
                  <p:oleObj name="公式" r:id="rId14" imgW="152268" imgH="2157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816"/>
                          <a:ext cx="30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20"/>
            <p:cNvGraphicFramePr>
              <a:graphicFrameLocks noChangeAspect="1"/>
            </p:cNvGraphicFramePr>
            <p:nvPr/>
          </p:nvGraphicFramePr>
          <p:xfrm>
            <a:off x="4084" y="1392"/>
            <a:ext cx="33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7" name="公式" r:id="rId16" imgW="152334" imgH="228501" progId="Equation.3">
                    <p:embed/>
                  </p:oleObj>
                </mc:Choice>
                <mc:Fallback>
                  <p:oleObj name="公式" r:id="rId16" imgW="152334" imgH="22850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1392"/>
                          <a:ext cx="33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21"/>
            <p:cNvGraphicFramePr>
              <a:graphicFrameLocks noChangeAspect="1"/>
            </p:cNvGraphicFramePr>
            <p:nvPr/>
          </p:nvGraphicFramePr>
          <p:xfrm>
            <a:off x="4080" y="624"/>
            <a:ext cx="3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8" name="公式" r:id="rId18" imgW="177569" imgH="215619" progId="Equation.3">
                    <p:embed/>
                  </p:oleObj>
                </mc:Choice>
                <mc:Fallback>
                  <p:oleObj name="公式" r:id="rId18" imgW="177569" imgH="21561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624"/>
                          <a:ext cx="3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Freeform 22"/>
            <p:cNvSpPr>
              <a:spLocks/>
            </p:cNvSpPr>
            <p:nvPr/>
          </p:nvSpPr>
          <p:spPr bwMode="auto">
            <a:xfrm>
              <a:off x="3600" y="1056"/>
              <a:ext cx="1273" cy="1057"/>
            </a:xfrm>
            <a:custGeom>
              <a:avLst/>
              <a:gdLst>
                <a:gd name="T0" fmla="*/ 2 w 1273"/>
                <a:gd name="T1" fmla="*/ 557 h 1057"/>
                <a:gd name="T2" fmla="*/ 38 w 1273"/>
                <a:gd name="T3" fmla="*/ 421 h 1057"/>
                <a:gd name="T4" fmla="*/ 109 w 1273"/>
                <a:gd name="T5" fmla="*/ 340 h 1057"/>
                <a:gd name="T6" fmla="*/ 276 w 1273"/>
                <a:gd name="T7" fmla="*/ 204 h 1057"/>
                <a:gd name="T8" fmla="*/ 407 w 1273"/>
                <a:gd name="T9" fmla="*/ 164 h 1057"/>
                <a:gd name="T10" fmla="*/ 539 w 1273"/>
                <a:gd name="T11" fmla="*/ 55 h 1057"/>
                <a:gd name="T12" fmla="*/ 709 w 1273"/>
                <a:gd name="T13" fmla="*/ 13 h 1057"/>
                <a:gd name="T14" fmla="*/ 858 w 1273"/>
                <a:gd name="T15" fmla="*/ 13 h 1057"/>
                <a:gd name="T16" fmla="*/ 992 w 1273"/>
                <a:gd name="T17" fmla="*/ 69 h 1057"/>
                <a:gd name="T18" fmla="*/ 1206 w 1273"/>
                <a:gd name="T19" fmla="*/ 286 h 1057"/>
                <a:gd name="T20" fmla="*/ 1242 w 1273"/>
                <a:gd name="T21" fmla="*/ 448 h 1057"/>
                <a:gd name="T22" fmla="*/ 1255 w 1273"/>
                <a:gd name="T23" fmla="*/ 641 h 1057"/>
                <a:gd name="T24" fmla="*/ 1158 w 1273"/>
                <a:gd name="T25" fmla="*/ 738 h 1057"/>
                <a:gd name="T26" fmla="*/ 1001 w 1273"/>
                <a:gd name="T27" fmla="*/ 783 h 1057"/>
                <a:gd name="T28" fmla="*/ 881 w 1273"/>
                <a:gd name="T29" fmla="*/ 798 h 1057"/>
                <a:gd name="T30" fmla="*/ 746 w 1273"/>
                <a:gd name="T31" fmla="*/ 881 h 1057"/>
                <a:gd name="T32" fmla="*/ 589 w 1273"/>
                <a:gd name="T33" fmla="*/ 955 h 1057"/>
                <a:gd name="T34" fmla="*/ 384 w 1273"/>
                <a:gd name="T35" fmla="*/ 1045 h 1057"/>
                <a:gd name="T36" fmla="*/ 121 w 1273"/>
                <a:gd name="T37" fmla="*/ 990 h 1057"/>
                <a:gd name="T38" fmla="*/ 14 w 1273"/>
                <a:gd name="T39" fmla="*/ 706 h 1057"/>
                <a:gd name="T40" fmla="*/ 2 w 1273"/>
                <a:gd name="T41" fmla="*/ 557 h 10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73"/>
                <a:gd name="T64" fmla="*/ 0 h 1057"/>
                <a:gd name="T65" fmla="*/ 1273 w 1273"/>
                <a:gd name="T66" fmla="*/ 1057 h 10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73" h="1057">
                  <a:moveTo>
                    <a:pt x="2" y="557"/>
                  </a:moveTo>
                  <a:cubicBezTo>
                    <a:pt x="13" y="511"/>
                    <a:pt x="19" y="463"/>
                    <a:pt x="38" y="421"/>
                  </a:cubicBezTo>
                  <a:cubicBezTo>
                    <a:pt x="62" y="367"/>
                    <a:pt x="66" y="383"/>
                    <a:pt x="109" y="340"/>
                  </a:cubicBezTo>
                  <a:cubicBezTo>
                    <a:pt x="160" y="291"/>
                    <a:pt x="213" y="230"/>
                    <a:pt x="276" y="204"/>
                  </a:cubicBezTo>
                  <a:cubicBezTo>
                    <a:pt x="316" y="187"/>
                    <a:pt x="367" y="184"/>
                    <a:pt x="407" y="164"/>
                  </a:cubicBezTo>
                  <a:cubicBezTo>
                    <a:pt x="461" y="138"/>
                    <a:pt x="492" y="92"/>
                    <a:pt x="539" y="55"/>
                  </a:cubicBezTo>
                  <a:cubicBezTo>
                    <a:pt x="562" y="36"/>
                    <a:pt x="709" y="13"/>
                    <a:pt x="709" y="13"/>
                  </a:cubicBezTo>
                  <a:cubicBezTo>
                    <a:pt x="808" y="18"/>
                    <a:pt x="759" y="0"/>
                    <a:pt x="858" y="13"/>
                  </a:cubicBezTo>
                  <a:cubicBezTo>
                    <a:pt x="890" y="16"/>
                    <a:pt x="964" y="51"/>
                    <a:pt x="992" y="69"/>
                  </a:cubicBezTo>
                  <a:cubicBezTo>
                    <a:pt x="1081" y="126"/>
                    <a:pt x="1136" y="205"/>
                    <a:pt x="1206" y="286"/>
                  </a:cubicBezTo>
                  <a:cubicBezTo>
                    <a:pt x="1238" y="393"/>
                    <a:pt x="1226" y="339"/>
                    <a:pt x="1242" y="448"/>
                  </a:cubicBezTo>
                  <a:cubicBezTo>
                    <a:pt x="1238" y="548"/>
                    <a:pt x="1273" y="544"/>
                    <a:pt x="1255" y="641"/>
                  </a:cubicBezTo>
                  <a:cubicBezTo>
                    <a:pt x="1252" y="658"/>
                    <a:pt x="1168" y="737"/>
                    <a:pt x="1158" y="738"/>
                  </a:cubicBezTo>
                  <a:cubicBezTo>
                    <a:pt x="1098" y="745"/>
                    <a:pt x="1060" y="778"/>
                    <a:pt x="1001" y="783"/>
                  </a:cubicBezTo>
                  <a:cubicBezTo>
                    <a:pt x="982" y="786"/>
                    <a:pt x="909" y="784"/>
                    <a:pt x="881" y="798"/>
                  </a:cubicBezTo>
                  <a:cubicBezTo>
                    <a:pt x="868" y="805"/>
                    <a:pt x="759" y="874"/>
                    <a:pt x="746" y="881"/>
                  </a:cubicBezTo>
                  <a:cubicBezTo>
                    <a:pt x="729" y="891"/>
                    <a:pt x="604" y="950"/>
                    <a:pt x="589" y="955"/>
                  </a:cubicBezTo>
                  <a:cubicBezTo>
                    <a:pt x="499" y="1032"/>
                    <a:pt x="495" y="1020"/>
                    <a:pt x="384" y="1045"/>
                  </a:cubicBezTo>
                  <a:cubicBezTo>
                    <a:pt x="254" y="1036"/>
                    <a:pt x="210" y="1057"/>
                    <a:pt x="121" y="990"/>
                  </a:cubicBezTo>
                  <a:cubicBezTo>
                    <a:pt x="70" y="902"/>
                    <a:pt x="66" y="794"/>
                    <a:pt x="14" y="706"/>
                  </a:cubicBezTo>
                  <a:cubicBezTo>
                    <a:pt x="0" y="593"/>
                    <a:pt x="2" y="643"/>
                    <a:pt x="2" y="557"/>
                  </a:cubicBezTo>
                  <a:close/>
                </a:path>
              </a:pathLst>
            </a:custGeom>
            <a:solidFill>
              <a:srgbClr val="D9F1FF">
                <a:alpha val="50195"/>
              </a:srgbClr>
            </a:solidFill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6" name="Object 23"/>
            <p:cNvGraphicFramePr>
              <a:graphicFrameLocks noChangeAspect="1"/>
            </p:cNvGraphicFramePr>
            <p:nvPr/>
          </p:nvGraphicFramePr>
          <p:xfrm>
            <a:off x="3696" y="1780"/>
            <a:ext cx="2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9" name="Equation" r:id="rId20" imgW="104569" imgH="133453" progId="Equation.3">
                    <p:embed/>
                  </p:oleObj>
                </mc:Choice>
                <mc:Fallback>
                  <p:oleObj name="Equation" r:id="rId20" imgW="104569" imgH="13345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80"/>
                          <a:ext cx="27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6" name="Group 24"/>
          <p:cNvGrpSpPr>
            <a:grpSpLocks/>
          </p:cNvGrpSpPr>
          <p:nvPr/>
        </p:nvGrpSpPr>
        <p:grpSpPr bwMode="auto">
          <a:xfrm>
            <a:off x="7315200" y="1066800"/>
            <a:ext cx="1520825" cy="1447800"/>
            <a:chOff x="4608" y="576"/>
            <a:chExt cx="958" cy="912"/>
          </a:xfrm>
        </p:grpSpPr>
        <p:sp>
          <p:nvSpPr>
            <p:cNvPr id="24587" name="Oval 25" descr="轮廓式菱形"/>
            <p:cNvSpPr>
              <a:spLocks noChangeArrowheads="1"/>
            </p:cNvSpPr>
            <p:nvPr/>
          </p:nvSpPr>
          <p:spPr bwMode="auto">
            <a:xfrm rot="-1933549">
              <a:off x="4608" y="1200"/>
              <a:ext cx="144" cy="288"/>
            </a:xfrm>
            <a:prstGeom prst="ellipse">
              <a:avLst/>
            </a:prstGeom>
            <a:blipFill dpi="0" rotWithShape="0">
              <a:blip r:embed="rId22"/>
              <a:srcRect/>
              <a:tile tx="0" ty="0" sx="100000" sy="100000" flip="none" algn="tl"/>
            </a:blip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8" name="Line 26"/>
            <p:cNvSpPr>
              <a:spLocks noChangeShapeType="1"/>
            </p:cNvSpPr>
            <p:nvPr/>
          </p:nvSpPr>
          <p:spPr bwMode="auto">
            <a:xfrm flipV="1">
              <a:off x="4704" y="1104"/>
              <a:ext cx="48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27"/>
            <p:cNvSpPr>
              <a:spLocks noChangeShapeType="1"/>
            </p:cNvSpPr>
            <p:nvPr/>
          </p:nvSpPr>
          <p:spPr bwMode="auto">
            <a:xfrm flipV="1">
              <a:off x="4704" y="672"/>
              <a:ext cx="432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0" name="Object 28"/>
            <p:cNvGraphicFramePr>
              <a:graphicFrameLocks noChangeAspect="1"/>
            </p:cNvGraphicFramePr>
            <p:nvPr/>
          </p:nvGraphicFramePr>
          <p:xfrm>
            <a:off x="5184" y="945"/>
            <a:ext cx="38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0" name="Equation" r:id="rId23" imgW="209601" imgH="190449" progId="Equation.3">
                    <p:embed/>
                  </p:oleObj>
                </mc:Choice>
                <mc:Fallback>
                  <p:oleObj name="Equation" r:id="rId23" imgW="209601" imgH="19044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945"/>
                          <a:ext cx="38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9"/>
            <p:cNvGraphicFramePr>
              <a:graphicFrameLocks noChangeAspect="1"/>
            </p:cNvGraphicFramePr>
            <p:nvPr/>
          </p:nvGraphicFramePr>
          <p:xfrm>
            <a:off x="5040" y="576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1" name="公式" r:id="rId25" imgW="142973" imgH="181181" progId="Equation.3">
                    <p:embed/>
                  </p:oleObj>
                </mc:Choice>
                <mc:Fallback>
                  <p:oleObj name="公式" r:id="rId25" imgW="142973" imgH="18118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576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199C9-7A7F-40A9-8EFB-07C813B417B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800" b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回顾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352800"/>
          </a:xfrm>
        </p:spPr>
        <p:txBody>
          <a:bodyPr/>
          <a:lstStyle/>
          <a:p>
            <a:pPr eaLnBrk="1" hangingPunct="1"/>
            <a:r>
              <a:rPr lang="zh-CN" altLang="en-US" b="0" smtClean="0"/>
              <a:t>静电感应，电荷</a:t>
            </a:r>
            <a:r>
              <a:rPr lang="zh-CN" altLang="en-US" smtClean="0"/>
              <a:t>守恒</a:t>
            </a:r>
            <a:endParaRPr lang="en-US" altLang="zh-CN" smtClean="0"/>
          </a:p>
          <a:p>
            <a:pPr eaLnBrk="1" hangingPunct="1"/>
            <a:r>
              <a:rPr lang="zh-CN" altLang="en-US" b="0" smtClean="0"/>
              <a:t>电场强度是个有方向的矢量，</a:t>
            </a:r>
          </a:p>
          <a:p>
            <a:pPr eaLnBrk="1" hangingPunct="1"/>
            <a:r>
              <a:rPr lang="zh-CN" altLang="en-US" b="0" smtClean="0"/>
              <a:t>矢量的加减法，连续分布的矢量即矢量</a:t>
            </a:r>
            <a:r>
              <a:rPr lang="zh-CN" altLang="en-US" smtClean="0"/>
              <a:t>场</a:t>
            </a:r>
            <a:endParaRPr lang="en-US" altLang="zh-CN" smtClean="0"/>
          </a:p>
          <a:p>
            <a:pPr eaLnBrk="1" hangingPunct="1"/>
            <a:r>
              <a:rPr lang="zh-CN" altLang="en-US" b="0" smtClean="0">
                <a:solidFill>
                  <a:srgbClr val="0033CC"/>
                </a:solidFill>
              </a:rPr>
              <a:t>今天，讲解如何利用曲面来描述（计算）静电场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096000" y="914400"/>
            <a:ext cx="762000" cy="527050"/>
            <a:chOff x="4228" y="2400"/>
            <a:chExt cx="480" cy="332"/>
          </a:xfrm>
        </p:grpSpPr>
        <p:sp>
          <p:nvSpPr>
            <p:cNvPr id="5134" name="Oval 6"/>
            <p:cNvSpPr>
              <a:spLocks noChangeArrowheads="1"/>
            </p:cNvSpPr>
            <p:nvPr/>
          </p:nvSpPr>
          <p:spPr bwMode="auto">
            <a:xfrm>
              <a:off x="4228" y="2548"/>
              <a:ext cx="184" cy="184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5" name="Rectangle 7"/>
            <p:cNvSpPr>
              <a:spLocks noChangeArrowheads="1"/>
            </p:cNvSpPr>
            <p:nvPr/>
          </p:nvSpPr>
          <p:spPr bwMode="auto">
            <a:xfrm>
              <a:off x="4368" y="240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0"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latin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7162800" y="1905000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8000" b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127" name="Line 12"/>
          <p:cNvSpPr>
            <a:spLocks noChangeShapeType="1"/>
          </p:cNvSpPr>
          <p:nvPr/>
        </p:nvSpPr>
        <p:spPr bwMode="auto">
          <a:xfrm>
            <a:off x="6324600" y="1371600"/>
            <a:ext cx="10668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8" name="Object 13"/>
          <p:cNvGraphicFramePr>
            <a:graphicFrameLocks noChangeAspect="1"/>
          </p:cNvGraphicFramePr>
          <p:nvPr/>
        </p:nvGraphicFramePr>
        <p:xfrm>
          <a:off x="6934200" y="2743200"/>
          <a:ext cx="423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26835" imgH="152202" progId="Equation.DSMT4">
                  <p:embed/>
                </p:oleObj>
              </mc:Choice>
              <mc:Fallback>
                <p:oleObj name="Equation" r:id="rId3" imgW="126835" imgH="15220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43200"/>
                        <a:ext cx="4238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9" name="Group 14"/>
          <p:cNvGrpSpPr>
            <a:grpSpLocks/>
          </p:cNvGrpSpPr>
          <p:nvPr/>
        </p:nvGrpSpPr>
        <p:grpSpPr bwMode="auto">
          <a:xfrm>
            <a:off x="7391400" y="2895600"/>
            <a:ext cx="577850" cy="876300"/>
            <a:chOff x="4844" y="3312"/>
            <a:chExt cx="364" cy="552"/>
          </a:xfrm>
        </p:grpSpPr>
        <p:sp>
          <p:nvSpPr>
            <p:cNvPr id="5132" name="Line 15"/>
            <p:cNvSpPr>
              <a:spLocks noChangeShapeType="1"/>
            </p:cNvSpPr>
            <p:nvPr/>
          </p:nvSpPr>
          <p:spPr bwMode="auto">
            <a:xfrm>
              <a:off x="4844" y="3312"/>
              <a:ext cx="192" cy="288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3" name="Object 16"/>
            <p:cNvGraphicFramePr>
              <a:graphicFrameLocks noChangeAspect="1"/>
            </p:cNvGraphicFramePr>
            <p:nvPr/>
          </p:nvGraphicFramePr>
          <p:xfrm>
            <a:off x="4848" y="3600"/>
            <a:ext cx="3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5" imgW="571252" imgH="418918" progId="Equation.3">
                    <p:embed/>
                  </p:oleObj>
                </mc:Choice>
                <mc:Fallback>
                  <p:oleObj name="公式" r:id="rId5" imgW="571252" imgH="4189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600"/>
                          <a:ext cx="3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0" name="Object 17"/>
          <p:cNvGraphicFramePr>
            <a:graphicFrameLocks noChangeAspect="1"/>
          </p:cNvGraphicFramePr>
          <p:nvPr/>
        </p:nvGraphicFramePr>
        <p:xfrm>
          <a:off x="5651500" y="1354138"/>
          <a:ext cx="5508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164885" imgH="164885" progId="Equation.DSMT4">
                  <p:embed/>
                </p:oleObj>
              </mc:Choice>
              <mc:Fallback>
                <p:oleObj name="Equation" r:id="rId7" imgW="164885" imgH="16488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354138"/>
                        <a:ext cx="5508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6"/>
          <p:cNvGraphicFramePr>
            <a:graphicFrameLocks noChangeAspect="1"/>
          </p:cNvGraphicFramePr>
          <p:nvPr/>
        </p:nvGraphicFramePr>
        <p:xfrm>
          <a:off x="6027738" y="3544888"/>
          <a:ext cx="273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9" imgW="126890" imgH="190335" progId="Equation.3">
                  <p:embed/>
                </p:oleObj>
              </mc:Choice>
              <mc:Fallback>
                <p:oleObj name="公式" r:id="rId9" imgW="126890" imgH="1903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3544888"/>
                        <a:ext cx="2730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</a:rPr>
              <a:t/>
            </a:r>
            <a:br>
              <a:rPr lang="en-US" altLang="zh-CN" b="1" smtClean="0">
                <a:latin typeface="黑体" panose="02010609060101010101" pitchFamily="49" charset="-122"/>
              </a:rPr>
            </a:br>
            <a:r>
              <a:rPr lang="en-US" altLang="zh-CN" sz="3600" b="1" smtClean="0">
                <a:latin typeface="黑体" panose="02010609060101010101" pitchFamily="49" charset="-122"/>
              </a:rPr>
              <a:t>1.3</a:t>
            </a:r>
            <a:r>
              <a:rPr lang="en-US" altLang="zh-CN" b="1" smtClean="0">
                <a:latin typeface="黑体" panose="02010609060101010101" pitchFamily="49" charset="-122"/>
              </a:rPr>
              <a:t> </a:t>
            </a:r>
            <a:r>
              <a:rPr lang="zh-CN" altLang="en-US" sz="3600" b="1" smtClean="0">
                <a:latin typeface="黑体" panose="02010609060101010101" pitchFamily="49" charset="-122"/>
              </a:rPr>
              <a:t>高斯定理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05200"/>
            <a:ext cx="25908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smtClean="0"/>
              <a:t>郭东辉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C70DB-90FE-4EC9-AA66-629F9CBB82C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4838" y="68263"/>
            <a:ext cx="8666162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kern="0" dirty="0" smtClean="0">
                <a:latin typeface="楷体_GB2312" pitchFamily="49" charset="-122"/>
                <a:ea typeface="楷体_GB2312" pitchFamily="49" charset="-122"/>
              </a:rPr>
              <a:t>电荷的性质</a:t>
            </a:r>
            <a:r>
              <a:rPr lang="zh-CN" altLang="en-US" sz="2800" kern="0" dirty="0" smtClean="0">
                <a:latin typeface="创艺简细圆" charset="-122"/>
                <a:ea typeface="创艺简细圆" charset="-122"/>
              </a:rPr>
              <a:t>   </a:t>
            </a:r>
            <a:r>
              <a:rPr lang="en-US" altLang="zh-CN" sz="2800" kern="0" dirty="0" smtClean="0">
                <a:ea typeface="幼圆" panose="02010509060101010101" pitchFamily="49" charset="-122"/>
              </a:rPr>
              <a:t>THE PROPERTIES OF CHARGES</a:t>
            </a:r>
          </a:p>
        </p:txBody>
      </p:sp>
      <p:grpSp>
        <p:nvGrpSpPr>
          <p:cNvPr id="27652" name="组合 10"/>
          <p:cNvGrpSpPr>
            <a:grpSpLocks/>
          </p:cNvGrpSpPr>
          <p:nvPr/>
        </p:nvGrpSpPr>
        <p:grpSpPr bwMode="auto">
          <a:xfrm>
            <a:off x="133350" y="931863"/>
            <a:ext cx="8467725" cy="1927225"/>
            <a:chOff x="133350" y="931863"/>
            <a:chExt cx="8467725" cy="1926754"/>
          </a:xfrm>
        </p:grpSpPr>
        <p:sp>
          <p:nvSpPr>
            <p:cNvPr id="27698" name="矩形 5"/>
            <p:cNvSpPr>
              <a:spLocks noChangeArrowheads="1"/>
            </p:cNvSpPr>
            <p:nvPr/>
          </p:nvSpPr>
          <p:spPr bwMode="auto">
            <a:xfrm>
              <a:off x="568325" y="931863"/>
              <a:ext cx="80327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创艺简细圆" charset="-122"/>
                  <a:ea typeface="创艺简细圆" charset="-122"/>
                </a:rPr>
                <a:t>(1)</a:t>
              </a:r>
              <a:r>
                <a:rPr kumimoji="1" lang="en-US" altLang="zh-CN" sz="2400" b="0"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kumimoji="1" lang="zh-CN" altLang="en-US" sz="2400" b="0">
                  <a:latin typeface="仿宋_GB2312" pitchFamily="49" charset="-122"/>
                  <a:ea typeface="仿宋_GB2312" pitchFamily="49" charset="-122"/>
                </a:rPr>
                <a:t>两种电荷</a:t>
              </a:r>
              <a:r>
                <a:rPr kumimoji="1" lang="en-US" altLang="zh-CN" sz="2400" b="0">
                  <a:latin typeface="创艺简细圆" charset="-122"/>
                  <a:ea typeface="创艺简细圆" charset="-122"/>
                </a:rPr>
                <a:t>(Two Kinds of Charge)</a:t>
              </a:r>
              <a:r>
                <a:rPr kumimoji="1" lang="zh-CN" altLang="en-US" sz="2400" b="0">
                  <a:latin typeface="创艺简细圆" charset="-122"/>
                  <a:ea typeface="创艺简细圆" charset="-122"/>
                </a:rPr>
                <a:t>，不能脱离粒子存在</a:t>
              </a:r>
              <a:endParaRPr kumimoji="1" lang="en-US" altLang="zh-CN" sz="2400" b="0">
                <a:latin typeface="创艺简细圆" charset="-122"/>
                <a:ea typeface="创艺简细圆" charset="-122"/>
              </a:endParaRPr>
            </a:p>
          </p:txBody>
        </p:sp>
        <p:sp>
          <p:nvSpPr>
            <p:cNvPr id="27699" name="Text Box 5"/>
            <p:cNvSpPr txBox="1">
              <a:spLocks noChangeArrowheads="1"/>
            </p:cNvSpPr>
            <p:nvPr/>
          </p:nvSpPr>
          <p:spPr bwMode="auto">
            <a:xfrm>
              <a:off x="514350" y="1528763"/>
              <a:ext cx="4419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（</a:t>
              </a:r>
              <a:r>
                <a:rPr kumimoji="1" lang="en-US" altLang="zh-CN" sz="2400" b="0">
                  <a:latin typeface="宋体" panose="02010600030101010101" pitchFamily="2" charset="-122"/>
                </a:rPr>
                <a:t>2</a:t>
              </a:r>
              <a:r>
                <a:rPr kumimoji="1" lang="zh-CN" altLang="en-US" sz="2400" b="0">
                  <a:latin typeface="宋体" panose="02010600030101010101" pitchFamily="2" charset="-122"/>
                </a:rPr>
                <a:t>）电荷量子化</a:t>
              </a: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33350" y="2030145"/>
              <a:ext cx="8458200" cy="828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buFontTx/>
                <a:buNone/>
                <a:defRPr/>
              </a:pPr>
              <a:r>
                <a:rPr kumimoji="1" lang="en-US" altLang="zh-CN" sz="2400" b="0" kern="0" dirty="0" smtClean="0">
                  <a:latin typeface="宋体" panose="02010600030101010101" pitchFamily="2" charset="-122"/>
                </a:rPr>
                <a:t>   </a:t>
              </a:r>
              <a:r>
                <a:rPr kumimoji="1" lang="zh-CN" altLang="en-US" sz="2400" b="0" kern="0" dirty="0" smtClean="0">
                  <a:latin typeface="仿宋_GB2312" pitchFamily="49" charset="-122"/>
                  <a:ea typeface="仿宋_GB2312" pitchFamily="49" charset="-122"/>
                </a:rPr>
                <a:t>（</a:t>
              </a:r>
              <a:r>
                <a:rPr kumimoji="1" lang="en-US" altLang="zh-CN" sz="2400" b="0" kern="0" dirty="0" smtClean="0">
                  <a:latin typeface="仿宋_GB2312" pitchFamily="49" charset="-122"/>
                  <a:ea typeface="仿宋_GB2312" pitchFamily="49" charset="-122"/>
                </a:rPr>
                <a:t>3</a:t>
              </a:r>
              <a:r>
                <a:rPr kumimoji="1" lang="zh-CN" altLang="en-US" sz="2400" b="0" kern="0" dirty="0" smtClean="0">
                  <a:latin typeface="仿宋_GB2312" pitchFamily="49" charset="-122"/>
                  <a:ea typeface="仿宋_GB2312" pitchFamily="49" charset="-122"/>
                </a:rPr>
                <a:t>）电荷守恒</a:t>
              </a:r>
              <a:r>
                <a:rPr kumimoji="1" lang="zh-CN" altLang="en-US" sz="2400" b="0" kern="0" dirty="0" smtClean="0"/>
                <a:t> </a:t>
              </a:r>
              <a:r>
                <a:rPr kumimoji="1" lang="en-US" altLang="zh-CN" sz="2400" b="0" kern="0" dirty="0" smtClean="0"/>
                <a:t>(Charge Conservation)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38200" y="2559050"/>
            <a:ext cx="6010275" cy="2246313"/>
            <a:chOff x="838200" y="2559050"/>
            <a:chExt cx="6010275" cy="2246313"/>
          </a:xfrm>
        </p:grpSpPr>
        <p:sp>
          <p:nvSpPr>
            <p:cNvPr id="27695" name="文本框 2"/>
            <p:cNvSpPr txBox="1">
              <a:spLocks noChangeArrowheads="1"/>
            </p:cNvSpPr>
            <p:nvPr/>
          </p:nvSpPr>
          <p:spPr bwMode="auto">
            <a:xfrm>
              <a:off x="1219200" y="3302000"/>
              <a:ext cx="2040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“库仑定律”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>
              <a:off x="838200" y="2559050"/>
              <a:ext cx="6010275" cy="914400"/>
            </a:xfrm>
            <a:prstGeom prst="rect">
              <a:avLst/>
            </a:prstGeom>
            <a:noFill/>
          </p:spPr>
          <p:txBody>
            <a:bodyPr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defRPr/>
              </a:pPr>
              <a:r>
                <a:rPr lang="zh-CN" altLang="en-US" sz="2800" kern="0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电荷之间的相互作用</a:t>
              </a:r>
              <a:endParaRPr lang="en-US" altLang="zh-CN" sz="2800" kern="0" dirty="0" smtClean="0">
                <a:solidFill>
                  <a:srgbClr val="0000CC"/>
                </a:solidFill>
                <a:ea typeface="幼圆" panose="02010509060101010101" pitchFamily="49" charset="-122"/>
              </a:endParaRPr>
            </a:p>
          </p:txBody>
        </p:sp>
        <p:graphicFrame>
          <p:nvGraphicFramePr>
            <p:cNvPr id="27697" name="Object 11"/>
            <p:cNvGraphicFramePr>
              <a:graphicFrameLocks noChangeAspect="1"/>
            </p:cNvGraphicFramePr>
            <p:nvPr/>
          </p:nvGraphicFramePr>
          <p:xfrm>
            <a:off x="1365250" y="3736975"/>
            <a:ext cx="2408238" cy="1068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7" name="公式" r:id="rId3" imgW="977900" imgH="431800" progId="Equation.3">
                    <p:embed/>
                  </p:oleObj>
                </mc:Choice>
                <mc:Fallback>
                  <p:oleObj name="公式" r:id="rId3" imgW="9779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250" y="3736975"/>
                          <a:ext cx="2408238" cy="106838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395913" y="2740025"/>
            <a:ext cx="2470150" cy="2020888"/>
            <a:chOff x="5396706" y="2739743"/>
            <a:chExt cx="2470150" cy="2020524"/>
          </a:xfrm>
        </p:grpSpPr>
        <p:graphicFrame>
          <p:nvGraphicFramePr>
            <p:cNvPr id="27693" name="Object 8"/>
            <p:cNvGraphicFramePr>
              <a:graphicFrameLocks noChangeAspect="1"/>
            </p:cNvGraphicFramePr>
            <p:nvPr/>
          </p:nvGraphicFramePr>
          <p:xfrm>
            <a:off x="5396706" y="3834755"/>
            <a:ext cx="2470150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8" name="公式" r:id="rId5" imgW="1219200" imgH="457200" progId="Equation.3">
                    <p:embed/>
                  </p:oleObj>
                </mc:Choice>
                <mc:Fallback>
                  <p:oleObj name="公式" r:id="rId5" imgW="1219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706" y="3834755"/>
                          <a:ext cx="2470150" cy="92551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文本框 1"/>
            <p:cNvSpPr txBox="1">
              <a:spLocks noChangeArrowheads="1"/>
            </p:cNvSpPr>
            <p:nvPr/>
          </p:nvSpPr>
          <p:spPr bwMode="auto">
            <a:xfrm>
              <a:off x="5486400" y="2739743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70C0"/>
                  </a:solidFill>
                </a:rPr>
                <a:t>电场强度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065213" y="5391150"/>
          <a:ext cx="37147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公式" r:id="rId7" imgW="1384300" imgH="457200" progId="Equation.3">
                  <p:embed/>
                </p:oleObj>
              </mc:Choice>
              <mc:Fallback>
                <p:oleObj name="公式" r:id="rId7" imgW="1384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391150"/>
                        <a:ext cx="3714750" cy="11604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38200" y="4805363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高斯定理！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313363" y="4648200"/>
            <a:ext cx="3830637" cy="1935163"/>
            <a:chOff x="5314057" y="4648200"/>
            <a:chExt cx="3829943" cy="1935922"/>
          </a:xfrm>
        </p:grpSpPr>
        <p:sp>
          <p:nvSpPr>
            <p:cNvPr id="27658" name="文本框 12"/>
            <p:cNvSpPr txBox="1">
              <a:spLocks noChangeArrowheads="1"/>
            </p:cNvSpPr>
            <p:nvPr/>
          </p:nvSpPr>
          <p:spPr bwMode="auto">
            <a:xfrm>
              <a:off x="5358606" y="5077688"/>
              <a:ext cx="219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!!</a:t>
              </a:r>
              <a:r>
                <a:rPr lang="zh-CN" altLang="en-US" sz="1800"/>
                <a:t>闭合曲面积分量！</a:t>
              </a:r>
            </a:p>
          </p:txBody>
        </p:sp>
        <p:graphicFrame>
          <p:nvGraphicFramePr>
            <p:cNvPr id="27659" name="Object 4"/>
            <p:cNvGraphicFramePr>
              <a:graphicFrameLocks noChangeAspect="1"/>
            </p:cNvGraphicFramePr>
            <p:nvPr/>
          </p:nvGraphicFramePr>
          <p:xfrm>
            <a:off x="5314057" y="5559477"/>
            <a:ext cx="2228080" cy="614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0" name="公式" r:id="rId9" imgW="736600" imgH="203200" progId="Equation.3">
                    <p:embed/>
                  </p:oleObj>
                </mc:Choice>
                <mc:Fallback>
                  <p:oleObj name="公式" r:id="rId9" imgW="7366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057" y="5559477"/>
                          <a:ext cx="2228080" cy="614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0" name="Group 31"/>
            <p:cNvGrpSpPr>
              <a:grpSpLocks/>
            </p:cNvGrpSpPr>
            <p:nvPr/>
          </p:nvGrpSpPr>
          <p:grpSpPr bwMode="auto">
            <a:xfrm>
              <a:off x="7543800" y="4648200"/>
              <a:ext cx="1600200" cy="1935922"/>
              <a:chOff x="3176" y="144"/>
              <a:chExt cx="2592" cy="2112"/>
            </a:xfrm>
          </p:grpSpPr>
          <p:sp>
            <p:nvSpPr>
              <p:cNvPr id="27661" name="Rectangle 32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2312" cy="17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7662" name="Object 33"/>
              <p:cNvGraphicFramePr>
                <a:graphicFrameLocks noChangeAspect="1"/>
              </p:cNvGraphicFramePr>
              <p:nvPr/>
            </p:nvGraphicFramePr>
            <p:xfrm>
              <a:off x="3992" y="567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1" name="公式" r:id="rId11" imgW="215619" imgH="266353" progId="Equation.3">
                      <p:embed/>
                    </p:oleObj>
                  </mc:Choice>
                  <mc:Fallback>
                    <p:oleObj name="公式" r:id="rId11" imgW="215619" imgH="266353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2" y="567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3" name="Arc 34"/>
              <p:cNvSpPr>
                <a:spLocks/>
              </p:cNvSpPr>
              <p:nvPr/>
            </p:nvSpPr>
            <p:spPr bwMode="auto">
              <a:xfrm flipV="1">
                <a:off x="3264" y="144"/>
                <a:ext cx="1461" cy="1003"/>
              </a:xfrm>
              <a:custGeom>
                <a:avLst/>
                <a:gdLst>
                  <a:gd name="T0" fmla="*/ 0 w 19058"/>
                  <a:gd name="T1" fmla="*/ 0 h 21423"/>
                  <a:gd name="T2" fmla="*/ 0 w 19058"/>
                  <a:gd name="T3" fmla="*/ 0 h 21423"/>
                  <a:gd name="T4" fmla="*/ 0 w 19058"/>
                  <a:gd name="T5" fmla="*/ 0 h 21423"/>
                  <a:gd name="T6" fmla="*/ 0 60000 65536"/>
                  <a:gd name="T7" fmla="*/ 0 60000 65536"/>
                  <a:gd name="T8" fmla="*/ 0 60000 65536"/>
                  <a:gd name="T9" fmla="*/ 0 w 19058"/>
                  <a:gd name="T10" fmla="*/ 0 h 21423"/>
                  <a:gd name="T11" fmla="*/ 19058 w 19058"/>
                  <a:gd name="T12" fmla="*/ 21423 h 214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58" h="21423" fill="none" extrusionOk="0">
                    <a:moveTo>
                      <a:pt x="2761" y="0"/>
                    </a:moveTo>
                    <a:cubicBezTo>
                      <a:pt x="9695" y="894"/>
                      <a:pt x="15767" y="5088"/>
                      <a:pt x="19057" y="11256"/>
                    </a:cubicBezTo>
                  </a:path>
                  <a:path w="19058" h="21423" stroke="0" extrusionOk="0">
                    <a:moveTo>
                      <a:pt x="2761" y="0"/>
                    </a:moveTo>
                    <a:cubicBezTo>
                      <a:pt x="9695" y="894"/>
                      <a:pt x="15767" y="5088"/>
                      <a:pt x="19057" y="11256"/>
                    </a:cubicBezTo>
                    <a:lnTo>
                      <a:pt x="0" y="21423"/>
                    </a:lnTo>
                    <a:lnTo>
                      <a:pt x="276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Arc 35"/>
              <p:cNvSpPr>
                <a:spLocks/>
              </p:cNvSpPr>
              <p:nvPr/>
            </p:nvSpPr>
            <p:spPr bwMode="auto">
              <a:xfrm flipV="1">
                <a:off x="3176" y="374"/>
                <a:ext cx="2083" cy="1089"/>
              </a:xfrm>
              <a:custGeom>
                <a:avLst/>
                <a:gdLst>
                  <a:gd name="T0" fmla="*/ 0 w 20153"/>
                  <a:gd name="T1" fmla="*/ 0 h 21504"/>
                  <a:gd name="T2" fmla="*/ 0 w 20153"/>
                  <a:gd name="T3" fmla="*/ 0 h 21504"/>
                  <a:gd name="T4" fmla="*/ 0 w 20153"/>
                  <a:gd name="T5" fmla="*/ 0 h 21504"/>
                  <a:gd name="T6" fmla="*/ 0 60000 65536"/>
                  <a:gd name="T7" fmla="*/ 0 60000 65536"/>
                  <a:gd name="T8" fmla="*/ 0 60000 65536"/>
                  <a:gd name="T9" fmla="*/ 0 w 20153"/>
                  <a:gd name="T10" fmla="*/ 0 h 21504"/>
                  <a:gd name="T11" fmla="*/ 20153 w 20153"/>
                  <a:gd name="T12" fmla="*/ 21504 h 215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53" h="21504" fill="none" extrusionOk="0">
                    <a:moveTo>
                      <a:pt x="2036" y="0"/>
                    </a:moveTo>
                    <a:cubicBezTo>
                      <a:pt x="10190" y="772"/>
                      <a:pt x="17205" y="6089"/>
                      <a:pt x="20152" y="13731"/>
                    </a:cubicBezTo>
                  </a:path>
                  <a:path w="20153" h="21504" stroke="0" extrusionOk="0">
                    <a:moveTo>
                      <a:pt x="2036" y="0"/>
                    </a:moveTo>
                    <a:cubicBezTo>
                      <a:pt x="10190" y="772"/>
                      <a:pt x="17205" y="6089"/>
                      <a:pt x="20152" y="13731"/>
                    </a:cubicBezTo>
                    <a:lnTo>
                      <a:pt x="0" y="21504"/>
                    </a:lnTo>
                    <a:lnTo>
                      <a:pt x="2036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Line 36"/>
              <p:cNvSpPr>
                <a:spLocks noChangeShapeType="1"/>
              </p:cNvSpPr>
              <p:nvPr/>
            </p:nvSpPr>
            <p:spPr bwMode="auto">
              <a:xfrm flipV="1">
                <a:off x="3408" y="1287"/>
                <a:ext cx="2168" cy="36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Arc 37"/>
              <p:cNvSpPr>
                <a:spLocks/>
              </p:cNvSpPr>
              <p:nvPr/>
            </p:nvSpPr>
            <p:spPr bwMode="auto">
              <a:xfrm flipH="1">
                <a:off x="3512" y="1653"/>
                <a:ext cx="2256" cy="450"/>
              </a:xfrm>
              <a:custGeom>
                <a:avLst/>
                <a:gdLst>
                  <a:gd name="T0" fmla="*/ 0 w 18388"/>
                  <a:gd name="T1" fmla="*/ 0 h 21505"/>
                  <a:gd name="T2" fmla="*/ 0 w 18388"/>
                  <a:gd name="T3" fmla="*/ 0 h 21505"/>
                  <a:gd name="T4" fmla="*/ 0 w 18388"/>
                  <a:gd name="T5" fmla="*/ 0 h 21505"/>
                  <a:gd name="T6" fmla="*/ 0 60000 65536"/>
                  <a:gd name="T7" fmla="*/ 0 60000 65536"/>
                  <a:gd name="T8" fmla="*/ 0 60000 65536"/>
                  <a:gd name="T9" fmla="*/ 0 w 18388"/>
                  <a:gd name="T10" fmla="*/ 0 h 21505"/>
                  <a:gd name="T11" fmla="*/ 18388 w 18388"/>
                  <a:gd name="T12" fmla="*/ 21505 h 21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88" h="21505" fill="none" extrusionOk="0">
                    <a:moveTo>
                      <a:pt x="2021" y="-1"/>
                    </a:moveTo>
                    <a:cubicBezTo>
                      <a:pt x="8771" y="634"/>
                      <a:pt x="14831" y="4400"/>
                      <a:pt x="18388" y="10172"/>
                    </a:cubicBezTo>
                  </a:path>
                  <a:path w="18388" h="21505" stroke="0" extrusionOk="0">
                    <a:moveTo>
                      <a:pt x="2021" y="-1"/>
                    </a:moveTo>
                    <a:cubicBezTo>
                      <a:pt x="8771" y="634"/>
                      <a:pt x="14831" y="4400"/>
                      <a:pt x="18388" y="10172"/>
                    </a:cubicBezTo>
                    <a:lnTo>
                      <a:pt x="0" y="21505"/>
                    </a:lnTo>
                    <a:lnTo>
                      <a:pt x="2021" y="-1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Freeform 38"/>
              <p:cNvSpPr>
                <a:spLocks/>
              </p:cNvSpPr>
              <p:nvPr/>
            </p:nvSpPr>
            <p:spPr bwMode="auto">
              <a:xfrm>
                <a:off x="3565" y="1863"/>
                <a:ext cx="1944" cy="243"/>
              </a:xfrm>
              <a:custGeom>
                <a:avLst/>
                <a:gdLst>
                  <a:gd name="T0" fmla="*/ 0 w 2160"/>
                  <a:gd name="T1" fmla="*/ 100 h 256"/>
                  <a:gd name="T2" fmla="*/ 86 w 2160"/>
                  <a:gd name="T3" fmla="*/ 44 h 256"/>
                  <a:gd name="T4" fmla="*/ 174 w 2160"/>
                  <a:gd name="T5" fmla="*/ 9 h 256"/>
                  <a:gd name="T6" fmla="*/ 324 w 2160"/>
                  <a:gd name="T7" fmla="*/ 81 h 2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256"/>
                  <a:gd name="T14" fmla="*/ 2160 w 2160"/>
                  <a:gd name="T15" fmla="*/ 256 h 2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256">
                    <a:moveTo>
                      <a:pt x="0" y="256"/>
                    </a:moveTo>
                    <a:cubicBezTo>
                      <a:pt x="192" y="204"/>
                      <a:pt x="384" y="152"/>
                      <a:pt x="576" y="112"/>
                    </a:cubicBezTo>
                    <a:cubicBezTo>
                      <a:pt x="768" y="72"/>
                      <a:pt x="888" y="0"/>
                      <a:pt x="1152" y="16"/>
                    </a:cubicBezTo>
                    <a:cubicBezTo>
                      <a:pt x="1416" y="32"/>
                      <a:pt x="1992" y="176"/>
                      <a:pt x="2160" y="20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Freeform 39"/>
              <p:cNvSpPr>
                <a:spLocks/>
              </p:cNvSpPr>
              <p:nvPr/>
            </p:nvSpPr>
            <p:spPr bwMode="auto">
              <a:xfrm>
                <a:off x="3552" y="996"/>
                <a:ext cx="1528" cy="864"/>
              </a:xfrm>
              <a:custGeom>
                <a:avLst/>
                <a:gdLst>
                  <a:gd name="T0" fmla="*/ 104 w 1528"/>
                  <a:gd name="T1" fmla="*/ 536 h 864"/>
                  <a:gd name="T2" fmla="*/ 248 w 1528"/>
                  <a:gd name="T3" fmla="*/ 248 h 864"/>
                  <a:gd name="T4" fmla="*/ 632 w 1528"/>
                  <a:gd name="T5" fmla="*/ 56 h 864"/>
                  <a:gd name="T6" fmla="*/ 1208 w 1528"/>
                  <a:gd name="T7" fmla="*/ 56 h 864"/>
                  <a:gd name="T8" fmla="*/ 1496 w 1528"/>
                  <a:gd name="T9" fmla="*/ 392 h 864"/>
                  <a:gd name="T10" fmla="*/ 1016 w 1528"/>
                  <a:gd name="T11" fmla="*/ 776 h 864"/>
                  <a:gd name="T12" fmla="*/ 152 w 1528"/>
                  <a:gd name="T13" fmla="*/ 824 h 864"/>
                  <a:gd name="T14" fmla="*/ 104 w 1528"/>
                  <a:gd name="T15" fmla="*/ 536 h 8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8"/>
                  <a:gd name="T25" fmla="*/ 0 h 864"/>
                  <a:gd name="T26" fmla="*/ 1528 w 1528"/>
                  <a:gd name="T27" fmla="*/ 864 h 8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8" h="864">
                    <a:moveTo>
                      <a:pt x="104" y="536"/>
                    </a:moveTo>
                    <a:cubicBezTo>
                      <a:pt x="120" y="440"/>
                      <a:pt x="160" y="328"/>
                      <a:pt x="248" y="248"/>
                    </a:cubicBezTo>
                    <a:cubicBezTo>
                      <a:pt x="336" y="168"/>
                      <a:pt x="472" y="88"/>
                      <a:pt x="632" y="56"/>
                    </a:cubicBezTo>
                    <a:cubicBezTo>
                      <a:pt x="792" y="24"/>
                      <a:pt x="1064" y="0"/>
                      <a:pt x="1208" y="56"/>
                    </a:cubicBezTo>
                    <a:cubicBezTo>
                      <a:pt x="1352" y="112"/>
                      <a:pt x="1528" y="272"/>
                      <a:pt x="1496" y="392"/>
                    </a:cubicBezTo>
                    <a:cubicBezTo>
                      <a:pt x="1464" y="512"/>
                      <a:pt x="1240" y="704"/>
                      <a:pt x="1016" y="776"/>
                    </a:cubicBezTo>
                    <a:cubicBezTo>
                      <a:pt x="792" y="848"/>
                      <a:pt x="304" y="864"/>
                      <a:pt x="152" y="824"/>
                    </a:cubicBezTo>
                    <a:cubicBezTo>
                      <a:pt x="0" y="784"/>
                      <a:pt x="88" y="632"/>
                      <a:pt x="104" y="53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Freeform 40"/>
              <p:cNvSpPr>
                <a:spLocks/>
              </p:cNvSpPr>
              <p:nvPr/>
            </p:nvSpPr>
            <p:spPr bwMode="auto">
              <a:xfrm>
                <a:off x="4472" y="1092"/>
                <a:ext cx="376" cy="144"/>
              </a:xfrm>
              <a:custGeom>
                <a:avLst/>
                <a:gdLst>
                  <a:gd name="T0" fmla="*/ 0 w 384"/>
                  <a:gd name="T1" fmla="*/ 2 h 192"/>
                  <a:gd name="T2" fmla="*/ 164 w 384"/>
                  <a:gd name="T3" fmla="*/ 2 h 192"/>
                  <a:gd name="T4" fmla="*/ 263 w 38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192"/>
                  <a:gd name="T11" fmla="*/ 384 w 38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192">
                    <a:moveTo>
                      <a:pt x="0" y="192"/>
                    </a:moveTo>
                    <a:cubicBezTo>
                      <a:pt x="88" y="160"/>
                      <a:pt x="176" y="128"/>
                      <a:pt x="240" y="96"/>
                    </a:cubicBezTo>
                    <a:cubicBezTo>
                      <a:pt x="304" y="64"/>
                      <a:pt x="360" y="16"/>
                      <a:pt x="384" y="0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Line 41"/>
              <p:cNvSpPr>
                <a:spLocks noChangeShapeType="1"/>
              </p:cNvSpPr>
              <p:nvPr/>
            </p:nvSpPr>
            <p:spPr bwMode="auto">
              <a:xfrm flipV="1">
                <a:off x="4808" y="1388"/>
                <a:ext cx="28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Freeform 42"/>
              <p:cNvSpPr>
                <a:spLocks/>
              </p:cNvSpPr>
              <p:nvPr/>
            </p:nvSpPr>
            <p:spPr bwMode="auto">
              <a:xfrm>
                <a:off x="3656" y="1772"/>
                <a:ext cx="336" cy="48"/>
              </a:xfrm>
              <a:custGeom>
                <a:avLst/>
                <a:gdLst>
                  <a:gd name="T0" fmla="*/ 0 w 384"/>
                  <a:gd name="T1" fmla="*/ 0 h 104"/>
                  <a:gd name="T2" fmla="*/ 4 w 384"/>
                  <a:gd name="T3" fmla="*/ 0 h 104"/>
                  <a:gd name="T4" fmla="*/ 27 w 384"/>
                  <a:gd name="T5" fmla="*/ 0 h 104"/>
                  <a:gd name="T6" fmla="*/ 35 w 384"/>
                  <a:gd name="T7" fmla="*/ 0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04"/>
                  <a:gd name="T14" fmla="*/ 384 w 384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04">
                    <a:moveTo>
                      <a:pt x="0" y="104"/>
                    </a:moveTo>
                    <a:cubicBezTo>
                      <a:pt x="0" y="88"/>
                      <a:pt x="0" y="72"/>
                      <a:pt x="48" y="56"/>
                    </a:cubicBezTo>
                    <a:cubicBezTo>
                      <a:pt x="96" y="40"/>
                      <a:pt x="232" y="16"/>
                      <a:pt x="288" y="8"/>
                    </a:cubicBezTo>
                    <a:cubicBezTo>
                      <a:pt x="344" y="0"/>
                      <a:pt x="368" y="8"/>
                      <a:pt x="384" y="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43"/>
              <p:cNvSpPr>
                <a:spLocks noChangeShapeType="1"/>
              </p:cNvSpPr>
              <p:nvPr/>
            </p:nvSpPr>
            <p:spPr bwMode="auto">
              <a:xfrm flipV="1">
                <a:off x="3608" y="1580"/>
                <a:ext cx="28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3" name="Freeform 44"/>
              <p:cNvSpPr>
                <a:spLocks/>
              </p:cNvSpPr>
              <p:nvPr/>
            </p:nvSpPr>
            <p:spPr bwMode="auto">
              <a:xfrm>
                <a:off x="3656" y="138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240 w 240"/>
                  <a:gd name="T3" fmla="*/ 0 h 48"/>
                  <a:gd name="T4" fmla="*/ 0 60000 65536"/>
                  <a:gd name="T5" fmla="*/ 0 60000 65536"/>
                  <a:gd name="T6" fmla="*/ 0 w 240"/>
                  <a:gd name="T7" fmla="*/ 0 h 48"/>
                  <a:gd name="T8" fmla="*/ 240 w 240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48">
                    <a:moveTo>
                      <a:pt x="0" y="48"/>
                    </a:moveTo>
                    <a:cubicBezTo>
                      <a:pt x="100" y="28"/>
                      <a:pt x="200" y="8"/>
                      <a:pt x="240" y="0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Freeform 45"/>
              <p:cNvSpPr>
                <a:spLocks/>
              </p:cNvSpPr>
              <p:nvPr/>
            </p:nvSpPr>
            <p:spPr bwMode="auto">
              <a:xfrm>
                <a:off x="3560" y="996"/>
                <a:ext cx="1528" cy="864"/>
              </a:xfrm>
              <a:custGeom>
                <a:avLst/>
                <a:gdLst>
                  <a:gd name="T0" fmla="*/ 104 w 1528"/>
                  <a:gd name="T1" fmla="*/ 536 h 864"/>
                  <a:gd name="T2" fmla="*/ 248 w 1528"/>
                  <a:gd name="T3" fmla="*/ 248 h 864"/>
                  <a:gd name="T4" fmla="*/ 632 w 1528"/>
                  <a:gd name="T5" fmla="*/ 56 h 864"/>
                  <a:gd name="T6" fmla="*/ 1208 w 1528"/>
                  <a:gd name="T7" fmla="*/ 56 h 864"/>
                  <a:gd name="T8" fmla="*/ 1496 w 1528"/>
                  <a:gd name="T9" fmla="*/ 392 h 864"/>
                  <a:gd name="T10" fmla="*/ 1016 w 1528"/>
                  <a:gd name="T11" fmla="*/ 776 h 864"/>
                  <a:gd name="T12" fmla="*/ 152 w 1528"/>
                  <a:gd name="T13" fmla="*/ 824 h 864"/>
                  <a:gd name="T14" fmla="*/ 104 w 1528"/>
                  <a:gd name="T15" fmla="*/ 536 h 8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8"/>
                  <a:gd name="T25" fmla="*/ 0 h 864"/>
                  <a:gd name="T26" fmla="*/ 1528 w 1528"/>
                  <a:gd name="T27" fmla="*/ 864 h 8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8" h="864">
                    <a:moveTo>
                      <a:pt x="104" y="536"/>
                    </a:moveTo>
                    <a:cubicBezTo>
                      <a:pt x="120" y="440"/>
                      <a:pt x="160" y="328"/>
                      <a:pt x="248" y="248"/>
                    </a:cubicBezTo>
                    <a:cubicBezTo>
                      <a:pt x="336" y="168"/>
                      <a:pt x="472" y="88"/>
                      <a:pt x="632" y="56"/>
                    </a:cubicBezTo>
                    <a:cubicBezTo>
                      <a:pt x="792" y="24"/>
                      <a:pt x="1064" y="0"/>
                      <a:pt x="1208" y="56"/>
                    </a:cubicBezTo>
                    <a:cubicBezTo>
                      <a:pt x="1352" y="112"/>
                      <a:pt x="1528" y="272"/>
                      <a:pt x="1496" y="392"/>
                    </a:cubicBezTo>
                    <a:cubicBezTo>
                      <a:pt x="1464" y="512"/>
                      <a:pt x="1240" y="704"/>
                      <a:pt x="1016" y="776"/>
                    </a:cubicBezTo>
                    <a:cubicBezTo>
                      <a:pt x="792" y="848"/>
                      <a:pt x="304" y="864"/>
                      <a:pt x="152" y="824"/>
                    </a:cubicBezTo>
                    <a:cubicBezTo>
                      <a:pt x="0" y="784"/>
                      <a:pt x="88" y="632"/>
                      <a:pt x="10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75" name="Object 46"/>
              <p:cNvGraphicFramePr>
                <a:graphicFrameLocks noChangeAspect="1"/>
              </p:cNvGraphicFramePr>
              <p:nvPr/>
            </p:nvGraphicFramePr>
            <p:xfrm>
              <a:off x="4697" y="635"/>
              <a:ext cx="43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2" name="Equation" r:id="rId13" imgW="215713" imgH="203024" progId="Equation.3">
                      <p:embed/>
                    </p:oleObj>
                  </mc:Choice>
                  <mc:Fallback>
                    <p:oleObj name="Equation" r:id="rId13" imgW="215713" imgH="203024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7" y="635"/>
                            <a:ext cx="430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6" name="Freeform 47" descr="深色上对角线"/>
              <p:cNvSpPr>
                <a:spLocks/>
              </p:cNvSpPr>
              <p:nvPr/>
            </p:nvSpPr>
            <p:spPr bwMode="auto">
              <a:xfrm>
                <a:off x="4616" y="1266"/>
                <a:ext cx="388" cy="236"/>
              </a:xfrm>
              <a:custGeom>
                <a:avLst/>
                <a:gdLst>
                  <a:gd name="T0" fmla="*/ 0 w 388"/>
                  <a:gd name="T1" fmla="*/ 44 h 236"/>
                  <a:gd name="T2" fmla="*/ 220 w 388"/>
                  <a:gd name="T3" fmla="*/ 0 h 236"/>
                  <a:gd name="T4" fmla="*/ 388 w 388"/>
                  <a:gd name="T5" fmla="*/ 210 h 236"/>
                  <a:gd name="T6" fmla="*/ 192 w 388"/>
                  <a:gd name="T7" fmla="*/ 236 h 236"/>
                  <a:gd name="T8" fmla="*/ 0 w 388"/>
                  <a:gd name="T9" fmla="*/ 44 h 2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8"/>
                  <a:gd name="T16" fmla="*/ 0 h 236"/>
                  <a:gd name="T17" fmla="*/ 388 w 388"/>
                  <a:gd name="T18" fmla="*/ 236 h 2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8" h="236">
                    <a:moveTo>
                      <a:pt x="0" y="44"/>
                    </a:moveTo>
                    <a:lnTo>
                      <a:pt x="220" y="0"/>
                    </a:lnTo>
                    <a:lnTo>
                      <a:pt x="388" y="210"/>
                    </a:lnTo>
                    <a:lnTo>
                      <a:pt x="192" y="236"/>
                    </a:lnTo>
                    <a:lnTo>
                      <a:pt x="0" y="44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Line 48"/>
              <p:cNvSpPr>
                <a:spLocks noChangeShapeType="1"/>
              </p:cNvSpPr>
              <p:nvPr/>
            </p:nvSpPr>
            <p:spPr bwMode="auto">
              <a:xfrm flipV="1">
                <a:off x="4816" y="921"/>
                <a:ext cx="384" cy="502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8" name="Arc 49"/>
              <p:cNvSpPr>
                <a:spLocks/>
              </p:cNvSpPr>
              <p:nvPr/>
            </p:nvSpPr>
            <p:spPr bwMode="auto">
              <a:xfrm>
                <a:off x="5000" y="1189"/>
                <a:ext cx="183" cy="240"/>
              </a:xfrm>
              <a:custGeom>
                <a:avLst/>
                <a:gdLst>
                  <a:gd name="T0" fmla="*/ 0 w 20648"/>
                  <a:gd name="T1" fmla="*/ 0 h 21600"/>
                  <a:gd name="T2" fmla="*/ 0 w 20648"/>
                  <a:gd name="T3" fmla="*/ 0 h 21600"/>
                  <a:gd name="T4" fmla="*/ 0 w 2064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48"/>
                  <a:gd name="T10" fmla="*/ 0 h 21600"/>
                  <a:gd name="T11" fmla="*/ 20648 w 2064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8" h="21600" fill="none" extrusionOk="0">
                    <a:moveTo>
                      <a:pt x="-1" y="0"/>
                    </a:moveTo>
                    <a:cubicBezTo>
                      <a:pt x="9486" y="0"/>
                      <a:pt x="17862" y="6189"/>
                      <a:pt x="20647" y="15257"/>
                    </a:cubicBezTo>
                  </a:path>
                  <a:path w="20648" h="21600" stroke="0" extrusionOk="0">
                    <a:moveTo>
                      <a:pt x="-1" y="0"/>
                    </a:moveTo>
                    <a:cubicBezTo>
                      <a:pt x="9486" y="0"/>
                      <a:pt x="17862" y="6189"/>
                      <a:pt x="20647" y="1525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79" name="Object 50"/>
              <p:cNvGraphicFramePr>
                <a:graphicFrameLocks noChangeAspect="1"/>
              </p:cNvGraphicFramePr>
              <p:nvPr/>
            </p:nvGraphicFramePr>
            <p:xfrm>
              <a:off x="5118" y="1029"/>
              <a:ext cx="22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3" name="Equation" r:id="rId16" imgW="126725" imgH="177415" progId="Equation.3">
                      <p:embed/>
                    </p:oleObj>
                  </mc:Choice>
                  <mc:Fallback>
                    <p:oleObj name="Equation" r:id="rId16" imgW="126725" imgH="177415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8" y="1029"/>
                            <a:ext cx="221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0" name="Object 51"/>
              <p:cNvGraphicFramePr>
                <a:graphicFrameLocks noChangeAspect="1"/>
              </p:cNvGraphicFramePr>
              <p:nvPr/>
            </p:nvGraphicFramePr>
            <p:xfrm>
              <a:off x="5184" y="1330"/>
              <a:ext cx="293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4" name="Equation" r:id="rId18" imgW="152334" imgH="190417" progId="Equation.3">
                      <p:embed/>
                    </p:oleObj>
                  </mc:Choice>
                  <mc:Fallback>
                    <p:oleObj name="Equation" r:id="rId18" imgW="152334" imgH="190417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330"/>
                            <a:ext cx="293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1" name="Line 52"/>
              <p:cNvSpPr>
                <a:spLocks noChangeShapeType="1"/>
              </p:cNvSpPr>
              <p:nvPr/>
            </p:nvSpPr>
            <p:spPr bwMode="auto">
              <a:xfrm flipV="1">
                <a:off x="4808" y="1314"/>
                <a:ext cx="616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82" name="Object 53"/>
              <p:cNvGraphicFramePr>
                <a:graphicFrameLocks noChangeAspect="1"/>
              </p:cNvGraphicFramePr>
              <p:nvPr/>
            </p:nvGraphicFramePr>
            <p:xfrm>
              <a:off x="3936" y="1362"/>
              <a:ext cx="2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5" name="Equation" r:id="rId20" imgW="139579" imgH="177646" progId="Equation.3">
                      <p:embed/>
                    </p:oleObj>
                  </mc:Choice>
                  <mc:Fallback>
                    <p:oleObj name="Equation" r:id="rId20" imgW="139579" imgH="177646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362"/>
                            <a:ext cx="270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83" name="Group 54"/>
              <p:cNvGrpSpPr>
                <a:grpSpLocks/>
              </p:cNvGrpSpPr>
              <p:nvPr/>
            </p:nvGrpSpPr>
            <p:grpSpPr bwMode="auto">
              <a:xfrm>
                <a:off x="3656" y="1044"/>
                <a:ext cx="1344" cy="816"/>
                <a:chOff x="2112" y="2352"/>
                <a:chExt cx="1344" cy="816"/>
              </a:xfrm>
            </p:grpSpPr>
            <p:sp>
              <p:nvSpPr>
                <p:cNvPr id="27684" name="Freeform 55"/>
                <p:cNvSpPr>
                  <a:spLocks/>
                </p:cNvSpPr>
                <p:nvPr/>
              </p:nvSpPr>
              <p:spPr bwMode="auto">
                <a:xfrm>
                  <a:off x="2976" y="2352"/>
                  <a:ext cx="480" cy="432"/>
                </a:xfrm>
                <a:custGeom>
                  <a:avLst/>
                  <a:gdLst>
                    <a:gd name="T0" fmla="*/ 0 w 528"/>
                    <a:gd name="T1" fmla="*/ 0 h 816"/>
                    <a:gd name="T2" fmla="*/ 52 w 528"/>
                    <a:gd name="T3" fmla="*/ 1 h 816"/>
                    <a:gd name="T4" fmla="*/ 9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Freeform 56"/>
                <p:cNvSpPr>
                  <a:spLocks/>
                </p:cNvSpPr>
                <p:nvPr/>
              </p:nvSpPr>
              <p:spPr bwMode="auto">
                <a:xfrm>
                  <a:off x="2640" y="2352"/>
                  <a:ext cx="720" cy="576"/>
                </a:xfrm>
                <a:custGeom>
                  <a:avLst/>
                  <a:gdLst>
                    <a:gd name="T0" fmla="*/ 0 w 528"/>
                    <a:gd name="T1" fmla="*/ 0 h 816"/>
                    <a:gd name="T2" fmla="*/ 76706 w 528"/>
                    <a:gd name="T3" fmla="*/ 1 h 816"/>
                    <a:gd name="T4" fmla="*/ 14037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6" name="Freeform 57"/>
                <p:cNvSpPr>
                  <a:spLocks/>
                </p:cNvSpPr>
                <p:nvPr/>
              </p:nvSpPr>
              <p:spPr bwMode="auto">
                <a:xfrm>
                  <a:off x="2448" y="2448"/>
                  <a:ext cx="720" cy="576"/>
                </a:xfrm>
                <a:custGeom>
                  <a:avLst/>
                  <a:gdLst>
                    <a:gd name="T0" fmla="*/ 0 w 528"/>
                    <a:gd name="T1" fmla="*/ 0 h 816"/>
                    <a:gd name="T2" fmla="*/ 76706 w 528"/>
                    <a:gd name="T3" fmla="*/ 1 h 816"/>
                    <a:gd name="T4" fmla="*/ 14037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Freeform 58"/>
                <p:cNvSpPr>
                  <a:spLocks/>
                </p:cNvSpPr>
                <p:nvPr/>
              </p:nvSpPr>
              <p:spPr bwMode="auto">
                <a:xfrm>
                  <a:off x="2304" y="2544"/>
                  <a:ext cx="720" cy="576"/>
                </a:xfrm>
                <a:custGeom>
                  <a:avLst/>
                  <a:gdLst>
                    <a:gd name="T0" fmla="*/ 0 w 528"/>
                    <a:gd name="T1" fmla="*/ 0 h 816"/>
                    <a:gd name="T2" fmla="*/ 76706 w 528"/>
                    <a:gd name="T3" fmla="*/ 1 h 816"/>
                    <a:gd name="T4" fmla="*/ 14037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8" name="Freeform 59"/>
                <p:cNvSpPr>
                  <a:spLocks/>
                </p:cNvSpPr>
                <p:nvPr/>
              </p:nvSpPr>
              <p:spPr bwMode="auto">
                <a:xfrm>
                  <a:off x="2160" y="2688"/>
                  <a:ext cx="624" cy="432"/>
                </a:xfrm>
                <a:custGeom>
                  <a:avLst/>
                  <a:gdLst>
                    <a:gd name="T0" fmla="*/ 0 w 528"/>
                    <a:gd name="T1" fmla="*/ 0 h 816"/>
                    <a:gd name="T2" fmla="*/ 5823 w 528"/>
                    <a:gd name="T3" fmla="*/ 1 h 816"/>
                    <a:gd name="T4" fmla="*/ 10667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9" name="Freeform 60"/>
                <p:cNvSpPr>
                  <a:spLocks/>
                </p:cNvSpPr>
                <p:nvPr/>
              </p:nvSpPr>
              <p:spPr bwMode="auto">
                <a:xfrm>
                  <a:off x="2112" y="2880"/>
                  <a:ext cx="480" cy="288"/>
                </a:xfrm>
                <a:custGeom>
                  <a:avLst/>
                  <a:gdLst>
                    <a:gd name="T0" fmla="*/ 0 w 528"/>
                    <a:gd name="T1" fmla="*/ 0 h 816"/>
                    <a:gd name="T2" fmla="*/ 52 w 528"/>
                    <a:gd name="T3" fmla="*/ 0 h 816"/>
                    <a:gd name="T4" fmla="*/ 95 w 528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90" name="Freeform 61"/>
                <p:cNvSpPr>
                  <a:spLocks/>
                </p:cNvSpPr>
                <p:nvPr/>
              </p:nvSpPr>
              <p:spPr bwMode="auto">
                <a:xfrm>
                  <a:off x="2112" y="2400"/>
                  <a:ext cx="1200" cy="480"/>
                </a:xfrm>
                <a:custGeom>
                  <a:avLst/>
                  <a:gdLst>
                    <a:gd name="T0" fmla="*/ 1200 w 1200"/>
                    <a:gd name="T1" fmla="*/ 0 h 480"/>
                    <a:gd name="T2" fmla="*/ 576 w 1200"/>
                    <a:gd name="T3" fmla="*/ 144 h 480"/>
                    <a:gd name="T4" fmla="*/ 0 w 1200"/>
                    <a:gd name="T5" fmla="*/ 480 h 480"/>
                    <a:gd name="T6" fmla="*/ 0 60000 65536"/>
                    <a:gd name="T7" fmla="*/ 0 60000 65536"/>
                    <a:gd name="T8" fmla="*/ 0 60000 65536"/>
                    <a:gd name="T9" fmla="*/ 0 w 1200"/>
                    <a:gd name="T10" fmla="*/ 0 h 480"/>
                    <a:gd name="T11" fmla="*/ 1200 w 120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0" h="480">
                      <a:moveTo>
                        <a:pt x="1200" y="0"/>
                      </a:moveTo>
                      <a:cubicBezTo>
                        <a:pt x="988" y="32"/>
                        <a:pt x="776" y="64"/>
                        <a:pt x="576" y="144"/>
                      </a:cubicBezTo>
                      <a:cubicBezTo>
                        <a:pt x="376" y="224"/>
                        <a:pt x="96" y="424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91" name="Freeform 62"/>
                <p:cNvSpPr>
                  <a:spLocks/>
                </p:cNvSpPr>
                <p:nvPr/>
              </p:nvSpPr>
              <p:spPr bwMode="auto">
                <a:xfrm>
                  <a:off x="2112" y="2544"/>
                  <a:ext cx="1344" cy="576"/>
                </a:xfrm>
                <a:custGeom>
                  <a:avLst/>
                  <a:gdLst>
                    <a:gd name="T0" fmla="*/ 9228 w 1200"/>
                    <a:gd name="T1" fmla="*/ 0 h 480"/>
                    <a:gd name="T2" fmla="*/ 4430 w 1200"/>
                    <a:gd name="T3" fmla="*/ 3847 h 480"/>
                    <a:gd name="T4" fmla="*/ 0 w 1200"/>
                    <a:gd name="T5" fmla="*/ 12778 h 480"/>
                    <a:gd name="T6" fmla="*/ 0 60000 65536"/>
                    <a:gd name="T7" fmla="*/ 0 60000 65536"/>
                    <a:gd name="T8" fmla="*/ 0 60000 65536"/>
                    <a:gd name="T9" fmla="*/ 0 w 1200"/>
                    <a:gd name="T10" fmla="*/ 0 h 480"/>
                    <a:gd name="T11" fmla="*/ 1200 w 120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0" h="480">
                      <a:moveTo>
                        <a:pt x="1200" y="0"/>
                      </a:moveTo>
                      <a:cubicBezTo>
                        <a:pt x="988" y="32"/>
                        <a:pt x="776" y="64"/>
                        <a:pt x="576" y="144"/>
                      </a:cubicBezTo>
                      <a:cubicBezTo>
                        <a:pt x="376" y="224"/>
                        <a:pt x="96" y="424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92" name="Freeform 63"/>
                <p:cNvSpPr>
                  <a:spLocks/>
                </p:cNvSpPr>
                <p:nvPr/>
              </p:nvSpPr>
              <p:spPr bwMode="auto">
                <a:xfrm>
                  <a:off x="2400" y="2784"/>
                  <a:ext cx="1056" cy="384"/>
                </a:xfrm>
                <a:custGeom>
                  <a:avLst/>
                  <a:gdLst>
                    <a:gd name="T0" fmla="*/ 121 w 1200"/>
                    <a:gd name="T1" fmla="*/ 0 h 480"/>
                    <a:gd name="T2" fmla="*/ 58 w 1200"/>
                    <a:gd name="T3" fmla="*/ 2 h 480"/>
                    <a:gd name="T4" fmla="*/ 0 w 1200"/>
                    <a:gd name="T5" fmla="*/ 9 h 480"/>
                    <a:gd name="T6" fmla="*/ 0 60000 65536"/>
                    <a:gd name="T7" fmla="*/ 0 60000 65536"/>
                    <a:gd name="T8" fmla="*/ 0 60000 65536"/>
                    <a:gd name="T9" fmla="*/ 0 w 1200"/>
                    <a:gd name="T10" fmla="*/ 0 h 480"/>
                    <a:gd name="T11" fmla="*/ 1200 w 120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0" h="480">
                      <a:moveTo>
                        <a:pt x="1200" y="0"/>
                      </a:moveTo>
                      <a:cubicBezTo>
                        <a:pt x="988" y="32"/>
                        <a:pt x="776" y="64"/>
                        <a:pt x="576" y="144"/>
                      </a:cubicBezTo>
                      <a:cubicBezTo>
                        <a:pt x="376" y="224"/>
                        <a:pt x="96" y="424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897F9-4C00-4C16-AE24-76C71184F51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971800" y="5334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>
                <a:solidFill>
                  <a:srgbClr val="CC0000"/>
                </a:solidFill>
                <a:latin typeface="宋体" panose="02010600030101010101" pitchFamily="2" charset="-122"/>
              </a:rPr>
              <a:t>高斯定理</a:t>
            </a:r>
            <a:endParaRPr kumimoji="1" lang="zh-CN" altLang="en-US" sz="4400">
              <a:solidFill>
                <a:srgbClr val="A5002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2252663" y="3276600"/>
          <a:ext cx="47244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公式" r:id="rId3" imgW="1384300" imgH="457200" progId="Equation.3">
                  <p:embed/>
                </p:oleObj>
              </mc:Choice>
              <mc:Fallback>
                <p:oleObj name="公式" r:id="rId3" imgW="1384300" imgH="457200" progId="Equation.3">
                  <p:embed/>
                  <p:pic>
                    <p:nvPicPr>
                      <p:cNvPr id="17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276600"/>
                        <a:ext cx="4724400" cy="14747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15367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latin typeface="宋体" panose="02010600030101010101" pitchFamily="2" charset="-122"/>
              </a:rPr>
              <a:t>在真空中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</a:rPr>
              <a:t>通过任一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闭合</a:t>
            </a:r>
            <a:r>
              <a:rPr kumimoji="1" lang="zh-CN" altLang="en-US" sz="2800">
                <a:latin typeface="宋体" panose="02010600030101010101" pitchFamily="2" charset="-122"/>
              </a:rPr>
              <a:t>曲面的电通量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</a:rPr>
              <a:t>等于该曲面所包围的总电荷除以    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572000" y="1828800"/>
          <a:ext cx="54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54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90600" y="23764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（与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面外</a:t>
            </a:r>
            <a:r>
              <a:rPr kumimoji="1" lang="zh-CN" altLang="en-US" sz="2800">
                <a:latin typeface="宋体" panose="02010600030101010101" pitchFamily="2" charset="-122"/>
              </a:rPr>
              <a:t>电荷无关，闭合曲面称为高斯面）</a:t>
            </a:r>
          </a:p>
        </p:txBody>
      </p:sp>
      <p:pic>
        <p:nvPicPr>
          <p:cNvPr id="906255" name="Picture 15" descr="HRCA4]0][EJS0@KU~F7@DLI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B3C0D-B28B-4F37-B880-81EBD4E4044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800" b="0" smtClean="0"/>
          </a:p>
        </p:txBody>
      </p:sp>
      <p:sp>
        <p:nvSpPr>
          <p:cNvPr id="18435" name="Text Box 54"/>
          <p:cNvSpPr txBox="1">
            <a:spLocks noChangeArrowheads="1"/>
          </p:cNvSpPr>
          <p:nvPr/>
        </p:nvSpPr>
        <p:spPr bwMode="auto">
          <a:xfrm>
            <a:off x="533400" y="21097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高斯定理的导出</a:t>
            </a:r>
          </a:p>
        </p:txBody>
      </p:sp>
      <p:grpSp>
        <p:nvGrpSpPr>
          <p:cNvPr id="18436" name="Group 55"/>
          <p:cNvGrpSpPr>
            <a:grpSpLocks/>
          </p:cNvGrpSpPr>
          <p:nvPr/>
        </p:nvGrpSpPr>
        <p:grpSpPr bwMode="auto">
          <a:xfrm>
            <a:off x="6629400" y="1905000"/>
            <a:ext cx="1952625" cy="955675"/>
            <a:chOff x="4368" y="552"/>
            <a:chExt cx="1230" cy="602"/>
          </a:xfrm>
        </p:grpSpPr>
        <p:sp>
          <p:nvSpPr>
            <p:cNvPr id="18441" name="Rectangle 56"/>
            <p:cNvSpPr>
              <a:spLocks noChangeArrowheads="1"/>
            </p:cNvSpPr>
            <p:nvPr/>
          </p:nvSpPr>
          <p:spPr bwMode="auto">
            <a:xfrm>
              <a:off x="4896" y="552"/>
              <a:ext cx="702" cy="602"/>
            </a:xfrm>
            <a:prstGeom prst="rect">
              <a:avLst/>
            </a:prstGeom>
            <a:solidFill>
              <a:srgbClr val="F9F0FE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高斯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定理</a:t>
              </a:r>
            </a:p>
          </p:txBody>
        </p:sp>
        <p:sp>
          <p:nvSpPr>
            <p:cNvPr id="18442" name="AutoShape 57"/>
            <p:cNvSpPr>
              <a:spLocks noChangeArrowheads="1"/>
            </p:cNvSpPr>
            <p:nvPr/>
          </p:nvSpPr>
          <p:spPr bwMode="auto">
            <a:xfrm>
              <a:off x="4368" y="681"/>
              <a:ext cx="432" cy="279"/>
            </a:xfrm>
            <a:prstGeom prst="notchedRightArrow">
              <a:avLst>
                <a:gd name="adj1" fmla="val 51972"/>
                <a:gd name="adj2" fmla="val 6048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437" name="Group 58"/>
          <p:cNvGrpSpPr>
            <a:grpSpLocks/>
          </p:cNvGrpSpPr>
          <p:nvPr/>
        </p:nvGrpSpPr>
        <p:grpSpPr bwMode="auto">
          <a:xfrm>
            <a:off x="3352800" y="1790700"/>
            <a:ext cx="4114800" cy="1219200"/>
            <a:chOff x="2400" y="528"/>
            <a:chExt cx="2592" cy="768"/>
          </a:xfrm>
        </p:grpSpPr>
        <p:sp>
          <p:nvSpPr>
            <p:cNvPr id="18438" name="Text Box 59"/>
            <p:cNvSpPr txBox="1">
              <a:spLocks noChangeArrowheads="1"/>
            </p:cNvSpPr>
            <p:nvPr/>
          </p:nvSpPr>
          <p:spPr bwMode="auto">
            <a:xfrm>
              <a:off x="2592" y="528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库仑定律</a:t>
              </a:r>
            </a:p>
          </p:txBody>
        </p:sp>
        <p:sp>
          <p:nvSpPr>
            <p:cNvPr id="18439" name="AutoShape 60"/>
            <p:cNvSpPr>
              <a:spLocks/>
            </p:cNvSpPr>
            <p:nvPr/>
          </p:nvSpPr>
          <p:spPr bwMode="auto">
            <a:xfrm>
              <a:off x="2400" y="681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0" name="Rectangle 61"/>
            <p:cNvSpPr>
              <a:spLocks noChangeArrowheads="1"/>
            </p:cNvSpPr>
            <p:nvPr/>
          </p:nvSpPr>
          <p:spPr bwMode="auto">
            <a:xfrm>
              <a:off x="2588" y="969"/>
              <a:ext cx="2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电场强度叠加原理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1500" y="3826668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 smtClean="0">
                <a:latin typeface="宋体" panose="02010600030101010101" pitchFamily="2" charset="-122"/>
              </a:rPr>
              <a:t>静电场</a:t>
            </a:r>
            <a:r>
              <a:rPr kumimoji="1" lang="zh-CN" altLang="en-US" sz="2800" dirty="0">
                <a:latin typeface="宋体" panose="02010600030101010101" pitchFamily="2" charset="-122"/>
              </a:rPr>
              <a:t>是</a:t>
            </a:r>
            <a:r>
              <a:rPr kumimoji="1"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有源场</a:t>
            </a:r>
            <a:r>
              <a:rPr kumimoji="1"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5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64022-7E25-461C-A460-D5832B579BE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/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5181600" y="1905000"/>
            <a:ext cx="3886200" cy="3505200"/>
            <a:chOff x="3168" y="1680"/>
            <a:chExt cx="2448" cy="2208"/>
          </a:xfrm>
        </p:grpSpPr>
        <p:grpSp>
          <p:nvGrpSpPr>
            <p:cNvPr id="19472" name="Group 5"/>
            <p:cNvGrpSpPr>
              <a:grpSpLocks/>
            </p:cNvGrpSpPr>
            <p:nvPr/>
          </p:nvGrpSpPr>
          <p:grpSpPr bwMode="auto">
            <a:xfrm>
              <a:off x="3168" y="1680"/>
              <a:ext cx="2448" cy="2208"/>
              <a:chOff x="3168" y="1680"/>
              <a:chExt cx="2448" cy="2208"/>
            </a:xfrm>
          </p:grpSpPr>
          <p:sp>
            <p:nvSpPr>
              <p:cNvPr id="19474" name="Rectangle 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2448" cy="2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75" name="Oval 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632" cy="158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9476" name="Group 8"/>
              <p:cNvGrpSpPr>
                <a:grpSpLocks/>
              </p:cNvGrpSpPr>
              <p:nvPr/>
            </p:nvGrpSpPr>
            <p:grpSpPr bwMode="auto">
              <a:xfrm>
                <a:off x="3312" y="1776"/>
                <a:ext cx="2160" cy="2064"/>
                <a:chOff x="432" y="1920"/>
                <a:chExt cx="2160" cy="2064"/>
              </a:xfrm>
            </p:grpSpPr>
            <p:grpSp>
              <p:nvGrpSpPr>
                <p:cNvPr id="19480" name="Group 9"/>
                <p:cNvGrpSpPr>
                  <a:grpSpLocks/>
                </p:cNvGrpSpPr>
                <p:nvPr/>
              </p:nvGrpSpPr>
              <p:grpSpPr bwMode="auto">
                <a:xfrm>
                  <a:off x="432" y="2963"/>
                  <a:ext cx="2160" cy="57"/>
                  <a:chOff x="3129" y="2700"/>
                  <a:chExt cx="2448" cy="68"/>
                </a:xfrm>
              </p:grpSpPr>
              <p:sp>
                <p:nvSpPr>
                  <p:cNvPr id="19509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5" y="2734"/>
                    <a:ext cx="2316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0" name="Freeform 11"/>
                  <p:cNvSpPr>
                    <a:spLocks/>
                  </p:cNvSpPr>
                  <p:nvPr/>
                </p:nvSpPr>
                <p:spPr bwMode="auto">
                  <a:xfrm>
                    <a:off x="5478" y="2701"/>
                    <a:ext cx="99" cy="67"/>
                  </a:xfrm>
                  <a:custGeom>
                    <a:avLst/>
                    <a:gdLst>
                      <a:gd name="T0" fmla="*/ 0 w 99"/>
                      <a:gd name="T1" fmla="*/ 67 h 67"/>
                      <a:gd name="T2" fmla="*/ 99 w 99"/>
                      <a:gd name="T3" fmla="*/ 33 h 67"/>
                      <a:gd name="T4" fmla="*/ 0 w 99"/>
                      <a:gd name="T5" fmla="*/ 0 h 67"/>
                      <a:gd name="T6" fmla="*/ 31 w 99"/>
                      <a:gd name="T7" fmla="*/ 33 h 67"/>
                      <a:gd name="T8" fmla="*/ 0 w 99"/>
                      <a:gd name="T9" fmla="*/ 67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"/>
                      <a:gd name="T16" fmla="*/ 0 h 67"/>
                      <a:gd name="T17" fmla="*/ 99 w 99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" h="67">
                        <a:moveTo>
                          <a:pt x="0" y="67"/>
                        </a:moveTo>
                        <a:lnTo>
                          <a:pt x="99" y="33"/>
                        </a:lnTo>
                        <a:lnTo>
                          <a:pt x="0" y="0"/>
                        </a:lnTo>
                        <a:lnTo>
                          <a:pt x="31" y="33"/>
                        </a:lnTo>
                        <a:lnTo>
                          <a:pt x="0" y="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1" name="Freeform 12"/>
                  <p:cNvSpPr>
                    <a:spLocks/>
                  </p:cNvSpPr>
                  <p:nvPr/>
                </p:nvSpPr>
                <p:spPr bwMode="auto">
                  <a:xfrm>
                    <a:off x="3129" y="2700"/>
                    <a:ext cx="99" cy="67"/>
                  </a:xfrm>
                  <a:custGeom>
                    <a:avLst/>
                    <a:gdLst>
                      <a:gd name="T0" fmla="*/ 99 w 99"/>
                      <a:gd name="T1" fmla="*/ 0 h 67"/>
                      <a:gd name="T2" fmla="*/ 0 w 99"/>
                      <a:gd name="T3" fmla="*/ 34 h 67"/>
                      <a:gd name="T4" fmla="*/ 99 w 99"/>
                      <a:gd name="T5" fmla="*/ 67 h 67"/>
                      <a:gd name="T6" fmla="*/ 68 w 99"/>
                      <a:gd name="T7" fmla="*/ 34 h 67"/>
                      <a:gd name="T8" fmla="*/ 99 w 99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"/>
                      <a:gd name="T16" fmla="*/ 0 h 67"/>
                      <a:gd name="T17" fmla="*/ 99 w 99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" h="67">
                        <a:moveTo>
                          <a:pt x="99" y="0"/>
                        </a:moveTo>
                        <a:lnTo>
                          <a:pt x="0" y="34"/>
                        </a:lnTo>
                        <a:lnTo>
                          <a:pt x="99" y="67"/>
                        </a:lnTo>
                        <a:lnTo>
                          <a:pt x="68" y="34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1" name="Group 13"/>
                <p:cNvGrpSpPr>
                  <a:grpSpLocks/>
                </p:cNvGrpSpPr>
                <p:nvPr/>
              </p:nvGrpSpPr>
              <p:grpSpPr bwMode="auto">
                <a:xfrm>
                  <a:off x="474" y="2605"/>
                  <a:ext cx="2003" cy="774"/>
                  <a:chOff x="3170" y="2275"/>
                  <a:chExt cx="2270" cy="918"/>
                </a:xfrm>
              </p:grpSpPr>
              <p:sp>
                <p:nvSpPr>
                  <p:cNvPr id="19506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231" y="2300"/>
                    <a:ext cx="2148" cy="86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7" name="Freeform 15"/>
                  <p:cNvSpPr>
                    <a:spLocks/>
                  </p:cNvSpPr>
                  <p:nvPr/>
                </p:nvSpPr>
                <p:spPr bwMode="auto">
                  <a:xfrm>
                    <a:off x="5335" y="3126"/>
                    <a:ext cx="105" cy="67"/>
                  </a:xfrm>
                  <a:custGeom>
                    <a:avLst/>
                    <a:gdLst>
                      <a:gd name="T0" fmla="*/ 0 w 105"/>
                      <a:gd name="T1" fmla="*/ 62 h 67"/>
                      <a:gd name="T2" fmla="*/ 105 w 105"/>
                      <a:gd name="T3" fmla="*/ 67 h 67"/>
                      <a:gd name="T4" fmla="*/ 25 w 105"/>
                      <a:gd name="T5" fmla="*/ 0 h 67"/>
                      <a:gd name="T6" fmla="*/ 42 w 105"/>
                      <a:gd name="T7" fmla="*/ 42 h 67"/>
                      <a:gd name="T8" fmla="*/ 0 w 105"/>
                      <a:gd name="T9" fmla="*/ 62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67"/>
                      <a:gd name="T17" fmla="*/ 105 w 10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67">
                        <a:moveTo>
                          <a:pt x="0" y="62"/>
                        </a:moveTo>
                        <a:lnTo>
                          <a:pt x="105" y="67"/>
                        </a:lnTo>
                        <a:lnTo>
                          <a:pt x="25" y="0"/>
                        </a:lnTo>
                        <a:lnTo>
                          <a:pt x="42" y="42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8" name="Freeform 16"/>
                  <p:cNvSpPr>
                    <a:spLocks/>
                  </p:cNvSpPr>
                  <p:nvPr/>
                </p:nvSpPr>
                <p:spPr bwMode="auto">
                  <a:xfrm>
                    <a:off x="3170" y="2275"/>
                    <a:ext cx="105" cy="67"/>
                  </a:xfrm>
                  <a:custGeom>
                    <a:avLst/>
                    <a:gdLst>
                      <a:gd name="T0" fmla="*/ 105 w 105"/>
                      <a:gd name="T1" fmla="*/ 5 h 67"/>
                      <a:gd name="T2" fmla="*/ 0 w 105"/>
                      <a:gd name="T3" fmla="*/ 0 h 67"/>
                      <a:gd name="T4" fmla="*/ 80 w 105"/>
                      <a:gd name="T5" fmla="*/ 67 h 67"/>
                      <a:gd name="T6" fmla="*/ 63 w 105"/>
                      <a:gd name="T7" fmla="*/ 25 h 67"/>
                      <a:gd name="T8" fmla="*/ 105 w 105"/>
                      <a:gd name="T9" fmla="*/ 5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67"/>
                      <a:gd name="T17" fmla="*/ 105 w 10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67">
                        <a:moveTo>
                          <a:pt x="105" y="5"/>
                        </a:moveTo>
                        <a:lnTo>
                          <a:pt x="0" y="0"/>
                        </a:lnTo>
                        <a:lnTo>
                          <a:pt x="80" y="67"/>
                        </a:lnTo>
                        <a:lnTo>
                          <a:pt x="63" y="25"/>
                        </a:lnTo>
                        <a:lnTo>
                          <a:pt x="105" y="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2" name="Group 17"/>
                <p:cNvGrpSpPr>
                  <a:grpSpLocks/>
                </p:cNvGrpSpPr>
                <p:nvPr/>
              </p:nvGrpSpPr>
              <p:grpSpPr bwMode="auto">
                <a:xfrm>
                  <a:off x="686" y="2276"/>
                  <a:ext cx="1581" cy="1424"/>
                  <a:chOff x="3425" y="1885"/>
                  <a:chExt cx="1792" cy="1689"/>
                </a:xfrm>
              </p:grpSpPr>
              <p:sp>
                <p:nvSpPr>
                  <p:cNvPr id="19503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2" y="1930"/>
                    <a:ext cx="1698" cy="1599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4" name="Freeform 19"/>
                  <p:cNvSpPr>
                    <a:spLocks/>
                  </p:cNvSpPr>
                  <p:nvPr/>
                </p:nvSpPr>
                <p:spPr bwMode="auto">
                  <a:xfrm>
                    <a:off x="5122" y="3482"/>
                    <a:ext cx="95" cy="92"/>
                  </a:xfrm>
                  <a:custGeom>
                    <a:avLst/>
                    <a:gdLst>
                      <a:gd name="T0" fmla="*/ 0 w 95"/>
                      <a:gd name="T1" fmla="*/ 48 h 92"/>
                      <a:gd name="T2" fmla="*/ 95 w 95"/>
                      <a:gd name="T3" fmla="*/ 92 h 92"/>
                      <a:gd name="T4" fmla="*/ 46 w 95"/>
                      <a:gd name="T5" fmla="*/ 0 h 92"/>
                      <a:gd name="T6" fmla="*/ 46 w 95"/>
                      <a:gd name="T7" fmla="*/ 45 h 92"/>
                      <a:gd name="T8" fmla="*/ 0 w 95"/>
                      <a:gd name="T9" fmla="*/ 48 h 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92"/>
                      <a:gd name="T17" fmla="*/ 95 w 95"/>
                      <a:gd name="T18" fmla="*/ 92 h 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92">
                        <a:moveTo>
                          <a:pt x="0" y="48"/>
                        </a:moveTo>
                        <a:lnTo>
                          <a:pt x="95" y="92"/>
                        </a:lnTo>
                        <a:lnTo>
                          <a:pt x="46" y="0"/>
                        </a:lnTo>
                        <a:lnTo>
                          <a:pt x="46" y="45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5" name="Freeform 20"/>
                  <p:cNvSpPr>
                    <a:spLocks/>
                  </p:cNvSpPr>
                  <p:nvPr/>
                </p:nvSpPr>
                <p:spPr bwMode="auto">
                  <a:xfrm>
                    <a:off x="3425" y="1885"/>
                    <a:ext cx="95" cy="92"/>
                  </a:xfrm>
                  <a:custGeom>
                    <a:avLst/>
                    <a:gdLst>
                      <a:gd name="T0" fmla="*/ 95 w 95"/>
                      <a:gd name="T1" fmla="*/ 44 h 92"/>
                      <a:gd name="T2" fmla="*/ 0 w 95"/>
                      <a:gd name="T3" fmla="*/ 0 h 92"/>
                      <a:gd name="T4" fmla="*/ 49 w 95"/>
                      <a:gd name="T5" fmla="*/ 92 h 92"/>
                      <a:gd name="T6" fmla="*/ 49 w 95"/>
                      <a:gd name="T7" fmla="*/ 47 h 92"/>
                      <a:gd name="T8" fmla="*/ 95 w 95"/>
                      <a:gd name="T9" fmla="*/ 44 h 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92"/>
                      <a:gd name="T17" fmla="*/ 95 w 95"/>
                      <a:gd name="T18" fmla="*/ 92 h 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92">
                        <a:moveTo>
                          <a:pt x="95" y="44"/>
                        </a:moveTo>
                        <a:lnTo>
                          <a:pt x="0" y="0"/>
                        </a:lnTo>
                        <a:lnTo>
                          <a:pt x="49" y="92"/>
                        </a:lnTo>
                        <a:lnTo>
                          <a:pt x="49" y="47"/>
                        </a:lnTo>
                        <a:lnTo>
                          <a:pt x="95" y="44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3" name="Group 21"/>
                <p:cNvGrpSpPr>
                  <a:grpSpLocks/>
                </p:cNvGrpSpPr>
                <p:nvPr/>
              </p:nvGrpSpPr>
              <p:grpSpPr bwMode="auto">
                <a:xfrm>
                  <a:off x="1073" y="2018"/>
                  <a:ext cx="854" cy="1876"/>
                  <a:chOff x="3855" y="1579"/>
                  <a:chExt cx="968" cy="2225"/>
                </a:xfrm>
              </p:grpSpPr>
              <p:sp>
                <p:nvSpPr>
                  <p:cNvPr id="19500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1639"/>
                    <a:ext cx="914" cy="210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1" name="Freeform 23"/>
                  <p:cNvSpPr>
                    <a:spLocks/>
                  </p:cNvSpPr>
                  <p:nvPr/>
                </p:nvSpPr>
                <p:spPr bwMode="auto">
                  <a:xfrm>
                    <a:off x="4753" y="1579"/>
                    <a:ext cx="70" cy="104"/>
                  </a:xfrm>
                  <a:custGeom>
                    <a:avLst/>
                    <a:gdLst>
                      <a:gd name="T0" fmla="*/ 62 w 70"/>
                      <a:gd name="T1" fmla="*/ 104 h 104"/>
                      <a:gd name="T2" fmla="*/ 70 w 70"/>
                      <a:gd name="T3" fmla="*/ 0 h 104"/>
                      <a:gd name="T4" fmla="*/ 0 w 70"/>
                      <a:gd name="T5" fmla="*/ 78 h 104"/>
                      <a:gd name="T6" fmla="*/ 43 w 70"/>
                      <a:gd name="T7" fmla="*/ 62 h 104"/>
                      <a:gd name="T8" fmla="*/ 62 w 70"/>
                      <a:gd name="T9" fmla="*/ 104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104"/>
                      <a:gd name="T17" fmla="*/ 70 w 70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104">
                        <a:moveTo>
                          <a:pt x="62" y="104"/>
                        </a:moveTo>
                        <a:lnTo>
                          <a:pt x="70" y="0"/>
                        </a:lnTo>
                        <a:lnTo>
                          <a:pt x="0" y="78"/>
                        </a:lnTo>
                        <a:lnTo>
                          <a:pt x="43" y="62"/>
                        </a:lnTo>
                        <a:lnTo>
                          <a:pt x="62" y="104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2" name="Freeform 24"/>
                  <p:cNvSpPr>
                    <a:spLocks/>
                  </p:cNvSpPr>
                  <p:nvPr/>
                </p:nvSpPr>
                <p:spPr bwMode="auto">
                  <a:xfrm>
                    <a:off x="3855" y="3700"/>
                    <a:ext cx="70" cy="104"/>
                  </a:xfrm>
                  <a:custGeom>
                    <a:avLst/>
                    <a:gdLst>
                      <a:gd name="T0" fmla="*/ 8 w 70"/>
                      <a:gd name="T1" fmla="*/ 0 h 104"/>
                      <a:gd name="T2" fmla="*/ 0 w 70"/>
                      <a:gd name="T3" fmla="*/ 104 h 104"/>
                      <a:gd name="T4" fmla="*/ 70 w 70"/>
                      <a:gd name="T5" fmla="*/ 26 h 104"/>
                      <a:gd name="T6" fmla="*/ 27 w 70"/>
                      <a:gd name="T7" fmla="*/ 42 h 104"/>
                      <a:gd name="T8" fmla="*/ 8 w 70"/>
                      <a:gd name="T9" fmla="*/ 0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104"/>
                      <a:gd name="T17" fmla="*/ 70 w 70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104">
                        <a:moveTo>
                          <a:pt x="8" y="0"/>
                        </a:moveTo>
                        <a:lnTo>
                          <a:pt x="0" y="104"/>
                        </a:lnTo>
                        <a:lnTo>
                          <a:pt x="70" y="26"/>
                        </a:lnTo>
                        <a:lnTo>
                          <a:pt x="27" y="42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4" name="Group 25"/>
                <p:cNvGrpSpPr>
                  <a:grpSpLocks/>
                </p:cNvGrpSpPr>
                <p:nvPr/>
              </p:nvGrpSpPr>
              <p:grpSpPr bwMode="auto">
                <a:xfrm>
                  <a:off x="498" y="2639"/>
                  <a:ext cx="2030" cy="705"/>
                  <a:chOff x="3204" y="2316"/>
                  <a:chExt cx="2300" cy="836"/>
                </a:xfrm>
              </p:grpSpPr>
              <p:sp>
                <p:nvSpPr>
                  <p:cNvPr id="19497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6" y="2339"/>
                    <a:ext cx="2176" cy="79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8" name="Freeform 27"/>
                  <p:cNvSpPr>
                    <a:spLocks/>
                  </p:cNvSpPr>
                  <p:nvPr/>
                </p:nvSpPr>
                <p:spPr bwMode="auto">
                  <a:xfrm>
                    <a:off x="5400" y="2316"/>
                    <a:ext cx="104" cy="65"/>
                  </a:xfrm>
                  <a:custGeom>
                    <a:avLst/>
                    <a:gdLst>
                      <a:gd name="T0" fmla="*/ 22 w 104"/>
                      <a:gd name="T1" fmla="*/ 65 h 65"/>
                      <a:gd name="T2" fmla="*/ 104 w 104"/>
                      <a:gd name="T3" fmla="*/ 0 h 65"/>
                      <a:gd name="T4" fmla="*/ 0 w 104"/>
                      <a:gd name="T5" fmla="*/ 2 h 65"/>
                      <a:gd name="T6" fmla="*/ 40 w 104"/>
                      <a:gd name="T7" fmla="*/ 23 h 65"/>
                      <a:gd name="T8" fmla="*/ 22 w 104"/>
                      <a:gd name="T9" fmla="*/ 65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65"/>
                      <a:gd name="T17" fmla="*/ 104 w 104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65">
                        <a:moveTo>
                          <a:pt x="22" y="65"/>
                        </a:moveTo>
                        <a:lnTo>
                          <a:pt x="104" y="0"/>
                        </a:lnTo>
                        <a:lnTo>
                          <a:pt x="0" y="2"/>
                        </a:lnTo>
                        <a:lnTo>
                          <a:pt x="40" y="23"/>
                        </a:lnTo>
                        <a:lnTo>
                          <a:pt x="22" y="6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9" name="Freeform 28"/>
                  <p:cNvSpPr>
                    <a:spLocks/>
                  </p:cNvSpPr>
                  <p:nvPr/>
                </p:nvSpPr>
                <p:spPr bwMode="auto">
                  <a:xfrm>
                    <a:off x="3204" y="3087"/>
                    <a:ext cx="104" cy="65"/>
                  </a:xfrm>
                  <a:custGeom>
                    <a:avLst/>
                    <a:gdLst>
                      <a:gd name="T0" fmla="*/ 82 w 104"/>
                      <a:gd name="T1" fmla="*/ 0 h 65"/>
                      <a:gd name="T2" fmla="*/ 0 w 104"/>
                      <a:gd name="T3" fmla="*/ 65 h 65"/>
                      <a:gd name="T4" fmla="*/ 104 w 104"/>
                      <a:gd name="T5" fmla="*/ 63 h 65"/>
                      <a:gd name="T6" fmla="*/ 64 w 104"/>
                      <a:gd name="T7" fmla="*/ 42 h 65"/>
                      <a:gd name="T8" fmla="*/ 82 w 104"/>
                      <a:gd name="T9" fmla="*/ 0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65"/>
                      <a:gd name="T17" fmla="*/ 104 w 104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65">
                        <a:moveTo>
                          <a:pt x="82" y="0"/>
                        </a:moveTo>
                        <a:lnTo>
                          <a:pt x="0" y="65"/>
                        </a:lnTo>
                        <a:lnTo>
                          <a:pt x="104" y="63"/>
                        </a:lnTo>
                        <a:lnTo>
                          <a:pt x="64" y="42"/>
                        </a:lnTo>
                        <a:lnTo>
                          <a:pt x="8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5" name="Group 29"/>
                <p:cNvGrpSpPr>
                  <a:grpSpLocks/>
                </p:cNvGrpSpPr>
                <p:nvPr/>
              </p:nvGrpSpPr>
              <p:grpSpPr bwMode="auto">
                <a:xfrm>
                  <a:off x="771" y="2234"/>
                  <a:ext cx="1555" cy="1434"/>
                  <a:chOff x="3473" y="1836"/>
                  <a:chExt cx="1762" cy="1700"/>
                </a:xfrm>
              </p:grpSpPr>
              <p:sp>
                <p:nvSpPr>
                  <p:cNvPr id="1949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20" y="1881"/>
                    <a:ext cx="1668" cy="161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5" name="Freeform 31"/>
                  <p:cNvSpPr>
                    <a:spLocks/>
                  </p:cNvSpPr>
                  <p:nvPr/>
                </p:nvSpPr>
                <p:spPr bwMode="auto">
                  <a:xfrm>
                    <a:off x="3473" y="3443"/>
                    <a:ext cx="94" cy="93"/>
                  </a:xfrm>
                  <a:custGeom>
                    <a:avLst/>
                    <a:gdLst>
                      <a:gd name="T0" fmla="*/ 48 w 94"/>
                      <a:gd name="T1" fmla="*/ 0 h 93"/>
                      <a:gd name="T2" fmla="*/ 0 w 94"/>
                      <a:gd name="T3" fmla="*/ 93 h 93"/>
                      <a:gd name="T4" fmla="*/ 94 w 94"/>
                      <a:gd name="T5" fmla="*/ 48 h 93"/>
                      <a:gd name="T6" fmla="*/ 49 w 94"/>
                      <a:gd name="T7" fmla="*/ 46 h 93"/>
                      <a:gd name="T8" fmla="*/ 48 w 94"/>
                      <a:gd name="T9" fmla="*/ 0 h 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"/>
                      <a:gd name="T16" fmla="*/ 0 h 93"/>
                      <a:gd name="T17" fmla="*/ 94 w 94"/>
                      <a:gd name="T18" fmla="*/ 93 h 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" h="93">
                        <a:moveTo>
                          <a:pt x="48" y="0"/>
                        </a:moveTo>
                        <a:lnTo>
                          <a:pt x="0" y="93"/>
                        </a:lnTo>
                        <a:lnTo>
                          <a:pt x="94" y="48"/>
                        </a:lnTo>
                        <a:lnTo>
                          <a:pt x="49" y="46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6" name="Freeform 32"/>
                  <p:cNvSpPr>
                    <a:spLocks/>
                  </p:cNvSpPr>
                  <p:nvPr/>
                </p:nvSpPr>
                <p:spPr bwMode="auto">
                  <a:xfrm>
                    <a:off x="5141" y="1836"/>
                    <a:ext cx="94" cy="93"/>
                  </a:xfrm>
                  <a:custGeom>
                    <a:avLst/>
                    <a:gdLst>
                      <a:gd name="T0" fmla="*/ 46 w 94"/>
                      <a:gd name="T1" fmla="*/ 93 h 93"/>
                      <a:gd name="T2" fmla="*/ 94 w 94"/>
                      <a:gd name="T3" fmla="*/ 0 h 93"/>
                      <a:gd name="T4" fmla="*/ 0 w 94"/>
                      <a:gd name="T5" fmla="*/ 45 h 93"/>
                      <a:gd name="T6" fmla="*/ 45 w 94"/>
                      <a:gd name="T7" fmla="*/ 47 h 93"/>
                      <a:gd name="T8" fmla="*/ 46 w 94"/>
                      <a:gd name="T9" fmla="*/ 93 h 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"/>
                      <a:gd name="T16" fmla="*/ 0 h 93"/>
                      <a:gd name="T17" fmla="*/ 94 w 94"/>
                      <a:gd name="T18" fmla="*/ 93 h 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" h="93">
                        <a:moveTo>
                          <a:pt x="46" y="93"/>
                        </a:moveTo>
                        <a:lnTo>
                          <a:pt x="94" y="0"/>
                        </a:lnTo>
                        <a:lnTo>
                          <a:pt x="0" y="45"/>
                        </a:lnTo>
                        <a:lnTo>
                          <a:pt x="45" y="47"/>
                        </a:lnTo>
                        <a:lnTo>
                          <a:pt x="46" y="9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6" name="Group 33"/>
                <p:cNvGrpSpPr>
                  <a:grpSpLocks/>
                </p:cNvGrpSpPr>
                <p:nvPr/>
              </p:nvGrpSpPr>
              <p:grpSpPr bwMode="auto">
                <a:xfrm>
                  <a:off x="1440" y="1920"/>
                  <a:ext cx="60" cy="2064"/>
                  <a:chOff x="4271" y="1463"/>
                  <a:chExt cx="68" cy="2448"/>
                </a:xfrm>
              </p:grpSpPr>
              <p:sp>
                <p:nvSpPr>
                  <p:cNvPr id="19491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5" y="1529"/>
                    <a:ext cx="1" cy="2316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2" name="Freeform 35"/>
                  <p:cNvSpPr>
                    <a:spLocks/>
                  </p:cNvSpPr>
                  <p:nvPr/>
                </p:nvSpPr>
                <p:spPr bwMode="auto">
                  <a:xfrm>
                    <a:off x="4271" y="3812"/>
                    <a:ext cx="67" cy="9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3" name="Freeform 36"/>
                  <p:cNvSpPr>
                    <a:spLocks/>
                  </p:cNvSpPr>
                  <p:nvPr/>
                </p:nvSpPr>
                <p:spPr bwMode="auto">
                  <a:xfrm>
                    <a:off x="4272" y="1463"/>
                    <a:ext cx="67" cy="99"/>
                  </a:xfrm>
                  <a:custGeom>
                    <a:avLst/>
                    <a:gdLst>
                      <a:gd name="T0" fmla="*/ 67 w 67"/>
                      <a:gd name="T1" fmla="*/ 99 h 99"/>
                      <a:gd name="T2" fmla="*/ 33 w 67"/>
                      <a:gd name="T3" fmla="*/ 0 h 99"/>
                      <a:gd name="T4" fmla="*/ 0 w 67"/>
                      <a:gd name="T5" fmla="*/ 99 h 99"/>
                      <a:gd name="T6" fmla="*/ 33 w 67"/>
                      <a:gd name="T7" fmla="*/ 68 h 99"/>
                      <a:gd name="T8" fmla="*/ 67 w 67"/>
                      <a:gd name="T9" fmla="*/ 99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67" y="99"/>
                        </a:moveTo>
                        <a:lnTo>
                          <a:pt x="33" y="0"/>
                        </a:lnTo>
                        <a:lnTo>
                          <a:pt x="0" y="99"/>
                        </a:lnTo>
                        <a:lnTo>
                          <a:pt x="33" y="68"/>
                        </a:lnTo>
                        <a:lnTo>
                          <a:pt x="67" y="9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87" name="Group 37"/>
                <p:cNvGrpSpPr>
                  <a:grpSpLocks/>
                </p:cNvGrpSpPr>
                <p:nvPr/>
              </p:nvGrpSpPr>
              <p:grpSpPr bwMode="auto">
                <a:xfrm>
                  <a:off x="1031" y="2009"/>
                  <a:ext cx="879" cy="1885"/>
                  <a:chOff x="3808" y="1568"/>
                  <a:chExt cx="996" cy="2236"/>
                </a:xfrm>
              </p:grpSpPr>
              <p:sp>
                <p:nvSpPr>
                  <p:cNvPr id="19488" name="Line 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36" y="1628"/>
                    <a:ext cx="940" cy="2116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9" name="Freeform 39"/>
                  <p:cNvSpPr>
                    <a:spLocks/>
                  </p:cNvSpPr>
                  <p:nvPr/>
                </p:nvSpPr>
                <p:spPr bwMode="auto">
                  <a:xfrm>
                    <a:off x="4732" y="3700"/>
                    <a:ext cx="72" cy="104"/>
                  </a:xfrm>
                  <a:custGeom>
                    <a:avLst/>
                    <a:gdLst>
                      <a:gd name="T0" fmla="*/ 0 w 72"/>
                      <a:gd name="T1" fmla="*/ 28 h 104"/>
                      <a:gd name="T2" fmla="*/ 72 w 72"/>
                      <a:gd name="T3" fmla="*/ 104 h 104"/>
                      <a:gd name="T4" fmla="*/ 61 w 72"/>
                      <a:gd name="T5" fmla="*/ 0 h 104"/>
                      <a:gd name="T6" fmla="*/ 44 w 72"/>
                      <a:gd name="T7" fmla="*/ 42 h 104"/>
                      <a:gd name="T8" fmla="*/ 0 w 72"/>
                      <a:gd name="T9" fmla="*/ 28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104"/>
                      <a:gd name="T17" fmla="*/ 72 w 72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104">
                        <a:moveTo>
                          <a:pt x="0" y="28"/>
                        </a:moveTo>
                        <a:lnTo>
                          <a:pt x="72" y="104"/>
                        </a:lnTo>
                        <a:lnTo>
                          <a:pt x="61" y="0"/>
                        </a:lnTo>
                        <a:lnTo>
                          <a:pt x="44" y="42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0" name="Freeform 40"/>
                  <p:cNvSpPr>
                    <a:spLocks/>
                  </p:cNvSpPr>
                  <p:nvPr/>
                </p:nvSpPr>
                <p:spPr bwMode="auto">
                  <a:xfrm>
                    <a:off x="3808" y="1568"/>
                    <a:ext cx="72" cy="104"/>
                  </a:xfrm>
                  <a:custGeom>
                    <a:avLst/>
                    <a:gdLst>
                      <a:gd name="T0" fmla="*/ 72 w 72"/>
                      <a:gd name="T1" fmla="*/ 76 h 104"/>
                      <a:gd name="T2" fmla="*/ 0 w 72"/>
                      <a:gd name="T3" fmla="*/ 0 h 104"/>
                      <a:gd name="T4" fmla="*/ 11 w 72"/>
                      <a:gd name="T5" fmla="*/ 104 h 104"/>
                      <a:gd name="T6" fmla="*/ 28 w 72"/>
                      <a:gd name="T7" fmla="*/ 62 h 104"/>
                      <a:gd name="T8" fmla="*/ 72 w 72"/>
                      <a:gd name="T9" fmla="*/ 76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104"/>
                      <a:gd name="T17" fmla="*/ 72 w 72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104">
                        <a:moveTo>
                          <a:pt x="72" y="76"/>
                        </a:moveTo>
                        <a:lnTo>
                          <a:pt x="0" y="0"/>
                        </a:lnTo>
                        <a:lnTo>
                          <a:pt x="11" y="104"/>
                        </a:lnTo>
                        <a:lnTo>
                          <a:pt x="28" y="62"/>
                        </a:lnTo>
                        <a:lnTo>
                          <a:pt x="72" y="7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477" name="Group 41"/>
              <p:cNvGrpSpPr>
                <a:grpSpLocks/>
              </p:cNvGrpSpPr>
              <p:nvPr/>
            </p:nvGrpSpPr>
            <p:grpSpPr bwMode="auto">
              <a:xfrm>
                <a:off x="4224" y="2688"/>
                <a:ext cx="242" cy="346"/>
                <a:chOff x="4176" y="528"/>
                <a:chExt cx="242" cy="346"/>
              </a:xfrm>
            </p:grpSpPr>
            <p:sp>
              <p:nvSpPr>
                <p:cNvPr id="19478" name="Oval 42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9479" name="Rectangle 43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600">
                      <a:solidFill>
                        <a:srgbClr val="CC0000"/>
                      </a:solidFill>
                      <a:latin typeface="Bookman Old Style" panose="02050604050505020204" pitchFamily="18" charset="0"/>
                    </a:rPr>
                    <a:t>+</a:t>
                  </a: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473" name="Oval 44"/>
            <p:cNvSpPr>
              <a:spLocks noChangeArrowheads="1"/>
            </p:cNvSpPr>
            <p:nvPr/>
          </p:nvSpPr>
          <p:spPr bwMode="auto">
            <a:xfrm>
              <a:off x="3552" y="2016"/>
              <a:ext cx="1632" cy="1583"/>
            </a:xfrm>
            <a:prstGeom prst="ellipse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9460" name="Group 45"/>
          <p:cNvGrpSpPr>
            <a:grpSpLocks/>
          </p:cNvGrpSpPr>
          <p:nvPr/>
        </p:nvGrpSpPr>
        <p:grpSpPr bwMode="auto">
          <a:xfrm>
            <a:off x="7848600" y="1947863"/>
            <a:ext cx="730250" cy="1133475"/>
            <a:chOff x="4895" y="1707"/>
            <a:chExt cx="460" cy="714"/>
          </a:xfrm>
        </p:grpSpPr>
        <p:sp>
          <p:nvSpPr>
            <p:cNvPr id="19469" name="Oval 46"/>
            <p:cNvSpPr>
              <a:spLocks noChangeArrowheads="1"/>
            </p:cNvSpPr>
            <p:nvPr/>
          </p:nvSpPr>
          <p:spPr bwMode="auto">
            <a:xfrm rot="-2357960">
              <a:off x="4966" y="2181"/>
              <a:ext cx="144" cy="240"/>
            </a:xfrm>
            <a:prstGeom prst="ellipse">
              <a:avLst/>
            </a:prstGeom>
            <a:solidFill>
              <a:srgbClr val="FFEFFF">
                <a:alpha val="50195"/>
              </a:srgbClr>
            </a:solidFill>
            <a:ln w="28575">
              <a:solidFill>
                <a:srgbClr val="CC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70" name="Line 47"/>
            <p:cNvSpPr>
              <a:spLocks noChangeShapeType="1"/>
            </p:cNvSpPr>
            <p:nvPr/>
          </p:nvSpPr>
          <p:spPr bwMode="auto">
            <a:xfrm flipV="1">
              <a:off x="5040" y="2064"/>
              <a:ext cx="240" cy="24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1" name="Object 48"/>
            <p:cNvGraphicFramePr>
              <a:graphicFrameLocks noChangeAspect="1"/>
            </p:cNvGraphicFramePr>
            <p:nvPr/>
          </p:nvGraphicFramePr>
          <p:xfrm>
            <a:off x="4895" y="1707"/>
            <a:ext cx="4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6" name="Equation" r:id="rId3" imgW="209601" imgH="190449" progId="Equation.3">
                    <p:embed/>
                  </p:oleObj>
                </mc:Choice>
                <mc:Fallback>
                  <p:oleObj name="Equation" r:id="rId3" imgW="209601" imgH="190449" progId="Equation.3">
                    <p:embed/>
                    <p:pic>
                      <p:nvPicPr>
                        <p:cNvPr id="19471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5" y="1707"/>
                          <a:ext cx="4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49"/>
          <p:cNvSpPr txBox="1">
            <a:spLocks noChangeArrowheads="1"/>
          </p:cNvSpPr>
          <p:nvPr/>
        </p:nvSpPr>
        <p:spPr bwMode="auto">
          <a:xfrm>
            <a:off x="457200" y="1524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点电荷位于球面中心</a:t>
            </a:r>
          </a:p>
        </p:txBody>
      </p:sp>
      <p:graphicFrame>
        <p:nvGraphicFramePr>
          <p:cNvPr id="19462" name="Object 50"/>
          <p:cNvGraphicFramePr>
            <a:graphicFrameLocks noChangeAspect="1"/>
          </p:cNvGraphicFramePr>
          <p:nvPr/>
        </p:nvGraphicFramePr>
        <p:xfrm>
          <a:off x="1447800" y="1970088"/>
          <a:ext cx="27432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Equation" r:id="rId6" imgW="799753" imgH="431613" progId="Equation.3">
                  <p:embed/>
                </p:oleObj>
              </mc:Choice>
              <mc:Fallback>
                <p:oleObj name="Equation" r:id="rId6" imgW="799753" imgH="431613" progId="Equation.3">
                  <p:embed/>
                  <p:pic>
                    <p:nvPicPr>
                      <p:cNvPr id="194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70088"/>
                        <a:ext cx="27432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1"/>
          <p:cNvGraphicFramePr>
            <a:graphicFrameLocks noChangeAspect="1"/>
          </p:cNvGraphicFramePr>
          <p:nvPr/>
        </p:nvGraphicFramePr>
        <p:xfrm>
          <a:off x="584200" y="3276600"/>
          <a:ext cx="4495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公式" r:id="rId8" imgW="1688367" imgH="431613" progId="Equation.3">
                  <p:embed/>
                </p:oleObj>
              </mc:Choice>
              <mc:Fallback>
                <p:oleObj name="公式" r:id="rId8" imgW="1688367" imgH="431613" progId="Equation.3">
                  <p:embed/>
                  <p:pic>
                    <p:nvPicPr>
                      <p:cNvPr id="1946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276600"/>
                        <a:ext cx="44958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2"/>
          <p:cNvGraphicFramePr>
            <a:graphicFrameLocks noChangeAspect="1"/>
          </p:cNvGraphicFramePr>
          <p:nvPr/>
        </p:nvGraphicFramePr>
        <p:xfrm>
          <a:off x="730250" y="4343400"/>
          <a:ext cx="16589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公式" r:id="rId10" imgW="469696" imgH="431613" progId="Equation.3">
                  <p:embed/>
                </p:oleObj>
              </mc:Choice>
              <mc:Fallback>
                <p:oleObj name="公式" r:id="rId10" imgW="469696" imgH="431613" progId="Equation.3">
                  <p:embed/>
                  <p:pic>
                    <p:nvPicPr>
                      <p:cNvPr id="1946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343400"/>
                        <a:ext cx="165893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53"/>
          <p:cNvGrpSpPr>
            <a:grpSpLocks/>
          </p:cNvGrpSpPr>
          <p:nvPr/>
        </p:nvGrpSpPr>
        <p:grpSpPr bwMode="auto">
          <a:xfrm>
            <a:off x="5943600" y="2286000"/>
            <a:ext cx="990600" cy="1295400"/>
            <a:chOff x="3648" y="2112"/>
            <a:chExt cx="672" cy="864"/>
          </a:xfrm>
        </p:grpSpPr>
        <p:sp>
          <p:nvSpPr>
            <p:cNvPr id="19467" name="Line 54"/>
            <p:cNvSpPr>
              <a:spLocks noChangeShapeType="1"/>
            </p:cNvSpPr>
            <p:nvPr/>
          </p:nvSpPr>
          <p:spPr bwMode="auto">
            <a:xfrm flipH="1" flipV="1">
              <a:off x="3888" y="2352"/>
              <a:ext cx="432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55"/>
            <p:cNvGraphicFramePr>
              <a:graphicFrameLocks noChangeAspect="1"/>
            </p:cNvGraphicFramePr>
            <p:nvPr/>
          </p:nvGraphicFramePr>
          <p:xfrm>
            <a:off x="3648" y="2112"/>
            <a:ext cx="36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0" name="公式" r:id="rId12" imgW="142973" imgH="171450" progId="Equation.3">
                    <p:embed/>
                  </p:oleObj>
                </mc:Choice>
                <mc:Fallback>
                  <p:oleObj name="公式" r:id="rId12" imgW="142973" imgH="171450" progId="Equation.3">
                    <p:embed/>
                    <p:pic>
                      <p:nvPicPr>
                        <p:cNvPr id="19468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12"/>
                          <a:ext cx="36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9064" name="Text Box 56"/>
          <p:cNvSpPr txBox="1">
            <a:spLocks noChangeArrowheads="1"/>
          </p:cNvSpPr>
          <p:nvPr/>
        </p:nvSpPr>
        <p:spPr bwMode="auto">
          <a:xfrm>
            <a:off x="2498725" y="4764088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与球面半径无关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8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EF536-9B84-4064-AB95-92BB5CA4795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 smtClean="0"/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4724400" y="762000"/>
            <a:ext cx="4191000" cy="5638800"/>
            <a:chOff x="2976" y="480"/>
            <a:chExt cx="2640" cy="3552"/>
          </a:xfrm>
        </p:grpSpPr>
        <p:grpSp>
          <p:nvGrpSpPr>
            <p:cNvPr id="20511" name="Group 3"/>
            <p:cNvGrpSpPr>
              <a:grpSpLocks/>
            </p:cNvGrpSpPr>
            <p:nvPr/>
          </p:nvGrpSpPr>
          <p:grpSpPr bwMode="auto">
            <a:xfrm>
              <a:off x="2976" y="480"/>
              <a:ext cx="2640" cy="3552"/>
              <a:chOff x="2976" y="480"/>
              <a:chExt cx="2640" cy="3552"/>
            </a:xfrm>
          </p:grpSpPr>
          <p:sp>
            <p:nvSpPr>
              <p:cNvPr id="20513" name="Rectangle 4"/>
              <p:cNvSpPr>
                <a:spLocks noChangeArrowheads="1"/>
              </p:cNvSpPr>
              <p:nvPr/>
            </p:nvSpPr>
            <p:spPr bwMode="auto">
              <a:xfrm>
                <a:off x="2976" y="480"/>
                <a:ext cx="2640" cy="35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14" name="Freeform 5"/>
              <p:cNvSpPr>
                <a:spLocks/>
              </p:cNvSpPr>
              <p:nvPr/>
            </p:nvSpPr>
            <p:spPr bwMode="auto">
              <a:xfrm>
                <a:off x="3264" y="907"/>
                <a:ext cx="1812" cy="1306"/>
              </a:xfrm>
              <a:custGeom>
                <a:avLst/>
                <a:gdLst>
                  <a:gd name="T0" fmla="*/ 245 w 1812"/>
                  <a:gd name="T1" fmla="*/ 652 h 1306"/>
                  <a:gd name="T2" fmla="*/ 389 w 1812"/>
                  <a:gd name="T3" fmla="*/ 296 h 1306"/>
                  <a:gd name="T4" fmla="*/ 500 w 1812"/>
                  <a:gd name="T5" fmla="*/ 196 h 1306"/>
                  <a:gd name="T6" fmla="*/ 1011 w 1812"/>
                  <a:gd name="T7" fmla="*/ 63 h 1306"/>
                  <a:gd name="T8" fmla="*/ 1422 w 1812"/>
                  <a:gd name="T9" fmla="*/ 96 h 1306"/>
                  <a:gd name="T10" fmla="*/ 1556 w 1812"/>
                  <a:gd name="T11" fmla="*/ 241 h 1306"/>
                  <a:gd name="T12" fmla="*/ 1623 w 1812"/>
                  <a:gd name="T13" fmla="*/ 285 h 1306"/>
                  <a:gd name="T14" fmla="*/ 1656 w 1812"/>
                  <a:gd name="T15" fmla="*/ 307 h 1306"/>
                  <a:gd name="T16" fmla="*/ 1745 w 1812"/>
                  <a:gd name="T17" fmla="*/ 440 h 1306"/>
                  <a:gd name="T18" fmla="*/ 1734 w 1812"/>
                  <a:gd name="T19" fmla="*/ 829 h 1306"/>
                  <a:gd name="T20" fmla="*/ 1656 w 1812"/>
                  <a:gd name="T21" fmla="*/ 985 h 1306"/>
                  <a:gd name="T22" fmla="*/ 1256 w 1812"/>
                  <a:gd name="T23" fmla="*/ 1207 h 1306"/>
                  <a:gd name="T24" fmla="*/ 1145 w 1812"/>
                  <a:gd name="T25" fmla="*/ 1240 h 1306"/>
                  <a:gd name="T26" fmla="*/ 789 w 1812"/>
                  <a:gd name="T27" fmla="*/ 1174 h 1306"/>
                  <a:gd name="T28" fmla="*/ 722 w 1812"/>
                  <a:gd name="T29" fmla="*/ 1152 h 1306"/>
                  <a:gd name="T30" fmla="*/ 611 w 1812"/>
                  <a:gd name="T31" fmla="*/ 1129 h 1306"/>
                  <a:gd name="T32" fmla="*/ 45 w 1812"/>
                  <a:gd name="T33" fmla="*/ 1140 h 1306"/>
                  <a:gd name="T34" fmla="*/ 0 w 1812"/>
                  <a:gd name="T35" fmla="*/ 1040 h 1306"/>
                  <a:gd name="T36" fmla="*/ 11 w 1812"/>
                  <a:gd name="T37" fmla="*/ 907 h 1306"/>
                  <a:gd name="T38" fmla="*/ 67 w 1812"/>
                  <a:gd name="T39" fmla="*/ 807 h 1306"/>
                  <a:gd name="T40" fmla="*/ 211 w 1812"/>
                  <a:gd name="T41" fmla="*/ 663 h 1306"/>
                  <a:gd name="T42" fmla="*/ 245 w 1812"/>
                  <a:gd name="T43" fmla="*/ 652 h 13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12"/>
                  <a:gd name="T67" fmla="*/ 0 h 1306"/>
                  <a:gd name="T68" fmla="*/ 1812 w 1812"/>
                  <a:gd name="T69" fmla="*/ 1306 h 13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12" h="1306">
                    <a:moveTo>
                      <a:pt x="245" y="652"/>
                    </a:moveTo>
                    <a:cubicBezTo>
                      <a:pt x="255" y="512"/>
                      <a:pt x="263" y="380"/>
                      <a:pt x="389" y="296"/>
                    </a:cubicBezTo>
                    <a:cubicBezTo>
                      <a:pt x="410" y="233"/>
                      <a:pt x="436" y="212"/>
                      <a:pt x="500" y="196"/>
                    </a:cubicBezTo>
                    <a:cubicBezTo>
                      <a:pt x="651" y="77"/>
                      <a:pt x="824" y="82"/>
                      <a:pt x="1011" y="63"/>
                    </a:cubicBezTo>
                    <a:cubicBezTo>
                      <a:pt x="1148" y="67"/>
                      <a:pt x="1324" y="0"/>
                      <a:pt x="1422" y="96"/>
                    </a:cubicBezTo>
                    <a:cubicBezTo>
                      <a:pt x="1466" y="139"/>
                      <a:pt x="1503" y="206"/>
                      <a:pt x="1556" y="241"/>
                    </a:cubicBezTo>
                    <a:cubicBezTo>
                      <a:pt x="1578" y="256"/>
                      <a:pt x="1601" y="270"/>
                      <a:pt x="1623" y="285"/>
                    </a:cubicBezTo>
                    <a:cubicBezTo>
                      <a:pt x="1634" y="292"/>
                      <a:pt x="1656" y="307"/>
                      <a:pt x="1656" y="307"/>
                    </a:cubicBezTo>
                    <a:cubicBezTo>
                      <a:pt x="1686" y="352"/>
                      <a:pt x="1715" y="395"/>
                      <a:pt x="1745" y="440"/>
                    </a:cubicBezTo>
                    <a:cubicBezTo>
                      <a:pt x="1786" y="565"/>
                      <a:pt x="1812" y="712"/>
                      <a:pt x="1734" y="829"/>
                    </a:cubicBezTo>
                    <a:cubicBezTo>
                      <a:pt x="1720" y="888"/>
                      <a:pt x="1699" y="942"/>
                      <a:pt x="1656" y="985"/>
                    </a:cubicBezTo>
                    <a:cubicBezTo>
                      <a:pt x="1601" y="1151"/>
                      <a:pt x="1408" y="1186"/>
                      <a:pt x="1256" y="1207"/>
                    </a:cubicBezTo>
                    <a:cubicBezTo>
                      <a:pt x="1175" y="1234"/>
                      <a:pt x="1212" y="1223"/>
                      <a:pt x="1145" y="1240"/>
                    </a:cubicBezTo>
                    <a:cubicBezTo>
                      <a:pt x="1017" y="1306"/>
                      <a:pt x="909" y="1213"/>
                      <a:pt x="789" y="1174"/>
                    </a:cubicBezTo>
                    <a:cubicBezTo>
                      <a:pt x="785" y="1173"/>
                      <a:pt x="726" y="1153"/>
                      <a:pt x="722" y="1152"/>
                    </a:cubicBezTo>
                    <a:cubicBezTo>
                      <a:pt x="685" y="1144"/>
                      <a:pt x="611" y="1129"/>
                      <a:pt x="611" y="1129"/>
                    </a:cubicBezTo>
                    <a:cubicBezTo>
                      <a:pt x="170" y="1156"/>
                      <a:pt x="359" y="1160"/>
                      <a:pt x="45" y="1140"/>
                    </a:cubicBezTo>
                    <a:cubicBezTo>
                      <a:pt x="32" y="1104"/>
                      <a:pt x="12" y="1076"/>
                      <a:pt x="0" y="1040"/>
                    </a:cubicBezTo>
                    <a:cubicBezTo>
                      <a:pt x="4" y="996"/>
                      <a:pt x="5" y="951"/>
                      <a:pt x="11" y="907"/>
                    </a:cubicBezTo>
                    <a:cubicBezTo>
                      <a:pt x="16" y="870"/>
                      <a:pt x="49" y="833"/>
                      <a:pt x="67" y="807"/>
                    </a:cubicBezTo>
                    <a:cubicBezTo>
                      <a:pt x="106" y="748"/>
                      <a:pt x="140" y="687"/>
                      <a:pt x="211" y="663"/>
                    </a:cubicBezTo>
                    <a:cubicBezTo>
                      <a:pt x="248" y="638"/>
                      <a:pt x="245" y="626"/>
                      <a:pt x="245" y="65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515" name="Group 6"/>
              <p:cNvGrpSpPr>
                <a:grpSpLocks/>
              </p:cNvGrpSpPr>
              <p:nvPr/>
            </p:nvGrpSpPr>
            <p:grpSpPr bwMode="auto">
              <a:xfrm>
                <a:off x="3024" y="1819"/>
                <a:ext cx="2448" cy="68"/>
                <a:chOff x="3129" y="2700"/>
                <a:chExt cx="2448" cy="68"/>
              </a:xfrm>
            </p:grpSpPr>
            <p:sp>
              <p:nvSpPr>
                <p:cNvPr id="2054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95" y="2734"/>
                  <a:ext cx="2316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9" name="Freeform 8"/>
                <p:cNvSpPr>
                  <a:spLocks/>
                </p:cNvSpPr>
                <p:nvPr/>
              </p:nvSpPr>
              <p:spPr bwMode="auto">
                <a:xfrm>
                  <a:off x="5478" y="2701"/>
                  <a:ext cx="99" cy="67"/>
                </a:xfrm>
                <a:custGeom>
                  <a:avLst/>
                  <a:gdLst>
                    <a:gd name="T0" fmla="*/ 0 w 99"/>
                    <a:gd name="T1" fmla="*/ 67 h 67"/>
                    <a:gd name="T2" fmla="*/ 99 w 99"/>
                    <a:gd name="T3" fmla="*/ 33 h 67"/>
                    <a:gd name="T4" fmla="*/ 0 w 99"/>
                    <a:gd name="T5" fmla="*/ 0 h 67"/>
                    <a:gd name="T6" fmla="*/ 31 w 99"/>
                    <a:gd name="T7" fmla="*/ 33 h 67"/>
                    <a:gd name="T8" fmla="*/ 0 w 9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50" name="Freeform 9"/>
                <p:cNvSpPr>
                  <a:spLocks/>
                </p:cNvSpPr>
                <p:nvPr/>
              </p:nvSpPr>
              <p:spPr bwMode="auto">
                <a:xfrm>
                  <a:off x="3129" y="2700"/>
                  <a:ext cx="99" cy="67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34 h 67"/>
                    <a:gd name="T4" fmla="*/ 99 w 99"/>
                    <a:gd name="T5" fmla="*/ 67 h 67"/>
                    <a:gd name="T6" fmla="*/ 68 w 99"/>
                    <a:gd name="T7" fmla="*/ 34 h 67"/>
                    <a:gd name="T8" fmla="*/ 99 w 99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6" name="Group 10"/>
              <p:cNvGrpSpPr>
                <a:grpSpLocks/>
              </p:cNvGrpSpPr>
              <p:nvPr/>
            </p:nvGrpSpPr>
            <p:grpSpPr bwMode="auto">
              <a:xfrm>
                <a:off x="3065" y="1394"/>
                <a:ext cx="2270" cy="918"/>
                <a:chOff x="3170" y="2275"/>
                <a:chExt cx="2270" cy="918"/>
              </a:xfrm>
            </p:grpSpPr>
            <p:sp>
              <p:nvSpPr>
                <p:cNvPr id="2054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231" y="2300"/>
                  <a:ext cx="2148" cy="86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6" name="Freeform 12"/>
                <p:cNvSpPr>
                  <a:spLocks/>
                </p:cNvSpPr>
                <p:nvPr/>
              </p:nvSpPr>
              <p:spPr bwMode="auto">
                <a:xfrm>
                  <a:off x="5335" y="3126"/>
                  <a:ext cx="105" cy="67"/>
                </a:xfrm>
                <a:custGeom>
                  <a:avLst/>
                  <a:gdLst>
                    <a:gd name="T0" fmla="*/ 0 w 105"/>
                    <a:gd name="T1" fmla="*/ 62 h 67"/>
                    <a:gd name="T2" fmla="*/ 105 w 105"/>
                    <a:gd name="T3" fmla="*/ 67 h 67"/>
                    <a:gd name="T4" fmla="*/ 25 w 105"/>
                    <a:gd name="T5" fmla="*/ 0 h 67"/>
                    <a:gd name="T6" fmla="*/ 42 w 105"/>
                    <a:gd name="T7" fmla="*/ 42 h 67"/>
                    <a:gd name="T8" fmla="*/ 0 w 105"/>
                    <a:gd name="T9" fmla="*/ 62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7" name="Freeform 13"/>
                <p:cNvSpPr>
                  <a:spLocks/>
                </p:cNvSpPr>
                <p:nvPr/>
              </p:nvSpPr>
              <p:spPr bwMode="auto">
                <a:xfrm>
                  <a:off x="3170" y="2275"/>
                  <a:ext cx="105" cy="67"/>
                </a:xfrm>
                <a:custGeom>
                  <a:avLst/>
                  <a:gdLst>
                    <a:gd name="T0" fmla="*/ 105 w 105"/>
                    <a:gd name="T1" fmla="*/ 5 h 67"/>
                    <a:gd name="T2" fmla="*/ 0 w 105"/>
                    <a:gd name="T3" fmla="*/ 0 h 67"/>
                    <a:gd name="T4" fmla="*/ 80 w 105"/>
                    <a:gd name="T5" fmla="*/ 67 h 67"/>
                    <a:gd name="T6" fmla="*/ 63 w 105"/>
                    <a:gd name="T7" fmla="*/ 25 h 67"/>
                    <a:gd name="T8" fmla="*/ 105 w 105"/>
                    <a:gd name="T9" fmla="*/ 5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7" name="Group 14"/>
              <p:cNvGrpSpPr>
                <a:grpSpLocks/>
              </p:cNvGrpSpPr>
              <p:nvPr/>
            </p:nvGrpSpPr>
            <p:grpSpPr bwMode="auto">
              <a:xfrm>
                <a:off x="3320" y="1004"/>
                <a:ext cx="1792" cy="1689"/>
                <a:chOff x="3425" y="1885"/>
                <a:chExt cx="1792" cy="1689"/>
              </a:xfrm>
            </p:grpSpPr>
            <p:sp>
              <p:nvSpPr>
                <p:cNvPr id="20542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3472" y="1930"/>
                  <a:ext cx="1698" cy="159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3" name="Freeform 16"/>
                <p:cNvSpPr>
                  <a:spLocks/>
                </p:cNvSpPr>
                <p:nvPr/>
              </p:nvSpPr>
              <p:spPr bwMode="auto">
                <a:xfrm>
                  <a:off x="5122" y="3482"/>
                  <a:ext cx="95" cy="92"/>
                </a:xfrm>
                <a:custGeom>
                  <a:avLst/>
                  <a:gdLst>
                    <a:gd name="T0" fmla="*/ 0 w 95"/>
                    <a:gd name="T1" fmla="*/ 48 h 92"/>
                    <a:gd name="T2" fmla="*/ 95 w 95"/>
                    <a:gd name="T3" fmla="*/ 92 h 92"/>
                    <a:gd name="T4" fmla="*/ 46 w 95"/>
                    <a:gd name="T5" fmla="*/ 0 h 92"/>
                    <a:gd name="T6" fmla="*/ 46 w 95"/>
                    <a:gd name="T7" fmla="*/ 45 h 92"/>
                    <a:gd name="T8" fmla="*/ 0 w 95"/>
                    <a:gd name="T9" fmla="*/ 48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2"/>
                    <a:gd name="T17" fmla="*/ 95 w 95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2">
                      <a:moveTo>
                        <a:pt x="0" y="48"/>
                      </a:moveTo>
                      <a:lnTo>
                        <a:pt x="95" y="92"/>
                      </a:lnTo>
                      <a:lnTo>
                        <a:pt x="46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4" name="Freeform 17"/>
                <p:cNvSpPr>
                  <a:spLocks/>
                </p:cNvSpPr>
                <p:nvPr/>
              </p:nvSpPr>
              <p:spPr bwMode="auto">
                <a:xfrm>
                  <a:off x="3425" y="1885"/>
                  <a:ext cx="95" cy="92"/>
                </a:xfrm>
                <a:custGeom>
                  <a:avLst/>
                  <a:gdLst>
                    <a:gd name="T0" fmla="*/ 95 w 95"/>
                    <a:gd name="T1" fmla="*/ 44 h 92"/>
                    <a:gd name="T2" fmla="*/ 0 w 95"/>
                    <a:gd name="T3" fmla="*/ 0 h 92"/>
                    <a:gd name="T4" fmla="*/ 49 w 95"/>
                    <a:gd name="T5" fmla="*/ 92 h 92"/>
                    <a:gd name="T6" fmla="*/ 49 w 95"/>
                    <a:gd name="T7" fmla="*/ 47 h 92"/>
                    <a:gd name="T8" fmla="*/ 95 w 95"/>
                    <a:gd name="T9" fmla="*/ 44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2"/>
                    <a:gd name="T17" fmla="*/ 95 w 95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2">
                      <a:moveTo>
                        <a:pt x="95" y="44"/>
                      </a:moveTo>
                      <a:lnTo>
                        <a:pt x="0" y="0"/>
                      </a:lnTo>
                      <a:lnTo>
                        <a:pt x="49" y="92"/>
                      </a:lnTo>
                      <a:lnTo>
                        <a:pt x="49" y="47"/>
                      </a:lnTo>
                      <a:lnTo>
                        <a:pt x="95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8" name="Group 18"/>
              <p:cNvGrpSpPr>
                <a:grpSpLocks/>
              </p:cNvGrpSpPr>
              <p:nvPr/>
            </p:nvGrpSpPr>
            <p:grpSpPr bwMode="auto">
              <a:xfrm>
                <a:off x="3750" y="698"/>
                <a:ext cx="968" cy="2225"/>
                <a:chOff x="3855" y="1579"/>
                <a:chExt cx="968" cy="2225"/>
              </a:xfrm>
            </p:grpSpPr>
            <p:sp>
              <p:nvSpPr>
                <p:cNvPr id="205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882" y="1639"/>
                  <a:ext cx="914" cy="210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0" name="Freeform 20"/>
                <p:cNvSpPr>
                  <a:spLocks/>
                </p:cNvSpPr>
                <p:nvPr/>
              </p:nvSpPr>
              <p:spPr bwMode="auto">
                <a:xfrm>
                  <a:off x="4753" y="1579"/>
                  <a:ext cx="70" cy="104"/>
                </a:xfrm>
                <a:custGeom>
                  <a:avLst/>
                  <a:gdLst>
                    <a:gd name="T0" fmla="*/ 62 w 70"/>
                    <a:gd name="T1" fmla="*/ 104 h 104"/>
                    <a:gd name="T2" fmla="*/ 70 w 70"/>
                    <a:gd name="T3" fmla="*/ 0 h 104"/>
                    <a:gd name="T4" fmla="*/ 0 w 70"/>
                    <a:gd name="T5" fmla="*/ 78 h 104"/>
                    <a:gd name="T6" fmla="*/ 43 w 70"/>
                    <a:gd name="T7" fmla="*/ 62 h 104"/>
                    <a:gd name="T8" fmla="*/ 62 w 70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4"/>
                    <a:gd name="T17" fmla="*/ 70 w 7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4">
                      <a:moveTo>
                        <a:pt x="62" y="104"/>
                      </a:move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43" y="62"/>
                      </a:lnTo>
                      <a:lnTo>
                        <a:pt x="62" y="10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1" name="Freeform 21"/>
                <p:cNvSpPr>
                  <a:spLocks/>
                </p:cNvSpPr>
                <p:nvPr/>
              </p:nvSpPr>
              <p:spPr bwMode="auto">
                <a:xfrm>
                  <a:off x="3855" y="3700"/>
                  <a:ext cx="70" cy="104"/>
                </a:xfrm>
                <a:custGeom>
                  <a:avLst/>
                  <a:gdLst>
                    <a:gd name="T0" fmla="*/ 8 w 70"/>
                    <a:gd name="T1" fmla="*/ 0 h 104"/>
                    <a:gd name="T2" fmla="*/ 0 w 70"/>
                    <a:gd name="T3" fmla="*/ 104 h 104"/>
                    <a:gd name="T4" fmla="*/ 70 w 70"/>
                    <a:gd name="T5" fmla="*/ 26 h 104"/>
                    <a:gd name="T6" fmla="*/ 27 w 70"/>
                    <a:gd name="T7" fmla="*/ 42 h 104"/>
                    <a:gd name="T8" fmla="*/ 8 w 7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4"/>
                    <a:gd name="T17" fmla="*/ 70 w 7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4">
                      <a:moveTo>
                        <a:pt x="8" y="0"/>
                      </a:moveTo>
                      <a:lnTo>
                        <a:pt x="0" y="104"/>
                      </a:lnTo>
                      <a:lnTo>
                        <a:pt x="70" y="26"/>
                      </a:lnTo>
                      <a:lnTo>
                        <a:pt x="27" y="4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9" name="Group 22"/>
              <p:cNvGrpSpPr>
                <a:grpSpLocks/>
              </p:cNvGrpSpPr>
              <p:nvPr/>
            </p:nvGrpSpPr>
            <p:grpSpPr bwMode="auto">
              <a:xfrm>
                <a:off x="3099" y="1435"/>
                <a:ext cx="2300" cy="836"/>
                <a:chOff x="3204" y="2316"/>
                <a:chExt cx="2300" cy="836"/>
              </a:xfrm>
            </p:grpSpPr>
            <p:sp>
              <p:nvSpPr>
                <p:cNvPr id="2053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266" y="2339"/>
                  <a:ext cx="2176" cy="79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7" name="Freeform 24"/>
                <p:cNvSpPr>
                  <a:spLocks/>
                </p:cNvSpPr>
                <p:nvPr/>
              </p:nvSpPr>
              <p:spPr bwMode="auto">
                <a:xfrm>
                  <a:off x="5400" y="2316"/>
                  <a:ext cx="104" cy="65"/>
                </a:xfrm>
                <a:custGeom>
                  <a:avLst/>
                  <a:gdLst>
                    <a:gd name="T0" fmla="*/ 22 w 104"/>
                    <a:gd name="T1" fmla="*/ 65 h 65"/>
                    <a:gd name="T2" fmla="*/ 104 w 104"/>
                    <a:gd name="T3" fmla="*/ 0 h 65"/>
                    <a:gd name="T4" fmla="*/ 0 w 104"/>
                    <a:gd name="T5" fmla="*/ 2 h 65"/>
                    <a:gd name="T6" fmla="*/ 40 w 104"/>
                    <a:gd name="T7" fmla="*/ 23 h 65"/>
                    <a:gd name="T8" fmla="*/ 22 w 104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22" y="65"/>
                      </a:moveTo>
                      <a:lnTo>
                        <a:pt x="104" y="0"/>
                      </a:lnTo>
                      <a:lnTo>
                        <a:pt x="0" y="2"/>
                      </a:lnTo>
                      <a:lnTo>
                        <a:pt x="40" y="23"/>
                      </a:lnTo>
                      <a:lnTo>
                        <a:pt x="22" y="6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8" name="Freeform 25"/>
                <p:cNvSpPr>
                  <a:spLocks/>
                </p:cNvSpPr>
                <p:nvPr/>
              </p:nvSpPr>
              <p:spPr bwMode="auto">
                <a:xfrm>
                  <a:off x="3204" y="3087"/>
                  <a:ext cx="104" cy="65"/>
                </a:xfrm>
                <a:custGeom>
                  <a:avLst/>
                  <a:gdLst>
                    <a:gd name="T0" fmla="*/ 82 w 104"/>
                    <a:gd name="T1" fmla="*/ 0 h 65"/>
                    <a:gd name="T2" fmla="*/ 0 w 104"/>
                    <a:gd name="T3" fmla="*/ 65 h 65"/>
                    <a:gd name="T4" fmla="*/ 104 w 104"/>
                    <a:gd name="T5" fmla="*/ 63 h 65"/>
                    <a:gd name="T6" fmla="*/ 64 w 104"/>
                    <a:gd name="T7" fmla="*/ 42 h 65"/>
                    <a:gd name="T8" fmla="*/ 82 w 104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0" name="Group 26"/>
              <p:cNvGrpSpPr>
                <a:grpSpLocks/>
              </p:cNvGrpSpPr>
              <p:nvPr/>
            </p:nvGrpSpPr>
            <p:grpSpPr bwMode="auto">
              <a:xfrm>
                <a:off x="3368" y="955"/>
                <a:ext cx="1762" cy="1700"/>
                <a:chOff x="3473" y="1836"/>
                <a:chExt cx="1762" cy="1700"/>
              </a:xfrm>
            </p:grpSpPr>
            <p:sp>
              <p:nvSpPr>
                <p:cNvPr id="2053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20" y="1881"/>
                  <a:ext cx="1668" cy="161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4" name="Freeform 28"/>
                <p:cNvSpPr>
                  <a:spLocks/>
                </p:cNvSpPr>
                <p:nvPr/>
              </p:nvSpPr>
              <p:spPr bwMode="auto">
                <a:xfrm>
                  <a:off x="3473" y="3443"/>
                  <a:ext cx="94" cy="93"/>
                </a:xfrm>
                <a:custGeom>
                  <a:avLst/>
                  <a:gdLst>
                    <a:gd name="T0" fmla="*/ 48 w 94"/>
                    <a:gd name="T1" fmla="*/ 0 h 93"/>
                    <a:gd name="T2" fmla="*/ 0 w 94"/>
                    <a:gd name="T3" fmla="*/ 93 h 93"/>
                    <a:gd name="T4" fmla="*/ 94 w 94"/>
                    <a:gd name="T5" fmla="*/ 48 h 93"/>
                    <a:gd name="T6" fmla="*/ 49 w 94"/>
                    <a:gd name="T7" fmla="*/ 46 h 93"/>
                    <a:gd name="T8" fmla="*/ 48 w 94"/>
                    <a:gd name="T9" fmla="*/ 0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3"/>
                    <a:gd name="T17" fmla="*/ 94 w 9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3">
                      <a:moveTo>
                        <a:pt x="48" y="0"/>
                      </a:moveTo>
                      <a:lnTo>
                        <a:pt x="0" y="93"/>
                      </a:lnTo>
                      <a:lnTo>
                        <a:pt x="94" y="48"/>
                      </a:lnTo>
                      <a:lnTo>
                        <a:pt x="49" y="46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5" name="Freeform 29"/>
                <p:cNvSpPr>
                  <a:spLocks/>
                </p:cNvSpPr>
                <p:nvPr/>
              </p:nvSpPr>
              <p:spPr bwMode="auto">
                <a:xfrm>
                  <a:off x="5141" y="1836"/>
                  <a:ext cx="94" cy="93"/>
                </a:xfrm>
                <a:custGeom>
                  <a:avLst/>
                  <a:gdLst>
                    <a:gd name="T0" fmla="*/ 46 w 94"/>
                    <a:gd name="T1" fmla="*/ 93 h 93"/>
                    <a:gd name="T2" fmla="*/ 94 w 94"/>
                    <a:gd name="T3" fmla="*/ 0 h 93"/>
                    <a:gd name="T4" fmla="*/ 0 w 94"/>
                    <a:gd name="T5" fmla="*/ 45 h 93"/>
                    <a:gd name="T6" fmla="*/ 45 w 94"/>
                    <a:gd name="T7" fmla="*/ 47 h 93"/>
                    <a:gd name="T8" fmla="*/ 46 w 94"/>
                    <a:gd name="T9" fmla="*/ 93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3"/>
                    <a:gd name="T17" fmla="*/ 94 w 9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3">
                      <a:moveTo>
                        <a:pt x="46" y="93"/>
                      </a:moveTo>
                      <a:lnTo>
                        <a:pt x="94" y="0"/>
                      </a:lnTo>
                      <a:lnTo>
                        <a:pt x="0" y="45"/>
                      </a:lnTo>
                      <a:lnTo>
                        <a:pt x="45" y="47"/>
                      </a:lnTo>
                      <a:lnTo>
                        <a:pt x="46" y="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1" name="Group 30"/>
              <p:cNvGrpSpPr>
                <a:grpSpLocks/>
              </p:cNvGrpSpPr>
              <p:nvPr/>
            </p:nvGrpSpPr>
            <p:grpSpPr bwMode="auto">
              <a:xfrm>
                <a:off x="4166" y="582"/>
                <a:ext cx="68" cy="2448"/>
                <a:chOff x="4271" y="1463"/>
                <a:chExt cx="68" cy="2448"/>
              </a:xfrm>
            </p:grpSpPr>
            <p:sp>
              <p:nvSpPr>
                <p:cNvPr id="2053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305" y="1529"/>
                  <a:ext cx="1" cy="23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1" name="Freeform 32"/>
                <p:cNvSpPr>
                  <a:spLocks/>
                </p:cNvSpPr>
                <p:nvPr/>
              </p:nvSpPr>
              <p:spPr bwMode="auto">
                <a:xfrm>
                  <a:off x="4271" y="3812"/>
                  <a:ext cx="67" cy="99"/>
                </a:xfrm>
                <a:custGeom>
                  <a:avLst/>
                  <a:gdLst>
                    <a:gd name="T0" fmla="*/ 0 w 67"/>
                    <a:gd name="T1" fmla="*/ 0 h 99"/>
                    <a:gd name="T2" fmla="*/ 34 w 67"/>
                    <a:gd name="T3" fmla="*/ 99 h 99"/>
                    <a:gd name="T4" fmla="*/ 67 w 67"/>
                    <a:gd name="T5" fmla="*/ 0 h 99"/>
                    <a:gd name="T6" fmla="*/ 34 w 67"/>
                    <a:gd name="T7" fmla="*/ 31 h 99"/>
                    <a:gd name="T8" fmla="*/ 0 w 6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2" name="Freeform 33"/>
                <p:cNvSpPr>
                  <a:spLocks/>
                </p:cNvSpPr>
                <p:nvPr/>
              </p:nvSpPr>
              <p:spPr bwMode="auto">
                <a:xfrm>
                  <a:off x="4272" y="1463"/>
                  <a:ext cx="67" cy="99"/>
                </a:xfrm>
                <a:custGeom>
                  <a:avLst/>
                  <a:gdLst>
                    <a:gd name="T0" fmla="*/ 67 w 67"/>
                    <a:gd name="T1" fmla="*/ 99 h 99"/>
                    <a:gd name="T2" fmla="*/ 33 w 67"/>
                    <a:gd name="T3" fmla="*/ 0 h 99"/>
                    <a:gd name="T4" fmla="*/ 0 w 67"/>
                    <a:gd name="T5" fmla="*/ 99 h 99"/>
                    <a:gd name="T6" fmla="*/ 33 w 67"/>
                    <a:gd name="T7" fmla="*/ 68 h 99"/>
                    <a:gd name="T8" fmla="*/ 67 w 67"/>
                    <a:gd name="T9" fmla="*/ 99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2" name="Group 34"/>
              <p:cNvGrpSpPr>
                <a:grpSpLocks/>
              </p:cNvGrpSpPr>
              <p:nvPr/>
            </p:nvGrpSpPr>
            <p:grpSpPr bwMode="auto">
              <a:xfrm>
                <a:off x="3703" y="687"/>
                <a:ext cx="996" cy="2236"/>
                <a:chOff x="3808" y="1568"/>
                <a:chExt cx="996" cy="2236"/>
              </a:xfrm>
            </p:grpSpPr>
            <p:sp>
              <p:nvSpPr>
                <p:cNvPr id="20527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3836" y="1628"/>
                  <a:ext cx="940" cy="21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8" name="Freeform 36"/>
                <p:cNvSpPr>
                  <a:spLocks/>
                </p:cNvSpPr>
                <p:nvPr/>
              </p:nvSpPr>
              <p:spPr bwMode="auto">
                <a:xfrm>
                  <a:off x="4732" y="3700"/>
                  <a:ext cx="72" cy="104"/>
                </a:xfrm>
                <a:custGeom>
                  <a:avLst/>
                  <a:gdLst>
                    <a:gd name="T0" fmla="*/ 0 w 72"/>
                    <a:gd name="T1" fmla="*/ 28 h 104"/>
                    <a:gd name="T2" fmla="*/ 72 w 72"/>
                    <a:gd name="T3" fmla="*/ 104 h 104"/>
                    <a:gd name="T4" fmla="*/ 61 w 72"/>
                    <a:gd name="T5" fmla="*/ 0 h 104"/>
                    <a:gd name="T6" fmla="*/ 44 w 72"/>
                    <a:gd name="T7" fmla="*/ 42 h 104"/>
                    <a:gd name="T8" fmla="*/ 0 w 72"/>
                    <a:gd name="T9" fmla="*/ 28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04"/>
                    <a:gd name="T17" fmla="*/ 72 w 7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04">
                      <a:moveTo>
                        <a:pt x="0" y="28"/>
                      </a:moveTo>
                      <a:lnTo>
                        <a:pt x="72" y="104"/>
                      </a:lnTo>
                      <a:lnTo>
                        <a:pt x="61" y="0"/>
                      </a:lnTo>
                      <a:lnTo>
                        <a:pt x="44" y="4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9" name="Freeform 37"/>
                <p:cNvSpPr>
                  <a:spLocks/>
                </p:cNvSpPr>
                <p:nvPr/>
              </p:nvSpPr>
              <p:spPr bwMode="auto">
                <a:xfrm>
                  <a:off x="3808" y="1568"/>
                  <a:ext cx="72" cy="104"/>
                </a:xfrm>
                <a:custGeom>
                  <a:avLst/>
                  <a:gdLst>
                    <a:gd name="T0" fmla="*/ 72 w 72"/>
                    <a:gd name="T1" fmla="*/ 76 h 104"/>
                    <a:gd name="T2" fmla="*/ 0 w 72"/>
                    <a:gd name="T3" fmla="*/ 0 h 104"/>
                    <a:gd name="T4" fmla="*/ 11 w 72"/>
                    <a:gd name="T5" fmla="*/ 104 h 104"/>
                    <a:gd name="T6" fmla="*/ 28 w 72"/>
                    <a:gd name="T7" fmla="*/ 62 h 104"/>
                    <a:gd name="T8" fmla="*/ 72 w 72"/>
                    <a:gd name="T9" fmla="*/ 76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04"/>
                    <a:gd name="T17" fmla="*/ 72 w 7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04">
                      <a:moveTo>
                        <a:pt x="72" y="76"/>
                      </a:moveTo>
                      <a:lnTo>
                        <a:pt x="0" y="0"/>
                      </a:lnTo>
                      <a:lnTo>
                        <a:pt x="11" y="104"/>
                      </a:lnTo>
                      <a:lnTo>
                        <a:pt x="28" y="62"/>
                      </a:lnTo>
                      <a:lnTo>
                        <a:pt x="72" y="7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23" name="Rectangle 38"/>
              <p:cNvSpPr>
                <a:spLocks noChangeArrowheads="1"/>
              </p:cNvSpPr>
              <p:nvPr/>
            </p:nvSpPr>
            <p:spPr bwMode="auto">
              <a:xfrm>
                <a:off x="4094" y="1684"/>
                <a:ext cx="29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20524" name="Group 39"/>
              <p:cNvGrpSpPr>
                <a:grpSpLocks/>
              </p:cNvGrpSpPr>
              <p:nvPr/>
            </p:nvGrpSpPr>
            <p:grpSpPr bwMode="auto">
              <a:xfrm>
                <a:off x="4078" y="1686"/>
                <a:ext cx="242" cy="346"/>
                <a:chOff x="4176" y="528"/>
                <a:chExt cx="242" cy="346"/>
              </a:xfrm>
            </p:grpSpPr>
            <p:sp>
              <p:nvSpPr>
                <p:cNvPr id="20525" name="Oval 40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5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600">
                      <a:solidFill>
                        <a:srgbClr val="CC0000"/>
                      </a:solidFill>
                      <a:latin typeface="Bookman Old Style" panose="02050604050505020204" pitchFamily="18" charset="0"/>
                    </a:rPr>
                    <a:t>+</a:t>
                  </a: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512" name="Freeform 42"/>
            <p:cNvSpPr>
              <a:spLocks/>
            </p:cNvSpPr>
            <p:nvPr/>
          </p:nvSpPr>
          <p:spPr bwMode="auto">
            <a:xfrm>
              <a:off x="3264" y="912"/>
              <a:ext cx="1812" cy="1306"/>
            </a:xfrm>
            <a:custGeom>
              <a:avLst/>
              <a:gdLst>
                <a:gd name="T0" fmla="*/ 245 w 1812"/>
                <a:gd name="T1" fmla="*/ 652 h 1306"/>
                <a:gd name="T2" fmla="*/ 389 w 1812"/>
                <a:gd name="T3" fmla="*/ 296 h 1306"/>
                <a:gd name="T4" fmla="*/ 500 w 1812"/>
                <a:gd name="T5" fmla="*/ 196 h 1306"/>
                <a:gd name="T6" fmla="*/ 1011 w 1812"/>
                <a:gd name="T7" fmla="*/ 63 h 1306"/>
                <a:gd name="T8" fmla="*/ 1422 w 1812"/>
                <a:gd name="T9" fmla="*/ 96 h 1306"/>
                <a:gd name="T10" fmla="*/ 1556 w 1812"/>
                <a:gd name="T11" fmla="*/ 241 h 1306"/>
                <a:gd name="T12" fmla="*/ 1623 w 1812"/>
                <a:gd name="T13" fmla="*/ 285 h 1306"/>
                <a:gd name="T14" fmla="*/ 1656 w 1812"/>
                <a:gd name="T15" fmla="*/ 307 h 1306"/>
                <a:gd name="T16" fmla="*/ 1745 w 1812"/>
                <a:gd name="T17" fmla="*/ 440 h 1306"/>
                <a:gd name="T18" fmla="*/ 1734 w 1812"/>
                <a:gd name="T19" fmla="*/ 829 h 1306"/>
                <a:gd name="T20" fmla="*/ 1656 w 1812"/>
                <a:gd name="T21" fmla="*/ 985 h 1306"/>
                <a:gd name="T22" fmla="*/ 1256 w 1812"/>
                <a:gd name="T23" fmla="*/ 1207 h 1306"/>
                <a:gd name="T24" fmla="*/ 1145 w 1812"/>
                <a:gd name="T25" fmla="*/ 1240 h 1306"/>
                <a:gd name="T26" fmla="*/ 789 w 1812"/>
                <a:gd name="T27" fmla="*/ 1174 h 1306"/>
                <a:gd name="T28" fmla="*/ 722 w 1812"/>
                <a:gd name="T29" fmla="*/ 1152 h 1306"/>
                <a:gd name="T30" fmla="*/ 611 w 1812"/>
                <a:gd name="T31" fmla="*/ 1129 h 1306"/>
                <a:gd name="T32" fmla="*/ 45 w 1812"/>
                <a:gd name="T33" fmla="*/ 1140 h 1306"/>
                <a:gd name="T34" fmla="*/ 0 w 1812"/>
                <a:gd name="T35" fmla="*/ 1040 h 1306"/>
                <a:gd name="T36" fmla="*/ 11 w 1812"/>
                <a:gd name="T37" fmla="*/ 907 h 1306"/>
                <a:gd name="T38" fmla="*/ 67 w 1812"/>
                <a:gd name="T39" fmla="*/ 807 h 1306"/>
                <a:gd name="T40" fmla="*/ 211 w 1812"/>
                <a:gd name="T41" fmla="*/ 663 h 1306"/>
                <a:gd name="T42" fmla="*/ 245 w 1812"/>
                <a:gd name="T43" fmla="*/ 652 h 13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12"/>
                <a:gd name="T67" fmla="*/ 0 h 1306"/>
                <a:gd name="T68" fmla="*/ 1812 w 1812"/>
                <a:gd name="T69" fmla="*/ 1306 h 130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12" h="1306">
                  <a:moveTo>
                    <a:pt x="245" y="652"/>
                  </a:moveTo>
                  <a:cubicBezTo>
                    <a:pt x="255" y="512"/>
                    <a:pt x="263" y="380"/>
                    <a:pt x="389" y="296"/>
                  </a:cubicBezTo>
                  <a:cubicBezTo>
                    <a:pt x="410" y="233"/>
                    <a:pt x="436" y="212"/>
                    <a:pt x="500" y="196"/>
                  </a:cubicBezTo>
                  <a:cubicBezTo>
                    <a:pt x="651" y="77"/>
                    <a:pt x="824" y="82"/>
                    <a:pt x="1011" y="63"/>
                  </a:cubicBezTo>
                  <a:cubicBezTo>
                    <a:pt x="1148" y="67"/>
                    <a:pt x="1324" y="0"/>
                    <a:pt x="1422" y="96"/>
                  </a:cubicBezTo>
                  <a:cubicBezTo>
                    <a:pt x="1466" y="139"/>
                    <a:pt x="1503" y="206"/>
                    <a:pt x="1556" y="241"/>
                  </a:cubicBezTo>
                  <a:cubicBezTo>
                    <a:pt x="1578" y="256"/>
                    <a:pt x="1601" y="270"/>
                    <a:pt x="1623" y="285"/>
                  </a:cubicBezTo>
                  <a:cubicBezTo>
                    <a:pt x="1634" y="292"/>
                    <a:pt x="1656" y="307"/>
                    <a:pt x="1656" y="307"/>
                  </a:cubicBezTo>
                  <a:cubicBezTo>
                    <a:pt x="1686" y="352"/>
                    <a:pt x="1715" y="395"/>
                    <a:pt x="1745" y="440"/>
                  </a:cubicBezTo>
                  <a:cubicBezTo>
                    <a:pt x="1786" y="565"/>
                    <a:pt x="1812" y="712"/>
                    <a:pt x="1734" y="829"/>
                  </a:cubicBezTo>
                  <a:cubicBezTo>
                    <a:pt x="1720" y="888"/>
                    <a:pt x="1699" y="942"/>
                    <a:pt x="1656" y="985"/>
                  </a:cubicBezTo>
                  <a:cubicBezTo>
                    <a:pt x="1601" y="1151"/>
                    <a:pt x="1408" y="1186"/>
                    <a:pt x="1256" y="1207"/>
                  </a:cubicBezTo>
                  <a:cubicBezTo>
                    <a:pt x="1175" y="1234"/>
                    <a:pt x="1212" y="1223"/>
                    <a:pt x="1145" y="1240"/>
                  </a:cubicBezTo>
                  <a:cubicBezTo>
                    <a:pt x="1017" y="1306"/>
                    <a:pt x="909" y="1213"/>
                    <a:pt x="789" y="1174"/>
                  </a:cubicBezTo>
                  <a:cubicBezTo>
                    <a:pt x="785" y="1173"/>
                    <a:pt x="726" y="1153"/>
                    <a:pt x="722" y="1152"/>
                  </a:cubicBezTo>
                  <a:cubicBezTo>
                    <a:pt x="685" y="1144"/>
                    <a:pt x="611" y="1129"/>
                    <a:pt x="611" y="1129"/>
                  </a:cubicBezTo>
                  <a:cubicBezTo>
                    <a:pt x="170" y="1156"/>
                    <a:pt x="359" y="1160"/>
                    <a:pt x="45" y="1140"/>
                  </a:cubicBezTo>
                  <a:cubicBezTo>
                    <a:pt x="32" y="1104"/>
                    <a:pt x="12" y="1076"/>
                    <a:pt x="0" y="1040"/>
                  </a:cubicBezTo>
                  <a:cubicBezTo>
                    <a:pt x="4" y="996"/>
                    <a:pt x="5" y="951"/>
                    <a:pt x="11" y="907"/>
                  </a:cubicBezTo>
                  <a:cubicBezTo>
                    <a:pt x="16" y="870"/>
                    <a:pt x="49" y="833"/>
                    <a:pt x="67" y="807"/>
                  </a:cubicBezTo>
                  <a:cubicBezTo>
                    <a:pt x="106" y="748"/>
                    <a:pt x="140" y="687"/>
                    <a:pt x="211" y="663"/>
                  </a:cubicBezTo>
                  <a:cubicBezTo>
                    <a:pt x="248" y="638"/>
                    <a:pt x="245" y="626"/>
                    <a:pt x="245" y="652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4" name="Text Box 43"/>
          <p:cNvSpPr txBox="1">
            <a:spLocks noChangeArrowheads="1"/>
          </p:cNvSpPr>
          <p:nvPr/>
        </p:nvSpPr>
        <p:spPr bwMode="auto">
          <a:xfrm>
            <a:off x="152400" y="685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800"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</a:rPr>
              <a:t>点电荷在任意封闭曲面内</a:t>
            </a:r>
          </a:p>
        </p:txBody>
      </p:sp>
      <p:graphicFrame>
        <p:nvGraphicFramePr>
          <p:cNvPr id="20485" name="Object 44"/>
          <p:cNvGraphicFramePr>
            <a:graphicFrameLocks noChangeAspect="1"/>
          </p:cNvGraphicFramePr>
          <p:nvPr/>
        </p:nvGraphicFramePr>
        <p:xfrm>
          <a:off x="530225" y="1295400"/>
          <a:ext cx="39544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公式" r:id="rId4" imgW="1384300" imgH="431800" progId="Equation.3">
                  <p:embed/>
                </p:oleObj>
              </mc:Choice>
              <mc:Fallback>
                <p:oleObj name="公式" r:id="rId4" imgW="1384300" imgH="431800" progId="Equation.3">
                  <p:embed/>
                  <p:pic>
                    <p:nvPicPr>
                      <p:cNvPr id="2048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95400"/>
                        <a:ext cx="395446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5"/>
          <p:cNvGraphicFramePr>
            <a:graphicFrameLocks noChangeAspect="1"/>
          </p:cNvGraphicFramePr>
          <p:nvPr/>
        </p:nvGraphicFramePr>
        <p:xfrm>
          <a:off x="1216025" y="2514600"/>
          <a:ext cx="23653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6" imgW="787400" imgH="431800" progId="Equation.3">
                  <p:embed/>
                </p:oleObj>
              </mc:Choice>
              <mc:Fallback>
                <p:oleObj name="Equation" r:id="rId6" imgW="787400" imgH="431800" progId="Equation.3">
                  <p:embed/>
                  <p:pic>
                    <p:nvPicPr>
                      <p:cNvPr id="2048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514600"/>
                        <a:ext cx="23653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6"/>
          <p:cNvGraphicFramePr>
            <a:graphicFrameLocks noChangeAspect="1"/>
          </p:cNvGraphicFramePr>
          <p:nvPr/>
        </p:nvGraphicFramePr>
        <p:xfrm>
          <a:off x="1330325" y="4392613"/>
          <a:ext cx="19462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8" imgW="622030" imgH="393529" progId="Equation.3">
                  <p:embed/>
                </p:oleObj>
              </mc:Choice>
              <mc:Fallback>
                <p:oleObj name="Equation" r:id="rId8" imgW="622030" imgH="393529" progId="Equation.3">
                  <p:embed/>
                  <p:pic>
                    <p:nvPicPr>
                      <p:cNvPr id="2048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392613"/>
                        <a:ext cx="19462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47"/>
          <p:cNvGraphicFramePr>
            <a:graphicFrameLocks noChangeAspect="1"/>
          </p:cNvGraphicFramePr>
          <p:nvPr/>
        </p:nvGraphicFramePr>
        <p:xfrm>
          <a:off x="661988" y="5334000"/>
          <a:ext cx="353218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公式" r:id="rId10" imgW="1282700" imgH="431800" progId="Equation.3">
                  <p:embed/>
                </p:oleObj>
              </mc:Choice>
              <mc:Fallback>
                <p:oleObj name="公式" r:id="rId10" imgW="1282700" imgH="431800" progId="Equation.3">
                  <p:embed/>
                  <p:pic>
                    <p:nvPicPr>
                      <p:cNvPr id="2048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334000"/>
                        <a:ext cx="353218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48"/>
          <p:cNvGrpSpPr>
            <a:grpSpLocks/>
          </p:cNvGrpSpPr>
          <p:nvPr/>
        </p:nvGrpSpPr>
        <p:grpSpPr bwMode="auto">
          <a:xfrm>
            <a:off x="7740650" y="2047875"/>
            <a:ext cx="1098550" cy="804863"/>
            <a:chOff x="4944" y="1296"/>
            <a:chExt cx="692" cy="507"/>
          </a:xfrm>
        </p:grpSpPr>
        <p:sp>
          <p:nvSpPr>
            <p:cNvPr id="20507" name="Oval 49" descr="轮廓式菱形"/>
            <p:cNvSpPr>
              <a:spLocks noChangeArrowheads="1"/>
            </p:cNvSpPr>
            <p:nvPr/>
          </p:nvSpPr>
          <p:spPr bwMode="auto">
            <a:xfrm rot="855516">
              <a:off x="4944" y="1446"/>
              <a:ext cx="144" cy="357"/>
            </a:xfrm>
            <a:prstGeom prst="ellipse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08" name="Line 50"/>
            <p:cNvSpPr>
              <a:spLocks noChangeShapeType="1"/>
            </p:cNvSpPr>
            <p:nvPr/>
          </p:nvSpPr>
          <p:spPr bwMode="auto">
            <a:xfrm>
              <a:off x="4992" y="1599"/>
              <a:ext cx="384" cy="1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9" name="Object 51"/>
            <p:cNvGraphicFramePr>
              <a:graphicFrameLocks noChangeAspect="1"/>
            </p:cNvGraphicFramePr>
            <p:nvPr/>
          </p:nvGraphicFramePr>
          <p:xfrm>
            <a:off x="5184" y="1296"/>
            <a:ext cx="45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4" name="Equation" r:id="rId13" imgW="209601" imgH="190449" progId="Equation.3">
                    <p:embed/>
                  </p:oleObj>
                </mc:Choice>
                <mc:Fallback>
                  <p:oleObj name="Equation" r:id="rId13" imgW="209601" imgH="190449" progId="Equation.3">
                    <p:embed/>
                    <p:pic>
                      <p:nvPicPr>
                        <p:cNvPr id="20509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96"/>
                          <a:ext cx="45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52"/>
            <p:cNvSpPr>
              <a:spLocks noChangeShapeType="1"/>
            </p:cNvSpPr>
            <p:nvPr/>
          </p:nvSpPr>
          <p:spPr bwMode="auto">
            <a:xfrm flipV="1">
              <a:off x="4992" y="1542"/>
              <a:ext cx="144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" name="Group 53"/>
          <p:cNvGrpSpPr>
            <a:grpSpLocks/>
          </p:cNvGrpSpPr>
          <p:nvPr/>
        </p:nvGrpSpPr>
        <p:grpSpPr bwMode="auto">
          <a:xfrm>
            <a:off x="6673850" y="1895475"/>
            <a:ext cx="1219200" cy="1076325"/>
            <a:chOff x="4272" y="1200"/>
            <a:chExt cx="768" cy="678"/>
          </a:xfrm>
        </p:grpSpPr>
        <p:sp>
          <p:nvSpPr>
            <p:cNvPr id="20503" name="Line 54"/>
            <p:cNvSpPr>
              <a:spLocks noChangeShapeType="1"/>
            </p:cNvSpPr>
            <p:nvPr/>
          </p:nvSpPr>
          <p:spPr bwMode="auto">
            <a:xfrm flipV="1">
              <a:off x="4272" y="1464"/>
              <a:ext cx="768" cy="41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55"/>
            <p:cNvSpPr>
              <a:spLocks noChangeShapeType="1"/>
            </p:cNvSpPr>
            <p:nvPr/>
          </p:nvSpPr>
          <p:spPr bwMode="auto">
            <a:xfrm flipV="1">
              <a:off x="4272" y="1782"/>
              <a:ext cx="768" cy="9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Oval 56"/>
            <p:cNvSpPr>
              <a:spLocks noChangeArrowheads="1"/>
            </p:cNvSpPr>
            <p:nvPr/>
          </p:nvSpPr>
          <p:spPr bwMode="auto">
            <a:xfrm rot="-1211148">
              <a:off x="4889" y="1523"/>
              <a:ext cx="97" cy="269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06" name="Object 57"/>
            <p:cNvGraphicFramePr>
              <a:graphicFrameLocks noChangeAspect="1"/>
            </p:cNvGraphicFramePr>
            <p:nvPr/>
          </p:nvGraphicFramePr>
          <p:xfrm>
            <a:off x="4499" y="1200"/>
            <a:ext cx="50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5" name="Equation" r:id="rId15" imgW="247542" imgH="190449" progId="Equation.3">
                    <p:embed/>
                  </p:oleObj>
                </mc:Choice>
                <mc:Fallback>
                  <p:oleObj name="Equation" r:id="rId15" imgW="247542" imgH="190449" progId="Equation.3">
                    <p:embed/>
                    <p:pic>
                      <p:nvPicPr>
                        <p:cNvPr id="20506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200"/>
                          <a:ext cx="50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1" name="Group 58"/>
          <p:cNvGrpSpPr>
            <a:grpSpLocks/>
          </p:cNvGrpSpPr>
          <p:nvPr/>
        </p:nvGrpSpPr>
        <p:grpSpPr bwMode="auto">
          <a:xfrm>
            <a:off x="5105400" y="4865688"/>
            <a:ext cx="3492500" cy="1452562"/>
            <a:chOff x="3264" y="3065"/>
            <a:chExt cx="2200" cy="915"/>
          </a:xfrm>
        </p:grpSpPr>
        <p:sp>
          <p:nvSpPr>
            <p:cNvPr id="20493" name="Line 59"/>
            <p:cNvSpPr>
              <a:spLocks noChangeShapeType="1"/>
            </p:cNvSpPr>
            <p:nvPr/>
          </p:nvSpPr>
          <p:spPr bwMode="auto">
            <a:xfrm flipV="1">
              <a:off x="3264" y="3317"/>
              <a:ext cx="1104" cy="49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60"/>
            <p:cNvSpPr>
              <a:spLocks noChangeShapeType="1"/>
            </p:cNvSpPr>
            <p:nvPr/>
          </p:nvSpPr>
          <p:spPr bwMode="auto">
            <a:xfrm flipV="1">
              <a:off x="3264" y="3752"/>
              <a:ext cx="1111" cy="6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Oval 61"/>
            <p:cNvSpPr>
              <a:spLocks noChangeArrowheads="1"/>
            </p:cNvSpPr>
            <p:nvPr/>
          </p:nvSpPr>
          <p:spPr bwMode="auto">
            <a:xfrm rot="-1211148">
              <a:off x="4167" y="3391"/>
              <a:ext cx="208" cy="361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6" name="Oval 62"/>
            <p:cNvSpPr>
              <a:spLocks noChangeArrowheads="1"/>
            </p:cNvSpPr>
            <p:nvPr/>
          </p:nvSpPr>
          <p:spPr bwMode="auto">
            <a:xfrm rot="855516">
              <a:off x="4236" y="3309"/>
              <a:ext cx="208" cy="45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7" name="Line 63"/>
            <p:cNvSpPr>
              <a:spLocks noChangeShapeType="1"/>
            </p:cNvSpPr>
            <p:nvPr/>
          </p:nvSpPr>
          <p:spPr bwMode="auto">
            <a:xfrm>
              <a:off x="4272" y="3509"/>
              <a:ext cx="720" cy="24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8" name="Object 64"/>
            <p:cNvGraphicFramePr>
              <a:graphicFrameLocks noChangeAspect="1"/>
            </p:cNvGraphicFramePr>
            <p:nvPr/>
          </p:nvGraphicFramePr>
          <p:xfrm>
            <a:off x="4992" y="3591"/>
            <a:ext cx="47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6" name="Equation" r:id="rId17" imgW="215713" imgH="203024" progId="Equation.3">
                    <p:embed/>
                  </p:oleObj>
                </mc:Choice>
                <mc:Fallback>
                  <p:oleObj name="Equation" r:id="rId17" imgW="215713" imgH="203024" progId="Equation.3">
                    <p:embed/>
                    <p:pic>
                      <p:nvPicPr>
                        <p:cNvPr id="20498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591"/>
                          <a:ext cx="47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Line 65"/>
            <p:cNvSpPr>
              <a:spLocks noChangeShapeType="1"/>
            </p:cNvSpPr>
            <p:nvPr/>
          </p:nvSpPr>
          <p:spPr bwMode="auto">
            <a:xfrm flipV="1">
              <a:off x="4272" y="3360"/>
              <a:ext cx="624" cy="17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0" name="Object 66"/>
            <p:cNvGraphicFramePr>
              <a:graphicFrameLocks noChangeAspect="1"/>
            </p:cNvGraphicFramePr>
            <p:nvPr/>
          </p:nvGraphicFramePr>
          <p:xfrm>
            <a:off x="4743" y="3408"/>
            <a:ext cx="20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7" name="公式" r:id="rId19" imgW="126725" imgH="177415" progId="Equation.3">
                    <p:embed/>
                  </p:oleObj>
                </mc:Choice>
                <mc:Fallback>
                  <p:oleObj name="公式" r:id="rId19" imgW="126725" imgH="177415" progId="Equation.3">
                    <p:embed/>
                    <p:pic>
                      <p:nvPicPr>
                        <p:cNvPr id="2050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408"/>
                          <a:ext cx="20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67"/>
            <p:cNvGraphicFramePr>
              <a:graphicFrameLocks noChangeAspect="1"/>
            </p:cNvGraphicFramePr>
            <p:nvPr/>
          </p:nvGraphicFramePr>
          <p:xfrm>
            <a:off x="3648" y="3269"/>
            <a:ext cx="2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8" name="公式" r:id="rId21" imgW="114102" imgH="126780" progId="Equation.3">
                    <p:embed/>
                  </p:oleObj>
                </mc:Choice>
                <mc:Fallback>
                  <p:oleObj name="公式" r:id="rId21" imgW="114102" imgH="126780" progId="Equation.3">
                    <p:embed/>
                    <p:pic>
                      <p:nvPicPr>
                        <p:cNvPr id="2050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69"/>
                          <a:ext cx="29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68"/>
            <p:cNvGraphicFramePr>
              <a:graphicFrameLocks noChangeAspect="1"/>
            </p:cNvGraphicFramePr>
            <p:nvPr/>
          </p:nvGraphicFramePr>
          <p:xfrm>
            <a:off x="4884" y="3065"/>
            <a:ext cx="50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9" name="Equation" r:id="rId23" imgW="247542" imgH="190449" progId="Equation.3">
                    <p:embed/>
                  </p:oleObj>
                </mc:Choice>
                <mc:Fallback>
                  <p:oleObj name="Equation" r:id="rId23" imgW="247542" imgH="190449" progId="Equation.3">
                    <p:embed/>
                    <p:pic>
                      <p:nvPicPr>
                        <p:cNvPr id="20502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3065"/>
                          <a:ext cx="50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2" name="Text Box 69"/>
          <p:cNvSpPr txBox="1">
            <a:spLocks noChangeArrowheads="1"/>
          </p:cNvSpPr>
          <p:nvPr/>
        </p:nvSpPr>
        <p:spPr bwMode="auto">
          <a:xfrm>
            <a:off x="457200" y="3733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其中立体角</a:t>
            </a:r>
          </a:p>
        </p:txBody>
      </p:sp>
    </p:spTree>
    <p:extLst>
      <p:ext uri="{BB962C8B-B14F-4D97-AF65-F5344CB8AC3E}">
        <p14:creationId xmlns:p14="http://schemas.microsoft.com/office/powerpoint/2010/main" val="3812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96724-8DCF-4CAE-9F5C-CC39DA6DA0B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 smtClean="0"/>
          </a:p>
        </p:txBody>
      </p: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4495800" y="990600"/>
            <a:ext cx="4419600" cy="5257800"/>
            <a:chOff x="2832" y="624"/>
            <a:chExt cx="2784" cy="3312"/>
          </a:xfrm>
        </p:grpSpPr>
        <p:grpSp>
          <p:nvGrpSpPr>
            <p:cNvPr id="23578" name="Group 3"/>
            <p:cNvGrpSpPr>
              <a:grpSpLocks/>
            </p:cNvGrpSpPr>
            <p:nvPr/>
          </p:nvGrpSpPr>
          <p:grpSpPr bwMode="auto">
            <a:xfrm>
              <a:off x="2832" y="624"/>
              <a:ext cx="2784" cy="3312"/>
              <a:chOff x="2832" y="624"/>
              <a:chExt cx="2784" cy="3312"/>
            </a:xfrm>
          </p:grpSpPr>
          <p:sp>
            <p:nvSpPr>
              <p:cNvPr id="23580" name="Rectangle 4"/>
              <p:cNvSpPr>
                <a:spLocks noChangeArrowheads="1"/>
              </p:cNvSpPr>
              <p:nvPr/>
            </p:nvSpPr>
            <p:spPr bwMode="auto">
              <a:xfrm>
                <a:off x="2832" y="624"/>
                <a:ext cx="2784" cy="3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3581" name="Freeform 5"/>
              <p:cNvSpPr>
                <a:spLocks/>
              </p:cNvSpPr>
              <p:nvPr/>
            </p:nvSpPr>
            <p:spPr bwMode="auto">
              <a:xfrm>
                <a:off x="3552" y="1584"/>
                <a:ext cx="1736" cy="1440"/>
              </a:xfrm>
              <a:custGeom>
                <a:avLst/>
                <a:gdLst>
                  <a:gd name="T0" fmla="*/ 32 w 1736"/>
                  <a:gd name="T1" fmla="*/ 424 h 1440"/>
                  <a:gd name="T2" fmla="*/ 272 w 1736"/>
                  <a:gd name="T3" fmla="*/ 88 h 1440"/>
                  <a:gd name="T4" fmla="*/ 704 w 1736"/>
                  <a:gd name="T5" fmla="*/ 40 h 1440"/>
                  <a:gd name="T6" fmla="*/ 1088 w 1736"/>
                  <a:gd name="T7" fmla="*/ 328 h 1440"/>
                  <a:gd name="T8" fmla="*/ 1472 w 1736"/>
                  <a:gd name="T9" fmla="*/ 808 h 1440"/>
                  <a:gd name="T10" fmla="*/ 1664 w 1736"/>
                  <a:gd name="T11" fmla="*/ 1240 h 1440"/>
                  <a:gd name="T12" fmla="*/ 1040 w 1736"/>
                  <a:gd name="T13" fmla="*/ 1432 h 1440"/>
                  <a:gd name="T14" fmla="*/ 416 w 1736"/>
                  <a:gd name="T15" fmla="*/ 1288 h 1440"/>
                  <a:gd name="T16" fmla="*/ 80 w 1736"/>
                  <a:gd name="T17" fmla="*/ 856 h 1440"/>
                  <a:gd name="T18" fmla="*/ 32 w 1736"/>
                  <a:gd name="T19" fmla="*/ 424 h 14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6"/>
                  <a:gd name="T31" fmla="*/ 0 h 1440"/>
                  <a:gd name="T32" fmla="*/ 1736 w 1736"/>
                  <a:gd name="T33" fmla="*/ 1440 h 14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6" h="1440">
                    <a:moveTo>
                      <a:pt x="32" y="424"/>
                    </a:moveTo>
                    <a:cubicBezTo>
                      <a:pt x="64" y="296"/>
                      <a:pt x="160" y="152"/>
                      <a:pt x="272" y="88"/>
                    </a:cubicBezTo>
                    <a:cubicBezTo>
                      <a:pt x="384" y="24"/>
                      <a:pt x="568" y="0"/>
                      <a:pt x="704" y="40"/>
                    </a:cubicBezTo>
                    <a:cubicBezTo>
                      <a:pt x="840" y="80"/>
                      <a:pt x="960" y="200"/>
                      <a:pt x="1088" y="328"/>
                    </a:cubicBezTo>
                    <a:cubicBezTo>
                      <a:pt x="1216" y="456"/>
                      <a:pt x="1376" y="656"/>
                      <a:pt x="1472" y="808"/>
                    </a:cubicBezTo>
                    <a:cubicBezTo>
                      <a:pt x="1568" y="960"/>
                      <a:pt x="1736" y="1136"/>
                      <a:pt x="1664" y="1240"/>
                    </a:cubicBezTo>
                    <a:cubicBezTo>
                      <a:pt x="1592" y="1344"/>
                      <a:pt x="1248" y="1424"/>
                      <a:pt x="1040" y="1432"/>
                    </a:cubicBezTo>
                    <a:cubicBezTo>
                      <a:pt x="832" y="1440"/>
                      <a:pt x="576" y="1384"/>
                      <a:pt x="416" y="1288"/>
                    </a:cubicBezTo>
                    <a:cubicBezTo>
                      <a:pt x="256" y="1192"/>
                      <a:pt x="144" y="1000"/>
                      <a:pt x="80" y="856"/>
                    </a:cubicBezTo>
                    <a:cubicBezTo>
                      <a:pt x="16" y="712"/>
                      <a:pt x="0" y="552"/>
                      <a:pt x="32" y="4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2" name="Line 6"/>
              <p:cNvSpPr>
                <a:spLocks noChangeShapeType="1"/>
              </p:cNvSpPr>
              <p:nvPr/>
            </p:nvSpPr>
            <p:spPr bwMode="auto">
              <a:xfrm flipV="1">
                <a:off x="3054" y="1152"/>
                <a:ext cx="1458" cy="1368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Line 7"/>
              <p:cNvSpPr>
                <a:spLocks noChangeShapeType="1"/>
              </p:cNvSpPr>
              <p:nvPr/>
            </p:nvSpPr>
            <p:spPr bwMode="auto">
              <a:xfrm>
                <a:off x="3006" y="2568"/>
                <a:ext cx="2064" cy="86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4" name="Line 8"/>
              <p:cNvSpPr>
                <a:spLocks noChangeShapeType="1"/>
              </p:cNvSpPr>
              <p:nvPr/>
            </p:nvSpPr>
            <p:spPr bwMode="auto">
              <a:xfrm flipV="1">
                <a:off x="3006" y="1296"/>
                <a:ext cx="2226" cy="1272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5" name="Line 9"/>
              <p:cNvSpPr>
                <a:spLocks noChangeShapeType="1"/>
              </p:cNvSpPr>
              <p:nvPr/>
            </p:nvSpPr>
            <p:spPr bwMode="auto">
              <a:xfrm flipV="1">
                <a:off x="3006" y="1824"/>
                <a:ext cx="2466" cy="74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6" name="Line 10"/>
              <p:cNvSpPr>
                <a:spLocks noChangeShapeType="1"/>
              </p:cNvSpPr>
              <p:nvPr/>
            </p:nvSpPr>
            <p:spPr bwMode="auto">
              <a:xfrm>
                <a:off x="3006" y="2568"/>
                <a:ext cx="2448" cy="38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11"/>
              <p:cNvSpPr>
                <a:spLocks noChangeShapeType="1"/>
              </p:cNvSpPr>
              <p:nvPr/>
            </p:nvSpPr>
            <p:spPr bwMode="auto">
              <a:xfrm flipV="1">
                <a:off x="3006" y="2400"/>
                <a:ext cx="2466" cy="168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8" name="Line 12"/>
              <p:cNvSpPr>
                <a:spLocks noChangeShapeType="1"/>
              </p:cNvSpPr>
              <p:nvPr/>
            </p:nvSpPr>
            <p:spPr bwMode="auto">
              <a:xfrm flipV="1">
                <a:off x="3024" y="1104"/>
                <a:ext cx="864" cy="1464"/>
              </a:xfrm>
              <a:prstGeom prst="line">
                <a:avLst/>
              </a:prstGeom>
              <a:noFill/>
              <a:ln w="1778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89" name="Object 13"/>
              <p:cNvGraphicFramePr>
                <a:graphicFrameLocks noChangeAspect="1"/>
              </p:cNvGraphicFramePr>
              <p:nvPr/>
            </p:nvGraphicFramePr>
            <p:xfrm>
              <a:off x="2880" y="2160"/>
              <a:ext cx="221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10" name="公式" r:id="rId3" imgW="177646" imgH="241091" progId="Equation.3">
                      <p:embed/>
                    </p:oleObj>
                  </mc:Choice>
                  <mc:Fallback>
                    <p:oleObj name="公式" r:id="rId3" imgW="177646" imgH="241091" progId="Equation.3">
                      <p:embed/>
                      <p:pic>
                        <p:nvPicPr>
                          <p:cNvPr id="2358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160"/>
                            <a:ext cx="221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90" name="Oval 14"/>
              <p:cNvSpPr>
                <a:spLocks noChangeArrowheads="1"/>
              </p:cNvSpPr>
              <p:nvPr/>
            </p:nvSpPr>
            <p:spPr bwMode="auto">
              <a:xfrm>
                <a:off x="2958" y="252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DC00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3579" name="Freeform 15"/>
            <p:cNvSpPr>
              <a:spLocks/>
            </p:cNvSpPr>
            <p:nvPr/>
          </p:nvSpPr>
          <p:spPr bwMode="auto">
            <a:xfrm>
              <a:off x="3552" y="1584"/>
              <a:ext cx="1736" cy="1440"/>
            </a:xfrm>
            <a:custGeom>
              <a:avLst/>
              <a:gdLst>
                <a:gd name="T0" fmla="*/ 32 w 1736"/>
                <a:gd name="T1" fmla="*/ 424 h 1440"/>
                <a:gd name="T2" fmla="*/ 272 w 1736"/>
                <a:gd name="T3" fmla="*/ 88 h 1440"/>
                <a:gd name="T4" fmla="*/ 704 w 1736"/>
                <a:gd name="T5" fmla="*/ 40 h 1440"/>
                <a:gd name="T6" fmla="*/ 1088 w 1736"/>
                <a:gd name="T7" fmla="*/ 328 h 1440"/>
                <a:gd name="T8" fmla="*/ 1472 w 1736"/>
                <a:gd name="T9" fmla="*/ 808 h 1440"/>
                <a:gd name="T10" fmla="*/ 1664 w 1736"/>
                <a:gd name="T11" fmla="*/ 1240 h 1440"/>
                <a:gd name="T12" fmla="*/ 1040 w 1736"/>
                <a:gd name="T13" fmla="*/ 1432 h 1440"/>
                <a:gd name="T14" fmla="*/ 416 w 1736"/>
                <a:gd name="T15" fmla="*/ 1288 h 1440"/>
                <a:gd name="T16" fmla="*/ 80 w 1736"/>
                <a:gd name="T17" fmla="*/ 856 h 1440"/>
                <a:gd name="T18" fmla="*/ 32 w 1736"/>
                <a:gd name="T19" fmla="*/ 424 h 14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6"/>
                <a:gd name="T31" fmla="*/ 0 h 1440"/>
                <a:gd name="T32" fmla="*/ 1736 w 1736"/>
                <a:gd name="T33" fmla="*/ 1440 h 14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6" h="1440">
                  <a:moveTo>
                    <a:pt x="32" y="424"/>
                  </a:moveTo>
                  <a:cubicBezTo>
                    <a:pt x="64" y="296"/>
                    <a:pt x="160" y="152"/>
                    <a:pt x="272" y="88"/>
                  </a:cubicBezTo>
                  <a:cubicBezTo>
                    <a:pt x="384" y="24"/>
                    <a:pt x="568" y="0"/>
                    <a:pt x="704" y="40"/>
                  </a:cubicBezTo>
                  <a:cubicBezTo>
                    <a:pt x="840" y="80"/>
                    <a:pt x="960" y="200"/>
                    <a:pt x="1088" y="328"/>
                  </a:cubicBezTo>
                  <a:cubicBezTo>
                    <a:pt x="1216" y="456"/>
                    <a:pt x="1376" y="656"/>
                    <a:pt x="1472" y="808"/>
                  </a:cubicBezTo>
                  <a:cubicBezTo>
                    <a:pt x="1568" y="960"/>
                    <a:pt x="1736" y="1136"/>
                    <a:pt x="1664" y="1240"/>
                  </a:cubicBezTo>
                  <a:cubicBezTo>
                    <a:pt x="1592" y="1344"/>
                    <a:pt x="1248" y="1424"/>
                    <a:pt x="1040" y="1432"/>
                  </a:cubicBezTo>
                  <a:cubicBezTo>
                    <a:pt x="832" y="1440"/>
                    <a:pt x="576" y="1384"/>
                    <a:pt x="416" y="1288"/>
                  </a:cubicBezTo>
                  <a:cubicBezTo>
                    <a:pt x="256" y="1192"/>
                    <a:pt x="144" y="1000"/>
                    <a:pt x="80" y="856"/>
                  </a:cubicBezTo>
                  <a:cubicBezTo>
                    <a:pt x="16" y="712"/>
                    <a:pt x="0" y="552"/>
                    <a:pt x="32" y="424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228600" y="10048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latin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</a:rPr>
              <a:t>点电荷在封闭曲面之外</a:t>
            </a:r>
            <a:endParaRPr kumimoji="1" lang="zh-CN" altLang="en-US" sz="2800" b="0">
              <a:latin typeface="宋体" panose="02010600030101010101" pitchFamily="2" charset="-122"/>
            </a:endParaRPr>
          </a:p>
        </p:txBody>
      </p:sp>
      <p:grpSp>
        <p:nvGrpSpPr>
          <p:cNvPr id="23557" name="Group 17"/>
          <p:cNvGrpSpPr>
            <a:grpSpLocks/>
          </p:cNvGrpSpPr>
          <p:nvPr/>
        </p:nvGrpSpPr>
        <p:grpSpPr bwMode="auto">
          <a:xfrm>
            <a:off x="5257800" y="3317875"/>
            <a:ext cx="919163" cy="1333500"/>
            <a:chOff x="3360" y="2090"/>
            <a:chExt cx="579" cy="840"/>
          </a:xfrm>
        </p:grpSpPr>
        <p:sp>
          <p:nvSpPr>
            <p:cNvPr id="23575" name="Oval 18" descr="轮廓式菱形"/>
            <p:cNvSpPr>
              <a:spLocks noChangeArrowheads="1"/>
            </p:cNvSpPr>
            <p:nvPr/>
          </p:nvSpPr>
          <p:spPr bwMode="auto">
            <a:xfrm rot="-1967460">
              <a:off x="3792" y="2090"/>
              <a:ext cx="147" cy="22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6" name="Line 19"/>
            <p:cNvSpPr>
              <a:spLocks noChangeShapeType="1"/>
            </p:cNvSpPr>
            <p:nvPr/>
          </p:nvSpPr>
          <p:spPr bwMode="auto">
            <a:xfrm flipH="1">
              <a:off x="3504" y="2208"/>
              <a:ext cx="384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7" name="Object 20"/>
            <p:cNvGraphicFramePr>
              <a:graphicFrameLocks noChangeAspect="1"/>
            </p:cNvGraphicFramePr>
            <p:nvPr/>
          </p:nvGraphicFramePr>
          <p:xfrm>
            <a:off x="3360" y="2496"/>
            <a:ext cx="51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1" name="Equation" r:id="rId7" imgW="247542" imgH="219178" progId="Equation.3">
                    <p:embed/>
                  </p:oleObj>
                </mc:Choice>
                <mc:Fallback>
                  <p:oleObj name="Equation" r:id="rId7" imgW="247542" imgH="219178" progId="Equation.3">
                    <p:embed/>
                    <p:pic>
                      <p:nvPicPr>
                        <p:cNvPr id="2357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96"/>
                          <a:ext cx="515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8" name="Group 21"/>
          <p:cNvGrpSpPr>
            <a:grpSpLocks/>
          </p:cNvGrpSpPr>
          <p:nvPr/>
        </p:nvGrpSpPr>
        <p:grpSpPr bwMode="auto">
          <a:xfrm>
            <a:off x="5943600" y="2514600"/>
            <a:ext cx="971550" cy="990600"/>
            <a:chOff x="3792" y="1584"/>
            <a:chExt cx="612" cy="624"/>
          </a:xfrm>
        </p:grpSpPr>
        <p:sp>
          <p:nvSpPr>
            <p:cNvPr id="23573" name="Line 22"/>
            <p:cNvSpPr>
              <a:spLocks noChangeShapeType="1"/>
            </p:cNvSpPr>
            <p:nvPr/>
          </p:nvSpPr>
          <p:spPr bwMode="auto">
            <a:xfrm flipV="1">
              <a:off x="3876" y="1968"/>
              <a:ext cx="52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4" name="Object 23"/>
            <p:cNvGraphicFramePr>
              <a:graphicFrameLocks noChangeAspect="1"/>
            </p:cNvGraphicFramePr>
            <p:nvPr/>
          </p:nvGraphicFramePr>
          <p:xfrm>
            <a:off x="3792" y="1584"/>
            <a:ext cx="44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2" name="Equation" r:id="rId9" imgW="180914" imgH="219178" progId="Equation.3">
                    <p:embed/>
                  </p:oleObj>
                </mc:Choice>
                <mc:Fallback>
                  <p:oleObj name="Equation" r:id="rId9" imgW="180914" imgH="219178" progId="Equation.3">
                    <p:embed/>
                    <p:pic>
                      <p:nvPicPr>
                        <p:cNvPr id="2357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584"/>
                          <a:ext cx="44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Object 24"/>
          <p:cNvGraphicFramePr>
            <a:graphicFrameLocks noChangeAspect="1"/>
          </p:cNvGraphicFramePr>
          <p:nvPr/>
        </p:nvGraphicFramePr>
        <p:xfrm>
          <a:off x="465138" y="1800225"/>
          <a:ext cx="37861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Equation" r:id="rId11" imgW="1066800" imgH="241300" progId="Equation.3">
                  <p:embed/>
                </p:oleObj>
              </mc:Choice>
              <mc:Fallback>
                <p:oleObj name="Equation" r:id="rId11" imgW="1066800" imgH="241300" progId="Equation.3">
                  <p:embed/>
                  <p:pic>
                    <p:nvPicPr>
                      <p:cNvPr id="2355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00225"/>
                        <a:ext cx="37861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25"/>
          <p:cNvGraphicFramePr>
            <a:graphicFrameLocks noChangeAspect="1"/>
          </p:cNvGraphicFramePr>
          <p:nvPr/>
        </p:nvGraphicFramePr>
        <p:xfrm>
          <a:off x="407988" y="2828925"/>
          <a:ext cx="38592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4" name="Equation" r:id="rId13" imgW="1117600" imgH="228600" progId="Equation.3">
                  <p:embed/>
                </p:oleObj>
              </mc:Choice>
              <mc:Fallback>
                <p:oleObj name="Equation" r:id="rId13" imgW="1117600" imgH="228600" progId="Equation.3">
                  <p:embed/>
                  <p:pic>
                    <p:nvPicPr>
                      <p:cNvPr id="2356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828925"/>
                        <a:ext cx="38592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6"/>
          <p:cNvGraphicFramePr>
            <a:graphicFrameLocks noChangeAspect="1"/>
          </p:cNvGraphicFramePr>
          <p:nvPr/>
        </p:nvGraphicFramePr>
        <p:xfrm>
          <a:off x="914400" y="3992563"/>
          <a:ext cx="29305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Equation" r:id="rId15" imgW="863225" imgH="215806" progId="Equation.3">
                  <p:embed/>
                </p:oleObj>
              </mc:Choice>
              <mc:Fallback>
                <p:oleObj name="Equation" r:id="rId15" imgW="863225" imgH="215806" progId="Equation.3">
                  <p:embed/>
                  <p:pic>
                    <p:nvPicPr>
                      <p:cNvPr id="2356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92563"/>
                        <a:ext cx="29305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7"/>
          <p:cNvGraphicFramePr>
            <a:graphicFrameLocks noChangeAspect="1"/>
          </p:cNvGraphicFramePr>
          <p:nvPr/>
        </p:nvGraphicFramePr>
        <p:xfrm>
          <a:off x="965200" y="5102225"/>
          <a:ext cx="2692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Equation" r:id="rId17" imgW="710891" imgH="291973" progId="Equation.3">
                  <p:embed/>
                </p:oleObj>
              </mc:Choice>
              <mc:Fallback>
                <p:oleObj name="Equation" r:id="rId17" imgW="710891" imgH="291973" progId="Equation.3">
                  <p:embed/>
                  <p:pic>
                    <p:nvPicPr>
                      <p:cNvPr id="2356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102225"/>
                        <a:ext cx="2692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28"/>
          <p:cNvGrpSpPr>
            <a:grpSpLocks/>
          </p:cNvGrpSpPr>
          <p:nvPr/>
        </p:nvGrpSpPr>
        <p:grpSpPr bwMode="auto">
          <a:xfrm>
            <a:off x="7010400" y="1662113"/>
            <a:ext cx="1141413" cy="1690687"/>
            <a:chOff x="4464" y="1047"/>
            <a:chExt cx="719" cy="1065"/>
          </a:xfrm>
        </p:grpSpPr>
        <p:sp>
          <p:nvSpPr>
            <p:cNvPr id="23570" name="Oval 29" descr="轮廓式菱形"/>
            <p:cNvSpPr>
              <a:spLocks noChangeArrowheads="1"/>
            </p:cNvSpPr>
            <p:nvPr/>
          </p:nvSpPr>
          <p:spPr bwMode="auto">
            <a:xfrm rot="-2203071">
              <a:off x="4464" y="1728"/>
              <a:ext cx="192" cy="384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1" name="Line 30"/>
            <p:cNvSpPr>
              <a:spLocks noChangeShapeType="1"/>
            </p:cNvSpPr>
            <p:nvPr/>
          </p:nvSpPr>
          <p:spPr bwMode="auto">
            <a:xfrm flipV="1">
              <a:off x="4560" y="148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2" name="Object 31"/>
            <p:cNvGraphicFramePr>
              <a:graphicFrameLocks noChangeAspect="1"/>
            </p:cNvGraphicFramePr>
            <p:nvPr/>
          </p:nvGraphicFramePr>
          <p:xfrm>
            <a:off x="4656" y="1047"/>
            <a:ext cx="527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7" name="Equation" r:id="rId19" imgW="228571" imgH="219178" progId="Equation.3">
                    <p:embed/>
                  </p:oleObj>
                </mc:Choice>
                <mc:Fallback>
                  <p:oleObj name="Equation" r:id="rId19" imgW="228571" imgH="219178" progId="Equation.3">
                    <p:embed/>
                    <p:pic>
                      <p:nvPicPr>
                        <p:cNvPr id="2357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047"/>
                          <a:ext cx="527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4" name="Group 32"/>
          <p:cNvGrpSpPr>
            <a:grpSpLocks/>
          </p:cNvGrpSpPr>
          <p:nvPr/>
        </p:nvGrpSpPr>
        <p:grpSpPr bwMode="auto">
          <a:xfrm>
            <a:off x="7162800" y="2057400"/>
            <a:ext cx="1695450" cy="968375"/>
            <a:chOff x="4560" y="1296"/>
            <a:chExt cx="1068" cy="610"/>
          </a:xfrm>
        </p:grpSpPr>
        <p:sp>
          <p:nvSpPr>
            <p:cNvPr id="23568" name="Line 33"/>
            <p:cNvSpPr>
              <a:spLocks noChangeShapeType="1"/>
            </p:cNvSpPr>
            <p:nvPr/>
          </p:nvSpPr>
          <p:spPr bwMode="auto">
            <a:xfrm flipV="1">
              <a:off x="4560" y="1618"/>
              <a:ext cx="72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9" name="Object 34"/>
            <p:cNvGraphicFramePr>
              <a:graphicFrameLocks noChangeAspect="1"/>
            </p:cNvGraphicFramePr>
            <p:nvPr/>
          </p:nvGraphicFramePr>
          <p:xfrm>
            <a:off x="5232" y="1296"/>
            <a:ext cx="39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8" name="公式" r:id="rId21" imgW="171660" imgH="219178" progId="Equation.3">
                    <p:embed/>
                  </p:oleObj>
                </mc:Choice>
                <mc:Fallback>
                  <p:oleObj name="公式" r:id="rId21" imgW="171660" imgH="219178" progId="Equation.3">
                    <p:embed/>
                    <p:pic>
                      <p:nvPicPr>
                        <p:cNvPr id="23569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296"/>
                          <a:ext cx="396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5" name="Group 35"/>
          <p:cNvGrpSpPr>
            <a:grpSpLocks/>
          </p:cNvGrpSpPr>
          <p:nvPr/>
        </p:nvGrpSpPr>
        <p:grpSpPr bwMode="auto">
          <a:xfrm>
            <a:off x="4876800" y="2819400"/>
            <a:ext cx="2438400" cy="1219200"/>
            <a:chOff x="1296" y="3408"/>
            <a:chExt cx="1536" cy="768"/>
          </a:xfrm>
        </p:grpSpPr>
        <p:sp>
          <p:nvSpPr>
            <p:cNvPr id="23566" name="Line 36"/>
            <p:cNvSpPr>
              <a:spLocks noChangeShapeType="1"/>
            </p:cNvSpPr>
            <p:nvPr/>
          </p:nvSpPr>
          <p:spPr bwMode="auto">
            <a:xfrm flipV="1">
              <a:off x="1296" y="3408"/>
              <a:ext cx="1344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7"/>
            <p:cNvSpPr>
              <a:spLocks noChangeShapeType="1"/>
            </p:cNvSpPr>
            <p:nvPr/>
          </p:nvSpPr>
          <p:spPr bwMode="auto">
            <a:xfrm flipV="1">
              <a:off x="1296" y="3696"/>
              <a:ext cx="1536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9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D803A-7F59-4418-A19D-34714885DBE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852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800">
                <a:latin typeface="宋体" panose="02010600030101010101" pitchFamily="2" charset="-122"/>
              </a:rPr>
              <a:t>  </a:t>
            </a:r>
            <a:r>
              <a:rPr kumimoji="1" lang="zh-CN" altLang="en-US" sz="2800">
                <a:latin typeface="宋体" panose="02010600030101010101" pitchFamily="2" charset="-122"/>
              </a:rPr>
              <a:t>由多个点电荷产生的电场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1219200" y="1549400"/>
          <a:ext cx="3200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公式" r:id="rId4" imgW="1016000" imgH="228600" progId="Equation.3">
                  <p:embed/>
                </p:oleObj>
              </mc:Choice>
              <mc:Fallback>
                <p:oleObj name="公式" r:id="rId4" imgW="1016000" imgH="228600" progId="Equation.3">
                  <p:embed/>
                  <p:pic>
                    <p:nvPicPr>
                      <p:cNvPr id="2458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49400"/>
                        <a:ext cx="3200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566738" y="2438400"/>
          <a:ext cx="4124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公式" r:id="rId6" imgW="1586811" imgH="355446" progId="Equation.3">
                  <p:embed/>
                </p:oleObj>
              </mc:Choice>
              <mc:Fallback>
                <p:oleObj name="公式" r:id="rId6" imgW="1586811" imgH="355446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438400"/>
                        <a:ext cx="41243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942975" y="3587750"/>
          <a:ext cx="5686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4" name="Equation" r:id="rId8" imgW="1778000" imgH="368300" progId="Equation.3">
                  <p:embed/>
                </p:oleObj>
              </mc:Choice>
              <mc:Fallback>
                <p:oleObj name="Equation" r:id="rId8" imgW="1778000" imgH="368300" progId="Equation.3">
                  <p:embed/>
                  <p:pic>
                    <p:nvPicPr>
                      <p:cNvPr id="245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587750"/>
                        <a:ext cx="56864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0" y="5422900"/>
          <a:ext cx="85756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5" name="公式" r:id="rId10" imgW="2362200" imgH="431800" progId="Equation.3">
                  <p:embed/>
                </p:oleObj>
              </mc:Choice>
              <mc:Fallback>
                <p:oleObj name="公式" r:id="rId10" imgW="2362200" imgH="431800" progId="Equation.3">
                  <p:embed/>
                  <p:pic>
                    <p:nvPicPr>
                      <p:cNvPr id="245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22900"/>
                        <a:ext cx="85756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2209800" y="4572000"/>
          <a:ext cx="36226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Equation" r:id="rId12" imgW="1168400" imgH="368300" progId="Equation.3">
                  <p:embed/>
                </p:oleObj>
              </mc:Choice>
              <mc:Fallback>
                <p:oleObj name="Equation" r:id="rId12" imgW="1168400" imgH="368300" progId="Equation.3">
                  <p:embed/>
                  <p:pic>
                    <p:nvPicPr>
                      <p:cNvPr id="245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36226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Group 8"/>
          <p:cNvGrpSpPr>
            <a:grpSpLocks/>
          </p:cNvGrpSpPr>
          <p:nvPr/>
        </p:nvGrpSpPr>
        <p:grpSpPr bwMode="auto">
          <a:xfrm>
            <a:off x="5105400" y="914400"/>
            <a:ext cx="3810000" cy="2590800"/>
            <a:chOff x="3216" y="576"/>
            <a:chExt cx="2400" cy="1632"/>
          </a:xfrm>
        </p:grpSpPr>
        <p:sp>
          <p:nvSpPr>
            <p:cNvPr id="24592" name="Rectangle 9"/>
            <p:cNvSpPr>
              <a:spLocks noChangeArrowheads="1"/>
            </p:cNvSpPr>
            <p:nvPr/>
          </p:nvSpPr>
          <p:spPr bwMode="auto">
            <a:xfrm>
              <a:off x="3216" y="576"/>
              <a:ext cx="2400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3" name="Freeform 10"/>
            <p:cNvSpPr>
              <a:spLocks/>
            </p:cNvSpPr>
            <p:nvPr/>
          </p:nvSpPr>
          <p:spPr bwMode="auto">
            <a:xfrm>
              <a:off x="3600" y="1055"/>
              <a:ext cx="1273" cy="1057"/>
            </a:xfrm>
            <a:custGeom>
              <a:avLst/>
              <a:gdLst>
                <a:gd name="T0" fmla="*/ 2 w 1273"/>
                <a:gd name="T1" fmla="*/ 557 h 1057"/>
                <a:gd name="T2" fmla="*/ 38 w 1273"/>
                <a:gd name="T3" fmla="*/ 421 h 1057"/>
                <a:gd name="T4" fmla="*/ 109 w 1273"/>
                <a:gd name="T5" fmla="*/ 340 h 1057"/>
                <a:gd name="T6" fmla="*/ 276 w 1273"/>
                <a:gd name="T7" fmla="*/ 204 h 1057"/>
                <a:gd name="T8" fmla="*/ 407 w 1273"/>
                <a:gd name="T9" fmla="*/ 164 h 1057"/>
                <a:gd name="T10" fmla="*/ 539 w 1273"/>
                <a:gd name="T11" fmla="*/ 55 h 1057"/>
                <a:gd name="T12" fmla="*/ 709 w 1273"/>
                <a:gd name="T13" fmla="*/ 13 h 1057"/>
                <a:gd name="T14" fmla="*/ 858 w 1273"/>
                <a:gd name="T15" fmla="*/ 13 h 1057"/>
                <a:gd name="T16" fmla="*/ 992 w 1273"/>
                <a:gd name="T17" fmla="*/ 69 h 1057"/>
                <a:gd name="T18" fmla="*/ 1206 w 1273"/>
                <a:gd name="T19" fmla="*/ 286 h 1057"/>
                <a:gd name="T20" fmla="*/ 1242 w 1273"/>
                <a:gd name="T21" fmla="*/ 448 h 1057"/>
                <a:gd name="T22" fmla="*/ 1255 w 1273"/>
                <a:gd name="T23" fmla="*/ 641 h 1057"/>
                <a:gd name="T24" fmla="*/ 1158 w 1273"/>
                <a:gd name="T25" fmla="*/ 738 h 1057"/>
                <a:gd name="T26" fmla="*/ 1001 w 1273"/>
                <a:gd name="T27" fmla="*/ 783 h 1057"/>
                <a:gd name="T28" fmla="*/ 881 w 1273"/>
                <a:gd name="T29" fmla="*/ 798 h 1057"/>
                <a:gd name="T30" fmla="*/ 746 w 1273"/>
                <a:gd name="T31" fmla="*/ 881 h 1057"/>
                <a:gd name="T32" fmla="*/ 589 w 1273"/>
                <a:gd name="T33" fmla="*/ 955 h 1057"/>
                <a:gd name="T34" fmla="*/ 384 w 1273"/>
                <a:gd name="T35" fmla="*/ 1045 h 1057"/>
                <a:gd name="T36" fmla="*/ 121 w 1273"/>
                <a:gd name="T37" fmla="*/ 990 h 1057"/>
                <a:gd name="T38" fmla="*/ 14 w 1273"/>
                <a:gd name="T39" fmla="*/ 706 h 1057"/>
                <a:gd name="T40" fmla="*/ 2 w 1273"/>
                <a:gd name="T41" fmla="*/ 557 h 10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73"/>
                <a:gd name="T64" fmla="*/ 0 h 1057"/>
                <a:gd name="T65" fmla="*/ 1273 w 1273"/>
                <a:gd name="T66" fmla="*/ 1057 h 10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73" h="1057">
                  <a:moveTo>
                    <a:pt x="2" y="557"/>
                  </a:moveTo>
                  <a:cubicBezTo>
                    <a:pt x="13" y="511"/>
                    <a:pt x="19" y="463"/>
                    <a:pt x="38" y="421"/>
                  </a:cubicBezTo>
                  <a:cubicBezTo>
                    <a:pt x="62" y="367"/>
                    <a:pt x="66" y="383"/>
                    <a:pt x="109" y="340"/>
                  </a:cubicBezTo>
                  <a:cubicBezTo>
                    <a:pt x="160" y="291"/>
                    <a:pt x="213" y="230"/>
                    <a:pt x="276" y="204"/>
                  </a:cubicBezTo>
                  <a:cubicBezTo>
                    <a:pt x="316" y="187"/>
                    <a:pt x="367" y="184"/>
                    <a:pt x="407" y="164"/>
                  </a:cubicBezTo>
                  <a:cubicBezTo>
                    <a:pt x="461" y="138"/>
                    <a:pt x="492" y="92"/>
                    <a:pt x="539" y="55"/>
                  </a:cubicBezTo>
                  <a:cubicBezTo>
                    <a:pt x="562" y="36"/>
                    <a:pt x="709" y="13"/>
                    <a:pt x="709" y="13"/>
                  </a:cubicBezTo>
                  <a:cubicBezTo>
                    <a:pt x="808" y="18"/>
                    <a:pt x="759" y="0"/>
                    <a:pt x="858" y="13"/>
                  </a:cubicBezTo>
                  <a:cubicBezTo>
                    <a:pt x="890" y="16"/>
                    <a:pt x="964" y="51"/>
                    <a:pt x="992" y="69"/>
                  </a:cubicBezTo>
                  <a:cubicBezTo>
                    <a:pt x="1081" y="126"/>
                    <a:pt x="1136" y="205"/>
                    <a:pt x="1206" y="286"/>
                  </a:cubicBezTo>
                  <a:cubicBezTo>
                    <a:pt x="1238" y="393"/>
                    <a:pt x="1226" y="339"/>
                    <a:pt x="1242" y="448"/>
                  </a:cubicBezTo>
                  <a:cubicBezTo>
                    <a:pt x="1238" y="548"/>
                    <a:pt x="1273" y="544"/>
                    <a:pt x="1255" y="641"/>
                  </a:cubicBezTo>
                  <a:cubicBezTo>
                    <a:pt x="1252" y="658"/>
                    <a:pt x="1168" y="737"/>
                    <a:pt x="1158" y="738"/>
                  </a:cubicBezTo>
                  <a:cubicBezTo>
                    <a:pt x="1098" y="745"/>
                    <a:pt x="1060" y="778"/>
                    <a:pt x="1001" y="783"/>
                  </a:cubicBezTo>
                  <a:cubicBezTo>
                    <a:pt x="982" y="786"/>
                    <a:pt x="909" y="784"/>
                    <a:pt x="881" y="798"/>
                  </a:cubicBezTo>
                  <a:cubicBezTo>
                    <a:pt x="868" y="805"/>
                    <a:pt x="759" y="874"/>
                    <a:pt x="746" y="881"/>
                  </a:cubicBezTo>
                  <a:cubicBezTo>
                    <a:pt x="729" y="891"/>
                    <a:pt x="604" y="950"/>
                    <a:pt x="589" y="955"/>
                  </a:cubicBezTo>
                  <a:cubicBezTo>
                    <a:pt x="499" y="1032"/>
                    <a:pt x="495" y="1020"/>
                    <a:pt x="384" y="1045"/>
                  </a:cubicBezTo>
                  <a:cubicBezTo>
                    <a:pt x="254" y="1036"/>
                    <a:pt x="210" y="1057"/>
                    <a:pt x="121" y="990"/>
                  </a:cubicBezTo>
                  <a:cubicBezTo>
                    <a:pt x="70" y="902"/>
                    <a:pt x="66" y="794"/>
                    <a:pt x="14" y="706"/>
                  </a:cubicBezTo>
                  <a:cubicBezTo>
                    <a:pt x="0" y="593"/>
                    <a:pt x="2" y="643"/>
                    <a:pt x="2" y="5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33CCF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Oval 11"/>
            <p:cNvSpPr>
              <a:spLocks noChangeArrowheads="1"/>
            </p:cNvSpPr>
            <p:nvPr/>
          </p:nvSpPr>
          <p:spPr bwMode="auto">
            <a:xfrm>
              <a:off x="4416" y="12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5" name="Oval 12"/>
            <p:cNvSpPr>
              <a:spLocks noChangeArrowheads="1"/>
            </p:cNvSpPr>
            <p:nvPr/>
          </p:nvSpPr>
          <p:spPr bwMode="auto">
            <a:xfrm>
              <a:off x="3792" y="14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3504" y="8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Oval 14"/>
            <p:cNvSpPr>
              <a:spLocks noChangeArrowheads="1"/>
            </p:cNvSpPr>
            <p:nvPr/>
          </p:nvSpPr>
          <p:spPr bwMode="auto">
            <a:xfrm>
              <a:off x="3504" y="2016"/>
              <a:ext cx="96" cy="96"/>
            </a:xfrm>
            <a:prstGeom prst="ellipse">
              <a:avLst/>
            </a:prstGeom>
            <a:solidFill>
              <a:srgbClr val="E369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8" name="Oval 15"/>
            <p:cNvSpPr>
              <a:spLocks noChangeArrowheads="1"/>
            </p:cNvSpPr>
            <p:nvPr/>
          </p:nvSpPr>
          <p:spPr bwMode="auto">
            <a:xfrm>
              <a:off x="4704" y="19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368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4992" y="1536"/>
              <a:ext cx="96" cy="96"/>
            </a:xfrm>
            <a:prstGeom prst="ellipse">
              <a:avLst/>
            </a:prstGeom>
            <a:solidFill>
              <a:srgbClr val="3D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1" name="Oval 18"/>
            <p:cNvSpPr>
              <a:spLocks noChangeArrowheads="1"/>
            </p:cNvSpPr>
            <p:nvPr/>
          </p:nvSpPr>
          <p:spPr bwMode="auto">
            <a:xfrm>
              <a:off x="4416" y="8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4602" name="Object 19"/>
            <p:cNvGraphicFramePr>
              <a:graphicFrameLocks noChangeAspect="1"/>
            </p:cNvGraphicFramePr>
            <p:nvPr/>
          </p:nvGraphicFramePr>
          <p:xfrm>
            <a:off x="3297" y="816"/>
            <a:ext cx="30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7" name="公式" r:id="rId14" imgW="152268" imgH="215713" progId="Equation.3">
                    <p:embed/>
                  </p:oleObj>
                </mc:Choice>
                <mc:Fallback>
                  <p:oleObj name="公式" r:id="rId14" imgW="152268" imgH="215713" progId="Equation.3">
                    <p:embed/>
                    <p:pic>
                      <p:nvPicPr>
                        <p:cNvPr id="2460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816"/>
                          <a:ext cx="30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20"/>
            <p:cNvGraphicFramePr>
              <a:graphicFrameLocks noChangeAspect="1"/>
            </p:cNvGraphicFramePr>
            <p:nvPr/>
          </p:nvGraphicFramePr>
          <p:xfrm>
            <a:off x="4084" y="1392"/>
            <a:ext cx="33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8" name="公式" r:id="rId16" imgW="152334" imgH="228501" progId="Equation.3">
                    <p:embed/>
                  </p:oleObj>
                </mc:Choice>
                <mc:Fallback>
                  <p:oleObj name="公式" r:id="rId16" imgW="152334" imgH="228501" progId="Equation.3">
                    <p:embed/>
                    <p:pic>
                      <p:nvPicPr>
                        <p:cNvPr id="2460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1392"/>
                          <a:ext cx="33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21"/>
            <p:cNvGraphicFramePr>
              <a:graphicFrameLocks noChangeAspect="1"/>
            </p:cNvGraphicFramePr>
            <p:nvPr/>
          </p:nvGraphicFramePr>
          <p:xfrm>
            <a:off x="4080" y="624"/>
            <a:ext cx="3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9" name="公式" r:id="rId18" imgW="177569" imgH="215619" progId="Equation.3">
                    <p:embed/>
                  </p:oleObj>
                </mc:Choice>
                <mc:Fallback>
                  <p:oleObj name="公式" r:id="rId18" imgW="177569" imgH="215619" progId="Equation.3">
                    <p:embed/>
                    <p:pic>
                      <p:nvPicPr>
                        <p:cNvPr id="2460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624"/>
                          <a:ext cx="3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Freeform 22"/>
            <p:cNvSpPr>
              <a:spLocks/>
            </p:cNvSpPr>
            <p:nvPr/>
          </p:nvSpPr>
          <p:spPr bwMode="auto">
            <a:xfrm>
              <a:off x="3600" y="1056"/>
              <a:ext cx="1273" cy="1057"/>
            </a:xfrm>
            <a:custGeom>
              <a:avLst/>
              <a:gdLst>
                <a:gd name="T0" fmla="*/ 2 w 1273"/>
                <a:gd name="T1" fmla="*/ 557 h 1057"/>
                <a:gd name="T2" fmla="*/ 38 w 1273"/>
                <a:gd name="T3" fmla="*/ 421 h 1057"/>
                <a:gd name="T4" fmla="*/ 109 w 1273"/>
                <a:gd name="T5" fmla="*/ 340 h 1057"/>
                <a:gd name="T6" fmla="*/ 276 w 1273"/>
                <a:gd name="T7" fmla="*/ 204 h 1057"/>
                <a:gd name="T8" fmla="*/ 407 w 1273"/>
                <a:gd name="T9" fmla="*/ 164 h 1057"/>
                <a:gd name="T10" fmla="*/ 539 w 1273"/>
                <a:gd name="T11" fmla="*/ 55 h 1057"/>
                <a:gd name="T12" fmla="*/ 709 w 1273"/>
                <a:gd name="T13" fmla="*/ 13 h 1057"/>
                <a:gd name="T14" fmla="*/ 858 w 1273"/>
                <a:gd name="T15" fmla="*/ 13 h 1057"/>
                <a:gd name="T16" fmla="*/ 992 w 1273"/>
                <a:gd name="T17" fmla="*/ 69 h 1057"/>
                <a:gd name="T18" fmla="*/ 1206 w 1273"/>
                <a:gd name="T19" fmla="*/ 286 h 1057"/>
                <a:gd name="T20" fmla="*/ 1242 w 1273"/>
                <a:gd name="T21" fmla="*/ 448 h 1057"/>
                <a:gd name="T22" fmla="*/ 1255 w 1273"/>
                <a:gd name="T23" fmla="*/ 641 h 1057"/>
                <a:gd name="T24" fmla="*/ 1158 w 1273"/>
                <a:gd name="T25" fmla="*/ 738 h 1057"/>
                <a:gd name="T26" fmla="*/ 1001 w 1273"/>
                <a:gd name="T27" fmla="*/ 783 h 1057"/>
                <a:gd name="T28" fmla="*/ 881 w 1273"/>
                <a:gd name="T29" fmla="*/ 798 h 1057"/>
                <a:gd name="T30" fmla="*/ 746 w 1273"/>
                <a:gd name="T31" fmla="*/ 881 h 1057"/>
                <a:gd name="T32" fmla="*/ 589 w 1273"/>
                <a:gd name="T33" fmla="*/ 955 h 1057"/>
                <a:gd name="T34" fmla="*/ 384 w 1273"/>
                <a:gd name="T35" fmla="*/ 1045 h 1057"/>
                <a:gd name="T36" fmla="*/ 121 w 1273"/>
                <a:gd name="T37" fmla="*/ 990 h 1057"/>
                <a:gd name="T38" fmla="*/ 14 w 1273"/>
                <a:gd name="T39" fmla="*/ 706 h 1057"/>
                <a:gd name="T40" fmla="*/ 2 w 1273"/>
                <a:gd name="T41" fmla="*/ 557 h 10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73"/>
                <a:gd name="T64" fmla="*/ 0 h 1057"/>
                <a:gd name="T65" fmla="*/ 1273 w 1273"/>
                <a:gd name="T66" fmla="*/ 1057 h 10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73" h="1057">
                  <a:moveTo>
                    <a:pt x="2" y="557"/>
                  </a:moveTo>
                  <a:cubicBezTo>
                    <a:pt x="13" y="511"/>
                    <a:pt x="19" y="463"/>
                    <a:pt x="38" y="421"/>
                  </a:cubicBezTo>
                  <a:cubicBezTo>
                    <a:pt x="62" y="367"/>
                    <a:pt x="66" y="383"/>
                    <a:pt x="109" y="340"/>
                  </a:cubicBezTo>
                  <a:cubicBezTo>
                    <a:pt x="160" y="291"/>
                    <a:pt x="213" y="230"/>
                    <a:pt x="276" y="204"/>
                  </a:cubicBezTo>
                  <a:cubicBezTo>
                    <a:pt x="316" y="187"/>
                    <a:pt x="367" y="184"/>
                    <a:pt x="407" y="164"/>
                  </a:cubicBezTo>
                  <a:cubicBezTo>
                    <a:pt x="461" y="138"/>
                    <a:pt x="492" y="92"/>
                    <a:pt x="539" y="55"/>
                  </a:cubicBezTo>
                  <a:cubicBezTo>
                    <a:pt x="562" y="36"/>
                    <a:pt x="709" y="13"/>
                    <a:pt x="709" y="13"/>
                  </a:cubicBezTo>
                  <a:cubicBezTo>
                    <a:pt x="808" y="18"/>
                    <a:pt x="759" y="0"/>
                    <a:pt x="858" y="13"/>
                  </a:cubicBezTo>
                  <a:cubicBezTo>
                    <a:pt x="890" y="16"/>
                    <a:pt x="964" y="51"/>
                    <a:pt x="992" y="69"/>
                  </a:cubicBezTo>
                  <a:cubicBezTo>
                    <a:pt x="1081" y="126"/>
                    <a:pt x="1136" y="205"/>
                    <a:pt x="1206" y="286"/>
                  </a:cubicBezTo>
                  <a:cubicBezTo>
                    <a:pt x="1238" y="393"/>
                    <a:pt x="1226" y="339"/>
                    <a:pt x="1242" y="448"/>
                  </a:cubicBezTo>
                  <a:cubicBezTo>
                    <a:pt x="1238" y="548"/>
                    <a:pt x="1273" y="544"/>
                    <a:pt x="1255" y="641"/>
                  </a:cubicBezTo>
                  <a:cubicBezTo>
                    <a:pt x="1252" y="658"/>
                    <a:pt x="1168" y="737"/>
                    <a:pt x="1158" y="738"/>
                  </a:cubicBezTo>
                  <a:cubicBezTo>
                    <a:pt x="1098" y="745"/>
                    <a:pt x="1060" y="778"/>
                    <a:pt x="1001" y="783"/>
                  </a:cubicBezTo>
                  <a:cubicBezTo>
                    <a:pt x="982" y="786"/>
                    <a:pt x="909" y="784"/>
                    <a:pt x="881" y="798"/>
                  </a:cubicBezTo>
                  <a:cubicBezTo>
                    <a:pt x="868" y="805"/>
                    <a:pt x="759" y="874"/>
                    <a:pt x="746" y="881"/>
                  </a:cubicBezTo>
                  <a:cubicBezTo>
                    <a:pt x="729" y="891"/>
                    <a:pt x="604" y="950"/>
                    <a:pt x="589" y="955"/>
                  </a:cubicBezTo>
                  <a:cubicBezTo>
                    <a:pt x="499" y="1032"/>
                    <a:pt x="495" y="1020"/>
                    <a:pt x="384" y="1045"/>
                  </a:cubicBezTo>
                  <a:cubicBezTo>
                    <a:pt x="254" y="1036"/>
                    <a:pt x="210" y="1057"/>
                    <a:pt x="121" y="990"/>
                  </a:cubicBezTo>
                  <a:cubicBezTo>
                    <a:pt x="70" y="902"/>
                    <a:pt x="66" y="794"/>
                    <a:pt x="14" y="706"/>
                  </a:cubicBezTo>
                  <a:cubicBezTo>
                    <a:pt x="0" y="593"/>
                    <a:pt x="2" y="643"/>
                    <a:pt x="2" y="557"/>
                  </a:cubicBezTo>
                  <a:close/>
                </a:path>
              </a:pathLst>
            </a:custGeom>
            <a:solidFill>
              <a:srgbClr val="D9F1FF">
                <a:alpha val="50195"/>
              </a:srgbClr>
            </a:solidFill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6" name="Object 23"/>
            <p:cNvGraphicFramePr>
              <a:graphicFrameLocks noChangeAspect="1"/>
            </p:cNvGraphicFramePr>
            <p:nvPr/>
          </p:nvGraphicFramePr>
          <p:xfrm>
            <a:off x="3696" y="1780"/>
            <a:ext cx="2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0" name="Equation" r:id="rId20" imgW="104569" imgH="133453" progId="Equation.3">
                    <p:embed/>
                  </p:oleObj>
                </mc:Choice>
                <mc:Fallback>
                  <p:oleObj name="Equation" r:id="rId20" imgW="104569" imgH="133453" progId="Equation.3">
                    <p:embed/>
                    <p:pic>
                      <p:nvPicPr>
                        <p:cNvPr id="2460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80"/>
                          <a:ext cx="27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6" name="Group 24"/>
          <p:cNvGrpSpPr>
            <a:grpSpLocks/>
          </p:cNvGrpSpPr>
          <p:nvPr/>
        </p:nvGrpSpPr>
        <p:grpSpPr bwMode="auto">
          <a:xfrm>
            <a:off x="7315200" y="1066800"/>
            <a:ext cx="1520825" cy="1447800"/>
            <a:chOff x="4608" y="576"/>
            <a:chExt cx="958" cy="912"/>
          </a:xfrm>
        </p:grpSpPr>
        <p:sp>
          <p:nvSpPr>
            <p:cNvPr id="24587" name="Oval 25" descr="轮廓式菱形"/>
            <p:cNvSpPr>
              <a:spLocks noChangeArrowheads="1"/>
            </p:cNvSpPr>
            <p:nvPr/>
          </p:nvSpPr>
          <p:spPr bwMode="auto">
            <a:xfrm rot="-1933549">
              <a:off x="4608" y="1200"/>
              <a:ext cx="144" cy="288"/>
            </a:xfrm>
            <a:prstGeom prst="ellipse">
              <a:avLst/>
            </a:prstGeom>
            <a:blipFill dpi="0" rotWithShape="0">
              <a:blip r:embed="rId22"/>
              <a:srcRect/>
              <a:tile tx="0" ty="0" sx="100000" sy="100000" flip="none" algn="tl"/>
            </a:blip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8" name="Line 26"/>
            <p:cNvSpPr>
              <a:spLocks noChangeShapeType="1"/>
            </p:cNvSpPr>
            <p:nvPr/>
          </p:nvSpPr>
          <p:spPr bwMode="auto">
            <a:xfrm flipV="1">
              <a:off x="4704" y="1104"/>
              <a:ext cx="48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27"/>
            <p:cNvSpPr>
              <a:spLocks noChangeShapeType="1"/>
            </p:cNvSpPr>
            <p:nvPr/>
          </p:nvSpPr>
          <p:spPr bwMode="auto">
            <a:xfrm flipV="1">
              <a:off x="4704" y="672"/>
              <a:ext cx="432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0" name="Object 28"/>
            <p:cNvGraphicFramePr>
              <a:graphicFrameLocks noChangeAspect="1"/>
            </p:cNvGraphicFramePr>
            <p:nvPr/>
          </p:nvGraphicFramePr>
          <p:xfrm>
            <a:off x="5184" y="945"/>
            <a:ext cx="38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1" name="Equation" r:id="rId23" imgW="209601" imgH="190449" progId="Equation.3">
                    <p:embed/>
                  </p:oleObj>
                </mc:Choice>
                <mc:Fallback>
                  <p:oleObj name="Equation" r:id="rId23" imgW="209601" imgH="190449" progId="Equation.3">
                    <p:embed/>
                    <p:pic>
                      <p:nvPicPr>
                        <p:cNvPr id="2459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945"/>
                          <a:ext cx="38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9"/>
            <p:cNvGraphicFramePr>
              <a:graphicFrameLocks noChangeAspect="1"/>
            </p:cNvGraphicFramePr>
            <p:nvPr/>
          </p:nvGraphicFramePr>
          <p:xfrm>
            <a:off x="5040" y="576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2" name="公式" r:id="rId25" imgW="142973" imgH="181181" progId="Equation.3">
                    <p:embed/>
                  </p:oleObj>
                </mc:Choice>
                <mc:Fallback>
                  <p:oleObj name="公式" r:id="rId25" imgW="142973" imgH="181181" progId="Equation.3">
                    <p:embed/>
                    <p:pic>
                      <p:nvPicPr>
                        <p:cNvPr id="2459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576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58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389D08-02B8-4048-B026-D4766F371DB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800" b="0" smtClean="0"/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457200" y="2286000"/>
          <a:ext cx="45354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公式" r:id="rId3" imgW="1574800" imgH="292100" progId="Equation.3">
                  <p:embed/>
                </p:oleObj>
              </mc:Choice>
              <mc:Fallback>
                <p:oleObj name="公式" r:id="rId3" imgW="1574800" imgH="292100" progId="Equation.3">
                  <p:embed/>
                  <p:pic>
                    <p:nvPicPr>
                      <p:cNvPr id="28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45354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04800" y="8524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kumimoji="1" lang="en-US" altLang="zh-CN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闭合曲面的电场强度通量</a:t>
            </a:r>
            <a:endParaRPr kumimoji="1" lang="zh-CN" altLang="en-US" sz="28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655763" y="1503363"/>
          <a:ext cx="21923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公式" r:id="rId6" imgW="736600" imgH="203200" progId="Equation.3">
                  <p:embed/>
                </p:oleObj>
              </mc:Choice>
              <mc:Fallback>
                <p:oleObj name="公式" r:id="rId6" imgW="736600" imgH="2032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503363"/>
                        <a:ext cx="21923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31"/>
          <p:cNvGrpSpPr>
            <a:grpSpLocks/>
          </p:cNvGrpSpPr>
          <p:nvPr/>
        </p:nvGrpSpPr>
        <p:grpSpPr bwMode="auto">
          <a:xfrm>
            <a:off x="5041900" y="228600"/>
            <a:ext cx="4114800" cy="3352800"/>
            <a:chOff x="3176" y="144"/>
            <a:chExt cx="2592" cy="2112"/>
          </a:xfrm>
        </p:grpSpPr>
        <p:sp>
          <p:nvSpPr>
            <p:cNvPr id="28682" name="Rectangle 32"/>
            <p:cNvSpPr>
              <a:spLocks noChangeArrowheads="1"/>
            </p:cNvSpPr>
            <p:nvPr/>
          </p:nvSpPr>
          <p:spPr bwMode="auto">
            <a:xfrm>
              <a:off x="3312" y="528"/>
              <a:ext cx="2312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8683" name="Object 33"/>
            <p:cNvGraphicFramePr>
              <a:graphicFrameLocks noChangeAspect="1"/>
            </p:cNvGraphicFramePr>
            <p:nvPr/>
          </p:nvGraphicFramePr>
          <p:xfrm>
            <a:off x="3992" y="567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0" name="公式" r:id="rId8" imgW="215619" imgH="266353" progId="Equation.3">
                    <p:embed/>
                  </p:oleObj>
                </mc:Choice>
                <mc:Fallback>
                  <p:oleObj name="公式" r:id="rId8" imgW="215619" imgH="266353" progId="Equation.3">
                    <p:embed/>
                    <p:pic>
                      <p:nvPicPr>
                        <p:cNvPr id="2868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567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4" name="Arc 34"/>
            <p:cNvSpPr>
              <a:spLocks/>
            </p:cNvSpPr>
            <p:nvPr/>
          </p:nvSpPr>
          <p:spPr bwMode="auto">
            <a:xfrm flipV="1">
              <a:off x="3264" y="144"/>
              <a:ext cx="1461" cy="1003"/>
            </a:xfrm>
            <a:custGeom>
              <a:avLst/>
              <a:gdLst>
                <a:gd name="T0" fmla="*/ 0 w 19058"/>
                <a:gd name="T1" fmla="*/ 0 h 21423"/>
                <a:gd name="T2" fmla="*/ 0 w 19058"/>
                <a:gd name="T3" fmla="*/ 0 h 21423"/>
                <a:gd name="T4" fmla="*/ 0 w 19058"/>
                <a:gd name="T5" fmla="*/ 0 h 21423"/>
                <a:gd name="T6" fmla="*/ 0 60000 65536"/>
                <a:gd name="T7" fmla="*/ 0 60000 65536"/>
                <a:gd name="T8" fmla="*/ 0 60000 65536"/>
                <a:gd name="T9" fmla="*/ 0 w 19058"/>
                <a:gd name="T10" fmla="*/ 0 h 21423"/>
                <a:gd name="T11" fmla="*/ 19058 w 19058"/>
                <a:gd name="T12" fmla="*/ 21423 h 21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8" h="21423" fill="none" extrusionOk="0">
                  <a:moveTo>
                    <a:pt x="2761" y="0"/>
                  </a:moveTo>
                  <a:cubicBezTo>
                    <a:pt x="9695" y="894"/>
                    <a:pt x="15767" y="5088"/>
                    <a:pt x="19057" y="11256"/>
                  </a:cubicBezTo>
                </a:path>
                <a:path w="19058" h="21423" stroke="0" extrusionOk="0">
                  <a:moveTo>
                    <a:pt x="2761" y="0"/>
                  </a:moveTo>
                  <a:cubicBezTo>
                    <a:pt x="9695" y="894"/>
                    <a:pt x="15767" y="5088"/>
                    <a:pt x="19057" y="11256"/>
                  </a:cubicBezTo>
                  <a:lnTo>
                    <a:pt x="0" y="21423"/>
                  </a:lnTo>
                  <a:lnTo>
                    <a:pt x="2761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Arc 35"/>
            <p:cNvSpPr>
              <a:spLocks/>
            </p:cNvSpPr>
            <p:nvPr/>
          </p:nvSpPr>
          <p:spPr bwMode="auto">
            <a:xfrm flipV="1">
              <a:off x="3176" y="374"/>
              <a:ext cx="2083" cy="1089"/>
            </a:xfrm>
            <a:custGeom>
              <a:avLst/>
              <a:gdLst>
                <a:gd name="T0" fmla="*/ 0 w 20153"/>
                <a:gd name="T1" fmla="*/ 0 h 21504"/>
                <a:gd name="T2" fmla="*/ 0 w 20153"/>
                <a:gd name="T3" fmla="*/ 0 h 21504"/>
                <a:gd name="T4" fmla="*/ 0 w 20153"/>
                <a:gd name="T5" fmla="*/ 0 h 21504"/>
                <a:gd name="T6" fmla="*/ 0 60000 65536"/>
                <a:gd name="T7" fmla="*/ 0 60000 65536"/>
                <a:gd name="T8" fmla="*/ 0 60000 65536"/>
                <a:gd name="T9" fmla="*/ 0 w 20153"/>
                <a:gd name="T10" fmla="*/ 0 h 21504"/>
                <a:gd name="T11" fmla="*/ 20153 w 20153"/>
                <a:gd name="T12" fmla="*/ 21504 h 21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53" h="21504" fill="none" extrusionOk="0">
                  <a:moveTo>
                    <a:pt x="2036" y="0"/>
                  </a:moveTo>
                  <a:cubicBezTo>
                    <a:pt x="10190" y="772"/>
                    <a:pt x="17205" y="6089"/>
                    <a:pt x="20152" y="13731"/>
                  </a:cubicBezTo>
                </a:path>
                <a:path w="20153" h="21504" stroke="0" extrusionOk="0">
                  <a:moveTo>
                    <a:pt x="2036" y="0"/>
                  </a:moveTo>
                  <a:cubicBezTo>
                    <a:pt x="10190" y="772"/>
                    <a:pt x="17205" y="6089"/>
                    <a:pt x="20152" y="13731"/>
                  </a:cubicBezTo>
                  <a:lnTo>
                    <a:pt x="0" y="21504"/>
                  </a:lnTo>
                  <a:lnTo>
                    <a:pt x="2036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36"/>
            <p:cNvSpPr>
              <a:spLocks noChangeShapeType="1"/>
            </p:cNvSpPr>
            <p:nvPr/>
          </p:nvSpPr>
          <p:spPr bwMode="auto">
            <a:xfrm flipV="1">
              <a:off x="3408" y="1287"/>
              <a:ext cx="2168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Arc 37"/>
            <p:cNvSpPr>
              <a:spLocks/>
            </p:cNvSpPr>
            <p:nvPr/>
          </p:nvSpPr>
          <p:spPr bwMode="auto">
            <a:xfrm flipH="1">
              <a:off x="3512" y="1653"/>
              <a:ext cx="2256" cy="450"/>
            </a:xfrm>
            <a:custGeom>
              <a:avLst/>
              <a:gdLst>
                <a:gd name="T0" fmla="*/ 0 w 18388"/>
                <a:gd name="T1" fmla="*/ 0 h 21505"/>
                <a:gd name="T2" fmla="*/ 0 w 18388"/>
                <a:gd name="T3" fmla="*/ 0 h 21505"/>
                <a:gd name="T4" fmla="*/ 0 w 18388"/>
                <a:gd name="T5" fmla="*/ 0 h 21505"/>
                <a:gd name="T6" fmla="*/ 0 60000 65536"/>
                <a:gd name="T7" fmla="*/ 0 60000 65536"/>
                <a:gd name="T8" fmla="*/ 0 60000 65536"/>
                <a:gd name="T9" fmla="*/ 0 w 18388"/>
                <a:gd name="T10" fmla="*/ 0 h 21505"/>
                <a:gd name="T11" fmla="*/ 18388 w 18388"/>
                <a:gd name="T12" fmla="*/ 21505 h 215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88" h="21505" fill="none" extrusionOk="0">
                  <a:moveTo>
                    <a:pt x="2021" y="-1"/>
                  </a:moveTo>
                  <a:cubicBezTo>
                    <a:pt x="8771" y="634"/>
                    <a:pt x="14831" y="4400"/>
                    <a:pt x="18388" y="10172"/>
                  </a:cubicBezTo>
                </a:path>
                <a:path w="18388" h="21505" stroke="0" extrusionOk="0">
                  <a:moveTo>
                    <a:pt x="2021" y="-1"/>
                  </a:moveTo>
                  <a:cubicBezTo>
                    <a:pt x="8771" y="634"/>
                    <a:pt x="14831" y="4400"/>
                    <a:pt x="18388" y="10172"/>
                  </a:cubicBezTo>
                  <a:lnTo>
                    <a:pt x="0" y="21505"/>
                  </a:lnTo>
                  <a:lnTo>
                    <a:pt x="2021" y="-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Freeform 38"/>
            <p:cNvSpPr>
              <a:spLocks/>
            </p:cNvSpPr>
            <p:nvPr/>
          </p:nvSpPr>
          <p:spPr bwMode="auto">
            <a:xfrm>
              <a:off x="3565" y="1863"/>
              <a:ext cx="1944" cy="243"/>
            </a:xfrm>
            <a:custGeom>
              <a:avLst/>
              <a:gdLst>
                <a:gd name="T0" fmla="*/ 0 w 2160"/>
                <a:gd name="T1" fmla="*/ 100 h 256"/>
                <a:gd name="T2" fmla="*/ 86 w 2160"/>
                <a:gd name="T3" fmla="*/ 44 h 256"/>
                <a:gd name="T4" fmla="*/ 174 w 2160"/>
                <a:gd name="T5" fmla="*/ 9 h 256"/>
                <a:gd name="T6" fmla="*/ 324 w 2160"/>
                <a:gd name="T7" fmla="*/ 81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256"/>
                <a:gd name="T14" fmla="*/ 2160 w 2160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256">
                  <a:moveTo>
                    <a:pt x="0" y="256"/>
                  </a:moveTo>
                  <a:cubicBezTo>
                    <a:pt x="192" y="204"/>
                    <a:pt x="384" y="152"/>
                    <a:pt x="576" y="112"/>
                  </a:cubicBezTo>
                  <a:cubicBezTo>
                    <a:pt x="768" y="72"/>
                    <a:pt x="888" y="0"/>
                    <a:pt x="1152" y="16"/>
                  </a:cubicBezTo>
                  <a:cubicBezTo>
                    <a:pt x="1416" y="32"/>
                    <a:pt x="1992" y="176"/>
                    <a:pt x="2160" y="20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Freeform 39"/>
            <p:cNvSpPr>
              <a:spLocks/>
            </p:cNvSpPr>
            <p:nvPr/>
          </p:nvSpPr>
          <p:spPr bwMode="auto">
            <a:xfrm>
              <a:off x="3552" y="996"/>
              <a:ext cx="1528" cy="864"/>
            </a:xfrm>
            <a:custGeom>
              <a:avLst/>
              <a:gdLst>
                <a:gd name="T0" fmla="*/ 104 w 1528"/>
                <a:gd name="T1" fmla="*/ 536 h 864"/>
                <a:gd name="T2" fmla="*/ 248 w 1528"/>
                <a:gd name="T3" fmla="*/ 248 h 864"/>
                <a:gd name="T4" fmla="*/ 632 w 1528"/>
                <a:gd name="T5" fmla="*/ 56 h 864"/>
                <a:gd name="T6" fmla="*/ 1208 w 1528"/>
                <a:gd name="T7" fmla="*/ 56 h 864"/>
                <a:gd name="T8" fmla="*/ 1496 w 1528"/>
                <a:gd name="T9" fmla="*/ 392 h 864"/>
                <a:gd name="T10" fmla="*/ 1016 w 1528"/>
                <a:gd name="T11" fmla="*/ 776 h 864"/>
                <a:gd name="T12" fmla="*/ 152 w 1528"/>
                <a:gd name="T13" fmla="*/ 824 h 864"/>
                <a:gd name="T14" fmla="*/ 104 w 1528"/>
                <a:gd name="T15" fmla="*/ 53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8"/>
                <a:gd name="T25" fmla="*/ 0 h 864"/>
                <a:gd name="T26" fmla="*/ 1528 w 152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8" h="864">
                  <a:moveTo>
                    <a:pt x="104" y="536"/>
                  </a:moveTo>
                  <a:cubicBezTo>
                    <a:pt x="120" y="440"/>
                    <a:pt x="160" y="328"/>
                    <a:pt x="248" y="248"/>
                  </a:cubicBezTo>
                  <a:cubicBezTo>
                    <a:pt x="336" y="168"/>
                    <a:pt x="472" y="88"/>
                    <a:pt x="632" y="56"/>
                  </a:cubicBezTo>
                  <a:cubicBezTo>
                    <a:pt x="792" y="24"/>
                    <a:pt x="1064" y="0"/>
                    <a:pt x="1208" y="56"/>
                  </a:cubicBezTo>
                  <a:cubicBezTo>
                    <a:pt x="1352" y="112"/>
                    <a:pt x="1528" y="272"/>
                    <a:pt x="1496" y="392"/>
                  </a:cubicBezTo>
                  <a:cubicBezTo>
                    <a:pt x="1464" y="512"/>
                    <a:pt x="1240" y="704"/>
                    <a:pt x="1016" y="776"/>
                  </a:cubicBezTo>
                  <a:cubicBezTo>
                    <a:pt x="792" y="848"/>
                    <a:pt x="304" y="864"/>
                    <a:pt x="152" y="824"/>
                  </a:cubicBezTo>
                  <a:cubicBezTo>
                    <a:pt x="0" y="784"/>
                    <a:pt x="88" y="632"/>
                    <a:pt x="104" y="5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Freeform 40"/>
            <p:cNvSpPr>
              <a:spLocks/>
            </p:cNvSpPr>
            <p:nvPr/>
          </p:nvSpPr>
          <p:spPr bwMode="auto">
            <a:xfrm>
              <a:off x="4472" y="1092"/>
              <a:ext cx="376" cy="144"/>
            </a:xfrm>
            <a:custGeom>
              <a:avLst/>
              <a:gdLst>
                <a:gd name="T0" fmla="*/ 0 w 384"/>
                <a:gd name="T1" fmla="*/ 2 h 192"/>
                <a:gd name="T2" fmla="*/ 164 w 384"/>
                <a:gd name="T3" fmla="*/ 2 h 192"/>
                <a:gd name="T4" fmla="*/ 263 w 384"/>
                <a:gd name="T5" fmla="*/ 0 h 192"/>
                <a:gd name="T6" fmla="*/ 0 60000 65536"/>
                <a:gd name="T7" fmla="*/ 0 60000 65536"/>
                <a:gd name="T8" fmla="*/ 0 60000 65536"/>
                <a:gd name="T9" fmla="*/ 0 w 384"/>
                <a:gd name="T10" fmla="*/ 0 h 192"/>
                <a:gd name="T11" fmla="*/ 384 w 38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92">
                  <a:moveTo>
                    <a:pt x="0" y="192"/>
                  </a:moveTo>
                  <a:cubicBezTo>
                    <a:pt x="88" y="160"/>
                    <a:pt x="176" y="128"/>
                    <a:pt x="240" y="96"/>
                  </a:cubicBezTo>
                  <a:cubicBezTo>
                    <a:pt x="304" y="64"/>
                    <a:pt x="360" y="16"/>
                    <a:pt x="384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41"/>
            <p:cNvSpPr>
              <a:spLocks noChangeShapeType="1"/>
            </p:cNvSpPr>
            <p:nvPr/>
          </p:nvSpPr>
          <p:spPr bwMode="auto">
            <a:xfrm flipV="1">
              <a:off x="4808" y="1388"/>
              <a:ext cx="28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Freeform 42"/>
            <p:cNvSpPr>
              <a:spLocks/>
            </p:cNvSpPr>
            <p:nvPr/>
          </p:nvSpPr>
          <p:spPr bwMode="auto">
            <a:xfrm>
              <a:off x="3656" y="1772"/>
              <a:ext cx="336" cy="48"/>
            </a:xfrm>
            <a:custGeom>
              <a:avLst/>
              <a:gdLst>
                <a:gd name="T0" fmla="*/ 0 w 384"/>
                <a:gd name="T1" fmla="*/ 0 h 104"/>
                <a:gd name="T2" fmla="*/ 4 w 384"/>
                <a:gd name="T3" fmla="*/ 0 h 104"/>
                <a:gd name="T4" fmla="*/ 27 w 384"/>
                <a:gd name="T5" fmla="*/ 0 h 104"/>
                <a:gd name="T6" fmla="*/ 35 w 384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04"/>
                <a:gd name="T14" fmla="*/ 384 w 384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04">
                  <a:moveTo>
                    <a:pt x="0" y="104"/>
                  </a:moveTo>
                  <a:cubicBezTo>
                    <a:pt x="0" y="88"/>
                    <a:pt x="0" y="72"/>
                    <a:pt x="48" y="56"/>
                  </a:cubicBezTo>
                  <a:cubicBezTo>
                    <a:pt x="96" y="40"/>
                    <a:pt x="232" y="16"/>
                    <a:pt x="288" y="8"/>
                  </a:cubicBezTo>
                  <a:cubicBezTo>
                    <a:pt x="344" y="0"/>
                    <a:pt x="368" y="8"/>
                    <a:pt x="384" y="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43"/>
            <p:cNvSpPr>
              <a:spLocks noChangeShapeType="1"/>
            </p:cNvSpPr>
            <p:nvPr/>
          </p:nvSpPr>
          <p:spPr bwMode="auto">
            <a:xfrm flipV="1">
              <a:off x="3608" y="1580"/>
              <a:ext cx="28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Freeform 44"/>
            <p:cNvSpPr>
              <a:spLocks/>
            </p:cNvSpPr>
            <p:nvPr/>
          </p:nvSpPr>
          <p:spPr bwMode="auto">
            <a:xfrm>
              <a:off x="3656" y="1388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240 w 240"/>
                <a:gd name="T3" fmla="*/ 0 h 48"/>
                <a:gd name="T4" fmla="*/ 0 60000 65536"/>
                <a:gd name="T5" fmla="*/ 0 60000 65536"/>
                <a:gd name="T6" fmla="*/ 0 w 240"/>
                <a:gd name="T7" fmla="*/ 0 h 48"/>
                <a:gd name="T8" fmla="*/ 240 w 240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8">
                  <a:moveTo>
                    <a:pt x="0" y="48"/>
                  </a:moveTo>
                  <a:cubicBezTo>
                    <a:pt x="100" y="28"/>
                    <a:pt x="200" y="8"/>
                    <a:pt x="24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Freeform 45"/>
            <p:cNvSpPr>
              <a:spLocks/>
            </p:cNvSpPr>
            <p:nvPr/>
          </p:nvSpPr>
          <p:spPr bwMode="auto">
            <a:xfrm>
              <a:off x="3560" y="996"/>
              <a:ext cx="1528" cy="864"/>
            </a:xfrm>
            <a:custGeom>
              <a:avLst/>
              <a:gdLst>
                <a:gd name="T0" fmla="*/ 104 w 1528"/>
                <a:gd name="T1" fmla="*/ 536 h 864"/>
                <a:gd name="T2" fmla="*/ 248 w 1528"/>
                <a:gd name="T3" fmla="*/ 248 h 864"/>
                <a:gd name="T4" fmla="*/ 632 w 1528"/>
                <a:gd name="T5" fmla="*/ 56 h 864"/>
                <a:gd name="T6" fmla="*/ 1208 w 1528"/>
                <a:gd name="T7" fmla="*/ 56 h 864"/>
                <a:gd name="T8" fmla="*/ 1496 w 1528"/>
                <a:gd name="T9" fmla="*/ 392 h 864"/>
                <a:gd name="T10" fmla="*/ 1016 w 1528"/>
                <a:gd name="T11" fmla="*/ 776 h 864"/>
                <a:gd name="T12" fmla="*/ 152 w 1528"/>
                <a:gd name="T13" fmla="*/ 824 h 864"/>
                <a:gd name="T14" fmla="*/ 104 w 1528"/>
                <a:gd name="T15" fmla="*/ 536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8"/>
                <a:gd name="T25" fmla="*/ 0 h 864"/>
                <a:gd name="T26" fmla="*/ 1528 w 1528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8" h="864">
                  <a:moveTo>
                    <a:pt x="104" y="536"/>
                  </a:moveTo>
                  <a:cubicBezTo>
                    <a:pt x="120" y="440"/>
                    <a:pt x="160" y="328"/>
                    <a:pt x="248" y="248"/>
                  </a:cubicBezTo>
                  <a:cubicBezTo>
                    <a:pt x="336" y="168"/>
                    <a:pt x="472" y="88"/>
                    <a:pt x="632" y="56"/>
                  </a:cubicBezTo>
                  <a:cubicBezTo>
                    <a:pt x="792" y="24"/>
                    <a:pt x="1064" y="0"/>
                    <a:pt x="1208" y="56"/>
                  </a:cubicBezTo>
                  <a:cubicBezTo>
                    <a:pt x="1352" y="112"/>
                    <a:pt x="1528" y="272"/>
                    <a:pt x="1496" y="392"/>
                  </a:cubicBezTo>
                  <a:cubicBezTo>
                    <a:pt x="1464" y="512"/>
                    <a:pt x="1240" y="704"/>
                    <a:pt x="1016" y="776"/>
                  </a:cubicBezTo>
                  <a:cubicBezTo>
                    <a:pt x="792" y="848"/>
                    <a:pt x="304" y="864"/>
                    <a:pt x="152" y="824"/>
                  </a:cubicBezTo>
                  <a:cubicBezTo>
                    <a:pt x="0" y="784"/>
                    <a:pt x="88" y="632"/>
                    <a:pt x="104" y="536"/>
                  </a:cubicBezTo>
                  <a:close/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6" name="Object 46"/>
            <p:cNvGraphicFramePr>
              <a:graphicFrameLocks noChangeAspect="1"/>
            </p:cNvGraphicFramePr>
            <p:nvPr/>
          </p:nvGraphicFramePr>
          <p:xfrm>
            <a:off x="4697" y="635"/>
            <a:ext cx="43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1" name="Equation" r:id="rId10" imgW="215713" imgH="203024" progId="Equation.3">
                    <p:embed/>
                  </p:oleObj>
                </mc:Choice>
                <mc:Fallback>
                  <p:oleObj name="Equation" r:id="rId10" imgW="215713" imgH="203024" progId="Equation.3">
                    <p:embed/>
                    <p:pic>
                      <p:nvPicPr>
                        <p:cNvPr id="2869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635"/>
                          <a:ext cx="43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7" name="Freeform 47" descr="深色上对角线"/>
            <p:cNvSpPr>
              <a:spLocks/>
            </p:cNvSpPr>
            <p:nvPr/>
          </p:nvSpPr>
          <p:spPr bwMode="auto">
            <a:xfrm>
              <a:off x="4616" y="1266"/>
              <a:ext cx="388" cy="236"/>
            </a:xfrm>
            <a:custGeom>
              <a:avLst/>
              <a:gdLst>
                <a:gd name="T0" fmla="*/ 0 w 388"/>
                <a:gd name="T1" fmla="*/ 44 h 236"/>
                <a:gd name="T2" fmla="*/ 220 w 388"/>
                <a:gd name="T3" fmla="*/ 0 h 236"/>
                <a:gd name="T4" fmla="*/ 388 w 388"/>
                <a:gd name="T5" fmla="*/ 210 h 236"/>
                <a:gd name="T6" fmla="*/ 192 w 388"/>
                <a:gd name="T7" fmla="*/ 236 h 236"/>
                <a:gd name="T8" fmla="*/ 0 w 388"/>
                <a:gd name="T9" fmla="*/ 44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8"/>
                <a:gd name="T16" fmla="*/ 0 h 236"/>
                <a:gd name="T17" fmla="*/ 388 w 388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8" h="236">
                  <a:moveTo>
                    <a:pt x="0" y="44"/>
                  </a:moveTo>
                  <a:lnTo>
                    <a:pt x="220" y="0"/>
                  </a:lnTo>
                  <a:lnTo>
                    <a:pt x="388" y="210"/>
                  </a:lnTo>
                  <a:lnTo>
                    <a:pt x="192" y="236"/>
                  </a:lnTo>
                  <a:lnTo>
                    <a:pt x="0" y="44"/>
                  </a:lnTo>
                  <a:close/>
                </a:path>
              </a:pathLst>
            </a:cu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48"/>
            <p:cNvSpPr>
              <a:spLocks noChangeShapeType="1"/>
            </p:cNvSpPr>
            <p:nvPr/>
          </p:nvSpPr>
          <p:spPr bwMode="auto">
            <a:xfrm flipV="1">
              <a:off x="4816" y="921"/>
              <a:ext cx="384" cy="50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Arc 49"/>
            <p:cNvSpPr>
              <a:spLocks/>
            </p:cNvSpPr>
            <p:nvPr/>
          </p:nvSpPr>
          <p:spPr bwMode="auto">
            <a:xfrm>
              <a:off x="5000" y="1189"/>
              <a:ext cx="183" cy="240"/>
            </a:xfrm>
            <a:custGeom>
              <a:avLst/>
              <a:gdLst>
                <a:gd name="T0" fmla="*/ 0 w 20648"/>
                <a:gd name="T1" fmla="*/ 0 h 21600"/>
                <a:gd name="T2" fmla="*/ 0 w 20648"/>
                <a:gd name="T3" fmla="*/ 0 h 21600"/>
                <a:gd name="T4" fmla="*/ 0 w 206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48"/>
                <a:gd name="T10" fmla="*/ 0 h 21600"/>
                <a:gd name="T11" fmla="*/ 20648 w 206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8" h="21600" fill="none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</a:path>
                <a:path w="20648" h="21600" stroke="0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0" name="Object 50"/>
            <p:cNvGraphicFramePr>
              <a:graphicFrameLocks noChangeAspect="1"/>
            </p:cNvGraphicFramePr>
            <p:nvPr/>
          </p:nvGraphicFramePr>
          <p:xfrm>
            <a:off x="5118" y="1029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2" name="Equation" r:id="rId13" imgW="126725" imgH="177415" progId="Equation.3">
                    <p:embed/>
                  </p:oleObj>
                </mc:Choice>
                <mc:Fallback>
                  <p:oleObj name="Equation" r:id="rId13" imgW="126725" imgH="177415" progId="Equation.3">
                    <p:embed/>
                    <p:pic>
                      <p:nvPicPr>
                        <p:cNvPr id="2870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" y="1029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51"/>
            <p:cNvGraphicFramePr>
              <a:graphicFrameLocks noChangeAspect="1"/>
            </p:cNvGraphicFramePr>
            <p:nvPr/>
          </p:nvGraphicFramePr>
          <p:xfrm>
            <a:off x="5184" y="1330"/>
            <a:ext cx="29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3" name="Equation" r:id="rId15" imgW="152334" imgH="190417" progId="Equation.3">
                    <p:embed/>
                  </p:oleObj>
                </mc:Choice>
                <mc:Fallback>
                  <p:oleObj name="Equation" r:id="rId15" imgW="152334" imgH="190417" progId="Equation.3">
                    <p:embed/>
                    <p:pic>
                      <p:nvPicPr>
                        <p:cNvPr id="2870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330"/>
                          <a:ext cx="29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Line 52"/>
            <p:cNvSpPr>
              <a:spLocks noChangeShapeType="1"/>
            </p:cNvSpPr>
            <p:nvPr/>
          </p:nvSpPr>
          <p:spPr bwMode="auto">
            <a:xfrm flipV="1">
              <a:off x="4808" y="1314"/>
              <a:ext cx="616" cy="1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3" name="Object 53"/>
            <p:cNvGraphicFramePr>
              <a:graphicFrameLocks noChangeAspect="1"/>
            </p:cNvGraphicFramePr>
            <p:nvPr/>
          </p:nvGraphicFramePr>
          <p:xfrm>
            <a:off x="3936" y="1362"/>
            <a:ext cx="27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4" name="Equation" r:id="rId17" imgW="139579" imgH="177646" progId="Equation.3">
                    <p:embed/>
                  </p:oleObj>
                </mc:Choice>
                <mc:Fallback>
                  <p:oleObj name="Equation" r:id="rId17" imgW="139579" imgH="177646" progId="Equation.3">
                    <p:embed/>
                    <p:pic>
                      <p:nvPicPr>
                        <p:cNvPr id="2870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62"/>
                          <a:ext cx="27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4" name="Group 54"/>
            <p:cNvGrpSpPr>
              <a:grpSpLocks/>
            </p:cNvGrpSpPr>
            <p:nvPr/>
          </p:nvGrpSpPr>
          <p:grpSpPr bwMode="auto">
            <a:xfrm>
              <a:off x="3656" y="1044"/>
              <a:ext cx="1344" cy="816"/>
              <a:chOff x="2112" y="2352"/>
              <a:chExt cx="1344" cy="816"/>
            </a:xfrm>
          </p:grpSpPr>
          <p:sp>
            <p:nvSpPr>
              <p:cNvPr id="28705" name="Freeform 55"/>
              <p:cNvSpPr>
                <a:spLocks/>
              </p:cNvSpPr>
              <p:nvPr/>
            </p:nvSpPr>
            <p:spPr bwMode="auto">
              <a:xfrm>
                <a:off x="2976" y="2352"/>
                <a:ext cx="480" cy="432"/>
              </a:xfrm>
              <a:custGeom>
                <a:avLst/>
                <a:gdLst>
                  <a:gd name="T0" fmla="*/ 0 w 528"/>
                  <a:gd name="T1" fmla="*/ 0 h 816"/>
                  <a:gd name="T2" fmla="*/ 52 w 528"/>
                  <a:gd name="T3" fmla="*/ 1 h 816"/>
                  <a:gd name="T4" fmla="*/ 9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6" name="Freeform 56"/>
              <p:cNvSpPr>
                <a:spLocks/>
              </p:cNvSpPr>
              <p:nvPr/>
            </p:nvSpPr>
            <p:spPr bwMode="auto">
              <a:xfrm>
                <a:off x="2640" y="2352"/>
                <a:ext cx="720" cy="576"/>
              </a:xfrm>
              <a:custGeom>
                <a:avLst/>
                <a:gdLst>
                  <a:gd name="T0" fmla="*/ 0 w 528"/>
                  <a:gd name="T1" fmla="*/ 0 h 816"/>
                  <a:gd name="T2" fmla="*/ 76706 w 528"/>
                  <a:gd name="T3" fmla="*/ 1 h 816"/>
                  <a:gd name="T4" fmla="*/ 14037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7" name="Freeform 57"/>
              <p:cNvSpPr>
                <a:spLocks/>
              </p:cNvSpPr>
              <p:nvPr/>
            </p:nvSpPr>
            <p:spPr bwMode="auto">
              <a:xfrm>
                <a:off x="2448" y="2448"/>
                <a:ext cx="720" cy="576"/>
              </a:xfrm>
              <a:custGeom>
                <a:avLst/>
                <a:gdLst>
                  <a:gd name="T0" fmla="*/ 0 w 528"/>
                  <a:gd name="T1" fmla="*/ 0 h 816"/>
                  <a:gd name="T2" fmla="*/ 76706 w 528"/>
                  <a:gd name="T3" fmla="*/ 1 h 816"/>
                  <a:gd name="T4" fmla="*/ 14037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8" name="Freeform 58"/>
              <p:cNvSpPr>
                <a:spLocks/>
              </p:cNvSpPr>
              <p:nvPr/>
            </p:nvSpPr>
            <p:spPr bwMode="auto">
              <a:xfrm>
                <a:off x="2304" y="2544"/>
                <a:ext cx="720" cy="576"/>
              </a:xfrm>
              <a:custGeom>
                <a:avLst/>
                <a:gdLst>
                  <a:gd name="T0" fmla="*/ 0 w 528"/>
                  <a:gd name="T1" fmla="*/ 0 h 816"/>
                  <a:gd name="T2" fmla="*/ 76706 w 528"/>
                  <a:gd name="T3" fmla="*/ 1 h 816"/>
                  <a:gd name="T4" fmla="*/ 140375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9" name="Freeform 59"/>
              <p:cNvSpPr>
                <a:spLocks/>
              </p:cNvSpPr>
              <p:nvPr/>
            </p:nvSpPr>
            <p:spPr bwMode="auto">
              <a:xfrm>
                <a:off x="2160" y="2688"/>
                <a:ext cx="624" cy="432"/>
              </a:xfrm>
              <a:custGeom>
                <a:avLst/>
                <a:gdLst>
                  <a:gd name="T0" fmla="*/ 0 w 528"/>
                  <a:gd name="T1" fmla="*/ 0 h 816"/>
                  <a:gd name="T2" fmla="*/ 5823 w 528"/>
                  <a:gd name="T3" fmla="*/ 1 h 816"/>
                  <a:gd name="T4" fmla="*/ 10667 w 528"/>
                  <a:gd name="T5" fmla="*/ 1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0" name="Freeform 60"/>
              <p:cNvSpPr>
                <a:spLocks/>
              </p:cNvSpPr>
              <p:nvPr/>
            </p:nvSpPr>
            <p:spPr bwMode="auto">
              <a:xfrm>
                <a:off x="2112" y="2880"/>
                <a:ext cx="480" cy="288"/>
              </a:xfrm>
              <a:custGeom>
                <a:avLst/>
                <a:gdLst>
                  <a:gd name="T0" fmla="*/ 0 w 528"/>
                  <a:gd name="T1" fmla="*/ 0 h 816"/>
                  <a:gd name="T2" fmla="*/ 52 w 528"/>
                  <a:gd name="T3" fmla="*/ 0 h 816"/>
                  <a:gd name="T4" fmla="*/ 95 w 528"/>
                  <a:gd name="T5" fmla="*/ 0 h 816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816"/>
                  <a:gd name="T11" fmla="*/ 528 w 52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1" name="Freeform 61"/>
              <p:cNvSpPr>
                <a:spLocks/>
              </p:cNvSpPr>
              <p:nvPr/>
            </p:nvSpPr>
            <p:spPr bwMode="auto">
              <a:xfrm>
                <a:off x="2112" y="2400"/>
                <a:ext cx="1200" cy="480"/>
              </a:xfrm>
              <a:custGeom>
                <a:avLst/>
                <a:gdLst>
                  <a:gd name="T0" fmla="*/ 1200 w 1200"/>
                  <a:gd name="T1" fmla="*/ 0 h 480"/>
                  <a:gd name="T2" fmla="*/ 576 w 1200"/>
                  <a:gd name="T3" fmla="*/ 144 h 480"/>
                  <a:gd name="T4" fmla="*/ 0 w 1200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480"/>
                  <a:gd name="T11" fmla="*/ 1200 w 120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480">
                    <a:moveTo>
                      <a:pt x="1200" y="0"/>
                    </a:moveTo>
                    <a:cubicBezTo>
                      <a:pt x="988" y="32"/>
                      <a:pt x="776" y="64"/>
                      <a:pt x="576" y="144"/>
                    </a:cubicBezTo>
                    <a:cubicBezTo>
                      <a:pt x="376" y="224"/>
                      <a:pt x="96" y="424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2" name="Freeform 62"/>
              <p:cNvSpPr>
                <a:spLocks/>
              </p:cNvSpPr>
              <p:nvPr/>
            </p:nvSpPr>
            <p:spPr bwMode="auto">
              <a:xfrm>
                <a:off x="2112" y="2544"/>
                <a:ext cx="1344" cy="576"/>
              </a:xfrm>
              <a:custGeom>
                <a:avLst/>
                <a:gdLst>
                  <a:gd name="T0" fmla="*/ 9228 w 1200"/>
                  <a:gd name="T1" fmla="*/ 0 h 480"/>
                  <a:gd name="T2" fmla="*/ 4430 w 1200"/>
                  <a:gd name="T3" fmla="*/ 3847 h 480"/>
                  <a:gd name="T4" fmla="*/ 0 w 1200"/>
                  <a:gd name="T5" fmla="*/ 12778 h 48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480"/>
                  <a:gd name="T11" fmla="*/ 1200 w 120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480">
                    <a:moveTo>
                      <a:pt x="1200" y="0"/>
                    </a:moveTo>
                    <a:cubicBezTo>
                      <a:pt x="988" y="32"/>
                      <a:pt x="776" y="64"/>
                      <a:pt x="576" y="144"/>
                    </a:cubicBezTo>
                    <a:cubicBezTo>
                      <a:pt x="376" y="224"/>
                      <a:pt x="96" y="424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3" name="Freeform 63"/>
              <p:cNvSpPr>
                <a:spLocks/>
              </p:cNvSpPr>
              <p:nvPr/>
            </p:nvSpPr>
            <p:spPr bwMode="auto">
              <a:xfrm>
                <a:off x="2400" y="2784"/>
                <a:ext cx="1056" cy="384"/>
              </a:xfrm>
              <a:custGeom>
                <a:avLst/>
                <a:gdLst>
                  <a:gd name="T0" fmla="*/ 121 w 1200"/>
                  <a:gd name="T1" fmla="*/ 0 h 480"/>
                  <a:gd name="T2" fmla="*/ 58 w 1200"/>
                  <a:gd name="T3" fmla="*/ 2 h 480"/>
                  <a:gd name="T4" fmla="*/ 0 w 1200"/>
                  <a:gd name="T5" fmla="*/ 9 h 48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480"/>
                  <a:gd name="T11" fmla="*/ 1200 w 120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480">
                    <a:moveTo>
                      <a:pt x="1200" y="0"/>
                    </a:moveTo>
                    <a:cubicBezTo>
                      <a:pt x="988" y="32"/>
                      <a:pt x="776" y="64"/>
                      <a:pt x="576" y="144"/>
                    </a:cubicBezTo>
                    <a:cubicBezTo>
                      <a:pt x="376" y="224"/>
                      <a:pt x="96" y="424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679" name="Text Box 64"/>
          <p:cNvSpPr txBox="1">
            <a:spLocks noChangeArrowheads="1"/>
          </p:cNvSpPr>
          <p:nvPr/>
        </p:nvSpPr>
        <p:spPr bwMode="auto">
          <a:xfrm>
            <a:off x="822325" y="4059238"/>
            <a:ext cx="7178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对于</a:t>
            </a:r>
            <a:r>
              <a:rPr lang="zh-CN" altLang="en-US" sz="2400">
                <a:solidFill>
                  <a:srgbClr val="0033CC"/>
                </a:solidFill>
              </a:rPr>
              <a:t>闭合曲面</a:t>
            </a:r>
            <a:r>
              <a:rPr lang="zh-CN" altLang="en-US" sz="2400"/>
              <a:t>，规定面元矢量　　</a:t>
            </a:r>
            <a:r>
              <a:rPr lang="zh-CN" altLang="en-US" sz="2400" i="1"/>
              <a:t> </a:t>
            </a:r>
            <a:r>
              <a:rPr lang="zh-CN" altLang="en-US" sz="2400"/>
              <a:t>沿曲面各点的</a:t>
            </a:r>
            <a:r>
              <a:rPr lang="zh-CN" altLang="en-US" sz="2400">
                <a:solidFill>
                  <a:srgbClr val="0033CC"/>
                </a:solidFill>
              </a:rPr>
              <a:t>外法线</a:t>
            </a:r>
            <a:r>
              <a:rPr lang="zh-CN" altLang="en-US" sz="2400"/>
              <a:t>方向</a:t>
            </a:r>
            <a:r>
              <a:rPr lang="en-US" altLang="zh-CN" sz="2400"/>
              <a:t>.</a:t>
            </a:r>
            <a:r>
              <a:rPr lang="zh-CN" altLang="en-US" sz="2400"/>
              <a:t>于是，通过任意闭合曲面的</a:t>
            </a:r>
            <a:r>
              <a:rPr lang="zh-CN" altLang="en-US" sz="2400">
                <a:solidFill>
                  <a:srgbClr val="0033CC"/>
                </a:solidFill>
              </a:rPr>
              <a:t>总电通量</a:t>
            </a:r>
            <a:r>
              <a:rPr lang="zh-CN" altLang="en-US" sz="2400"/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graphicFrame>
        <p:nvGraphicFramePr>
          <p:cNvPr id="28680" name="Object 65"/>
          <p:cNvGraphicFramePr>
            <a:graphicFrameLocks noChangeAspect="1"/>
          </p:cNvGraphicFramePr>
          <p:nvPr/>
        </p:nvGraphicFramePr>
        <p:xfrm>
          <a:off x="5029200" y="4038600"/>
          <a:ext cx="533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公式" r:id="rId19" imgW="215713" imgH="203024" progId="Equation.3">
                  <p:embed/>
                </p:oleObj>
              </mc:Choice>
              <mc:Fallback>
                <p:oleObj name="公式" r:id="rId19" imgW="215713" imgH="203024" progId="Equation.3">
                  <p:embed/>
                  <p:pic>
                    <p:nvPicPr>
                      <p:cNvPr id="2868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533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6"/>
          <p:cNvGraphicFramePr>
            <a:graphicFrameLocks noChangeAspect="1"/>
          </p:cNvGraphicFramePr>
          <p:nvPr/>
        </p:nvGraphicFramePr>
        <p:xfrm>
          <a:off x="838200" y="5181600"/>
          <a:ext cx="73675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公式" r:id="rId21" imgW="3594100" imgH="711200" progId="Equation.3">
                  <p:embed/>
                </p:oleObj>
              </mc:Choice>
              <mc:Fallback>
                <p:oleObj name="公式" r:id="rId21" imgW="3594100" imgH="711200" progId="Equation.3">
                  <p:embed/>
                  <p:pic>
                    <p:nvPicPr>
                      <p:cNvPr id="28681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36758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A0D4C-5E47-4B50-AD09-9B6C9260B17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上述结果可推广至电荷连续分布的情况</a:t>
            </a:r>
            <a:endParaRPr lang="zh-CN" altLang="en-US" sz="2400" smtClean="0">
              <a:solidFill>
                <a:srgbClr val="0033CC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latin typeface="宋体" panose="02010600030101010101" pitchFamily="2" charset="-122"/>
              </a:rPr>
              <a:t>设某区域</a:t>
            </a:r>
            <a:r>
              <a:rPr lang="en-US" altLang="zh-CN" sz="2400" smtClean="0"/>
              <a:t>V</a:t>
            </a:r>
            <a:r>
              <a:rPr lang="zh-CN" altLang="en-US" sz="2400" smtClean="0">
                <a:latin typeface="宋体" panose="02010600030101010101" pitchFamily="2" charset="-122"/>
              </a:rPr>
              <a:t>内电荷体密度函数为 </a:t>
            </a:r>
            <a:r>
              <a:rPr lang="en-US" altLang="zh-CN" sz="2400" i="1" smtClean="0">
                <a:latin typeface="Symbol" panose="05050102010706020507" pitchFamily="18" charset="2"/>
              </a:rPr>
              <a:t>r</a:t>
            </a:r>
            <a:r>
              <a:rPr lang="zh-CN" altLang="en-US" sz="2400" smtClean="0">
                <a:latin typeface="宋体" panose="02010600030101010101" pitchFamily="2" charset="-122"/>
              </a:rPr>
              <a:t>，则通过包围</a:t>
            </a:r>
            <a:r>
              <a:rPr lang="en-US" altLang="zh-CN" sz="2400" smtClean="0"/>
              <a:t>V</a:t>
            </a:r>
            <a:r>
              <a:rPr lang="zh-CN" altLang="en-US" sz="2400" smtClean="0">
                <a:latin typeface="宋体" panose="02010600030101010101" pitchFamily="2" charset="-122"/>
              </a:rPr>
              <a:t>的任意曲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面</a:t>
            </a:r>
            <a:r>
              <a:rPr lang="en-US" altLang="zh-CN" sz="2400" i="1" smtClean="0"/>
              <a:t>S </a:t>
            </a:r>
            <a:r>
              <a:rPr lang="zh-CN" altLang="en-US" sz="2400" smtClean="0">
                <a:latin typeface="宋体" panose="02010600030101010101" pitchFamily="2" charset="-122"/>
              </a:rPr>
              <a:t>的总电通量是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endParaRPr lang="zh-CN" altLang="en-US" sz="24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                                      （</a:t>
            </a:r>
            <a:r>
              <a:rPr lang="en-US" altLang="zh-CN" sz="2400" smtClean="0">
                <a:latin typeface="宋体" panose="02010600030101010101" pitchFamily="2" charset="-122"/>
              </a:rPr>
              <a:t>1.4.4b</a:t>
            </a:r>
            <a:r>
              <a:rPr lang="zh-CN" altLang="en-US" sz="2400" smtClean="0"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endParaRPr lang="zh-CN" altLang="en-US" sz="24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其中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smtClean="0">
                <a:solidFill>
                  <a:srgbClr val="0033CC"/>
                </a:solidFill>
              </a:rPr>
              <a:t>V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内的总电量</a:t>
            </a:r>
            <a:r>
              <a:rPr lang="zh-CN" altLang="en-US" sz="2400" smtClean="0">
                <a:latin typeface="宋体" panose="02010600030101010101" pitchFamily="2" charset="-122"/>
              </a:rPr>
              <a:t>，右方的体积分遍及曲面</a:t>
            </a:r>
            <a:r>
              <a:rPr lang="en-US" altLang="zh-CN" sz="2400" i="1" smtClean="0"/>
              <a:t>S </a:t>
            </a:r>
            <a:r>
              <a:rPr lang="zh-CN" altLang="en-US" sz="2400" smtClean="0">
                <a:latin typeface="宋体" panose="02010600030101010101" pitchFamily="2" charset="-122"/>
              </a:rPr>
              <a:t>包围的体积</a:t>
            </a:r>
            <a:r>
              <a:rPr lang="en-US" altLang="zh-CN" sz="2400" smtClean="0"/>
              <a:t>V</a:t>
            </a:r>
            <a:r>
              <a:rPr lang="en-US" altLang="zh-CN" sz="2400" i="1" smtClean="0"/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  <a:endParaRPr lang="zh-CN" altLang="en-US" sz="2400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295400" y="2438400"/>
          <a:ext cx="538638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公式" r:id="rId3" imgW="1562100" imgH="431800" progId="Equation.3">
                  <p:embed/>
                </p:oleObj>
              </mc:Choice>
              <mc:Fallback>
                <p:oleObj name="公式" r:id="rId3" imgW="1562100" imgH="431800" progId="Equation.3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386388" cy="1106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667000" y="3879850"/>
          <a:ext cx="2743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Equation" r:id="rId5" imgW="698197" imgH="291973" progId="Equation.3">
                  <p:embed/>
                </p:oleObj>
              </mc:Choice>
              <mc:Fallback>
                <p:oleObj name="Equation" r:id="rId5" imgW="698197" imgH="291973" progId="Equation.3">
                  <p:embed/>
                  <p:pic>
                    <p:nvPicPr>
                      <p:cNvPr id="297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79850"/>
                        <a:ext cx="2743200" cy="852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5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C1BDEE-20EC-4346-9475-A1C2B634E05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回顾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352800"/>
          </a:xfrm>
        </p:spPr>
        <p:txBody>
          <a:bodyPr/>
          <a:lstStyle/>
          <a:p>
            <a:pPr eaLnBrk="1" hangingPunct="1"/>
            <a:r>
              <a:rPr lang="zh-CN" altLang="en-US" smtClean="0"/>
              <a:t>电场：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空间中一点的电场强度与临近点的电场强度有什么联系？</a:t>
            </a:r>
          </a:p>
          <a:p>
            <a:pPr lvl="1" eaLnBrk="1" hangingPunct="1"/>
            <a:r>
              <a:rPr lang="zh-CN" altLang="en-US" smtClean="0">
                <a:solidFill>
                  <a:srgbClr val="0033CC"/>
                </a:solidFill>
              </a:rPr>
              <a:t>高斯定理</a:t>
            </a:r>
          </a:p>
          <a:p>
            <a:pPr lvl="1" eaLnBrk="1" hangingPunct="1"/>
            <a:r>
              <a:rPr lang="zh-CN" altLang="en-US" smtClean="0">
                <a:solidFill>
                  <a:srgbClr val="0033CC"/>
                </a:solidFill>
              </a:rPr>
              <a:t>静电场的环路定理</a:t>
            </a: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057400" y="2743200"/>
          <a:ext cx="3886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3" imgW="1600200" imgH="469900" progId="Equation.3">
                  <p:embed/>
                </p:oleObj>
              </mc:Choice>
              <mc:Fallback>
                <p:oleObj name="公式" r:id="rId3" imgW="1600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38862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5"/>
          <p:cNvGrpSpPr>
            <a:grpSpLocks/>
          </p:cNvGrpSpPr>
          <p:nvPr/>
        </p:nvGrpSpPr>
        <p:grpSpPr bwMode="auto">
          <a:xfrm>
            <a:off x="6096000" y="914400"/>
            <a:ext cx="762000" cy="527050"/>
            <a:chOff x="4228" y="2400"/>
            <a:chExt cx="480" cy="332"/>
          </a:xfrm>
        </p:grpSpPr>
        <p:sp>
          <p:nvSpPr>
            <p:cNvPr id="6158" name="Oval 6"/>
            <p:cNvSpPr>
              <a:spLocks noChangeArrowheads="1"/>
            </p:cNvSpPr>
            <p:nvPr/>
          </p:nvSpPr>
          <p:spPr bwMode="auto">
            <a:xfrm>
              <a:off x="4228" y="2548"/>
              <a:ext cx="184" cy="184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9" name="Rectangle 7"/>
            <p:cNvSpPr>
              <a:spLocks noChangeArrowheads="1"/>
            </p:cNvSpPr>
            <p:nvPr/>
          </p:nvSpPr>
          <p:spPr bwMode="auto">
            <a:xfrm>
              <a:off x="4368" y="240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0"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latin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7162800" y="1905000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8000" b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>
            <a:off x="6324600" y="1371600"/>
            <a:ext cx="10668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3" name="Object 13"/>
          <p:cNvGraphicFramePr>
            <a:graphicFrameLocks noChangeAspect="1"/>
          </p:cNvGraphicFramePr>
          <p:nvPr/>
        </p:nvGraphicFramePr>
        <p:xfrm>
          <a:off x="6934200" y="2743200"/>
          <a:ext cx="423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26835" imgH="152202" progId="Equation.DSMT4">
                  <p:embed/>
                </p:oleObj>
              </mc:Choice>
              <mc:Fallback>
                <p:oleObj name="Equation" r:id="rId5" imgW="126835" imgH="15220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43200"/>
                        <a:ext cx="4238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14"/>
          <p:cNvGrpSpPr>
            <a:grpSpLocks/>
          </p:cNvGrpSpPr>
          <p:nvPr/>
        </p:nvGrpSpPr>
        <p:grpSpPr bwMode="auto">
          <a:xfrm>
            <a:off x="7391400" y="2895600"/>
            <a:ext cx="577850" cy="876300"/>
            <a:chOff x="4844" y="3312"/>
            <a:chExt cx="364" cy="552"/>
          </a:xfrm>
        </p:grpSpPr>
        <p:sp>
          <p:nvSpPr>
            <p:cNvPr id="6156" name="Line 15"/>
            <p:cNvSpPr>
              <a:spLocks noChangeShapeType="1"/>
            </p:cNvSpPr>
            <p:nvPr/>
          </p:nvSpPr>
          <p:spPr bwMode="auto">
            <a:xfrm>
              <a:off x="4844" y="3312"/>
              <a:ext cx="192" cy="288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7" name="Object 16"/>
            <p:cNvGraphicFramePr>
              <a:graphicFrameLocks noChangeAspect="1"/>
            </p:cNvGraphicFramePr>
            <p:nvPr/>
          </p:nvGraphicFramePr>
          <p:xfrm>
            <a:off x="4848" y="3600"/>
            <a:ext cx="3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7" imgW="571252" imgH="418918" progId="Equation.3">
                    <p:embed/>
                  </p:oleObj>
                </mc:Choice>
                <mc:Fallback>
                  <p:oleObj name="Equation" r:id="rId7" imgW="571252" imgH="4189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600"/>
                          <a:ext cx="3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5" name="Object 17"/>
          <p:cNvGraphicFramePr>
            <a:graphicFrameLocks noChangeAspect="1"/>
          </p:cNvGraphicFramePr>
          <p:nvPr/>
        </p:nvGraphicFramePr>
        <p:xfrm>
          <a:off x="5651500" y="1354138"/>
          <a:ext cx="5508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164885" imgH="164885" progId="Equation.DSMT4">
                  <p:embed/>
                </p:oleObj>
              </mc:Choice>
              <mc:Fallback>
                <p:oleObj name="Equation" r:id="rId9" imgW="164885" imgH="16488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354138"/>
                        <a:ext cx="5508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62416-9BDB-42BA-9D32-E6DDA586892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800" b="0" smtClean="0"/>
          </a:p>
        </p:txBody>
      </p:sp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228600" y="10668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800"/>
              <a:t>高斯面为封闭曲面</a:t>
            </a:r>
            <a:r>
              <a:rPr kumimoji="1" lang="en-US" altLang="zh-CN" sz="2800"/>
              <a:t>.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228600" y="2895600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800">
                <a:latin typeface="宋体" panose="02010600030101010101" pitchFamily="2" charset="-122"/>
              </a:rPr>
              <a:t>仅高斯面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内</a:t>
            </a:r>
            <a:r>
              <a:rPr kumimoji="1" lang="zh-CN" altLang="en-US" sz="2800">
                <a:latin typeface="宋体" panose="02010600030101010101" pitchFamily="2" charset="-122"/>
              </a:rPr>
              <a:t>的电荷对高斯面的电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通量</a:t>
            </a:r>
            <a:r>
              <a:rPr kumimoji="1" lang="zh-CN" altLang="en-US" sz="2800">
                <a:latin typeface="宋体" panose="02010600030101010101" pitchFamily="2" charset="-122"/>
              </a:rPr>
              <a:t>有贡献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228600" y="16621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800"/>
              <a:t>穿进高斯面的电通量为负，穿出为正</a:t>
            </a:r>
            <a:r>
              <a:rPr kumimoji="1" lang="en-US" altLang="zh-CN" sz="2800"/>
              <a:t>.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228600" y="3505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800" dirty="0">
                <a:latin typeface="宋体" panose="02010600030101010101" pitchFamily="2" charset="-122"/>
              </a:rPr>
              <a:t>静电场是</a:t>
            </a:r>
            <a:r>
              <a:rPr kumimoji="1"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有源场</a:t>
            </a:r>
            <a:r>
              <a:rPr kumimoji="1"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228600" y="22860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800"/>
              <a:t>高斯面上的电场强度为</a:t>
            </a:r>
            <a:r>
              <a:rPr kumimoji="1" lang="zh-CN" altLang="en-US" sz="2800">
                <a:solidFill>
                  <a:srgbClr val="CC0000"/>
                </a:solidFill>
              </a:rPr>
              <a:t>所有</a:t>
            </a:r>
            <a:r>
              <a:rPr kumimoji="1" lang="zh-CN" altLang="en-US" sz="2800"/>
              <a:t>内外电荷的总电场强度</a:t>
            </a:r>
            <a:r>
              <a:rPr kumimoji="1" lang="en-US" altLang="zh-CN" sz="2800"/>
              <a:t>.</a:t>
            </a:r>
          </a:p>
        </p:txBody>
      </p:sp>
      <p:grpSp>
        <p:nvGrpSpPr>
          <p:cNvPr id="30728" name="Group 12"/>
          <p:cNvGrpSpPr>
            <a:grpSpLocks/>
          </p:cNvGrpSpPr>
          <p:nvPr/>
        </p:nvGrpSpPr>
        <p:grpSpPr bwMode="auto">
          <a:xfrm>
            <a:off x="3733800" y="304800"/>
            <a:ext cx="1905000" cy="762000"/>
            <a:chOff x="432" y="1632"/>
            <a:chExt cx="1200" cy="480"/>
          </a:xfrm>
        </p:grpSpPr>
        <p:sp>
          <p:nvSpPr>
            <p:cNvPr id="30730" name="AutoShape 13"/>
            <p:cNvSpPr>
              <a:spLocks noChangeArrowheads="1"/>
            </p:cNvSpPr>
            <p:nvPr/>
          </p:nvSpPr>
          <p:spPr bwMode="auto">
            <a:xfrm>
              <a:off x="432" y="1632"/>
              <a:ext cx="1008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620" y="172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rPr>
                <a:t>总 结</a:t>
              </a:r>
            </a:p>
          </p:txBody>
        </p:sp>
      </p:grpSp>
      <p:sp>
        <p:nvSpPr>
          <p:cNvPr id="30729" name="Text Box 15"/>
          <p:cNvSpPr txBox="1">
            <a:spLocks noChangeArrowheads="1"/>
          </p:cNvSpPr>
          <p:nvPr/>
        </p:nvSpPr>
        <p:spPr bwMode="auto">
          <a:xfrm>
            <a:off x="457200" y="4114800"/>
            <a:ext cx="8213725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6600"/>
                </a:solidFill>
              </a:rPr>
              <a:t>库仑定律仅在静电情况下成立；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但至今为止人们所观测到的全部电磁现象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	小至分子、原子、质子和电子等微观带电粒子，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	大至来自遥远星体的电磁现象，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都表明</a:t>
            </a:r>
            <a:r>
              <a:rPr lang="zh-CN" altLang="en-US" sz="2800">
                <a:solidFill>
                  <a:srgbClr val="006600"/>
                </a:solidFill>
              </a:rPr>
              <a:t>高斯定理在静电与非静电情形下都成立</a:t>
            </a:r>
            <a:r>
              <a:rPr lang="en-US" altLang="zh-CN" sz="2800">
                <a:solidFill>
                  <a:srgbClr val="006600"/>
                </a:solidFill>
              </a:rPr>
              <a:t>.</a:t>
            </a:r>
            <a:r>
              <a:rPr lang="en-US" altLang="zh-CN" sz="280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39048-5DD2-438D-A167-7B5DDCF9FB6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304800" y="3200400"/>
            <a:ext cx="8534400" cy="3657600"/>
            <a:chOff x="304800" y="3200400"/>
            <a:chExt cx="8534400" cy="3657600"/>
          </a:xfrm>
        </p:grpSpPr>
        <p:sp>
          <p:nvSpPr>
            <p:cNvPr id="31747" name="Rectangle 4"/>
            <p:cNvSpPr>
              <a:spLocks noChangeArrowheads="1"/>
            </p:cNvSpPr>
            <p:nvPr/>
          </p:nvSpPr>
          <p:spPr bwMode="auto">
            <a:xfrm>
              <a:off x="304800" y="3200400"/>
              <a:ext cx="85344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   </a:t>
              </a:r>
              <a:r>
                <a:rPr lang="en-US" altLang="zh-CN" sz="2400" dirty="0">
                  <a:solidFill>
                    <a:schemeClr val="tx2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</a:rPr>
                <a:t>若库仑定律在某一尺度下偏离距离平方反比律，即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sz="2400" dirty="0">
                  <a:latin typeface="宋体" panose="02010600030101010101" pitchFamily="2" charset="-122"/>
                </a:rPr>
                <a:t>∝1/r</a:t>
              </a:r>
              <a:r>
                <a:rPr lang="en-US" altLang="zh-CN" sz="2400" baseline="30000" dirty="0">
                  <a:latin typeface="宋体" panose="02010600030101010101" pitchFamily="2" charset="-122"/>
                </a:rPr>
                <a:t>2+</a:t>
              </a:r>
              <a:r>
                <a:rPr lang="en-US" altLang="zh-CN" sz="2400" baseline="30000" dirty="0">
                  <a:latin typeface="Symbol" panose="05050102010706020507" pitchFamily="18" charset="2"/>
                </a:rPr>
                <a:t>d</a:t>
              </a:r>
              <a:r>
                <a:rPr lang="en-US" altLang="zh-CN" sz="2400" dirty="0">
                  <a:latin typeface="Symbol" panose="05050102010706020507" pitchFamily="18" charset="2"/>
                </a:rPr>
                <a:t>, </a:t>
              </a:r>
              <a:r>
                <a:rPr lang="en-US" altLang="zh-CN" sz="2400" i="1" dirty="0">
                  <a:latin typeface="Symbol" panose="05050102010706020507" pitchFamily="18" charset="2"/>
                </a:rPr>
                <a:t>d</a:t>
              </a:r>
              <a:r>
                <a:rPr lang="en-US" altLang="zh-CN" sz="2400" dirty="0">
                  <a:latin typeface="宋体" panose="02010600030101010101" pitchFamily="2" charset="-122"/>
                </a:rPr>
                <a:t>≠</a:t>
              </a:r>
              <a:r>
                <a:rPr lang="en-US" altLang="zh-CN" sz="2400" dirty="0">
                  <a:latin typeface="Symbol" panose="05050102010706020507" pitchFamily="18" charset="2"/>
                </a:rPr>
                <a:t>0, </a:t>
              </a:r>
              <a:r>
                <a:rPr lang="zh-CN" altLang="en-US" sz="2400" dirty="0">
                  <a:latin typeface="宋体" panose="02010600030101010101" pitchFamily="2" charset="-122"/>
                </a:rPr>
                <a:t>则电场强度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E </a:t>
              </a:r>
              <a:r>
                <a:rPr lang="en-US" altLang="zh-CN" sz="2400" dirty="0">
                  <a:latin typeface="宋体" panose="02010600030101010101" pitchFamily="2" charset="-122"/>
                </a:rPr>
                <a:t>∝1/r</a:t>
              </a:r>
              <a:r>
                <a:rPr lang="en-US" altLang="zh-CN" sz="2400" baseline="30000" dirty="0">
                  <a:latin typeface="宋体" panose="02010600030101010101" pitchFamily="2" charset="-122"/>
                </a:rPr>
                <a:t>2+</a:t>
              </a:r>
              <a:r>
                <a:rPr lang="en-US" altLang="zh-CN" sz="2400" baseline="30000" dirty="0">
                  <a:latin typeface="Symbol" panose="05050102010706020507" pitchFamily="18" charset="2"/>
                </a:rPr>
                <a:t>d</a:t>
              </a:r>
              <a:r>
                <a:rPr lang="en-US" altLang="zh-CN" sz="2400" dirty="0">
                  <a:latin typeface="Symbol" panose="05050102010706020507" pitchFamily="18" charset="2"/>
                </a:rPr>
                <a:t> ,</a:t>
              </a:r>
              <a:r>
                <a:rPr lang="zh-CN" altLang="en-US" sz="2400" dirty="0">
                  <a:latin typeface="Symbol" panose="05050102010706020507" pitchFamily="18" charset="2"/>
                </a:rPr>
                <a:t>高斯定理将变成</a:t>
              </a:r>
              <a:r>
                <a:rPr lang="zh-CN" altLang="en-US" sz="2400" dirty="0">
                  <a:solidFill>
                    <a:srgbClr val="00FF00"/>
                  </a:solidFill>
                  <a:latin typeface="宋体" panose="02010600030101010101" pitchFamily="2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  <a:buFontTx/>
                <a:buNone/>
              </a:pPr>
              <a:endParaRPr lang="zh-CN" altLang="en-US" sz="2400" dirty="0">
                <a:solidFill>
                  <a:srgbClr val="00FF00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dirty="0">
                  <a:latin typeface="宋体" panose="02010600030101010101" pitchFamily="2" charset="-122"/>
                </a:rPr>
                <a:t>                                             （</a:t>
              </a:r>
              <a:r>
                <a:rPr lang="en-US" altLang="zh-CN" sz="2400" dirty="0">
                  <a:latin typeface="宋体" panose="02010600030101010101" pitchFamily="2" charset="-122"/>
                </a:rPr>
                <a:t>1.4.5</a:t>
              </a:r>
              <a:r>
                <a:rPr lang="zh-CN" altLang="en-US" sz="2400" dirty="0">
                  <a:latin typeface="宋体" panose="02010600030101010101" pitchFamily="2" charset="-122"/>
                </a:rPr>
                <a:t>）</a:t>
              </a:r>
            </a:p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dirty="0">
                  <a:latin typeface="宋体" panose="02010600030101010101" pitchFamily="2" charset="-122"/>
                </a:rPr>
                <a:t>    这表示，通过一个闭合曲面的</a:t>
              </a:r>
              <a:r>
                <a:rPr lang="zh-CN" altLang="en-US" sz="2400" dirty="0">
                  <a:solidFill>
                    <a:srgbClr val="006600"/>
                  </a:solidFill>
                  <a:latin typeface="宋体" panose="02010600030101010101" pitchFamily="2" charset="-122"/>
                </a:rPr>
                <a:t>电通量</a:t>
              </a:r>
              <a:r>
                <a:rPr lang="zh-CN" altLang="en-US" sz="2400" dirty="0">
                  <a:latin typeface="宋体" panose="02010600030101010101" pitchFamily="2" charset="-122"/>
                </a:rPr>
                <a:t>，不仅与其内部的净电量</a:t>
              </a:r>
              <a:r>
                <a:rPr lang="en-US" altLang="en-US" sz="2400" i="1" dirty="0">
                  <a:latin typeface="Times New Roman" panose="02020603050405020304" pitchFamily="18" charset="0"/>
                </a:rPr>
                <a:t>q</a:t>
              </a:r>
              <a:r>
                <a:rPr lang="zh-CN" altLang="en-US" sz="2400" dirty="0">
                  <a:latin typeface="宋体" panose="02010600030101010101" pitchFamily="2" charset="-122"/>
                </a:rPr>
                <a:t>有关，</a:t>
              </a:r>
              <a:r>
                <a:rPr lang="zh-CN" altLang="en-US" sz="2400" dirty="0">
                  <a:solidFill>
                    <a:srgbClr val="006600"/>
                  </a:solidFill>
                  <a:latin typeface="宋体" panose="02010600030101010101" pitchFamily="2" charset="-122"/>
                </a:rPr>
                <a:t>也与所选择的曲面尺寸和形状</a:t>
              </a:r>
              <a:r>
                <a:rPr lang="zh-CN" altLang="en-US" sz="2400" dirty="0">
                  <a:latin typeface="宋体" panose="02010600030101010101" pitchFamily="2" charset="-122"/>
                </a:rPr>
                <a:t>（例如不同半径 </a:t>
              </a:r>
              <a:r>
                <a:rPr lang="en-US" altLang="zh-CN" sz="2400" i="1" dirty="0">
                  <a:latin typeface="宋体" panose="02010600030101010101" pitchFamily="2" charset="-122"/>
                </a:rPr>
                <a:t>r </a:t>
              </a:r>
              <a:r>
                <a:rPr lang="zh-CN" altLang="en-US" sz="2400" dirty="0">
                  <a:latin typeface="宋体" panose="02010600030101010101" pitchFamily="2" charset="-122"/>
                </a:rPr>
                <a:t>的球面）</a:t>
              </a:r>
              <a:r>
                <a:rPr lang="zh-CN" altLang="en-US" sz="2400" dirty="0">
                  <a:solidFill>
                    <a:srgbClr val="006600"/>
                  </a:solidFill>
                  <a:latin typeface="宋体" panose="02010600030101010101" pitchFamily="2" charset="-122"/>
                </a:rPr>
                <a:t>有关</a:t>
              </a:r>
              <a:r>
                <a:rPr lang="zh-CN" altLang="en-US" sz="2400" dirty="0">
                  <a:latin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3174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859791"/>
                </p:ext>
              </p:extLst>
            </p:nvPr>
          </p:nvGraphicFramePr>
          <p:xfrm>
            <a:off x="1524000" y="4267200"/>
            <a:ext cx="5562600" cy="947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4" name="公式" r:id="rId3" imgW="2171700" imgH="431800" progId="Equation.3">
                    <p:embed/>
                  </p:oleObj>
                </mc:Choice>
                <mc:Fallback>
                  <p:oleObj name="公式" r:id="rId3" imgW="21717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267200"/>
                          <a:ext cx="5562600" cy="947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28600" y="152400"/>
            <a:ext cx="8915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宋体" panose="02010600030101010101" pitchFamily="2" charset="-122"/>
              </a:rPr>
              <a:t>　　　　　　</a:t>
            </a:r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距离平方反比律与高斯定理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虽然迄今为止所观测到的电磁现象，都表明高斯定理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具有（</a:t>
            </a:r>
            <a:r>
              <a:rPr lang="en-US" altLang="zh-CN" sz="2400" dirty="0">
                <a:latin typeface="宋体" panose="02010600030101010101" pitchFamily="2" charset="-122"/>
              </a:rPr>
              <a:t>1.4.4</a:t>
            </a:r>
            <a:r>
              <a:rPr lang="zh-CN" altLang="en-US" sz="2400" dirty="0">
                <a:latin typeface="宋体" panose="02010600030101010101" pitchFamily="2" charset="-122"/>
              </a:rPr>
              <a:t>）的形式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但这不等于在任何可能的时空尺度下，它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必定也有同样形式</a:t>
            </a:r>
            <a:r>
              <a:rPr lang="zh-CN" altLang="en-US" sz="2400" dirty="0">
                <a:latin typeface="宋体" panose="02010600030101010101" pitchFamily="2" charset="-122"/>
              </a:rPr>
              <a:t>，如果在某种情况下，距离平方反比律并非精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确成立，高斯定理会有什么形式？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8F895-6AA5-46D8-9063-7B77200B427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800600" y="4267200"/>
            <a:ext cx="4114800" cy="222885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5715000" y="5105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7772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7"/>
          <p:cNvGraphicFramePr>
            <a:graphicFrameLocks noChangeAspect="1"/>
          </p:cNvGraphicFramePr>
          <p:nvPr/>
        </p:nvGraphicFramePr>
        <p:xfrm>
          <a:off x="5562600" y="5867400"/>
          <a:ext cx="384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公式" r:id="rId3" imgW="228501" imgH="317362" progId="Equation.3">
                  <p:embed/>
                </p:oleObj>
              </mc:Choice>
              <mc:Fallback>
                <p:oleObj name="公式" r:id="rId3" imgW="228501" imgH="3173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384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8"/>
          <p:cNvGraphicFramePr>
            <a:graphicFrameLocks noChangeAspect="1"/>
          </p:cNvGraphicFramePr>
          <p:nvPr/>
        </p:nvGraphicFramePr>
        <p:xfrm>
          <a:off x="6705600" y="5867400"/>
          <a:ext cx="4238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公式" r:id="rId5" imgW="253780" imgH="317225" progId="Equation.3">
                  <p:embed/>
                </p:oleObj>
              </mc:Choice>
              <mc:Fallback>
                <p:oleObj name="公式" r:id="rId5" imgW="253780" imgH="3172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867400"/>
                        <a:ext cx="4238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9"/>
          <p:cNvGraphicFramePr>
            <a:graphicFrameLocks noChangeAspect="1"/>
          </p:cNvGraphicFramePr>
          <p:nvPr/>
        </p:nvGraphicFramePr>
        <p:xfrm>
          <a:off x="7772400" y="5867400"/>
          <a:ext cx="4016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公式" r:id="rId7" imgW="241195" imgH="330057" progId="Equation.3">
                  <p:embed/>
                </p:oleObj>
              </mc:Choice>
              <mc:Fallback>
                <p:oleObj name="公式" r:id="rId7" imgW="241195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867400"/>
                        <a:ext cx="4016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0"/>
          <p:cNvGraphicFramePr>
            <a:graphicFrameLocks noChangeAspect="1"/>
          </p:cNvGraphicFramePr>
          <p:nvPr/>
        </p:nvGraphicFramePr>
        <p:xfrm>
          <a:off x="5486400" y="4648200"/>
          <a:ext cx="619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公式" r:id="rId9" imgW="368140" imgH="253890" progId="Equation.3">
                  <p:embed/>
                </p:oleObj>
              </mc:Choice>
              <mc:Fallback>
                <p:oleObj name="公式" r:id="rId9" imgW="368140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6191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1"/>
          <p:cNvGraphicFramePr>
            <a:graphicFrameLocks noChangeAspect="1"/>
          </p:cNvGraphicFramePr>
          <p:nvPr/>
        </p:nvGraphicFramePr>
        <p:xfrm>
          <a:off x="7543800" y="4724400"/>
          <a:ext cx="5953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公式" r:id="rId11" imgW="355446" imgH="241195" progId="Equation.3">
                  <p:embed/>
                </p:oleObj>
              </mc:Choice>
              <mc:Fallback>
                <p:oleObj name="公式" r:id="rId11" imgW="355446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724400"/>
                        <a:ext cx="5953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44" name="Oval 12"/>
          <p:cNvSpPr>
            <a:spLocks noChangeArrowheads="1"/>
          </p:cNvSpPr>
          <p:nvPr/>
        </p:nvSpPr>
        <p:spPr bwMode="auto">
          <a:xfrm>
            <a:off x="4953000" y="4343400"/>
            <a:ext cx="1371600" cy="1371600"/>
          </a:xfrm>
          <a:prstGeom prst="ellips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4445" name="Oval 13"/>
          <p:cNvSpPr>
            <a:spLocks noChangeArrowheads="1"/>
          </p:cNvSpPr>
          <p:nvPr/>
        </p:nvSpPr>
        <p:spPr bwMode="auto">
          <a:xfrm>
            <a:off x="7467600" y="4572000"/>
            <a:ext cx="1371600" cy="1371600"/>
          </a:xfrm>
          <a:prstGeom prst="ellips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4446" name="Oval 14"/>
          <p:cNvSpPr>
            <a:spLocks noChangeArrowheads="1"/>
          </p:cNvSpPr>
          <p:nvPr/>
        </p:nvSpPr>
        <p:spPr bwMode="auto">
          <a:xfrm>
            <a:off x="6172200" y="4419600"/>
            <a:ext cx="1371600" cy="1371600"/>
          </a:xfrm>
          <a:prstGeom prst="ellips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14447" name="Object 15"/>
          <p:cNvGraphicFramePr>
            <a:graphicFrameLocks noChangeAspect="1"/>
          </p:cNvGraphicFramePr>
          <p:nvPr/>
        </p:nvGraphicFramePr>
        <p:xfrm>
          <a:off x="685800" y="4191000"/>
          <a:ext cx="3465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公式" r:id="rId13" imgW="1104900" imgH="431800" progId="Equation.3">
                  <p:embed/>
                </p:oleObj>
              </mc:Choice>
              <mc:Fallback>
                <p:oleObj name="公式" r:id="rId13" imgW="11049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465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48" name="Object 16"/>
          <p:cNvGraphicFramePr>
            <a:graphicFrameLocks noChangeAspect="1"/>
          </p:cNvGraphicFramePr>
          <p:nvPr/>
        </p:nvGraphicFramePr>
        <p:xfrm>
          <a:off x="685800" y="5562600"/>
          <a:ext cx="12588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公式" r:id="rId15" imgW="444114" imgH="215713" progId="Equation.3">
                  <p:embed/>
                </p:oleObj>
              </mc:Choice>
              <mc:Fallback>
                <p:oleObj name="公式" r:id="rId15" imgW="444114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12588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49" name="Object 17"/>
          <p:cNvGraphicFramePr>
            <a:graphicFrameLocks noChangeAspect="1"/>
          </p:cNvGraphicFramePr>
          <p:nvPr/>
        </p:nvGraphicFramePr>
        <p:xfrm>
          <a:off x="2667000" y="5334000"/>
          <a:ext cx="1549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公式" r:id="rId17" imgW="571252" imgH="431613" progId="Equation.3">
                  <p:embed/>
                </p:oleObj>
              </mc:Choice>
              <mc:Fallback>
                <p:oleObj name="公式" r:id="rId17" imgW="571252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1549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5" name="Group 18"/>
          <p:cNvGrpSpPr>
            <a:grpSpLocks/>
          </p:cNvGrpSpPr>
          <p:nvPr/>
        </p:nvGrpSpPr>
        <p:grpSpPr bwMode="auto">
          <a:xfrm>
            <a:off x="381000" y="3200400"/>
            <a:ext cx="8458200" cy="1023938"/>
            <a:chOff x="240" y="2064"/>
            <a:chExt cx="5328" cy="645"/>
          </a:xfrm>
        </p:grpSpPr>
        <p:sp>
          <p:nvSpPr>
            <p:cNvPr id="32817" name="Text Box 19"/>
            <p:cNvSpPr txBox="1">
              <a:spLocks noChangeArrowheads="1"/>
            </p:cNvSpPr>
            <p:nvPr/>
          </p:nvSpPr>
          <p:spPr bwMode="auto">
            <a:xfrm>
              <a:off x="240" y="2064"/>
              <a:ext cx="532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9"/>
                </a:buBlip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 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在点电荷     和    的静电场中，做如下的三个闭合面             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求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通过各闭合面的电通量 </a:t>
              </a:r>
              <a:r>
                <a:rPr kumimoji="1" lang="en-US" altLang="zh-CN" sz="2800" dirty="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32818" name="Object 20"/>
            <p:cNvGraphicFramePr>
              <a:graphicFrameLocks noChangeAspect="1"/>
            </p:cNvGraphicFramePr>
            <p:nvPr/>
          </p:nvGraphicFramePr>
          <p:xfrm>
            <a:off x="1248" y="2352"/>
            <a:ext cx="129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5" name="公式" r:id="rId20" imgW="952087" imgH="330057" progId="Equation.3">
                    <p:embed/>
                  </p:oleObj>
                </mc:Choice>
                <mc:Fallback>
                  <p:oleObj name="公式" r:id="rId20" imgW="952087" imgH="3300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52"/>
                          <a:ext cx="129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9" name="Object 21"/>
            <p:cNvGraphicFramePr>
              <a:graphicFrameLocks noChangeAspect="1"/>
            </p:cNvGraphicFramePr>
            <p:nvPr/>
          </p:nvGraphicFramePr>
          <p:xfrm>
            <a:off x="1776" y="2064"/>
            <a:ext cx="48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6" name="Equation" r:id="rId22" imgW="241091" imgH="177646" progId="Equation.3">
                    <p:embed/>
                  </p:oleObj>
                </mc:Choice>
                <mc:Fallback>
                  <p:oleObj name="Equation" r:id="rId22" imgW="241091" imgH="17764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64"/>
                          <a:ext cx="48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0" name="Object 22"/>
            <p:cNvGraphicFramePr>
              <a:graphicFrameLocks noChangeAspect="1"/>
            </p:cNvGraphicFramePr>
            <p:nvPr/>
          </p:nvGraphicFramePr>
          <p:xfrm>
            <a:off x="2496" y="2112"/>
            <a:ext cx="4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7" name="Equation" r:id="rId24" imgW="355446" imgH="241195" progId="Equation.3">
                    <p:embed/>
                  </p:oleObj>
                </mc:Choice>
                <mc:Fallback>
                  <p:oleObj name="Equation" r:id="rId24" imgW="355446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112"/>
                          <a:ext cx="4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86" name="Group 23"/>
          <p:cNvGrpSpPr>
            <a:grpSpLocks/>
          </p:cNvGrpSpPr>
          <p:nvPr/>
        </p:nvGrpSpPr>
        <p:grpSpPr bwMode="auto">
          <a:xfrm>
            <a:off x="381000" y="838200"/>
            <a:ext cx="1600200" cy="838200"/>
            <a:chOff x="240" y="480"/>
            <a:chExt cx="1008" cy="528"/>
          </a:xfrm>
        </p:grpSpPr>
        <p:sp>
          <p:nvSpPr>
            <p:cNvPr id="32815" name="AutoShape 24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6" name="Text Box 25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rgbClr val="CC00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  <p:grpSp>
        <p:nvGrpSpPr>
          <p:cNvPr id="32787" name="Group 26"/>
          <p:cNvGrpSpPr>
            <a:grpSpLocks/>
          </p:cNvGrpSpPr>
          <p:nvPr/>
        </p:nvGrpSpPr>
        <p:grpSpPr bwMode="auto">
          <a:xfrm>
            <a:off x="457200" y="762000"/>
            <a:ext cx="5486400" cy="2209800"/>
            <a:chOff x="288" y="480"/>
            <a:chExt cx="3456" cy="1392"/>
          </a:xfrm>
        </p:grpSpPr>
        <p:grpSp>
          <p:nvGrpSpPr>
            <p:cNvPr id="32806" name="Group 27"/>
            <p:cNvGrpSpPr>
              <a:grpSpLocks/>
            </p:cNvGrpSpPr>
            <p:nvPr/>
          </p:nvGrpSpPr>
          <p:grpSpPr bwMode="auto">
            <a:xfrm>
              <a:off x="1104" y="480"/>
              <a:ext cx="2544" cy="471"/>
              <a:chOff x="1152" y="480"/>
              <a:chExt cx="2544" cy="471"/>
            </a:xfrm>
          </p:grpSpPr>
          <p:sp>
            <p:nvSpPr>
              <p:cNvPr id="32811" name="Text Box 28"/>
              <p:cNvSpPr txBox="1">
                <a:spLocks noChangeArrowheads="1"/>
              </p:cNvSpPr>
              <p:nvPr/>
            </p:nvSpPr>
            <p:spPr bwMode="auto">
              <a:xfrm>
                <a:off x="1152" y="576"/>
                <a:ext cx="25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Blip>
                    <a:blip r:embed="rId19"/>
                  </a:buBlip>
                </a:pPr>
                <a:r>
                  <a:rPr kumimoji="1" lang="en-US" altLang="zh-CN" sz="280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en-US" sz="2800">
                    <a:latin typeface="宋体" panose="02010600030101010101" pitchFamily="2" charset="-122"/>
                  </a:rPr>
                  <a:t>将   从   移到</a:t>
                </a:r>
                <a:endParaRPr kumimoji="1"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32812" name="Object 29"/>
              <p:cNvGraphicFramePr>
                <a:graphicFrameLocks noChangeAspect="1"/>
              </p:cNvGraphicFramePr>
              <p:nvPr/>
            </p:nvGraphicFramePr>
            <p:xfrm>
              <a:off x="1680" y="480"/>
              <a:ext cx="385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8" name="公式" r:id="rId26" imgW="177569" imgH="215619" progId="Equation.3">
                      <p:embed/>
                    </p:oleObj>
                  </mc:Choice>
                  <mc:Fallback>
                    <p:oleObj name="公式" r:id="rId26" imgW="177569" imgH="215619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480"/>
                            <a:ext cx="385" cy="4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3" name="Object 30"/>
              <p:cNvGraphicFramePr>
                <a:graphicFrameLocks noChangeAspect="1"/>
              </p:cNvGraphicFramePr>
              <p:nvPr/>
            </p:nvGraphicFramePr>
            <p:xfrm>
              <a:off x="2256" y="572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9" name="Equation" r:id="rId28" imgW="152268" imgH="164957" progId="Equation.3">
                      <p:embed/>
                    </p:oleObj>
                  </mc:Choice>
                  <mc:Fallback>
                    <p:oleObj name="Equation" r:id="rId28" imgW="152268" imgH="164957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572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4" name="Object 31"/>
              <p:cNvGraphicFramePr>
                <a:graphicFrameLocks noChangeAspect="1"/>
              </p:cNvGraphicFramePr>
              <p:nvPr/>
            </p:nvGraphicFramePr>
            <p:xfrm>
              <a:off x="3100" y="576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0" name="Equation" r:id="rId30" imgW="152268" imgH="164957" progId="Equation.3">
                      <p:embed/>
                    </p:oleObj>
                  </mc:Choice>
                  <mc:Fallback>
                    <p:oleObj name="Equation" r:id="rId30" imgW="152268" imgH="164957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0" y="576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807" name="Object 32"/>
            <p:cNvGraphicFramePr>
              <a:graphicFrameLocks noChangeAspect="1"/>
            </p:cNvGraphicFramePr>
            <p:nvPr/>
          </p:nvGraphicFramePr>
          <p:xfrm>
            <a:off x="2074" y="1481"/>
            <a:ext cx="32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1" name="公式" r:id="rId32" imgW="164885" imgH="164885" progId="Equation.3">
                    <p:embed/>
                  </p:oleObj>
                </mc:Choice>
                <mc:Fallback>
                  <p:oleObj name="公式" r:id="rId32" imgW="164885" imgH="16488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1481"/>
                          <a:ext cx="32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8" name="Object 33"/>
            <p:cNvGraphicFramePr>
              <a:graphicFrameLocks noChangeAspect="1"/>
            </p:cNvGraphicFramePr>
            <p:nvPr/>
          </p:nvGraphicFramePr>
          <p:xfrm>
            <a:off x="602" y="1056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2" name="Equation" r:id="rId34" imgW="152268" imgH="164957" progId="Equation.3">
                    <p:embed/>
                  </p:oleObj>
                </mc:Choice>
                <mc:Fallback>
                  <p:oleObj name="Equation" r:id="rId34" imgW="152268" imgH="16495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1056"/>
                          <a:ext cx="3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9" name="Object 34"/>
            <p:cNvGraphicFramePr>
              <a:graphicFrameLocks noChangeAspect="1"/>
            </p:cNvGraphicFramePr>
            <p:nvPr/>
          </p:nvGraphicFramePr>
          <p:xfrm>
            <a:off x="1471" y="1440"/>
            <a:ext cx="35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3" name="Equation" r:id="rId36" imgW="114201" imgH="139579" progId="Equation.3">
                    <p:embed/>
                  </p:oleObj>
                </mc:Choice>
                <mc:Fallback>
                  <p:oleObj name="Equation" r:id="rId36" imgW="114201" imgH="13957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" y="1440"/>
                          <a:ext cx="35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0" name="Rectangle 35"/>
            <p:cNvSpPr>
              <a:spLocks noChangeArrowheads="1"/>
            </p:cNvSpPr>
            <p:nvPr/>
          </p:nvSpPr>
          <p:spPr bwMode="auto">
            <a:xfrm>
              <a:off x="288" y="1056"/>
              <a:ext cx="3456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点   电场强度是否变化</a:t>
              </a:r>
              <a:r>
                <a:rPr kumimoji="1"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rPr>
                <a:t>？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穿过高斯面   的   有否变化</a:t>
              </a:r>
              <a:r>
                <a:rPr kumimoji="1"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rPr>
                <a:t>？</a:t>
              </a:r>
            </a:p>
          </p:txBody>
        </p:sp>
      </p:grpSp>
      <p:grpSp>
        <p:nvGrpSpPr>
          <p:cNvPr id="32788" name="Group 36"/>
          <p:cNvGrpSpPr>
            <a:grpSpLocks/>
          </p:cNvGrpSpPr>
          <p:nvPr/>
        </p:nvGrpSpPr>
        <p:grpSpPr bwMode="auto">
          <a:xfrm>
            <a:off x="5486400" y="685800"/>
            <a:ext cx="3429000" cy="2514600"/>
            <a:chOff x="3456" y="432"/>
            <a:chExt cx="2160" cy="1584"/>
          </a:xfrm>
        </p:grpSpPr>
        <p:sp>
          <p:nvSpPr>
            <p:cNvPr id="32789" name="Rectangle 37"/>
            <p:cNvSpPr>
              <a:spLocks noChangeArrowheads="1"/>
            </p:cNvSpPr>
            <p:nvPr/>
          </p:nvSpPr>
          <p:spPr bwMode="auto">
            <a:xfrm>
              <a:off x="3456" y="432"/>
              <a:ext cx="216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0" name="Freeform 38"/>
            <p:cNvSpPr>
              <a:spLocks/>
            </p:cNvSpPr>
            <p:nvPr/>
          </p:nvSpPr>
          <p:spPr bwMode="auto">
            <a:xfrm>
              <a:off x="4320" y="866"/>
              <a:ext cx="1160" cy="804"/>
            </a:xfrm>
            <a:custGeom>
              <a:avLst/>
              <a:gdLst>
                <a:gd name="T0" fmla="*/ 164 w 1160"/>
                <a:gd name="T1" fmla="*/ 264 h 804"/>
                <a:gd name="T2" fmla="*/ 248 w 1160"/>
                <a:gd name="T3" fmla="*/ 144 h 804"/>
                <a:gd name="T4" fmla="*/ 320 w 1160"/>
                <a:gd name="T5" fmla="*/ 120 h 804"/>
                <a:gd name="T6" fmla="*/ 428 w 1160"/>
                <a:gd name="T7" fmla="*/ 60 h 804"/>
                <a:gd name="T8" fmla="*/ 548 w 1160"/>
                <a:gd name="T9" fmla="*/ 12 h 804"/>
                <a:gd name="T10" fmla="*/ 584 w 1160"/>
                <a:gd name="T11" fmla="*/ 0 h 804"/>
                <a:gd name="T12" fmla="*/ 780 w 1160"/>
                <a:gd name="T13" fmla="*/ 16 h 804"/>
                <a:gd name="T14" fmla="*/ 908 w 1160"/>
                <a:gd name="T15" fmla="*/ 48 h 804"/>
                <a:gd name="T16" fmla="*/ 980 w 1160"/>
                <a:gd name="T17" fmla="*/ 96 h 804"/>
                <a:gd name="T18" fmla="*/ 1088 w 1160"/>
                <a:gd name="T19" fmla="*/ 156 h 804"/>
                <a:gd name="T20" fmla="*/ 1124 w 1160"/>
                <a:gd name="T21" fmla="*/ 228 h 804"/>
                <a:gd name="T22" fmla="*/ 1160 w 1160"/>
                <a:gd name="T23" fmla="*/ 372 h 804"/>
                <a:gd name="T24" fmla="*/ 1148 w 1160"/>
                <a:gd name="T25" fmla="*/ 648 h 804"/>
                <a:gd name="T26" fmla="*/ 1052 w 1160"/>
                <a:gd name="T27" fmla="*/ 720 h 804"/>
                <a:gd name="T28" fmla="*/ 764 w 1160"/>
                <a:gd name="T29" fmla="*/ 804 h 804"/>
                <a:gd name="T30" fmla="*/ 284 w 1160"/>
                <a:gd name="T31" fmla="*/ 792 h 804"/>
                <a:gd name="T32" fmla="*/ 212 w 1160"/>
                <a:gd name="T33" fmla="*/ 744 h 804"/>
                <a:gd name="T34" fmla="*/ 128 w 1160"/>
                <a:gd name="T35" fmla="*/ 708 h 804"/>
                <a:gd name="T36" fmla="*/ 56 w 1160"/>
                <a:gd name="T37" fmla="*/ 660 h 804"/>
                <a:gd name="T38" fmla="*/ 164 w 1160"/>
                <a:gd name="T39" fmla="*/ 264 h 8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60"/>
                <a:gd name="T61" fmla="*/ 0 h 804"/>
                <a:gd name="T62" fmla="*/ 1160 w 1160"/>
                <a:gd name="T63" fmla="*/ 804 h 8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60" h="804">
                  <a:moveTo>
                    <a:pt x="164" y="264"/>
                  </a:moveTo>
                  <a:cubicBezTo>
                    <a:pt x="178" y="209"/>
                    <a:pt x="193" y="172"/>
                    <a:pt x="248" y="144"/>
                  </a:cubicBezTo>
                  <a:cubicBezTo>
                    <a:pt x="271" y="133"/>
                    <a:pt x="299" y="134"/>
                    <a:pt x="320" y="120"/>
                  </a:cubicBezTo>
                  <a:cubicBezTo>
                    <a:pt x="355" y="97"/>
                    <a:pt x="391" y="81"/>
                    <a:pt x="428" y="60"/>
                  </a:cubicBezTo>
                  <a:cubicBezTo>
                    <a:pt x="477" y="32"/>
                    <a:pt x="489" y="32"/>
                    <a:pt x="548" y="12"/>
                  </a:cubicBezTo>
                  <a:cubicBezTo>
                    <a:pt x="560" y="8"/>
                    <a:pt x="584" y="0"/>
                    <a:pt x="584" y="0"/>
                  </a:cubicBezTo>
                  <a:cubicBezTo>
                    <a:pt x="680" y="4"/>
                    <a:pt x="685" y="2"/>
                    <a:pt x="780" y="16"/>
                  </a:cubicBezTo>
                  <a:cubicBezTo>
                    <a:pt x="797" y="18"/>
                    <a:pt x="895" y="38"/>
                    <a:pt x="908" y="48"/>
                  </a:cubicBezTo>
                  <a:cubicBezTo>
                    <a:pt x="931" y="66"/>
                    <a:pt x="953" y="87"/>
                    <a:pt x="980" y="96"/>
                  </a:cubicBezTo>
                  <a:cubicBezTo>
                    <a:pt x="1019" y="109"/>
                    <a:pt x="1088" y="156"/>
                    <a:pt x="1088" y="156"/>
                  </a:cubicBezTo>
                  <a:cubicBezTo>
                    <a:pt x="1132" y="287"/>
                    <a:pt x="1062" y="88"/>
                    <a:pt x="1124" y="228"/>
                  </a:cubicBezTo>
                  <a:cubicBezTo>
                    <a:pt x="1149" y="285"/>
                    <a:pt x="1150" y="312"/>
                    <a:pt x="1160" y="372"/>
                  </a:cubicBezTo>
                  <a:cubicBezTo>
                    <a:pt x="1156" y="464"/>
                    <a:pt x="1159" y="557"/>
                    <a:pt x="1148" y="648"/>
                  </a:cubicBezTo>
                  <a:cubicBezTo>
                    <a:pt x="1143" y="693"/>
                    <a:pt x="1084" y="706"/>
                    <a:pt x="1052" y="720"/>
                  </a:cubicBezTo>
                  <a:cubicBezTo>
                    <a:pt x="961" y="759"/>
                    <a:pt x="863" y="788"/>
                    <a:pt x="764" y="804"/>
                  </a:cubicBezTo>
                  <a:cubicBezTo>
                    <a:pt x="604" y="800"/>
                    <a:pt x="444" y="799"/>
                    <a:pt x="284" y="792"/>
                  </a:cubicBezTo>
                  <a:cubicBezTo>
                    <a:pt x="240" y="790"/>
                    <a:pt x="246" y="768"/>
                    <a:pt x="212" y="744"/>
                  </a:cubicBezTo>
                  <a:cubicBezTo>
                    <a:pt x="128" y="684"/>
                    <a:pt x="199" y="747"/>
                    <a:pt x="128" y="708"/>
                  </a:cubicBezTo>
                  <a:cubicBezTo>
                    <a:pt x="103" y="694"/>
                    <a:pt x="56" y="660"/>
                    <a:pt x="56" y="660"/>
                  </a:cubicBezTo>
                  <a:cubicBezTo>
                    <a:pt x="1" y="496"/>
                    <a:pt x="0" y="346"/>
                    <a:pt x="164" y="26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Oval 39"/>
            <p:cNvSpPr>
              <a:spLocks noChangeArrowheads="1"/>
            </p:cNvSpPr>
            <p:nvPr/>
          </p:nvSpPr>
          <p:spPr bwMode="auto">
            <a:xfrm>
              <a:off x="4896" y="120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C24E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2792" name="Object 40"/>
            <p:cNvGraphicFramePr>
              <a:graphicFrameLocks noChangeAspect="1"/>
            </p:cNvGraphicFramePr>
            <p:nvPr/>
          </p:nvGraphicFramePr>
          <p:xfrm>
            <a:off x="3504" y="672"/>
            <a:ext cx="30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4" name="公式" r:id="rId38" imgW="177569" imgH="215619" progId="Equation.3">
                    <p:embed/>
                  </p:oleObj>
                </mc:Choice>
                <mc:Fallback>
                  <p:oleObj name="公式" r:id="rId38" imgW="177569" imgH="21561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672"/>
                          <a:ext cx="30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Oval 41"/>
            <p:cNvSpPr>
              <a:spLocks noChangeArrowheads="1"/>
            </p:cNvSpPr>
            <p:nvPr/>
          </p:nvSpPr>
          <p:spPr bwMode="auto">
            <a:xfrm>
              <a:off x="3792" y="816"/>
              <a:ext cx="96" cy="96"/>
            </a:xfrm>
            <a:prstGeom prst="ellipse">
              <a:avLst/>
            </a:prstGeom>
            <a:solidFill>
              <a:srgbClr val="E43A67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2794" name="Object 42"/>
            <p:cNvGraphicFramePr>
              <a:graphicFrameLocks noChangeAspect="1"/>
            </p:cNvGraphicFramePr>
            <p:nvPr/>
          </p:nvGraphicFramePr>
          <p:xfrm>
            <a:off x="3792" y="1488"/>
            <a:ext cx="30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5" name="公式" r:id="rId39" imgW="177569" imgH="215619" progId="Equation.3">
                    <p:embed/>
                  </p:oleObj>
                </mc:Choice>
                <mc:Fallback>
                  <p:oleObj name="公式" r:id="rId39" imgW="177569" imgH="215619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88"/>
                          <a:ext cx="30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Oval 43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E43A6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6" name="Oval 44"/>
            <p:cNvSpPr>
              <a:spLocks noChangeArrowheads="1"/>
            </p:cNvSpPr>
            <p:nvPr/>
          </p:nvSpPr>
          <p:spPr bwMode="auto">
            <a:xfrm>
              <a:off x="3792" y="81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7" name="Freeform 45"/>
            <p:cNvSpPr>
              <a:spLocks/>
            </p:cNvSpPr>
            <p:nvPr/>
          </p:nvSpPr>
          <p:spPr bwMode="auto">
            <a:xfrm>
              <a:off x="3840" y="912"/>
              <a:ext cx="288" cy="768"/>
            </a:xfrm>
            <a:custGeom>
              <a:avLst/>
              <a:gdLst>
                <a:gd name="T0" fmla="*/ 0 w 288"/>
                <a:gd name="T1" fmla="*/ 0 h 768"/>
                <a:gd name="T2" fmla="*/ 48 w 288"/>
                <a:gd name="T3" fmla="*/ 384 h 768"/>
                <a:gd name="T4" fmla="*/ 288 w 288"/>
                <a:gd name="T5" fmla="*/ 768 h 768"/>
                <a:gd name="T6" fmla="*/ 0 60000 65536"/>
                <a:gd name="T7" fmla="*/ 0 60000 65536"/>
                <a:gd name="T8" fmla="*/ 0 60000 65536"/>
                <a:gd name="T9" fmla="*/ 0 w 288"/>
                <a:gd name="T10" fmla="*/ 0 h 768"/>
                <a:gd name="T11" fmla="*/ 288 w 2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768">
                  <a:moveTo>
                    <a:pt x="0" y="0"/>
                  </a:moveTo>
                  <a:cubicBezTo>
                    <a:pt x="0" y="128"/>
                    <a:pt x="0" y="256"/>
                    <a:pt x="48" y="384"/>
                  </a:cubicBezTo>
                  <a:cubicBezTo>
                    <a:pt x="96" y="512"/>
                    <a:pt x="248" y="704"/>
                    <a:pt x="288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46"/>
            <p:cNvSpPr>
              <a:spLocks noChangeShapeType="1"/>
            </p:cNvSpPr>
            <p:nvPr/>
          </p:nvSpPr>
          <p:spPr bwMode="auto">
            <a:xfrm>
              <a:off x="3888" y="129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2799" name="Object 47"/>
            <p:cNvGraphicFramePr>
              <a:graphicFrameLocks noChangeAspect="1"/>
            </p:cNvGraphicFramePr>
            <p:nvPr/>
          </p:nvGraphicFramePr>
          <p:xfrm>
            <a:off x="3888" y="528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6" name="Equation" r:id="rId40" imgW="152268" imgH="164957" progId="Equation.3">
                    <p:embed/>
                  </p:oleObj>
                </mc:Choice>
                <mc:Fallback>
                  <p:oleObj name="Equation" r:id="rId40" imgW="152268" imgH="16495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528"/>
                          <a:ext cx="3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0" name="Object 48"/>
            <p:cNvGraphicFramePr>
              <a:graphicFrameLocks noChangeAspect="1"/>
            </p:cNvGraphicFramePr>
            <p:nvPr/>
          </p:nvGraphicFramePr>
          <p:xfrm>
            <a:off x="4176" y="1580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7" name="Equation" r:id="rId41" imgW="152268" imgH="164957" progId="Equation.3">
                    <p:embed/>
                  </p:oleObj>
                </mc:Choice>
                <mc:Fallback>
                  <p:oleObj name="Equation" r:id="rId41" imgW="152268" imgH="16495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80"/>
                          <a:ext cx="3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1" name="Freeform 49"/>
            <p:cNvSpPr>
              <a:spLocks/>
            </p:cNvSpPr>
            <p:nvPr/>
          </p:nvSpPr>
          <p:spPr bwMode="auto">
            <a:xfrm>
              <a:off x="4320" y="864"/>
              <a:ext cx="1160" cy="804"/>
            </a:xfrm>
            <a:custGeom>
              <a:avLst/>
              <a:gdLst>
                <a:gd name="T0" fmla="*/ 164 w 1160"/>
                <a:gd name="T1" fmla="*/ 264 h 804"/>
                <a:gd name="T2" fmla="*/ 248 w 1160"/>
                <a:gd name="T3" fmla="*/ 144 h 804"/>
                <a:gd name="T4" fmla="*/ 320 w 1160"/>
                <a:gd name="T5" fmla="*/ 120 h 804"/>
                <a:gd name="T6" fmla="*/ 428 w 1160"/>
                <a:gd name="T7" fmla="*/ 60 h 804"/>
                <a:gd name="T8" fmla="*/ 548 w 1160"/>
                <a:gd name="T9" fmla="*/ 12 h 804"/>
                <a:gd name="T10" fmla="*/ 584 w 1160"/>
                <a:gd name="T11" fmla="*/ 0 h 804"/>
                <a:gd name="T12" fmla="*/ 780 w 1160"/>
                <a:gd name="T13" fmla="*/ 16 h 804"/>
                <a:gd name="T14" fmla="*/ 908 w 1160"/>
                <a:gd name="T15" fmla="*/ 48 h 804"/>
                <a:gd name="T16" fmla="*/ 980 w 1160"/>
                <a:gd name="T17" fmla="*/ 96 h 804"/>
                <a:gd name="T18" fmla="*/ 1088 w 1160"/>
                <a:gd name="T19" fmla="*/ 156 h 804"/>
                <a:gd name="T20" fmla="*/ 1124 w 1160"/>
                <a:gd name="T21" fmla="*/ 228 h 804"/>
                <a:gd name="T22" fmla="*/ 1160 w 1160"/>
                <a:gd name="T23" fmla="*/ 372 h 804"/>
                <a:gd name="T24" fmla="*/ 1148 w 1160"/>
                <a:gd name="T25" fmla="*/ 648 h 804"/>
                <a:gd name="T26" fmla="*/ 1052 w 1160"/>
                <a:gd name="T27" fmla="*/ 720 h 804"/>
                <a:gd name="T28" fmla="*/ 764 w 1160"/>
                <a:gd name="T29" fmla="*/ 804 h 804"/>
                <a:gd name="T30" fmla="*/ 284 w 1160"/>
                <a:gd name="T31" fmla="*/ 792 h 804"/>
                <a:gd name="T32" fmla="*/ 212 w 1160"/>
                <a:gd name="T33" fmla="*/ 744 h 804"/>
                <a:gd name="T34" fmla="*/ 128 w 1160"/>
                <a:gd name="T35" fmla="*/ 708 h 804"/>
                <a:gd name="T36" fmla="*/ 56 w 1160"/>
                <a:gd name="T37" fmla="*/ 660 h 804"/>
                <a:gd name="T38" fmla="*/ 164 w 1160"/>
                <a:gd name="T39" fmla="*/ 264 h 8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60"/>
                <a:gd name="T61" fmla="*/ 0 h 804"/>
                <a:gd name="T62" fmla="*/ 1160 w 1160"/>
                <a:gd name="T63" fmla="*/ 804 h 8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60" h="804">
                  <a:moveTo>
                    <a:pt x="164" y="264"/>
                  </a:moveTo>
                  <a:cubicBezTo>
                    <a:pt x="178" y="209"/>
                    <a:pt x="193" y="172"/>
                    <a:pt x="248" y="144"/>
                  </a:cubicBezTo>
                  <a:cubicBezTo>
                    <a:pt x="271" y="133"/>
                    <a:pt x="299" y="134"/>
                    <a:pt x="320" y="120"/>
                  </a:cubicBezTo>
                  <a:cubicBezTo>
                    <a:pt x="355" y="97"/>
                    <a:pt x="391" y="81"/>
                    <a:pt x="428" y="60"/>
                  </a:cubicBezTo>
                  <a:cubicBezTo>
                    <a:pt x="477" y="32"/>
                    <a:pt x="489" y="32"/>
                    <a:pt x="548" y="12"/>
                  </a:cubicBezTo>
                  <a:cubicBezTo>
                    <a:pt x="560" y="8"/>
                    <a:pt x="584" y="0"/>
                    <a:pt x="584" y="0"/>
                  </a:cubicBezTo>
                  <a:cubicBezTo>
                    <a:pt x="680" y="4"/>
                    <a:pt x="685" y="2"/>
                    <a:pt x="780" y="16"/>
                  </a:cubicBezTo>
                  <a:cubicBezTo>
                    <a:pt x="797" y="18"/>
                    <a:pt x="895" y="38"/>
                    <a:pt x="908" y="48"/>
                  </a:cubicBezTo>
                  <a:cubicBezTo>
                    <a:pt x="931" y="66"/>
                    <a:pt x="953" y="87"/>
                    <a:pt x="980" y="96"/>
                  </a:cubicBezTo>
                  <a:cubicBezTo>
                    <a:pt x="1019" y="109"/>
                    <a:pt x="1088" y="156"/>
                    <a:pt x="1088" y="156"/>
                  </a:cubicBezTo>
                  <a:cubicBezTo>
                    <a:pt x="1132" y="287"/>
                    <a:pt x="1062" y="88"/>
                    <a:pt x="1124" y="228"/>
                  </a:cubicBezTo>
                  <a:cubicBezTo>
                    <a:pt x="1149" y="285"/>
                    <a:pt x="1150" y="312"/>
                    <a:pt x="1160" y="372"/>
                  </a:cubicBezTo>
                  <a:cubicBezTo>
                    <a:pt x="1156" y="464"/>
                    <a:pt x="1159" y="557"/>
                    <a:pt x="1148" y="648"/>
                  </a:cubicBezTo>
                  <a:cubicBezTo>
                    <a:pt x="1143" y="693"/>
                    <a:pt x="1084" y="706"/>
                    <a:pt x="1052" y="720"/>
                  </a:cubicBezTo>
                  <a:cubicBezTo>
                    <a:pt x="961" y="759"/>
                    <a:pt x="863" y="788"/>
                    <a:pt x="764" y="804"/>
                  </a:cubicBezTo>
                  <a:cubicBezTo>
                    <a:pt x="604" y="800"/>
                    <a:pt x="444" y="799"/>
                    <a:pt x="284" y="792"/>
                  </a:cubicBezTo>
                  <a:cubicBezTo>
                    <a:pt x="240" y="790"/>
                    <a:pt x="246" y="768"/>
                    <a:pt x="212" y="744"/>
                  </a:cubicBezTo>
                  <a:cubicBezTo>
                    <a:pt x="128" y="684"/>
                    <a:pt x="199" y="747"/>
                    <a:pt x="128" y="708"/>
                  </a:cubicBezTo>
                  <a:cubicBezTo>
                    <a:pt x="103" y="694"/>
                    <a:pt x="56" y="660"/>
                    <a:pt x="56" y="660"/>
                  </a:cubicBezTo>
                  <a:cubicBezTo>
                    <a:pt x="1" y="496"/>
                    <a:pt x="0" y="346"/>
                    <a:pt x="164" y="264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2" name="Object 50"/>
            <p:cNvGraphicFramePr>
              <a:graphicFrameLocks noChangeAspect="1"/>
            </p:cNvGraphicFramePr>
            <p:nvPr/>
          </p:nvGraphicFramePr>
          <p:xfrm>
            <a:off x="4512" y="1296"/>
            <a:ext cx="2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8" name="Equation" r:id="rId42" imgW="104569" imgH="133453" progId="Equation.3">
                    <p:embed/>
                  </p:oleObj>
                </mc:Choice>
                <mc:Fallback>
                  <p:oleObj name="Equation" r:id="rId42" imgW="104569" imgH="13345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296"/>
                          <a:ext cx="27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3" name="Object 51"/>
            <p:cNvGraphicFramePr>
              <a:graphicFrameLocks noChangeAspect="1"/>
            </p:cNvGraphicFramePr>
            <p:nvPr/>
          </p:nvGraphicFramePr>
          <p:xfrm>
            <a:off x="5136" y="960"/>
            <a:ext cx="33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9" name="公式" r:id="rId44" imgW="152268" imgH="215713" progId="Equation.3">
                    <p:embed/>
                  </p:oleObj>
                </mc:Choice>
                <mc:Fallback>
                  <p:oleObj name="公式" r:id="rId44" imgW="152268" imgH="21571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960"/>
                          <a:ext cx="330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4" name="Object 52"/>
            <p:cNvGraphicFramePr>
              <a:graphicFrameLocks noChangeAspect="1"/>
            </p:cNvGraphicFramePr>
            <p:nvPr/>
          </p:nvGraphicFramePr>
          <p:xfrm>
            <a:off x="4368" y="720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0" name="Equation" r:id="rId46" imgW="142973" imgH="152451" progId="Equation.3">
                    <p:embed/>
                  </p:oleObj>
                </mc:Choice>
                <mc:Fallback>
                  <p:oleObj name="Equation" r:id="rId46" imgW="142973" imgH="152451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20"/>
                          <a:ext cx="3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5" name="Text Box 53"/>
            <p:cNvSpPr txBox="1">
              <a:spLocks noChangeArrowheads="1"/>
            </p:cNvSpPr>
            <p:nvPr/>
          </p:nvSpPr>
          <p:spPr bwMode="auto">
            <a:xfrm>
              <a:off x="4464" y="86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66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4724400" y="4224338"/>
            <a:ext cx="4343400" cy="2405062"/>
          </a:xfrm>
          <a:prstGeom prst="rect">
            <a:avLst/>
          </a:prstGeom>
          <a:solidFill>
            <a:srgbClr val="F1F1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1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4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4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14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4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4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14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4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14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1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44" grpId="0" animBg="1"/>
      <p:bldP spid="914444" grpId="1" animBg="1"/>
      <p:bldP spid="914445" grpId="0" animBg="1"/>
      <p:bldP spid="914446" grpId="0" animBg="1"/>
      <p:bldP spid="914446" grpId="1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8E045-89C2-4040-9293-31EFF45590F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3733800" y="35052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 flipV="1">
            <a:off x="3124200" y="2514600"/>
            <a:ext cx="14478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765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一正方形边长为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，一点电荷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在离它的中心</a:t>
            </a:r>
            <a:r>
              <a:rPr lang="en-US" altLang="zh-CN" sz="2400" i="1">
                <a:latin typeface="Times New Roman" panose="02020603050405020304" pitchFamily="18" charset="0"/>
              </a:rPr>
              <a:t>a/2</a:t>
            </a:r>
            <a:r>
              <a:rPr lang="zh-CN" altLang="en-US" sz="2400">
                <a:latin typeface="Times New Roman" panose="02020603050405020304" pitchFamily="18" charset="0"/>
              </a:rPr>
              <a:t>处，则穿过正方形的电通量为多少？</a:t>
            </a:r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2514600" y="3048000"/>
            <a:ext cx="2438400" cy="914400"/>
          </a:xfrm>
          <a:prstGeom prst="parallelogram">
            <a:avLst>
              <a:gd name="adj" fmla="val 85593"/>
            </a:avLst>
          </a:prstGeom>
          <a:solidFill>
            <a:schemeClr val="accent1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 flipV="1">
            <a:off x="3733800" y="1752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635375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7223125" y="3317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3810000" y="15240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572000" y="2286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26579-44EF-4DEA-88E5-E8D5198EEA0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/>
          </a:p>
        </p:txBody>
      </p:sp>
      <p:sp>
        <p:nvSpPr>
          <p:cNvPr id="34819" name="Rectangle 13"/>
          <p:cNvSpPr>
            <a:spLocks noChangeArrowheads="1"/>
          </p:cNvSpPr>
          <p:nvPr/>
        </p:nvSpPr>
        <p:spPr bwMode="auto">
          <a:xfrm>
            <a:off x="3200400" y="1676400"/>
            <a:ext cx="1600200" cy="14478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733800" y="35052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276600" y="2514600"/>
            <a:ext cx="1143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765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一正方形边长为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，一点电荷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在离它的中心</a:t>
            </a:r>
            <a:r>
              <a:rPr lang="en-US" altLang="zh-CN" sz="2400" i="1">
                <a:latin typeface="Times New Roman" panose="02020603050405020304" pitchFamily="18" charset="0"/>
              </a:rPr>
              <a:t>a/2</a:t>
            </a:r>
            <a:r>
              <a:rPr lang="zh-CN" altLang="en-US" sz="2400">
                <a:latin typeface="Times New Roman" panose="02020603050405020304" pitchFamily="18" charset="0"/>
              </a:rPr>
              <a:t>处，则穿过正方形的电通量为多少？</a:t>
            </a: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3733800" y="1752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36576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223125" y="3317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3886200" y="15240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4419600" y="2286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 flipV="1">
            <a:off x="2681288" y="16764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 flipV="1">
            <a:off x="2681288" y="3124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6"/>
          <p:cNvSpPr>
            <a:spLocks noChangeShapeType="1"/>
          </p:cNvSpPr>
          <p:nvPr/>
        </p:nvSpPr>
        <p:spPr bwMode="auto">
          <a:xfrm flipV="1">
            <a:off x="4281488" y="3124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7"/>
          <p:cNvSpPr>
            <a:spLocks noChangeShapeType="1"/>
          </p:cNvSpPr>
          <p:nvPr/>
        </p:nvSpPr>
        <p:spPr bwMode="auto">
          <a:xfrm flipV="1">
            <a:off x="4281488" y="16764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2667000" y="2362200"/>
            <a:ext cx="16002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33" name="Text Box 19"/>
          <p:cNvSpPr txBox="1">
            <a:spLocks noChangeArrowheads="1"/>
          </p:cNvSpPr>
          <p:nvPr/>
        </p:nvSpPr>
        <p:spPr bwMode="auto">
          <a:xfrm>
            <a:off x="34290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4834" name="Object 20"/>
          <p:cNvGraphicFramePr>
            <a:graphicFrameLocks noChangeAspect="1"/>
          </p:cNvGraphicFramePr>
          <p:nvPr/>
        </p:nvGraphicFramePr>
        <p:xfrm>
          <a:off x="4765675" y="32766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3276600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BD341-06E2-4888-8973-C16BD7A5272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/>
          </a:p>
        </p:txBody>
      </p:sp>
      <p:sp>
        <p:nvSpPr>
          <p:cNvPr id="9584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81000"/>
            <a:ext cx="86106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立方体边长为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a </a:t>
            </a:r>
            <a:r>
              <a:rPr lang="en-US" altLang="zh-CN" sz="2400" dirty="0" smtClean="0">
                <a:solidFill>
                  <a:srgbClr val="0033CC"/>
                </a:solidFill>
              </a:rPr>
              <a:t>= 10.0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cm</a:t>
            </a:r>
            <a:r>
              <a:rPr lang="en-US" altLang="zh-CN" sz="2400" dirty="0" smtClean="0">
                <a:solidFill>
                  <a:srgbClr val="0033CC"/>
                </a:solidFill>
              </a:rPr>
              <a:t>, </a:t>
            </a:r>
            <a:r>
              <a:rPr lang="zh-CN" altLang="en-US" sz="2400" dirty="0" smtClean="0">
                <a:solidFill>
                  <a:srgbClr val="0033CC"/>
                </a:solidFill>
              </a:rPr>
              <a:t>场强分量为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E</a:t>
            </a:r>
            <a:r>
              <a:rPr lang="en-US" altLang="zh-CN" sz="2400" i="1" baseline="-25000" dirty="0" smtClean="0">
                <a:solidFill>
                  <a:srgbClr val="0033CC"/>
                </a:solidFill>
                <a:latin typeface="+mj-lt"/>
              </a:rPr>
              <a:t>x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= bx</a:t>
            </a:r>
            <a:r>
              <a:rPr lang="en-US" altLang="zh-CN" sz="2400" i="1" baseline="30000" dirty="0" smtClean="0">
                <a:solidFill>
                  <a:srgbClr val="0033CC"/>
                </a:solidFill>
                <a:latin typeface="+mj-lt"/>
              </a:rPr>
              <a:t>1/2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, </a:t>
            </a:r>
            <a:r>
              <a:rPr lang="en-US" altLang="zh-CN" sz="2400" i="1" dirty="0" err="1" smtClean="0">
                <a:solidFill>
                  <a:srgbClr val="0033CC"/>
                </a:solidFill>
                <a:latin typeface="+mj-lt"/>
              </a:rPr>
              <a:t>E</a:t>
            </a:r>
            <a:r>
              <a:rPr lang="en-US" altLang="zh-CN" sz="2400" i="1" baseline="-25000" dirty="0" err="1" smtClean="0">
                <a:solidFill>
                  <a:srgbClr val="0033CC"/>
                </a:solidFill>
                <a:latin typeface="+mj-lt"/>
              </a:rPr>
              <a:t>y</a:t>
            </a:r>
            <a:r>
              <a:rPr lang="en-US" altLang="zh-CN" sz="2400" i="1" baseline="-25000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= </a:t>
            </a:r>
            <a:r>
              <a:rPr lang="en-US" altLang="zh-CN" sz="2400" i="1" dirty="0" err="1" smtClean="0">
                <a:solidFill>
                  <a:srgbClr val="0033CC"/>
                </a:solidFill>
                <a:latin typeface="+mj-lt"/>
              </a:rPr>
              <a:t>E</a:t>
            </a:r>
            <a:r>
              <a:rPr lang="en-US" altLang="zh-CN" sz="2400" i="1" baseline="-25000" dirty="0" err="1" smtClean="0">
                <a:solidFill>
                  <a:srgbClr val="0033CC"/>
                </a:solidFill>
                <a:latin typeface="+mj-lt"/>
              </a:rPr>
              <a:t>z</a:t>
            </a:r>
            <a:r>
              <a:rPr lang="en-US" altLang="zh-CN" sz="2400" i="1" baseline="-25000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= 0</a:t>
            </a:r>
            <a:r>
              <a:rPr lang="en-US" altLang="zh-CN" sz="2400" dirty="0" smtClean="0">
                <a:solidFill>
                  <a:srgbClr val="0033CC"/>
                </a:solidFill>
              </a:rPr>
              <a:t>, </a:t>
            </a:r>
            <a:r>
              <a:rPr lang="zh-CN" altLang="en-US" sz="2400" dirty="0" smtClean="0">
                <a:solidFill>
                  <a:srgbClr val="0033CC"/>
                </a:solidFill>
              </a:rPr>
              <a:t>其中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b </a:t>
            </a:r>
            <a:r>
              <a:rPr lang="en-US" altLang="zh-CN" sz="2400" dirty="0" smtClean="0">
                <a:solidFill>
                  <a:srgbClr val="0033CC"/>
                </a:solidFill>
              </a:rPr>
              <a:t>= 800 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N</a:t>
            </a:r>
            <a:r>
              <a:rPr lang="en-US" altLang="zh-CN" sz="2400" dirty="0" smtClean="0">
                <a:solidFill>
                  <a:srgbClr val="0033CC"/>
                </a:solidFill>
              </a:rPr>
              <a:t>/(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m</a:t>
            </a:r>
            <a:r>
              <a:rPr lang="en-US" altLang="zh-CN" sz="2400" i="1" baseline="30000" dirty="0" smtClean="0">
                <a:solidFill>
                  <a:srgbClr val="0033CC"/>
                </a:solidFill>
                <a:latin typeface="+mj-lt"/>
              </a:rPr>
              <a:t>1/2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C</a:t>
            </a:r>
            <a:r>
              <a:rPr lang="en-US" altLang="zh-CN" sz="2400" dirty="0" smtClean="0">
                <a:solidFill>
                  <a:srgbClr val="0033CC"/>
                </a:solidFill>
              </a:rPr>
              <a:t>)</a:t>
            </a:r>
            <a:r>
              <a:rPr lang="zh-CN" altLang="en-US" sz="2400" dirty="0" smtClean="0">
                <a:solidFill>
                  <a:srgbClr val="0033CC"/>
                </a:solidFill>
              </a:rPr>
              <a:t>。求：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rgbClr val="0033CC"/>
                </a:solidFill>
              </a:rPr>
              <a:t>(1) </a:t>
            </a:r>
            <a:r>
              <a:rPr lang="zh-CN" altLang="en-US" sz="2400" dirty="0" smtClean="0">
                <a:solidFill>
                  <a:srgbClr val="0033CC"/>
                </a:solidFill>
              </a:rPr>
              <a:t>立方体表面的电场通量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rgbClr val="0033CC"/>
                </a:solidFill>
              </a:rPr>
              <a:t>(2) </a:t>
            </a:r>
            <a:r>
              <a:rPr lang="zh-CN" altLang="en-US" sz="2400" dirty="0" smtClean="0">
                <a:solidFill>
                  <a:srgbClr val="0033CC"/>
                </a:solidFill>
              </a:rPr>
              <a:t>立方体内的总电荷。</a:t>
            </a:r>
          </a:p>
        </p:txBody>
      </p:sp>
      <p:sp>
        <p:nvSpPr>
          <p:cNvPr id="36868" name="Line 2"/>
          <p:cNvSpPr>
            <a:spLocks noChangeShapeType="1"/>
          </p:cNvSpPr>
          <p:nvPr/>
        </p:nvSpPr>
        <p:spPr bwMode="auto">
          <a:xfrm>
            <a:off x="5715000" y="26670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177088" y="1219200"/>
            <a:ext cx="1600200" cy="14478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6643688" y="1219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6643688" y="26670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8243888" y="26670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8243888" y="1219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643688" y="1905000"/>
            <a:ext cx="16002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3152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5715000" y="914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4953000" y="1828800"/>
            <a:ext cx="14478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5105400" y="3352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7150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91634" y="2285999"/>
            <a:ext cx="506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只需计算立方体左右两面的电场通量</a:t>
            </a: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0" y="2895600"/>
          <a:ext cx="60960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公式" r:id="rId3" imgW="2679700" imgH="787400" progId="Equation.3">
                  <p:embed/>
                </p:oleObj>
              </mc:Choice>
              <mc:Fallback>
                <p:oleObj name="公式" r:id="rId3" imgW="2679700" imgH="787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60960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441325" y="48006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根据高斯定理，立方体内的总电荷</a:t>
            </a:r>
          </a:p>
        </p:txBody>
      </p:sp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685800" y="5334000"/>
          <a:ext cx="3200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公式" r:id="rId5" imgW="1422400" imgH="241300" progId="Equation.3">
                  <p:embed/>
                </p:oleObj>
              </mc:Choice>
              <mc:Fallback>
                <p:oleObj name="公式" r:id="rId5" imgW="14224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3200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8728075" y="28194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7" imgW="126835" imgH="139518" progId="Equation.3">
                  <p:embed/>
                </p:oleObj>
              </mc:Choice>
              <mc:Fallback>
                <p:oleObj name="公式" r:id="rId7" imgW="126835" imgH="13951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075" y="2819400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6227763" y="1330325"/>
          <a:ext cx="45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公式" r:id="rId9" imgW="139579" imgH="164957" progId="Equation.3">
                  <p:embed/>
                </p:oleObj>
              </mc:Choice>
              <mc:Fallback>
                <p:oleObj name="公式" r:id="rId9" imgW="139579" imgH="1649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330325"/>
                        <a:ext cx="45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5791200" y="706438"/>
          <a:ext cx="415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公式" r:id="rId11" imgW="126725" imgH="126725" progId="Equation.3">
                  <p:embed/>
                </p:oleObj>
              </mc:Choice>
              <mc:Fallback>
                <p:oleObj name="公式" r:id="rId11" imgW="126725" imgH="1267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06438"/>
                        <a:ext cx="415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/>
      <p:bldP spid="368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电场强度</a:t>
            </a:r>
            <a:endParaRPr lang="en-US" altLang="zh-CN" smtClean="0"/>
          </a:p>
          <a:p>
            <a:r>
              <a:rPr lang="zh-CN" altLang="en-US" smtClean="0"/>
              <a:t>电场是有源场</a:t>
            </a:r>
            <a:endParaRPr lang="en-US" altLang="zh-CN" smtClean="0"/>
          </a:p>
          <a:p>
            <a:r>
              <a:rPr lang="zh-CN" altLang="en-US" smtClean="0"/>
              <a:t>电场强度的叠加原理</a:t>
            </a:r>
            <a:r>
              <a:rPr lang="en-US" altLang="zh-CN" smtClean="0"/>
              <a:t>+</a:t>
            </a:r>
            <a:r>
              <a:rPr lang="zh-CN" altLang="en-US" smtClean="0"/>
              <a:t>积分公式</a:t>
            </a:r>
            <a:endParaRPr lang="en-US" altLang="zh-CN" smtClean="0"/>
          </a:p>
          <a:p>
            <a:r>
              <a:rPr lang="zh-CN" altLang="en-US" smtClean="0"/>
              <a:t>电场高斯定理（及推导：立体角）</a:t>
            </a:r>
            <a:endParaRPr lang="en-US" altLang="zh-CN" smtClean="0"/>
          </a:p>
          <a:p>
            <a:r>
              <a:rPr lang="zh-CN" altLang="en-US" smtClean="0"/>
              <a:t>高斯定理</a:t>
            </a:r>
            <a:r>
              <a:rPr lang="en-US" altLang="zh-CN" smtClean="0"/>
              <a:t>+</a:t>
            </a:r>
            <a:r>
              <a:rPr lang="zh-CN" altLang="en-US" smtClean="0"/>
              <a:t>对称性 </a:t>
            </a:r>
            <a:r>
              <a:rPr lang="en-US" altLang="zh-CN" smtClean="0"/>
              <a:t>--》</a:t>
            </a:r>
            <a:r>
              <a:rPr lang="zh-CN" altLang="en-US" smtClean="0"/>
              <a:t>电场强度</a:t>
            </a:r>
            <a:endParaRPr lang="en-US" altLang="zh-CN" smtClean="0"/>
          </a:p>
          <a:p>
            <a:r>
              <a:rPr lang="zh-CN" altLang="en-US" smtClean="0"/>
              <a:t>散度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01EF1-C639-42B7-A886-63A54E9EE4C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895600" y="609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F9F329-C503-417C-95EA-A59A40ED2C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800" b="0" smtClean="0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应用高斯定理求电场分布</a:t>
            </a:r>
            <a:endParaRPr lang="zh-CN" altLang="en-US" sz="2800" b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66700" y="762000"/>
            <a:ext cx="8610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latin typeface="华康简楷" pitchFamily="49" charset="-122"/>
                <a:ea typeface="华康简楷" pitchFamily="49" charset="-122"/>
              </a:rPr>
              <a:t>    </a:t>
            </a: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电荷是电场的源，电荷分布决定着电场的分布</a:t>
            </a:r>
            <a:r>
              <a:rPr lang="en-US" altLang="zh-CN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当电荷分布存在某种</a:t>
            </a: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对称性</a:t>
            </a:r>
            <a:r>
              <a:rPr lang="en-US" altLang="zh-CN" sz="2400" dirty="0" smtClean="0">
                <a:latin typeface="宋体" panose="02010600030101010101" pitchFamily="2" charset="-122"/>
              </a:rPr>
              <a:t>(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symmetry</a:t>
            </a:r>
            <a:r>
              <a:rPr lang="en-US" altLang="zh-CN" sz="2400" dirty="0" smtClean="0">
                <a:latin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，使我们由此可以判断出存在着这样的高斯面（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gaussian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surface</a:t>
            </a:r>
            <a:r>
              <a:rPr lang="zh-CN" altLang="en-US" sz="2400" dirty="0" smtClean="0">
                <a:latin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</a:rPr>
              <a:t>———</a:t>
            </a:r>
            <a:r>
              <a:rPr lang="zh-CN" altLang="en-US" sz="24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每个高斯面上所有点的场强</a:t>
            </a:r>
            <a:r>
              <a:rPr lang="en-US" altLang="zh-CN" sz="2400" i="1" dirty="0" smtClean="0">
                <a:solidFill>
                  <a:srgbClr val="792B25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4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都相等，而且</a:t>
            </a:r>
            <a:r>
              <a:rPr lang="en-US" altLang="zh-CN" sz="2400" i="1" dirty="0" smtClean="0">
                <a:solidFill>
                  <a:srgbClr val="792B25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4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的方向与高斯面法向的夹角处处一致</a:t>
            </a:r>
            <a:r>
              <a:rPr lang="zh-CN" altLang="en-US" sz="2400" dirty="0" smtClean="0">
                <a:latin typeface="宋体" panose="02010600030101010101" pitchFamily="2" charset="-122"/>
              </a:rPr>
              <a:t>，那么高斯定理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中左方的积分将会变得很简单</a:t>
            </a:r>
            <a:r>
              <a:rPr lang="en-US" altLang="zh-CN" sz="2400" dirty="0" smtClean="0"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</a:rPr>
              <a:t>这情形下比起由库仑定律得到的矢量积分式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求电场就要方便得多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endParaRPr lang="en-US" altLang="zh-CN" sz="2400" dirty="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1676400" y="3265488"/>
          <a:ext cx="4876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公式" r:id="rId3" imgW="1562100" imgH="431800" progId="Equation.3">
                  <p:embed/>
                </p:oleObj>
              </mc:Choice>
              <mc:Fallback>
                <p:oleObj name="公式" r:id="rId3" imgW="15621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65488"/>
                        <a:ext cx="4876800" cy="1001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1722438" y="5181600"/>
          <a:ext cx="48593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5" imgW="1968500" imgH="431800" progId="Equation.3">
                  <p:embed/>
                </p:oleObj>
              </mc:Choice>
              <mc:Fallback>
                <p:oleObj name="公式" r:id="rId5" imgW="1968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181600"/>
                        <a:ext cx="4859337" cy="1055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latin typeface="宋体" panose="02010600030101010101" pitchFamily="2" charset="-122"/>
              </a:rPr>
              <a:t>下面讨论三种重要的对称性</a:t>
            </a:r>
            <a:r>
              <a:rPr lang="en-US" altLang="zh-CN" sz="3200" smtClean="0">
                <a:latin typeface="宋体" panose="02010600030101010101" pitchFamily="2" charset="-122"/>
              </a:rPr>
              <a:t>——</a:t>
            </a:r>
            <a:r>
              <a:rPr lang="zh-CN" altLang="en-US" sz="3200" smtClean="0">
                <a:solidFill>
                  <a:srgbClr val="006600"/>
                </a:solidFill>
                <a:latin typeface="宋体" panose="02010600030101010101" pitchFamily="2" charset="-122"/>
              </a:rPr>
              <a:t>球对称性、无限长直线对称性、无限大平面对称性</a:t>
            </a:r>
            <a:r>
              <a:rPr lang="zh-CN" altLang="en-US" sz="3200" smtClean="0">
                <a:latin typeface="宋体" panose="02010600030101010101" pitchFamily="2" charset="-122"/>
              </a:rPr>
              <a:t>的情形。</a:t>
            </a:r>
            <a:r>
              <a:rPr lang="zh-CN" altLang="en-US" sz="3200" smtClean="0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smtClean="0">
                <a:solidFill>
                  <a:srgbClr val="00FF00"/>
                </a:solidFill>
                <a:latin typeface="宋体" panose="02010600030101010101" pitchFamily="2" charset="-122"/>
              </a:rPr>
              <a:t/>
            </a:r>
            <a:br>
              <a:rPr lang="zh-CN" altLang="en-US" sz="3200" smtClean="0">
                <a:solidFill>
                  <a:srgbClr val="00FF00"/>
                </a:solidFill>
                <a:latin typeface="宋体" panose="02010600030101010101" pitchFamily="2" charset="-122"/>
              </a:rPr>
            </a:br>
            <a:endParaRPr lang="zh-CN" altLang="en-US" sz="32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0BE0E-93F8-4396-A7E8-8199E24283D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A1B06-52C1-4C77-8DF0-8FD43B619CF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800" b="0" smtClean="0"/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6019800" y="442913"/>
            <a:ext cx="2971800" cy="2971800"/>
            <a:chOff x="3792" y="480"/>
            <a:chExt cx="1872" cy="1872"/>
          </a:xfrm>
        </p:grpSpPr>
        <p:grpSp>
          <p:nvGrpSpPr>
            <p:cNvPr id="43023" name="Group 3"/>
            <p:cNvGrpSpPr>
              <a:grpSpLocks/>
            </p:cNvGrpSpPr>
            <p:nvPr/>
          </p:nvGrpSpPr>
          <p:grpSpPr bwMode="auto">
            <a:xfrm>
              <a:off x="3792" y="480"/>
              <a:ext cx="1872" cy="1872"/>
              <a:chOff x="3792" y="480"/>
              <a:chExt cx="1872" cy="1872"/>
            </a:xfrm>
          </p:grpSpPr>
          <p:sp>
            <p:nvSpPr>
              <p:cNvPr id="43025" name="Rectangle 4"/>
              <p:cNvSpPr>
                <a:spLocks noChangeArrowheads="1"/>
              </p:cNvSpPr>
              <p:nvPr/>
            </p:nvSpPr>
            <p:spPr bwMode="auto">
              <a:xfrm>
                <a:off x="3792" y="480"/>
                <a:ext cx="1872" cy="18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43026" name="Group 5"/>
              <p:cNvGrpSpPr>
                <a:grpSpLocks/>
              </p:cNvGrpSpPr>
              <p:nvPr/>
            </p:nvGrpSpPr>
            <p:grpSpPr bwMode="auto">
              <a:xfrm>
                <a:off x="4176" y="816"/>
                <a:ext cx="1187" cy="1200"/>
                <a:chOff x="6144" y="864"/>
                <a:chExt cx="1187" cy="1200"/>
              </a:xfrm>
            </p:grpSpPr>
            <p:grpSp>
              <p:nvGrpSpPr>
                <p:cNvPr id="43027" name="Group 6"/>
                <p:cNvGrpSpPr>
                  <a:grpSpLocks/>
                </p:cNvGrpSpPr>
                <p:nvPr/>
              </p:nvGrpSpPr>
              <p:grpSpPr bwMode="auto">
                <a:xfrm>
                  <a:off x="6144" y="864"/>
                  <a:ext cx="1187" cy="1200"/>
                  <a:chOff x="6144" y="864"/>
                  <a:chExt cx="1187" cy="1200"/>
                </a:xfrm>
              </p:grpSpPr>
              <p:sp>
                <p:nvSpPr>
                  <p:cNvPr id="4302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144" y="877"/>
                    <a:ext cx="1178" cy="115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4303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4" y="864"/>
                    <a:ext cx="225" cy="9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3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434" y="91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914" y="96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058" y="115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106" y="1344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010" y="153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242" y="105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6146" y="129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242" y="153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3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386" y="168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4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866" y="168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4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77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3042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23" y="1440"/>
                    <a:ext cx="399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4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34" y="158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zh-CN" altLang="zh-CN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43028" name="Object 22"/>
                <p:cNvGraphicFramePr>
                  <a:graphicFrameLocks noChangeAspect="1"/>
                </p:cNvGraphicFramePr>
                <p:nvPr/>
              </p:nvGraphicFramePr>
              <p:xfrm>
                <a:off x="6474" y="1200"/>
                <a:ext cx="25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68" name="Equation" r:id="rId3" imgW="152202" imgH="177569" progId="Equation.3">
                        <p:embed/>
                      </p:oleObj>
                    </mc:Choice>
                    <mc:Fallback>
                      <p:oleObj name="Equation" r:id="rId3" imgW="152202" imgH="177569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74" y="1200"/>
                              <a:ext cx="254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43024" name="Object 23"/>
            <p:cNvGraphicFramePr>
              <a:graphicFrameLocks noChangeAspect="1"/>
            </p:cNvGraphicFramePr>
            <p:nvPr/>
          </p:nvGraphicFramePr>
          <p:xfrm>
            <a:off x="4575" y="148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9" name="Equation" r:id="rId5" imgW="215806" imgH="228501" progId="Equation.3">
                    <p:embed/>
                  </p:oleObj>
                </mc:Choice>
                <mc:Fallback>
                  <p:oleObj name="Equation" r:id="rId5" imgW="215806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1488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2" name="Text Box 24"/>
          <p:cNvSpPr txBox="1">
            <a:spLocks noChangeArrowheads="1"/>
          </p:cNvSpPr>
          <p:nvPr/>
        </p:nvSpPr>
        <p:spPr bwMode="auto">
          <a:xfrm>
            <a:off x="1066800" y="304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均匀带电球壳的电场强度</a:t>
            </a:r>
            <a:endParaRPr kumimoji="1" lang="zh-CN" altLang="en-US" sz="280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grpSp>
        <p:nvGrpSpPr>
          <p:cNvPr id="43013" name="Group 40"/>
          <p:cNvGrpSpPr>
            <a:grpSpLocks/>
          </p:cNvGrpSpPr>
          <p:nvPr/>
        </p:nvGrpSpPr>
        <p:grpSpPr bwMode="auto">
          <a:xfrm>
            <a:off x="228600" y="817563"/>
            <a:ext cx="5867400" cy="1379537"/>
            <a:chOff x="144" y="716"/>
            <a:chExt cx="3696" cy="869"/>
          </a:xfrm>
        </p:grpSpPr>
        <p:sp>
          <p:nvSpPr>
            <p:cNvPr id="43020" name="Text Box 41"/>
            <p:cNvSpPr txBox="1">
              <a:spLocks noChangeArrowheads="1"/>
            </p:cNvSpPr>
            <p:nvPr/>
          </p:nvSpPr>
          <p:spPr bwMode="auto">
            <a:xfrm>
              <a:off x="144" y="720"/>
              <a:ext cx="369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一半径为   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均匀带电     的薄球壳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求球壳内外任意点的电场强 度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3021" name="Object 42"/>
            <p:cNvGraphicFramePr>
              <a:graphicFrameLocks noChangeAspect="1"/>
            </p:cNvGraphicFramePr>
            <p:nvPr/>
          </p:nvGraphicFramePr>
          <p:xfrm>
            <a:off x="1557" y="716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0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716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43"/>
            <p:cNvGraphicFramePr>
              <a:graphicFrameLocks noChangeAspect="1"/>
            </p:cNvGraphicFramePr>
            <p:nvPr/>
          </p:nvGraphicFramePr>
          <p:xfrm>
            <a:off x="2928" y="720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name="Equation" r:id="rId9" imgW="152268" imgH="203024" progId="Equation.3">
                    <p:embed/>
                  </p:oleObj>
                </mc:Choice>
                <mc:Fallback>
                  <p:oleObj name="Equation" r:id="rId9" imgW="152268" imgH="20302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720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4" name="Group 57"/>
          <p:cNvGrpSpPr>
            <a:grpSpLocks/>
          </p:cNvGrpSpPr>
          <p:nvPr/>
        </p:nvGrpSpPr>
        <p:grpSpPr bwMode="auto">
          <a:xfrm>
            <a:off x="1143000" y="1890713"/>
            <a:ext cx="3048000" cy="557212"/>
            <a:chOff x="192" y="1344"/>
            <a:chExt cx="1920" cy="351"/>
          </a:xfrm>
        </p:grpSpPr>
        <p:sp>
          <p:nvSpPr>
            <p:cNvPr id="43018" name="Text Box 58"/>
            <p:cNvSpPr txBox="1">
              <a:spLocks noChangeArrowheads="1"/>
            </p:cNvSpPr>
            <p:nvPr/>
          </p:nvSpPr>
          <p:spPr bwMode="auto">
            <a:xfrm>
              <a:off x="192" y="1344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43019" name="Object 59"/>
            <p:cNvGraphicFramePr>
              <a:graphicFrameLocks noChangeAspect="1"/>
            </p:cNvGraphicFramePr>
            <p:nvPr/>
          </p:nvGraphicFramePr>
          <p:xfrm>
            <a:off x="1008" y="1344"/>
            <a:ext cx="110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name="Equation" r:id="rId11" imgW="596641" imgH="177723" progId="Equation.3">
                    <p:embed/>
                  </p:oleObj>
                </mc:Choice>
                <mc:Fallback>
                  <p:oleObj name="Equation" r:id="rId11" imgW="596641" imgH="17772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10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5" name="Group 60"/>
          <p:cNvGrpSpPr>
            <a:grpSpLocks/>
          </p:cNvGrpSpPr>
          <p:nvPr/>
        </p:nvGrpSpPr>
        <p:grpSpPr bwMode="auto">
          <a:xfrm>
            <a:off x="1524000" y="3414713"/>
            <a:ext cx="2057400" cy="549275"/>
            <a:chOff x="432" y="2237"/>
            <a:chExt cx="1296" cy="346"/>
          </a:xfrm>
        </p:grpSpPr>
        <p:graphicFrame>
          <p:nvGraphicFramePr>
            <p:cNvPr id="43016" name="Object 61"/>
            <p:cNvGraphicFramePr>
              <a:graphicFrameLocks noChangeAspect="1"/>
            </p:cNvGraphicFramePr>
            <p:nvPr/>
          </p:nvGraphicFramePr>
          <p:xfrm>
            <a:off x="1056" y="2237"/>
            <a:ext cx="67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3" name="公式" r:id="rId13" imgW="583947" imgH="228501" progId="Equation.3">
                    <p:embed/>
                  </p:oleObj>
                </mc:Choice>
                <mc:Fallback>
                  <p:oleObj name="公式" r:id="rId13" imgW="583947" imgH="22850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37"/>
                          <a:ext cx="67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" name="Text Box 62"/>
            <p:cNvSpPr txBox="1">
              <a:spLocks noChangeArrowheads="1"/>
            </p:cNvSpPr>
            <p:nvPr/>
          </p:nvSpPr>
          <p:spPr bwMode="auto">
            <a:xfrm>
              <a:off x="432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BA020-7B32-44CC-9FC8-544BE311695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800" b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14400"/>
            <a:ext cx="8610600" cy="50069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zh-CN" altLang="en-US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电场线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b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Electric Field Lines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en-US" altLang="zh-CN" smtClean="0">
              <a:solidFill>
                <a:srgbClr val="C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----</a:t>
            </a:r>
            <a:r>
              <a:rPr lang="zh-CN" altLang="en-US" sz="2400" i="1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电场强度及方向的图像化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　　我们已经知道，一个静止而</a:t>
            </a:r>
            <a:r>
              <a:rPr lang="zh-CN" altLang="en-US" sz="2400" smtClean="0">
                <a:latin typeface="宋体" panose="02010600030101010101" pitchFamily="2" charset="-122"/>
                <a:ea typeface="仿宋_GB2312" pitchFamily="49" charset="-122"/>
              </a:rPr>
              <a:t>“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孤立</a:t>
            </a:r>
            <a:r>
              <a:rPr lang="zh-CN" altLang="en-US" sz="2400" smtClean="0">
                <a:latin typeface="宋体" panose="02010600030101010101" pitchFamily="2" charset="-122"/>
                <a:ea typeface="仿宋_GB2312" pitchFamily="49" charset="-122"/>
              </a:rPr>
              <a:t>”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的点电荷</a:t>
            </a:r>
            <a:r>
              <a:rPr lang="en-US" altLang="zh-CN" sz="2400" i="1" smtClean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在它周围产生的电场强度为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endParaRPr lang="en-US" altLang="zh-CN" sz="2400" smtClean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endParaRPr lang="zh-CN" altLang="en-US" sz="2400" smtClean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由此可以看到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400" i="1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为正电荷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线必定是从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发出，并沿球径的方向延伸至无穷远的球面上；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400" i="1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为负电电荷，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线必定沿球径的反方向从无穷远处延伸到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处。</a:t>
            </a:r>
            <a:endParaRPr lang="zh-CN" altLang="en-US" sz="2400" smtClean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743200" y="2643188"/>
          <a:ext cx="40624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43188"/>
                        <a:ext cx="4062413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58750" y="1893888"/>
          <a:ext cx="882491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Image" r:id="rId5" imgW="6146341" imgH="4054535" progId="Photoshop.Image.6">
                  <p:embed/>
                </p:oleObj>
              </mc:Choice>
              <mc:Fallback>
                <p:oleObj name="Image" r:id="rId5" imgW="6146341" imgH="405453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893888"/>
                        <a:ext cx="8824913" cy="495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454275" y="2282825"/>
            <a:ext cx="436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方向性：自正电荷而来，往负电荷而去。</a:t>
            </a:r>
            <a:endParaRPr lang="en-US" altLang="zh-CN" sz="180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454275" y="2632075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密度：强度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EBD99-F9DD-4CDB-AB11-F205B8372C6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800" b="0" smtClean="0"/>
          </a:p>
        </p:txBody>
      </p:sp>
      <p:grpSp>
        <p:nvGrpSpPr>
          <p:cNvPr id="44035" name="Group 2"/>
          <p:cNvGrpSpPr>
            <a:grpSpLocks/>
          </p:cNvGrpSpPr>
          <p:nvPr/>
        </p:nvGrpSpPr>
        <p:grpSpPr bwMode="auto">
          <a:xfrm>
            <a:off x="6019800" y="442913"/>
            <a:ext cx="2971800" cy="2971800"/>
            <a:chOff x="3792" y="480"/>
            <a:chExt cx="1872" cy="1872"/>
          </a:xfrm>
        </p:grpSpPr>
        <p:grpSp>
          <p:nvGrpSpPr>
            <p:cNvPr id="44076" name="Group 3"/>
            <p:cNvGrpSpPr>
              <a:grpSpLocks/>
            </p:cNvGrpSpPr>
            <p:nvPr/>
          </p:nvGrpSpPr>
          <p:grpSpPr bwMode="auto">
            <a:xfrm>
              <a:off x="3792" y="480"/>
              <a:ext cx="1872" cy="1872"/>
              <a:chOff x="3792" y="480"/>
              <a:chExt cx="1872" cy="1872"/>
            </a:xfrm>
          </p:grpSpPr>
          <p:sp>
            <p:nvSpPr>
              <p:cNvPr id="44078" name="Rectangle 4"/>
              <p:cNvSpPr>
                <a:spLocks noChangeArrowheads="1"/>
              </p:cNvSpPr>
              <p:nvPr/>
            </p:nvSpPr>
            <p:spPr bwMode="auto">
              <a:xfrm>
                <a:off x="3792" y="480"/>
                <a:ext cx="1872" cy="18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44079" name="Group 5"/>
              <p:cNvGrpSpPr>
                <a:grpSpLocks/>
              </p:cNvGrpSpPr>
              <p:nvPr/>
            </p:nvGrpSpPr>
            <p:grpSpPr bwMode="auto">
              <a:xfrm>
                <a:off x="4176" y="816"/>
                <a:ext cx="1187" cy="1200"/>
                <a:chOff x="6144" y="864"/>
                <a:chExt cx="1187" cy="1200"/>
              </a:xfrm>
            </p:grpSpPr>
            <p:grpSp>
              <p:nvGrpSpPr>
                <p:cNvPr id="44080" name="Group 6"/>
                <p:cNvGrpSpPr>
                  <a:grpSpLocks/>
                </p:cNvGrpSpPr>
                <p:nvPr/>
              </p:nvGrpSpPr>
              <p:grpSpPr bwMode="auto">
                <a:xfrm>
                  <a:off x="6144" y="864"/>
                  <a:ext cx="1187" cy="1200"/>
                  <a:chOff x="6144" y="864"/>
                  <a:chExt cx="1187" cy="1200"/>
                </a:xfrm>
              </p:grpSpPr>
              <p:sp>
                <p:nvSpPr>
                  <p:cNvPr id="4408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144" y="877"/>
                    <a:ext cx="1178" cy="115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4408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4" y="864"/>
                    <a:ext cx="225" cy="9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8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434" y="91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8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914" y="96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8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058" y="115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8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106" y="1344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8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010" y="153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8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242" y="105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9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6146" y="129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9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242" y="153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9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386" y="168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9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866" y="168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9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77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44095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23" y="1440"/>
                    <a:ext cx="399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9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34" y="158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zh-CN" altLang="zh-CN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44081" name="Object 22"/>
                <p:cNvGraphicFramePr>
                  <a:graphicFrameLocks noChangeAspect="1"/>
                </p:cNvGraphicFramePr>
                <p:nvPr/>
              </p:nvGraphicFramePr>
              <p:xfrm>
                <a:off x="6474" y="1200"/>
                <a:ext cx="25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77" name="Equation" r:id="rId3" imgW="152202" imgH="177569" progId="Equation.3">
                        <p:embed/>
                      </p:oleObj>
                    </mc:Choice>
                    <mc:Fallback>
                      <p:oleObj name="Equation" r:id="rId3" imgW="152202" imgH="177569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74" y="1200"/>
                              <a:ext cx="254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44077" name="Object 23"/>
            <p:cNvGraphicFramePr>
              <a:graphicFrameLocks noChangeAspect="1"/>
            </p:cNvGraphicFramePr>
            <p:nvPr/>
          </p:nvGraphicFramePr>
          <p:xfrm>
            <a:off x="4575" y="148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8" name="Equation" r:id="rId5" imgW="215806" imgH="228501" progId="Equation.3">
                    <p:embed/>
                  </p:oleObj>
                </mc:Choice>
                <mc:Fallback>
                  <p:oleObj name="Equation" r:id="rId5" imgW="215806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1488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6" name="Text Box 24"/>
          <p:cNvSpPr txBox="1">
            <a:spLocks noChangeArrowheads="1"/>
          </p:cNvSpPr>
          <p:nvPr/>
        </p:nvSpPr>
        <p:spPr bwMode="auto">
          <a:xfrm>
            <a:off x="1066800" y="304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均匀带电球壳的电场强度</a:t>
            </a:r>
            <a:endParaRPr kumimoji="1" lang="zh-CN" altLang="en-US" sz="280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74" name="Object 25"/>
          <p:cNvGraphicFramePr>
            <a:graphicFrameLocks noChangeAspect="1"/>
          </p:cNvGraphicFramePr>
          <p:nvPr/>
        </p:nvGraphicFramePr>
        <p:xfrm>
          <a:off x="685800" y="2576513"/>
          <a:ext cx="2197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" name="Equation" r:id="rId7" imgW="710891" imgH="317362" progId="Equation.3">
                  <p:embed/>
                </p:oleObj>
              </mc:Choice>
              <mc:Fallback>
                <p:oleObj name="Equation" r:id="rId7" imgW="710891" imgH="3173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76513"/>
                        <a:ext cx="21971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6"/>
          <p:cNvGraphicFramePr>
            <a:graphicFrameLocks noChangeAspect="1"/>
          </p:cNvGraphicFramePr>
          <p:nvPr/>
        </p:nvGraphicFramePr>
        <p:xfrm>
          <a:off x="3810000" y="2652713"/>
          <a:ext cx="1295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" name="公式" r:id="rId9" imgW="380835" imgH="203112" progId="Equation.3">
                  <p:embed/>
                </p:oleObj>
              </mc:Choice>
              <mc:Fallback>
                <p:oleObj name="公式" r:id="rId9" imgW="380835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52713"/>
                        <a:ext cx="1295400" cy="603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7"/>
          <p:cNvGraphicFramePr>
            <a:graphicFrameLocks noChangeAspect="1"/>
          </p:cNvGraphicFramePr>
          <p:nvPr/>
        </p:nvGraphicFramePr>
        <p:xfrm>
          <a:off x="533400" y="3976688"/>
          <a:ext cx="2362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" name="Equation" r:id="rId11" imgW="799753" imgH="431613" progId="Equation.3">
                  <p:embed/>
                </p:oleObj>
              </mc:Choice>
              <mc:Fallback>
                <p:oleObj name="Equation" r:id="rId11" imgW="799753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76688"/>
                        <a:ext cx="2362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934200" y="685800"/>
            <a:ext cx="1295400" cy="1828800"/>
            <a:chOff x="4368" y="624"/>
            <a:chExt cx="816" cy="1152"/>
          </a:xfrm>
        </p:grpSpPr>
        <p:sp>
          <p:nvSpPr>
            <p:cNvPr id="44072" name="Oval 29"/>
            <p:cNvSpPr>
              <a:spLocks noChangeArrowheads="1"/>
            </p:cNvSpPr>
            <p:nvPr/>
          </p:nvSpPr>
          <p:spPr bwMode="auto">
            <a:xfrm>
              <a:off x="4368" y="1023"/>
              <a:ext cx="805" cy="75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73" name="Line 30"/>
            <p:cNvSpPr>
              <a:spLocks noChangeShapeType="1"/>
            </p:cNvSpPr>
            <p:nvPr/>
          </p:nvSpPr>
          <p:spPr bwMode="auto">
            <a:xfrm>
              <a:off x="4752" y="1392"/>
              <a:ext cx="432" cy="1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4" name="Object 31"/>
            <p:cNvGraphicFramePr>
              <a:graphicFrameLocks noChangeAspect="1"/>
            </p:cNvGraphicFramePr>
            <p:nvPr/>
          </p:nvGraphicFramePr>
          <p:xfrm>
            <a:off x="4802" y="1148"/>
            <a:ext cx="30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2" name="公式" r:id="rId13" imgW="18970" imgH="28729" progId="Equation.3">
                    <p:embed/>
                  </p:oleObj>
                </mc:Choice>
                <mc:Fallback>
                  <p:oleObj name="公式" r:id="rId13" imgW="18970" imgH="2872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148"/>
                          <a:ext cx="30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5" name="Object 32"/>
            <p:cNvGraphicFramePr>
              <a:graphicFrameLocks noChangeAspect="1"/>
            </p:cNvGraphicFramePr>
            <p:nvPr/>
          </p:nvGraphicFramePr>
          <p:xfrm>
            <a:off x="4686" y="624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3" name="Equation" r:id="rId15" imgW="66628" imgH="133453" progId="Equation.3">
                    <p:embed/>
                  </p:oleObj>
                </mc:Choice>
                <mc:Fallback>
                  <p:oleObj name="Equation" r:id="rId15" imgW="66628" imgH="13345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624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" name="Object 33"/>
          <p:cNvGraphicFramePr>
            <a:graphicFrameLocks noChangeAspect="1"/>
          </p:cNvGraphicFramePr>
          <p:nvPr/>
        </p:nvGraphicFramePr>
        <p:xfrm>
          <a:off x="3036888" y="4419600"/>
          <a:ext cx="23717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4" name="Equation" r:id="rId17" imgW="863225" imgH="431613" progId="Equation.3">
                  <p:embed/>
                </p:oleObj>
              </mc:Choice>
              <mc:Fallback>
                <p:oleObj name="Equation" r:id="rId17" imgW="863225" imgH="4316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4419600"/>
                        <a:ext cx="2371725" cy="1182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34"/>
          <p:cNvGraphicFramePr>
            <a:graphicFrameLocks noChangeAspect="1"/>
          </p:cNvGraphicFramePr>
          <p:nvPr/>
        </p:nvGraphicFramePr>
        <p:xfrm>
          <a:off x="609600" y="5070475"/>
          <a:ext cx="22860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5" name="Equation" r:id="rId19" imgW="799753" imgH="431613" progId="Equation.3">
                  <p:embed/>
                </p:oleObj>
              </mc:Choice>
              <mc:Fallback>
                <p:oleObj name="Equation" r:id="rId19" imgW="799753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70475"/>
                        <a:ext cx="22860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59488" y="631825"/>
            <a:ext cx="2768600" cy="2590800"/>
            <a:chOff x="3840" y="624"/>
            <a:chExt cx="1744" cy="1632"/>
          </a:xfrm>
        </p:grpSpPr>
        <p:sp>
          <p:nvSpPr>
            <p:cNvPr id="44068" name="Oval 36"/>
            <p:cNvSpPr>
              <a:spLocks noChangeArrowheads="1"/>
            </p:cNvSpPr>
            <p:nvPr/>
          </p:nvSpPr>
          <p:spPr bwMode="auto">
            <a:xfrm>
              <a:off x="4001" y="624"/>
              <a:ext cx="1583" cy="1584"/>
            </a:xfrm>
            <a:prstGeom prst="ellipse">
              <a:avLst/>
            </a:prstGeom>
            <a:solidFill>
              <a:srgbClr val="FFCCCC">
                <a:alpha val="50195"/>
              </a:srgbClr>
            </a:solidFill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 flipH="1" flipV="1">
              <a:off x="4001" y="1218"/>
              <a:ext cx="794" cy="1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0" name="Object 38"/>
            <p:cNvGraphicFramePr>
              <a:graphicFrameLocks noChangeAspect="1"/>
            </p:cNvGraphicFramePr>
            <p:nvPr/>
          </p:nvGraphicFramePr>
          <p:xfrm>
            <a:off x="3840" y="81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6" name="公式" r:id="rId21" imgW="57374" imgH="95456" progId="Equation.3">
                    <p:embed/>
                  </p:oleObj>
                </mc:Choice>
                <mc:Fallback>
                  <p:oleObj name="公式" r:id="rId21" imgW="57374" imgH="9545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1" name="Object 39"/>
            <p:cNvGraphicFramePr>
              <a:graphicFrameLocks noChangeAspect="1"/>
            </p:cNvGraphicFramePr>
            <p:nvPr/>
          </p:nvGraphicFramePr>
          <p:xfrm>
            <a:off x="3936" y="1781"/>
            <a:ext cx="31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7" name="公式" r:id="rId23" imgW="133256" imgH="219178" progId="Equation.3">
                    <p:embed/>
                  </p:oleObj>
                </mc:Choice>
                <mc:Fallback>
                  <p:oleObj name="公式" r:id="rId23" imgW="133256" imgH="21917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81"/>
                          <a:ext cx="313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44" name="Group 40"/>
          <p:cNvGrpSpPr>
            <a:grpSpLocks/>
          </p:cNvGrpSpPr>
          <p:nvPr/>
        </p:nvGrpSpPr>
        <p:grpSpPr bwMode="auto">
          <a:xfrm>
            <a:off x="228600" y="817563"/>
            <a:ext cx="5867400" cy="1379537"/>
            <a:chOff x="144" y="716"/>
            <a:chExt cx="3696" cy="869"/>
          </a:xfrm>
        </p:grpSpPr>
        <p:sp>
          <p:nvSpPr>
            <p:cNvPr id="44065" name="Text Box 41"/>
            <p:cNvSpPr txBox="1">
              <a:spLocks noChangeArrowheads="1"/>
            </p:cNvSpPr>
            <p:nvPr/>
          </p:nvSpPr>
          <p:spPr bwMode="auto">
            <a:xfrm>
              <a:off x="144" y="720"/>
              <a:ext cx="369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一半径为   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均匀带电     的薄球壳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求球壳内外任意点的电场强 度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4066" name="Object 42"/>
            <p:cNvGraphicFramePr>
              <a:graphicFrameLocks noChangeAspect="1"/>
            </p:cNvGraphicFramePr>
            <p:nvPr/>
          </p:nvGraphicFramePr>
          <p:xfrm>
            <a:off x="1557" y="716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8" name="Equation" r:id="rId25" imgW="152268" imgH="164957" progId="Equation.3">
                    <p:embed/>
                  </p:oleObj>
                </mc:Choice>
                <mc:Fallback>
                  <p:oleObj name="Equation" r:id="rId25" imgW="152268" imgH="164957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716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7" name="Object 43"/>
            <p:cNvGraphicFramePr>
              <a:graphicFrameLocks noChangeAspect="1"/>
            </p:cNvGraphicFramePr>
            <p:nvPr/>
          </p:nvGraphicFramePr>
          <p:xfrm>
            <a:off x="2928" y="720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9" name="Equation" r:id="rId27" imgW="152268" imgH="203024" progId="Equation.3">
                    <p:embed/>
                  </p:oleObj>
                </mc:Choice>
                <mc:Fallback>
                  <p:oleObj name="Equation" r:id="rId27" imgW="152268" imgH="20302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720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562600" y="3567113"/>
            <a:ext cx="3429000" cy="2590800"/>
            <a:chOff x="3504" y="2448"/>
            <a:chExt cx="2160" cy="1632"/>
          </a:xfrm>
        </p:grpSpPr>
        <p:sp>
          <p:nvSpPr>
            <p:cNvPr id="44053" name="Rectangle 45"/>
            <p:cNvSpPr>
              <a:spLocks noChangeArrowheads="1"/>
            </p:cNvSpPr>
            <p:nvPr/>
          </p:nvSpPr>
          <p:spPr bwMode="auto">
            <a:xfrm>
              <a:off x="3504" y="2448"/>
              <a:ext cx="2160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54" name="Line 46"/>
            <p:cNvSpPr>
              <a:spLocks noChangeShapeType="1"/>
            </p:cNvSpPr>
            <p:nvPr/>
          </p:nvSpPr>
          <p:spPr bwMode="auto">
            <a:xfrm>
              <a:off x="3552" y="3696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47"/>
            <p:cNvSpPr>
              <a:spLocks noChangeShapeType="1"/>
            </p:cNvSpPr>
            <p:nvPr/>
          </p:nvSpPr>
          <p:spPr bwMode="auto">
            <a:xfrm flipH="1">
              <a:off x="4272" y="2880"/>
              <a:ext cx="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48"/>
            <p:cNvSpPr>
              <a:spLocks noChangeShapeType="1"/>
            </p:cNvSpPr>
            <p:nvPr/>
          </p:nvSpPr>
          <p:spPr bwMode="auto">
            <a:xfrm>
              <a:off x="4267" y="3696"/>
              <a:ext cx="5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Freeform 49"/>
            <p:cNvSpPr>
              <a:spLocks/>
            </p:cNvSpPr>
            <p:nvPr/>
          </p:nvSpPr>
          <p:spPr bwMode="auto">
            <a:xfrm>
              <a:off x="4810" y="2880"/>
              <a:ext cx="710" cy="672"/>
            </a:xfrm>
            <a:custGeom>
              <a:avLst/>
              <a:gdLst>
                <a:gd name="T0" fmla="*/ 0 w 814"/>
                <a:gd name="T1" fmla="*/ 0 h 672"/>
                <a:gd name="T2" fmla="*/ 5 w 814"/>
                <a:gd name="T3" fmla="*/ 160 h 672"/>
                <a:gd name="T4" fmla="*/ 15 w 814"/>
                <a:gd name="T5" fmla="*/ 360 h 672"/>
                <a:gd name="T6" fmla="*/ 25 w 814"/>
                <a:gd name="T7" fmla="*/ 504 h 672"/>
                <a:gd name="T8" fmla="*/ 46 w 814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672"/>
                <a:gd name="T17" fmla="*/ 814 w 81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672">
                  <a:moveTo>
                    <a:pt x="0" y="0"/>
                  </a:moveTo>
                  <a:cubicBezTo>
                    <a:pt x="14" y="27"/>
                    <a:pt x="44" y="100"/>
                    <a:pt x="86" y="160"/>
                  </a:cubicBezTo>
                  <a:cubicBezTo>
                    <a:pt x="128" y="220"/>
                    <a:pt x="193" y="303"/>
                    <a:pt x="254" y="360"/>
                  </a:cubicBezTo>
                  <a:cubicBezTo>
                    <a:pt x="315" y="417"/>
                    <a:pt x="361" y="452"/>
                    <a:pt x="454" y="504"/>
                  </a:cubicBezTo>
                  <a:cubicBezTo>
                    <a:pt x="547" y="556"/>
                    <a:pt x="739" y="637"/>
                    <a:pt x="814" y="67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58" name="Object 50"/>
            <p:cNvGraphicFramePr>
              <a:graphicFrameLocks noChangeAspect="1"/>
            </p:cNvGraphicFramePr>
            <p:nvPr/>
          </p:nvGraphicFramePr>
          <p:xfrm>
            <a:off x="3565" y="2592"/>
            <a:ext cx="65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0" name="Equation" r:id="rId29" imgW="571252" imgH="431613" progId="Equation.3">
                    <p:embed/>
                  </p:oleObj>
                </mc:Choice>
                <mc:Fallback>
                  <p:oleObj name="Equation" r:id="rId29" imgW="571252" imgH="43161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2592"/>
                          <a:ext cx="65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51"/>
            <p:cNvGraphicFramePr>
              <a:graphicFrameLocks noChangeAspect="1"/>
            </p:cNvGraphicFramePr>
            <p:nvPr/>
          </p:nvGraphicFramePr>
          <p:xfrm>
            <a:off x="5282" y="3696"/>
            <a:ext cx="3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1" name="公式" r:id="rId31" imgW="114102" imgH="126780" progId="Equation.3">
                    <p:embed/>
                  </p:oleObj>
                </mc:Choice>
                <mc:Fallback>
                  <p:oleObj name="公式" r:id="rId31" imgW="114102" imgH="1267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" y="3696"/>
                          <a:ext cx="3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0" name="Object 52"/>
            <p:cNvGraphicFramePr>
              <a:graphicFrameLocks noChangeAspect="1"/>
            </p:cNvGraphicFramePr>
            <p:nvPr/>
          </p:nvGraphicFramePr>
          <p:xfrm>
            <a:off x="4719" y="3696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2" name="Equation" r:id="rId33" imgW="215806" imgH="228501" progId="Equation.3">
                    <p:embed/>
                  </p:oleObj>
                </mc:Choice>
                <mc:Fallback>
                  <p:oleObj name="Equation" r:id="rId33" imgW="215806" imgH="228501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3696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1" name="Object 53"/>
            <p:cNvGraphicFramePr>
              <a:graphicFrameLocks noChangeAspect="1"/>
            </p:cNvGraphicFramePr>
            <p:nvPr/>
          </p:nvGraphicFramePr>
          <p:xfrm>
            <a:off x="4103" y="3696"/>
            <a:ext cx="2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3" name="Equation" r:id="rId34" imgW="164957" imgH="190335" progId="Equation.3">
                    <p:embed/>
                  </p:oleObj>
                </mc:Choice>
                <mc:Fallback>
                  <p:oleObj name="Equation" r:id="rId34" imgW="164957" imgH="190335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3696"/>
                          <a:ext cx="2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54"/>
            <p:cNvGraphicFramePr>
              <a:graphicFrameLocks noChangeAspect="1"/>
            </p:cNvGraphicFramePr>
            <p:nvPr/>
          </p:nvGraphicFramePr>
          <p:xfrm>
            <a:off x="4320" y="2496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4" name="Equation" r:id="rId36" imgW="215806" imgH="228501" progId="Equation.3">
                    <p:embed/>
                  </p:oleObj>
                </mc:Choice>
                <mc:Fallback>
                  <p:oleObj name="Equation" r:id="rId36" imgW="215806" imgH="228501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96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3" name="Line 55"/>
            <p:cNvSpPr>
              <a:spLocks noChangeShapeType="1"/>
            </p:cNvSpPr>
            <p:nvPr/>
          </p:nvSpPr>
          <p:spPr bwMode="auto">
            <a:xfrm flipV="1">
              <a:off x="4272" y="254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4" name="Line 56"/>
            <p:cNvSpPr>
              <a:spLocks noChangeShapeType="1"/>
            </p:cNvSpPr>
            <p:nvPr/>
          </p:nvSpPr>
          <p:spPr bwMode="auto">
            <a:xfrm>
              <a:off x="4800" y="288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46" name="Group 57"/>
          <p:cNvGrpSpPr>
            <a:grpSpLocks/>
          </p:cNvGrpSpPr>
          <p:nvPr/>
        </p:nvGrpSpPr>
        <p:grpSpPr bwMode="auto">
          <a:xfrm>
            <a:off x="1143000" y="1890713"/>
            <a:ext cx="3048000" cy="557212"/>
            <a:chOff x="192" y="1344"/>
            <a:chExt cx="1920" cy="351"/>
          </a:xfrm>
        </p:grpSpPr>
        <p:sp>
          <p:nvSpPr>
            <p:cNvPr id="44051" name="Text Box 58"/>
            <p:cNvSpPr txBox="1">
              <a:spLocks noChangeArrowheads="1"/>
            </p:cNvSpPr>
            <p:nvPr/>
          </p:nvSpPr>
          <p:spPr bwMode="auto">
            <a:xfrm>
              <a:off x="192" y="1344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44052" name="Object 59"/>
            <p:cNvGraphicFramePr>
              <a:graphicFrameLocks noChangeAspect="1"/>
            </p:cNvGraphicFramePr>
            <p:nvPr/>
          </p:nvGraphicFramePr>
          <p:xfrm>
            <a:off x="1008" y="1344"/>
            <a:ext cx="110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5" name="Equation" r:id="rId38" imgW="596641" imgH="177723" progId="Equation.3">
                    <p:embed/>
                  </p:oleObj>
                </mc:Choice>
                <mc:Fallback>
                  <p:oleObj name="Equation" r:id="rId38" imgW="596641" imgH="17772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10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47" name="Group 60"/>
          <p:cNvGrpSpPr>
            <a:grpSpLocks/>
          </p:cNvGrpSpPr>
          <p:nvPr/>
        </p:nvGrpSpPr>
        <p:grpSpPr bwMode="auto">
          <a:xfrm>
            <a:off x="1524000" y="3414713"/>
            <a:ext cx="2057400" cy="549275"/>
            <a:chOff x="432" y="2237"/>
            <a:chExt cx="1296" cy="346"/>
          </a:xfrm>
        </p:grpSpPr>
        <p:graphicFrame>
          <p:nvGraphicFramePr>
            <p:cNvPr id="44049" name="Object 61"/>
            <p:cNvGraphicFramePr>
              <a:graphicFrameLocks noChangeAspect="1"/>
            </p:cNvGraphicFramePr>
            <p:nvPr/>
          </p:nvGraphicFramePr>
          <p:xfrm>
            <a:off x="1056" y="2237"/>
            <a:ext cx="67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6" name="公式" r:id="rId40" imgW="583947" imgH="228501" progId="Equation.3">
                    <p:embed/>
                  </p:oleObj>
                </mc:Choice>
                <mc:Fallback>
                  <p:oleObj name="公式" r:id="rId40" imgW="583947" imgH="22850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37"/>
                          <a:ext cx="67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0" name="Text Box 62"/>
            <p:cNvSpPr txBox="1">
              <a:spLocks noChangeArrowheads="1"/>
            </p:cNvSpPr>
            <p:nvPr/>
          </p:nvSpPr>
          <p:spPr bwMode="auto">
            <a:xfrm>
              <a:off x="432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966719" name="Text Box 63"/>
          <p:cNvSpPr txBox="1">
            <a:spLocks noChangeArrowheads="1"/>
          </p:cNvSpPr>
          <p:nvPr/>
        </p:nvSpPr>
        <p:spPr bwMode="auto">
          <a:xfrm>
            <a:off x="2895600" y="6026150"/>
            <a:ext cx="4392613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球外电场相当于全部电荷</a:t>
            </a:r>
            <a:r>
              <a:rPr lang="en-US" altLang="zh-CN" sz="2400" i="1">
                <a:solidFill>
                  <a:srgbClr val="FF0000"/>
                </a:solidFill>
              </a:rPr>
              <a:t>Q</a:t>
            </a:r>
            <a:r>
              <a:rPr lang="zh-CN" altLang="en-US" sz="2400">
                <a:solidFill>
                  <a:srgbClr val="FF0000"/>
                </a:solidFill>
              </a:rPr>
              <a:t>集中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于球心</a:t>
            </a:r>
            <a:r>
              <a:rPr lang="en-US" altLang="zh-CN" sz="2400">
                <a:solidFill>
                  <a:srgbClr val="FF0000"/>
                </a:solidFill>
              </a:rPr>
              <a:t>O</a:t>
            </a:r>
            <a:r>
              <a:rPr lang="zh-CN" altLang="en-US" sz="2400">
                <a:solidFill>
                  <a:srgbClr val="FF0000"/>
                </a:solidFill>
              </a:rPr>
              <a:t>的点电荷所产生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6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7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9D356-750C-4616-8C54-F34CD99BB5D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800" b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609600"/>
          </a:xfrm>
        </p:spPr>
        <p:txBody>
          <a:bodyPr/>
          <a:lstStyle/>
          <a:p>
            <a:pPr eaLnBrk="1" hangingPunct="1"/>
            <a:r>
              <a:rPr kumimoji="1" lang="zh-CN" altLang="en-US" sz="3600" smtClean="0">
                <a:solidFill>
                  <a:srgbClr val="0033CC"/>
                </a:solidFill>
              </a:rPr>
              <a:t>均匀带电球壳的电场强度（积分法）</a:t>
            </a: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1905000" y="762000"/>
            <a:ext cx="4724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1" name="Line 10"/>
          <p:cNvSpPr>
            <a:spLocks noChangeShapeType="1"/>
          </p:cNvSpPr>
          <p:nvPr/>
        </p:nvSpPr>
        <p:spPr bwMode="auto">
          <a:xfrm>
            <a:off x="1960563" y="2133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3255963" y="1219200"/>
            <a:ext cx="457200" cy="175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3484563" y="1219200"/>
            <a:ext cx="457200" cy="1752600"/>
          </a:xfrm>
          <a:prstGeom prst="rect">
            <a:avLst/>
          </a:prstGeom>
          <a:solidFill>
            <a:schemeClr val="bg1">
              <a:alpha val="8117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408363" y="1295400"/>
            <a:ext cx="457200" cy="1600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713163" y="1219200"/>
            <a:ext cx="457200" cy="1752600"/>
          </a:xfrm>
          <a:prstGeom prst="rect">
            <a:avLst/>
          </a:prstGeom>
          <a:solidFill>
            <a:schemeClr val="bg1">
              <a:alpha val="8117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6" name="Oval 4"/>
          <p:cNvSpPr>
            <a:spLocks noChangeArrowheads="1"/>
          </p:cNvSpPr>
          <p:nvPr/>
        </p:nvSpPr>
        <p:spPr bwMode="auto">
          <a:xfrm>
            <a:off x="2112963" y="1143000"/>
            <a:ext cx="1981200" cy="1905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3103563" y="1219200"/>
            <a:ext cx="304800" cy="914400"/>
          </a:xfrm>
          <a:prstGeom prst="line">
            <a:avLst/>
          </a:prstGeom>
          <a:noFill/>
          <a:ln w="28575" cap="rnd">
            <a:solidFill>
              <a:srgbClr val="00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3103563" y="1295400"/>
            <a:ext cx="457200" cy="838200"/>
          </a:xfrm>
          <a:prstGeom prst="line">
            <a:avLst/>
          </a:prstGeom>
          <a:noFill/>
          <a:ln w="28575" cap="rnd">
            <a:solidFill>
              <a:srgbClr val="00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3362325" y="838200"/>
          <a:ext cx="76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公式" r:id="rId3" imgW="317087" imgH="177569" progId="Equation.3">
                  <p:embed/>
                </p:oleObj>
              </mc:Choice>
              <mc:Fallback>
                <p:oleObj name="公式" r:id="rId3" imgW="317087" imgH="1775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838200"/>
                        <a:ext cx="765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874963" y="2133600"/>
          <a:ext cx="403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公式" r:id="rId5" imgW="152202" imgH="177569" progId="Equation.3">
                  <p:embed/>
                </p:oleObj>
              </mc:Choice>
              <mc:Fallback>
                <p:oleObj name="公式" r:id="rId5" imgW="152202" imgH="1775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2133600"/>
                        <a:ext cx="403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484563" y="1219200"/>
            <a:ext cx="2895600" cy="1143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6148388" y="2425700"/>
          <a:ext cx="4810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公式" r:id="rId7" imgW="228501" imgH="203112" progId="Equation.3">
                  <p:embed/>
                </p:oleObj>
              </mc:Choice>
              <mc:Fallback>
                <p:oleObj name="公式" r:id="rId7" imgW="228501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2425700"/>
                        <a:ext cx="4810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670675" y="914400"/>
            <a:ext cx="1976438" cy="850900"/>
            <a:chOff x="6670675" y="914400"/>
            <a:chExt cx="1976438" cy="850900"/>
          </a:xfrm>
        </p:grpSpPr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6705600" y="914400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环面积</a:t>
              </a:r>
            </a:p>
          </p:txBody>
        </p:sp>
        <p:graphicFrame>
          <p:nvGraphicFramePr>
            <p:cNvPr id="450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4846334"/>
                </p:ext>
              </p:extLst>
            </p:nvPr>
          </p:nvGraphicFramePr>
          <p:xfrm>
            <a:off x="6670675" y="1350963"/>
            <a:ext cx="1976438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" name="公式" r:id="rId9" imgW="850531" imgH="177723" progId="Equation.3">
                    <p:embed/>
                  </p:oleObj>
                </mc:Choice>
                <mc:Fallback>
                  <p:oleObj name="公式" r:id="rId9" imgW="850531" imgH="17772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0675" y="1350963"/>
                          <a:ext cx="1976438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6700043" y="1835150"/>
            <a:ext cx="2129632" cy="1000125"/>
            <a:chOff x="6700043" y="1835150"/>
            <a:chExt cx="2129632" cy="1000125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6700043" y="1835150"/>
              <a:ext cx="1403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环上电荷</a:t>
              </a:r>
            </a:p>
          </p:txBody>
        </p:sp>
        <p:graphicFrame>
          <p:nvGraphicFramePr>
            <p:cNvPr id="4507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655854"/>
                </p:ext>
              </p:extLst>
            </p:nvPr>
          </p:nvGraphicFramePr>
          <p:xfrm>
            <a:off x="6705600" y="2362200"/>
            <a:ext cx="212407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name="公式" r:id="rId11" imgW="914400" imgH="203200" progId="Equation.3">
                    <p:embed/>
                  </p:oleObj>
                </mc:Choice>
                <mc:Fallback>
                  <p:oleObj name="公式" r:id="rId11" imgW="914400" imgH="203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2362200"/>
                          <a:ext cx="2124075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3560763" y="1295400"/>
            <a:ext cx="0" cy="838200"/>
          </a:xfrm>
          <a:prstGeom prst="line">
            <a:avLst/>
          </a:prstGeom>
          <a:noFill/>
          <a:ln w="28575" cap="rnd">
            <a:solidFill>
              <a:srgbClr val="00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5715000" y="17399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公式" r:id="rId13" imgW="126725" imgH="126725" progId="Equation.3">
                  <p:embed/>
                </p:oleObj>
              </mc:Choice>
              <mc:Fallback>
                <p:oleObj name="公式" r:id="rId13" imgW="126725" imgH="1267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99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0" y="2971800"/>
          <a:ext cx="85344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公式" r:id="rId15" imgW="3797300" imgH="711200" progId="Equation.3">
                  <p:embed/>
                </p:oleObj>
              </mc:Choice>
              <mc:Fallback>
                <p:oleObj name="公式" r:id="rId15" imgW="3797300" imgH="71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8534400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5008563" y="19050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公式" r:id="rId17" imgW="152334" imgH="139639" progId="Equation.3">
                  <p:embed/>
                </p:oleObj>
              </mc:Choice>
              <mc:Fallback>
                <p:oleObj name="公式" r:id="rId17" imgW="152334" imgH="13963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190500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196850" y="4572000"/>
          <a:ext cx="737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公式" r:id="rId19" imgW="3238500" imgH="939800" progId="Equation.3">
                  <p:embed/>
                </p:oleObj>
              </mc:Choice>
              <mc:Fallback>
                <p:oleObj name="公式" r:id="rId19" imgW="3238500" imgH="93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4572000"/>
                        <a:ext cx="737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3124200" y="1676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公式" r:id="rId21" imgW="126725" imgH="177415" progId="Equation.3">
                  <p:embed/>
                </p:oleObj>
              </mc:Choice>
              <mc:Fallback>
                <p:oleObj name="公式" r:id="rId21" imgW="126725" imgH="17741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390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229600" cy="1371600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rgbClr val="792B25"/>
                </a:solidFill>
              </a:rPr>
              <a:t>问题</a:t>
            </a:r>
            <a:r>
              <a:rPr lang="en-US" altLang="zh-CN" sz="2800" dirty="0" smtClean="0">
                <a:solidFill>
                  <a:srgbClr val="792B25"/>
                </a:solidFill>
              </a:rPr>
              <a:t>1</a:t>
            </a:r>
            <a:r>
              <a:rPr lang="zh-CN" altLang="en-US" sz="2800" dirty="0" smtClean="0">
                <a:solidFill>
                  <a:srgbClr val="792B25"/>
                </a:solidFill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</a:rPr>
              <a:t>某一球面内部（或任意闭合曲面内部）包含的净电荷为零，其内部电场是否必定为零？</a:t>
            </a:r>
            <a:br>
              <a:rPr lang="zh-CN" altLang="en-US" sz="2800" dirty="0" smtClean="0">
                <a:solidFill>
                  <a:schemeClr val="tx1"/>
                </a:solidFill>
              </a:rPr>
            </a:b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8C014-0314-4091-B05B-395994C8786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800" b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1960" y="3657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rgbClr val="792B25"/>
                </a:solidFill>
              </a:rPr>
              <a:t>问题</a:t>
            </a:r>
            <a:r>
              <a:rPr lang="en-US" altLang="zh-CN" sz="2800" dirty="0">
                <a:solidFill>
                  <a:srgbClr val="792B25"/>
                </a:solidFill>
              </a:rPr>
              <a:t>2</a:t>
            </a:r>
            <a:r>
              <a:rPr lang="zh-CN" altLang="en-US" sz="2800" dirty="0" smtClean="0">
                <a:solidFill>
                  <a:srgbClr val="792B25"/>
                </a:solidFill>
              </a:rPr>
              <a:t>：</a:t>
            </a:r>
            <a:r>
              <a:rPr lang="zh-CN" altLang="en-US" sz="2800" kern="0" dirty="0" smtClean="0"/>
              <a:t>已知一高斯面上场强处处为零，在它所包围的空间内任一点都没有电荷吗？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6EA28-8CC8-4630-BD98-314A0C743C4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800" b="0" smtClean="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04800" y="1752600"/>
            <a:ext cx="8686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问题：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球心有一点电荷</a:t>
            </a:r>
            <a:r>
              <a:rPr lang="en-US" altLang="zh-CN" sz="2800" i="1">
                <a:latin typeface="Times New Roman" panose="02020603050405020304" pitchFamily="18" charset="0"/>
              </a:rPr>
              <a:t>+q </a:t>
            </a:r>
            <a:r>
              <a:rPr lang="zh-CN" altLang="en-US" sz="2800">
                <a:latin typeface="Times New Roman" panose="02020603050405020304" pitchFamily="18" charset="0"/>
              </a:rPr>
              <a:t>，半径为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的球壳均匀地分布着电荷</a:t>
            </a:r>
            <a:r>
              <a:rPr lang="en-US" altLang="zh-CN" sz="2800" i="1">
                <a:latin typeface="Times New Roman" panose="02020603050405020304" pitchFamily="18" charset="0"/>
              </a:rPr>
              <a:t>-q</a:t>
            </a:r>
            <a:r>
              <a:rPr lang="zh-CN" altLang="en-US" sz="2800">
                <a:latin typeface="Times New Roman" panose="02020603050405020304" pitchFamily="18" charset="0"/>
              </a:rPr>
              <a:t>，球壳内、外两区域的电场分布如何？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733800" y="3505200"/>
            <a:ext cx="2743200" cy="2667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5041900" y="4787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H="1">
            <a:off x="5105400" y="3529013"/>
            <a:ext cx="46038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3276600" y="5132388"/>
            <a:ext cx="57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- q</a:t>
            </a: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4724400" y="381000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5181600" y="4648200"/>
            <a:ext cx="569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+q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B117A-34B1-41D3-A8D7-9A3B22A62D8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800" b="0" smtClean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990600" y="228600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例1-6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半径为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宋体" panose="02010600030101010101" pitchFamily="2" charset="-122"/>
              </a:rPr>
              <a:t>的球体均匀带电</a:t>
            </a:r>
            <a:r>
              <a:rPr lang="zh-CN" altLang="zh-CN" sz="2400" dirty="0">
                <a:latin typeface="宋体" panose="02010600030101010101" pitchFamily="2" charset="-122"/>
              </a:rPr>
              <a:t>荷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求电场分布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教材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p26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6248400" y="4343400"/>
            <a:ext cx="1828800" cy="1828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6248400" y="5029200"/>
            <a:ext cx="1828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2" name="Oval 7"/>
          <p:cNvSpPr>
            <a:spLocks noChangeArrowheads="1"/>
          </p:cNvSpPr>
          <p:nvPr/>
        </p:nvSpPr>
        <p:spPr bwMode="auto">
          <a:xfrm>
            <a:off x="5867400" y="4038600"/>
            <a:ext cx="2590800" cy="2438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7162800" y="3886200"/>
            <a:ext cx="0" cy="1371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7162800" y="5257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H="1">
            <a:off x="5791200" y="5257800"/>
            <a:ext cx="1371600" cy="1219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 flipV="1">
            <a:off x="7162800" y="3429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6858000" y="4979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7467600" y="44465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7543800" y="4856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 flipV="1">
            <a:off x="7162800" y="4495800"/>
            <a:ext cx="9144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8077200" y="4343400"/>
            <a:ext cx="152400" cy="152400"/>
          </a:xfrm>
          <a:prstGeom prst="ellipse">
            <a:avLst/>
          </a:prstGeom>
          <a:solidFill>
            <a:srgbClr val="00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 flipV="1">
            <a:off x="8229600" y="40386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8594725" y="36274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50194" name="Rectangle 19"/>
          <p:cNvSpPr>
            <a:spLocks noChangeArrowheads="1"/>
          </p:cNvSpPr>
          <p:nvPr/>
        </p:nvSpPr>
        <p:spPr bwMode="auto">
          <a:xfrm>
            <a:off x="8305800" y="42465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</a:t>
            </a:r>
            <a:endParaRPr lang="en-US" altLang="zh-CN" sz="2400">
              <a:solidFill>
                <a:srgbClr val="0066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95" name="Object 20"/>
          <p:cNvGraphicFramePr>
            <a:graphicFrameLocks noChangeAspect="1"/>
          </p:cNvGraphicFramePr>
          <p:nvPr/>
        </p:nvGraphicFramePr>
        <p:xfrm>
          <a:off x="1573213" y="5105400"/>
          <a:ext cx="24050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公式" r:id="rId3" imgW="876300" imgH="431800" progId="Equation.3">
                  <p:embed/>
                </p:oleObj>
              </mc:Choice>
              <mc:Fallback>
                <p:oleObj name="公式" r:id="rId3" imgW="8763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105400"/>
                        <a:ext cx="2405062" cy="1182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大括号 1"/>
          <p:cNvSpPr/>
          <p:nvPr/>
        </p:nvSpPr>
        <p:spPr bwMode="auto">
          <a:xfrm>
            <a:off x="1981200" y="2057400"/>
            <a:ext cx="228600" cy="9906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599" y="1388441"/>
            <a:ext cx="632460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dirty="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电荷密度函数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p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创艺简粗黑" charset="-122"/>
              </a:rPr>
              <a:t>≤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r  </a:t>
            </a:r>
            <a:r>
              <a:rPr lang="en-US" altLang="zh-CN" sz="240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Symbol" panose="05050102010706020507" pitchFamily="18" charset="2"/>
              </a:rPr>
              <a:t>      0       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&gt;a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i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599" y="3347717"/>
            <a:ext cx="6858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有球对称性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上例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一样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球</a:t>
            </a:r>
            <a:r>
              <a:rPr lang="zh-CN" altLang="en-US" sz="2400" dirty="0">
                <a:solidFill>
                  <a:srgbClr val="792B25"/>
                </a:solidFill>
                <a:latin typeface="Times New Roman" panose="02020603050405020304" pitchFamily="18" charset="0"/>
              </a:rPr>
              <a:t>外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任意半径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的球面包含的电量均为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故由高斯定理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我们同样得到球外任一点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的场强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CCE078-065D-4FE2-976D-D05E3DE7471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800" b="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066800" y="990600"/>
            <a:ext cx="17315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由高斯定理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1371600" y="1465263"/>
          <a:ext cx="365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公式" r:id="rId3" imgW="1244600" imgH="431800" progId="Equation.3">
                  <p:embed/>
                </p:oleObj>
              </mc:Choice>
              <mc:Fallback>
                <p:oleObj name="公式" r:id="rId3" imgW="1244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65263"/>
                        <a:ext cx="3657600" cy="10287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Oval 5"/>
          <p:cNvSpPr>
            <a:spLocks noChangeArrowheads="1"/>
          </p:cNvSpPr>
          <p:nvPr/>
        </p:nvSpPr>
        <p:spPr bwMode="auto">
          <a:xfrm>
            <a:off x="6410325" y="1295400"/>
            <a:ext cx="1828800" cy="1828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6705600" y="1600200"/>
            <a:ext cx="1285875" cy="1219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9" name="Rectangle 13"/>
          <p:cNvSpPr>
            <a:spLocks noChangeArrowheads="1"/>
          </p:cNvSpPr>
          <p:nvPr/>
        </p:nvSpPr>
        <p:spPr bwMode="auto">
          <a:xfrm>
            <a:off x="7629525" y="18288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1210" name="Rectangle 14"/>
          <p:cNvSpPr>
            <a:spLocks noChangeArrowheads="1"/>
          </p:cNvSpPr>
          <p:nvPr/>
        </p:nvSpPr>
        <p:spPr bwMode="auto">
          <a:xfrm>
            <a:off x="819785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0600" y="2468037"/>
            <a:ext cx="7315200" cy="1569660"/>
            <a:chOff x="990600" y="2468037"/>
            <a:chExt cx="7315200" cy="1569660"/>
          </a:xfrm>
        </p:grpSpPr>
        <p:graphicFrame>
          <p:nvGraphicFramePr>
            <p:cNvPr id="5120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560287"/>
                </p:ext>
              </p:extLst>
            </p:nvPr>
          </p:nvGraphicFramePr>
          <p:xfrm>
            <a:off x="1371600" y="2913063"/>
            <a:ext cx="3200400" cy="1046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4" name="公式" r:id="rId5" imgW="1231900" imgH="457200" progId="Equation.3">
                    <p:embed/>
                  </p:oleObj>
                </mc:Choice>
                <mc:Fallback>
                  <p:oleObj name="公式" r:id="rId5" imgW="12319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2913063"/>
                          <a:ext cx="3200400" cy="104616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990600" y="2468037"/>
              <a:ext cx="7315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zh-CN" sz="2400" dirty="0">
                  <a:solidFill>
                    <a:srgbClr val="000000"/>
                  </a:solidFill>
                </a:rPr>
                <a:t>得</a:t>
              </a:r>
            </a:p>
            <a:p>
              <a:pPr lvl="0" eaLnBrk="1" hangingPunct="1"/>
              <a:endParaRPr lang="zh-CN" altLang="zh-CN" sz="2400" dirty="0">
                <a:solidFill>
                  <a:srgbClr val="000000"/>
                </a:solidFill>
              </a:endParaRPr>
            </a:p>
            <a:p>
              <a:pPr lvl="0" eaLnBrk="1" hangingPunct="1"/>
              <a:endParaRPr lang="zh-CN" altLang="en-US" sz="2400" dirty="0">
                <a:solidFill>
                  <a:srgbClr val="000000"/>
                </a:solidFill>
              </a:endParaRPr>
            </a:p>
            <a:p>
              <a:pPr lvl="0" eaLnBrk="1" hangingPunct="1"/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55914" y="3971400"/>
            <a:ext cx="6183086" cy="1938992"/>
            <a:chOff x="1055914" y="3971400"/>
            <a:chExt cx="6183086" cy="1938992"/>
          </a:xfrm>
        </p:grpSpPr>
        <p:graphicFrame>
          <p:nvGraphicFramePr>
            <p:cNvPr id="5120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886507"/>
                </p:ext>
              </p:extLst>
            </p:nvPr>
          </p:nvGraphicFramePr>
          <p:xfrm>
            <a:off x="1371600" y="4360863"/>
            <a:ext cx="3581400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5" name="公式" r:id="rId7" imgW="1435100" imgH="431800" progId="Equation.3">
                    <p:embed/>
                  </p:oleObj>
                </mc:Choice>
                <mc:Fallback>
                  <p:oleObj name="公式" r:id="rId7" imgW="14351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360863"/>
                          <a:ext cx="3581400" cy="9239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0000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1055914" y="3971400"/>
              <a:ext cx="618308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zh-CN" sz="2400" dirty="0">
                  <a:solidFill>
                    <a:srgbClr val="000000"/>
                  </a:solidFill>
                </a:rPr>
                <a:t>即</a:t>
              </a:r>
              <a:endParaRPr lang="zh-CN" altLang="en-US" sz="2400" b="0" dirty="0">
                <a:solidFill>
                  <a:srgbClr val="000000"/>
                </a:solidFill>
              </a:endParaRPr>
            </a:p>
            <a:p>
              <a:pPr lvl="0" eaLnBrk="1" hangingPunct="1"/>
              <a:r>
                <a:rPr lang="zh-CN" altLang="en-US" sz="2400" dirty="0">
                  <a:solidFill>
                    <a:srgbClr val="FFFFFF"/>
                  </a:solidFill>
                </a:rPr>
                <a:t>                                                  </a:t>
              </a:r>
              <a:r>
                <a:rPr lang="zh-CN" altLang="en-US" sz="2400" dirty="0">
                  <a:solidFill>
                    <a:srgbClr val="000000"/>
                  </a:solidFill>
                </a:rPr>
                <a:t>（当</a:t>
              </a:r>
              <a:r>
                <a:rPr lang="en-US" altLang="zh-CN" sz="2400" i="1" dirty="0">
                  <a:solidFill>
                    <a:srgbClr val="000000"/>
                  </a:solidFill>
                </a:rPr>
                <a:t>r ≤ a </a:t>
              </a:r>
              <a:r>
                <a:rPr lang="zh-CN" altLang="en-US" sz="2400" dirty="0">
                  <a:solidFill>
                    <a:srgbClr val="000000"/>
                  </a:solidFill>
                </a:rPr>
                <a:t>）</a:t>
              </a:r>
              <a:r>
                <a:rPr lang="zh-CN" altLang="en-US" sz="2400" dirty="0">
                  <a:solidFill>
                    <a:srgbClr val="FFFFFF"/>
                  </a:solidFill>
                </a:rPr>
                <a:t> </a:t>
              </a:r>
            </a:p>
            <a:p>
              <a:pPr lvl="0" eaLnBrk="1" hangingPunct="1"/>
              <a:endParaRPr lang="zh-CN" altLang="en-US" sz="2400" dirty="0">
                <a:solidFill>
                  <a:srgbClr val="000000"/>
                </a:solidFill>
              </a:endParaRPr>
            </a:p>
            <a:p>
              <a:pPr lvl="0" eaLnBrk="1" hangingPunct="1"/>
              <a:endParaRPr lang="zh-CN" altLang="en-US" sz="2400" dirty="0">
                <a:solidFill>
                  <a:srgbClr val="000000"/>
                </a:solidFill>
              </a:endParaRPr>
            </a:p>
            <a:p>
              <a:pPr lvl="0" eaLnBrk="1" hangingPunct="1"/>
              <a:r>
                <a:rPr lang="zh-CN" altLang="en-US" sz="2400" dirty="0">
                  <a:solidFill>
                    <a:srgbClr val="000000"/>
                  </a:solidFill>
                </a:rPr>
                <a:t>球内</a:t>
              </a:r>
              <a:r>
                <a:rPr lang="zh-CN" altLang="zh-CN" sz="2400" dirty="0">
                  <a:solidFill>
                    <a:srgbClr val="000000"/>
                  </a:solidFill>
                </a:rPr>
                <a:t>场强</a:t>
              </a:r>
              <a:r>
                <a:rPr lang="zh-CN" altLang="en-US" sz="2400" dirty="0">
                  <a:solidFill>
                    <a:srgbClr val="000000"/>
                  </a:solidFill>
                </a:rPr>
                <a:t>按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r</a:t>
              </a:r>
              <a:r>
                <a:rPr lang="zh-CN" altLang="en-US" sz="2400" dirty="0">
                  <a:solidFill>
                    <a:srgbClr val="000000"/>
                  </a:solidFill>
                </a:rPr>
                <a:t>呈线性分布。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F77D9-4202-4396-9710-AFBB2E009CD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800" b="0" smtClean="0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066800" y="1878013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电场分布函数 </a:t>
            </a: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 i="1">
                <a:latin typeface="宋体" panose="02010600030101010101" pitchFamily="2" charset="-122"/>
              </a:rPr>
              <a:t>r</a:t>
            </a:r>
            <a:r>
              <a:rPr lang="zh-CN" altLang="en-US" sz="2400">
                <a:latin typeface="宋体" panose="02010600030101010101" pitchFamily="2" charset="-122"/>
              </a:rPr>
              <a:t>）的曲线为</a:t>
            </a: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1600200" y="2792413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1600200" y="4316413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V="1">
            <a:off x="1600200" y="3173413"/>
            <a:ext cx="16002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1" name="Arc 8"/>
          <p:cNvSpPr>
            <a:spLocks/>
          </p:cNvSpPr>
          <p:nvPr/>
        </p:nvSpPr>
        <p:spPr bwMode="auto">
          <a:xfrm flipH="1" flipV="1">
            <a:off x="3198813" y="3124200"/>
            <a:ext cx="2160587" cy="1139825"/>
          </a:xfrm>
          <a:custGeom>
            <a:avLst/>
            <a:gdLst>
              <a:gd name="T0" fmla="*/ 2147483646 w 21593"/>
              <a:gd name="T1" fmla="*/ 0 h 21540"/>
              <a:gd name="T2" fmla="*/ 2147483646 w 21593"/>
              <a:gd name="T3" fmla="*/ 2147483646 h 21540"/>
              <a:gd name="T4" fmla="*/ 0 w 21593"/>
              <a:gd name="T5" fmla="*/ 2147483646 h 21540"/>
              <a:gd name="T6" fmla="*/ 0 60000 65536"/>
              <a:gd name="T7" fmla="*/ 0 60000 65536"/>
              <a:gd name="T8" fmla="*/ 0 60000 65536"/>
              <a:gd name="T9" fmla="*/ 0 w 21593"/>
              <a:gd name="T10" fmla="*/ 0 h 21540"/>
              <a:gd name="T11" fmla="*/ 21593 w 21593"/>
              <a:gd name="T12" fmla="*/ 21540 h 21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3" h="21540" fill="none" extrusionOk="0">
                <a:moveTo>
                  <a:pt x="1603" y="-1"/>
                </a:moveTo>
                <a:cubicBezTo>
                  <a:pt x="12675" y="823"/>
                  <a:pt x="21319" y="9908"/>
                  <a:pt x="21593" y="21007"/>
                </a:cubicBezTo>
              </a:path>
              <a:path w="21593" h="21540" stroke="0" extrusionOk="0">
                <a:moveTo>
                  <a:pt x="1603" y="-1"/>
                </a:moveTo>
                <a:cubicBezTo>
                  <a:pt x="12675" y="823"/>
                  <a:pt x="21319" y="9908"/>
                  <a:pt x="21593" y="21007"/>
                </a:cubicBezTo>
                <a:lnTo>
                  <a:pt x="0" y="21540"/>
                </a:lnTo>
                <a:lnTo>
                  <a:pt x="1603" y="-1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2895600" y="4419600"/>
            <a:ext cx="78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创艺简粗黑" charset="-122"/>
              </a:rPr>
              <a:t>r = a</a:t>
            </a:r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3200400" y="3249613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4" name="Rectangle 11"/>
          <p:cNvSpPr>
            <a:spLocks noChangeArrowheads="1"/>
          </p:cNvSpPr>
          <p:nvPr/>
        </p:nvSpPr>
        <p:spPr bwMode="auto">
          <a:xfrm>
            <a:off x="1143000" y="2819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创艺简粗黑" charset="-122"/>
              </a:rPr>
              <a:t>E</a:t>
            </a:r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6705600" y="41910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创艺简粗黑" charset="-122"/>
              </a:rPr>
              <a:t>r</a:t>
            </a:r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13716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创艺简粗黑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2EC6CB-A943-4171-B0EE-F4FC6BB8EFD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800" b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8600"/>
            <a:ext cx="8229600" cy="464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在球心为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，半径为</a:t>
            </a:r>
            <a:r>
              <a:rPr lang="en-US" altLang="zh-CN" b="0" dirty="0" smtClean="0"/>
              <a:t>a</a:t>
            </a:r>
            <a:r>
              <a:rPr lang="zh-CN" altLang="en-US" dirty="0" smtClean="0"/>
              <a:t>、电荷体密度为</a:t>
            </a:r>
            <a:r>
              <a:rPr lang="en-US" altLang="zh-CN" dirty="0" smtClean="0"/>
              <a:t>ρ</a:t>
            </a:r>
            <a:r>
              <a:rPr lang="zh-CN" altLang="en-US" dirty="0" smtClean="0"/>
              <a:t>的均匀带电球体内偏心挖去一个半径为</a:t>
            </a:r>
            <a:r>
              <a:rPr lang="en-US" altLang="zh-CN" b="0" dirty="0" smtClean="0"/>
              <a:t>b</a:t>
            </a:r>
            <a:r>
              <a:rPr lang="zh-CN" altLang="en-US" dirty="0" smtClean="0"/>
              <a:t>的小球（球心为</a:t>
            </a:r>
            <a:r>
              <a:rPr lang="en-US" altLang="zh-CN" dirty="0" smtClean="0"/>
              <a:t>O'</a:t>
            </a:r>
            <a:r>
              <a:rPr lang="zh-CN" altLang="en-US" dirty="0" smtClean="0"/>
              <a:t>）。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）试证空心小球内存在均匀电场并写出场强表达式（以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代表从</a:t>
            </a:r>
            <a:r>
              <a:rPr lang="en-US" altLang="zh-CN" dirty="0" smtClean="0"/>
              <a:t>O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O'</a:t>
            </a:r>
            <a:r>
              <a:rPr lang="zh-CN" altLang="en-US" dirty="0" smtClean="0"/>
              <a:t>的距离）；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）求</a:t>
            </a:r>
            <a:r>
              <a:rPr lang="en-US" altLang="zh-CN" dirty="0" smtClean="0"/>
              <a:t>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O'</a:t>
            </a:r>
            <a:r>
              <a:rPr lang="zh-CN" altLang="en-US" dirty="0" smtClean="0"/>
              <a:t>连线延长线上</a:t>
            </a:r>
            <a:r>
              <a:rPr lang="en-US" altLang="zh-CN" dirty="0" smtClean="0"/>
              <a:t>M</a:t>
            </a:r>
            <a:r>
              <a:rPr lang="zh-CN" altLang="en-US" dirty="0" smtClean="0"/>
              <a:t>点和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点的场强。（以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分别代表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的距离。）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5410200" y="3581400"/>
            <a:ext cx="2895600" cy="297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6553200" y="4343400"/>
            <a:ext cx="15240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743200" y="51054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781800" y="502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7239000" y="502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715000" y="502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895600" y="502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727325" y="5221288"/>
            <a:ext cx="484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</a:t>
            </a:r>
            <a:r>
              <a:rPr lang="zh-CN" altLang="en-US" sz="2400"/>
              <a:t>　　　　　　　　　</a:t>
            </a:r>
            <a:r>
              <a:rPr lang="en-US" altLang="zh-CN" sz="2400"/>
              <a:t>P</a:t>
            </a:r>
            <a:r>
              <a:rPr lang="zh-CN" altLang="en-US" sz="2400"/>
              <a:t>　　</a:t>
            </a:r>
            <a:r>
              <a:rPr lang="en-US" altLang="zh-CN" sz="2400"/>
              <a:t>O</a:t>
            </a:r>
            <a:r>
              <a:rPr lang="zh-CN" altLang="en-US" sz="2400"/>
              <a:t>　</a:t>
            </a:r>
            <a:r>
              <a:rPr lang="en-US" altLang="zh-CN" sz="2400"/>
              <a:t>O'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934200" y="464978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7315200" y="4495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 flipV="1">
            <a:off x="6019800" y="3886200"/>
            <a:ext cx="838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7239000" y="4495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6477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761" name="TextBox 17"/>
          <p:cNvSpPr txBox="1">
            <a:spLocks noChangeArrowheads="1"/>
          </p:cNvSpPr>
          <p:nvPr/>
        </p:nvSpPr>
        <p:spPr bwMode="auto">
          <a:xfrm>
            <a:off x="0" y="6027738"/>
            <a:ext cx="61833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Arial" charset="0"/>
              </a:rPr>
              <a:t>提示：此带电体可视为电荷体密度为</a:t>
            </a:r>
            <a:r>
              <a:rPr lang="en-US" altLang="zh-CN" sz="2400" dirty="0">
                <a:latin typeface="Arial" charset="0"/>
              </a:rPr>
              <a:t>ρ</a:t>
            </a:r>
            <a:r>
              <a:rPr lang="zh-CN" altLang="en-US" sz="2400" dirty="0">
                <a:latin typeface="Arial" charset="0"/>
              </a:rPr>
              <a:t>的球</a:t>
            </a:r>
            <a:r>
              <a:rPr lang="en-US" altLang="zh-CN" sz="2400" dirty="0">
                <a:latin typeface="Arial" charset="0"/>
              </a:rPr>
              <a:t>O</a:t>
            </a:r>
          </a:p>
          <a:p>
            <a:pPr eaLnBrk="1" hangingPunct="1">
              <a:defRPr/>
            </a:pPr>
            <a:r>
              <a:rPr lang="zh-CN" altLang="en-US" sz="2400" dirty="0">
                <a:latin typeface="Arial" charset="0"/>
              </a:rPr>
              <a:t>与电荷体密度为</a:t>
            </a:r>
            <a:r>
              <a:rPr lang="en-US" altLang="zh-CN" sz="2400" dirty="0">
                <a:latin typeface="Arial" charset="0"/>
              </a:rPr>
              <a:t>-ρ</a:t>
            </a:r>
            <a:r>
              <a:rPr lang="zh-CN" altLang="en-US" sz="2400" dirty="0">
                <a:latin typeface="Arial" charset="0"/>
              </a:rPr>
              <a:t>的球</a:t>
            </a:r>
            <a:r>
              <a:rPr lang="en-US" altLang="zh-CN" sz="2400" dirty="0">
                <a:latin typeface="+mn-lt"/>
              </a:rPr>
              <a:t>O</a:t>
            </a:r>
            <a:r>
              <a:rPr lang="en-US" altLang="zh-CN" sz="2400" dirty="0">
                <a:latin typeface="Arial" charset="0"/>
              </a:rPr>
              <a:t> '</a:t>
            </a:r>
            <a:r>
              <a:rPr lang="zh-CN" altLang="en-US" sz="2400" dirty="0">
                <a:latin typeface="Arial" charset="0"/>
              </a:rPr>
              <a:t>的叠加。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2220D-D982-453E-93BB-A988EA5F7BE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800" b="0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8600"/>
            <a:ext cx="8305800" cy="2590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在球心为</a:t>
            </a:r>
            <a:r>
              <a:rPr lang="en-US" altLang="zh-CN" sz="2400" dirty="0" smtClean="0">
                <a:solidFill>
                  <a:srgbClr val="0033CC"/>
                </a:solidFill>
              </a:rPr>
              <a:t>O</a:t>
            </a:r>
            <a:r>
              <a:rPr lang="zh-CN" altLang="en-US" sz="2400" dirty="0" smtClean="0">
                <a:solidFill>
                  <a:srgbClr val="0033CC"/>
                </a:solidFill>
              </a:rPr>
              <a:t>，半径为</a:t>
            </a:r>
            <a:r>
              <a:rPr lang="en-US" altLang="zh-CN" sz="2400" b="0" i="1" dirty="0" smtClean="0">
                <a:solidFill>
                  <a:srgbClr val="0033CC"/>
                </a:solidFill>
                <a:latin typeface="+mj-lt"/>
              </a:rPr>
              <a:t>a</a:t>
            </a:r>
            <a:r>
              <a:rPr lang="zh-CN" altLang="en-US" sz="2400" dirty="0" smtClean="0">
                <a:solidFill>
                  <a:srgbClr val="0033CC"/>
                </a:solidFill>
              </a:rPr>
              <a:t>、电荷体密度为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ρ</a:t>
            </a:r>
            <a:r>
              <a:rPr lang="zh-CN" altLang="en-US" sz="2400" dirty="0" smtClean="0">
                <a:solidFill>
                  <a:srgbClr val="0033CC"/>
                </a:solidFill>
              </a:rPr>
              <a:t>的均匀带电球体内偏心挖去一个半径为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b</a:t>
            </a:r>
            <a:r>
              <a:rPr lang="zh-CN" altLang="en-US" sz="2400" dirty="0" smtClean="0">
                <a:solidFill>
                  <a:srgbClr val="0033CC"/>
                </a:solidFill>
              </a:rPr>
              <a:t>的小球（球心为</a:t>
            </a:r>
            <a:r>
              <a:rPr lang="en-US" altLang="zh-CN" sz="2400" dirty="0" smtClean="0">
                <a:solidFill>
                  <a:srgbClr val="0033CC"/>
                </a:solidFill>
              </a:rPr>
              <a:t>O'</a:t>
            </a:r>
            <a:r>
              <a:rPr lang="zh-CN" altLang="en-US" sz="2400" dirty="0" smtClean="0">
                <a:solidFill>
                  <a:srgbClr val="0033CC"/>
                </a:solidFill>
              </a:rPr>
              <a:t>）。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（</a:t>
            </a:r>
            <a:r>
              <a:rPr lang="en-US" altLang="zh-CN" sz="2400" dirty="0" smtClean="0">
                <a:solidFill>
                  <a:srgbClr val="0033CC"/>
                </a:solidFill>
              </a:rPr>
              <a:t>1</a:t>
            </a:r>
            <a:r>
              <a:rPr lang="zh-CN" altLang="en-US" sz="2400" dirty="0" smtClean="0">
                <a:solidFill>
                  <a:srgbClr val="0033CC"/>
                </a:solidFill>
              </a:rPr>
              <a:t>）试证空心小球内存在均匀电场并写出场强表达式（以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c</a:t>
            </a:r>
            <a:r>
              <a:rPr lang="zh-CN" altLang="en-US" sz="2400" dirty="0" smtClean="0">
                <a:solidFill>
                  <a:srgbClr val="0033CC"/>
                </a:solidFill>
              </a:rPr>
              <a:t>代表从</a:t>
            </a:r>
            <a:r>
              <a:rPr lang="en-US" altLang="zh-CN" sz="2400" dirty="0" smtClean="0">
                <a:solidFill>
                  <a:srgbClr val="0033CC"/>
                </a:solidFill>
              </a:rPr>
              <a:t>O</a:t>
            </a:r>
            <a:r>
              <a:rPr lang="zh-CN" altLang="en-US" sz="2400" dirty="0" smtClean="0">
                <a:solidFill>
                  <a:srgbClr val="0033CC"/>
                </a:solidFill>
              </a:rPr>
              <a:t>到</a:t>
            </a:r>
            <a:r>
              <a:rPr lang="en-US" altLang="zh-CN" sz="2400" dirty="0" smtClean="0">
                <a:solidFill>
                  <a:srgbClr val="0033CC"/>
                </a:solidFill>
              </a:rPr>
              <a:t>O‘</a:t>
            </a:r>
            <a:r>
              <a:rPr lang="zh-CN" altLang="en-US" sz="2400" dirty="0" smtClean="0">
                <a:solidFill>
                  <a:srgbClr val="0033CC"/>
                </a:solidFill>
              </a:rPr>
              <a:t>的距离）；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410200" y="1905000"/>
            <a:ext cx="2895600" cy="297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553200" y="2667000"/>
            <a:ext cx="15240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7432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6553200" y="3505200"/>
            <a:ext cx="1046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O</a:t>
            </a:r>
            <a:r>
              <a:rPr lang="zh-CN" altLang="en-US" sz="2400"/>
              <a:t>　</a:t>
            </a:r>
            <a:r>
              <a:rPr lang="en-US" altLang="zh-CN" sz="2400"/>
              <a:t>O'</a:t>
            </a:r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 flipV="1">
            <a:off x="6858000" y="28956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 flipV="1">
            <a:off x="7315200" y="28956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4" name="Object 14"/>
          <p:cNvGraphicFramePr>
            <a:graphicFrameLocks noChangeAspect="1"/>
          </p:cNvGraphicFramePr>
          <p:nvPr/>
        </p:nvGraphicFramePr>
        <p:xfrm>
          <a:off x="6781800" y="2667000"/>
          <a:ext cx="3317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公式" r:id="rId3" imgW="126780" imgH="215526" progId="Equation.3">
                  <p:embed/>
                </p:oleObj>
              </mc:Choice>
              <mc:Fallback>
                <p:oleObj name="公式" r:id="rId3" imgW="126780" imgH="2155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3317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5"/>
          <p:cNvGraphicFramePr>
            <a:graphicFrameLocks noChangeAspect="1"/>
          </p:cNvGraphicFramePr>
          <p:nvPr/>
        </p:nvGraphicFramePr>
        <p:xfrm>
          <a:off x="7375525" y="2895600"/>
          <a:ext cx="365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公式" r:id="rId5" imgW="139579" imgH="215713" progId="Equation.3">
                  <p:embed/>
                </p:oleObj>
              </mc:Choice>
              <mc:Fallback>
                <p:oleObj name="公式" r:id="rId5" imgW="139579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895600"/>
                        <a:ext cx="365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6"/>
          <p:cNvGraphicFramePr>
            <a:graphicFrameLocks noChangeAspect="1"/>
          </p:cNvGraphicFramePr>
          <p:nvPr/>
        </p:nvGraphicFramePr>
        <p:xfrm>
          <a:off x="0" y="4279900"/>
          <a:ext cx="624840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公式" r:id="rId7" imgW="2159000" imgH="889000" progId="Equation.3">
                  <p:embed/>
                </p:oleObj>
              </mc:Choice>
              <mc:Fallback>
                <p:oleObj name="公式" r:id="rId7" imgW="2159000" imgH="889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79900"/>
                        <a:ext cx="6248400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7"/>
          <p:cNvGraphicFramePr>
            <a:graphicFrameLocks noChangeAspect="1"/>
          </p:cNvGraphicFramePr>
          <p:nvPr/>
        </p:nvGraphicFramePr>
        <p:xfrm>
          <a:off x="6916738" y="3422650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公式" r:id="rId9" imgW="126780" imgH="164814" progId="Equation.3">
                  <p:embed/>
                </p:oleObj>
              </mc:Choice>
              <mc:Fallback>
                <p:oleObj name="公式" r:id="rId9" imgW="126780" imgH="16481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3422650"/>
                        <a:ext cx="298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93531-14AB-498A-8003-6CE03479ABB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800" b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"/>
            <a:ext cx="8305800" cy="2590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在球心为</a:t>
            </a:r>
            <a:r>
              <a:rPr lang="en-US" altLang="zh-CN" sz="2400" dirty="0" smtClean="0">
                <a:solidFill>
                  <a:srgbClr val="0033CC"/>
                </a:solidFill>
              </a:rPr>
              <a:t>O</a:t>
            </a:r>
            <a:r>
              <a:rPr lang="zh-CN" altLang="en-US" sz="2400" dirty="0" smtClean="0">
                <a:solidFill>
                  <a:srgbClr val="0033CC"/>
                </a:solidFill>
              </a:rPr>
              <a:t>，半径为</a:t>
            </a:r>
            <a:r>
              <a:rPr lang="en-US" altLang="zh-CN" sz="2400" b="0" i="1" dirty="0" smtClean="0">
                <a:solidFill>
                  <a:srgbClr val="0033CC"/>
                </a:solidFill>
                <a:latin typeface="+mj-lt"/>
              </a:rPr>
              <a:t>a</a:t>
            </a:r>
            <a:r>
              <a:rPr lang="zh-CN" altLang="en-US" sz="2400" dirty="0" smtClean="0">
                <a:solidFill>
                  <a:srgbClr val="0033CC"/>
                </a:solidFill>
              </a:rPr>
              <a:t>、电荷体密度为</a:t>
            </a:r>
            <a:r>
              <a:rPr lang="en-US" altLang="zh-CN" sz="2400" i="1" dirty="0" smtClean="0">
                <a:solidFill>
                  <a:srgbClr val="0033CC"/>
                </a:solidFill>
                <a:latin typeface="+mj-lt"/>
              </a:rPr>
              <a:t>ρ</a:t>
            </a:r>
            <a:r>
              <a:rPr lang="zh-CN" altLang="en-US" sz="2400" dirty="0" smtClean="0">
                <a:solidFill>
                  <a:srgbClr val="0033CC"/>
                </a:solidFill>
              </a:rPr>
              <a:t>的均匀带电球体内偏心挖去一个半径为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b</a:t>
            </a:r>
            <a:r>
              <a:rPr lang="zh-CN" altLang="en-US" sz="2400" dirty="0" smtClean="0">
                <a:solidFill>
                  <a:srgbClr val="0033CC"/>
                </a:solidFill>
              </a:rPr>
              <a:t>的小球（球心为</a:t>
            </a:r>
            <a:r>
              <a:rPr lang="en-US" altLang="zh-CN" sz="2400" dirty="0" smtClean="0">
                <a:solidFill>
                  <a:srgbClr val="0033CC"/>
                </a:solidFill>
              </a:rPr>
              <a:t>O‘</a:t>
            </a:r>
            <a:r>
              <a:rPr lang="zh-CN" altLang="en-US" sz="2400" dirty="0" smtClean="0">
                <a:solidFill>
                  <a:srgbClr val="0033CC"/>
                </a:solidFill>
              </a:rPr>
              <a:t>）。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（</a:t>
            </a:r>
            <a:r>
              <a:rPr lang="en-US" altLang="zh-CN" sz="2400" dirty="0" smtClean="0">
                <a:solidFill>
                  <a:srgbClr val="0033CC"/>
                </a:solidFill>
              </a:rPr>
              <a:t>2</a:t>
            </a:r>
            <a:r>
              <a:rPr lang="zh-CN" altLang="en-US" sz="2400" dirty="0" smtClean="0">
                <a:solidFill>
                  <a:srgbClr val="0033CC"/>
                </a:solidFill>
              </a:rPr>
              <a:t>）求</a:t>
            </a:r>
            <a:r>
              <a:rPr lang="en-US" altLang="zh-CN" sz="2400" dirty="0" smtClean="0">
                <a:solidFill>
                  <a:srgbClr val="0033CC"/>
                </a:solidFill>
              </a:rPr>
              <a:t>O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O'</a:t>
            </a:r>
            <a:r>
              <a:rPr lang="zh-CN" altLang="en-US" sz="2400" dirty="0" smtClean="0">
                <a:solidFill>
                  <a:srgbClr val="0033CC"/>
                </a:solidFill>
              </a:rPr>
              <a:t>连线延长线上</a:t>
            </a:r>
            <a:r>
              <a:rPr lang="en-US" altLang="zh-CN" sz="2400" dirty="0" smtClean="0">
                <a:solidFill>
                  <a:srgbClr val="0033CC"/>
                </a:solidFill>
              </a:rPr>
              <a:t>M</a:t>
            </a:r>
            <a:r>
              <a:rPr lang="zh-CN" altLang="en-US" sz="2400" dirty="0" smtClean="0">
                <a:solidFill>
                  <a:srgbClr val="0033CC"/>
                </a:solidFill>
              </a:rPr>
              <a:t>点和</a:t>
            </a:r>
            <a:r>
              <a:rPr lang="en-US" altLang="zh-CN" sz="2400" dirty="0" smtClean="0">
                <a:solidFill>
                  <a:srgbClr val="0033CC"/>
                </a:solidFill>
              </a:rPr>
              <a:t>P</a:t>
            </a:r>
            <a:r>
              <a:rPr lang="zh-CN" altLang="en-US" sz="2400" dirty="0" smtClean="0">
                <a:solidFill>
                  <a:srgbClr val="0033CC"/>
                </a:solidFill>
              </a:rPr>
              <a:t>点的场强。（以</a:t>
            </a:r>
            <a:r>
              <a:rPr lang="en-US" altLang="zh-CN" sz="2400" i="1" dirty="0" err="1" smtClean="0">
                <a:solidFill>
                  <a:srgbClr val="0033CC"/>
                </a:solidFill>
                <a:latin typeface="+mj-lt"/>
              </a:rPr>
              <a:t>r</a:t>
            </a:r>
            <a:r>
              <a:rPr lang="en-US" altLang="zh-CN" sz="2400" baseline="-25000" dirty="0" err="1" smtClean="0">
                <a:solidFill>
                  <a:srgbClr val="0033CC"/>
                </a:solidFill>
              </a:rPr>
              <a:t>M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i="1" dirty="0" err="1" smtClean="0">
                <a:solidFill>
                  <a:srgbClr val="0033CC"/>
                </a:solidFill>
                <a:latin typeface="+mj-lt"/>
              </a:rPr>
              <a:t>r</a:t>
            </a:r>
            <a:r>
              <a:rPr lang="en-US" altLang="zh-CN" sz="2400" baseline="-25000" dirty="0" err="1" smtClean="0">
                <a:solidFill>
                  <a:srgbClr val="0033CC"/>
                </a:solidFill>
              </a:rPr>
              <a:t>P</a:t>
            </a:r>
            <a:r>
              <a:rPr lang="zh-CN" altLang="en-US" sz="2400" dirty="0" smtClean="0">
                <a:solidFill>
                  <a:srgbClr val="0033CC"/>
                </a:solidFill>
              </a:rPr>
              <a:t>分别代表</a:t>
            </a:r>
            <a:r>
              <a:rPr lang="en-US" altLang="zh-CN" sz="2400" dirty="0" smtClean="0">
                <a:solidFill>
                  <a:srgbClr val="0033CC"/>
                </a:solidFill>
              </a:rPr>
              <a:t>M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P</a:t>
            </a:r>
            <a:r>
              <a:rPr lang="zh-CN" altLang="en-US" sz="2400" dirty="0" smtClean="0">
                <a:solidFill>
                  <a:srgbClr val="0033CC"/>
                </a:solidFill>
              </a:rPr>
              <a:t>与</a:t>
            </a:r>
            <a:r>
              <a:rPr lang="en-US" altLang="zh-CN" sz="2400" dirty="0" smtClean="0">
                <a:solidFill>
                  <a:srgbClr val="0033CC"/>
                </a:solidFill>
              </a:rPr>
              <a:t>O</a:t>
            </a:r>
            <a:r>
              <a:rPr lang="zh-CN" altLang="en-US" sz="2400" dirty="0" smtClean="0">
                <a:solidFill>
                  <a:srgbClr val="0033CC"/>
                </a:solidFill>
              </a:rPr>
              <a:t>的距离。）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111875" y="3886200"/>
            <a:ext cx="2895600" cy="297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7254875" y="4648200"/>
            <a:ext cx="15240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3444875" y="5410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7483475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7940675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6416675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3597275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429000" y="5526088"/>
            <a:ext cx="484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</a:t>
            </a:r>
            <a:r>
              <a:rPr lang="zh-CN" altLang="en-US" sz="2400"/>
              <a:t>　　　　　　　　　</a:t>
            </a:r>
            <a:r>
              <a:rPr lang="en-US" altLang="zh-CN" sz="2400"/>
              <a:t>P</a:t>
            </a:r>
            <a:r>
              <a:rPr lang="zh-CN" altLang="en-US" sz="2400"/>
              <a:t>　　</a:t>
            </a:r>
            <a:r>
              <a:rPr lang="en-US" altLang="zh-CN" sz="2400"/>
              <a:t>O</a:t>
            </a:r>
            <a:r>
              <a:rPr lang="zh-CN" altLang="en-US" sz="2400"/>
              <a:t>　</a:t>
            </a:r>
            <a:r>
              <a:rPr lang="en-US" altLang="zh-CN" sz="2400"/>
              <a:t>O'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635875" y="5334000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0" y="1600200"/>
          <a:ext cx="78676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公式" r:id="rId3" imgW="3327400" imgH="1320800" progId="Equation.3">
                  <p:embed/>
                </p:oleObj>
              </mc:Choice>
              <mc:Fallback>
                <p:oleObj name="公式" r:id="rId3" imgW="3327400" imgH="1320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78676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TextBox 13"/>
          <p:cNvSpPr txBox="1">
            <a:spLocks noChangeArrowheads="1"/>
          </p:cNvSpPr>
          <p:nvPr/>
        </p:nvSpPr>
        <p:spPr bwMode="auto">
          <a:xfrm>
            <a:off x="3048000" y="601980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电场以向右为正。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035B4-C101-4BC3-AE5A-942EF2D2A25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800" b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14400"/>
            <a:ext cx="8610600" cy="50069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zh-CN" altLang="en-US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电场线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b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Electric Field Lines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en-US" altLang="zh-CN" smtClean="0">
              <a:solidFill>
                <a:srgbClr val="C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----</a:t>
            </a:r>
            <a:r>
              <a:rPr lang="zh-CN" altLang="en-US" sz="2400" i="1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电场强度及方向的图像化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　　我们已经知道，一个静止而</a:t>
            </a:r>
            <a:r>
              <a:rPr lang="zh-CN" altLang="en-US" sz="2400" smtClean="0">
                <a:latin typeface="宋体" panose="02010600030101010101" pitchFamily="2" charset="-122"/>
                <a:ea typeface="仿宋_GB2312" pitchFamily="49" charset="-122"/>
              </a:rPr>
              <a:t>“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孤立</a:t>
            </a:r>
            <a:r>
              <a:rPr lang="zh-CN" altLang="en-US" sz="2400" smtClean="0">
                <a:latin typeface="宋体" panose="02010600030101010101" pitchFamily="2" charset="-122"/>
                <a:ea typeface="仿宋_GB2312" pitchFamily="49" charset="-122"/>
              </a:rPr>
              <a:t>”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的点电荷</a:t>
            </a:r>
            <a:r>
              <a:rPr lang="en-US" altLang="zh-CN" sz="2400" i="1" smtClean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在它周围产生的电场强度为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endParaRPr lang="en-US" altLang="zh-CN" sz="2400" smtClean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endParaRPr lang="zh-CN" altLang="en-US" sz="2400" smtClean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由此可以看到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400" i="1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为正电荷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线必定是从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发出，并沿球径的方向延伸至无穷远的球面上；</a:t>
            </a:r>
          </a:p>
          <a:p>
            <a:pPr marL="0" indent="0" eaLnBrk="1" hangingPunct="1">
              <a:lnSpc>
                <a:spcPct val="135000"/>
              </a:lnSpc>
              <a:buFontTx/>
              <a:buNone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400" i="1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为负电电荷，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线必定沿球径的反方向从无穷远处延伸到</a:t>
            </a:r>
            <a:r>
              <a:rPr lang="en-US" altLang="zh-CN" sz="2400" i="1" smtClean="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2400" smtClean="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</a:rPr>
              <a:t>处。</a:t>
            </a:r>
            <a:endParaRPr lang="zh-CN" altLang="en-US" sz="2400" smtClean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568450" y="2955925"/>
          <a:ext cx="458311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3" imgW="1675673" imgH="444307" progId="Equation.3">
                  <p:embed/>
                </p:oleObj>
              </mc:Choice>
              <mc:Fallback>
                <p:oleObj name="公式" r:id="rId3" imgW="167567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955925"/>
                        <a:ext cx="4583113" cy="1176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477000" y="3417888"/>
            <a:ext cx="2424113" cy="646112"/>
            <a:chOff x="6324600" y="3929856"/>
            <a:chExt cx="2424062" cy="646331"/>
          </a:xfrm>
        </p:grpSpPr>
        <p:sp>
          <p:nvSpPr>
            <p:cNvPr id="8199" name="文本框 1"/>
            <p:cNvSpPr txBox="1">
              <a:spLocks noChangeArrowheads="1"/>
            </p:cNvSpPr>
            <p:nvPr/>
          </p:nvSpPr>
          <p:spPr bwMode="auto">
            <a:xfrm>
              <a:off x="6324600" y="3929856"/>
              <a:ext cx="24240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    </a:t>
              </a:r>
              <a:r>
                <a:rPr lang="en-US" altLang="zh-CN" sz="1800" b="0" baseline="-25000"/>
                <a:t>r=1</a:t>
              </a:r>
              <a:r>
                <a:rPr lang="zh-CN" altLang="en-US" sz="1800" b="0"/>
                <a:t>，  </a:t>
              </a:r>
              <a:r>
                <a:rPr lang="en-US" altLang="zh-CN" sz="1800" b="0" baseline="-25000"/>
                <a:t>r=10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如果乘以</a:t>
              </a:r>
              <a:r>
                <a:rPr lang="en-US" altLang="zh-CN" sz="1800" b="0"/>
                <a:t>r</a:t>
              </a:r>
              <a:r>
                <a:rPr lang="en-US" altLang="zh-CN" sz="1800" b="0" baseline="30000"/>
                <a:t>2</a:t>
              </a:r>
              <a:r>
                <a:rPr lang="zh-CN" altLang="en-US" sz="1800" b="0"/>
                <a:t>，球面面积</a:t>
              </a:r>
            </a:p>
          </p:txBody>
        </p:sp>
        <p:graphicFrame>
          <p:nvGraphicFramePr>
            <p:cNvPr id="8200" name="对象 3"/>
            <p:cNvGraphicFramePr>
              <a:graphicFrameLocks noChangeAspect="1"/>
            </p:cNvGraphicFramePr>
            <p:nvPr/>
          </p:nvGraphicFramePr>
          <p:xfrm>
            <a:off x="7017580" y="3952875"/>
            <a:ext cx="3111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公式" r:id="rId5" imgW="164957" imgH="190335" progId="Equation.3">
                    <p:embed/>
                  </p:oleObj>
                </mc:Choice>
                <mc:Fallback>
                  <p:oleObj name="公式" r:id="rId5" imgW="164957" imgH="190335" progId="Equation.3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7580" y="3952875"/>
                          <a:ext cx="31115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对象 8"/>
            <p:cNvGraphicFramePr>
              <a:graphicFrameLocks noChangeAspect="1"/>
            </p:cNvGraphicFramePr>
            <p:nvPr/>
          </p:nvGraphicFramePr>
          <p:xfrm>
            <a:off x="6394328" y="3937856"/>
            <a:ext cx="3111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公式" r:id="rId7" imgW="164957" imgH="190335" progId="Equation.3">
                    <p:embed/>
                  </p:oleObj>
                </mc:Choice>
                <mc:Fallback>
                  <p:oleObj name="公式" r:id="rId7" imgW="164957" imgH="190335" progId="Equation.3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328" y="3937856"/>
                          <a:ext cx="31115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78AC41-9B36-4EB7-9D0C-AF0F7C593B8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800" b="0" smtClean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743200" y="2971800"/>
            <a:ext cx="45720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下图所示，半径为</a:t>
            </a:r>
            <a:r>
              <a:rPr lang="en-US" altLang="zh-CN" smtClean="0"/>
              <a:t>R</a:t>
            </a:r>
            <a:r>
              <a:rPr lang="zh-CN" altLang="en-US" smtClean="0"/>
              <a:t>的均匀带电球内挖去半径为</a:t>
            </a:r>
            <a:r>
              <a:rPr lang="en-US" altLang="zh-CN" smtClean="0"/>
              <a:t>r</a:t>
            </a:r>
            <a:r>
              <a:rPr lang="zh-CN" altLang="en-US" smtClean="0"/>
              <a:t>的小球，能否用高斯定理求各点的场强？</a:t>
            </a: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3657600" y="3276600"/>
            <a:ext cx="2286000" cy="2209800"/>
          </a:xfrm>
          <a:prstGeom prst="ellipse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5105400" y="3886200"/>
            <a:ext cx="1066800" cy="1066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7D2FB-8768-45BF-AC2C-ECD59AAF760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800" b="0" smtClean="0"/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5257800" y="2133600"/>
            <a:ext cx="3657600" cy="4343400"/>
            <a:chOff x="3312" y="1344"/>
            <a:chExt cx="2304" cy="2736"/>
          </a:xfrm>
        </p:grpSpPr>
        <p:sp>
          <p:nvSpPr>
            <p:cNvPr id="57393" name="Rectangle 3"/>
            <p:cNvSpPr>
              <a:spLocks noChangeArrowheads="1"/>
            </p:cNvSpPr>
            <p:nvPr/>
          </p:nvSpPr>
          <p:spPr bwMode="auto">
            <a:xfrm>
              <a:off x="3312" y="1344"/>
              <a:ext cx="230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57394" name="Group 4"/>
            <p:cNvGrpSpPr>
              <a:grpSpLocks/>
            </p:cNvGrpSpPr>
            <p:nvPr/>
          </p:nvGrpSpPr>
          <p:grpSpPr bwMode="auto">
            <a:xfrm>
              <a:off x="4176" y="1680"/>
              <a:ext cx="225" cy="2304"/>
              <a:chOff x="4176" y="1680"/>
              <a:chExt cx="225" cy="2304"/>
            </a:xfrm>
          </p:grpSpPr>
          <p:sp>
            <p:nvSpPr>
              <p:cNvPr id="926725" name="AutoShape 5"/>
              <p:cNvSpPr>
                <a:spLocks noChangeArrowheads="1"/>
              </p:cNvSpPr>
              <p:nvPr/>
            </p:nvSpPr>
            <p:spPr bwMode="auto">
              <a:xfrm>
                <a:off x="4176" y="1867"/>
                <a:ext cx="192" cy="1880"/>
              </a:xfrm>
              <a:prstGeom prst="can">
                <a:avLst>
                  <a:gd name="adj" fmla="val 5571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740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971"/>
                <a:ext cx="225" cy="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5" name="Line 7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406" name="Line 8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407" name="Line 9"/>
              <p:cNvSpPr>
                <a:spLocks noChangeShapeType="1"/>
              </p:cNvSpPr>
              <p:nvPr/>
            </p:nvSpPr>
            <p:spPr bwMode="auto">
              <a:xfrm>
                <a:off x="4176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408" name="Line 10"/>
              <p:cNvSpPr>
                <a:spLocks noChangeShapeType="1"/>
              </p:cNvSpPr>
              <p:nvPr/>
            </p:nvSpPr>
            <p:spPr bwMode="auto">
              <a:xfrm>
                <a:off x="4368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7395" name="Group 11"/>
            <p:cNvGrpSpPr>
              <a:grpSpLocks/>
            </p:cNvGrpSpPr>
            <p:nvPr/>
          </p:nvGrpSpPr>
          <p:grpSpPr bwMode="auto">
            <a:xfrm>
              <a:off x="3504" y="1344"/>
              <a:ext cx="2016" cy="2544"/>
              <a:chOff x="3504" y="1344"/>
              <a:chExt cx="2016" cy="2544"/>
            </a:xfrm>
          </p:grpSpPr>
          <p:graphicFrame>
            <p:nvGraphicFramePr>
              <p:cNvPr id="57396" name="Object 12"/>
              <p:cNvGraphicFramePr>
                <a:graphicFrameLocks noChangeAspect="1"/>
              </p:cNvGraphicFramePr>
              <p:nvPr/>
            </p:nvGraphicFramePr>
            <p:xfrm>
              <a:off x="4306" y="2932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65" name="Equation" r:id="rId3" imgW="126835" imgH="139518" progId="Equation.3">
                      <p:embed/>
                    </p:oleObj>
                  </mc:Choice>
                  <mc:Fallback>
                    <p:oleObj name="Equation" r:id="rId3" imgW="126835" imgH="139518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6" y="2932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97" name="Line 13"/>
              <p:cNvSpPr>
                <a:spLocks noChangeShapeType="1"/>
              </p:cNvSpPr>
              <p:nvPr/>
            </p:nvSpPr>
            <p:spPr bwMode="auto">
              <a:xfrm flipH="1">
                <a:off x="3504" y="2976"/>
                <a:ext cx="76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98" name="Line 14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99" name="Line 15"/>
              <p:cNvSpPr>
                <a:spLocks noChangeShapeType="1"/>
              </p:cNvSpPr>
              <p:nvPr/>
            </p:nvSpPr>
            <p:spPr bwMode="auto">
              <a:xfrm flipV="1">
                <a:off x="4272" y="1392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7400" name="Object 16"/>
              <p:cNvGraphicFramePr>
                <a:graphicFrameLocks noChangeAspect="1"/>
              </p:cNvGraphicFramePr>
              <p:nvPr/>
            </p:nvGraphicFramePr>
            <p:xfrm>
              <a:off x="3552" y="3552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66" name="Equation" r:id="rId5" imgW="126835" imgH="139518" progId="Equation.3">
                      <p:embed/>
                    </p:oleObj>
                  </mc:Choice>
                  <mc:Fallback>
                    <p:oleObj name="Equation" r:id="rId5" imgW="126835" imgH="13951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552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01" name="Object 17"/>
              <p:cNvGraphicFramePr>
                <a:graphicFrameLocks noChangeAspect="1"/>
              </p:cNvGraphicFramePr>
              <p:nvPr/>
            </p:nvGraphicFramePr>
            <p:xfrm>
              <a:off x="5232" y="3024"/>
              <a:ext cx="288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67" name="Equation" r:id="rId7" imgW="139579" imgH="164957" progId="Equation.3">
                      <p:embed/>
                    </p:oleObj>
                  </mc:Choice>
                  <mc:Fallback>
                    <p:oleObj name="Equation" r:id="rId7" imgW="139579" imgH="164957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024"/>
                            <a:ext cx="288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02" name="Object 18"/>
              <p:cNvGraphicFramePr>
                <a:graphicFrameLocks noChangeAspect="1"/>
              </p:cNvGraphicFramePr>
              <p:nvPr/>
            </p:nvGraphicFramePr>
            <p:xfrm>
              <a:off x="3896" y="1344"/>
              <a:ext cx="28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68" name="Equation" r:id="rId9" imgW="126725" imgH="126725" progId="Equation.3">
                      <p:embed/>
                    </p:oleObj>
                  </mc:Choice>
                  <mc:Fallback>
                    <p:oleObj name="Equation" r:id="rId9" imgW="126725" imgH="126725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6" y="1344"/>
                            <a:ext cx="28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7348" name="Text Box 19"/>
          <p:cNvSpPr txBox="1">
            <a:spLocks noChangeArrowheads="1"/>
          </p:cNvSpPr>
          <p:nvPr/>
        </p:nvSpPr>
        <p:spPr bwMode="auto">
          <a:xfrm>
            <a:off x="533400" y="6096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无限长均匀带电直线的电场强度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9218" name="Object 20"/>
          <p:cNvGraphicFramePr>
            <a:graphicFrameLocks noChangeAspect="1"/>
          </p:cNvGraphicFramePr>
          <p:nvPr/>
        </p:nvGraphicFramePr>
        <p:xfrm>
          <a:off x="173038" y="4343400"/>
          <a:ext cx="49037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11" imgW="1981200" imgH="393700" progId="Equation.3">
                  <p:embed/>
                </p:oleObj>
              </mc:Choice>
              <mc:Fallback>
                <p:oleObj name="Equation" r:id="rId11" imgW="19812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4343400"/>
                        <a:ext cx="490378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1104900" y="2743200"/>
            <a:ext cx="445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选取闭合的柱形高斯面</a:t>
            </a:r>
          </a:p>
        </p:txBody>
      </p:sp>
      <p:grpSp>
        <p:nvGrpSpPr>
          <p:cNvPr id="57351" name="Group 22"/>
          <p:cNvGrpSpPr>
            <a:grpSpLocks/>
          </p:cNvGrpSpPr>
          <p:nvPr/>
        </p:nvGrpSpPr>
        <p:grpSpPr bwMode="auto">
          <a:xfrm>
            <a:off x="533400" y="1130300"/>
            <a:ext cx="8229600" cy="1003300"/>
            <a:chOff x="336" y="712"/>
            <a:chExt cx="5184" cy="632"/>
          </a:xfrm>
        </p:grpSpPr>
        <p:sp>
          <p:nvSpPr>
            <p:cNvPr id="57390" name="Text Box 23"/>
            <p:cNvSpPr txBox="1">
              <a:spLocks noChangeArrowheads="1"/>
            </p:cNvSpPr>
            <p:nvPr/>
          </p:nvSpPr>
          <p:spPr bwMode="auto">
            <a:xfrm>
              <a:off x="336" y="712"/>
              <a:ext cx="518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>
                  <a:latin typeface="宋体" panose="02010600030101010101" pitchFamily="2" charset="-122"/>
                </a:rPr>
                <a:t>无限长均匀带电直线，单位长度上的电荷，即电荷线密度为  ，求距直线为  处的电场强度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57391" name="Object 24"/>
            <p:cNvGraphicFramePr>
              <a:graphicFrameLocks noChangeAspect="1"/>
            </p:cNvGraphicFramePr>
            <p:nvPr/>
          </p:nvGraphicFramePr>
          <p:xfrm>
            <a:off x="1731" y="952"/>
            <a:ext cx="31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0" name="公式" r:id="rId13" imgW="139579" imgH="177646" progId="Equation.3">
                    <p:embed/>
                  </p:oleObj>
                </mc:Choice>
                <mc:Fallback>
                  <p:oleObj name="公式" r:id="rId13" imgW="139579" imgH="17764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952"/>
                          <a:ext cx="317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2" name="Object 25"/>
            <p:cNvGraphicFramePr>
              <a:graphicFrameLocks noChangeAspect="1"/>
            </p:cNvGraphicFramePr>
            <p:nvPr/>
          </p:nvGraphicFramePr>
          <p:xfrm>
            <a:off x="3264" y="960"/>
            <a:ext cx="3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1" name="Equation" r:id="rId15" imgW="114102" imgH="126780" progId="Equation.3">
                    <p:embed/>
                  </p:oleObj>
                </mc:Choice>
                <mc:Fallback>
                  <p:oleObj name="Equation" r:id="rId15" imgW="114102" imgH="1267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35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2" name="Group 26"/>
          <p:cNvGrpSpPr>
            <a:grpSpLocks/>
          </p:cNvGrpSpPr>
          <p:nvPr/>
        </p:nvGrpSpPr>
        <p:grpSpPr bwMode="auto">
          <a:xfrm>
            <a:off x="533400" y="2212975"/>
            <a:ext cx="4419600" cy="530225"/>
            <a:chOff x="336" y="1394"/>
            <a:chExt cx="2784" cy="334"/>
          </a:xfrm>
        </p:grpSpPr>
        <p:sp>
          <p:nvSpPr>
            <p:cNvPr id="57388" name="Rectangle 27"/>
            <p:cNvSpPr>
              <a:spLocks noChangeArrowheads="1"/>
            </p:cNvSpPr>
            <p:nvPr/>
          </p:nvSpPr>
          <p:spPr bwMode="auto">
            <a:xfrm>
              <a:off x="710" y="1394"/>
              <a:ext cx="2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对称性分析：</a:t>
              </a:r>
              <a:r>
                <a:rPr kumimoji="1"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rPr>
                <a:t>轴对称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57389" name="Text Box 28"/>
            <p:cNvSpPr txBox="1">
              <a:spLocks noChangeArrowheads="1"/>
            </p:cNvSpPr>
            <p:nvPr/>
          </p:nvSpPr>
          <p:spPr bwMode="auto">
            <a:xfrm>
              <a:off x="336" y="140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</a:p>
          </p:txBody>
        </p:sp>
      </p:grpSp>
      <p:graphicFrame>
        <p:nvGraphicFramePr>
          <p:cNvPr id="9219" name="Object 35"/>
          <p:cNvGraphicFramePr>
            <a:graphicFrameLocks noChangeAspect="1"/>
          </p:cNvGraphicFramePr>
          <p:nvPr/>
        </p:nvGraphicFramePr>
        <p:xfrm>
          <a:off x="1752600" y="3411538"/>
          <a:ext cx="1905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Equation" r:id="rId17" imgW="609336" imgH="291973" progId="Equation.3">
                  <p:embed/>
                </p:oleObj>
              </mc:Choice>
              <mc:Fallback>
                <p:oleObj name="Equation" r:id="rId17" imgW="609336" imgH="29197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11538"/>
                        <a:ext cx="19050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6"/>
          <p:cNvGraphicFramePr>
            <a:graphicFrameLocks noChangeAspect="1"/>
          </p:cNvGraphicFramePr>
          <p:nvPr/>
        </p:nvGraphicFramePr>
        <p:xfrm>
          <a:off x="1752600" y="5470525"/>
          <a:ext cx="17922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3" name="Equation" r:id="rId19" imgW="723586" imgH="393529" progId="Equation.3">
                  <p:embed/>
                </p:oleObj>
              </mc:Choice>
              <mc:Fallback>
                <p:oleObj name="Equation" r:id="rId19" imgW="723586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70525"/>
                        <a:ext cx="17922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172200" y="2286000"/>
            <a:ext cx="1954213" cy="4114800"/>
            <a:chOff x="3888" y="1440"/>
            <a:chExt cx="1231" cy="2592"/>
          </a:xfrm>
        </p:grpSpPr>
        <p:grpSp>
          <p:nvGrpSpPr>
            <p:cNvPr id="57376" name="Group 38"/>
            <p:cNvGrpSpPr>
              <a:grpSpLocks/>
            </p:cNvGrpSpPr>
            <p:nvPr/>
          </p:nvGrpSpPr>
          <p:grpSpPr bwMode="auto">
            <a:xfrm>
              <a:off x="4368" y="1440"/>
              <a:ext cx="751" cy="2208"/>
              <a:chOff x="4368" y="1440"/>
              <a:chExt cx="751" cy="2208"/>
            </a:xfrm>
          </p:grpSpPr>
          <p:grpSp>
            <p:nvGrpSpPr>
              <p:cNvPr id="57382" name="Group 39"/>
              <p:cNvGrpSpPr>
                <a:grpSpLocks/>
              </p:cNvGrpSpPr>
              <p:nvPr/>
            </p:nvGrpSpPr>
            <p:grpSpPr bwMode="auto">
              <a:xfrm>
                <a:off x="4368" y="1440"/>
                <a:ext cx="367" cy="912"/>
                <a:chOff x="4368" y="1440"/>
                <a:chExt cx="367" cy="912"/>
              </a:xfrm>
            </p:grpSpPr>
            <p:sp>
              <p:nvSpPr>
                <p:cNvPr id="5738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12" y="1824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7387" name="Object 41"/>
                <p:cNvGraphicFramePr>
                  <a:graphicFrameLocks noChangeAspect="1"/>
                </p:cNvGraphicFramePr>
                <p:nvPr/>
              </p:nvGraphicFramePr>
              <p:xfrm>
                <a:off x="4368" y="1440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474" name="Equation" r:id="rId21" imgW="66628" imgH="133453" progId="Equation.3">
                        <p:embed/>
                      </p:oleObj>
                    </mc:Choice>
                    <mc:Fallback>
                      <p:oleObj name="Equation" r:id="rId21" imgW="66628" imgH="133453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1440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7383" name="Group 42"/>
              <p:cNvGrpSpPr>
                <a:grpSpLocks/>
              </p:cNvGrpSpPr>
              <p:nvPr/>
            </p:nvGrpSpPr>
            <p:grpSpPr bwMode="auto">
              <a:xfrm>
                <a:off x="4512" y="2832"/>
                <a:ext cx="607" cy="816"/>
                <a:chOff x="4512" y="2832"/>
                <a:chExt cx="607" cy="816"/>
              </a:xfrm>
            </p:grpSpPr>
            <p:sp>
              <p:nvSpPr>
                <p:cNvPr id="57384" name="Line 43"/>
                <p:cNvSpPr>
                  <a:spLocks noChangeShapeType="1"/>
                </p:cNvSpPr>
                <p:nvPr/>
              </p:nvSpPr>
              <p:spPr bwMode="auto">
                <a:xfrm>
                  <a:off x="4512" y="2832"/>
                  <a:ext cx="336" cy="4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7385" name="Object 44"/>
                <p:cNvGraphicFramePr>
                  <a:graphicFrameLocks noChangeAspect="1"/>
                </p:cNvGraphicFramePr>
                <p:nvPr/>
              </p:nvGraphicFramePr>
              <p:xfrm>
                <a:off x="4752" y="3168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475" name="Equation" r:id="rId23" imgW="66628" imgH="133453" progId="Equation.3">
                        <p:embed/>
                      </p:oleObj>
                    </mc:Choice>
                    <mc:Fallback>
                      <p:oleObj name="Equation" r:id="rId23" imgW="66628" imgH="133453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3168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7377" name="Group 45"/>
            <p:cNvGrpSpPr>
              <a:grpSpLocks/>
            </p:cNvGrpSpPr>
            <p:nvPr/>
          </p:nvGrpSpPr>
          <p:grpSpPr bwMode="auto">
            <a:xfrm>
              <a:off x="3888" y="3168"/>
              <a:ext cx="1087" cy="864"/>
              <a:chOff x="3888" y="3168"/>
              <a:chExt cx="1087" cy="864"/>
            </a:xfrm>
          </p:grpSpPr>
          <p:sp>
            <p:nvSpPr>
              <p:cNvPr id="57378" name="Line 46"/>
              <p:cNvSpPr>
                <a:spLocks noChangeShapeType="1"/>
              </p:cNvSpPr>
              <p:nvPr/>
            </p:nvSpPr>
            <p:spPr bwMode="auto">
              <a:xfrm>
                <a:off x="4512" y="340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7379" name="Object 47"/>
              <p:cNvGraphicFramePr>
                <a:graphicFrameLocks noChangeAspect="1"/>
              </p:cNvGraphicFramePr>
              <p:nvPr/>
            </p:nvGraphicFramePr>
            <p:xfrm>
              <a:off x="4608" y="3552"/>
              <a:ext cx="36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76" name="Equation" r:id="rId25" imgW="66628" imgH="133453" progId="Equation.3">
                      <p:embed/>
                    </p:oleObj>
                  </mc:Choice>
                  <mc:Fallback>
                    <p:oleObj name="Equation" r:id="rId25" imgW="66628" imgH="13345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552"/>
                            <a:ext cx="367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80" name="Oval 48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76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7381" name="Line 4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5559425" y="2971800"/>
            <a:ext cx="2974975" cy="2514600"/>
            <a:chOff x="3504" y="1872"/>
            <a:chExt cx="1874" cy="1584"/>
          </a:xfrm>
        </p:grpSpPr>
        <p:grpSp>
          <p:nvGrpSpPr>
            <p:cNvPr id="57357" name="Group 51"/>
            <p:cNvGrpSpPr>
              <a:grpSpLocks/>
            </p:cNvGrpSpPr>
            <p:nvPr/>
          </p:nvGrpSpPr>
          <p:grpSpPr bwMode="auto">
            <a:xfrm>
              <a:off x="3504" y="1920"/>
              <a:ext cx="1874" cy="768"/>
              <a:chOff x="1870" y="2160"/>
              <a:chExt cx="1874" cy="768"/>
            </a:xfrm>
          </p:grpSpPr>
          <p:grpSp>
            <p:nvGrpSpPr>
              <p:cNvPr id="57370" name="Group 52"/>
              <p:cNvGrpSpPr>
                <a:grpSpLocks/>
              </p:cNvGrpSpPr>
              <p:nvPr/>
            </p:nvGrpSpPr>
            <p:grpSpPr bwMode="auto">
              <a:xfrm>
                <a:off x="1870" y="2208"/>
                <a:ext cx="1584" cy="720"/>
                <a:chOff x="384" y="864"/>
                <a:chExt cx="1584" cy="720"/>
              </a:xfrm>
            </p:grpSpPr>
            <p:sp>
              <p:nvSpPr>
                <p:cNvPr id="57372" name="Line 53"/>
                <p:cNvSpPr>
                  <a:spLocks noChangeShapeType="1"/>
                </p:cNvSpPr>
                <p:nvPr/>
              </p:nvSpPr>
              <p:spPr bwMode="auto">
                <a:xfrm>
                  <a:off x="384" y="1104"/>
                  <a:ext cx="1536" cy="3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32" y="1008"/>
                  <a:ext cx="1536" cy="48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4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816" y="864"/>
                  <a:ext cx="720" cy="7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5" name="Line 56"/>
                <p:cNvSpPr>
                  <a:spLocks noChangeShapeType="1"/>
                </p:cNvSpPr>
                <p:nvPr/>
              </p:nvSpPr>
              <p:spPr bwMode="auto">
                <a:xfrm>
                  <a:off x="816" y="864"/>
                  <a:ext cx="576" cy="7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7371" name="Object 57"/>
              <p:cNvGraphicFramePr>
                <a:graphicFrameLocks noChangeAspect="1"/>
              </p:cNvGraphicFramePr>
              <p:nvPr/>
            </p:nvGraphicFramePr>
            <p:xfrm>
              <a:off x="3397" y="2160"/>
              <a:ext cx="347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77" name="Equation" r:id="rId27" imgW="57374" imgH="95456" progId="Equation.3">
                      <p:embed/>
                    </p:oleObj>
                  </mc:Choice>
                  <mc:Fallback>
                    <p:oleObj name="Equation" r:id="rId27" imgW="57374" imgH="95456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" y="2160"/>
                            <a:ext cx="347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358" name="Group 58"/>
            <p:cNvGrpSpPr>
              <a:grpSpLocks/>
            </p:cNvGrpSpPr>
            <p:nvPr/>
          </p:nvGrpSpPr>
          <p:grpSpPr bwMode="auto">
            <a:xfrm>
              <a:off x="3552" y="1872"/>
              <a:ext cx="1476" cy="1584"/>
              <a:chOff x="3552" y="1872"/>
              <a:chExt cx="1476" cy="1584"/>
            </a:xfrm>
          </p:grpSpPr>
          <p:grpSp>
            <p:nvGrpSpPr>
              <p:cNvPr id="57359" name="Group 59"/>
              <p:cNvGrpSpPr>
                <a:grpSpLocks/>
              </p:cNvGrpSpPr>
              <p:nvPr/>
            </p:nvGrpSpPr>
            <p:grpSpPr bwMode="auto">
              <a:xfrm>
                <a:off x="3881" y="1872"/>
                <a:ext cx="777" cy="1584"/>
                <a:chOff x="3879" y="1872"/>
                <a:chExt cx="777" cy="1584"/>
              </a:xfrm>
            </p:grpSpPr>
            <p:sp>
              <p:nvSpPr>
                <p:cNvPr id="57364" name="AutoShape 60"/>
                <p:cNvSpPr>
                  <a:spLocks noChangeArrowheads="1"/>
                </p:cNvSpPr>
                <p:nvPr/>
              </p:nvSpPr>
              <p:spPr bwMode="auto">
                <a:xfrm>
                  <a:off x="3888" y="2208"/>
                  <a:ext cx="768" cy="1248"/>
                </a:xfrm>
                <a:prstGeom prst="can">
                  <a:avLst>
                    <a:gd name="adj" fmla="val 40625"/>
                  </a:avLst>
                </a:prstGeom>
                <a:solidFill>
                  <a:srgbClr val="EFC1EE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57365" name="Group 61"/>
                <p:cNvGrpSpPr>
                  <a:grpSpLocks/>
                </p:cNvGrpSpPr>
                <p:nvPr/>
              </p:nvGrpSpPr>
              <p:grpSpPr bwMode="auto">
                <a:xfrm>
                  <a:off x="4176" y="1872"/>
                  <a:ext cx="225" cy="528"/>
                  <a:chOff x="4176" y="1680"/>
                  <a:chExt cx="225" cy="528"/>
                </a:xfrm>
              </p:grpSpPr>
              <p:sp>
                <p:nvSpPr>
                  <p:cNvPr id="926782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192" cy="528"/>
                  </a:xfrm>
                  <a:prstGeom prst="can">
                    <a:avLst>
                      <a:gd name="adj" fmla="val 55726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57369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77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5736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888" y="283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CC00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7367" name="Object 65"/>
                <p:cNvGraphicFramePr>
                  <a:graphicFrameLocks noChangeAspect="1"/>
                </p:cNvGraphicFramePr>
                <p:nvPr/>
              </p:nvGraphicFramePr>
              <p:xfrm>
                <a:off x="3879" y="2832"/>
                <a:ext cx="345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478" name="公式" r:id="rId29" imgW="18970" imgH="28729" progId="Equation.3">
                        <p:embed/>
                      </p:oleObj>
                    </mc:Choice>
                    <mc:Fallback>
                      <p:oleObj name="公式" r:id="rId29" imgW="18970" imgH="28729" progId="Equation.3">
                        <p:embed/>
                        <p:pic>
                          <p:nvPicPr>
                            <p:cNvPr id="0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9" y="2832"/>
                              <a:ext cx="345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7360" name="Line 66"/>
              <p:cNvSpPr>
                <a:spLocks noChangeShapeType="1"/>
              </p:cNvSpPr>
              <p:nvPr/>
            </p:nvSpPr>
            <p:spPr bwMode="auto">
              <a:xfrm flipH="1">
                <a:off x="3938" y="2496"/>
                <a:ext cx="19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1" name="Freeform 67"/>
              <p:cNvSpPr>
                <a:spLocks/>
              </p:cNvSpPr>
              <p:nvPr/>
            </p:nvSpPr>
            <p:spPr bwMode="auto">
              <a:xfrm>
                <a:off x="4380" y="2516"/>
                <a:ext cx="132" cy="172"/>
              </a:xfrm>
              <a:custGeom>
                <a:avLst/>
                <a:gdLst>
                  <a:gd name="T0" fmla="*/ 0 w 132"/>
                  <a:gd name="T1" fmla="*/ 0 h 172"/>
                  <a:gd name="T2" fmla="*/ 132 w 132"/>
                  <a:gd name="T3" fmla="*/ 172 h 172"/>
                  <a:gd name="T4" fmla="*/ 0 60000 65536"/>
                  <a:gd name="T5" fmla="*/ 0 60000 65536"/>
                  <a:gd name="T6" fmla="*/ 0 w 132"/>
                  <a:gd name="T7" fmla="*/ 0 h 172"/>
                  <a:gd name="T8" fmla="*/ 132 w 132"/>
                  <a:gd name="T9" fmla="*/ 172 h 1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2" h="172">
                    <a:moveTo>
                      <a:pt x="0" y="0"/>
                    </a:moveTo>
                    <a:lnTo>
                      <a:pt x="132" y="17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2" name="Freeform 68"/>
              <p:cNvSpPr>
                <a:spLocks/>
              </p:cNvSpPr>
              <p:nvPr/>
            </p:nvSpPr>
            <p:spPr bwMode="auto">
              <a:xfrm>
                <a:off x="3552" y="2464"/>
                <a:ext cx="416" cy="128"/>
              </a:xfrm>
              <a:custGeom>
                <a:avLst/>
                <a:gdLst>
                  <a:gd name="T0" fmla="*/ 416 w 416"/>
                  <a:gd name="T1" fmla="*/ 0 h 128"/>
                  <a:gd name="T2" fmla="*/ 0 w 416"/>
                  <a:gd name="T3" fmla="*/ 128 h 128"/>
                  <a:gd name="T4" fmla="*/ 0 60000 65536"/>
                  <a:gd name="T5" fmla="*/ 0 60000 65536"/>
                  <a:gd name="T6" fmla="*/ 0 w 416"/>
                  <a:gd name="T7" fmla="*/ 0 h 128"/>
                  <a:gd name="T8" fmla="*/ 416 w 416"/>
                  <a:gd name="T9" fmla="*/ 128 h 1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16" h="128">
                    <a:moveTo>
                      <a:pt x="416" y="0"/>
                    </a:moveTo>
                    <a:lnTo>
                      <a:pt x="0" y="12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3" name="Freeform 69"/>
              <p:cNvSpPr>
                <a:spLocks/>
              </p:cNvSpPr>
              <p:nvPr/>
            </p:nvSpPr>
            <p:spPr bwMode="auto">
              <a:xfrm>
                <a:off x="4608" y="2444"/>
                <a:ext cx="420" cy="96"/>
              </a:xfrm>
              <a:custGeom>
                <a:avLst/>
                <a:gdLst>
                  <a:gd name="T0" fmla="*/ 0 w 420"/>
                  <a:gd name="T1" fmla="*/ 0 h 96"/>
                  <a:gd name="T2" fmla="*/ 420 w 420"/>
                  <a:gd name="T3" fmla="*/ 96 h 96"/>
                  <a:gd name="T4" fmla="*/ 0 60000 65536"/>
                  <a:gd name="T5" fmla="*/ 0 60000 65536"/>
                  <a:gd name="T6" fmla="*/ 0 w 420"/>
                  <a:gd name="T7" fmla="*/ 0 h 96"/>
                  <a:gd name="T8" fmla="*/ 420 w 4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96">
                    <a:moveTo>
                      <a:pt x="0" y="0"/>
                    </a:moveTo>
                    <a:lnTo>
                      <a:pt x="420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101736-EFE2-48F3-AC9F-1409D33B8C1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800" b="0" smtClean="0"/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5334000" y="685800"/>
          <a:ext cx="13716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Equation" r:id="rId3" imgW="355446" imgH="431613" progId="Equation.3">
                  <p:embed/>
                </p:oleObj>
              </mc:Choice>
              <mc:Fallback>
                <p:oleObj name="Equation" r:id="rId3" imgW="355446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85800"/>
                        <a:ext cx="137160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1219200" y="4495800"/>
          <a:ext cx="26177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2617788" cy="14509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143000" y="2590800"/>
          <a:ext cx="2743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Equation" r:id="rId7" imgW="825500" imgH="431800" progId="Equation.3">
                  <p:embed/>
                </p:oleObj>
              </mc:Choice>
              <mc:Fallback>
                <p:oleObj name="Equation" r:id="rId7" imgW="825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2743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1371600" y="914400"/>
          <a:ext cx="34893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9" imgW="1104900" imgH="393700" progId="Equation.3">
                  <p:embed/>
                </p:oleObj>
              </mc:Choice>
              <mc:Fallback>
                <p:oleObj name="Equation" r:id="rId9" imgW="1104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34893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5" name="Group 6"/>
          <p:cNvGrpSpPr>
            <a:grpSpLocks/>
          </p:cNvGrpSpPr>
          <p:nvPr/>
        </p:nvGrpSpPr>
        <p:grpSpPr bwMode="auto">
          <a:xfrm>
            <a:off x="4800600" y="2057400"/>
            <a:ext cx="3657600" cy="4343400"/>
            <a:chOff x="3024" y="1296"/>
            <a:chExt cx="2304" cy="2736"/>
          </a:xfrm>
        </p:grpSpPr>
        <p:grpSp>
          <p:nvGrpSpPr>
            <p:cNvPr id="58376" name="Group 7"/>
            <p:cNvGrpSpPr>
              <a:grpSpLocks/>
            </p:cNvGrpSpPr>
            <p:nvPr/>
          </p:nvGrpSpPr>
          <p:grpSpPr bwMode="auto">
            <a:xfrm>
              <a:off x="3024" y="1296"/>
              <a:ext cx="2304" cy="2736"/>
              <a:chOff x="3312" y="1344"/>
              <a:chExt cx="2304" cy="2736"/>
            </a:xfrm>
          </p:grpSpPr>
          <p:sp>
            <p:nvSpPr>
              <p:cNvPr id="58405" name="Rectangle 8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2304" cy="27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58406" name="Group 9"/>
              <p:cNvGrpSpPr>
                <a:grpSpLocks/>
              </p:cNvGrpSpPr>
              <p:nvPr/>
            </p:nvGrpSpPr>
            <p:grpSpPr bwMode="auto">
              <a:xfrm>
                <a:off x="4176" y="1680"/>
                <a:ext cx="225" cy="2304"/>
                <a:chOff x="4176" y="1680"/>
                <a:chExt cx="225" cy="2304"/>
              </a:xfrm>
            </p:grpSpPr>
            <p:sp>
              <p:nvSpPr>
                <p:cNvPr id="927754" name="AutoShape 10"/>
                <p:cNvSpPr>
                  <a:spLocks noChangeArrowheads="1"/>
                </p:cNvSpPr>
                <p:nvPr/>
              </p:nvSpPr>
              <p:spPr bwMode="auto">
                <a:xfrm>
                  <a:off x="4176" y="1867"/>
                  <a:ext cx="192" cy="1880"/>
                </a:xfrm>
                <a:prstGeom prst="can">
                  <a:avLst>
                    <a:gd name="adj" fmla="val 5571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6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84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76" y="1971"/>
                  <a:ext cx="225" cy="2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417" name="Line 12"/>
                <p:cNvSpPr>
                  <a:spLocks noChangeShapeType="1"/>
                </p:cNvSpPr>
                <p:nvPr/>
              </p:nvSpPr>
              <p:spPr bwMode="auto">
                <a:xfrm>
                  <a:off x="4176" y="168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418" name="Line 13"/>
                <p:cNvSpPr>
                  <a:spLocks noChangeShapeType="1"/>
                </p:cNvSpPr>
                <p:nvPr/>
              </p:nvSpPr>
              <p:spPr bwMode="auto">
                <a:xfrm>
                  <a:off x="4368" y="168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419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3744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420" name="Line 15"/>
                <p:cNvSpPr>
                  <a:spLocks noChangeShapeType="1"/>
                </p:cNvSpPr>
                <p:nvPr/>
              </p:nvSpPr>
              <p:spPr bwMode="auto">
                <a:xfrm>
                  <a:off x="4368" y="3744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07" name="Group 16"/>
              <p:cNvGrpSpPr>
                <a:grpSpLocks/>
              </p:cNvGrpSpPr>
              <p:nvPr/>
            </p:nvGrpSpPr>
            <p:grpSpPr bwMode="auto">
              <a:xfrm>
                <a:off x="3504" y="1344"/>
                <a:ext cx="2016" cy="2544"/>
                <a:chOff x="3504" y="1344"/>
                <a:chExt cx="2016" cy="2544"/>
              </a:xfrm>
            </p:grpSpPr>
            <p:graphicFrame>
              <p:nvGraphicFramePr>
                <p:cNvPr id="58408" name="Object 17"/>
                <p:cNvGraphicFramePr>
                  <a:graphicFrameLocks noChangeAspect="1"/>
                </p:cNvGraphicFramePr>
                <p:nvPr/>
              </p:nvGraphicFramePr>
              <p:xfrm>
                <a:off x="4306" y="2932"/>
                <a:ext cx="302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73" name="Equation" r:id="rId11" imgW="126835" imgH="139518" progId="Equation.3">
                        <p:embed/>
                      </p:oleObj>
                    </mc:Choice>
                    <mc:Fallback>
                      <p:oleObj name="Equation" r:id="rId11" imgW="126835" imgH="139518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06" y="2932"/>
                              <a:ext cx="302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40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504" y="2976"/>
                  <a:ext cx="768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410" name="Line 19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12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41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2" y="1392"/>
                  <a:ext cx="0" cy="5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8412" name="Object 21"/>
                <p:cNvGraphicFramePr>
                  <a:graphicFrameLocks noChangeAspect="1"/>
                </p:cNvGraphicFramePr>
                <p:nvPr/>
              </p:nvGraphicFramePr>
              <p:xfrm>
                <a:off x="3552" y="3552"/>
                <a:ext cx="305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74" name="Equation" r:id="rId13" imgW="126835" imgH="139518" progId="Equation.3">
                        <p:embed/>
                      </p:oleObj>
                    </mc:Choice>
                    <mc:Fallback>
                      <p:oleObj name="Equation" r:id="rId13" imgW="126835" imgH="139518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3552"/>
                              <a:ext cx="305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413" name="Object 22"/>
                <p:cNvGraphicFramePr>
                  <a:graphicFrameLocks noChangeAspect="1"/>
                </p:cNvGraphicFramePr>
                <p:nvPr/>
              </p:nvGraphicFramePr>
              <p:xfrm>
                <a:off x="5232" y="3024"/>
                <a:ext cx="288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75" name="Equation" r:id="rId15" imgW="139579" imgH="164957" progId="Equation.3">
                        <p:embed/>
                      </p:oleObj>
                    </mc:Choice>
                    <mc:Fallback>
                      <p:oleObj name="Equation" r:id="rId15" imgW="139579" imgH="164957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3024"/>
                              <a:ext cx="288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414" name="Object 23"/>
                <p:cNvGraphicFramePr>
                  <a:graphicFrameLocks noChangeAspect="1"/>
                </p:cNvGraphicFramePr>
                <p:nvPr/>
              </p:nvGraphicFramePr>
              <p:xfrm>
                <a:off x="3896" y="1344"/>
                <a:ext cx="280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76" name="Equation" r:id="rId17" imgW="126725" imgH="126725" progId="Equation.3">
                        <p:embed/>
                      </p:oleObj>
                    </mc:Choice>
                    <mc:Fallback>
                      <p:oleObj name="Equation" r:id="rId17" imgW="126725" imgH="126725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6" y="1344"/>
                              <a:ext cx="280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8377" name="Group 24"/>
            <p:cNvGrpSpPr>
              <a:grpSpLocks/>
            </p:cNvGrpSpPr>
            <p:nvPr/>
          </p:nvGrpSpPr>
          <p:grpSpPr bwMode="auto">
            <a:xfrm>
              <a:off x="3145" y="2304"/>
              <a:ext cx="455" cy="960"/>
              <a:chOff x="3433" y="2160"/>
              <a:chExt cx="455" cy="960"/>
            </a:xfrm>
          </p:grpSpPr>
          <p:graphicFrame>
            <p:nvGraphicFramePr>
              <p:cNvPr id="58401" name="Object 25"/>
              <p:cNvGraphicFramePr>
                <a:graphicFrameLocks noChangeAspect="1"/>
              </p:cNvGraphicFramePr>
              <p:nvPr/>
            </p:nvGraphicFramePr>
            <p:xfrm>
              <a:off x="3433" y="2448"/>
              <a:ext cx="311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77" name="Equation" r:id="rId19" imgW="126725" imgH="177415" progId="Equation.3">
                      <p:embed/>
                    </p:oleObj>
                  </mc:Choice>
                  <mc:Fallback>
                    <p:oleObj name="Equation" r:id="rId19" imgW="126725" imgH="177415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3" y="2448"/>
                            <a:ext cx="311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02" name="Line 26"/>
              <p:cNvSpPr>
                <a:spLocks noChangeShapeType="1"/>
              </p:cNvSpPr>
              <p:nvPr/>
            </p:nvSpPr>
            <p:spPr bwMode="auto">
              <a:xfrm flipH="1" flipV="1">
                <a:off x="3552" y="21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3" name="Line 27"/>
              <p:cNvSpPr>
                <a:spLocks noChangeShapeType="1"/>
              </p:cNvSpPr>
              <p:nvPr/>
            </p:nvSpPr>
            <p:spPr bwMode="auto">
              <a:xfrm flipH="1">
                <a:off x="3552" y="31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4" name="Line 28"/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378" name="Group 29"/>
            <p:cNvGrpSpPr>
              <a:grpSpLocks/>
            </p:cNvGrpSpPr>
            <p:nvPr/>
          </p:nvGrpSpPr>
          <p:grpSpPr bwMode="auto">
            <a:xfrm>
              <a:off x="4224" y="2784"/>
              <a:ext cx="607" cy="816"/>
              <a:chOff x="4512" y="2832"/>
              <a:chExt cx="607" cy="816"/>
            </a:xfrm>
          </p:grpSpPr>
          <p:sp>
            <p:nvSpPr>
              <p:cNvPr id="58399" name="Line 30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336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8400" name="Object 31"/>
              <p:cNvGraphicFramePr>
                <a:graphicFrameLocks noChangeAspect="1"/>
              </p:cNvGraphicFramePr>
              <p:nvPr/>
            </p:nvGraphicFramePr>
            <p:xfrm>
              <a:off x="4752" y="3168"/>
              <a:ext cx="36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78" name="Equation" r:id="rId21" imgW="66628" imgH="133453" progId="Equation.3">
                      <p:embed/>
                    </p:oleObj>
                  </mc:Choice>
                  <mc:Fallback>
                    <p:oleObj name="Equation" r:id="rId21" imgW="66628" imgH="133453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168"/>
                            <a:ext cx="367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379" name="Group 32"/>
            <p:cNvGrpSpPr>
              <a:grpSpLocks/>
            </p:cNvGrpSpPr>
            <p:nvPr/>
          </p:nvGrpSpPr>
          <p:grpSpPr bwMode="auto">
            <a:xfrm>
              <a:off x="3216" y="1824"/>
              <a:ext cx="1874" cy="1584"/>
              <a:chOff x="3504" y="1872"/>
              <a:chExt cx="1874" cy="1584"/>
            </a:xfrm>
          </p:grpSpPr>
          <p:grpSp>
            <p:nvGrpSpPr>
              <p:cNvPr id="58380" name="Group 33"/>
              <p:cNvGrpSpPr>
                <a:grpSpLocks/>
              </p:cNvGrpSpPr>
              <p:nvPr/>
            </p:nvGrpSpPr>
            <p:grpSpPr bwMode="auto">
              <a:xfrm>
                <a:off x="3504" y="1920"/>
                <a:ext cx="1874" cy="768"/>
                <a:chOff x="1870" y="2160"/>
                <a:chExt cx="1874" cy="768"/>
              </a:xfrm>
            </p:grpSpPr>
            <p:grpSp>
              <p:nvGrpSpPr>
                <p:cNvPr id="58393" name="Group 34"/>
                <p:cNvGrpSpPr>
                  <a:grpSpLocks/>
                </p:cNvGrpSpPr>
                <p:nvPr/>
              </p:nvGrpSpPr>
              <p:grpSpPr bwMode="auto">
                <a:xfrm>
                  <a:off x="1870" y="2208"/>
                  <a:ext cx="1584" cy="720"/>
                  <a:chOff x="384" y="864"/>
                  <a:chExt cx="1584" cy="720"/>
                </a:xfrm>
              </p:grpSpPr>
              <p:sp>
                <p:nvSpPr>
                  <p:cNvPr id="5839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104"/>
                    <a:ext cx="1536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9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" y="1008"/>
                    <a:ext cx="1536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97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864"/>
                    <a:ext cx="720" cy="72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864"/>
                    <a:ext cx="576" cy="72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58394" name="Object 39"/>
                <p:cNvGraphicFramePr>
                  <a:graphicFrameLocks noChangeAspect="1"/>
                </p:cNvGraphicFramePr>
                <p:nvPr/>
              </p:nvGraphicFramePr>
              <p:xfrm>
                <a:off x="3397" y="2160"/>
                <a:ext cx="347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79" name="Equation" r:id="rId23" imgW="57374" imgH="95456" progId="Equation.3">
                        <p:embed/>
                      </p:oleObj>
                    </mc:Choice>
                    <mc:Fallback>
                      <p:oleObj name="Equation" r:id="rId23" imgW="57374" imgH="95456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7" y="2160"/>
                              <a:ext cx="347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8381" name="Group 40"/>
              <p:cNvGrpSpPr>
                <a:grpSpLocks/>
              </p:cNvGrpSpPr>
              <p:nvPr/>
            </p:nvGrpSpPr>
            <p:grpSpPr bwMode="auto">
              <a:xfrm>
                <a:off x="3552" y="1872"/>
                <a:ext cx="1476" cy="1584"/>
                <a:chOff x="3552" y="1872"/>
                <a:chExt cx="1476" cy="1584"/>
              </a:xfrm>
            </p:grpSpPr>
            <p:grpSp>
              <p:nvGrpSpPr>
                <p:cNvPr id="58382" name="Group 41"/>
                <p:cNvGrpSpPr>
                  <a:grpSpLocks/>
                </p:cNvGrpSpPr>
                <p:nvPr/>
              </p:nvGrpSpPr>
              <p:grpSpPr bwMode="auto">
                <a:xfrm>
                  <a:off x="3881" y="1872"/>
                  <a:ext cx="777" cy="1584"/>
                  <a:chOff x="3879" y="1872"/>
                  <a:chExt cx="777" cy="1584"/>
                </a:xfrm>
              </p:grpSpPr>
              <p:sp>
                <p:nvSpPr>
                  <p:cNvPr id="58387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208"/>
                    <a:ext cx="768" cy="1248"/>
                  </a:xfrm>
                  <a:prstGeom prst="can">
                    <a:avLst>
                      <a:gd name="adj" fmla="val 40625"/>
                    </a:avLst>
                  </a:prstGeom>
                  <a:solidFill>
                    <a:srgbClr val="EFC1EE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58388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4176" y="1872"/>
                    <a:ext cx="225" cy="528"/>
                    <a:chOff x="4176" y="1680"/>
                    <a:chExt cx="225" cy="528"/>
                  </a:xfrm>
                </p:grpSpPr>
                <p:sp>
                  <p:nvSpPr>
                    <p:cNvPr id="927788" name="AutoShap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1680"/>
                      <a:ext cx="192" cy="528"/>
                    </a:xfrm>
                    <a:prstGeom prst="can">
                      <a:avLst>
                        <a:gd name="adj" fmla="val 55726"/>
                      </a:avLst>
                    </a:prstGeom>
                    <a:gradFill rotWithShape="0">
                      <a:gsLst>
                        <a:gs pos="0">
                          <a:schemeClr val="accent1">
                            <a:gamma/>
                            <a:shade val="6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66275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58392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76" y="1776"/>
                      <a:ext cx="22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58389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832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CC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8390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3879" y="2832"/>
                  <a:ext cx="345" cy="3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480" name="公式" r:id="rId25" imgW="18970" imgH="28729" progId="Equation.3">
                          <p:embed/>
                        </p:oleObj>
                      </mc:Choice>
                      <mc:Fallback>
                        <p:oleObj name="公式" r:id="rId25" imgW="18970" imgH="28729" progId="Equation.3">
                          <p:embed/>
                          <p:pic>
                            <p:nvPicPr>
                              <p:cNvPr id="0" name="Object 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79" y="2832"/>
                                <a:ext cx="345" cy="3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838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938" y="2496"/>
                  <a:ext cx="190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4" name="Freeform 49"/>
                <p:cNvSpPr>
                  <a:spLocks/>
                </p:cNvSpPr>
                <p:nvPr/>
              </p:nvSpPr>
              <p:spPr bwMode="auto">
                <a:xfrm>
                  <a:off x="4380" y="2516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32 w 132"/>
                    <a:gd name="T3" fmla="*/ 172 h 172"/>
                    <a:gd name="T4" fmla="*/ 0 60000 65536"/>
                    <a:gd name="T5" fmla="*/ 0 60000 65536"/>
                    <a:gd name="T6" fmla="*/ 0 w 132"/>
                    <a:gd name="T7" fmla="*/ 0 h 172"/>
                    <a:gd name="T8" fmla="*/ 132 w 132"/>
                    <a:gd name="T9" fmla="*/ 172 h 1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2" h="172">
                      <a:moveTo>
                        <a:pt x="0" y="0"/>
                      </a:moveTo>
                      <a:lnTo>
                        <a:pt x="132" y="172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5" name="Freeform 50"/>
                <p:cNvSpPr>
                  <a:spLocks/>
                </p:cNvSpPr>
                <p:nvPr/>
              </p:nvSpPr>
              <p:spPr bwMode="auto">
                <a:xfrm>
                  <a:off x="3552" y="2464"/>
                  <a:ext cx="416" cy="128"/>
                </a:xfrm>
                <a:custGeom>
                  <a:avLst/>
                  <a:gdLst>
                    <a:gd name="T0" fmla="*/ 416 w 416"/>
                    <a:gd name="T1" fmla="*/ 0 h 128"/>
                    <a:gd name="T2" fmla="*/ 0 w 416"/>
                    <a:gd name="T3" fmla="*/ 128 h 128"/>
                    <a:gd name="T4" fmla="*/ 0 60000 65536"/>
                    <a:gd name="T5" fmla="*/ 0 60000 65536"/>
                    <a:gd name="T6" fmla="*/ 0 w 416"/>
                    <a:gd name="T7" fmla="*/ 0 h 128"/>
                    <a:gd name="T8" fmla="*/ 416 w 416"/>
                    <a:gd name="T9" fmla="*/ 128 h 1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16" h="128">
                      <a:moveTo>
                        <a:pt x="416" y="0"/>
                      </a:moveTo>
                      <a:lnTo>
                        <a:pt x="0" y="128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6" name="Freeform 51"/>
                <p:cNvSpPr>
                  <a:spLocks/>
                </p:cNvSpPr>
                <p:nvPr/>
              </p:nvSpPr>
              <p:spPr bwMode="auto">
                <a:xfrm>
                  <a:off x="4608" y="2444"/>
                  <a:ext cx="420" cy="96"/>
                </a:xfrm>
                <a:custGeom>
                  <a:avLst/>
                  <a:gdLst>
                    <a:gd name="T0" fmla="*/ 0 w 420"/>
                    <a:gd name="T1" fmla="*/ 0 h 96"/>
                    <a:gd name="T2" fmla="*/ 420 w 420"/>
                    <a:gd name="T3" fmla="*/ 96 h 96"/>
                    <a:gd name="T4" fmla="*/ 0 60000 65536"/>
                    <a:gd name="T5" fmla="*/ 0 60000 65536"/>
                    <a:gd name="T6" fmla="*/ 0 w 420"/>
                    <a:gd name="T7" fmla="*/ 0 h 96"/>
                    <a:gd name="T8" fmla="*/ 420 w 420"/>
                    <a:gd name="T9" fmla="*/ 96 h 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20" h="96">
                      <a:moveTo>
                        <a:pt x="0" y="0"/>
                      </a:moveTo>
                      <a:lnTo>
                        <a:pt x="420" y="9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E0A73-37DC-4B68-8B15-94DF1748199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800" b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两个均匀带电的共轴圆筒     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762000"/>
            <a:ext cx="6705600" cy="5791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 </a:t>
            </a:r>
            <a:r>
              <a:rPr lang="zh-CN" altLang="en-US" sz="2400" smtClean="0">
                <a:latin typeface="宋体" panose="02010600030101010101" pitchFamily="2" charset="-122"/>
              </a:rPr>
              <a:t>无限长的共轴直圆筒半径分别为</a:t>
            </a:r>
            <a:r>
              <a:rPr lang="en-US" altLang="zh-CN" sz="2400" i="1" smtClean="0">
                <a:latin typeface="Times New Roman" panose="02020603050405020304" pitchFamily="18" charset="0"/>
              </a:rPr>
              <a:t>R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</a:rPr>
              <a:t>和</a:t>
            </a:r>
            <a:r>
              <a:rPr lang="en-US" altLang="zh-CN" sz="2400" i="1" smtClean="0">
                <a:latin typeface="Times New Roman" panose="02020603050405020304" pitchFamily="18" charset="0"/>
              </a:rPr>
              <a:t>R</a:t>
            </a:r>
            <a:r>
              <a:rPr lang="en-US" altLang="zh-CN" sz="2400" smtClean="0">
                <a:latin typeface="Times New Roman" panose="02020603050405020304" pitchFamily="18" charset="0"/>
              </a:rPr>
              <a:t>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，沿轴线</a:t>
            </a:r>
            <a:r>
              <a:rPr lang="en-US" altLang="zh-CN" sz="2400" smtClean="0">
                <a:latin typeface="宋体" panose="02010600030101010101" pitchFamily="2" charset="-122"/>
              </a:rPr>
              <a:t>z</a:t>
            </a:r>
            <a:r>
              <a:rPr lang="zh-CN" altLang="en-US" sz="2400" smtClean="0">
                <a:latin typeface="宋体" panose="02010600030101010101" pitchFamily="2" charset="-122"/>
              </a:rPr>
              <a:t>的方向，单位长度分别带电为 </a:t>
            </a:r>
            <a:r>
              <a:rPr lang="en-US" altLang="zh-CN" sz="2400" i="1" smtClean="0">
                <a:latin typeface="Symbol" panose="05050102010706020507" pitchFamily="18" charset="2"/>
              </a:rPr>
              <a:t>l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</a:rPr>
              <a:t>和 </a:t>
            </a:r>
            <a:r>
              <a:rPr lang="en-US" altLang="zh-CN" sz="2400" i="1" smtClean="0">
                <a:latin typeface="Symbol" panose="05050102010706020507" pitchFamily="18" charset="2"/>
              </a:rPr>
              <a:t>l</a:t>
            </a:r>
            <a:r>
              <a:rPr lang="en-US" altLang="zh-CN" sz="2400" smtClean="0">
                <a:latin typeface="Symbol" panose="05050102010706020507" pitchFamily="18" charset="2"/>
              </a:rPr>
              <a:t>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2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 </a:t>
            </a:r>
            <a:r>
              <a:rPr lang="zh-CN" altLang="en-US" sz="2400" smtClean="0"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latin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</a:rPr>
              <a:t>）求各区域内的场强分布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 </a:t>
            </a:r>
            <a:r>
              <a:rPr lang="zh-CN" altLang="en-US" sz="2400" smtClean="0"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latin typeface="宋体" panose="02010600030101010101" pitchFamily="2" charset="-122"/>
              </a:rPr>
              <a:t>2</a:t>
            </a:r>
            <a:r>
              <a:rPr lang="zh-CN" altLang="en-US" sz="2400" smtClean="0">
                <a:latin typeface="宋体" panose="02010600030101010101" pitchFamily="2" charset="-122"/>
              </a:rPr>
              <a:t>）若</a:t>
            </a:r>
            <a:r>
              <a:rPr lang="en-US" altLang="zh-CN" sz="2400" smtClean="0">
                <a:latin typeface="Symbol" panose="05050102010706020507" pitchFamily="18" charset="2"/>
              </a:rPr>
              <a:t>l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1</a:t>
            </a:r>
            <a:r>
              <a:rPr lang="en-US" altLang="zh-CN" sz="2400" smtClean="0">
                <a:latin typeface="宋体" panose="02010600030101010101" pitchFamily="2" charset="-122"/>
              </a:rPr>
              <a:t>=-</a:t>
            </a:r>
            <a:r>
              <a:rPr lang="en-US" altLang="zh-CN" sz="2400" smtClean="0">
                <a:latin typeface="Symbol" panose="05050102010706020507" pitchFamily="18" charset="2"/>
              </a:rPr>
              <a:t>l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2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，情况如何？画出此情形的</a:t>
            </a:r>
            <a:r>
              <a:rPr lang="en-US" altLang="zh-CN" sz="2400" i="1" smtClean="0">
                <a:latin typeface="Times New Roman" panose="02020603050405020304" pitchFamily="18" charset="0"/>
              </a:rPr>
              <a:t>E--r</a:t>
            </a:r>
            <a:r>
              <a:rPr lang="en-US" altLang="zh-CN" sz="2400" smtClean="0"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曲线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7315200" y="2057400"/>
            <a:ext cx="762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7315200" y="3810000"/>
            <a:ext cx="762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7086600" y="36576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7086600" y="19050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70866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83058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73152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80772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7696200" y="914400"/>
            <a:ext cx="0" cy="3124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7315200" y="1014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z</a:t>
            </a:r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7543800" y="2693988"/>
            <a:ext cx="52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l </a:t>
            </a:r>
            <a:r>
              <a:rPr lang="en-US" altLang="zh-CN" sz="2400" baseline="-2500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59408" name="Rectangle 15"/>
          <p:cNvSpPr>
            <a:spLocks noChangeArrowheads="1"/>
          </p:cNvSpPr>
          <p:nvPr/>
        </p:nvSpPr>
        <p:spPr bwMode="auto">
          <a:xfrm>
            <a:off x="8305800" y="2754313"/>
            <a:ext cx="5286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l</a:t>
            </a:r>
            <a:r>
              <a:rPr lang="en-US" altLang="zh-CN" sz="2400">
                <a:latin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>
            <a:off x="7696200" y="2209800"/>
            <a:ext cx="2286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Rectangle 17"/>
          <p:cNvSpPr>
            <a:spLocks noChangeArrowheads="1"/>
          </p:cNvSpPr>
          <p:nvPr/>
        </p:nvSpPr>
        <p:spPr bwMode="auto">
          <a:xfrm>
            <a:off x="7620000" y="182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59411" name="Line 18"/>
          <p:cNvSpPr>
            <a:spLocks noChangeShapeType="1"/>
          </p:cNvSpPr>
          <p:nvPr/>
        </p:nvSpPr>
        <p:spPr bwMode="auto">
          <a:xfrm flipH="1">
            <a:off x="7086600" y="2209800"/>
            <a:ext cx="609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Rectangle 19"/>
          <p:cNvSpPr>
            <a:spLocks noChangeArrowheads="1"/>
          </p:cNvSpPr>
          <p:nvPr/>
        </p:nvSpPr>
        <p:spPr bwMode="auto">
          <a:xfrm>
            <a:off x="7131050" y="1752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59413" name="Oval 28"/>
          <p:cNvSpPr>
            <a:spLocks noChangeArrowheads="1"/>
          </p:cNvSpPr>
          <p:nvPr/>
        </p:nvSpPr>
        <p:spPr bwMode="auto">
          <a:xfrm>
            <a:off x="7315200" y="53340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14" name="Oval 29"/>
          <p:cNvSpPr>
            <a:spLocks noChangeArrowheads="1"/>
          </p:cNvSpPr>
          <p:nvPr/>
        </p:nvSpPr>
        <p:spPr bwMode="auto">
          <a:xfrm>
            <a:off x="7010400" y="5105400"/>
            <a:ext cx="13716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15" name="Line 30"/>
          <p:cNvSpPr>
            <a:spLocks noChangeShapeType="1"/>
          </p:cNvSpPr>
          <p:nvPr/>
        </p:nvSpPr>
        <p:spPr bwMode="auto">
          <a:xfrm>
            <a:off x="80772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6" name="Line 31"/>
          <p:cNvSpPr>
            <a:spLocks noChangeShapeType="1"/>
          </p:cNvSpPr>
          <p:nvPr/>
        </p:nvSpPr>
        <p:spPr bwMode="auto">
          <a:xfrm flipH="1">
            <a:off x="7010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 flipV="1">
            <a:off x="7696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33"/>
          <p:cNvSpPr>
            <a:spLocks noChangeShapeType="1"/>
          </p:cNvSpPr>
          <p:nvPr/>
        </p:nvSpPr>
        <p:spPr bwMode="auto">
          <a:xfrm>
            <a:off x="76962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>
            <a:off x="8001000" y="6019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0" name="Line 35"/>
          <p:cNvSpPr>
            <a:spLocks noChangeShapeType="1"/>
          </p:cNvSpPr>
          <p:nvPr/>
        </p:nvSpPr>
        <p:spPr bwMode="auto">
          <a:xfrm flipH="1" flipV="1">
            <a:off x="7162800" y="5334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36"/>
          <p:cNvSpPr>
            <a:spLocks noChangeShapeType="1"/>
          </p:cNvSpPr>
          <p:nvPr/>
        </p:nvSpPr>
        <p:spPr bwMode="auto">
          <a:xfrm flipV="1">
            <a:off x="8001000" y="5334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Line 37"/>
          <p:cNvSpPr>
            <a:spLocks noChangeShapeType="1"/>
          </p:cNvSpPr>
          <p:nvPr/>
        </p:nvSpPr>
        <p:spPr bwMode="auto">
          <a:xfrm flipH="1">
            <a:off x="7162800" y="6019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3" name="Line 38"/>
          <p:cNvSpPr>
            <a:spLocks noChangeShapeType="1"/>
          </p:cNvSpPr>
          <p:nvPr/>
        </p:nvSpPr>
        <p:spPr bwMode="auto">
          <a:xfrm flipH="1" flipV="1">
            <a:off x="7239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Line 39"/>
          <p:cNvSpPr>
            <a:spLocks noChangeShapeType="1"/>
          </p:cNvSpPr>
          <p:nvPr/>
        </p:nvSpPr>
        <p:spPr bwMode="auto">
          <a:xfrm>
            <a:off x="8001000" y="632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Line 40"/>
          <p:cNvSpPr>
            <a:spLocks noChangeShapeType="1"/>
          </p:cNvSpPr>
          <p:nvPr/>
        </p:nvSpPr>
        <p:spPr bwMode="auto">
          <a:xfrm>
            <a:off x="8382000" y="6019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6" name="Line 41"/>
          <p:cNvSpPr>
            <a:spLocks noChangeShapeType="1"/>
          </p:cNvSpPr>
          <p:nvPr/>
        </p:nvSpPr>
        <p:spPr bwMode="auto">
          <a:xfrm flipH="1">
            <a:off x="7239000" y="640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7" name="Line 42"/>
          <p:cNvSpPr>
            <a:spLocks noChangeShapeType="1"/>
          </p:cNvSpPr>
          <p:nvPr/>
        </p:nvSpPr>
        <p:spPr bwMode="auto">
          <a:xfrm flipH="1">
            <a:off x="6705600" y="6019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8" name="Line 43"/>
          <p:cNvSpPr>
            <a:spLocks noChangeShapeType="1"/>
          </p:cNvSpPr>
          <p:nvPr/>
        </p:nvSpPr>
        <p:spPr bwMode="auto">
          <a:xfrm flipH="1" flipV="1">
            <a:off x="6705600" y="5410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44"/>
          <p:cNvSpPr>
            <a:spLocks noChangeShapeType="1"/>
          </p:cNvSpPr>
          <p:nvPr/>
        </p:nvSpPr>
        <p:spPr bwMode="auto">
          <a:xfrm flipV="1">
            <a:off x="8001000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0" name="Line 45"/>
          <p:cNvSpPr>
            <a:spLocks noChangeShapeType="1"/>
          </p:cNvSpPr>
          <p:nvPr/>
        </p:nvSpPr>
        <p:spPr bwMode="auto">
          <a:xfrm flipV="1">
            <a:off x="8305800" y="533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3B7807-4BD8-4713-A158-B61E0EC4523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800" b="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两个均匀带电的共轴圆筒     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762000"/>
            <a:ext cx="67056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无限长的共轴直圆筒半径分别为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R </a:t>
            </a:r>
            <a:r>
              <a:rPr lang="en-US" altLang="zh-CN" sz="2400" baseline="-25000" dirty="0" smtClean="0">
                <a:latin typeface="Symbol" panose="05050102010706020507" pitchFamily="18" charset="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aseline="-25000" dirty="0" smtClean="0">
                <a:latin typeface="Symbol" panose="05050102010706020507" pitchFamily="18" charset="2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，沿轴线</a:t>
            </a:r>
            <a:r>
              <a:rPr lang="en-US" altLang="zh-CN" sz="2400" dirty="0" smtClean="0">
                <a:latin typeface="宋体" panose="02010600030101010101" pitchFamily="2" charset="-122"/>
              </a:rPr>
              <a:t>z</a:t>
            </a:r>
            <a:r>
              <a:rPr lang="zh-CN" altLang="en-US" sz="2400" dirty="0" smtClean="0">
                <a:latin typeface="宋体" panose="02010600030101010101" pitchFamily="2" charset="-122"/>
              </a:rPr>
              <a:t>的方向，单位长度分别带电为 </a:t>
            </a:r>
            <a:r>
              <a:rPr lang="en-US" altLang="zh-CN" sz="2400" i="1" dirty="0" smtClean="0">
                <a:latin typeface="Symbol" panose="05050102010706020507" pitchFamily="18" charset="2"/>
              </a:rPr>
              <a:t>l </a:t>
            </a:r>
            <a:r>
              <a:rPr lang="en-US" altLang="zh-CN" sz="2400" baseline="-25000" dirty="0" smtClean="0">
                <a:latin typeface="Symbol" panose="05050102010706020507" pitchFamily="18" charset="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和 </a:t>
            </a:r>
            <a:r>
              <a:rPr lang="en-US" altLang="zh-CN" sz="2400" i="1" dirty="0" smtClean="0">
                <a:latin typeface="Symbol" panose="05050102010706020507" pitchFamily="18" charset="2"/>
              </a:rPr>
              <a:t>l</a:t>
            </a:r>
            <a:r>
              <a:rPr lang="en-US" altLang="zh-CN" sz="2400" dirty="0" smtClean="0">
                <a:latin typeface="Symbol" panose="05050102010706020507" pitchFamily="18" charset="2"/>
              </a:rPr>
              <a:t> </a:t>
            </a:r>
            <a:r>
              <a:rPr lang="en-US" altLang="zh-CN" sz="2400" baseline="-25000" dirty="0" smtClean="0">
                <a:latin typeface="Symbol" panose="05050102010706020507" pitchFamily="18" charset="2"/>
              </a:rPr>
              <a:t>2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）求各区域内的场强分布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7315200" y="2057400"/>
            <a:ext cx="762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7315200" y="3810000"/>
            <a:ext cx="762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7086600" y="36576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7086600" y="19050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>
            <a:off x="70866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83058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73152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>
            <a:off x="8077200" y="2209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>
            <a:off x="7696200" y="914400"/>
            <a:ext cx="0" cy="3124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0" name="Rectangle 13"/>
          <p:cNvSpPr>
            <a:spLocks noChangeArrowheads="1"/>
          </p:cNvSpPr>
          <p:nvPr/>
        </p:nvSpPr>
        <p:spPr bwMode="auto">
          <a:xfrm>
            <a:off x="7315200" y="1014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z</a:t>
            </a:r>
          </a:p>
        </p:txBody>
      </p:sp>
      <p:sp>
        <p:nvSpPr>
          <p:cNvPr id="60431" name="Rectangle 14"/>
          <p:cNvSpPr>
            <a:spLocks noChangeArrowheads="1"/>
          </p:cNvSpPr>
          <p:nvPr/>
        </p:nvSpPr>
        <p:spPr bwMode="auto">
          <a:xfrm>
            <a:off x="7543800" y="2693988"/>
            <a:ext cx="52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l </a:t>
            </a:r>
            <a:r>
              <a:rPr lang="en-US" altLang="zh-CN" sz="2400" baseline="-2500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60432" name="Rectangle 15"/>
          <p:cNvSpPr>
            <a:spLocks noChangeArrowheads="1"/>
          </p:cNvSpPr>
          <p:nvPr/>
        </p:nvSpPr>
        <p:spPr bwMode="auto">
          <a:xfrm>
            <a:off x="8305800" y="2754313"/>
            <a:ext cx="5286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l</a:t>
            </a:r>
            <a:r>
              <a:rPr lang="en-US" altLang="zh-CN" sz="2400">
                <a:latin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7696200" y="2209800"/>
            <a:ext cx="2286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Rectangle 17"/>
          <p:cNvSpPr>
            <a:spLocks noChangeArrowheads="1"/>
          </p:cNvSpPr>
          <p:nvPr/>
        </p:nvSpPr>
        <p:spPr bwMode="auto">
          <a:xfrm>
            <a:off x="7620000" y="182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 flipH="1">
            <a:off x="7086600" y="2209800"/>
            <a:ext cx="609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6" name="Rectangle 19"/>
          <p:cNvSpPr>
            <a:spLocks noChangeArrowheads="1"/>
          </p:cNvSpPr>
          <p:nvPr/>
        </p:nvSpPr>
        <p:spPr bwMode="auto">
          <a:xfrm>
            <a:off x="7131050" y="1752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7696200" y="3962400"/>
            <a:ext cx="6096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 flipV="1">
            <a:off x="8001000" y="4114800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2"/>
          <p:cNvSpPr>
            <a:spLocks noChangeShapeType="1"/>
          </p:cNvSpPr>
          <p:nvPr/>
        </p:nvSpPr>
        <p:spPr bwMode="auto">
          <a:xfrm>
            <a:off x="67056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>
            <a:off x="6705600" y="2209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 flipV="1">
            <a:off x="6858000" y="2209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2" name="Line 25"/>
          <p:cNvSpPr>
            <a:spLocks noChangeShapeType="1"/>
          </p:cNvSpPr>
          <p:nvPr/>
        </p:nvSpPr>
        <p:spPr bwMode="auto">
          <a:xfrm>
            <a:off x="6858000" y="3429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3" name="Rectangle 26"/>
          <p:cNvSpPr>
            <a:spLocks noChangeArrowheads="1"/>
          </p:cNvSpPr>
          <p:nvPr/>
        </p:nvSpPr>
        <p:spPr bwMode="auto">
          <a:xfrm>
            <a:off x="6705600" y="284638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60444" name="Object 27"/>
          <p:cNvGraphicFramePr>
            <a:graphicFrameLocks noChangeAspect="1"/>
          </p:cNvGraphicFramePr>
          <p:nvPr/>
        </p:nvGraphicFramePr>
        <p:xfrm>
          <a:off x="1524000" y="3505200"/>
          <a:ext cx="3805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公式" r:id="rId3" imgW="1193800" imgH="228600" progId="Equation.3">
                  <p:embed/>
                </p:oleObj>
              </mc:Choice>
              <mc:Fallback>
                <p:oleObj name="公式" r:id="rId3" imgW="11938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3805238" cy="60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5" name="Oval 28"/>
          <p:cNvSpPr>
            <a:spLocks noChangeArrowheads="1"/>
          </p:cNvSpPr>
          <p:nvPr/>
        </p:nvSpPr>
        <p:spPr bwMode="auto">
          <a:xfrm>
            <a:off x="7327900" y="53467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46" name="Oval 29"/>
          <p:cNvSpPr>
            <a:spLocks noChangeArrowheads="1"/>
          </p:cNvSpPr>
          <p:nvPr/>
        </p:nvSpPr>
        <p:spPr bwMode="auto">
          <a:xfrm>
            <a:off x="7010400" y="5105400"/>
            <a:ext cx="13716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47" name="Line 30"/>
          <p:cNvSpPr>
            <a:spLocks noChangeShapeType="1"/>
          </p:cNvSpPr>
          <p:nvPr/>
        </p:nvSpPr>
        <p:spPr bwMode="auto">
          <a:xfrm>
            <a:off x="80772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8" name="Line 31"/>
          <p:cNvSpPr>
            <a:spLocks noChangeShapeType="1"/>
          </p:cNvSpPr>
          <p:nvPr/>
        </p:nvSpPr>
        <p:spPr bwMode="auto">
          <a:xfrm flipH="1">
            <a:off x="7010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9" name="Line 32"/>
          <p:cNvSpPr>
            <a:spLocks noChangeShapeType="1"/>
          </p:cNvSpPr>
          <p:nvPr/>
        </p:nvSpPr>
        <p:spPr bwMode="auto">
          <a:xfrm flipV="1">
            <a:off x="7696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0" name="Line 33"/>
          <p:cNvSpPr>
            <a:spLocks noChangeShapeType="1"/>
          </p:cNvSpPr>
          <p:nvPr/>
        </p:nvSpPr>
        <p:spPr bwMode="auto">
          <a:xfrm>
            <a:off x="76962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1" name="Line 34"/>
          <p:cNvSpPr>
            <a:spLocks noChangeShapeType="1"/>
          </p:cNvSpPr>
          <p:nvPr/>
        </p:nvSpPr>
        <p:spPr bwMode="auto">
          <a:xfrm>
            <a:off x="8001000" y="6019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2" name="Line 35"/>
          <p:cNvSpPr>
            <a:spLocks noChangeShapeType="1"/>
          </p:cNvSpPr>
          <p:nvPr/>
        </p:nvSpPr>
        <p:spPr bwMode="auto">
          <a:xfrm flipH="1" flipV="1">
            <a:off x="7162800" y="5334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3" name="Line 36"/>
          <p:cNvSpPr>
            <a:spLocks noChangeShapeType="1"/>
          </p:cNvSpPr>
          <p:nvPr/>
        </p:nvSpPr>
        <p:spPr bwMode="auto">
          <a:xfrm flipV="1">
            <a:off x="7964488" y="52943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4" name="Line 37"/>
          <p:cNvSpPr>
            <a:spLocks noChangeShapeType="1"/>
          </p:cNvSpPr>
          <p:nvPr/>
        </p:nvSpPr>
        <p:spPr bwMode="auto">
          <a:xfrm flipH="1">
            <a:off x="7162800" y="6019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5" name="Line 38"/>
          <p:cNvSpPr>
            <a:spLocks noChangeShapeType="1"/>
          </p:cNvSpPr>
          <p:nvPr/>
        </p:nvSpPr>
        <p:spPr bwMode="auto">
          <a:xfrm flipH="1" flipV="1">
            <a:off x="7239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6" name="Line 39"/>
          <p:cNvSpPr>
            <a:spLocks noChangeShapeType="1"/>
          </p:cNvSpPr>
          <p:nvPr/>
        </p:nvSpPr>
        <p:spPr bwMode="auto">
          <a:xfrm>
            <a:off x="8001000" y="632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7" name="Line 40"/>
          <p:cNvSpPr>
            <a:spLocks noChangeShapeType="1"/>
          </p:cNvSpPr>
          <p:nvPr/>
        </p:nvSpPr>
        <p:spPr bwMode="auto">
          <a:xfrm>
            <a:off x="8382000" y="6019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8" name="Line 41"/>
          <p:cNvSpPr>
            <a:spLocks noChangeShapeType="1"/>
          </p:cNvSpPr>
          <p:nvPr/>
        </p:nvSpPr>
        <p:spPr bwMode="auto">
          <a:xfrm flipH="1">
            <a:off x="7239000" y="640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9" name="Line 42"/>
          <p:cNvSpPr>
            <a:spLocks noChangeShapeType="1"/>
          </p:cNvSpPr>
          <p:nvPr/>
        </p:nvSpPr>
        <p:spPr bwMode="auto">
          <a:xfrm flipH="1">
            <a:off x="6705600" y="6019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0" name="Line 43"/>
          <p:cNvSpPr>
            <a:spLocks noChangeShapeType="1"/>
          </p:cNvSpPr>
          <p:nvPr/>
        </p:nvSpPr>
        <p:spPr bwMode="auto">
          <a:xfrm flipH="1" flipV="1">
            <a:off x="6705600" y="5410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1" name="Line 44"/>
          <p:cNvSpPr>
            <a:spLocks noChangeShapeType="1"/>
          </p:cNvSpPr>
          <p:nvPr/>
        </p:nvSpPr>
        <p:spPr bwMode="auto">
          <a:xfrm flipV="1">
            <a:off x="8001000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2" name="Line 45"/>
          <p:cNvSpPr>
            <a:spLocks noChangeShapeType="1"/>
          </p:cNvSpPr>
          <p:nvPr/>
        </p:nvSpPr>
        <p:spPr bwMode="auto">
          <a:xfrm flipV="1">
            <a:off x="8305800" y="533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64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20250"/>
              </p:ext>
            </p:extLst>
          </p:nvPr>
        </p:nvGraphicFramePr>
        <p:xfrm>
          <a:off x="8353425" y="44196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25" y="4419600"/>
                        <a:ext cx="409575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90371"/>
              </p:ext>
            </p:extLst>
          </p:nvPr>
        </p:nvGraphicFramePr>
        <p:xfrm>
          <a:off x="8547100" y="3810000"/>
          <a:ext cx="34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100" y="3810000"/>
                        <a:ext cx="344488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6" name="Object 49"/>
          <p:cNvGraphicFramePr>
            <a:graphicFrameLocks noChangeAspect="1"/>
          </p:cNvGraphicFramePr>
          <p:nvPr/>
        </p:nvGraphicFramePr>
        <p:xfrm>
          <a:off x="1524000" y="4191000"/>
          <a:ext cx="44196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公式" r:id="rId9" imgW="1612900" imgH="431800" progId="Equation.3">
                  <p:embed/>
                </p:oleObj>
              </mc:Choice>
              <mc:Fallback>
                <p:oleObj name="公式" r:id="rId9" imgW="16129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4419600" cy="1184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7" name="Object 50"/>
          <p:cNvGraphicFramePr>
            <a:graphicFrameLocks noChangeAspect="1"/>
          </p:cNvGraphicFramePr>
          <p:nvPr/>
        </p:nvGraphicFramePr>
        <p:xfrm>
          <a:off x="1524000" y="5486400"/>
          <a:ext cx="3733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公式" r:id="rId11" imgW="1435100" imgH="431800" progId="Equation.3">
                  <p:embed/>
                </p:oleObj>
              </mc:Choice>
              <mc:Fallback>
                <p:oleObj name="公式" r:id="rId11" imgW="1435100" imgH="4318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3733800" cy="1123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288" y="2117807"/>
            <a:ext cx="6538912" cy="1865126"/>
            <a:chOff x="14288" y="2117807"/>
            <a:chExt cx="6538912" cy="1865126"/>
          </a:xfrm>
        </p:grpSpPr>
        <p:graphicFrame>
          <p:nvGraphicFramePr>
            <p:cNvPr id="6046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01253"/>
                </p:ext>
              </p:extLst>
            </p:nvPr>
          </p:nvGraphicFramePr>
          <p:xfrm>
            <a:off x="5936456" y="2154289"/>
            <a:ext cx="334963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7" name="公式" r:id="rId13" imgW="164885" imgH="215619" progId="Equation.3">
                    <p:embed/>
                  </p:oleObj>
                </mc:Choice>
                <mc:Fallback>
                  <p:oleObj name="公式" r:id="rId13" imgW="164885" imgH="21561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6456" y="2154289"/>
                          <a:ext cx="334963" cy="436563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4288" y="2117807"/>
              <a:ext cx="6538912" cy="1865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1" hangingPunct="1">
                <a:lnSpc>
                  <a:spcPct val="120000"/>
                </a:lnSpc>
              </a:pPr>
              <a:r>
                <a:rPr lang="en-US" altLang="zh-CN" sz="2400" kern="0" dirty="0">
                  <a:solidFill>
                    <a:srgbClr val="006600"/>
                  </a:solidFill>
                  <a:latin typeface="宋体" panose="02010600030101010101" pitchFamily="2" charset="-122"/>
                  <a:ea typeface="宋体"/>
                </a:rPr>
                <a:t>[</a:t>
              </a:r>
              <a:r>
                <a:rPr lang="zh-CN" altLang="en-US" sz="2400" kern="0" dirty="0">
                  <a:solidFill>
                    <a:srgbClr val="006600"/>
                  </a:solidFill>
                  <a:latin typeface="宋体" panose="02010600030101010101" pitchFamily="2" charset="-122"/>
                  <a:ea typeface="宋体"/>
                </a:rPr>
                <a:t>解</a:t>
              </a:r>
              <a:r>
                <a:rPr lang="en-US" altLang="zh-CN" sz="2400" kern="0" dirty="0">
                  <a:solidFill>
                    <a:srgbClr val="006600"/>
                  </a:solidFill>
                  <a:latin typeface="宋体" panose="02010600030101010101" pitchFamily="2" charset="-122"/>
                  <a:ea typeface="宋体"/>
                </a:rPr>
                <a:t>]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/>
                </a:rPr>
                <a:t>电场分布显然有</a:t>
              </a:r>
              <a:r>
                <a:rPr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z 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/>
                </a:rPr>
                <a:t>轴对称性，场强只有    方向的分量，而且在任意半径</a:t>
              </a:r>
              <a:r>
                <a:rPr lang="en-US" altLang="zh-CN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r 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/>
                </a:rPr>
                <a:t>的圆柱面各点上都应当有相同的值</a:t>
              </a:r>
              <a:r>
                <a:rPr lang="en-US" altLang="zh-CN" sz="2400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/>
                </a:rPr>
                <a:t>.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/>
                </a:rPr>
                <a:t>对于长度为</a:t>
              </a:r>
              <a:r>
                <a:rPr lang="en-US" altLang="zh-CN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l 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anose="02010600030101010101" pitchFamily="2" charset="-122"/>
                  <a:ea typeface="宋体"/>
                </a:rPr>
                <a:t>的一段，由高斯定理得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F2A01-220F-4564-896B-E131BBFFB29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800" b="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latin typeface="宋体" panose="02010600030101010101" pitchFamily="2" charset="-122"/>
              </a:rPr>
              <a:t>若</a:t>
            </a:r>
            <a:r>
              <a:rPr lang="en-US" altLang="zh-CN" sz="2400" smtClean="0">
                <a:latin typeface="Symbol" panose="05050102010706020507" pitchFamily="18" charset="2"/>
              </a:rPr>
              <a:t>l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1</a:t>
            </a:r>
            <a:r>
              <a:rPr lang="en-US" altLang="zh-CN" sz="2400" smtClean="0">
                <a:latin typeface="宋体" panose="02010600030101010101" pitchFamily="2" charset="-122"/>
              </a:rPr>
              <a:t>=-</a:t>
            </a:r>
            <a:r>
              <a:rPr lang="en-US" altLang="zh-CN" sz="2400" smtClean="0">
                <a:latin typeface="Symbol" panose="05050102010706020507" pitchFamily="18" charset="2"/>
              </a:rPr>
              <a:t>l </a:t>
            </a:r>
            <a:r>
              <a:rPr lang="en-US" altLang="zh-CN" sz="2400" baseline="-25000" smtClean="0"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066800"/>
            <a:ext cx="8686800" cy="44196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</a:t>
            </a:r>
            <a:r>
              <a:rPr lang="zh-CN" altLang="en-US" sz="2400" smtClean="0">
                <a:solidFill>
                  <a:srgbClr val="0033CC"/>
                </a:solidFill>
                <a:latin typeface="Times New Roman" panose="02020603050405020304" pitchFamily="18" charset="0"/>
              </a:rPr>
              <a:t>圆筒外部区域的场强将为零</a:t>
            </a:r>
            <a:r>
              <a:rPr lang="zh-CN" altLang="en-US" sz="2400" smtClean="0">
                <a:latin typeface="Times New Roman" panose="02020603050405020304" pitchFamily="18" charset="0"/>
              </a:rPr>
              <a:t>，此情形下的</a:t>
            </a:r>
            <a:r>
              <a:rPr lang="en-US" altLang="zh-CN" sz="2400" i="1" smtClean="0">
                <a:latin typeface="Times New Roman" panose="02020603050405020304" pitchFamily="18" charset="0"/>
              </a:rPr>
              <a:t>E--r</a:t>
            </a:r>
            <a:r>
              <a:rPr lang="en-US" altLang="zh-CN" sz="2400" smtClean="0"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曲线为：</a:t>
            </a: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endParaRPr lang="en-US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1600200" y="2209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1600200" y="4419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6553200" y="44196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1143000" y="2209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1219200" y="4267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667000" y="4495800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R </a:t>
            </a:r>
            <a:r>
              <a:rPr lang="en-US" altLang="zh-CN" sz="2000" baseline="-2500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3962400" y="4495800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aseline="-25000"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1600200" y="4419600"/>
            <a:ext cx="121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4191000" y="4419600"/>
            <a:ext cx="121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2819400" y="3200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5" name="Arc 14"/>
          <p:cNvSpPr>
            <a:spLocks/>
          </p:cNvSpPr>
          <p:nvPr/>
        </p:nvSpPr>
        <p:spPr bwMode="auto">
          <a:xfrm>
            <a:off x="2819400" y="3200400"/>
            <a:ext cx="1670050" cy="1055688"/>
          </a:xfrm>
          <a:custGeom>
            <a:avLst/>
            <a:gdLst>
              <a:gd name="T0" fmla="*/ 2147483646 w 21600"/>
              <a:gd name="T1" fmla="*/ 2147483646 h 21356"/>
              <a:gd name="T2" fmla="*/ 2147483646 w 21600"/>
              <a:gd name="T3" fmla="*/ 0 h 21356"/>
              <a:gd name="T4" fmla="*/ 2147483646 w 21600"/>
              <a:gd name="T5" fmla="*/ 2147483646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17272" y="21355"/>
                </a:moveTo>
                <a:cubicBezTo>
                  <a:pt x="7219" y="19299"/>
                  <a:pt x="0" y="10455"/>
                  <a:pt x="0" y="194"/>
                </a:cubicBezTo>
                <a:cubicBezTo>
                  <a:pt x="-1" y="129"/>
                  <a:pt x="0" y="64"/>
                  <a:pt x="0" y="-1"/>
                </a:cubicBezTo>
              </a:path>
              <a:path w="21600" h="21356" stroke="0" extrusionOk="0">
                <a:moveTo>
                  <a:pt x="17272" y="21355"/>
                </a:moveTo>
                <a:cubicBezTo>
                  <a:pt x="7219" y="19299"/>
                  <a:pt x="0" y="10455"/>
                  <a:pt x="0" y="194"/>
                </a:cubicBezTo>
                <a:cubicBezTo>
                  <a:pt x="-1" y="129"/>
                  <a:pt x="0" y="64"/>
                  <a:pt x="0" y="-1"/>
                </a:cubicBezTo>
                <a:lnTo>
                  <a:pt x="21600" y="194"/>
                </a:lnTo>
                <a:lnTo>
                  <a:pt x="17272" y="21355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4191000" y="3276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7E621-D5D1-482E-8FAB-B79596281D5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800" b="0" smtClean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1336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）有限长和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无限长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均匀带电线的电场分布到底有何不同？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）在什么条件下才可以利用高斯定理</a:t>
            </a:r>
            <a:r>
              <a:rPr lang="zh-CN" altLang="en-US" sz="2400">
                <a:solidFill>
                  <a:srgbClr val="0033CC"/>
                </a:solidFill>
                <a:latin typeface="宋体" panose="02010600030101010101" pitchFamily="2" charset="-122"/>
              </a:rPr>
              <a:t>近似地</a:t>
            </a:r>
            <a:r>
              <a:rPr lang="zh-CN" altLang="en-US" sz="2400">
                <a:latin typeface="宋体" panose="02010600030101010101" pitchFamily="2" charset="-122"/>
              </a:rPr>
              <a:t>求有限长带电线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　　　的电场分布？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F9F329-C503-417C-95EA-A59A40ED2C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800" b="0" smtClean="0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应用高斯定理求电场分布</a:t>
            </a:r>
            <a:endParaRPr lang="zh-CN" altLang="en-US" sz="2800" b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66700" y="762000"/>
            <a:ext cx="8610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latin typeface="华康简楷" pitchFamily="49" charset="-122"/>
                <a:ea typeface="华康简楷" pitchFamily="49" charset="-122"/>
              </a:rPr>
              <a:t>    </a:t>
            </a: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电荷是电场的源，电荷分布决定着电场的分布</a:t>
            </a:r>
            <a:r>
              <a:rPr lang="en-US" altLang="zh-CN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当电荷分布存在某种</a:t>
            </a: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对称性</a:t>
            </a:r>
            <a:r>
              <a:rPr lang="en-US" altLang="zh-CN" sz="2400" dirty="0" smtClean="0">
                <a:latin typeface="宋体" panose="02010600030101010101" pitchFamily="2" charset="-122"/>
              </a:rPr>
              <a:t>(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symmetry</a:t>
            </a:r>
            <a:r>
              <a:rPr lang="en-US" altLang="zh-CN" sz="2400" dirty="0" smtClean="0">
                <a:latin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，使我们由此可以判断出存在着这样的高斯面（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gaussian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surface</a:t>
            </a:r>
            <a:r>
              <a:rPr lang="zh-CN" altLang="en-US" sz="2400" dirty="0" smtClean="0">
                <a:latin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</a:rPr>
              <a:t>———</a:t>
            </a:r>
            <a:r>
              <a:rPr lang="zh-CN" altLang="en-US" sz="24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每个高斯面上所有点的场强</a:t>
            </a:r>
            <a:r>
              <a:rPr lang="en-US" altLang="zh-CN" sz="2400" i="1" dirty="0" smtClean="0">
                <a:solidFill>
                  <a:srgbClr val="792B25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4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都相等，而且</a:t>
            </a:r>
            <a:r>
              <a:rPr lang="en-US" altLang="zh-CN" sz="2400" i="1" dirty="0" smtClean="0">
                <a:solidFill>
                  <a:srgbClr val="792B25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4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的方向与高斯面法向的夹角处处一致</a:t>
            </a:r>
            <a:r>
              <a:rPr lang="zh-CN" altLang="en-US" sz="2400" dirty="0" smtClean="0">
                <a:latin typeface="宋体" panose="02010600030101010101" pitchFamily="2" charset="-122"/>
              </a:rPr>
              <a:t>，那么高斯定理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中左方的积分将会变得很简单</a:t>
            </a:r>
            <a:r>
              <a:rPr lang="en-US" altLang="zh-CN" sz="2400" dirty="0" smtClean="0"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</a:rPr>
              <a:t>这情形下比起由库仑定律得到的矢量积分式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求电场就要方便得多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endParaRPr lang="en-US" altLang="zh-CN" sz="2400" dirty="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1676400" y="3265488"/>
          <a:ext cx="4876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公式" r:id="rId3" imgW="1562100" imgH="431800" progId="Equation.3">
                  <p:embed/>
                </p:oleObj>
              </mc:Choice>
              <mc:Fallback>
                <p:oleObj name="公式" r:id="rId3" imgW="1562100" imgH="431800" progId="Equation.3">
                  <p:embed/>
                  <p:pic>
                    <p:nvPicPr>
                      <p:cNvPr id="409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65488"/>
                        <a:ext cx="4876800" cy="1001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1722438" y="5181600"/>
          <a:ext cx="48593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公式" r:id="rId5" imgW="1968500" imgH="431800" progId="Equation.3">
                  <p:embed/>
                </p:oleObj>
              </mc:Choice>
              <mc:Fallback>
                <p:oleObj name="公式" r:id="rId5" imgW="1968500" imgH="431800" progId="Equation.3">
                  <p:embed/>
                  <p:pic>
                    <p:nvPicPr>
                      <p:cNvPr id="409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181600"/>
                        <a:ext cx="4859337" cy="1055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0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C4BFB-B138-4C6E-98EB-D889B008805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800" b="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4925" y="712788"/>
            <a:ext cx="9109075" cy="61722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792B25"/>
                </a:solidFill>
                <a:latin typeface="宋体" panose="02010600030101010101" pitchFamily="2" charset="-122"/>
              </a:rPr>
              <a:t> [</a:t>
            </a:r>
            <a:r>
              <a:rPr lang="zh-CN" altLang="en-US" sz="2400" smtClean="0">
                <a:solidFill>
                  <a:srgbClr val="792B25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smtClean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 smtClean="0">
                <a:latin typeface="宋体" panose="02010600030101010101" pitchFamily="2" charset="-122"/>
              </a:rPr>
              <a:t>一个电荷元</a:t>
            </a:r>
            <a:r>
              <a:rPr lang="en-US" altLang="zh-CN" sz="2400" i="1" smtClean="0"/>
              <a:t>dq =</a:t>
            </a:r>
            <a:r>
              <a:rPr lang="en-US" altLang="zh-CN" sz="2400" i="1" smtClean="0">
                <a:latin typeface="Symbol" panose="05050102010706020507" pitchFamily="18" charset="2"/>
                <a:ea typeface="华康简黑" pitchFamily="49" charset="-122"/>
              </a:rPr>
              <a:t>l </a:t>
            </a:r>
            <a:r>
              <a:rPr lang="en-US" altLang="zh-CN" sz="2400" i="1" smtClean="0"/>
              <a:t>dz</a:t>
            </a:r>
            <a:r>
              <a:rPr lang="en-US" altLang="zh-CN" sz="2400" i="1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/>
              <a:t>在</a:t>
            </a:r>
            <a:r>
              <a:rPr lang="en-US" altLang="zh-CN" sz="2400" smtClean="0"/>
              <a:t>P</a:t>
            </a:r>
            <a:r>
              <a:rPr lang="zh-CN" altLang="en-US" sz="2400" smtClean="0"/>
              <a:t>点产生的</a:t>
            </a:r>
            <a:r>
              <a:rPr lang="zh-CN" altLang="en-US" sz="2400" smtClean="0">
                <a:solidFill>
                  <a:srgbClr val="006600"/>
                </a:solidFill>
              </a:rPr>
              <a:t>元场强</a:t>
            </a:r>
            <a:r>
              <a:rPr lang="zh-CN" altLang="en-US" sz="2400" smtClean="0"/>
              <a:t>为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      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smtClean="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由于</a:t>
            </a:r>
            <a:r>
              <a:rPr lang="zh-CN" altLang="en-US" sz="2400" smtClean="0">
                <a:solidFill>
                  <a:srgbClr val="006600"/>
                </a:solidFill>
              </a:rPr>
              <a:t>电线对于中垂线是对称</a:t>
            </a:r>
            <a:r>
              <a:rPr lang="zh-CN" altLang="en-US" sz="2400" smtClean="0"/>
              <a:t>的，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因此，每两个对称电荷元</a:t>
            </a:r>
            <a:r>
              <a:rPr lang="en-US" altLang="zh-CN" sz="2400" i="1" smtClean="0"/>
              <a:t>dq</a:t>
            </a:r>
            <a:r>
              <a:rPr lang="zh-CN" altLang="en-US" sz="2400" smtClean="0"/>
              <a:t>与</a:t>
            </a:r>
            <a:r>
              <a:rPr lang="en-US" altLang="zh-CN" sz="2400" i="1" smtClean="0"/>
              <a:t>dq</a:t>
            </a:r>
            <a:r>
              <a:rPr lang="en-US" altLang="zh-CN" sz="2400" smtClean="0">
                <a:solidFill>
                  <a:srgbClr val="FFFFFF"/>
                </a:solidFill>
              </a:rPr>
              <a:t>′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在</a:t>
            </a:r>
            <a:r>
              <a:rPr lang="en-US" altLang="zh-CN" sz="2400" smtClean="0"/>
              <a:t>P</a:t>
            </a:r>
            <a:r>
              <a:rPr lang="zh-CN" altLang="en-US" sz="2400" smtClean="0"/>
              <a:t>点的场强叠加后，只有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方向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的分量：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smtClean="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/>
              <a:t>其中                      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   </a:t>
            </a:r>
            <a:r>
              <a:rPr lang="zh-CN" altLang="en-US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宋体" panose="02010600030101010101" pitchFamily="2" charset="-122"/>
              </a:rPr>
              <a:t>           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因此                       </a:t>
            </a:r>
          </a:p>
        </p:txBody>
      </p:sp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1116013" y="4735513"/>
          <a:ext cx="28305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3" imgW="1447800" imgH="469900" progId="Equation.3">
                  <p:embed/>
                </p:oleObj>
              </mc:Choice>
              <mc:Fallback>
                <p:oleObj name="Equation" r:id="rId3" imgW="14478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35513"/>
                        <a:ext cx="2830512" cy="844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4800600" y="1724025"/>
          <a:ext cx="4191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Image" r:id="rId5" imgW="2519497" imgH="2588415" progId="Photoshop.Image.5">
                  <p:embed/>
                </p:oleObj>
              </mc:Choice>
              <mc:Fallback>
                <p:oleObj name="Image" r:id="rId5" imgW="2519497" imgH="258841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24025"/>
                        <a:ext cx="4191000" cy="48006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87350" y="1219200"/>
          <a:ext cx="40274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7" imgW="2159000" imgH="431800" progId="Equation.3">
                  <p:embed/>
                </p:oleObj>
              </mc:Choice>
              <mc:Fallback>
                <p:oleObj name="Equation" r:id="rId7" imgW="2159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219200"/>
                        <a:ext cx="4027488" cy="804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8"/>
          <p:cNvGraphicFramePr>
            <a:graphicFrameLocks noChangeAspect="1"/>
          </p:cNvGraphicFramePr>
          <p:nvPr/>
        </p:nvGraphicFramePr>
        <p:xfrm>
          <a:off x="5795963" y="4271963"/>
          <a:ext cx="4079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71963"/>
                        <a:ext cx="407987" cy="534987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9"/>
          <p:cNvGraphicFramePr>
            <a:graphicFrameLocks noChangeAspect="1"/>
          </p:cNvGraphicFramePr>
          <p:nvPr/>
        </p:nvGraphicFramePr>
        <p:xfrm>
          <a:off x="981075" y="5715000"/>
          <a:ext cx="34369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715000"/>
                        <a:ext cx="3436938" cy="1027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10"/>
          <p:cNvGraphicFramePr>
            <a:graphicFrameLocks noChangeAspect="1"/>
          </p:cNvGraphicFramePr>
          <p:nvPr/>
        </p:nvGraphicFramePr>
        <p:xfrm>
          <a:off x="152400" y="3886200"/>
          <a:ext cx="4419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13" imgW="1943100" imgH="241300" progId="Equation.3">
                  <p:embed/>
                </p:oleObj>
              </mc:Choice>
              <mc:Fallback>
                <p:oleObj name="Equation" r:id="rId13" imgW="1943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86200"/>
                        <a:ext cx="4419600" cy="549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68E7A-BABE-4A6E-A5E1-DCFABCD3DB6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800" b="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990600"/>
            <a:ext cx="8964612" cy="3657600"/>
          </a:xfrm>
          <a:noFill/>
        </p:spPr>
        <p:txBody>
          <a:bodyPr lIns="0" tIns="0" rIns="0" bIns="0"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 </a:t>
            </a:r>
            <a:r>
              <a:rPr lang="zh-CN" altLang="en-US" sz="2800" smtClean="0">
                <a:latin typeface="宋体" panose="02010600030101010101" pitchFamily="2" charset="-122"/>
              </a:rPr>
              <a:t>将变量</a:t>
            </a:r>
            <a:r>
              <a:rPr lang="en-US" altLang="zh-CN" sz="2800" i="1" smtClean="0">
                <a:latin typeface="宋体" panose="02010600030101010101" pitchFamily="2" charset="-122"/>
              </a:rPr>
              <a:t>z</a:t>
            </a:r>
            <a:r>
              <a:rPr lang="zh-CN" altLang="en-US" sz="2800" smtClean="0">
                <a:latin typeface="宋体" panose="02010600030101010101" pitchFamily="2" charset="-122"/>
              </a:rPr>
              <a:t>从</a:t>
            </a:r>
            <a:r>
              <a:rPr lang="en-US" altLang="zh-CN" sz="2800" smtClean="0">
                <a:latin typeface="宋体" panose="02010600030101010101" pitchFamily="2" charset="-122"/>
              </a:rPr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到 </a:t>
            </a:r>
            <a:r>
              <a:rPr lang="en-US" altLang="zh-CN" sz="2800" b="0" i="1" smtClean="0"/>
              <a:t>l</a:t>
            </a:r>
            <a:r>
              <a:rPr lang="en-US" altLang="zh-CN" sz="2800" i="1" smtClean="0"/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积分，便得到</a:t>
            </a:r>
            <a:r>
              <a:rPr lang="en-US" altLang="zh-CN" sz="2800" smtClean="0">
                <a:latin typeface="宋体" panose="02010600030101010101" pitchFamily="2" charset="-122"/>
              </a:rPr>
              <a:t>P</a:t>
            </a:r>
            <a:r>
              <a:rPr lang="zh-CN" altLang="en-US" sz="2800" smtClean="0">
                <a:latin typeface="宋体" panose="02010600030101010101" pitchFamily="2" charset="-122"/>
              </a:rPr>
              <a:t>点的总场强</a:t>
            </a:r>
            <a:endParaRPr lang="zh-CN" altLang="en-US" sz="28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                                         </a:t>
            </a:r>
            <a:r>
              <a:rPr lang="zh-CN" altLang="en-US" sz="2800" smtClean="0">
                <a:latin typeface="宋体" panose="02010600030101010101" pitchFamily="2" charset="-122"/>
              </a:rPr>
              <a:t>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由于带电线与</a:t>
            </a:r>
            <a:r>
              <a:rPr lang="en-US" altLang="zh-CN" sz="2800" i="1" smtClean="0">
                <a:solidFill>
                  <a:srgbClr val="792B25"/>
                </a:solidFill>
                <a:latin typeface="宋体" panose="02010600030101010101" pitchFamily="2" charset="-122"/>
              </a:rPr>
              <a:t>z 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轴重合</a:t>
            </a:r>
            <a:r>
              <a:rPr lang="zh-CN" altLang="en-US" sz="2800" smtClean="0">
                <a:latin typeface="宋体" panose="02010600030101010101" pitchFamily="2" charset="-122"/>
              </a:rPr>
              <a:t>，因此它的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电场具有</a:t>
            </a:r>
            <a:r>
              <a:rPr lang="en-US" altLang="zh-CN" sz="2800" i="1" smtClean="0">
                <a:solidFill>
                  <a:srgbClr val="792B25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轴的对称性</a:t>
            </a:r>
            <a:r>
              <a:rPr lang="zh-CN" altLang="en-US" sz="2800" smtClean="0">
                <a:latin typeface="宋体" panose="02010600030101010101" pitchFamily="2" charset="-122"/>
              </a:rPr>
              <a:t>，即与</a:t>
            </a:r>
            <a:r>
              <a:rPr lang="en-US" altLang="zh-CN" sz="2800" i="1" smtClean="0">
                <a:latin typeface="宋体" panose="02010600030101010101" pitchFamily="2" charset="-122"/>
              </a:rPr>
              <a:t>z </a:t>
            </a:r>
            <a:r>
              <a:rPr lang="zh-CN" altLang="en-US" sz="2800" smtClean="0">
                <a:latin typeface="宋体" panose="02010600030101010101" pitchFamily="2" charset="-122"/>
              </a:rPr>
              <a:t>轴重合的所有平面上电场分布都相同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这意味着，在电线的中垂面上，以</a:t>
            </a:r>
            <a:r>
              <a:rPr lang="en-US" altLang="zh-CN" sz="2800" i="1" smtClean="0"/>
              <a:t>r</a:t>
            </a:r>
            <a:r>
              <a:rPr lang="zh-CN" altLang="en-US" sz="2800" smtClean="0">
                <a:latin typeface="宋体" panose="02010600030101010101" pitchFamily="2" charset="-122"/>
              </a:rPr>
              <a:t>为半径的圆周上每一点，场强值都由此式给出，它们的方向均沿    （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当电荷密度</a:t>
            </a:r>
            <a:r>
              <a:rPr lang="en-US" altLang="zh-CN" sz="2800" i="1" smtClean="0">
                <a:solidFill>
                  <a:srgbClr val="0000CC"/>
                </a:solidFill>
                <a:latin typeface="Symbol" panose="05050102010706020507" pitchFamily="18" charset="2"/>
                <a:ea typeface="华康简黑" pitchFamily="49" charset="-122"/>
              </a:rPr>
              <a:t>l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为正值</a:t>
            </a:r>
            <a:r>
              <a:rPr lang="zh-CN" altLang="en-US" sz="2800" smtClean="0">
                <a:latin typeface="宋体" panose="02010600030101010101" pitchFamily="2" charset="-122"/>
              </a:rPr>
              <a:t>），或沿      （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当电荷密度</a:t>
            </a:r>
            <a:r>
              <a:rPr lang="en-US" altLang="zh-CN" sz="2800" i="1" smtClean="0">
                <a:solidFill>
                  <a:srgbClr val="0000CC"/>
                </a:solidFill>
                <a:latin typeface="Symbol" panose="05050102010706020507" pitchFamily="18" charset="2"/>
                <a:ea typeface="华康简黑" pitchFamily="49" charset="-122"/>
              </a:rPr>
              <a:t>l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为负值</a:t>
            </a:r>
            <a:r>
              <a:rPr lang="zh-CN" altLang="en-US" sz="2800" smtClean="0">
                <a:latin typeface="宋体" panose="02010600030101010101" pitchFamily="2" charset="-122"/>
              </a:rPr>
              <a:t>）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endParaRPr lang="en-US" altLang="zh-CN" sz="2800" smtClean="0">
              <a:ea typeface="幼圆" panose="02010509060101010101" pitchFamily="49" charset="-122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4024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14400" y="1524000"/>
          <a:ext cx="6642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3" imgW="2679700" imgH="482600" progId="Equation.3">
                  <p:embed/>
                </p:oleObj>
              </mc:Choice>
              <mc:Fallback>
                <p:oleObj name="Equation" r:id="rId3" imgW="26797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642100" cy="1203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334000" y="4572000"/>
          <a:ext cx="44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44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133600" y="5105400"/>
          <a:ext cx="647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7" imgW="266353" imgH="215619" progId="Equation.3">
                  <p:embed/>
                </p:oleObj>
              </mc:Choice>
              <mc:Fallback>
                <p:oleObj name="Equation" r:id="rId7" imgW="266353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6477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3"/>
          <p:cNvGraphicFramePr>
            <a:graphicFrameLocks noChangeAspect="1"/>
          </p:cNvGraphicFramePr>
          <p:nvPr/>
        </p:nvGraphicFramePr>
        <p:xfrm>
          <a:off x="1104900" y="5815013"/>
          <a:ext cx="16764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9" imgW="736600" imgH="431800" progId="Equation.3">
                  <p:embed/>
                </p:oleObj>
              </mc:Choice>
              <mc:Fallback>
                <p:oleObj name="Equation" r:id="rId9" imgW="736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815013"/>
                        <a:ext cx="1676400" cy="9286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8902700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CA5A1-217C-4625-9ADC-3C2BB4D87DE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800" b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77200" cy="6096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tx1"/>
                </a:solidFill>
              </a:rPr>
              <a:t>从图片中的例子我们看到，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静电场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i="1" smtClean="0">
                <a:solidFill>
                  <a:srgbClr val="0033CC"/>
                </a:solidFill>
              </a:rPr>
              <a:t>E 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线有如下性质：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990600"/>
            <a:ext cx="8785225" cy="4824413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en-US" altLang="zh-CN" smtClean="0">
                <a:solidFill>
                  <a:srgbClr val="00FF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smtClean="0">
                <a:latin typeface="宋体" panose="02010600030101010101" pitchFamily="2" charset="-122"/>
              </a:rPr>
              <a:t>(1)</a:t>
            </a:r>
            <a:r>
              <a:rPr lang="zh-CN" altLang="en-US" sz="2400" smtClean="0">
                <a:latin typeface="宋体" panose="02010600030101010101" pitchFamily="2" charset="-122"/>
              </a:rPr>
              <a:t>静电场的</a:t>
            </a:r>
            <a:r>
              <a:rPr lang="en-US" altLang="zh-CN" sz="2400" i="1" smtClean="0"/>
              <a:t>E </a:t>
            </a:r>
            <a:r>
              <a:rPr lang="zh-CN" altLang="en-US" sz="2400" smtClean="0">
                <a:latin typeface="宋体" panose="02010600030101010101" pitchFamily="2" charset="-122"/>
              </a:rPr>
              <a:t>线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始发于正电荷并终止于负电荷</a:t>
            </a:r>
            <a:r>
              <a:rPr lang="zh-CN" altLang="en-US" sz="2400" smtClean="0">
                <a:latin typeface="宋体" panose="02010600030101010101" pitchFamily="2" charset="-122"/>
              </a:rPr>
              <a:t>，故静电</a:t>
            </a: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场的</a:t>
            </a:r>
            <a:r>
              <a:rPr lang="en-US" altLang="zh-CN" sz="2400" i="1" smtClean="0">
                <a:solidFill>
                  <a:srgbClr val="0033CC"/>
                </a:solidFill>
              </a:rPr>
              <a:t>E 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线不形成闭合曲线</a:t>
            </a:r>
            <a:r>
              <a:rPr lang="zh-CN" altLang="en-US" sz="2400" smtClean="0">
                <a:latin typeface="宋体" panose="02010600030101010101" pitchFamily="2" charset="-122"/>
              </a:rPr>
              <a:t>；在没有电荷存在的点上，</a:t>
            </a:r>
            <a:r>
              <a:rPr lang="en-US" altLang="zh-CN" sz="2400" i="1" smtClean="0"/>
              <a:t>E </a:t>
            </a:r>
            <a:r>
              <a:rPr lang="zh-CN" altLang="en-US" sz="2400" smtClean="0">
                <a:latin typeface="宋体" panose="02010600030101010101" pitchFamily="2" charset="-122"/>
              </a:rPr>
              <a:t>线连续通</a:t>
            </a: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过，也有可能 </a:t>
            </a:r>
            <a:r>
              <a:rPr lang="en-US" altLang="zh-CN" sz="2400" i="1" smtClean="0"/>
              <a:t>E=</a:t>
            </a:r>
            <a:r>
              <a:rPr lang="en-US" altLang="zh-CN" sz="2400" smtClean="0"/>
              <a:t>0</a:t>
            </a:r>
            <a:r>
              <a:rPr lang="en-US" altLang="zh-CN" sz="2400" i="1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（图中有几个这样的点？？）</a:t>
            </a:r>
            <a:r>
              <a:rPr lang="en-US" altLang="zh-CN" sz="2400" smtClean="0">
                <a:solidFill>
                  <a:srgbClr val="FF0000"/>
                </a:solidFill>
              </a:rPr>
              <a:t>.</a:t>
            </a:r>
            <a:endParaRPr lang="en-US" altLang="zh-CN" sz="240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en-US" altLang="zh-CN" sz="2400" smtClean="0">
                <a:solidFill>
                  <a:srgbClr val="00FF00"/>
                </a:solidFill>
                <a:latin typeface="宋体" panose="02010600030101010101" pitchFamily="2" charset="-122"/>
              </a:rPr>
              <a:t>    </a:t>
            </a:r>
            <a:endParaRPr lang="en-US" altLang="zh-CN" sz="2400" smtClean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304800" y="3200400"/>
          <a:ext cx="6324600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Image" r:id="rId3" imgW="6146341" imgH="4054535" progId="Photoshop.Image.6">
                  <p:embed/>
                </p:oleObj>
              </mc:Choice>
              <mc:Fallback>
                <p:oleObj name="Image" r:id="rId3" imgW="6146341" imgH="405453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6324600" cy="354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898525" y="3968750"/>
            <a:ext cx="1158875" cy="1524000"/>
            <a:chOff x="2041284" y="3968262"/>
            <a:chExt cx="1159116" cy="1524000"/>
          </a:xfrm>
        </p:grpSpPr>
        <p:cxnSp>
          <p:nvCxnSpPr>
            <p:cNvPr id="9228" name="直接连接符 10"/>
            <p:cNvCxnSpPr>
              <a:cxnSpLocks noChangeShapeType="1"/>
            </p:cNvCxnSpPr>
            <p:nvPr/>
          </p:nvCxnSpPr>
          <p:spPr bwMode="auto">
            <a:xfrm>
              <a:off x="2640624" y="3968262"/>
              <a:ext cx="0" cy="15240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直接连接符 15"/>
            <p:cNvCxnSpPr>
              <a:cxnSpLocks noChangeShapeType="1"/>
            </p:cNvCxnSpPr>
            <p:nvPr/>
          </p:nvCxnSpPr>
          <p:spPr bwMode="auto">
            <a:xfrm flipV="1">
              <a:off x="2041284" y="4756638"/>
              <a:ext cx="1159116" cy="586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458913" y="471805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5434013" y="4114800"/>
            <a:ext cx="0" cy="15240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57200" y="6338888"/>
            <a:ext cx="159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/>
              <a:t>E=</a:t>
            </a:r>
            <a:r>
              <a:rPr lang="en-US" altLang="zh-CN" sz="1800"/>
              <a:t>0</a:t>
            </a:r>
            <a:r>
              <a:rPr lang="zh-CN" altLang="en-US" sz="1800"/>
              <a:t> 源于平衡</a:t>
            </a: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6242050" y="4457700"/>
          <a:ext cx="24018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1726451" imgH="444307" progId="Equation.3">
                  <p:embed/>
                </p:oleObj>
              </mc:Choice>
              <mc:Fallback>
                <p:oleObj name="公式" r:id="rId5" imgW="172645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57700"/>
                        <a:ext cx="2401888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6230938" y="3641725"/>
          <a:ext cx="29130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2094591" imgH="444307" progId="Equation.3">
                  <p:embed/>
                </p:oleObj>
              </mc:Choice>
              <mc:Fallback>
                <p:oleObj name="公式" r:id="rId7" imgW="209459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641725"/>
                        <a:ext cx="2913062" cy="600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4D44B-03F7-438D-A7F5-65F42A5F785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800" b="0" smtClean="0"/>
          </a:p>
        </p:txBody>
      </p:sp>
      <p:grpSp>
        <p:nvGrpSpPr>
          <p:cNvPr id="65539" name="Group 2"/>
          <p:cNvGrpSpPr>
            <a:grpSpLocks/>
          </p:cNvGrpSpPr>
          <p:nvPr/>
        </p:nvGrpSpPr>
        <p:grpSpPr bwMode="auto">
          <a:xfrm>
            <a:off x="4724400" y="2362200"/>
            <a:ext cx="4267200" cy="3962400"/>
            <a:chOff x="2976" y="1488"/>
            <a:chExt cx="2688" cy="2496"/>
          </a:xfrm>
        </p:grpSpPr>
        <p:sp>
          <p:nvSpPr>
            <p:cNvPr id="65584" name="Rectangle 3"/>
            <p:cNvSpPr>
              <a:spLocks noChangeArrowheads="1"/>
            </p:cNvSpPr>
            <p:nvPr/>
          </p:nvSpPr>
          <p:spPr bwMode="auto">
            <a:xfrm>
              <a:off x="2976" y="1488"/>
              <a:ext cx="2688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65585" name="Group 4"/>
            <p:cNvGrpSpPr>
              <a:grpSpLocks/>
            </p:cNvGrpSpPr>
            <p:nvPr/>
          </p:nvGrpSpPr>
          <p:grpSpPr bwMode="auto">
            <a:xfrm>
              <a:off x="3504" y="1872"/>
              <a:ext cx="2112" cy="1727"/>
              <a:chOff x="3360" y="1681"/>
              <a:chExt cx="2112" cy="1727"/>
            </a:xfrm>
          </p:grpSpPr>
          <p:sp>
            <p:nvSpPr>
              <p:cNvPr id="65586" name="AutoShape 5"/>
              <p:cNvSpPr>
                <a:spLocks noChangeArrowheads="1"/>
              </p:cNvSpPr>
              <p:nvPr/>
            </p:nvSpPr>
            <p:spPr bwMode="auto">
              <a:xfrm rot="-876749">
                <a:off x="3360" y="1701"/>
                <a:ext cx="2112" cy="1680"/>
              </a:xfrm>
              <a:prstGeom prst="parallelogram">
                <a:avLst>
                  <a:gd name="adj" fmla="val 26033"/>
                </a:avLst>
              </a:prstGeom>
              <a:solidFill>
                <a:srgbClr val="FF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65587" name="Group 6"/>
              <p:cNvGrpSpPr>
                <a:grpSpLocks/>
              </p:cNvGrpSpPr>
              <p:nvPr/>
            </p:nvGrpSpPr>
            <p:grpSpPr bwMode="auto">
              <a:xfrm>
                <a:off x="3594" y="1681"/>
                <a:ext cx="1692" cy="1727"/>
                <a:chOff x="3594" y="1681"/>
                <a:chExt cx="1692" cy="1727"/>
              </a:xfrm>
            </p:grpSpPr>
            <p:sp>
              <p:nvSpPr>
                <p:cNvPr id="65588" name="Text Box 7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594" y="1681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5589" name="Text Box 8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1968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5590" name="Text Box 9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256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5591" name="Text Box 10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544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5592" name="Text Box 11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832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5593" name="Text Box 12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594" y="3120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</p:grpSp>
        </p:grpSp>
      </p:grpSp>
      <p:sp>
        <p:nvSpPr>
          <p:cNvPr id="65540" name="Text Box 13"/>
          <p:cNvSpPr txBox="1">
            <a:spLocks noChangeArrowheads="1"/>
          </p:cNvSpPr>
          <p:nvPr/>
        </p:nvSpPr>
        <p:spPr bwMode="auto">
          <a:xfrm>
            <a:off x="304800" y="6238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　　无限大均匀带电平面的电场强度</a:t>
            </a:r>
          </a:p>
        </p:txBody>
      </p:sp>
      <p:grpSp>
        <p:nvGrpSpPr>
          <p:cNvPr id="65541" name="Group 14"/>
          <p:cNvGrpSpPr>
            <a:grpSpLocks/>
          </p:cNvGrpSpPr>
          <p:nvPr/>
        </p:nvGrpSpPr>
        <p:grpSpPr bwMode="auto">
          <a:xfrm>
            <a:off x="381000" y="1066800"/>
            <a:ext cx="8458200" cy="1033463"/>
            <a:chOff x="240" y="672"/>
            <a:chExt cx="5328" cy="651"/>
          </a:xfrm>
        </p:grpSpPr>
        <p:graphicFrame>
          <p:nvGraphicFramePr>
            <p:cNvPr id="65581" name="Object 15"/>
            <p:cNvGraphicFramePr>
              <a:graphicFrameLocks noChangeAspect="1"/>
            </p:cNvGraphicFramePr>
            <p:nvPr/>
          </p:nvGraphicFramePr>
          <p:xfrm>
            <a:off x="1440" y="968"/>
            <a:ext cx="38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2" name="公式" r:id="rId3" imgW="152334" imgH="139639" progId="Equation.3">
                    <p:embed/>
                  </p:oleObj>
                </mc:Choice>
                <mc:Fallback>
                  <p:oleObj name="公式" r:id="rId3" imgW="152334" imgH="13963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68"/>
                          <a:ext cx="38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82" name="Text Box 16"/>
            <p:cNvSpPr txBox="1">
              <a:spLocks noChangeArrowheads="1"/>
            </p:cNvSpPr>
            <p:nvPr/>
          </p:nvSpPr>
          <p:spPr bwMode="auto">
            <a:xfrm>
              <a:off x="240" y="672"/>
              <a:ext cx="532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>
                  <a:latin typeface="宋体" panose="02010600030101010101" pitchFamily="2" charset="-122"/>
                </a:rPr>
                <a:t>无限大均匀带电平面，单位面积上的电荷，即电荷面密度为   ，求距平面为  处的电场强度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5583" name="Object 17"/>
            <p:cNvGraphicFramePr>
              <a:graphicFrameLocks noChangeAspect="1"/>
            </p:cNvGraphicFramePr>
            <p:nvPr/>
          </p:nvGraphicFramePr>
          <p:xfrm>
            <a:off x="3072" y="936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3" name="Equation" r:id="rId5" imgW="114102" imgH="126780" progId="Equation.3">
                    <p:embed/>
                  </p:oleObj>
                </mc:Choice>
                <mc:Fallback>
                  <p:oleObj name="Equation" r:id="rId5" imgW="114102" imgH="1267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936"/>
                          <a:ext cx="34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2" name="Text Box 18"/>
          <p:cNvSpPr txBox="1">
            <a:spLocks noChangeArrowheads="1"/>
          </p:cNvSpPr>
          <p:nvPr/>
        </p:nvSpPr>
        <p:spPr bwMode="auto">
          <a:xfrm>
            <a:off x="685800" y="2667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选取闭合的柱形高斯面</a:t>
            </a:r>
          </a:p>
        </p:txBody>
      </p:sp>
      <p:graphicFrame>
        <p:nvGraphicFramePr>
          <p:cNvPr id="12290" name="Object 19"/>
          <p:cNvGraphicFramePr>
            <a:graphicFrameLocks noChangeAspect="1"/>
          </p:cNvGraphicFramePr>
          <p:nvPr/>
        </p:nvGraphicFramePr>
        <p:xfrm>
          <a:off x="1219200" y="5715000"/>
          <a:ext cx="2362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2362200" cy="7286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4" name="Group 20"/>
          <p:cNvGrpSpPr>
            <a:grpSpLocks/>
          </p:cNvGrpSpPr>
          <p:nvPr/>
        </p:nvGrpSpPr>
        <p:grpSpPr bwMode="auto">
          <a:xfrm>
            <a:off x="228600" y="1981200"/>
            <a:ext cx="5181600" cy="685800"/>
            <a:chOff x="144" y="1248"/>
            <a:chExt cx="3264" cy="432"/>
          </a:xfrm>
        </p:grpSpPr>
        <p:grpSp>
          <p:nvGrpSpPr>
            <p:cNvPr id="65577" name="Group 21"/>
            <p:cNvGrpSpPr>
              <a:grpSpLocks/>
            </p:cNvGrpSpPr>
            <p:nvPr/>
          </p:nvGrpSpPr>
          <p:grpSpPr bwMode="auto">
            <a:xfrm>
              <a:off x="432" y="1248"/>
              <a:ext cx="2976" cy="432"/>
              <a:chOff x="528" y="1344"/>
              <a:chExt cx="2976" cy="432"/>
            </a:xfrm>
          </p:grpSpPr>
          <p:sp>
            <p:nvSpPr>
              <p:cNvPr id="65579" name="Rectangle 22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29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>
                    <a:latin typeface="宋体" panose="02010600030101010101" pitchFamily="2" charset="-122"/>
                  </a:rPr>
                  <a:t>对称性分析：</a:t>
                </a:r>
                <a:r>
                  <a:rPr kumimoji="1" lang="zh-CN" altLang="en-US" sz="2800">
                    <a:solidFill>
                      <a:srgbClr val="A50021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en-US" sz="2800">
                    <a:latin typeface="宋体" panose="02010600030101010101" pitchFamily="2" charset="-122"/>
                  </a:rPr>
                  <a:t>垂直平面</a:t>
                </a:r>
              </a:p>
            </p:txBody>
          </p:sp>
          <p:graphicFrame>
            <p:nvGraphicFramePr>
              <p:cNvPr id="65580" name="Object 23"/>
              <p:cNvGraphicFramePr>
                <a:graphicFrameLocks noChangeAspect="1"/>
              </p:cNvGraphicFramePr>
              <p:nvPr/>
            </p:nvGraphicFramePr>
            <p:xfrm>
              <a:off x="1776" y="1344"/>
              <a:ext cx="34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45" name="公式" r:id="rId9" imgW="152334" imgH="190417" progId="Equation.3">
                      <p:embed/>
                    </p:oleObj>
                  </mc:Choice>
                  <mc:Fallback>
                    <p:oleObj name="公式" r:id="rId9" imgW="152334" imgH="190417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344"/>
                            <a:ext cx="34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578" name="Text Box 24"/>
            <p:cNvSpPr txBox="1">
              <a:spLocks noChangeArrowheads="1"/>
            </p:cNvSpPr>
            <p:nvPr/>
          </p:nvSpPr>
          <p:spPr bwMode="auto">
            <a:xfrm>
              <a:off x="144" y="1344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33400" y="3124200"/>
            <a:ext cx="4114800" cy="1222375"/>
            <a:chOff x="336" y="1968"/>
            <a:chExt cx="2592" cy="770"/>
          </a:xfrm>
        </p:grpSpPr>
        <p:graphicFrame>
          <p:nvGraphicFramePr>
            <p:cNvPr id="65575" name="Object 26"/>
            <p:cNvGraphicFramePr>
              <a:graphicFrameLocks noChangeAspect="1"/>
            </p:cNvGraphicFramePr>
            <p:nvPr/>
          </p:nvGraphicFramePr>
          <p:xfrm>
            <a:off x="336" y="1968"/>
            <a:ext cx="1681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6" name="Equation" r:id="rId11" imgW="875920" imgH="444307" progId="Equation.3">
                    <p:embed/>
                  </p:oleObj>
                </mc:Choice>
                <mc:Fallback>
                  <p:oleObj name="Equation" r:id="rId11" imgW="875920" imgH="44430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68"/>
                          <a:ext cx="1681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6" name="AutoShape 27"/>
            <p:cNvSpPr>
              <a:spLocks noChangeArrowheads="1"/>
            </p:cNvSpPr>
            <p:nvPr/>
          </p:nvSpPr>
          <p:spPr bwMode="auto">
            <a:xfrm flipV="1">
              <a:off x="2004" y="2400"/>
              <a:ext cx="924" cy="336"/>
            </a:xfrm>
            <a:prstGeom prst="wedgeRectCallout">
              <a:avLst>
                <a:gd name="adj1" fmla="val -61472"/>
                <a:gd name="adj2" fmla="val 117856"/>
              </a:avLst>
            </a:prstGeom>
            <a:solidFill>
              <a:srgbClr val="FAF4FE"/>
            </a:solidFill>
            <a:ln w="952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底面积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562600" y="2971800"/>
            <a:ext cx="3352800" cy="2741613"/>
            <a:chOff x="3504" y="1873"/>
            <a:chExt cx="2112" cy="1727"/>
          </a:xfrm>
        </p:grpSpPr>
        <p:grpSp>
          <p:nvGrpSpPr>
            <p:cNvPr id="65560" name="Group 29"/>
            <p:cNvGrpSpPr>
              <a:grpSpLocks/>
            </p:cNvGrpSpPr>
            <p:nvPr/>
          </p:nvGrpSpPr>
          <p:grpSpPr bwMode="auto">
            <a:xfrm>
              <a:off x="3504" y="1873"/>
              <a:ext cx="2112" cy="1727"/>
              <a:chOff x="3504" y="1873"/>
              <a:chExt cx="2112" cy="1727"/>
            </a:xfrm>
          </p:grpSpPr>
          <p:sp>
            <p:nvSpPr>
              <p:cNvPr id="65562" name="AutoShape 30"/>
              <p:cNvSpPr>
                <a:spLocks noChangeArrowheads="1"/>
              </p:cNvSpPr>
              <p:nvPr/>
            </p:nvSpPr>
            <p:spPr bwMode="auto">
              <a:xfrm rot="5898264">
                <a:off x="3534" y="2282"/>
                <a:ext cx="516" cy="576"/>
              </a:xfrm>
              <a:prstGeom prst="can">
                <a:avLst>
                  <a:gd name="adj" fmla="val 55592"/>
                </a:avLst>
              </a:prstGeom>
              <a:solidFill>
                <a:srgbClr val="66FF99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65563" name="Group 31"/>
              <p:cNvGrpSpPr>
                <a:grpSpLocks/>
              </p:cNvGrpSpPr>
              <p:nvPr/>
            </p:nvGrpSpPr>
            <p:grpSpPr bwMode="auto">
              <a:xfrm>
                <a:off x="3504" y="1873"/>
                <a:ext cx="2112" cy="1727"/>
                <a:chOff x="3360" y="1681"/>
                <a:chExt cx="2112" cy="1727"/>
              </a:xfrm>
            </p:grpSpPr>
            <p:sp>
              <p:nvSpPr>
                <p:cNvPr id="65567" name="AutoShape 32"/>
                <p:cNvSpPr>
                  <a:spLocks noChangeArrowheads="1"/>
                </p:cNvSpPr>
                <p:nvPr/>
              </p:nvSpPr>
              <p:spPr bwMode="auto"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3"/>
                  </a:avLst>
                </a:prstGeom>
                <a:solidFill>
                  <a:srgbClr val="FFEB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65568" name="Group 33"/>
                <p:cNvGrpSpPr>
                  <a:grpSpLocks/>
                </p:cNvGrpSpPr>
                <p:nvPr/>
              </p:nvGrpSpPr>
              <p:grpSpPr bwMode="auto">
                <a:xfrm>
                  <a:off x="3594" y="1681"/>
                  <a:ext cx="1692" cy="1727"/>
                  <a:chOff x="3594" y="1681"/>
                  <a:chExt cx="1692" cy="1727"/>
                </a:xfrm>
              </p:grpSpPr>
              <p:sp>
                <p:nvSpPr>
                  <p:cNvPr id="65569" name="Text Box 34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594" y="1681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5570" name="Text Box 35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1968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5571" name="Text Box 36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256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5572" name="Text Box 37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544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5573" name="Text Box 38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832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5574" name="Text Box 39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594" y="3120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</p:grpSp>
          </p:grpSp>
          <p:sp>
            <p:nvSpPr>
              <p:cNvPr id="65564" name="AutoShape 40"/>
              <p:cNvSpPr>
                <a:spLocks noChangeArrowheads="1"/>
              </p:cNvSpPr>
              <p:nvPr/>
            </p:nvSpPr>
            <p:spPr bwMode="auto">
              <a:xfrm rot="5898264">
                <a:off x="4393" y="2370"/>
                <a:ext cx="528" cy="672"/>
              </a:xfrm>
              <a:prstGeom prst="can">
                <a:avLst>
                  <a:gd name="adj" fmla="val 43697"/>
                </a:avLst>
              </a:prstGeom>
              <a:solidFill>
                <a:srgbClr val="66FF99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65565" name="Object 41"/>
              <p:cNvGraphicFramePr>
                <a:graphicFrameLocks noChangeAspect="1"/>
              </p:cNvGraphicFramePr>
              <p:nvPr/>
            </p:nvGraphicFramePr>
            <p:xfrm>
              <a:off x="4272" y="2544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47" name="Equation" r:id="rId13" imgW="177646" imgH="190335" progId="Equation.3">
                      <p:embed/>
                    </p:oleObj>
                  </mc:Choice>
                  <mc:Fallback>
                    <p:oleObj name="Equation" r:id="rId13" imgW="177646" imgH="19033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544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66" name="Oval 42"/>
              <p:cNvSpPr>
                <a:spLocks noChangeArrowheads="1"/>
              </p:cNvSpPr>
              <p:nvPr/>
            </p:nvSpPr>
            <p:spPr bwMode="auto">
              <a:xfrm rot="534681">
                <a:off x="4320" y="2412"/>
                <a:ext cx="240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5561" name="Oval 43"/>
            <p:cNvSpPr>
              <a:spLocks noChangeArrowheads="1"/>
            </p:cNvSpPr>
            <p:nvPr/>
          </p:nvSpPr>
          <p:spPr bwMode="auto">
            <a:xfrm rot="540000">
              <a:off x="3505" y="2302"/>
              <a:ext cx="238" cy="5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5547" name="Group 44"/>
          <p:cNvGrpSpPr>
            <a:grpSpLocks/>
          </p:cNvGrpSpPr>
          <p:nvPr/>
        </p:nvGrpSpPr>
        <p:grpSpPr bwMode="auto">
          <a:xfrm>
            <a:off x="4876800" y="3227388"/>
            <a:ext cx="4114800" cy="1268412"/>
            <a:chOff x="3072" y="1889"/>
            <a:chExt cx="2592" cy="799"/>
          </a:xfrm>
        </p:grpSpPr>
        <p:sp>
          <p:nvSpPr>
            <p:cNvPr id="65556" name="Line 45"/>
            <p:cNvSpPr>
              <a:spLocks noChangeShapeType="1"/>
            </p:cNvSpPr>
            <p:nvPr/>
          </p:nvSpPr>
          <p:spPr bwMode="auto">
            <a:xfrm flipH="1" flipV="1">
              <a:off x="3072" y="2321"/>
              <a:ext cx="624" cy="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57" name="Object 46"/>
            <p:cNvGraphicFramePr>
              <a:graphicFrameLocks noChangeAspect="1"/>
            </p:cNvGraphicFramePr>
            <p:nvPr/>
          </p:nvGraphicFramePr>
          <p:xfrm>
            <a:off x="3120" y="1889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8" name="公式" r:id="rId15" imgW="57374" imgH="95456" progId="Equation.3">
                    <p:embed/>
                  </p:oleObj>
                </mc:Choice>
                <mc:Fallback>
                  <p:oleObj name="公式" r:id="rId15" imgW="57374" imgH="9545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89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8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72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59" name="Object 48"/>
            <p:cNvGraphicFramePr>
              <a:graphicFrameLocks noChangeAspect="1"/>
            </p:cNvGraphicFramePr>
            <p:nvPr/>
          </p:nvGraphicFramePr>
          <p:xfrm>
            <a:off x="5359" y="2256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9" name="公式" r:id="rId17" imgW="57374" imgH="95456" progId="Equation.3">
                    <p:embed/>
                  </p:oleObj>
                </mc:Choice>
                <mc:Fallback>
                  <p:oleObj name="公式" r:id="rId17" imgW="57374" imgH="95456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2256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8" name="Group 49"/>
          <p:cNvGrpSpPr>
            <a:grpSpLocks/>
          </p:cNvGrpSpPr>
          <p:nvPr/>
        </p:nvGrpSpPr>
        <p:grpSpPr bwMode="auto">
          <a:xfrm>
            <a:off x="5027613" y="3962400"/>
            <a:ext cx="3354387" cy="1066800"/>
            <a:chOff x="3167" y="2496"/>
            <a:chExt cx="2113" cy="672"/>
          </a:xfrm>
        </p:grpSpPr>
        <p:graphicFrame>
          <p:nvGraphicFramePr>
            <p:cNvPr id="65552" name="Object 50"/>
            <p:cNvGraphicFramePr>
              <a:graphicFrameLocks noChangeAspect="1"/>
            </p:cNvGraphicFramePr>
            <p:nvPr/>
          </p:nvGraphicFramePr>
          <p:xfrm>
            <a:off x="4955" y="2796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0" name="Equation" r:id="rId19" imgW="85598" imgH="104724" progId="Equation.3">
                    <p:embed/>
                  </p:oleObj>
                </mc:Choice>
                <mc:Fallback>
                  <p:oleObj name="Equation" r:id="rId19" imgW="85598" imgH="104724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796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3" name="Line 51"/>
            <p:cNvSpPr>
              <a:spLocks noChangeShapeType="1"/>
            </p:cNvSpPr>
            <p:nvPr/>
          </p:nvSpPr>
          <p:spPr bwMode="auto">
            <a:xfrm>
              <a:off x="4848" y="2736"/>
              <a:ext cx="33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Line 52"/>
            <p:cNvSpPr>
              <a:spLocks noChangeShapeType="1"/>
            </p:cNvSpPr>
            <p:nvPr/>
          </p:nvSpPr>
          <p:spPr bwMode="auto">
            <a:xfrm flipH="1" flipV="1">
              <a:off x="3360" y="2496"/>
              <a:ext cx="33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55" name="Object 53"/>
            <p:cNvGraphicFramePr>
              <a:graphicFrameLocks noChangeAspect="1"/>
            </p:cNvGraphicFramePr>
            <p:nvPr/>
          </p:nvGraphicFramePr>
          <p:xfrm>
            <a:off x="3167" y="2544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1" name="Equation" r:id="rId21" imgW="85598" imgH="104724" progId="Equation.3">
                    <p:embed/>
                  </p:oleObj>
                </mc:Choice>
                <mc:Fallback>
                  <p:oleObj name="Equation" r:id="rId21" imgW="85598" imgH="104724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2544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914400" y="4419600"/>
            <a:ext cx="2419350" cy="1289050"/>
            <a:chOff x="684" y="2688"/>
            <a:chExt cx="1524" cy="812"/>
          </a:xfrm>
        </p:grpSpPr>
        <p:graphicFrame>
          <p:nvGraphicFramePr>
            <p:cNvPr id="65550" name="Object 55"/>
            <p:cNvGraphicFramePr>
              <a:graphicFrameLocks noChangeAspect="1"/>
            </p:cNvGraphicFramePr>
            <p:nvPr/>
          </p:nvGraphicFramePr>
          <p:xfrm>
            <a:off x="684" y="2858"/>
            <a:ext cx="5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2" name="Equation" r:id="rId23" imgW="253890" imgH="190417" progId="Equation.3">
                    <p:embed/>
                  </p:oleObj>
                </mc:Choice>
                <mc:Fallback>
                  <p:oleObj name="Equation" r:id="rId23" imgW="253890" imgH="19041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2858"/>
                          <a:ext cx="51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56"/>
            <p:cNvGraphicFramePr>
              <a:graphicFrameLocks noChangeAspect="1"/>
            </p:cNvGraphicFramePr>
            <p:nvPr/>
          </p:nvGraphicFramePr>
          <p:xfrm>
            <a:off x="1099" y="2688"/>
            <a:ext cx="1109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3" name="Equation" r:id="rId25" imgW="545863" imgH="431613" progId="Equation.3">
                    <p:embed/>
                  </p:oleObj>
                </mc:Choice>
                <mc:Fallback>
                  <p:oleObj name="Equation" r:id="rId25" imgW="545863" imgH="43161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2688"/>
                          <a:ext cx="1109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A649EC-8227-4D3A-A008-51B76733876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800" b="0" smtClean="0"/>
          </a:p>
        </p:txBody>
      </p:sp>
      <p:graphicFrame>
        <p:nvGraphicFramePr>
          <p:cNvPr id="66563" name="Object 2"/>
          <p:cNvGraphicFramePr>
            <a:graphicFrameLocks noChangeAspect="1"/>
          </p:cNvGraphicFramePr>
          <p:nvPr/>
        </p:nvGraphicFramePr>
        <p:xfrm>
          <a:off x="1104900" y="960438"/>
          <a:ext cx="2362200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3" imgW="545863" imgH="431613" progId="Equation.3">
                  <p:embed/>
                </p:oleObj>
              </mc:Choice>
              <mc:Fallback>
                <p:oleObj name="Equation" r:id="rId3" imgW="545863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960438"/>
                        <a:ext cx="2362200" cy="16303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3"/>
          <p:cNvGrpSpPr>
            <a:grpSpLocks/>
          </p:cNvGrpSpPr>
          <p:nvPr/>
        </p:nvGrpSpPr>
        <p:grpSpPr bwMode="auto">
          <a:xfrm>
            <a:off x="190500" y="3200400"/>
            <a:ext cx="4267200" cy="3200400"/>
            <a:chOff x="96" y="1824"/>
            <a:chExt cx="2688" cy="2016"/>
          </a:xfrm>
        </p:grpSpPr>
        <p:sp>
          <p:nvSpPr>
            <p:cNvPr id="66595" name="Rectangle 4"/>
            <p:cNvSpPr>
              <a:spLocks noChangeArrowheads="1"/>
            </p:cNvSpPr>
            <p:nvPr/>
          </p:nvSpPr>
          <p:spPr bwMode="auto">
            <a:xfrm>
              <a:off x="144" y="1824"/>
              <a:ext cx="2640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66596" name="Group 5"/>
            <p:cNvGrpSpPr>
              <a:grpSpLocks/>
            </p:cNvGrpSpPr>
            <p:nvPr/>
          </p:nvGrpSpPr>
          <p:grpSpPr bwMode="auto">
            <a:xfrm>
              <a:off x="501" y="2418"/>
              <a:ext cx="1842" cy="972"/>
              <a:chOff x="501" y="2418"/>
              <a:chExt cx="1842" cy="972"/>
            </a:xfrm>
          </p:grpSpPr>
          <p:sp>
            <p:nvSpPr>
              <p:cNvPr id="66601" name="Line 6"/>
              <p:cNvSpPr>
                <a:spLocks noChangeShapeType="1"/>
              </p:cNvSpPr>
              <p:nvPr/>
            </p:nvSpPr>
            <p:spPr bwMode="auto">
              <a:xfrm>
                <a:off x="1417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2" name="Line 7"/>
              <p:cNvSpPr>
                <a:spLocks noChangeShapeType="1"/>
              </p:cNvSpPr>
              <p:nvPr/>
            </p:nvSpPr>
            <p:spPr bwMode="auto">
              <a:xfrm>
                <a:off x="1417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3" name="Line 8"/>
              <p:cNvSpPr>
                <a:spLocks noChangeShapeType="1"/>
              </p:cNvSpPr>
              <p:nvPr/>
            </p:nvSpPr>
            <p:spPr bwMode="auto">
              <a:xfrm>
                <a:off x="1417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4" name="Line 9"/>
              <p:cNvSpPr>
                <a:spLocks noChangeShapeType="1"/>
              </p:cNvSpPr>
              <p:nvPr/>
            </p:nvSpPr>
            <p:spPr bwMode="auto">
              <a:xfrm>
                <a:off x="1417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5" name="Line 10"/>
              <p:cNvSpPr>
                <a:spLocks noChangeShapeType="1"/>
              </p:cNvSpPr>
              <p:nvPr/>
            </p:nvSpPr>
            <p:spPr bwMode="auto">
              <a:xfrm>
                <a:off x="1417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6" name="Line 11"/>
              <p:cNvSpPr>
                <a:spLocks noChangeShapeType="1"/>
              </p:cNvSpPr>
              <p:nvPr/>
            </p:nvSpPr>
            <p:spPr bwMode="auto">
              <a:xfrm>
                <a:off x="1417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7" name="Line 12"/>
              <p:cNvSpPr>
                <a:spLocks noChangeShapeType="1"/>
              </p:cNvSpPr>
              <p:nvPr/>
            </p:nvSpPr>
            <p:spPr bwMode="auto">
              <a:xfrm flipH="1">
                <a:off x="501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8" name="Line 13"/>
              <p:cNvSpPr>
                <a:spLocks noChangeShapeType="1"/>
              </p:cNvSpPr>
              <p:nvPr/>
            </p:nvSpPr>
            <p:spPr bwMode="auto">
              <a:xfrm flipH="1">
                <a:off x="501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9" name="Line 14"/>
              <p:cNvSpPr>
                <a:spLocks noChangeShapeType="1"/>
              </p:cNvSpPr>
              <p:nvPr/>
            </p:nvSpPr>
            <p:spPr bwMode="auto">
              <a:xfrm flipH="1">
                <a:off x="501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0" name="Line 15"/>
              <p:cNvSpPr>
                <a:spLocks noChangeShapeType="1"/>
              </p:cNvSpPr>
              <p:nvPr/>
            </p:nvSpPr>
            <p:spPr bwMode="auto">
              <a:xfrm flipH="1">
                <a:off x="501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1" name="Line 16"/>
              <p:cNvSpPr>
                <a:spLocks noChangeShapeType="1"/>
              </p:cNvSpPr>
              <p:nvPr/>
            </p:nvSpPr>
            <p:spPr bwMode="auto">
              <a:xfrm flipH="1">
                <a:off x="501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2" name="Line 17"/>
              <p:cNvSpPr>
                <a:spLocks noChangeShapeType="1"/>
              </p:cNvSpPr>
              <p:nvPr/>
            </p:nvSpPr>
            <p:spPr bwMode="auto">
              <a:xfrm flipH="1">
                <a:off x="501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6597" name="Object 18"/>
            <p:cNvGraphicFramePr>
              <a:graphicFrameLocks noChangeAspect="1"/>
            </p:cNvGraphicFramePr>
            <p:nvPr/>
          </p:nvGraphicFramePr>
          <p:xfrm>
            <a:off x="96" y="2505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8" name="Equation" r:id="rId5" imgW="57374" imgH="95456" progId="Equation.3">
                    <p:embed/>
                  </p:oleObj>
                </mc:Choice>
                <mc:Fallback>
                  <p:oleObj name="Equation" r:id="rId5" imgW="57374" imgH="9545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505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8" name="Object 19"/>
            <p:cNvGraphicFramePr>
              <a:graphicFrameLocks noChangeAspect="1"/>
            </p:cNvGraphicFramePr>
            <p:nvPr/>
          </p:nvGraphicFramePr>
          <p:xfrm>
            <a:off x="1152" y="1920"/>
            <a:ext cx="56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9" name="Equation" r:id="rId7" imgW="171660" imgH="56996" progId="Equation.3">
                    <p:embed/>
                  </p:oleObj>
                </mc:Choice>
                <mc:Fallback>
                  <p:oleObj name="Equation" r:id="rId7" imgW="171660" imgH="5699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56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9" name="Object 20"/>
            <p:cNvGraphicFramePr>
              <a:graphicFrameLocks noChangeAspect="1"/>
            </p:cNvGraphicFramePr>
            <p:nvPr/>
          </p:nvGraphicFramePr>
          <p:xfrm>
            <a:off x="2376" y="2496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0" name="Equation" r:id="rId9" imgW="57374" imgH="95456" progId="Equation.3">
                    <p:embed/>
                  </p:oleObj>
                </mc:Choice>
                <mc:Fallback>
                  <p:oleObj name="Equation" r:id="rId9" imgW="57374" imgH="9545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496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0" name="Line 21"/>
            <p:cNvSpPr>
              <a:spLocks noChangeShapeType="1"/>
            </p:cNvSpPr>
            <p:nvPr/>
          </p:nvSpPr>
          <p:spPr bwMode="auto">
            <a:xfrm>
              <a:off x="1440" y="2256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5" name="Group 22"/>
          <p:cNvGrpSpPr>
            <a:grpSpLocks/>
          </p:cNvGrpSpPr>
          <p:nvPr/>
        </p:nvGrpSpPr>
        <p:grpSpPr bwMode="auto">
          <a:xfrm>
            <a:off x="4762500" y="3200400"/>
            <a:ext cx="4152900" cy="3200400"/>
            <a:chOff x="2976" y="1824"/>
            <a:chExt cx="2616" cy="2016"/>
          </a:xfrm>
        </p:grpSpPr>
        <p:sp>
          <p:nvSpPr>
            <p:cNvPr id="66576" name="Rectangle 23"/>
            <p:cNvSpPr>
              <a:spLocks noChangeArrowheads="1"/>
            </p:cNvSpPr>
            <p:nvPr/>
          </p:nvSpPr>
          <p:spPr bwMode="auto">
            <a:xfrm>
              <a:off x="2976" y="1824"/>
              <a:ext cx="2592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66577" name="Group 24"/>
            <p:cNvGrpSpPr>
              <a:grpSpLocks/>
            </p:cNvGrpSpPr>
            <p:nvPr/>
          </p:nvGrpSpPr>
          <p:grpSpPr bwMode="auto">
            <a:xfrm>
              <a:off x="3312" y="2436"/>
              <a:ext cx="926" cy="972"/>
              <a:chOff x="4297" y="2418"/>
              <a:chExt cx="926" cy="972"/>
            </a:xfrm>
          </p:grpSpPr>
          <p:sp>
            <p:nvSpPr>
              <p:cNvPr id="66589" name="Line 25"/>
              <p:cNvSpPr>
                <a:spLocks noChangeShapeType="1"/>
              </p:cNvSpPr>
              <p:nvPr/>
            </p:nvSpPr>
            <p:spPr bwMode="auto">
              <a:xfrm>
                <a:off x="4297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0" name="Line 26"/>
              <p:cNvSpPr>
                <a:spLocks noChangeShapeType="1"/>
              </p:cNvSpPr>
              <p:nvPr/>
            </p:nvSpPr>
            <p:spPr bwMode="auto">
              <a:xfrm>
                <a:off x="4297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1" name="Line 27"/>
              <p:cNvSpPr>
                <a:spLocks noChangeShapeType="1"/>
              </p:cNvSpPr>
              <p:nvPr/>
            </p:nvSpPr>
            <p:spPr bwMode="auto">
              <a:xfrm>
                <a:off x="4297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2" name="Line 28"/>
              <p:cNvSpPr>
                <a:spLocks noChangeShapeType="1"/>
              </p:cNvSpPr>
              <p:nvPr/>
            </p:nvSpPr>
            <p:spPr bwMode="auto">
              <a:xfrm>
                <a:off x="4297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3" name="Line 29"/>
              <p:cNvSpPr>
                <a:spLocks noChangeShapeType="1"/>
              </p:cNvSpPr>
              <p:nvPr/>
            </p:nvSpPr>
            <p:spPr bwMode="auto">
              <a:xfrm>
                <a:off x="4297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4" name="Line 30"/>
              <p:cNvSpPr>
                <a:spLocks noChangeShapeType="1"/>
              </p:cNvSpPr>
              <p:nvPr/>
            </p:nvSpPr>
            <p:spPr bwMode="auto">
              <a:xfrm>
                <a:off x="4297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578" name="Group 31"/>
            <p:cNvGrpSpPr>
              <a:grpSpLocks/>
            </p:cNvGrpSpPr>
            <p:nvPr/>
          </p:nvGrpSpPr>
          <p:grpSpPr bwMode="auto">
            <a:xfrm>
              <a:off x="4306" y="2437"/>
              <a:ext cx="926" cy="972"/>
              <a:chOff x="3381" y="2418"/>
              <a:chExt cx="926" cy="972"/>
            </a:xfrm>
          </p:grpSpPr>
          <p:sp>
            <p:nvSpPr>
              <p:cNvPr id="66583" name="Line 32"/>
              <p:cNvSpPr>
                <a:spLocks noChangeShapeType="1"/>
              </p:cNvSpPr>
              <p:nvPr/>
            </p:nvSpPr>
            <p:spPr bwMode="auto">
              <a:xfrm flipH="1">
                <a:off x="3381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4" name="Line 33"/>
              <p:cNvSpPr>
                <a:spLocks noChangeShapeType="1"/>
              </p:cNvSpPr>
              <p:nvPr/>
            </p:nvSpPr>
            <p:spPr bwMode="auto">
              <a:xfrm flipH="1">
                <a:off x="3381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5" name="Line 34"/>
              <p:cNvSpPr>
                <a:spLocks noChangeShapeType="1"/>
              </p:cNvSpPr>
              <p:nvPr/>
            </p:nvSpPr>
            <p:spPr bwMode="auto">
              <a:xfrm flipH="1">
                <a:off x="3381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6" name="Line 35"/>
              <p:cNvSpPr>
                <a:spLocks noChangeShapeType="1"/>
              </p:cNvSpPr>
              <p:nvPr/>
            </p:nvSpPr>
            <p:spPr bwMode="auto">
              <a:xfrm flipH="1">
                <a:off x="3381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7" name="Line 36"/>
              <p:cNvSpPr>
                <a:spLocks noChangeShapeType="1"/>
              </p:cNvSpPr>
              <p:nvPr/>
            </p:nvSpPr>
            <p:spPr bwMode="auto">
              <a:xfrm flipH="1">
                <a:off x="3381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8" name="Line 37"/>
              <p:cNvSpPr>
                <a:spLocks noChangeShapeType="1"/>
              </p:cNvSpPr>
              <p:nvPr/>
            </p:nvSpPr>
            <p:spPr bwMode="auto">
              <a:xfrm flipH="1">
                <a:off x="3381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6579" name="Object 38"/>
            <p:cNvGraphicFramePr>
              <a:graphicFrameLocks noChangeAspect="1"/>
            </p:cNvGraphicFramePr>
            <p:nvPr/>
          </p:nvGraphicFramePr>
          <p:xfrm>
            <a:off x="2976" y="2505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1" name="Equation" r:id="rId11" imgW="57374" imgH="95456" progId="Equation.3">
                    <p:embed/>
                  </p:oleObj>
                </mc:Choice>
                <mc:Fallback>
                  <p:oleObj name="Equation" r:id="rId11" imgW="57374" imgH="9545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505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0" name="Object 39"/>
            <p:cNvGraphicFramePr>
              <a:graphicFrameLocks noChangeAspect="1"/>
            </p:cNvGraphicFramePr>
            <p:nvPr/>
          </p:nvGraphicFramePr>
          <p:xfrm>
            <a:off x="4032" y="1933"/>
            <a:ext cx="5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" name="Equation" r:id="rId13" imgW="171660" imgH="47728" progId="Equation.3">
                    <p:embed/>
                  </p:oleObj>
                </mc:Choice>
                <mc:Fallback>
                  <p:oleObj name="Equation" r:id="rId13" imgW="171660" imgH="4772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33"/>
                          <a:ext cx="5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1" name="Line 40"/>
            <p:cNvSpPr>
              <a:spLocks noChangeShapeType="1"/>
            </p:cNvSpPr>
            <p:nvPr/>
          </p:nvSpPr>
          <p:spPr bwMode="auto">
            <a:xfrm>
              <a:off x="4272" y="2256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82" name="Object 41"/>
            <p:cNvGraphicFramePr>
              <a:graphicFrameLocks noChangeAspect="1"/>
            </p:cNvGraphicFramePr>
            <p:nvPr/>
          </p:nvGraphicFramePr>
          <p:xfrm>
            <a:off x="5184" y="2496"/>
            <a:ext cx="40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" name="Equation" r:id="rId15" imgW="57374" imgH="95456" progId="Equation.3">
                    <p:embed/>
                  </p:oleObj>
                </mc:Choice>
                <mc:Fallback>
                  <p:oleObj name="Equation" r:id="rId15" imgW="57374" imgH="9545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496"/>
                          <a:ext cx="40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66" name="Group 42"/>
          <p:cNvGrpSpPr>
            <a:grpSpLocks/>
          </p:cNvGrpSpPr>
          <p:nvPr/>
        </p:nvGrpSpPr>
        <p:grpSpPr bwMode="auto">
          <a:xfrm>
            <a:off x="4762500" y="685800"/>
            <a:ext cx="4114800" cy="2286000"/>
            <a:chOff x="2976" y="432"/>
            <a:chExt cx="2592" cy="1440"/>
          </a:xfrm>
        </p:grpSpPr>
        <p:sp>
          <p:nvSpPr>
            <p:cNvPr id="66567" name="Rectangle 43"/>
            <p:cNvSpPr>
              <a:spLocks noChangeArrowheads="1"/>
            </p:cNvSpPr>
            <p:nvPr/>
          </p:nvSpPr>
          <p:spPr bwMode="auto">
            <a:xfrm>
              <a:off x="2976" y="432"/>
              <a:ext cx="2592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6568" name="Line 44"/>
            <p:cNvSpPr>
              <a:spLocks noChangeShapeType="1"/>
            </p:cNvSpPr>
            <p:nvPr/>
          </p:nvSpPr>
          <p:spPr bwMode="auto">
            <a:xfrm>
              <a:off x="3120" y="120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Line 45"/>
            <p:cNvSpPr>
              <a:spLocks noChangeShapeType="1"/>
            </p:cNvSpPr>
            <p:nvPr/>
          </p:nvSpPr>
          <p:spPr bwMode="auto">
            <a:xfrm flipV="1">
              <a:off x="4224" y="48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70" name="Object 46"/>
            <p:cNvGraphicFramePr>
              <a:graphicFrameLocks noChangeAspect="1"/>
            </p:cNvGraphicFramePr>
            <p:nvPr/>
          </p:nvGraphicFramePr>
          <p:xfrm flipH="1">
            <a:off x="5126" y="864"/>
            <a:ext cx="34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4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5126" y="864"/>
                          <a:ext cx="34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47"/>
            <p:cNvGraphicFramePr>
              <a:graphicFrameLocks noChangeAspect="1"/>
            </p:cNvGraphicFramePr>
            <p:nvPr/>
          </p:nvGraphicFramePr>
          <p:xfrm>
            <a:off x="3821" y="432"/>
            <a:ext cx="3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5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1" y="432"/>
                          <a:ext cx="35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48"/>
            <p:cNvGraphicFramePr>
              <a:graphicFrameLocks noChangeAspect="1"/>
            </p:cNvGraphicFramePr>
            <p:nvPr/>
          </p:nvGraphicFramePr>
          <p:xfrm>
            <a:off x="3936" y="120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6" name="Equation" r:id="rId21" imgW="152202" imgH="177569" progId="Equation.3">
                    <p:embed/>
                  </p:oleObj>
                </mc:Choice>
                <mc:Fallback>
                  <p:oleObj name="Equation" r:id="rId21" imgW="152202" imgH="17756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3" name="Line 49"/>
            <p:cNvSpPr>
              <a:spLocks noChangeShapeType="1"/>
            </p:cNvSpPr>
            <p:nvPr/>
          </p:nvSpPr>
          <p:spPr bwMode="auto">
            <a:xfrm>
              <a:off x="4224" y="864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50"/>
            <p:cNvSpPr>
              <a:spLocks noChangeShapeType="1"/>
            </p:cNvSpPr>
            <p:nvPr/>
          </p:nvSpPr>
          <p:spPr bwMode="auto">
            <a:xfrm>
              <a:off x="3312" y="1584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75" name="Object 51"/>
            <p:cNvGraphicFramePr>
              <a:graphicFrameLocks noChangeAspect="1"/>
            </p:cNvGraphicFramePr>
            <p:nvPr/>
          </p:nvGraphicFramePr>
          <p:xfrm>
            <a:off x="4464" y="1392"/>
            <a:ext cx="9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7" name="Equation" r:id="rId23" imgW="482391" imgH="203112" progId="Equation.3">
                    <p:embed/>
                  </p:oleObj>
                </mc:Choice>
                <mc:Fallback>
                  <p:oleObj name="Equation" r:id="rId23" imgW="482391" imgH="203112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91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2E51C-5DE2-4F75-AC96-1D5C3234712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800" b="0" smtClean="0"/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219200" y="4419600"/>
            <a:ext cx="6629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792B25"/>
                </a:solidFill>
                <a:latin typeface="宋体" panose="02010600030101010101" pitchFamily="2" charset="-122"/>
              </a:rPr>
              <a:t>问题：</a:t>
            </a:r>
          </a:p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高斯面一定要是圆柱形的吗？</a:t>
            </a:r>
          </a:p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底面取多大比较合适？高取多大比较合适？</a:t>
            </a:r>
          </a:p>
        </p:txBody>
      </p:sp>
      <p:grpSp>
        <p:nvGrpSpPr>
          <p:cNvPr id="67588" name="Group 19"/>
          <p:cNvGrpSpPr>
            <a:grpSpLocks/>
          </p:cNvGrpSpPr>
          <p:nvPr/>
        </p:nvGrpSpPr>
        <p:grpSpPr bwMode="auto">
          <a:xfrm>
            <a:off x="2743200" y="228600"/>
            <a:ext cx="4267200" cy="3962400"/>
            <a:chOff x="2976" y="1488"/>
            <a:chExt cx="2688" cy="2496"/>
          </a:xfrm>
        </p:grpSpPr>
        <p:sp>
          <p:nvSpPr>
            <p:cNvPr id="67615" name="Rectangle 20"/>
            <p:cNvSpPr>
              <a:spLocks noChangeArrowheads="1"/>
            </p:cNvSpPr>
            <p:nvPr/>
          </p:nvSpPr>
          <p:spPr bwMode="auto">
            <a:xfrm>
              <a:off x="2976" y="1488"/>
              <a:ext cx="2688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67616" name="Group 21"/>
            <p:cNvGrpSpPr>
              <a:grpSpLocks/>
            </p:cNvGrpSpPr>
            <p:nvPr/>
          </p:nvGrpSpPr>
          <p:grpSpPr bwMode="auto">
            <a:xfrm>
              <a:off x="3504" y="1872"/>
              <a:ext cx="2112" cy="1727"/>
              <a:chOff x="3360" y="1681"/>
              <a:chExt cx="2112" cy="1727"/>
            </a:xfrm>
          </p:grpSpPr>
          <p:sp>
            <p:nvSpPr>
              <p:cNvPr id="67617" name="AutoShape 22"/>
              <p:cNvSpPr>
                <a:spLocks noChangeArrowheads="1"/>
              </p:cNvSpPr>
              <p:nvPr/>
            </p:nvSpPr>
            <p:spPr bwMode="auto">
              <a:xfrm rot="-876749">
                <a:off x="3360" y="1701"/>
                <a:ext cx="2112" cy="1680"/>
              </a:xfrm>
              <a:prstGeom prst="parallelogram">
                <a:avLst>
                  <a:gd name="adj" fmla="val 26033"/>
                </a:avLst>
              </a:prstGeom>
              <a:solidFill>
                <a:srgbClr val="FF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67618" name="Group 23"/>
              <p:cNvGrpSpPr>
                <a:grpSpLocks/>
              </p:cNvGrpSpPr>
              <p:nvPr/>
            </p:nvGrpSpPr>
            <p:grpSpPr bwMode="auto">
              <a:xfrm>
                <a:off x="3594" y="1681"/>
                <a:ext cx="1692" cy="1727"/>
                <a:chOff x="3594" y="1681"/>
                <a:chExt cx="1692" cy="1727"/>
              </a:xfrm>
            </p:grpSpPr>
            <p:sp>
              <p:nvSpPr>
                <p:cNvPr id="67619" name="Text Box 24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594" y="1681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7620" name="Text Box 25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1968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7621" name="Text Box 26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256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7622" name="Text Box 27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544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7623" name="Text Box 28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832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67624" name="Text Box 29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594" y="3120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</p:grpSp>
        </p:grpSp>
      </p:grpSp>
      <p:grpSp>
        <p:nvGrpSpPr>
          <p:cNvPr id="67589" name="Group 30"/>
          <p:cNvGrpSpPr>
            <a:grpSpLocks/>
          </p:cNvGrpSpPr>
          <p:nvPr/>
        </p:nvGrpSpPr>
        <p:grpSpPr bwMode="auto">
          <a:xfrm>
            <a:off x="3581400" y="838200"/>
            <a:ext cx="3352800" cy="2741613"/>
            <a:chOff x="3504" y="1873"/>
            <a:chExt cx="2112" cy="1727"/>
          </a:xfrm>
        </p:grpSpPr>
        <p:grpSp>
          <p:nvGrpSpPr>
            <p:cNvPr id="67600" name="Group 31"/>
            <p:cNvGrpSpPr>
              <a:grpSpLocks/>
            </p:cNvGrpSpPr>
            <p:nvPr/>
          </p:nvGrpSpPr>
          <p:grpSpPr bwMode="auto">
            <a:xfrm>
              <a:off x="3504" y="1873"/>
              <a:ext cx="2112" cy="1727"/>
              <a:chOff x="3504" y="1873"/>
              <a:chExt cx="2112" cy="1727"/>
            </a:xfrm>
          </p:grpSpPr>
          <p:sp>
            <p:nvSpPr>
              <p:cNvPr id="67602" name="AutoShape 32"/>
              <p:cNvSpPr>
                <a:spLocks noChangeArrowheads="1"/>
              </p:cNvSpPr>
              <p:nvPr/>
            </p:nvSpPr>
            <p:spPr bwMode="auto">
              <a:xfrm rot="5898264">
                <a:off x="3534" y="2282"/>
                <a:ext cx="516" cy="576"/>
              </a:xfrm>
              <a:prstGeom prst="can">
                <a:avLst>
                  <a:gd name="adj" fmla="val 55592"/>
                </a:avLst>
              </a:prstGeom>
              <a:solidFill>
                <a:srgbClr val="66FF99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67603" name="Group 33"/>
              <p:cNvGrpSpPr>
                <a:grpSpLocks/>
              </p:cNvGrpSpPr>
              <p:nvPr/>
            </p:nvGrpSpPr>
            <p:grpSpPr bwMode="auto">
              <a:xfrm>
                <a:off x="3504" y="1873"/>
                <a:ext cx="2112" cy="1727"/>
                <a:chOff x="3360" y="1681"/>
                <a:chExt cx="2112" cy="1727"/>
              </a:xfrm>
            </p:grpSpPr>
            <p:sp>
              <p:nvSpPr>
                <p:cNvPr id="67607" name="AutoShape 34"/>
                <p:cNvSpPr>
                  <a:spLocks noChangeArrowheads="1"/>
                </p:cNvSpPr>
                <p:nvPr/>
              </p:nvSpPr>
              <p:spPr bwMode="auto"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3"/>
                  </a:avLst>
                </a:prstGeom>
                <a:solidFill>
                  <a:srgbClr val="FFEB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67608" name="Group 35"/>
                <p:cNvGrpSpPr>
                  <a:grpSpLocks/>
                </p:cNvGrpSpPr>
                <p:nvPr/>
              </p:nvGrpSpPr>
              <p:grpSpPr bwMode="auto">
                <a:xfrm>
                  <a:off x="3594" y="1681"/>
                  <a:ext cx="1692" cy="1727"/>
                  <a:chOff x="3594" y="1681"/>
                  <a:chExt cx="1692" cy="1727"/>
                </a:xfrm>
              </p:grpSpPr>
              <p:sp>
                <p:nvSpPr>
                  <p:cNvPr id="67609" name="Text Box 36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594" y="1681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7610" name="Text Box 37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1968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7611" name="Text Box 38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256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7612" name="Text Box 39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544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7613" name="Text Box 40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832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67614" name="Text Box 41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594" y="3120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</p:grpSp>
          </p:grpSp>
          <p:sp>
            <p:nvSpPr>
              <p:cNvPr id="67604" name="AutoShape 42"/>
              <p:cNvSpPr>
                <a:spLocks noChangeArrowheads="1"/>
              </p:cNvSpPr>
              <p:nvPr/>
            </p:nvSpPr>
            <p:spPr bwMode="auto">
              <a:xfrm rot="5898264">
                <a:off x="4393" y="2370"/>
                <a:ext cx="528" cy="672"/>
              </a:xfrm>
              <a:prstGeom prst="can">
                <a:avLst>
                  <a:gd name="adj" fmla="val 43697"/>
                </a:avLst>
              </a:prstGeom>
              <a:solidFill>
                <a:srgbClr val="66FF99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67605" name="Object 43"/>
              <p:cNvGraphicFramePr>
                <a:graphicFrameLocks noChangeAspect="1"/>
              </p:cNvGraphicFramePr>
              <p:nvPr/>
            </p:nvGraphicFramePr>
            <p:xfrm>
              <a:off x="4272" y="2544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5" name="Equation" r:id="rId3" imgW="177646" imgH="190335" progId="Equation.3">
                      <p:embed/>
                    </p:oleObj>
                  </mc:Choice>
                  <mc:Fallback>
                    <p:oleObj name="Equation" r:id="rId3" imgW="177646" imgH="19033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544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6" name="Oval 44"/>
              <p:cNvSpPr>
                <a:spLocks noChangeArrowheads="1"/>
              </p:cNvSpPr>
              <p:nvPr/>
            </p:nvSpPr>
            <p:spPr bwMode="auto">
              <a:xfrm rot="534681">
                <a:off x="4320" y="2412"/>
                <a:ext cx="240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7601" name="Oval 45"/>
            <p:cNvSpPr>
              <a:spLocks noChangeArrowheads="1"/>
            </p:cNvSpPr>
            <p:nvPr/>
          </p:nvSpPr>
          <p:spPr bwMode="auto">
            <a:xfrm rot="540000">
              <a:off x="3505" y="2302"/>
              <a:ext cx="238" cy="5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7590" name="Group 46"/>
          <p:cNvGrpSpPr>
            <a:grpSpLocks/>
          </p:cNvGrpSpPr>
          <p:nvPr/>
        </p:nvGrpSpPr>
        <p:grpSpPr bwMode="auto">
          <a:xfrm>
            <a:off x="2895600" y="1093788"/>
            <a:ext cx="4114800" cy="1268412"/>
            <a:chOff x="3072" y="1889"/>
            <a:chExt cx="2592" cy="799"/>
          </a:xfrm>
        </p:grpSpPr>
        <p:sp>
          <p:nvSpPr>
            <p:cNvPr id="67596" name="Line 47"/>
            <p:cNvSpPr>
              <a:spLocks noChangeShapeType="1"/>
            </p:cNvSpPr>
            <p:nvPr/>
          </p:nvSpPr>
          <p:spPr bwMode="auto">
            <a:xfrm flipH="1" flipV="1">
              <a:off x="3072" y="2321"/>
              <a:ext cx="624" cy="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597" name="Object 48"/>
            <p:cNvGraphicFramePr>
              <a:graphicFrameLocks noChangeAspect="1"/>
            </p:cNvGraphicFramePr>
            <p:nvPr/>
          </p:nvGraphicFramePr>
          <p:xfrm>
            <a:off x="3120" y="1889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6" name="公式" r:id="rId5" imgW="57374" imgH="95456" progId="Equation.3">
                    <p:embed/>
                  </p:oleObj>
                </mc:Choice>
                <mc:Fallback>
                  <p:oleObj name="公式" r:id="rId5" imgW="57374" imgH="95456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89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Line 49"/>
            <p:cNvSpPr>
              <a:spLocks noChangeShapeType="1"/>
            </p:cNvSpPr>
            <p:nvPr/>
          </p:nvSpPr>
          <p:spPr bwMode="auto">
            <a:xfrm>
              <a:off x="4848" y="2592"/>
              <a:ext cx="72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599" name="Object 50"/>
            <p:cNvGraphicFramePr>
              <a:graphicFrameLocks noChangeAspect="1"/>
            </p:cNvGraphicFramePr>
            <p:nvPr/>
          </p:nvGraphicFramePr>
          <p:xfrm>
            <a:off x="5359" y="2256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7" name="公式" r:id="rId7" imgW="57374" imgH="95456" progId="Equation.3">
                    <p:embed/>
                  </p:oleObj>
                </mc:Choice>
                <mc:Fallback>
                  <p:oleObj name="公式" r:id="rId7" imgW="57374" imgH="9545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2256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91" name="Group 51"/>
          <p:cNvGrpSpPr>
            <a:grpSpLocks/>
          </p:cNvGrpSpPr>
          <p:nvPr/>
        </p:nvGrpSpPr>
        <p:grpSpPr bwMode="auto">
          <a:xfrm>
            <a:off x="3046413" y="1828800"/>
            <a:ext cx="3354387" cy="1066800"/>
            <a:chOff x="3167" y="2496"/>
            <a:chExt cx="2113" cy="672"/>
          </a:xfrm>
        </p:grpSpPr>
        <p:graphicFrame>
          <p:nvGraphicFramePr>
            <p:cNvPr id="67592" name="Object 52"/>
            <p:cNvGraphicFramePr>
              <a:graphicFrameLocks noChangeAspect="1"/>
            </p:cNvGraphicFramePr>
            <p:nvPr/>
          </p:nvGraphicFramePr>
          <p:xfrm>
            <a:off x="4955" y="2796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8" name="Equation" r:id="rId9" imgW="85598" imgH="104724" progId="Equation.3">
                    <p:embed/>
                  </p:oleObj>
                </mc:Choice>
                <mc:Fallback>
                  <p:oleObj name="Equation" r:id="rId9" imgW="85598" imgH="104724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796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3" name="Line 53"/>
            <p:cNvSpPr>
              <a:spLocks noChangeShapeType="1"/>
            </p:cNvSpPr>
            <p:nvPr/>
          </p:nvSpPr>
          <p:spPr bwMode="auto">
            <a:xfrm>
              <a:off x="4848" y="2736"/>
              <a:ext cx="33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Line 54"/>
            <p:cNvSpPr>
              <a:spLocks noChangeShapeType="1"/>
            </p:cNvSpPr>
            <p:nvPr/>
          </p:nvSpPr>
          <p:spPr bwMode="auto">
            <a:xfrm flipH="1" flipV="1">
              <a:off x="3360" y="2496"/>
              <a:ext cx="33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595" name="Object 55"/>
            <p:cNvGraphicFramePr>
              <a:graphicFrameLocks noChangeAspect="1"/>
            </p:cNvGraphicFramePr>
            <p:nvPr/>
          </p:nvGraphicFramePr>
          <p:xfrm>
            <a:off x="3167" y="2544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9" name="Equation" r:id="rId11" imgW="85598" imgH="104724" progId="Equation.3">
                    <p:embed/>
                  </p:oleObj>
                </mc:Choice>
                <mc:Fallback>
                  <p:oleObj name="Equation" r:id="rId11" imgW="85598" imgH="104724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2544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0E960-E1AB-460A-8E37-9E658E5E78C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800" b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4838" y="68263"/>
            <a:ext cx="8666162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kern="0" dirty="0" smtClean="0">
                <a:latin typeface="楷体_GB2312" pitchFamily="49" charset="-122"/>
                <a:ea typeface="楷体_GB2312" pitchFamily="49" charset="-122"/>
              </a:rPr>
              <a:t>电荷的性质</a:t>
            </a:r>
            <a:r>
              <a:rPr lang="zh-CN" altLang="en-US" sz="2800" kern="0" dirty="0" smtClean="0">
                <a:latin typeface="创艺简细圆" charset="-122"/>
                <a:ea typeface="创艺简细圆" charset="-122"/>
              </a:rPr>
              <a:t>   </a:t>
            </a:r>
            <a:r>
              <a:rPr lang="en-US" altLang="zh-CN" sz="2800" kern="0" dirty="0" smtClean="0">
                <a:ea typeface="幼圆" panose="02010509060101010101" pitchFamily="49" charset="-122"/>
              </a:rPr>
              <a:t>THE PROPERTIES OF CHARGES</a:t>
            </a:r>
          </a:p>
        </p:txBody>
      </p:sp>
      <p:grpSp>
        <p:nvGrpSpPr>
          <p:cNvPr id="68612" name="组合 10"/>
          <p:cNvGrpSpPr>
            <a:grpSpLocks/>
          </p:cNvGrpSpPr>
          <p:nvPr/>
        </p:nvGrpSpPr>
        <p:grpSpPr bwMode="auto">
          <a:xfrm>
            <a:off x="514350" y="931863"/>
            <a:ext cx="10491788" cy="1365250"/>
            <a:chOff x="514350" y="931863"/>
            <a:chExt cx="10491640" cy="1364674"/>
          </a:xfrm>
        </p:grpSpPr>
        <p:sp>
          <p:nvSpPr>
            <p:cNvPr id="68659" name="矩形 5"/>
            <p:cNvSpPr>
              <a:spLocks noChangeArrowheads="1"/>
            </p:cNvSpPr>
            <p:nvPr/>
          </p:nvSpPr>
          <p:spPr bwMode="auto">
            <a:xfrm>
              <a:off x="568325" y="931863"/>
              <a:ext cx="80327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创艺简细圆" charset="-122"/>
                  <a:ea typeface="创艺简细圆" charset="-122"/>
                </a:rPr>
                <a:t>(1)</a:t>
              </a:r>
              <a:r>
                <a:rPr kumimoji="1" lang="en-US" altLang="zh-CN" sz="2400" b="0"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kumimoji="1" lang="zh-CN" altLang="en-US" sz="2400" b="0">
                  <a:latin typeface="仿宋_GB2312" pitchFamily="49" charset="-122"/>
                  <a:ea typeface="仿宋_GB2312" pitchFamily="49" charset="-122"/>
                </a:rPr>
                <a:t>两种电荷</a:t>
              </a:r>
              <a:r>
                <a:rPr kumimoji="1" lang="en-US" altLang="zh-CN" sz="2400" b="0">
                  <a:latin typeface="创艺简细圆" charset="-122"/>
                  <a:ea typeface="创艺简细圆" charset="-122"/>
                </a:rPr>
                <a:t>(Two Kinds of Charge)</a:t>
              </a:r>
              <a:r>
                <a:rPr kumimoji="1" lang="zh-CN" altLang="en-US" sz="2400" b="0">
                  <a:latin typeface="创艺简细圆" charset="-122"/>
                  <a:ea typeface="创艺简细圆" charset="-122"/>
                </a:rPr>
                <a:t>，不能脱离粒子存在</a:t>
              </a:r>
              <a:endParaRPr kumimoji="1" lang="en-US" altLang="zh-CN" sz="2400" b="0">
                <a:latin typeface="创艺简细圆" charset="-122"/>
                <a:ea typeface="创艺简细圆" charset="-122"/>
              </a:endParaRPr>
            </a:p>
          </p:txBody>
        </p:sp>
        <p:sp>
          <p:nvSpPr>
            <p:cNvPr id="68660" name="Text Box 5"/>
            <p:cNvSpPr txBox="1">
              <a:spLocks noChangeArrowheads="1"/>
            </p:cNvSpPr>
            <p:nvPr/>
          </p:nvSpPr>
          <p:spPr bwMode="auto">
            <a:xfrm>
              <a:off x="514350" y="1528763"/>
              <a:ext cx="4419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（</a:t>
              </a:r>
              <a:r>
                <a:rPr kumimoji="1" lang="en-US" altLang="zh-CN" sz="2400" b="0">
                  <a:latin typeface="宋体" panose="02010600030101010101" pitchFamily="2" charset="-122"/>
                </a:rPr>
                <a:t>2</a:t>
              </a:r>
              <a:r>
                <a:rPr kumimoji="1" lang="zh-CN" altLang="en-US" sz="2400" b="0">
                  <a:latin typeface="宋体" panose="02010600030101010101" pitchFamily="2" charset="-122"/>
                </a:rPr>
                <a:t>）电荷量子化</a:t>
              </a: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2547909" y="1468212"/>
              <a:ext cx="8458081" cy="82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buFontTx/>
                <a:buNone/>
                <a:defRPr/>
              </a:pPr>
              <a:r>
                <a:rPr kumimoji="1" lang="en-US" altLang="zh-CN" sz="2400" b="0" kern="0" dirty="0" smtClean="0">
                  <a:latin typeface="宋体" panose="02010600030101010101" pitchFamily="2" charset="-122"/>
                </a:rPr>
                <a:t>   </a:t>
              </a:r>
              <a:r>
                <a:rPr kumimoji="1" lang="zh-CN" altLang="en-US" sz="2400" b="0" kern="0" dirty="0" smtClean="0">
                  <a:latin typeface="仿宋_GB2312" pitchFamily="49" charset="-122"/>
                  <a:ea typeface="仿宋_GB2312" pitchFamily="49" charset="-122"/>
                </a:rPr>
                <a:t>（</a:t>
              </a:r>
              <a:r>
                <a:rPr kumimoji="1" lang="en-US" altLang="zh-CN" sz="2400" b="0" kern="0" dirty="0" smtClean="0">
                  <a:latin typeface="仿宋_GB2312" pitchFamily="49" charset="-122"/>
                  <a:ea typeface="仿宋_GB2312" pitchFamily="49" charset="-122"/>
                </a:rPr>
                <a:t>3</a:t>
              </a:r>
              <a:r>
                <a:rPr kumimoji="1" lang="zh-CN" altLang="en-US" sz="2400" b="0" kern="0" dirty="0" smtClean="0">
                  <a:latin typeface="仿宋_GB2312" pitchFamily="49" charset="-122"/>
                  <a:ea typeface="仿宋_GB2312" pitchFamily="49" charset="-122"/>
                </a:rPr>
                <a:t>）电荷守恒</a:t>
              </a:r>
              <a:r>
                <a:rPr kumimoji="1" lang="zh-CN" altLang="en-US" sz="2400" b="0" kern="0" dirty="0" smtClean="0"/>
                <a:t> </a:t>
              </a:r>
              <a:r>
                <a:rPr kumimoji="1" lang="en-US" altLang="zh-CN" sz="2400" b="0" kern="0" dirty="0" smtClean="0"/>
                <a:t>(Charge Conservation)</a:t>
              </a:r>
            </a:p>
          </p:txBody>
        </p:sp>
      </p:grpSp>
      <p:grpSp>
        <p:nvGrpSpPr>
          <p:cNvPr id="68613" name="组合 9"/>
          <p:cNvGrpSpPr>
            <a:grpSpLocks/>
          </p:cNvGrpSpPr>
          <p:nvPr/>
        </p:nvGrpSpPr>
        <p:grpSpPr bwMode="auto">
          <a:xfrm>
            <a:off x="815975" y="2103438"/>
            <a:ext cx="6010275" cy="2157412"/>
            <a:chOff x="815374" y="2103397"/>
            <a:chExt cx="6010275" cy="2156953"/>
          </a:xfrm>
        </p:grpSpPr>
        <p:sp>
          <p:nvSpPr>
            <p:cNvPr id="68656" name="文本框 2"/>
            <p:cNvSpPr txBox="1">
              <a:spLocks noChangeArrowheads="1"/>
            </p:cNvSpPr>
            <p:nvPr/>
          </p:nvSpPr>
          <p:spPr bwMode="auto">
            <a:xfrm>
              <a:off x="1197621" y="2756987"/>
              <a:ext cx="2040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“库仑定律”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>
              <a:off x="815374" y="2103397"/>
              <a:ext cx="6010275" cy="914205"/>
            </a:xfrm>
            <a:prstGeom prst="rect">
              <a:avLst/>
            </a:prstGeom>
            <a:noFill/>
          </p:spPr>
          <p:txBody>
            <a:bodyPr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792B25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defRPr/>
              </a:pPr>
              <a:r>
                <a:rPr lang="zh-CN" altLang="en-US" sz="2800" kern="0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电荷之间的相互作用</a:t>
              </a:r>
              <a:endParaRPr lang="en-US" altLang="zh-CN" sz="2800" kern="0" dirty="0" smtClean="0">
                <a:solidFill>
                  <a:srgbClr val="0000CC"/>
                </a:solidFill>
                <a:ea typeface="幼圆" panose="02010509060101010101" pitchFamily="49" charset="-122"/>
              </a:endParaRPr>
            </a:p>
          </p:txBody>
        </p:sp>
        <p:graphicFrame>
          <p:nvGraphicFramePr>
            <p:cNvPr id="68658" name="Object 11"/>
            <p:cNvGraphicFramePr>
              <a:graphicFrameLocks noChangeAspect="1"/>
            </p:cNvGraphicFramePr>
            <p:nvPr/>
          </p:nvGraphicFramePr>
          <p:xfrm>
            <a:off x="1343671" y="3191962"/>
            <a:ext cx="2408238" cy="1068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8" name="公式" r:id="rId3" imgW="977900" imgH="431800" progId="Equation.3">
                    <p:embed/>
                  </p:oleObj>
                </mc:Choice>
                <mc:Fallback>
                  <p:oleObj name="公式" r:id="rId3" imgW="9779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671" y="3191962"/>
                          <a:ext cx="2408238" cy="106838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4" name="组合 3"/>
          <p:cNvGrpSpPr>
            <a:grpSpLocks/>
          </p:cNvGrpSpPr>
          <p:nvPr/>
        </p:nvGrpSpPr>
        <p:grpSpPr bwMode="auto">
          <a:xfrm>
            <a:off x="5127625" y="2225675"/>
            <a:ext cx="2470150" cy="1963738"/>
            <a:chOff x="5409266" y="2739743"/>
            <a:chExt cx="2470150" cy="1962710"/>
          </a:xfrm>
        </p:grpSpPr>
        <p:graphicFrame>
          <p:nvGraphicFramePr>
            <p:cNvPr id="68654" name="Object 8"/>
            <p:cNvGraphicFramePr>
              <a:graphicFrameLocks noChangeAspect="1"/>
            </p:cNvGraphicFramePr>
            <p:nvPr/>
          </p:nvGraphicFramePr>
          <p:xfrm>
            <a:off x="5409266" y="3776941"/>
            <a:ext cx="2470150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9" name="公式" r:id="rId5" imgW="1219200" imgH="457200" progId="Equation.3">
                    <p:embed/>
                  </p:oleObj>
                </mc:Choice>
                <mc:Fallback>
                  <p:oleObj name="公式" r:id="rId5" imgW="1219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9266" y="3776941"/>
                          <a:ext cx="2470150" cy="92551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5" name="文本框 1"/>
            <p:cNvSpPr txBox="1">
              <a:spLocks noChangeArrowheads="1"/>
            </p:cNvSpPr>
            <p:nvPr/>
          </p:nvSpPr>
          <p:spPr bwMode="auto">
            <a:xfrm>
              <a:off x="5486400" y="2739743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70C0"/>
                  </a:solidFill>
                </a:rPr>
                <a:t>电场强度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68615" name="Object 3"/>
          <p:cNvGraphicFramePr>
            <a:graphicFrameLocks noChangeAspect="1"/>
          </p:cNvGraphicFramePr>
          <p:nvPr/>
        </p:nvGraphicFramePr>
        <p:xfrm>
          <a:off x="1055688" y="5303838"/>
          <a:ext cx="37147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0" name="公式" r:id="rId7" imgW="1384300" imgH="457200" progId="Equation.3">
                  <p:embed/>
                </p:oleObj>
              </mc:Choice>
              <mc:Fallback>
                <p:oleObj name="公式" r:id="rId7" imgW="1384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303838"/>
                        <a:ext cx="3714750" cy="11604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文本框 1"/>
          <p:cNvSpPr txBox="1">
            <a:spLocks noChangeArrowheads="1"/>
          </p:cNvSpPr>
          <p:nvPr/>
        </p:nvSpPr>
        <p:spPr bwMode="auto">
          <a:xfrm>
            <a:off x="830263" y="4567238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高斯定理！</a:t>
            </a:r>
          </a:p>
        </p:txBody>
      </p:sp>
      <p:grpSp>
        <p:nvGrpSpPr>
          <p:cNvPr id="68617" name="组合 13"/>
          <p:cNvGrpSpPr>
            <a:grpSpLocks/>
          </p:cNvGrpSpPr>
          <p:nvPr/>
        </p:nvGrpSpPr>
        <p:grpSpPr bwMode="auto">
          <a:xfrm>
            <a:off x="5313363" y="4648200"/>
            <a:ext cx="3830637" cy="1935163"/>
            <a:chOff x="5314057" y="4648200"/>
            <a:chExt cx="3829943" cy="1935922"/>
          </a:xfrm>
        </p:grpSpPr>
        <p:sp>
          <p:nvSpPr>
            <p:cNvPr id="68619" name="文本框 12"/>
            <p:cNvSpPr txBox="1">
              <a:spLocks noChangeArrowheads="1"/>
            </p:cNvSpPr>
            <p:nvPr/>
          </p:nvSpPr>
          <p:spPr bwMode="auto">
            <a:xfrm>
              <a:off x="5358606" y="5077688"/>
              <a:ext cx="2198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!!</a:t>
              </a:r>
              <a:r>
                <a:rPr lang="zh-CN" altLang="en-US" sz="1800"/>
                <a:t>闭合曲面积分量！</a:t>
              </a:r>
            </a:p>
          </p:txBody>
        </p:sp>
        <p:graphicFrame>
          <p:nvGraphicFramePr>
            <p:cNvPr id="68620" name="Object 4"/>
            <p:cNvGraphicFramePr>
              <a:graphicFrameLocks noChangeAspect="1"/>
            </p:cNvGraphicFramePr>
            <p:nvPr/>
          </p:nvGraphicFramePr>
          <p:xfrm>
            <a:off x="5314057" y="5559477"/>
            <a:ext cx="2228080" cy="614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1" name="公式" r:id="rId9" imgW="736600" imgH="203200" progId="Equation.3">
                    <p:embed/>
                  </p:oleObj>
                </mc:Choice>
                <mc:Fallback>
                  <p:oleObj name="公式" r:id="rId9" imgW="7366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057" y="5559477"/>
                          <a:ext cx="2228080" cy="614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21" name="Group 31"/>
            <p:cNvGrpSpPr>
              <a:grpSpLocks/>
            </p:cNvGrpSpPr>
            <p:nvPr/>
          </p:nvGrpSpPr>
          <p:grpSpPr bwMode="auto">
            <a:xfrm>
              <a:off x="7543800" y="4648200"/>
              <a:ext cx="1600200" cy="1935922"/>
              <a:chOff x="3176" y="144"/>
              <a:chExt cx="2592" cy="2112"/>
            </a:xfrm>
          </p:grpSpPr>
          <p:sp>
            <p:nvSpPr>
              <p:cNvPr id="68622" name="Rectangle 32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2312" cy="17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68623" name="Object 33"/>
              <p:cNvGraphicFramePr>
                <a:graphicFrameLocks noChangeAspect="1"/>
              </p:cNvGraphicFramePr>
              <p:nvPr/>
            </p:nvGraphicFramePr>
            <p:xfrm>
              <a:off x="3992" y="567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02" name="公式" r:id="rId11" imgW="215619" imgH="266353" progId="Equation.3">
                      <p:embed/>
                    </p:oleObj>
                  </mc:Choice>
                  <mc:Fallback>
                    <p:oleObj name="公式" r:id="rId11" imgW="215619" imgH="266353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2" y="567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24" name="Arc 34"/>
              <p:cNvSpPr>
                <a:spLocks/>
              </p:cNvSpPr>
              <p:nvPr/>
            </p:nvSpPr>
            <p:spPr bwMode="auto">
              <a:xfrm flipV="1">
                <a:off x="3264" y="144"/>
                <a:ext cx="1461" cy="1003"/>
              </a:xfrm>
              <a:custGeom>
                <a:avLst/>
                <a:gdLst>
                  <a:gd name="T0" fmla="*/ 0 w 19058"/>
                  <a:gd name="T1" fmla="*/ 0 h 21423"/>
                  <a:gd name="T2" fmla="*/ 0 w 19058"/>
                  <a:gd name="T3" fmla="*/ 0 h 21423"/>
                  <a:gd name="T4" fmla="*/ 0 w 19058"/>
                  <a:gd name="T5" fmla="*/ 0 h 21423"/>
                  <a:gd name="T6" fmla="*/ 0 60000 65536"/>
                  <a:gd name="T7" fmla="*/ 0 60000 65536"/>
                  <a:gd name="T8" fmla="*/ 0 60000 65536"/>
                  <a:gd name="T9" fmla="*/ 0 w 19058"/>
                  <a:gd name="T10" fmla="*/ 0 h 21423"/>
                  <a:gd name="T11" fmla="*/ 19058 w 19058"/>
                  <a:gd name="T12" fmla="*/ 21423 h 214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58" h="21423" fill="none" extrusionOk="0">
                    <a:moveTo>
                      <a:pt x="2761" y="0"/>
                    </a:moveTo>
                    <a:cubicBezTo>
                      <a:pt x="9695" y="894"/>
                      <a:pt x="15767" y="5088"/>
                      <a:pt x="19057" y="11256"/>
                    </a:cubicBezTo>
                  </a:path>
                  <a:path w="19058" h="21423" stroke="0" extrusionOk="0">
                    <a:moveTo>
                      <a:pt x="2761" y="0"/>
                    </a:moveTo>
                    <a:cubicBezTo>
                      <a:pt x="9695" y="894"/>
                      <a:pt x="15767" y="5088"/>
                      <a:pt x="19057" y="11256"/>
                    </a:cubicBezTo>
                    <a:lnTo>
                      <a:pt x="0" y="21423"/>
                    </a:lnTo>
                    <a:lnTo>
                      <a:pt x="276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Arc 35"/>
              <p:cNvSpPr>
                <a:spLocks/>
              </p:cNvSpPr>
              <p:nvPr/>
            </p:nvSpPr>
            <p:spPr bwMode="auto">
              <a:xfrm flipV="1">
                <a:off x="3176" y="374"/>
                <a:ext cx="2083" cy="1089"/>
              </a:xfrm>
              <a:custGeom>
                <a:avLst/>
                <a:gdLst>
                  <a:gd name="T0" fmla="*/ 0 w 20153"/>
                  <a:gd name="T1" fmla="*/ 0 h 21504"/>
                  <a:gd name="T2" fmla="*/ 0 w 20153"/>
                  <a:gd name="T3" fmla="*/ 0 h 21504"/>
                  <a:gd name="T4" fmla="*/ 0 w 20153"/>
                  <a:gd name="T5" fmla="*/ 0 h 21504"/>
                  <a:gd name="T6" fmla="*/ 0 60000 65536"/>
                  <a:gd name="T7" fmla="*/ 0 60000 65536"/>
                  <a:gd name="T8" fmla="*/ 0 60000 65536"/>
                  <a:gd name="T9" fmla="*/ 0 w 20153"/>
                  <a:gd name="T10" fmla="*/ 0 h 21504"/>
                  <a:gd name="T11" fmla="*/ 20153 w 20153"/>
                  <a:gd name="T12" fmla="*/ 21504 h 215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53" h="21504" fill="none" extrusionOk="0">
                    <a:moveTo>
                      <a:pt x="2036" y="0"/>
                    </a:moveTo>
                    <a:cubicBezTo>
                      <a:pt x="10190" y="772"/>
                      <a:pt x="17205" y="6089"/>
                      <a:pt x="20152" y="13731"/>
                    </a:cubicBezTo>
                  </a:path>
                  <a:path w="20153" h="21504" stroke="0" extrusionOk="0">
                    <a:moveTo>
                      <a:pt x="2036" y="0"/>
                    </a:moveTo>
                    <a:cubicBezTo>
                      <a:pt x="10190" y="772"/>
                      <a:pt x="17205" y="6089"/>
                      <a:pt x="20152" y="13731"/>
                    </a:cubicBezTo>
                    <a:lnTo>
                      <a:pt x="0" y="21504"/>
                    </a:lnTo>
                    <a:lnTo>
                      <a:pt x="2036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Line 36"/>
              <p:cNvSpPr>
                <a:spLocks noChangeShapeType="1"/>
              </p:cNvSpPr>
              <p:nvPr/>
            </p:nvSpPr>
            <p:spPr bwMode="auto">
              <a:xfrm flipV="1">
                <a:off x="3408" y="1287"/>
                <a:ext cx="2168" cy="36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7" name="Arc 37"/>
              <p:cNvSpPr>
                <a:spLocks/>
              </p:cNvSpPr>
              <p:nvPr/>
            </p:nvSpPr>
            <p:spPr bwMode="auto">
              <a:xfrm flipH="1">
                <a:off x="3512" y="1653"/>
                <a:ext cx="2256" cy="450"/>
              </a:xfrm>
              <a:custGeom>
                <a:avLst/>
                <a:gdLst>
                  <a:gd name="T0" fmla="*/ 0 w 18388"/>
                  <a:gd name="T1" fmla="*/ 0 h 21505"/>
                  <a:gd name="T2" fmla="*/ 0 w 18388"/>
                  <a:gd name="T3" fmla="*/ 0 h 21505"/>
                  <a:gd name="T4" fmla="*/ 0 w 18388"/>
                  <a:gd name="T5" fmla="*/ 0 h 21505"/>
                  <a:gd name="T6" fmla="*/ 0 60000 65536"/>
                  <a:gd name="T7" fmla="*/ 0 60000 65536"/>
                  <a:gd name="T8" fmla="*/ 0 60000 65536"/>
                  <a:gd name="T9" fmla="*/ 0 w 18388"/>
                  <a:gd name="T10" fmla="*/ 0 h 21505"/>
                  <a:gd name="T11" fmla="*/ 18388 w 18388"/>
                  <a:gd name="T12" fmla="*/ 21505 h 21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88" h="21505" fill="none" extrusionOk="0">
                    <a:moveTo>
                      <a:pt x="2021" y="-1"/>
                    </a:moveTo>
                    <a:cubicBezTo>
                      <a:pt x="8771" y="634"/>
                      <a:pt x="14831" y="4400"/>
                      <a:pt x="18388" y="10172"/>
                    </a:cubicBezTo>
                  </a:path>
                  <a:path w="18388" h="21505" stroke="0" extrusionOk="0">
                    <a:moveTo>
                      <a:pt x="2021" y="-1"/>
                    </a:moveTo>
                    <a:cubicBezTo>
                      <a:pt x="8771" y="634"/>
                      <a:pt x="14831" y="4400"/>
                      <a:pt x="18388" y="10172"/>
                    </a:cubicBezTo>
                    <a:lnTo>
                      <a:pt x="0" y="21505"/>
                    </a:lnTo>
                    <a:lnTo>
                      <a:pt x="2021" y="-1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8" name="Freeform 38"/>
              <p:cNvSpPr>
                <a:spLocks/>
              </p:cNvSpPr>
              <p:nvPr/>
            </p:nvSpPr>
            <p:spPr bwMode="auto">
              <a:xfrm>
                <a:off x="3565" y="1863"/>
                <a:ext cx="1944" cy="243"/>
              </a:xfrm>
              <a:custGeom>
                <a:avLst/>
                <a:gdLst>
                  <a:gd name="T0" fmla="*/ 0 w 2160"/>
                  <a:gd name="T1" fmla="*/ 100 h 256"/>
                  <a:gd name="T2" fmla="*/ 86 w 2160"/>
                  <a:gd name="T3" fmla="*/ 44 h 256"/>
                  <a:gd name="T4" fmla="*/ 174 w 2160"/>
                  <a:gd name="T5" fmla="*/ 9 h 256"/>
                  <a:gd name="T6" fmla="*/ 324 w 2160"/>
                  <a:gd name="T7" fmla="*/ 81 h 2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256"/>
                  <a:gd name="T14" fmla="*/ 2160 w 2160"/>
                  <a:gd name="T15" fmla="*/ 256 h 2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256">
                    <a:moveTo>
                      <a:pt x="0" y="256"/>
                    </a:moveTo>
                    <a:cubicBezTo>
                      <a:pt x="192" y="204"/>
                      <a:pt x="384" y="152"/>
                      <a:pt x="576" y="112"/>
                    </a:cubicBezTo>
                    <a:cubicBezTo>
                      <a:pt x="768" y="72"/>
                      <a:pt x="888" y="0"/>
                      <a:pt x="1152" y="16"/>
                    </a:cubicBezTo>
                    <a:cubicBezTo>
                      <a:pt x="1416" y="32"/>
                      <a:pt x="1992" y="176"/>
                      <a:pt x="2160" y="20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9" name="Freeform 39"/>
              <p:cNvSpPr>
                <a:spLocks/>
              </p:cNvSpPr>
              <p:nvPr/>
            </p:nvSpPr>
            <p:spPr bwMode="auto">
              <a:xfrm>
                <a:off x="3552" y="996"/>
                <a:ext cx="1528" cy="864"/>
              </a:xfrm>
              <a:custGeom>
                <a:avLst/>
                <a:gdLst>
                  <a:gd name="T0" fmla="*/ 104 w 1528"/>
                  <a:gd name="T1" fmla="*/ 536 h 864"/>
                  <a:gd name="T2" fmla="*/ 248 w 1528"/>
                  <a:gd name="T3" fmla="*/ 248 h 864"/>
                  <a:gd name="T4" fmla="*/ 632 w 1528"/>
                  <a:gd name="T5" fmla="*/ 56 h 864"/>
                  <a:gd name="T6" fmla="*/ 1208 w 1528"/>
                  <a:gd name="T7" fmla="*/ 56 h 864"/>
                  <a:gd name="T8" fmla="*/ 1496 w 1528"/>
                  <a:gd name="T9" fmla="*/ 392 h 864"/>
                  <a:gd name="T10" fmla="*/ 1016 w 1528"/>
                  <a:gd name="T11" fmla="*/ 776 h 864"/>
                  <a:gd name="T12" fmla="*/ 152 w 1528"/>
                  <a:gd name="T13" fmla="*/ 824 h 864"/>
                  <a:gd name="T14" fmla="*/ 104 w 1528"/>
                  <a:gd name="T15" fmla="*/ 536 h 8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8"/>
                  <a:gd name="T25" fmla="*/ 0 h 864"/>
                  <a:gd name="T26" fmla="*/ 1528 w 1528"/>
                  <a:gd name="T27" fmla="*/ 864 h 8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8" h="864">
                    <a:moveTo>
                      <a:pt x="104" y="536"/>
                    </a:moveTo>
                    <a:cubicBezTo>
                      <a:pt x="120" y="440"/>
                      <a:pt x="160" y="328"/>
                      <a:pt x="248" y="248"/>
                    </a:cubicBezTo>
                    <a:cubicBezTo>
                      <a:pt x="336" y="168"/>
                      <a:pt x="472" y="88"/>
                      <a:pt x="632" y="56"/>
                    </a:cubicBezTo>
                    <a:cubicBezTo>
                      <a:pt x="792" y="24"/>
                      <a:pt x="1064" y="0"/>
                      <a:pt x="1208" y="56"/>
                    </a:cubicBezTo>
                    <a:cubicBezTo>
                      <a:pt x="1352" y="112"/>
                      <a:pt x="1528" y="272"/>
                      <a:pt x="1496" y="392"/>
                    </a:cubicBezTo>
                    <a:cubicBezTo>
                      <a:pt x="1464" y="512"/>
                      <a:pt x="1240" y="704"/>
                      <a:pt x="1016" y="776"/>
                    </a:cubicBezTo>
                    <a:cubicBezTo>
                      <a:pt x="792" y="848"/>
                      <a:pt x="304" y="864"/>
                      <a:pt x="152" y="824"/>
                    </a:cubicBezTo>
                    <a:cubicBezTo>
                      <a:pt x="0" y="784"/>
                      <a:pt x="88" y="632"/>
                      <a:pt x="104" y="53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0" name="Freeform 40"/>
              <p:cNvSpPr>
                <a:spLocks/>
              </p:cNvSpPr>
              <p:nvPr/>
            </p:nvSpPr>
            <p:spPr bwMode="auto">
              <a:xfrm>
                <a:off x="4472" y="1092"/>
                <a:ext cx="376" cy="144"/>
              </a:xfrm>
              <a:custGeom>
                <a:avLst/>
                <a:gdLst>
                  <a:gd name="T0" fmla="*/ 0 w 384"/>
                  <a:gd name="T1" fmla="*/ 2 h 192"/>
                  <a:gd name="T2" fmla="*/ 164 w 384"/>
                  <a:gd name="T3" fmla="*/ 2 h 192"/>
                  <a:gd name="T4" fmla="*/ 263 w 38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192"/>
                  <a:gd name="T11" fmla="*/ 384 w 38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192">
                    <a:moveTo>
                      <a:pt x="0" y="192"/>
                    </a:moveTo>
                    <a:cubicBezTo>
                      <a:pt x="88" y="160"/>
                      <a:pt x="176" y="128"/>
                      <a:pt x="240" y="96"/>
                    </a:cubicBezTo>
                    <a:cubicBezTo>
                      <a:pt x="304" y="64"/>
                      <a:pt x="360" y="16"/>
                      <a:pt x="384" y="0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1" name="Line 41"/>
              <p:cNvSpPr>
                <a:spLocks noChangeShapeType="1"/>
              </p:cNvSpPr>
              <p:nvPr/>
            </p:nvSpPr>
            <p:spPr bwMode="auto">
              <a:xfrm flipV="1">
                <a:off x="4808" y="1388"/>
                <a:ext cx="28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2" name="Freeform 42"/>
              <p:cNvSpPr>
                <a:spLocks/>
              </p:cNvSpPr>
              <p:nvPr/>
            </p:nvSpPr>
            <p:spPr bwMode="auto">
              <a:xfrm>
                <a:off x="3656" y="1772"/>
                <a:ext cx="336" cy="48"/>
              </a:xfrm>
              <a:custGeom>
                <a:avLst/>
                <a:gdLst>
                  <a:gd name="T0" fmla="*/ 0 w 384"/>
                  <a:gd name="T1" fmla="*/ 0 h 104"/>
                  <a:gd name="T2" fmla="*/ 4 w 384"/>
                  <a:gd name="T3" fmla="*/ 0 h 104"/>
                  <a:gd name="T4" fmla="*/ 27 w 384"/>
                  <a:gd name="T5" fmla="*/ 0 h 104"/>
                  <a:gd name="T6" fmla="*/ 35 w 384"/>
                  <a:gd name="T7" fmla="*/ 0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04"/>
                  <a:gd name="T14" fmla="*/ 384 w 384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04">
                    <a:moveTo>
                      <a:pt x="0" y="104"/>
                    </a:moveTo>
                    <a:cubicBezTo>
                      <a:pt x="0" y="88"/>
                      <a:pt x="0" y="72"/>
                      <a:pt x="48" y="56"/>
                    </a:cubicBezTo>
                    <a:cubicBezTo>
                      <a:pt x="96" y="40"/>
                      <a:pt x="232" y="16"/>
                      <a:pt x="288" y="8"/>
                    </a:cubicBezTo>
                    <a:cubicBezTo>
                      <a:pt x="344" y="0"/>
                      <a:pt x="368" y="8"/>
                      <a:pt x="384" y="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3" name="Line 43"/>
              <p:cNvSpPr>
                <a:spLocks noChangeShapeType="1"/>
              </p:cNvSpPr>
              <p:nvPr/>
            </p:nvSpPr>
            <p:spPr bwMode="auto">
              <a:xfrm flipV="1">
                <a:off x="3608" y="1580"/>
                <a:ext cx="28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4" name="Freeform 44"/>
              <p:cNvSpPr>
                <a:spLocks/>
              </p:cNvSpPr>
              <p:nvPr/>
            </p:nvSpPr>
            <p:spPr bwMode="auto">
              <a:xfrm>
                <a:off x="3656" y="138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240 w 240"/>
                  <a:gd name="T3" fmla="*/ 0 h 48"/>
                  <a:gd name="T4" fmla="*/ 0 60000 65536"/>
                  <a:gd name="T5" fmla="*/ 0 60000 65536"/>
                  <a:gd name="T6" fmla="*/ 0 w 240"/>
                  <a:gd name="T7" fmla="*/ 0 h 48"/>
                  <a:gd name="T8" fmla="*/ 240 w 240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48">
                    <a:moveTo>
                      <a:pt x="0" y="48"/>
                    </a:moveTo>
                    <a:cubicBezTo>
                      <a:pt x="100" y="28"/>
                      <a:pt x="200" y="8"/>
                      <a:pt x="240" y="0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5" name="Freeform 45"/>
              <p:cNvSpPr>
                <a:spLocks/>
              </p:cNvSpPr>
              <p:nvPr/>
            </p:nvSpPr>
            <p:spPr bwMode="auto">
              <a:xfrm>
                <a:off x="3560" y="996"/>
                <a:ext cx="1528" cy="864"/>
              </a:xfrm>
              <a:custGeom>
                <a:avLst/>
                <a:gdLst>
                  <a:gd name="T0" fmla="*/ 104 w 1528"/>
                  <a:gd name="T1" fmla="*/ 536 h 864"/>
                  <a:gd name="T2" fmla="*/ 248 w 1528"/>
                  <a:gd name="T3" fmla="*/ 248 h 864"/>
                  <a:gd name="T4" fmla="*/ 632 w 1528"/>
                  <a:gd name="T5" fmla="*/ 56 h 864"/>
                  <a:gd name="T6" fmla="*/ 1208 w 1528"/>
                  <a:gd name="T7" fmla="*/ 56 h 864"/>
                  <a:gd name="T8" fmla="*/ 1496 w 1528"/>
                  <a:gd name="T9" fmla="*/ 392 h 864"/>
                  <a:gd name="T10" fmla="*/ 1016 w 1528"/>
                  <a:gd name="T11" fmla="*/ 776 h 864"/>
                  <a:gd name="T12" fmla="*/ 152 w 1528"/>
                  <a:gd name="T13" fmla="*/ 824 h 864"/>
                  <a:gd name="T14" fmla="*/ 104 w 1528"/>
                  <a:gd name="T15" fmla="*/ 536 h 8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8"/>
                  <a:gd name="T25" fmla="*/ 0 h 864"/>
                  <a:gd name="T26" fmla="*/ 1528 w 1528"/>
                  <a:gd name="T27" fmla="*/ 864 h 8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8" h="864">
                    <a:moveTo>
                      <a:pt x="104" y="536"/>
                    </a:moveTo>
                    <a:cubicBezTo>
                      <a:pt x="120" y="440"/>
                      <a:pt x="160" y="328"/>
                      <a:pt x="248" y="248"/>
                    </a:cubicBezTo>
                    <a:cubicBezTo>
                      <a:pt x="336" y="168"/>
                      <a:pt x="472" y="88"/>
                      <a:pt x="632" y="56"/>
                    </a:cubicBezTo>
                    <a:cubicBezTo>
                      <a:pt x="792" y="24"/>
                      <a:pt x="1064" y="0"/>
                      <a:pt x="1208" y="56"/>
                    </a:cubicBezTo>
                    <a:cubicBezTo>
                      <a:pt x="1352" y="112"/>
                      <a:pt x="1528" y="272"/>
                      <a:pt x="1496" y="392"/>
                    </a:cubicBezTo>
                    <a:cubicBezTo>
                      <a:pt x="1464" y="512"/>
                      <a:pt x="1240" y="704"/>
                      <a:pt x="1016" y="776"/>
                    </a:cubicBezTo>
                    <a:cubicBezTo>
                      <a:pt x="792" y="848"/>
                      <a:pt x="304" y="864"/>
                      <a:pt x="152" y="824"/>
                    </a:cubicBezTo>
                    <a:cubicBezTo>
                      <a:pt x="0" y="784"/>
                      <a:pt x="88" y="632"/>
                      <a:pt x="10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636" name="Object 46"/>
              <p:cNvGraphicFramePr>
                <a:graphicFrameLocks noChangeAspect="1"/>
              </p:cNvGraphicFramePr>
              <p:nvPr/>
            </p:nvGraphicFramePr>
            <p:xfrm>
              <a:off x="4697" y="635"/>
              <a:ext cx="43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03" name="Equation" r:id="rId13" imgW="215713" imgH="203024" progId="Equation.3">
                      <p:embed/>
                    </p:oleObj>
                  </mc:Choice>
                  <mc:Fallback>
                    <p:oleObj name="Equation" r:id="rId13" imgW="215713" imgH="203024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7" y="635"/>
                            <a:ext cx="430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37" name="Freeform 47" descr="深色上对角线"/>
              <p:cNvSpPr>
                <a:spLocks/>
              </p:cNvSpPr>
              <p:nvPr/>
            </p:nvSpPr>
            <p:spPr bwMode="auto">
              <a:xfrm>
                <a:off x="4616" y="1266"/>
                <a:ext cx="388" cy="236"/>
              </a:xfrm>
              <a:custGeom>
                <a:avLst/>
                <a:gdLst>
                  <a:gd name="T0" fmla="*/ 0 w 388"/>
                  <a:gd name="T1" fmla="*/ 44 h 236"/>
                  <a:gd name="T2" fmla="*/ 220 w 388"/>
                  <a:gd name="T3" fmla="*/ 0 h 236"/>
                  <a:gd name="T4" fmla="*/ 388 w 388"/>
                  <a:gd name="T5" fmla="*/ 210 h 236"/>
                  <a:gd name="T6" fmla="*/ 192 w 388"/>
                  <a:gd name="T7" fmla="*/ 236 h 236"/>
                  <a:gd name="T8" fmla="*/ 0 w 388"/>
                  <a:gd name="T9" fmla="*/ 44 h 2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8"/>
                  <a:gd name="T16" fmla="*/ 0 h 236"/>
                  <a:gd name="T17" fmla="*/ 388 w 388"/>
                  <a:gd name="T18" fmla="*/ 236 h 2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8" h="236">
                    <a:moveTo>
                      <a:pt x="0" y="44"/>
                    </a:moveTo>
                    <a:lnTo>
                      <a:pt x="220" y="0"/>
                    </a:lnTo>
                    <a:lnTo>
                      <a:pt x="388" y="210"/>
                    </a:lnTo>
                    <a:lnTo>
                      <a:pt x="192" y="236"/>
                    </a:lnTo>
                    <a:lnTo>
                      <a:pt x="0" y="44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Line 48"/>
              <p:cNvSpPr>
                <a:spLocks noChangeShapeType="1"/>
              </p:cNvSpPr>
              <p:nvPr/>
            </p:nvSpPr>
            <p:spPr bwMode="auto">
              <a:xfrm flipV="1">
                <a:off x="4816" y="921"/>
                <a:ext cx="384" cy="502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9" name="Arc 49"/>
              <p:cNvSpPr>
                <a:spLocks/>
              </p:cNvSpPr>
              <p:nvPr/>
            </p:nvSpPr>
            <p:spPr bwMode="auto">
              <a:xfrm>
                <a:off x="5000" y="1189"/>
                <a:ext cx="183" cy="240"/>
              </a:xfrm>
              <a:custGeom>
                <a:avLst/>
                <a:gdLst>
                  <a:gd name="T0" fmla="*/ 0 w 20648"/>
                  <a:gd name="T1" fmla="*/ 0 h 21600"/>
                  <a:gd name="T2" fmla="*/ 0 w 20648"/>
                  <a:gd name="T3" fmla="*/ 0 h 21600"/>
                  <a:gd name="T4" fmla="*/ 0 w 2064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48"/>
                  <a:gd name="T10" fmla="*/ 0 h 21600"/>
                  <a:gd name="T11" fmla="*/ 20648 w 2064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8" h="21600" fill="none" extrusionOk="0">
                    <a:moveTo>
                      <a:pt x="-1" y="0"/>
                    </a:moveTo>
                    <a:cubicBezTo>
                      <a:pt x="9486" y="0"/>
                      <a:pt x="17862" y="6189"/>
                      <a:pt x="20647" y="15257"/>
                    </a:cubicBezTo>
                  </a:path>
                  <a:path w="20648" h="21600" stroke="0" extrusionOk="0">
                    <a:moveTo>
                      <a:pt x="-1" y="0"/>
                    </a:moveTo>
                    <a:cubicBezTo>
                      <a:pt x="9486" y="0"/>
                      <a:pt x="17862" y="6189"/>
                      <a:pt x="20647" y="1525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640" name="Object 50"/>
              <p:cNvGraphicFramePr>
                <a:graphicFrameLocks noChangeAspect="1"/>
              </p:cNvGraphicFramePr>
              <p:nvPr/>
            </p:nvGraphicFramePr>
            <p:xfrm>
              <a:off x="5118" y="1029"/>
              <a:ext cx="22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04" name="Equation" r:id="rId16" imgW="126725" imgH="177415" progId="Equation.3">
                      <p:embed/>
                    </p:oleObj>
                  </mc:Choice>
                  <mc:Fallback>
                    <p:oleObj name="Equation" r:id="rId16" imgW="126725" imgH="177415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8" y="1029"/>
                            <a:ext cx="221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41" name="Object 51"/>
              <p:cNvGraphicFramePr>
                <a:graphicFrameLocks noChangeAspect="1"/>
              </p:cNvGraphicFramePr>
              <p:nvPr/>
            </p:nvGraphicFramePr>
            <p:xfrm>
              <a:off x="5184" y="1330"/>
              <a:ext cx="293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05" name="Equation" r:id="rId18" imgW="152334" imgH="190417" progId="Equation.3">
                      <p:embed/>
                    </p:oleObj>
                  </mc:Choice>
                  <mc:Fallback>
                    <p:oleObj name="Equation" r:id="rId18" imgW="152334" imgH="190417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330"/>
                            <a:ext cx="293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42" name="Line 52"/>
              <p:cNvSpPr>
                <a:spLocks noChangeShapeType="1"/>
              </p:cNvSpPr>
              <p:nvPr/>
            </p:nvSpPr>
            <p:spPr bwMode="auto">
              <a:xfrm flipV="1">
                <a:off x="4808" y="1314"/>
                <a:ext cx="616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643" name="Object 53"/>
              <p:cNvGraphicFramePr>
                <a:graphicFrameLocks noChangeAspect="1"/>
              </p:cNvGraphicFramePr>
              <p:nvPr/>
            </p:nvGraphicFramePr>
            <p:xfrm>
              <a:off x="3936" y="1362"/>
              <a:ext cx="2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06" name="Equation" r:id="rId20" imgW="139579" imgH="177646" progId="Equation.3">
                      <p:embed/>
                    </p:oleObj>
                  </mc:Choice>
                  <mc:Fallback>
                    <p:oleObj name="Equation" r:id="rId20" imgW="139579" imgH="177646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362"/>
                            <a:ext cx="270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8644" name="Group 54"/>
              <p:cNvGrpSpPr>
                <a:grpSpLocks/>
              </p:cNvGrpSpPr>
              <p:nvPr/>
            </p:nvGrpSpPr>
            <p:grpSpPr bwMode="auto">
              <a:xfrm>
                <a:off x="3656" y="1044"/>
                <a:ext cx="1344" cy="816"/>
                <a:chOff x="2112" y="2352"/>
                <a:chExt cx="1344" cy="816"/>
              </a:xfrm>
            </p:grpSpPr>
            <p:sp>
              <p:nvSpPr>
                <p:cNvPr id="68645" name="Freeform 55"/>
                <p:cNvSpPr>
                  <a:spLocks/>
                </p:cNvSpPr>
                <p:nvPr/>
              </p:nvSpPr>
              <p:spPr bwMode="auto">
                <a:xfrm>
                  <a:off x="2976" y="2352"/>
                  <a:ext cx="480" cy="432"/>
                </a:xfrm>
                <a:custGeom>
                  <a:avLst/>
                  <a:gdLst>
                    <a:gd name="T0" fmla="*/ 0 w 528"/>
                    <a:gd name="T1" fmla="*/ 0 h 816"/>
                    <a:gd name="T2" fmla="*/ 52 w 528"/>
                    <a:gd name="T3" fmla="*/ 1 h 816"/>
                    <a:gd name="T4" fmla="*/ 9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6" name="Freeform 56"/>
                <p:cNvSpPr>
                  <a:spLocks/>
                </p:cNvSpPr>
                <p:nvPr/>
              </p:nvSpPr>
              <p:spPr bwMode="auto">
                <a:xfrm>
                  <a:off x="2640" y="2352"/>
                  <a:ext cx="720" cy="576"/>
                </a:xfrm>
                <a:custGeom>
                  <a:avLst/>
                  <a:gdLst>
                    <a:gd name="T0" fmla="*/ 0 w 528"/>
                    <a:gd name="T1" fmla="*/ 0 h 816"/>
                    <a:gd name="T2" fmla="*/ 76706 w 528"/>
                    <a:gd name="T3" fmla="*/ 1 h 816"/>
                    <a:gd name="T4" fmla="*/ 14037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7" name="Freeform 57"/>
                <p:cNvSpPr>
                  <a:spLocks/>
                </p:cNvSpPr>
                <p:nvPr/>
              </p:nvSpPr>
              <p:spPr bwMode="auto">
                <a:xfrm>
                  <a:off x="2448" y="2448"/>
                  <a:ext cx="720" cy="576"/>
                </a:xfrm>
                <a:custGeom>
                  <a:avLst/>
                  <a:gdLst>
                    <a:gd name="T0" fmla="*/ 0 w 528"/>
                    <a:gd name="T1" fmla="*/ 0 h 816"/>
                    <a:gd name="T2" fmla="*/ 76706 w 528"/>
                    <a:gd name="T3" fmla="*/ 1 h 816"/>
                    <a:gd name="T4" fmla="*/ 14037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8" name="Freeform 58"/>
                <p:cNvSpPr>
                  <a:spLocks/>
                </p:cNvSpPr>
                <p:nvPr/>
              </p:nvSpPr>
              <p:spPr bwMode="auto">
                <a:xfrm>
                  <a:off x="2304" y="2544"/>
                  <a:ext cx="720" cy="576"/>
                </a:xfrm>
                <a:custGeom>
                  <a:avLst/>
                  <a:gdLst>
                    <a:gd name="T0" fmla="*/ 0 w 528"/>
                    <a:gd name="T1" fmla="*/ 0 h 816"/>
                    <a:gd name="T2" fmla="*/ 76706 w 528"/>
                    <a:gd name="T3" fmla="*/ 1 h 816"/>
                    <a:gd name="T4" fmla="*/ 140375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9" name="Freeform 59"/>
                <p:cNvSpPr>
                  <a:spLocks/>
                </p:cNvSpPr>
                <p:nvPr/>
              </p:nvSpPr>
              <p:spPr bwMode="auto">
                <a:xfrm>
                  <a:off x="2160" y="2688"/>
                  <a:ext cx="624" cy="432"/>
                </a:xfrm>
                <a:custGeom>
                  <a:avLst/>
                  <a:gdLst>
                    <a:gd name="T0" fmla="*/ 0 w 528"/>
                    <a:gd name="T1" fmla="*/ 0 h 816"/>
                    <a:gd name="T2" fmla="*/ 5823 w 528"/>
                    <a:gd name="T3" fmla="*/ 1 h 816"/>
                    <a:gd name="T4" fmla="*/ 10667 w 528"/>
                    <a:gd name="T5" fmla="*/ 1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0" name="Freeform 60"/>
                <p:cNvSpPr>
                  <a:spLocks/>
                </p:cNvSpPr>
                <p:nvPr/>
              </p:nvSpPr>
              <p:spPr bwMode="auto">
                <a:xfrm>
                  <a:off x="2112" y="2880"/>
                  <a:ext cx="480" cy="288"/>
                </a:xfrm>
                <a:custGeom>
                  <a:avLst/>
                  <a:gdLst>
                    <a:gd name="T0" fmla="*/ 0 w 528"/>
                    <a:gd name="T1" fmla="*/ 0 h 816"/>
                    <a:gd name="T2" fmla="*/ 52 w 528"/>
                    <a:gd name="T3" fmla="*/ 0 h 816"/>
                    <a:gd name="T4" fmla="*/ 95 w 528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816"/>
                    <a:gd name="T11" fmla="*/ 528 w 52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1" name="Freeform 61"/>
                <p:cNvSpPr>
                  <a:spLocks/>
                </p:cNvSpPr>
                <p:nvPr/>
              </p:nvSpPr>
              <p:spPr bwMode="auto">
                <a:xfrm>
                  <a:off x="2112" y="2400"/>
                  <a:ext cx="1200" cy="480"/>
                </a:xfrm>
                <a:custGeom>
                  <a:avLst/>
                  <a:gdLst>
                    <a:gd name="T0" fmla="*/ 1200 w 1200"/>
                    <a:gd name="T1" fmla="*/ 0 h 480"/>
                    <a:gd name="T2" fmla="*/ 576 w 1200"/>
                    <a:gd name="T3" fmla="*/ 144 h 480"/>
                    <a:gd name="T4" fmla="*/ 0 w 1200"/>
                    <a:gd name="T5" fmla="*/ 480 h 480"/>
                    <a:gd name="T6" fmla="*/ 0 60000 65536"/>
                    <a:gd name="T7" fmla="*/ 0 60000 65536"/>
                    <a:gd name="T8" fmla="*/ 0 60000 65536"/>
                    <a:gd name="T9" fmla="*/ 0 w 1200"/>
                    <a:gd name="T10" fmla="*/ 0 h 480"/>
                    <a:gd name="T11" fmla="*/ 1200 w 120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0" h="480">
                      <a:moveTo>
                        <a:pt x="1200" y="0"/>
                      </a:moveTo>
                      <a:cubicBezTo>
                        <a:pt x="988" y="32"/>
                        <a:pt x="776" y="64"/>
                        <a:pt x="576" y="144"/>
                      </a:cubicBezTo>
                      <a:cubicBezTo>
                        <a:pt x="376" y="224"/>
                        <a:pt x="96" y="424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2" name="Freeform 62"/>
                <p:cNvSpPr>
                  <a:spLocks/>
                </p:cNvSpPr>
                <p:nvPr/>
              </p:nvSpPr>
              <p:spPr bwMode="auto">
                <a:xfrm>
                  <a:off x="2112" y="2544"/>
                  <a:ext cx="1344" cy="576"/>
                </a:xfrm>
                <a:custGeom>
                  <a:avLst/>
                  <a:gdLst>
                    <a:gd name="T0" fmla="*/ 9228 w 1200"/>
                    <a:gd name="T1" fmla="*/ 0 h 480"/>
                    <a:gd name="T2" fmla="*/ 4430 w 1200"/>
                    <a:gd name="T3" fmla="*/ 3847 h 480"/>
                    <a:gd name="T4" fmla="*/ 0 w 1200"/>
                    <a:gd name="T5" fmla="*/ 12778 h 480"/>
                    <a:gd name="T6" fmla="*/ 0 60000 65536"/>
                    <a:gd name="T7" fmla="*/ 0 60000 65536"/>
                    <a:gd name="T8" fmla="*/ 0 60000 65536"/>
                    <a:gd name="T9" fmla="*/ 0 w 1200"/>
                    <a:gd name="T10" fmla="*/ 0 h 480"/>
                    <a:gd name="T11" fmla="*/ 1200 w 120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0" h="480">
                      <a:moveTo>
                        <a:pt x="1200" y="0"/>
                      </a:moveTo>
                      <a:cubicBezTo>
                        <a:pt x="988" y="32"/>
                        <a:pt x="776" y="64"/>
                        <a:pt x="576" y="144"/>
                      </a:cubicBezTo>
                      <a:cubicBezTo>
                        <a:pt x="376" y="224"/>
                        <a:pt x="96" y="424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3" name="Freeform 63"/>
                <p:cNvSpPr>
                  <a:spLocks/>
                </p:cNvSpPr>
                <p:nvPr/>
              </p:nvSpPr>
              <p:spPr bwMode="auto">
                <a:xfrm>
                  <a:off x="2400" y="2784"/>
                  <a:ext cx="1056" cy="384"/>
                </a:xfrm>
                <a:custGeom>
                  <a:avLst/>
                  <a:gdLst>
                    <a:gd name="T0" fmla="*/ 121 w 1200"/>
                    <a:gd name="T1" fmla="*/ 0 h 480"/>
                    <a:gd name="T2" fmla="*/ 58 w 1200"/>
                    <a:gd name="T3" fmla="*/ 2 h 480"/>
                    <a:gd name="T4" fmla="*/ 0 w 1200"/>
                    <a:gd name="T5" fmla="*/ 9 h 480"/>
                    <a:gd name="T6" fmla="*/ 0 60000 65536"/>
                    <a:gd name="T7" fmla="*/ 0 60000 65536"/>
                    <a:gd name="T8" fmla="*/ 0 60000 65536"/>
                    <a:gd name="T9" fmla="*/ 0 w 1200"/>
                    <a:gd name="T10" fmla="*/ 0 h 480"/>
                    <a:gd name="T11" fmla="*/ 1200 w 120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0" h="480">
                      <a:moveTo>
                        <a:pt x="1200" y="0"/>
                      </a:moveTo>
                      <a:cubicBezTo>
                        <a:pt x="988" y="32"/>
                        <a:pt x="776" y="64"/>
                        <a:pt x="576" y="144"/>
                      </a:cubicBezTo>
                      <a:cubicBezTo>
                        <a:pt x="376" y="224"/>
                        <a:pt x="96" y="424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8618" name="文本框 2"/>
          <p:cNvSpPr txBox="1">
            <a:spLocks noChangeArrowheads="1"/>
          </p:cNvSpPr>
          <p:nvPr/>
        </p:nvSpPr>
        <p:spPr bwMode="auto">
          <a:xfrm>
            <a:off x="6362700" y="2895600"/>
            <a:ext cx="1811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电场的叠加原理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08697-B01B-4D9A-B115-DDF4873BB80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800" b="0" smtClean="0"/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6019800" y="442913"/>
            <a:ext cx="2971800" cy="2971800"/>
            <a:chOff x="3792" y="480"/>
            <a:chExt cx="1872" cy="1872"/>
          </a:xfrm>
        </p:grpSpPr>
        <p:grpSp>
          <p:nvGrpSpPr>
            <p:cNvPr id="69676" name="Group 3"/>
            <p:cNvGrpSpPr>
              <a:grpSpLocks/>
            </p:cNvGrpSpPr>
            <p:nvPr/>
          </p:nvGrpSpPr>
          <p:grpSpPr bwMode="auto">
            <a:xfrm>
              <a:off x="3792" y="480"/>
              <a:ext cx="1872" cy="1872"/>
              <a:chOff x="3792" y="480"/>
              <a:chExt cx="1872" cy="1872"/>
            </a:xfrm>
          </p:grpSpPr>
          <p:sp>
            <p:nvSpPr>
              <p:cNvPr id="69678" name="Rectangle 4"/>
              <p:cNvSpPr>
                <a:spLocks noChangeArrowheads="1"/>
              </p:cNvSpPr>
              <p:nvPr/>
            </p:nvSpPr>
            <p:spPr bwMode="auto">
              <a:xfrm>
                <a:off x="3792" y="480"/>
                <a:ext cx="1872" cy="18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69679" name="Group 5"/>
              <p:cNvGrpSpPr>
                <a:grpSpLocks/>
              </p:cNvGrpSpPr>
              <p:nvPr/>
            </p:nvGrpSpPr>
            <p:grpSpPr bwMode="auto">
              <a:xfrm>
                <a:off x="4176" y="816"/>
                <a:ext cx="1187" cy="1200"/>
                <a:chOff x="6144" y="864"/>
                <a:chExt cx="1187" cy="1200"/>
              </a:xfrm>
            </p:grpSpPr>
            <p:grpSp>
              <p:nvGrpSpPr>
                <p:cNvPr id="69680" name="Group 6"/>
                <p:cNvGrpSpPr>
                  <a:grpSpLocks/>
                </p:cNvGrpSpPr>
                <p:nvPr/>
              </p:nvGrpSpPr>
              <p:grpSpPr bwMode="auto">
                <a:xfrm>
                  <a:off x="6144" y="864"/>
                  <a:ext cx="1187" cy="1200"/>
                  <a:chOff x="6144" y="864"/>
                  <a:chExt cx="1187" cy="1200"/>
                </a:xfrm>
              </p:grpSpPr>
              <p:sp>
                <p:nvSpPr>
                  <p:cNvPr id="6968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144" y="877"/>
                    <a:ext cx="1178" cy="115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6968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4" y="864"/>
                    <a:ext cx="225" cy="9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434" y="91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8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914" y="96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8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058" y="115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8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106" y="1344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8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010" y="153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8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242" y="105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9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6146" y="129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9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242" y="153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9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386" y="168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9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866" y="168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9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77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69695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23" y="1440"/>
                    <a:ext cx="399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9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34" y="158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kumimoji="1" lang="zh-CN" altLang="zh-CN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69681" name="Object 22"/>
                <p:cNvGraphicFramePr>
                  <a:graphicFrameLocks noChangeAspect="1"/>
                </p:cNvGraphicFramePr>
                <p:nvPr/>
              </p:nvGraphicFramePr>
              <p:xfrm>
                <a:off x="6474" y="1200"/>
                <a:ext cx="25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777" name="Equation" r:id="rId3" imgW="152202" imgH="177569" progId="Equation.3">
                        <p:embed/>
                      </p:oleObj>
                    </mc:Choice>
                    <mc:Fallback>
                      <p:oleObj name="Equation" r:id="rId3" imgW="152202" imgH="177569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74" y="1200"/>
                              <a:ext cx="254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69677" name="Object 23"/>
            <p:cNvGraphicFramePr>
              <a:graphicFrameLocks noChangeAspect="1"/>
            </p:cNvGraphicFramePr>
            <p:nvPr/>
          </p:nvGraphicFramePr>
          <p:xfrm>
            <a:off x="4575" y="148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8" name="Equation" r:id="rId5" imgW="215806" imgH="228501" progId="Equation.3">
                    <p:embed/>
                  </p:oleObj>
                </mc:Choice>
                <mc:Fallback>
                  <p:oleObj name="Equation" r:id="rId5" imgW="215806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1488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6" name="Text Box 24"/>
          <p:cNvSpPr txBox="1">
            <a:spLocks noChangeArrowheads="1"/>
          </p:cNvSpPr>
          <p:nvPr/>
        </p:nvSpPr>
        <p:spPr bwMode="auto">
          <a:xfrm>
            <a:off x="1066800" y="304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均匀带电球壳的电场强度</a:t>
            </a:r>
            <a:endParaRPr kumimoji="1" lang="zh-CN" altLang="en-US" sz="280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9637" name="Object 25"/>
          <p:cNvGraphicFramePr>
            <a:graphicFrameLocks noChangeAspect="1"/>
          </p:cNvGraphicFramePr>
          <p:nvPr/>
        </p:nvGraphicFramePr>
        <p:xfrm>
          <a:off x="685800" y="2576513"/>
          <a:ext cx="2197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Equation" r:id="rId7" imgW="710891" imgH="317362" progId="Equation.3">
                  <p:embed/>
                </p:oleObj>
              </mc:Choice>
              <mc:Fallback>
                <p:oleObj name="Equation" r:id="rId7" imgW="710891" imgH="3173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76513"/>
                        <a:ext cx="21971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26"/>
          <p:cNvGraphicFramePr>
            <a:graphicFrameLocks noChangeAspect="1"/>
          </p:cNvGraphicFramePr>
          <p:nvPr/>
        </p:nvGraphicFramePr>
        <p:xfrm>
          <a:off x="3810000" y="2652713"/>
          <a:ext cx="1295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公式" r:id="rId9" imgW="380835" imgH="203112" progId="Equation.3">
                  <p:embed/>
                </p:oleObj>
              </mc:Choice>
              <mc:Fallback>
                <p:oleObj name="公式" r:id="rId9" imgW="380835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52713"/>
                        <a:ext cx="1295400" cy="603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27"/>
          <p:cNvGraphicFramePr>
            <a:graphicFrameLocks noChangeAspect="1"/>
          </p:cNvGraphicFramePr>
          <p:nvPr/>
        </p:nvGraphicFramePr>
        <p:xfrm>
          <a:off x="533400" y="3976688"/>
          <a:ext cx="2362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1" name="Equation" r:id="rId11" imgW="799753" imgH="431613" progId="Equation.3">
                  <p:embed/>
                </p:oleObj>
              </mc:Choice>
              <mc:Fallback>
                <p:oleObj name="Equation" r:id="rId11" imgW="799753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76688"/>
                        <a:ext cx="2362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0" name="Group 28"/>
          <p:cNvGrpSpPr>
            <a:grpSpLocks/>
          </p:cNvGrpSpPr>
          <p:nvPr/>
        </p:nvGrpSpPr>
        <p:grpSpPr bwMode="auto">
          <a:xfrm>
            <a:off x="6934200" y="685800"/>
            <a:ext cx="1295400" cy="1828800"/>
            <a:chOff x="4368" y="624"/>
            <a:chExt cx="816" cy="1152"/>
          </a:xfrm>
        </p:grpSpPr>
        <p:sp>
          <p:nvSpPr>
            <p:cNvPr id="69672" name="Oval 29"/>
            <p:cNvSpPr>
              <a:spLocks noChangeArrowheads="1"/>
            </p:cNvSpPr>
            <p:nvPr/>
          </p:nvSpPr>
          <p:spPr bwMode="auto">
            <a:xfrm>
              <a:off x="4368" y="1023"/>
              <a:ext cx="805" cy="75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9673" name="Line 30"/>
            <p:cNvSpPr>
              <a:spLocks noChangeShapeType="1"/>
            </p:cNvSpPr>
            <p:nvPr/>
          </p:nvSpPr>
          <p:spPr bwMode="auto">
            <a:xfrm>
              <a:off x="4752" y="1392"/>
              <a:ext cx="432" cy="1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74" name="Object 31"/>
            <p:cNvGraphicFramePr>
              <a:graphicFrameLocks noChangeAspect="1"/>
            </p:cNvGraphicFramePr>
            <p:nvPr/>
          </p:nvGraphicFramePr>
          <p:xfrm>
            <a:off x="4802" y="1148"/>
            <a:ext cx="30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2" name="公式" r:id="rId13" imgW="18970" imgH="28729" progId="Equation.3">
                    <p:embed/>
                  </p:oleObj>
                </mc:Choice>
                <mc:Fallback>
                  <p:oleObj name="公式" r:id="rId13" imgW="18970" imgH="2872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148"/>
                          <a:ext cx="30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5" name="Object 32"/>
            <p:cNvGraphicFramePr>
              <a:graphicFrameLocks noChangeAspect="1"/>
            </p:cNvGraphicFramePr>
            <p:nvPr/>
          </p:nvGraphicFramePr>
          <p:xfrm>
            <a:off x="4686" y="624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3" name="Equation" r:id="rId15" imgW="66628" imgH="133453" progId="Equation.3">
                    <p:embed/>
                  </p:oleObj>
                </mc:Choice>
                <mc:Fallback>
                  <p:oleObj name="Equation" r:id="rId15" imgW="66628" imgH="13345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624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1" name="Object 33"/>
          <p:cNvGraphicFramePr>
            <a:graphicFrameLocks noChangeAspect="1"/>
          </p:cNvGraphicFramePr>
          <p:nvPr/>
        </p:nvGraphicFramePr>
        <p:xfrm>
          <a:off x="3036888" y="4419600"/>
          <a:ext cx="23717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4" name="Equation" r:id="rId17" imgW="863225" imgH="431613" progId="Equation.3">
                  <p:embed/>
                </p:oleObj>
              </mc:Choice>
              <mc:Fallback>
                <p:oleObj name="Equation" r:id="rId17" imgW="863225" imgH="4316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4419600"/>
                        <a:ext cx="2371725" cy="1182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34"/>
          <p:cNvGraphicFramePr>
            <a:graphicFrameLocks noChangeAspect="1"/>
          </p:cNvGraphicFramePr>
          <p:nvPr/>
        </p:nvGraphicFramePr>
        <p:xfrm>
          <a:off x="609600" y="5070475"/>
          <a:ext cx="22860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5" name="Equation" r:id="rId19" imgW="799753" imgH="431613" progId="Equation.3">
                  <p:embed/>
                </p:oleObj>
              </mc:Choice>
              <mc:Fallback>
                <p:oleObj name="Equation" r:id="rId19" imgW="799753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70475"/>
                        <a:ext cx="22860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3" name="Group 35"/>
          <p:cNvGrpSpPr>
            <a:grpSpLocks/>
          </p:cNvGrpSpPr>
          <p:nvPr/>
        </p:nvGrpSpPr>
        <p:grpSpPr bwMode="auto">
          <a:xfrm>
            <a:off x="6059488" y="631825"/>
            <a:ext cx="2768600" cy="2590800"/>
            <a:chOff x="3840" y="624"/>
            <a:chExt cx="1744" cy="1632"/>
          </a:xfrm>
        </p:grpSpPr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4001" y="624"/>
              <a:ext cx="1583" cy="1584"/>
            </a:xfrm>
            <a:prstGeom prst="ellipse">
              <a:avLst/>
            </a:prstGeom>
            <a:solidFill>
              <a:srgbClr val="FFCCCC">
                <a:alpha val="50195"/>
              </a:srgbClr>
            </a:solidFill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 flipH="1" flipV="1">
              <a:off x="4001" y="1218"/>
              <a:ext cx="794" cy="1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70" name="Object 38"/>
            <p:cNvGraphicFramePr>
              <a:graphicFrameLocks noChangeAspect="1"/>
            </p:cNvGraphicFramePr>
            <p:nvPr/>
          </p:nvGraphicFramePr>
          <p:xfrm>
            <a:off x="3840" y="81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6" name="公式" r:id="rId21" imgW="57374" imgH="95456" progId="Equation.3">
                    <p:embed/>
                  </p:oleObj>
                </mc:Choice>
                <mc:Fallback>
                  <p:oleObj name="公式" r:id="rId21" imgW="57374" imgH="9545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1" name="Object 39"/>
            <p:cNvGraphicFramePr>
              <a:graphicFrameLocks noChangeAspect="1"/>
            </p:cNvGraphicFramePr>
            <p:nvPr/>
          </p:nvGraphicFramePr>
          <p:xfrm>
            <a:off x="3936" y="1781"/>
            <a:ext cx="31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7" name="公式" r:id="rId23" imgW="133256" imgH="219178" progId="Equation.3">
                    <p:embed/>
                  </p:oleObj>
                </mc:Choice>
                <mc:Fallback>
                  <p:oleObj name="公式" r:id="rId23" imgW="133256" imgH="21917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81"/>
                          <a:ext cx="313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4" name="Group 40"/>
          <p:cNvGrpSpPr>
            <a:grpSpLocks/>
          </p:cNvGrpSpPr>
          <p:nvPr/>
        </p:nvGrpSpPr>
        <p:grpSpPr bwMode="auto">
          <a:xfrm>
            <a:off x="228600" y="817563"/>
            <a:ext cx="5867400" cy="1379537"/>
            <a:chOff x="144" y="716"/>
            <a:chExt cx="3696" cy="869"/>
          </a:xfrm>
        </p:grpSpPr>
        <p:sp>
          <p:nvSpPr>
            <p:cNvPr id="69665" name="Text Box 41"/>
            <p:cNvSpPr txBox="1">
              <a:spLocks noChangeArrowheads="1"/>
            </p:cNvSpPr>
            <p:nvPr/>
          </p:nvSpPr>
          <p:spPr bwMode="auto">
            <a:xfrm>
              <a:off x="144" y="720"/>
              <a:ext cx="369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一半径为   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均匀带电     的薄球壳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求球壳内外任意点的电场强 度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69666" name="Object 42"/>
            <p:cNvGraphicFramePr>
              <a:graphicFrameLocks noChangeAspect="1"/>
            </p:cNvGraphicFramePr>
            <p:nvPr/>
          </p:nvGraphicFramePr>
          <p:xfrm>
            <a:off x="1557" y="716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8" name="Equation" r:id="rId25" imgW="152268" imgH="164957" progId="Equation.3">
                    <p:embed/>
                  </p:oleObj>
                </mc:Choice>
                <mc:Fallback>
                  <p:oleObj name="Equation" r:id="rId25" imgW="152268" imgH="164957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716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7" name="Object 43"/>
            <p:cNvGraphicFramePr>
              <a:graphicFrameLocks noChangeAspect="1"/>
            </p:cNvGraphicFramePr>
            <p:nvPr/>
          </p:nvGraphicFramePr>
          <p:xfrm>
            <a:off x="2928" y="720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9" name="Equation" r:id="rId27" imgW="152268" imgH="203024" progId="Equation.3">
                    <p:embed/>
                  </p:oleObj>
                </mc:Choice>
                <mc:Fallback>
                  <p:oleObj name="Equation" r:id="rId27" imgW="152268" imgH="20302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720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5" name="Group 44"/>
          <p:cNvGrpSpPr>
            <a:grpSpLocks/>
          </p:cNvGrpSpPr>
          <p:nvPr/>
        </p:nvGrpSpPr>
        <p:grpSpPr bwMode="auto">
          <a:xfrm>
            <a:off x="5562600" y="3567113"/>
            <a:ext cx="3429000" cy="2590800"/>
            <a:chOff x="3504" y="2448"/>
            <a:chExt cx="2160" cy="1632"/>
          </a:xfrm>
        </p:grpSpPr>
        <p:sp>
          <p:nvSpPr>
            <p:cNvPr id="69653" name="Rectangle 45"/>
            <p:cNvSpPr>
              <a:spLocks noChangeArrowheads="1"/>
            </p:cNvSpPr>
            <p:nvPr/>
          </p:nvSpPr>
          <p:spPr bwMode="auto">
            <a:xfrm>
              <a:off x="3504" y="2448"/>
              <a:ext cx="2160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9654" name="Line 46"/>
            <p:cNvSpPr>
              <a:spLocks noChangeShapeType="1"/>
            </p:cNvSpPr>
            <p:nvPr/>
          </p:nvSpPr>
          <p:spPr bwMode="auto">
            <a:xfrm>
              <a:off x="3552" y="3696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47"/>
            <p:cNvSpPr>
              <a:spLocks noChangeShapeType="1"/>
            </p:cNvSpPr>
            <p:nvPr/>
          </p:nvSpPr>
          <p:spPr bwMode="auto">
            <a:xfrm flipH="1">
              <a:off x="4272" y="2880"/>
              <a:ext cx="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48"/>
            <p:cNvSpPr>
              <a:spLocks noChangeShapeType="1"/>
            </p:cNvSpPr>
            <p:nvPr/>
          </p:nvSpPr>
          <p:spPr bwMode="auto">
            <a:xfrm>
              <a:off x="4267" y="3696"/>
              <a:ext cx="5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Freeform 49"/>
            <p:cNvSpPr>
              <a:spLocks/>
            </p:cNvSpPr>
            <p:nvPr/>
          </p:nvSpPr>
          <p:spPr bwMode="auto">
            <a:xfrm>
              <a:off x="4810" y="2880"/>
              <a:ext cx="710" cy="672"/>
            </a:xfrm>
            <a:custGeom>
              <a:avLst/>
              <a:gdLst>
                <a:gd name="T0" fmla="*/ 0 w 814"/>
                <a:gd name="T1" fmla="*/ 0 h 672"/>
                <a:gd name="T2" fmla="*/ 5 w 814"/>
                <a:gd name="T3" fmla="*/ 160 h 672"/>
                <a:gd name="T4" fmla="*/ 15 w 814"/>
                <a:gd name="T5" fmla="*/ 360 h 672"/>
                <a:gd name="T6" fmla="*/ 25 w 814"/>
                <a:gd name="T7" fmla="*/ 504 h 672"/>
                <a:gd name="T8" fmla="*/ 46 w 814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672"/>
                <a:gd name="T17" fmla="*/ 814 w 81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672">
                  <a:moveTo>
                    <a:pt x="0" y="0"/>
                  </a:moveTo>
                  <a:cubicBezTo>
                    <a:pt x="14" y="27"/>
                    <a:pt x="44" y="100"/>
                    <a:pt x="86" y="160"/>
                  </a:cubicBezTo>
                  <a:cubicBezTo>
                    <a:pt x="128" y="220"/>
                    <a:pt x="193" y="303"/>
                    <a:pt x="254" y="360"/>
                  </a:cubicBezTo>
                  <a:cubicBezTo>
                    <a:pt x="315" y="417"/>
                    <a:pt x="361" y="452"/>
                    <a:pt x="454" y="504"/>
                  </a:cubicBezTo>
                  <a:cubicBezTo>
                    <a:pt x="547" y="556"/>
                    <a:pt x="739" y="637"/>
                    <a:pt x="814" y="67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8" name="Object 50"/>
            <p:cNvGraphicFramePr>
              <a:graphicFrameLocks noChangeAspect="1"/>
            </p:cNvGraphicFramePr>
            <p:nvPr/>
          </p:nvGraphicFramePr>
          <p:xfrm>
            <a:off x="3565" y="2592"/>
            <a:ext cx="65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0" name="Equation" r:id="rId29" imgW="571252" imgH="431613" progId="Equation.3">
                    <p:embed/>
                  </p:oleObj>
                </mc:Choice>
                <mc:Fallback>
                  <p:oleObj name="Equation" r:id="rId29" imgW="571252" imgH="43161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2592"/>
                          <a:ext cx="65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9" name="Object 51"/>
            <p:cNvGraphicFramePr>
              <a:graphicFrameLocks noChangeAspect="1"/>
            </p:cNvGraphicFramePr>
            <p:nvPr/>
          </p:nvGraphicFramePr>
          <p:xfrm>
            <a:off x="5282" y="3696"/>
            <a:ext cx="3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1" name="公式" r:id="rId31" imgW="114102" imgH="126780" progId="Equation.3">
                    <p:embed/>
                  </p:oleObj>
                </mc:Choice>
                <mc:Fallback>
                  <p:oleObj name="公式" r:id="rId31" imgW="114102" imgH="1267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" y="3696"/>
                          <a:ext cx="3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0" name="Object 52"/>
            <p:cNvGraphicFramePr>
              <a:graphicFrameLocks noChangeAspect="1"/>
            </p:cNvGraphicFramePr>
            <p:nvPr/>
          </p:nvGraphicFramePr>
          <p:xfrm>
            <a:off x="4719" y="3696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2" name="Equation" r:id="rId33" imgW="215806" imgH="228501" progId="Equation.3">
                    <p:embed/>
                  </p:oleObj>
                </mc:Choice>
                <mc:Fallback>
                  <p:oleObj name="Equation" r:id="rId33" imgW="215806" imgH="228501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3696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1" name="Object 53"/>
            <p:cNvGraphicFramePr>
              <a:graphicFrameLocks noChangeAspect="1"/>
            </p:cNvGraphicFramePr>
            <p:nvPr/>
          </p:nvGraphicFramePr>
          <p:xfrm>
            <a:off x="4103" y="3696"/>
            <a:ext cx="2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3" name="Equation" r:id="rId34" imgW="164957" imgH="190335" progId="Equation.3">
                    <p:embed/>
                  </p:oleObj>
                </mc:Choice>
                <mc:Fallback>
                  <p:oleObj name="Equation" r:id="rId34" imgW="164957" imgH="190335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3696"/>
                          <a:ext cx="2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2" name="Object 54"/>
            <p:cNvGraphicFramePr>
              <a:graphicFrameLocks noChangeAspect="1"/>
            </p:cNvGraphicFramePr>
            <p:nvPr/>
          </p:nvGraphicFramePr>
          <p:xfrm>
            <a:off x="4320" y="2496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4" name="Equation" r:id="rId36" imgW="215806" imgH="228501" progId="Equation.3">
                    <p:embed/>
                  </p:oleObj>
                </mc:Choice>
                <mc:Fallback>
                  <p:oleObj name="Equation" r:id="rId36" imgW="215806" imgH="228501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96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3" name="Line 55"/>
            <p:cNvSpPr>
              <a:spLocks noChangeShapeType="1"/>
            </p:cNvSpPr>
            <p:nvPr/>
          </p:nvSpPr>
          <p:spPr bwMode="auto">
            <a:xfrm flipV="1">
              <a:off x="4272" y="254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64" name="Line 56"/>
            <p:cNvSpPr>
              <a:spLocks noChangeShapeType="1"/>
            </p:cNvSpPr>
            <p:nvPr/>
          </p:nvSpPr>
          <p:spPr bwMode="auto">
            <a:xfrm>
              <a:off x="4800" y="288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646" name="Group 57"/>
          <p:cNvGrpSpPr>
            <a:grpSpLocks/>
          </p:cNvGrpSpPr>
          <p:nvPr/>
        </p:nvGrpSpPr>
        <p:grpSpPr bwMode="auto">
          <a:xfrm>
            <a:off x="1143000" y="1890713"/>
            <a:ext cx="3048000" cy="557212"/>
            <a:chOff x="192" y="1344"/>
            <a:chExt cx="1920" cy="351"/>
          </a:xfrm>
        </p:grpSpPr>
        <p:sp>
          <p:nvSpPr>
            <p:cNvPr id="69651" name="Text Box 58"/>
            <p:cNvSpPr txBox="1">
              <a:spLocks noChangeArrowheads="1"/>
            </p:cNvSpPr>
            <p:nvPr/>
          </p:nvSpPr>
          <p:spPr bwMode="auto">
            <a:xfrm>
              <a:off x="192" y="1344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69652" name="Object 59"/>
            <p:cNvGraphicFramePr>
              <a:graphicFrameLocks noChangeAspect="1"/>
            </p:cNvGraphicFramePr>
            <p:nvPr/>
          </p:nvGraphicFramePr>
          <p:xfrm>
            <a:off x="1008" y="1344"/>
            <a:ext cx="110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5" name="Equation" r:id="rId38" imgW="596641" imgH="177723" progId="Equation.3">
                    <p:embed/>
                  </p:oleObj>
                </mc:Choice>
                <mc:Fallback>
                  <p:oleObj name="Equation" r:id="rId38" imgW="596641" imgH="17772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10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7" name="Group 60"/>
          <p:cNvGrpSpPr>
            <a:grpSpLocks/>
          </p:cNvGrpSpPr>
          <p:nvPr/>
        </p:nvGrpSpPr>
        <p:grpSpPr bwMode="auto">
          <a:xfrm>
            <a:off x="1524000" y="3414713"/>
            <a:ext cx="2057400" cy="549275"/>
            <a:chOff x="432" y="2237"/>
            <a:chExt cx="1296" cy="346"/>
          </a:xfrm>
        </p:grpSpPr>
        <p:graphicFrame>
          <p:nvGraphicFramePr>
            <p:cNvPr id="69649" name="Object 61"/>
            <p:cNvGraphicFramePr>
              <a:graphicFrameLocks noChangeAspect="1"/>
            </p:cNvGraphicFramePr>
            <p:nvPr/>
          </p:nvGraphicFramePr>
          <p:xfrm>
            <a:off x="1056" y="2237"/>
            <a:ext cx="67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6" name="公式" r:id="rId40" imgW="583947" imgH="228501" progId="Equation.3">
                    <p:embed/>
                  </p:oleObj>
                </mc:Choice>
                <mc:Fallback>
                  <p:oleObj name="公式" r:id="rId40" imgW="583947" imgH="22850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37"/>
                          <a:ext cx="67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Text Box 62"/>
            <p:cNvSpPr txBox="1">
              <a:spLocks noChangeArrowheads="1"/>
            </p:cNvSpPr>
            <p:nvPr/>
          </p:nvSpPr>
          <p:spPr bwMode="auto">
            <a:xfrm>
              <a:off x="432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69648" name="Text Box 63"/>
          <p:cNvSpPr txBox="1">
            <a:spLocks noChangeArrowheads="1"/>
          </p:cNvSpPr>
          <p:nvPr/>
        </p:nvSpPr>
        <p:spPr bwMode="auto">
          <a:xfrm>
            <a:off x="2895600" y="6026150"/>
            <a:ext cx="4392613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球外电场相当于全部电荷</a:t>
            </a:r>
            <a:r>
              <a:rPr lang="en-US" altLang="zh-CN" sz="2400" i="1">
                <a:solidFill>
                  <a:srgbClr val="FF0000"/>
                </a:solidFill>
              </a:rPr>
              <a:t>Q</a:t>
            </a:r>
            <a:r>
              <a:rPr lang="zh-CN" altLang="en-US" sz="2400">
                <a:solidFill>
                  <a:srgbClr val="FF0000"/>
                </a:solidFill>
              </a:rPr>
              <a:t>集中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于球心</a:t>
            </a:r>
            <a:r>
              <a:rPr lang="en-US" altLang="zh-CN" sz="2400">
                <a:solidFill>
                  <a:srgbClr val="FF0000"/>
                </a:solidFill>
              </a:rPr>
              <a:t>O</a:t>
            </a:r>
            <a:r>
              <a:rPr lang="zh-CN" altLang="en-US" sz="2400">
                <a:solidFill>
                  <a:srgbClr val="FF0000"/>
                </a:solidFill>
              </a:rPr>
              <a:t>的点电荷所产生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8E8C9-F00B-40AC-A80C-95A91C95FB7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800" b="0" smtClean="0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538163" y="168275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半径为 </a:t>
            </a:r>
            <a:r>
              <a:rPr lang="en-US" altLang="zh-CN" sz="2400" i="1"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latin typeface="宋体" panose="02010600030101010101" pitchFamily="2" charset="-122"/>
              </a:rPr>
              <a:t>的球体均匀带电</a:t>
            </a:r>
            <a:r>
              <a:rPr lang="zh-CN" altLang="zh-CN" sz="2400">
                <a:latin typeface="宋体" panose="02010600030101010101" pitchFamily="2" charset="-122"/>
              </a:rPr>
              <a:t>荷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zh-CN" altLang="en-US" sz="2400">
                <a:latin typeface="宋体" panose="02010600030101010101" pitchFamily="2" charset="-122"/>
              </a:rPr>
              <a:t>，电场分布 </a:t>
            </a: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6600"/>
                </a:solidFill>
                <a:latin typeface="Times New Roman" panose="02020603050405020304" pitchFamily="18" charset="0"/>
              </a:rPr>
              <a:t>教材</a:t>
            </a: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p26)</a:t>
            </a:r>
            <a:endParaRPr lang="en-US" altLang="zh-CN" sz="240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有球对称性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zh-CN" altLang="en-US" sz="2400">
                <a:latin typeface="Times New Roman" panose="02020603050405020304" pitchFamily="18" charset="0"/>
              </a:rPr>
              <a:t>如</a:t>
            </a:r>
            <a:r>
              <a:rPr lang="zh-CN" altLang="en-US" sz="2400">
                <a:latin typeface="宋体" panose="02010600030101010101" pitchFamily="2" charset="-122"/>
              </a:rPr>
              <a:t>上例</a:t>
            </a:r>
            <a:r>
              <a:rPr lang="zh-CN" altLang="en-US" sz="2400">
                <a:latin typeface="Times New Roman" panose="02020603050405020304" pitchFamily="18" charset="0"/>
              </a:rPr>
              <a:t>一样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球</a:t>
            </a:r>
            <a:r>
              <a:rPr lang="zh-CN" altLang="en-US" sz="2400">
                <a:solidFill>
                  <a:srgbClr val="792B25"/>
                </a:solidFill>
                <a:latin typeface="Times New Roman" panose="02020603050405020304" pitchFamily="18" charset="0"/>
              </a:rPr>
              <a:t>外</a:t>
            </a:r>
            <a:r>
              <a:rPr lang="zh-CN" altLang="en-US" sz="2400">
                <a:latin typeface="Times New Roman" panose="02020603050405020304" pitchFamily="18" charset="0"/>
              </a:rPr>
              <a:t>任意半径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的球面包含的电量均为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</a:rPr>
              <a:t>故由高斯定理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我们同样得到球外任一点</a:t>
            </a: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的场强                                                      </a:t>
            </a:r>
          </a:p>
        </p:txBody>
      </p:sp>
      <p:grpSp>
        <p:nvGrpSpPr>
          <p:cNvPr id="70660" name="组合 2"/>
          <p:cNvGrpSpPr>
            <a:grpSpLocks/>
          </p:cNvGrpSpPr>
          <p:nvPr/>
        </p:nvGrpSpPr>
        <p:grpSpPr bwMode="auto">
          <a:xfrm>
            <a:off x="6100763" y="608013"/>
            <a:ext cx="3190875" cy="3048000"/>
            <a:chOff x="5791200" y="3429000"/>
            <a:chExt cx="3190875" cy="3048000"/>
          </a:xfrm>
        </p:grpSpPr>
        <p:sp>
          <p:nvSpPr>
            <p:cNvPr id="70665" name="Oval 5"/>
            <p:cNvSpPr>
              <a:spLocks noChangeArrowheads="1"/>
            </p:cNvSpPr>
            <p:nvPr/>
          </p:nvSpPr>
          <p:spPr bwMode="auto">
            <a:xfrm>
              <a:off x="6248400" y="4343400"/>
              <a:ext cx="1828800" cy="1828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666" name="Oval 6"/>
            <p:cNvSpPr>
              <a:spLocks noChangeArrowheads="1"/>
            </p:cNvSpPr>
            <p:nvPr/>
          </p:nvSpPr>
          <p:spPr bwMode="auto">
            <a:xfrm>
              <a:off x="6248400" y="5029200"/>
              <a:ext cx="1828800" cy="4572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667" name="Oval 7"/>
            <p:cNvSpPr>
              <a:spLocks noChangeArrowheads="1"/>
            </p:cNvSpPr>
            <p:nvPr/>
          </p:nvSpPr>
          <p:spPr bwMode="auto">
            <a:xfrm>
              <a:off x="5867400" y="4038600"/>
              <a:ext cx="2590800" cy="2438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668" name="Line 8"/>
            <p:cNvSpPr>
              <a:spLocks noChangeShapeType="1"/>
            </p:cNvSpPr>
            <p:nvPr/>
          </p:nvSpPr>
          <p:spPr bwMode="auto">
            <a:xfrm>
              <a:off x="7162800" y="3886200"/>
              <a:ext cx="0" cy="13716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9" name="Line 9"/>
            <p:cNvSpPr>
              <a:spLocks noChangeShapeType="1"/>
            </p:cNvSpPr>
            <p:nvPr/>
          </p:nvSpPr>
          <p:spPr bwMode="auto">
            <a:xfrm>
              <a:off x="7162800" y="5257800"/>
              <a:ext cx="17526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0"/>
            <p:cNvSpPr>
              <a:spLocks noChangeShapeType="1"/>
            </p:cNvSpPr>
            <p:nvPr/>
          </p:nvSpPr>
          <p:spPr bwMode="auto">
            <a:xfrm flipH="1">
              <a:off x="5791200" y="5257800"/>
              <a:ext cx="1371600" cy="1219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11"/>
            <p:cNvSpPr>
              <a:spLocks noChangeShapeType="1"/>
            </p:cNvSpPr>
            <p:nvPr/>
          </p:nvSpPr>
          <p:spPr bwMode="auto">
            <a:xfrm flipV="1">
              <a:off x="7162800" y="3429000"/>
              <a:ext cx="0" cy="6096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Rectangle 12"/>
            <p:cNvSpPr>
              <a:spLocks noChangeArrowheads="1"/>
            </p:cNvSpPr>
            <p:nvPr/>
          </p:nvSpPr>
          <p:spPr bwMode="auto">
            <a:xfrm>
              <a:off x="6858000" y="497998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0673" name="Rectangle 13"/>
            <p:cNvSpPr>
              <a:spLocks noChangeArrowheads="1"/>
            </p:cNvSpPr>
            <p:nvPr/>
          </p:nvSpPr>
          <p:spPr bwMode="auto">
            <a:xfrm>
              <a:off x="7467600" y="4446588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7543800" y="48561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675" name="Line 15"/>
            <p:cNvSpPr>
              <a:spLocks noChangeShapeType="1"/>
            </p:cNvSpPr>
            <p:nvPr/>
          </p:nvSpPr>
          <p:spPr bwMode="auto">
            <a:xfrm flipV="1">
              <a:off x="7162800" y="4495800"/>
              <a:ext cx="914400" cy="762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Oval 16"/>
            <p:cNvSpPr>
              <a:spLocks noChangeArrowheads="1"/>
            </p:cNvSpPr>
            <p:nvPr/>
          </p:nvSpPr>
          <p:spPr bwMode="auto">
            <a:xfrm>
              <a:off x="8077200" y="4343400"/>
              <a:ext cx="152400" cy="152400"/>
            </a:xfrm>
            <a:prstGeom prst="ellipse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677" name="Line 17"/>
            <p:cNvSpPr>
              <a:spLocks noChangeShapeType="1"/>
            </p:cNvSpPr>
            <p:nvPr/>
          </p:nvSpPr>
          <p:spPr bwMode="auto">
            <a:xfrm flipV="1">
              <a:off x="8229600" y="4038600"/>
              <a:ext cx="381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Rectangle 18"/>
            <p:cNvSpPr>
              <a:spLocks noChangeArrowheads="1"/>
            </p:cNvSpPr>
            <p:nvPr/>
          </p:nvSpPr>
          <p:spPr bwMode="auto">
            <a:xfrm>
              <a:off x="8594725" y="36274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0679" name="Rectangle 19"/>
            <p:cNvSpPr>
              <a:spLocks noChangeArrowheads="1"/>
            </p:cNvSpPr>
            <p:nvPr/>
          </p:nvSpPr>
          <p:spPr bwMode="auto">
            <a:xfrm>
              <a:off x="8305800" y="4246563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</a:t>
              </a:r>
              <a:endParaRPr lang="en-US" altLang="zh-CN" sz="2400">
                <a:solidFill>
                  <a:srgbClr val="0066C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0661" name="Object 20"/>
          <p:cNvGraphicFramePr>
            <a:graphicFrameLocks noChangeAspect="1"/>
          </p:cNvGraphicFramePr>
          <p:nvPr/>
        </p:nvGraphicFramePr>
        <p:xfrm>
          <a:off x="746125" y="3063875"/>
          <a:ext cx="24050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公式" r:id="rId3" imgW="876300" imgH="431800" progId="Equation.3">
                  <p:embed/>
                </p:oleObj>
              </mc:Choice>
              <mc:Fallback>
                <p:oleObj name="公式" r:id="rId3" imgW="8763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063875"/>
                        <a:ext cx="2405063" cy="1182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7"/>
          <p:cNvGraphicFramePr>
            <a:graphicFrameLocks noChangeAspect="1"/>
          </p:cNvGraphicFramePr>
          <p:nvPr/>
        </p:nvGraphicFramePr>
        <p:xfrm>
          <a:off x="685800" y="4746625"/>
          <a:ext cx="3581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公式" r:id="rId5" imgW="1435100" imgH="431800" progId="Equation.3">
                  <p:embed/>
                </p:oleObj>
              </mc:Choice>
              <mc:Fallback>
                <p:oleObj name="公式" r:id="rId5" imgW="1435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46625"/>
                        <a:ext cx="3581400" cy="923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文本框 1"/>
          <p:cNvSpPr txBox="1">
            <a:spLocks noChangeArrowheads="1"/>
          </p:cNvSpPr>
          <p:nvPr/>
        </p:nvSpPr>
        <p:spPr bwMode="auto">
          <a:xfrm>
            <a:off x="4191000" y="3352800"/>
            <a:ext cx="137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球外 （</a:t>
            </a:r>
            <a:r>
              <a:rPr lang="en-US" altLang="zh-CN" sz="1800"/>
              <a:t>r&gt;a)</a:t>
            </a:r>
            <a:endParaRPr lang="zh-CN" altLang="en-US" sz="1800"/>
          </a:p>
        </p:txBody>
      </p:sp>
      <p:sp>
        <p:nvSpPr>
          <p:cNvPr id="70664" name="文本框 21"/>
          <p:cNvSpPr txBox="1">
            <a:spLocks noChangeArrowheads="1"/>
          </p:cNvSpPr>
          <p:nvPr/>
        </p:nvSpPr>
        <p:spPr bwMode="auto">
          <a:xfrm>
            <a:off x="4430713" y="4856163"/>
            <a:ext cx="150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球内 （</a:t>
            </a:r>
            <a:r>
              <a:rPr lang="en-US" altLang="zh-CN" sz="1800"/>
              <a:t>r &lt; a)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84BCC-55B0-4891-B128-35F5F73B0C3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800" b="0" smtClean="0"/>
          </a:p>
        </p:txBody>
      </p:sp>
      <p:grpSp>
        <p:nvGrpSpPr>
          <p:cNvPr id="71683" name="Group 2"/>
          <p:cNvGrpSpPr>
            <a:grpSpLocks/>
          </p:cNvGrpSpPr>
          <p:nvPr/>
        </p:nvGrpSpPr>
        <p:grpSpPr bwMode="auto">
          <a:xfrm>
            <a:off x="5257800" y="2133600"/>
            <a:ext cx="3657600" cy="4343400"/>
            <a:chOff x="3312" y="1344"/>
            <a:chExt cx="2304" cy="2736"/>
          </a:xfrm>
        </p:grpSpPr>
        <p:sp>
          <p:nvSpPr>
            <p:cNvPr id="71725" name="Rectangle 3"/>
            <p:cNvSpPr>
              <a:spLocks noChangeArrowheads="1"/>
            </p:cNvSpPr>
            <p:nvPr/>
          </p:nvSpPr>
          <p:spPr bwMode="auto">
            <a:xfrm>
              <a:off x="3312" y="1344"/>
              <a:ext cx="230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71726" name="Group 4"/>
            <p:cNvGrpSpPr>
              <a:grpSpLocks/>
            </p:cNvGrpSpPr>
            <p:nvPr/>
          </p:nvGrpSpPr>
          <p:grpSpPr bwMode="auto">
            <a:xfrm>
              <a:off x="4176" y="1680"/>
              <a:ext cx="225" cy="2304"/>
              <a:chOff x="4176" y="1680"/>
              <a:chExt cx="225" cy="2304"/>
            </a:xfrm>
          </p:grpSpPr>
          <p:sp>
            <p:nvSpPr>
              <p:cNvPr id="926725" name="AutoShape 5"/>
              <p:cNvSpPr>
                <a:spLocks noChangeArrowheads="1"/>
              </p:cNvSpPr>
              <p:nvPr/>
            </p:nvSpPr>
            <p:spPr bwMode="auto">
              <a:xfrm>
                <a:off x="4176" y="1867"/>
                <a:ext cx="192" cy="1880"/>
              </a:xfrm>
              <a:prstGeom prst="can">
                <a:avLst>
                  <a:gd name="adj" fmla="val 5571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36" name="Text Box 6"/>
              <p:cNvSpPr txBox="1">
                <a:spLocks noChangeArrowheads="1"/>
              </p:cNvSpPr>
              <p:nvPr/>
            </p:nvSpPr>
            <p:spPr bwMode="auto">
              <a:xfrm>
                <a:off x="4176" y="1971"/>
                <a:ext cx="225" cy="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7" name="Line 7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8" name="Line 8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9" name="Line 9"/>
              <p:cNvSpPr>
                <a:spLocks noChangeShapeType="1"/>
              </p:cNvSpPr>
              <p:nvPr/>
            </p:nvSpPr>
            <p:spPr bwMode="auto">
              <a:xfrm>
                <a:off x="4176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40" name="Line 10"/>
              <p:cNvSpPr>
                <a:spLocks noChangeShapeType="1"/>
              </p:cNvSpPr>
              <p:nvPr/>
            </p:nvSpPr>
            <p:spPr bwMode="auto">
              <a:xfrm>
                <a:off x="4368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1727" name="Group 11"/>
            <p:cNvGrpSpPr>
              <a:grpSpLocks/>
            </p:cNvGrpSpPr>
            <p:nvPr/>
          </p:nvGrpSpPr>
          <p:grpSpPr bwMode="auto">
            <a:xfrm>
              <a:off x="3504" y="1344"/>
              <a:ext cx="2016" cy="2544"/>
              <a:chOff x="3504" y="1344"/>
              <a:chExt cx="2016" cy="2544"/>
            </a:xfrm>
          </p:grpSpPr>
          <p:graphicFrame>
            <p:nvGraphicFramePr>
              <p:cNvPr id="71728" name="Object 12"/>
              <p:cNvGraphicFramePr>
                <a:graphicFrameLocks noChangeAspect="1"/>
              </p:cNvGraphicFramePr>
              <p:nvPr/>
            </p:nvGraphicFramePr>
            <p:xfrm>
              <a:off x="4306" y="2932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9" name="Equation" r:id="rId3" imgW="126835" imgH="139518" progId="Equation.3">
                      <p:embed/>
                    </p:oleObj>
                  </mc:Choice>
                  <mc:Fallback>
                    <p:oleObj name="Equation" r:id="rId3" imgW="126835" imgH="139518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6" y="2932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29" name="Line 13"/>
              <p:cNvSpPr>
                <a:spLocks noChangeShapeType="1"/>
              </p:cNvSpPr>
              <p:nvPr/>
            </p:nvSpPr>
            <p:spPr bwMode="auto">
              <a:xfrm flipH="1">
                <a:off x="3504" y="2976"/>
                <a:ext cx="76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0" name="Line 14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1" name="Line 15"/>
              <p:cNvSpPr>
                <a:spLocks noChangeShapeType="1"/>
              </p:cNvSpPr>
              <p:nvPr/>
            </p:nvSpPr>
            <p:spPr bwMode="auto">
              <a:xfrm flipV="1">
                <a:off x="4272" y="1392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1732" name="Object 16"/>
              <p:cNvGraphicFramePr>
                <a:graphicFrameLocks noChangeAspect="1"/>
              </p:cNvGraphicFramePr>
              <p:nvPr/>
            </p:nvGraphicFramePr>
            <p:xfrm>
              <a:off x="3552" y="3552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0" name="Equation" r:id="rId5" imgW="126835" imgH="139518" progId="Equation.3">
                      <p:embed/>
                    </p:oleObj>
                  </mc:Choice>
                  <mc:Fallback>
                    <p:oleObj name="Equation" r:id="rId5" imgW="126835" imgH="13951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552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3" name="Object 17"/>
              <p:cNvGraphicFramePr>
                <a:graphicFrameLocks noChangeAspect="1"/>
              </p:cNvGraphicFramePr>
              <p:nvPr/>
            </p:nvGraphicFramePr>
            <p:xfrm>
              <a:off x="5232" y="3024"/>
              <a:ext cx="288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1" name="Equation" r:id="rId7" imgW="139579" imgH="164957" progId="Equation.3">
                      <p:embed/>
                    </p:oleObj>
                  </mc:Choice>
                  <mc:Fallback>
                    <p:oleObj name="Equation" r:id="rId7" imgW="139579" imgH="164957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024"/>
                            <a:ext cx="288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4" name="Object 18"/>
              <p:cNvGraphicFramePr>
                <a:graphicFrameLocks noChangeAspect="1"/>
              </p:cNvGraphicFramePr>
              <p:nvPr/>
            </p:nvGraphicFramePr>
            <p:xfrm>
              <a:off x="3896" y="1344"/>
              <a:ext cx="28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2" name="Equation" r:id="rId9" imgW="126725" imgH="126725" progId="Equation.3">
                      <p:embed/>
                    </p:oleObj>
                  </mc:Choice>
                  <mc:Fallback>
                    <p:oleObj name="Equation" r:id="rId9" imgW="126725" imgH="126725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6" y="1344"/>
                            <a:ext cx="28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684" name="Text Box 19"/>
          <p:cNvSpPr txBox="1">
            <a:spLocks noChangeArrowheads="1"/>
          </p:cNvSpPr>
          <p:nvPr/>
        </p:nvSpPr>
        <p:spPr bwMode="auto">
          <a:xfrm>
            <a:off x="407988" y="19843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无限长均匀带电直线的电场强度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71685" name="Text Box 21"/>
          <p:cNvSpPr txBox="1">
            <a:spLocks noChangeArrowheads="1"/>
          </p:cNvSpPr>
          <p:nvPr/>
        </p:nvSpPr>
        <p:spPr bwMode="auto">
          <a:xfrm>
            <a:off x="1104900" y="2743200"/>
            <a:ext cx="445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选取闭合的柱形高斯面</a:t>
            </a:r>
          </a:p>
        </p:txBody>
      </p:sp>
      <p:grpSp>
        <p:nvGrpSpPr>
          <p:cNvPr id="71686" name="Group 22"/>
          <p:cNvGrpSpPr>
            <a:grpSpLocks/>
          </p:cNvGrpSpPr>
          <p:nvPr/>
        </p:nvGrpSpPr>
        <p:grpSpPr bwMode="auto">
          <a:xfrm>
            <a:off x="533400" y="785813"/>
            <a:ext cx="8229600" cy="1042987"/>
            <a:chOff x="326" y="687"/>
            <a:chExt cx="5184" cy="657"/>
          </a:xfrm>
        </p:grpSpPr>
        <p:sp>
          <p:nvSpPr>
            <p:cNvPr id="71722" name="Text Box 23"/>
            <p:cNvSpPr txBox="1">
              <a:spLocks noChangeArrowheads="1"/>
            </p:cNvSpPr>
            <p:nvPr/>
          </p:nvSpPr>
          <p:spPr bwMode="auto">
            <a:xfrm>
              <a:off x="326" y="687"/>
              <a:ext cx="518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>
                  <a:latin typeface="宋体" panose="02010600030101010101" pitchFamily="2" charset="-122"/>
                </a:rPr>
                <a:t>无限长均匀带电直线，单位长度上的电荷，即电荷线密度为  ，求距直线为  处的电场强度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1723" name="Object 24"/>
            <p:cNvGraphicFramePr>
              <a:graphicFrameLocks noChangeAspect="1"/>
            </p:cNvGraphicFramePr>
            <p:nvPr/>
          </p:nvGraphicFramePr>
          <p:xfrm>
            <a:off x="1731" y="952"/>
            <a:ext cx="31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3" name="公式" r:id="rId11" imgW="139579" imgH="177646" progId="Equation.3">
                    <p:embed/>
                  </p:oleObj>
                </mc:Choice>
                <mc:Fallback>
                  <p:oleObj name="公式" r:id="rId11" imgW="139579" imgH="17764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952"/>
                          <a:ext cx="317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4" name="Object 25"/>
            <p:cNvGraphicFramePr>
              <a:graphicFrameLocks noChangeAspect="1"/>
            </p:cNvGraphicFramePr>
            <p:nvPr/>
          </p:nvGraphicFramePr>
          <p:xfrm>
            <a:off x="3264" y="960"/>
            <a:ext cx="3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4" name="Equation" r:id="rId13" imgW="114102" imgH="126780" progId="Equation.3">
                    <p:embed/>
                  </p:oleObj>
                </mc:Choice>
                <mc:Fallback>
                  <p:oleObj name="Equation" r:id="rId13" imgW="114102" imgH="1267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35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7" name="Rectangle 27"/>
          <p:cNvSpPr>
            <a:spLocks noChangeArrowheads="1"/>
          </p:cNvSpPr>
          <p:nvPr/>
        </p:nvSpPr>
        <p:spPr bwMode="auto">
          <a:xfrm>
            <a:off x="1127125" y="2212975"/>
            <a:ext cx="382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对称性分析：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轴对称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71688" name="Group 37"/>
          <p:cNvGrpSpPr>
            <a:grpSpLocks/>
          </p:cNvGrpSpPr>
          <p:nvPr/>
        </p:nvGrpSpPr>
        <p:grpSpPr bwMode="auto">
          <a:xfrm>
            <a:off x="6172200" y="2286000"/>
            <a:ext cx="1954213" cy="4114800"/>
            <a:chOff x="3888" y="1440"/>
            <a:chExt cx="1231" cy="2592"/>
          </a:xfrm>
        </p:grpSpPr>
        <p:grpSp>
          <p:nvGrpSpPr>
            <p:cNvPr id="71710" name="Group 38"/>
            <p:cNvGrpSpPr>
              <a:grpSpLocks/>
            </p:cNvGrpSpPr>
            <p:nvPr/>
          </p:nvGrpSpPr>
          <p:grpSpPr bwMode="auto">
            <a:xfrm>
              <a:off x="4368" y="1440"/>
              <a:ext cx="751" cy="2208"/>
              <a:chOff x="4368" y="1440"/>
              <a:chExt cx="751" cy="2208"/>
            </a:xfrm>
          </p:grpSpPr>
          <p:grpSp>
            <p:nvGrpSpPr>
              <p:cNvPr id="71716" name="Group 39"/>
              <p:cNvGrpSpPr>
                <a:grpSpLocks/>
              </p:cNvGrpSpPr>
              <p:nvPr/>
            </p:nvGrpSpPr>
            <p:grpSpPr bwMode="auto">
              <a:xfrm>
                <a:off x="4368" y="1440"/>
                <a:ext cx="367" cy="912"/>
                <a:chOff x="4368" y="1440"/>
                <a:chExt cx="367" cy="912"/>
              </a:xfrm>
            </p:grpSpPr>
            <p:sp>
              <p:nvSpPr>
                <p:cNvPr id="7172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12" y="1824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721" name="Object 41"/>
                <p:cNvGraphicFramePr>
                  <a:graphicFrameLocks noChangeAspect="1"/>
                </p:cNvGraphicFramePr>
                <p:nvPr/>
              </p:nvGraphicFramePr>
              <p:xfrm>
                <a:off x="4368" y="1440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95" name="Equation" r:id="rId15" imgW="66628" imgH="133453" progId="Equation.3">
                        <p:embed/>
                      </p:oleObj>
                    </mc:Choice>
                    <mc:Fallback>
                      <p:oleObj name="Equation" r:id="rId15" imgW="66628" imgH="133453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1440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1717" name="Group 42"/>
              <p:cNvGrpSpPr>
                <a:grpSpLocks/>
              </p:cNvGrpSpPr>
              <p:nvPr/>
            </p:nvGrpSpPr>
            <p:grpSpPr bwMode="auto">
              <a:xfrm>
                <a:off x="4512" y="2832"/>
                <a:ext cx="607" cy="816"/>
                <a:chOff x="4512" y="2832"/>
                <a:chExt cx="607" cy="816"/>
              </a:xfrm>
            </p:grpSpPr>
            <p:sp>
              <p:nvSpPr>
                <p:cNvPr id="71718" name="Line 43"/>
                <p:cNvSpPr>
                  <a:spLocks noChangeShapeType="1"/>
                </p:cNvSpPr>
                <p:nvPr/>
              </p:nvSpPr>
              <p:spPr bwMode="auto">
                <a:xfrm>
                  <a:off x="4512" y="2832"/>
                  <a:ext cx="336" cy="4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719" name="Object 44"/>
                <p:cNvGraphicFramePr>
                  <a:graphicFrameLocks noChangeAspect="1"/>
                </p:cNvGraphicFramePr>
                <p:nvPr/>
              </p:nvGraphicFramePr>
              <p:xfrm>
                <a:off x="4752" y="3168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96" name="Equation" r:id="rId17" imgW="66628" imgH="133453" progId="Equation.3">
                        <p:embed/>
                      </p:oleObj>
                    </mc:Choice>
                    <mc:Fallback>
                      <p:oleObj name="Equation" r:id="rId17" imgW="66628" imgH="133453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3168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1711" name="Group 45"/>
            <p:cNvGrpSpPr>
              <a:grpSpLocks/>
            </p:cNvGrpSpPr>
            <p:nvPr/>
          </p:nvGrpSpPr>
          <p:grpSpPr bwMode="auto">
            <a:xfrm>
              <a:off x="3888" y="3168"/>
              <a:ext cx="1087" cy="864"/>
              <a:chOff x="3888" y="3168"/>
              <a:chExt cx="1087" cy="864"/>
            </a:xfrm>
          </p:grpSpPr>
          <p:sp>
            <p:nvSpPr>
              <p:cNvPr id="71712" name="Line 46"/>
              <p:cNvSpPr>
                <a:spLocks noChangeShapeType="1"/>
              </p:cNvSpPr>
              <p:nvPr/>
            </p:nvSpPr>
            <p:spPr bwMode="auto">
              <a:xfrm>
                <a:off x="4512" y="340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1713" name="Object 47"/>
              <p:cNvGraphicFramePr>
                <a:graphicFrameLocks noChangeAspect="1"/>
              </p:cNvGraphicFramePr>
              <p:nvPr/>
            </p:nvGraphicFramePr>
            <p:xfrm>
              <a:off x="4608" y="3552"/>
              <a:ext cx="36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7" name="Equation" r:id="rId19" imgW="66628" imgH="133453" progId="Equation.3">
                      <p:embed/>
                    </p:oleObj>
                  </mc:Choice>
                  <mc:Fallback>
                    <p:oleObj name="Equation" r:id="rId19" imgW="66628" imgH="13345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552"/>
                            <a:ext cx="367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14" name="Oval 48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76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1715" name="Line 4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1689" name="Group 50"/>
          <p:cNvGrpSpPr>
            <a:grpSpLocks/>
          </p:cNvGrpSpPr>
          <p:nvPr/>
        </p:nvGrpSpPr>
        <p:grpSpPr bwMode="auto">
          <a:xfrm>
            <a:off x="5559425" y="2971800"/>
            <a:ext cx="2974975" cy="2514600"/>
            <a:chOff x="3504" y="1872"/>
            <a:chExt cx="1874" cy="1584"/>
          </a:xfrm>
        </p:grpSpPr>
        <p:grpSp>
          <p:nvGrpSpPr>
            <p:cNvPr id="71691" name="Group 51"/>
            <p:cNvGrpSpPr>
              <a:grpSpLocks/>
            </p:cNvGrpSpPr>
            <p:nvPr/>
          </p:nvGrpSpPr>
          <p:grpSpPr bwMode="auto">
            <a:xfrm>
              <a:off x="3504" y="1920"/>
              <a:ext cx="1874" cy="768"/>
              <a:chOff x="1870" y="2160"/>
              <a:chExt cx="1874" cy="768"/>
            </a:xfrm>
          </p:grpSpPr>
          <p:grpSp>
            <p:nvGrpSpPr>
              <p:cNvPr id="71704" name="Group 52"/>
              <p:cNvGrpSpPr>
                <a:grpSpLocks/>
              </p:cNvGrpSpPr>
              <p:nvPr/>
            </p:nvGrpSpPr>
            <p:grpSpPr bwMode="auto">
              <a:xfrm>
                <a:off x="1870" y="2208"/>
                <a:ext cx="1584" cy="720"/>
                <a:chOff x="384" y="864"/>
                <a:chExt cx="1584" cy="720"/>
              </a:xfrm>
            </p:grpSpPr>
            <p:sp>
              <p:nvSpPr>
                <p:cNvPr id="71706" name="Line 53"/>
                <p:cNvSpPr>
                  <a:spLocks noChangeShapeType="1"/>
                </p:cNvSpPr>
                <p:nvPr/>
              </p:nvSpPr>
              <p:spPr bwMode="auto">
                <a:xfrm>
                  <a:off x="384" y="1104"/>
                  <a:ext cx="1536" cy="3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70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32" y="1008"/>
                  <a:ext cx="1536" cy="48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70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816" y="864"/>
                  <a:ext cx="720" cy="7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709" name="Line 56"/>
                <p:cNvSpPr>
                  <a:spLocks noChangeShapeType="1"/>
                </p:cNvSpPr>
                <p:nvPr/>
              </p:nvSpPr>
              <p:spPr bwMode="auto">
                <a:xfrm>
                  <a:off x="816" y="864"/>
                  <a:ext cx="576" cy="7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1705" name="Object 57"/>
              <p:cNvGraphicFramePr>
                <a:graphicFrameLocks noChangeAspect="1"/>
              </p:cNvGraphicFramePr>
              <p:nvPr/>
            </p:nvGraphicFramePr>
            <p:xfrm>
              <a:off x="3397" y="2160"/>
              <a:ext cx="347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8" name="Equation" r:id="rId21" imgW="57374" imgH="95456" progId="Equation.3">
                      <p:embed/>
                    </p:oleObj>
                  </mc:Choice>
                  <mc:Fallback>
                    <p:oleObj name="Equation" r:id="rId21" imgW="57374" imgH="95456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" y="2160"/>
                            <a:ext cx="347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692" name="Group 58"/>
            <p:cNvGrpSpPr>
              <a:grpSpLocks/>
            </p:cNvGrpSpPr>
            <p:nvPr/>
          </p:nvGrpSpPr>
          <p:grpSpPr bwMode="auto">
            <a:xfrm>
              <a:off x="3552" y="1872"/>
              <a:ext cx="1476" cy="1584"/>
              <a:chOff x="3552" y="1872"/>
              <a:chExt cx="1476" cy="1584"/>
            </a:xfrm>
          </p:grpSpPr>
          <p:grpSp>
            <p:nvGrpSpPr>
              <p:cNvPr id="71693" name="Group 59"/>
              <p:cNvGrpSpPr>
                <a:grpSpLocks/>
              </p:cNvGrpSpPr>
              <p:nvPr/>
            </p:nvGrpSpPr>
            <p:grpSpPr bwMode="auto">
              <a:xfrm>
                <a:off x="3881" y="1872"/>
                <a:ext cx="777" cy="1584"/>
                <a:chOff x="3879" y="1872"/>
                <a:chExt cx="777" cy="1584"/>
              </a:xfrm>
            </p:grpSpPr>
            <p:sp>
              <p:nvSpPr>
                <p:cNvPr id="71698" name="AutoShape 60"/>
                <p:cNvSpPr>
                  <a:spLocks noChangeArrowheads="1"/>
                </p:cNvSpPr>
                <p:nvPr/>
              </p:nvSpPr>
              <p:spPr bwMode="auto">
                <a:xfrm>
                  <a:off x="3888" y="2208"/>
                  <a:ext cx="768" cy="1248"/>
                </a:xfrm>
                <a:prstGeom prst="can">
                  <a:avLst>
                    <a:gd name="adj" fmla="val 40625"/>
                  </a:avLst>
                </a:prstGeom>
                <a:solidFill>
                  <a:srgbClr val="EFC1EE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71699" name="Group 61"/>
                <p:cNvGrpSpPr>
                  <a:grpSpLocks/>
                </p:cNvGrpSpPr>
                <p:nvPr/>
              </p:nvGrpSpPr>
              <p:grpSpPr bwMode="auto">
                <a:xfrm>
                  <a:off x="4176" y="1872"/>
                  <a:ext cx="225" cy="528"/>
                  <a:chOff x="4176" y="1680"/>
                  <a:chExt cx="225" cy="528"/>
                </a:xfrm>
              </p:grpSpPr>
              <p:sp>
                <p:nvSpPr>
                  <p:cNvPr id="926782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192" cy="528"/>
                  </a:xfrm>
                  <a:prstGeom prst="can">
                    <a:avLst>
                      <a:gd name="adj" fmla="val 55726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7170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776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7170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888" y="283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CC00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701" name="Object 65"/>
                <p:cNvGraphicFramePr>
                  <a:graphicFrameLocks noChangeAspect="1"/>
                </p:cNvGraphicFramePr>
                <p:nvPr/>
              </p:nvGraphicFramePr>
              <p:xfrm>
                <a:off x="3879" y="2832"/>
                <a:ext cx="345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99" name="公式" r:id="rId23" imgW="18970" imgH="28729" progId="Equation.3">
                        <p:embed/>
                      </p:oleObj>
                    </mc:Choice>
                    <mc:Fallback>
                      <p:oleObj name="公式" r:id="rId23" imgW="18970" imgH="28729" progId="Equation.3">
                        <p:embed/>
                        <p:pic>
                          <p:nvPicPr>
                            <p:cNvPr id="0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9" y="2832"/>
                              <a:ext cx="345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1694" name="Line 66"/>
              <p:cNvSpPr>
                <a:spLocks noChangeShapeType="1"/>
              </p:cNvSpPr>
              <p:nvPr/>
            </p:nvSpPr>
            <p:spPr bwMode="auto">
              <a:xfrm flipH="1">
                <a:off x="3938" y="2496"/>
                <a:ext cx="19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5" name="Freeform 67"/>
              <p:cNvSpPr>
                <a:spLocks/>
              </p:cNvSpPr>
              <p:nvPr/>
            </p:nvSpPr>
            <p:spPr bwMode="auto">
              <a:xfrm>
                <a:off x="4380" y="2516"/>
                <a:ext cx="132" cy="172"/>
              </a:xfrm>
              <a:custGeom>
                <a:avLst/>
                <a:gdLst>
                  <a:gd name="T0" fmla="*/ 0 w 132"/>
                  <a:gd name="T1" fmla="*/ 0 h 172"/>
                  <a:gd name="T2" fmla="*/ 132 w 132"/>
                  <a:gd name="T3" fmla="*/ 172 h 172"/>
                  <a:gd name="T4" fmla="*/ 0 60000 65536"/>
                  <a:gd name="T5" fmla="*/ 0 60000 65536"/>
                  <a:gd name="T6" fmla="*/ 0 w 132"/>
                  <a:gd name="T7" fmla="*/ 0 h 172"/>
                  <a:gd name="T8" fmla="*/ 132 w 132"/>
                  <a:gd name="T9" fmla="*/ 172 h 1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2" h="172">
                    <a:moveTo>
                      <a:pt x="0" y="0"/>
                    </a:moveTo>
                    <a:lnTo>
                      <a:pt x="132" y="17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6" name="Freeform 68"/>
              <p:cNvSpPr>
                <a:spLocks/>
              </p:cNvSpPr>
              <p:nvPr/>
            </p:nvSpPr>
            <p:spPr bwMode="auto">
              <a:xfrm>
                <a:off x="3552" y="2464"/>
                <a:ext cx="416" cy="128"/>
              </a:xfrm>
              <a:custGeom>
                <a:avLst/>
                <a:gdLst>
                  <a:gd name="T0" fmla="*/ 416 w 416"/>
                  <a:gd name="T1" fmla="*/ 0 h 128"/>
                  <a:gd name="T2" fmla="*/ 0 w 416"/>
                  <a:gd name="T3" fmla="*/ 128 h 128"/>
                  <a:gd name="T4" fmla="*/ 0 60000 65536"/>
                  <a:gd name="T5" fmla="*/ 0 60000 65536"/>
                  <a:gd name="T6" fmla="*/ 0 w 416"/>
                  <a:gd name="T7" fmla="*/ 0 h 128"/>
                  <a:gd name="T8" fmla="*/ 416 w 416"/>
                  <a:gd name="T9" fmla="*/ 128 h 1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16" h="128">
                    <a:moveTo>
                      <a:pt x="416" y="0"/>
                    </a:moveTo>
                    <a:lnTo>
                      <a:pt x="0" y="12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7" name="Freeform 69"/>
              <p:cNvSpPr>
                <a:spLocks/>
              </p:cNvSpPr>
              <p:nvPr/>
            </p:nvSpPr>
            <p:spPr bwMode="auto">
              <a:xfrm>
                <a:off x="4608" y="2444"/>
                <a:ext cx="420" cy="96"/>
              </a:xfrm>
              <a:custGeom>
                <a:avLst/>
                <a:gdLst>
                  <a:gd name="T0" fmla="*/ 0 w 420"/>
                  <a:gd name="T1" fmla="*/ 0 h 96"/>
                  <a:gd name="T2" fmla="*/ 420 w 420"/>
                  <a:gd name="T3" fmla="*/ 96 h 96"/>
                  <a:gd name="T4" fmla="*/ 0 60000 65536"/>
                  <a:gd name="T5" fmla="*/ 0 60000 65536"/>
                  <a:gd name="T6" fmla="*/ 0 w 420"/>
                  <a:gd name="T7" fmla="*/ 0 h 96"/>
                  <a:gd name="T8" fmla="*/ 420 w 4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96">
                    <a:moveTo>
                      <a:pt x="0" y="0"/>
                    </a:moveTo>
                    <a:lnTo>
                      <a:pt x="420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1690" name="Object 3"/>
          <p:cNvGraphicFramePr>
            <a:graphicFrameLocks noChangeAspect="1"/>
          </p:cNvGraphicFramePr>
          <p:nvPr/>
        </p:nvGraphicFramePr>
        <p:xfrm>
          <a:off x="1349375" y="3863975"/>
          <a:ext cx="26177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0" name="Equation" r:id="rId25" imgW="736600" imgH="431800" progId="Equation.3">
                  <p:embed/>
                </p:oleObj>
              </mc:Choice>
              <mc:Fallback>
                <p:oleObj name="Equation" r:id="rId25" imgW="736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863975"/>
                        <a:ext cx="2617788" cy="14509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6B9B9-4886-438A-9CC1-C36EE6E036C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800" b="0" smtClean="0"/>
          </a:p>
        </p:txBody>
      </p:sp>
      <p:grpSp>
        <p:nvGrpSpPr>
          <p:cNvPr id="72707" name="Group 2"/>
          <p:cNvGrpSpPr>
            <a:grpSpLocks/>
          </p:cNvGrpSpPr>
          <p:nvPr/>
        </p:nvGrpSpPr>
        <p:grpSpPr bwMode="auto">
          <a:xfrm>
            <a:off x="4724400" y="2362200"/>
            <a:ext cx="4267200" cy="3962400"/>
            <a:chOff x="2976" y="1488"/>
            <a:chExt cx="2688" cy="2496"/>
          </a:xfrm>
        </p:grpSpPr>
        <p:sp>
          <p:nvSpPr>
            <p:cNvPr id="72750" name="Rectangle 3"/>
            <p:cNvSpPr>
              <a:spLocks noChangeArrowheads="1"/>
            </p:cNvSpPr>
            <p:nvPr/>
          </p:nvSpPr>
          <p:spPr bwMode="auto">
            <a:xfrm>
              <a:off x="2976" y="1488"/>
              <a:ext cx="2688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72751" name="Group 4"/>
            <p:cNvGrpSpPr>
              <a:grpSpLocks/>
            </p:cNvGrpSpPr>
            <p:nvPr/>
          </p:nvGrpSpPr>
          <p:grpSpPr bwMode="auto">
            <a:xfrm>
              <a:off x="3504" y="1872"/>
              <a:ext cx="2112" cy="1727"/>
              <a:chOff x="3360" y="1681"/>
              <a:chExt cx="2112" cy="1727"/>
            </a:xfrm>
          </p:grpSpPr>
          <p:sp>
            <p:nvSpPr>
              <p:cNvPr id="72752" name="AutoShape 5"/>
              <p:cNvSpPr>
                <a:spLocks noChangeArrowheads="1"/>
              </p:cNvSpPr>
              <p:nvPr/>
            </p:nvSpPr>
            <p:spPr bwMode="auto">
              <a:xfrm rot="-876749">
                <a:off x="3360" y="1701"/>
                <a:ext cx="2112" cy="1680"/>
              </a:xfrm>
              <a:prstGeom prst="parallelogram">
                <a:avLst>
                  <a:gd name="adj" fmla="val 26033"/>
                </a:avLst>
              </a:prstGeom>
              <a:solidFill>
                <a:srgbClr val="FF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72753" name="Group 6"/>
              <p:cNvGrpSpPr>
                <a:grpSpLocks/>
              </p:cNvGrpSpPr>
              <p:nvPr/>
            </p:nvGrpSpPr>
            <p:grpSpPr bwMode="auto">
              <a:xfrm>
                <a:off x="3594" y="1681"/>
                <a:ext cx="1692" cy="1727"/>
                <a:chOff x="3594" y="1681"/>
                <a:chExt cx="1692" cy="1727"/>
              </a:xfrm>
            </p:grpSpPr>
            <p:sp>
              <p:nvSpPr>
                <p:cNvPr id="72754" name="Text Box 7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594" y="1681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72755" name="Text Box 8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1968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72756" name="Text Box 9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256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72757" name="Text Box 10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544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72758" name="Text Box 11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600" y="2832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  <p:sp>
              <p:nvSpPr>
                <p:cNvPr id="72759" name="Text Box 12"/>
                <p:cNvSpPr txBox="1">
                  <a:spLocks noChangeArrowheads="1"/>
                </p:cNvSpPr>
                <p:nvPr/>
              </p:nvSpPr>
              <p:spPr bwMode="auto">
                <a:xfrm rot="-903760">
                  <a:off x="3594" y="3120"/>
                  <a:ext cx="168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+ + + + + + + + + </a:t>
                  </a:r>
                </a:p>
              </p:txBody>
            </p:sp>
          </p:grpSp>
        </p:grpSp>
      </p:grpSp>
      <p:sp>
        <p:nvSpPr>
          <p:cNvPr id="72708" name="Text Box 13"/>
          <p:cNvSpPr txBox="1">
            <a:spLocks noChangeArrowheads="1"/>
          </p:cNvSpPr>
          <p:nvPr/>
        </p:nvSpPr>
        <p:spPr bwMode="auto">
          <a:xfrm>
            <a:off x="250825" y="13493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　　无限大均匀带电平面的电场强度</a:t>
            </a:r>
          </a:p>
        </p:txBody>
      </p:sp>
      <p:grpSp>
        <p:nvGrpSpPr>
          <p:cNvPr id="72709" name="Group 14"/>
          <p:cNvGrpSpPr>
            <a:grpSpLocks/>
          </p:cNvGrpSpPr>
          <p:nvPr/>
        </p:nvGrpSpPr>
        <p:grpSpPr bwMode="auto">
          <a:xfrm>
            <a:off x="381000" y="754063"/>
            <a:ext cx="8458200" cy="1033462"/>
            <a:chOff x="240" y="672"/>
            <a:chExt cx="5328" cy="651"/>
          </a:xfrm>
        </p:grpSpPr>
        <p:graphicFrame>
          <p:nvGraphicFramePr>
            <p:cNvPr id="72747" name="Object 15"/>
            <p:cNvGraphicFramePr>
              <a:graphicFrameLocks noChangeAspect="1"/>
            </p:cNvGraphicFramePr>
            <p:nvPr/>
          </p:nvGraphicFramePr>
          <p:xfrm>
            <a:off x="1440" y="968"/>
            <a:ext cx="38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8" name="公式" r:id="rId3" imgW="152334" imgH="139639" progId="Equation.3">
                    <p:embed/>
                  </p:oleObj>
                </mc:Choice>
                <mc:Fallback>
                  <p:oleObj name="公式" r:id="rId3" imgW="152334" imgH="13963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68"/>
                          <a:ext cx="38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8" name="Text Box 16"/>
            <p:cNvSpPr txBox="1">
              <a:spLocks noChangeArrowheads="1"/>
            </p:cNvSpPr>
            <p:nvPr/>
          </p:nvSpPr>
          <p:spPr bwMode="auto">
            <a:xfrm>
              <a:off x="240" y="672"/>
              <a:ext cx="532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>
                  <a:latin typeface="宋体" panose="02010600030101010101" pitchFamily="2" charset="-122"/>
                </a:rPr>
                <a:t>无限大均匀带电平面，单位面积上的电荷，即电荷面密度为   ，求距平面为  处的电场强度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2749" name="Object 17"/>
            <p:cNvGraphicFramePr>
              <a:graphicFrameLocks noChangeAspect="1"/>
            </p:cNvGraphicFramePr>
            <p:nvPr/>
          </p:nvGraphicFramePr>
          <p:xfrm>
            <a:off x="3072" y="936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9" name="Equation" r:id="rId5" imgW="114102" imgH="126780" progId="Equation.3">
                    <p:embed/>
                  </p:oleObj>
                </mc:Choice>
                <mc:Fallback>
                  <p:oleObj name="Equation" r:id="rId5" imgW="114102" imgH="1267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936"/>
                          <a:ext cx="34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Text Box 18"/>
          <p:cNvSpPr txBox="1">
            <a:spLocks noChangeArrowheads="1"/>
          </p:cNvSpPr>
          <p:nvPr/>
        </p:nvSpPr>
        <p:spPr bwMode="auto">
          <a:xfrm>
            <a:off x="685800" y="2667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选取闭合的柱形高斯面</a:t>
            </a:r>
          </a:p>
        </p:txBody>
      </p:sp>
      <p:graphicFrame>
        <p:nvGraphicFramePr>
          <p:cNvPr id="72711" name="Object 19"/>
          <p:cNvGraphicFramePr>
            <a:graphicFrameLocks noChangeAspect="1"/>
          </p:cNvGraphicFramePr>
          <p:nvPr/>
        </p:nvGraphicFramePr>
        <p:xfrm>
          <a:off x="1219200" y="5715000"/>
          <a:ext cx="2362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0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2362200" cy="7286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2" name="Group 21"/>
          <p:cNvGrpSpPr>
            <a:grpSpLocks/>
          </p:cNvGrpSpPr>
          <p:nvPr/>
        </p:nvGrpSpPr>
        <p:grpSpPr bwMode="auto">
          <a:xfrm>
            <a:off x="685800" y="1981200"/>
            <a:ext cx="4724400" cy="685800"/>
            <a:chOff x="528" y="1344"/>
            <a:chExt cx="2976" cy="432"/>
          </a:xfrm>
        </p:grpSpPr>
        <p:sp>
          <p:nvSpPr>
            <p:cNvPr id="72745" name="Rectangle 22"/>
            <p:cNvSpPr>
              <a:spLocks noChangeArrowheads="1"/>
            </p:cNvSpPr>
            <p:nvPr/>
          </p:nvSpPr>
          <p:spPr bwMode="auto">
            <a:xfrm>
              <a:off x="528" y="1440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对称性分析：</a:t>
              </a:r>
              <a:r>
                <a:rPr kumimoji="1" lang="zh-CN" altLang="en-US" sz="2800">
                  <a:solidFill>
                    <a:srgbClr val="A50021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800">
                  <a:latin typeface="宋体" panose="02010600030101010101" pitchFamily="2" charset="-122"/>
                </a:rPr>
                <a:t>垂直平面</a:t>
              </a:r>
            </a:p>
          </p:txBody>
        </p:sp>
        <p:graphicFrame>
          <p:nvGraphicFramePr>
            <p:cNvPr id="72746" name="Object 23"/>
            <p:cNvGraphicFramePr>
              <a:graphicFrameLocks noChangeAspect="1"/>
            </p:cNvGraphicFramePr>
            <p:nvPr/>
          </p:nvGraphicFramePr>
          <p:xfrm>
            <a:off x="1776" y="1344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1" name="公式" r:id="rId9" imgW="152334" imgH="190417" progId="Equation.3">
                    <p:embed/>
                  </p:oleObj>
                </mc:Choice>
                <mc:Fallback>
                  <p:oleObj name="公式" r:id="rId9" imgW="152334" imgH="19041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344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3" name="Group 25"/>
          <p:cNvGrpSpPr>
            <a:grpSpLocks/>
          </p:cNvGrpSpPr>
          <p:nvPr/>
        </p:nvGrpSpPr>
        <p:grpSpPr bwMode="auto">
          <a:xfrm>
            <a:off x="533400" y="3124200"/>
            <a:ext cx="4114800" cy="1222375"/>
            <a:chOff x="336" y="1968"/>
            <a:chExt cx="2592" cy="770"/>
          </a:xfrm>
        </p:grpSpPr>
        <p:graphicFrame>
          <p:nvGraphicFramePr>
            <p:cNvPr id="72743" name="Object 26"/>
            <p:cNvGraphicFramePr>
              <a:graphicFrameLocks noChangeAspect="1"/>
            </p:cNvGraphicFramePr>
            <p:nvPr/>
          </p:nvGraphicFramePr>
          <p:xfrm>
            <a:off x="336" y="1968"/>
            <a:ext cx="1681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2" name="Equation" r:id="rId11" imgW="875920" imgH="444307" progId="Equation.3">
                    <p:embed/>
                  </p:oleObj>
                </mc:Choice>
                <mc:Fallback>
                  <p:oleObj name="Equation" r:id="rId11" imgW="875920" imgH="44430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68"/>
                          <a:ext cx="1681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4" name="AutoShape 27"/>
            <p:cNvSpPr>
              <a:spLocks noChangeArrowheads="1"/>
            </p:cNvSpPr>
            <p:nvPr/>
          </p:nvSpPr>
          <p:spPr bwMode="auto">
            <a:xfrm flipV="1">
              <a:off x="2004" y="2400"/>
              <a:ext cx="924" cy="336"/>
            </a:xfrm>
            <a:prstGeom prst="wedgeRectCallout">
              <a:avLst>
                <a:gd name="adj1" fmla="val -61472"/>
                <a:gd name="adj2" fmla="val 117856"/>
              </a:avLst>
            </a:prstGeom>
            <a:solidFill>
              <a:srgbClr val="FAF4FE"/>
            </a:solidFill>
            <a:ln w="952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底面积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714" name="Group 28"/>
          <p:cNvGrpSpPr>
            <a:grpSpLocks/>
          </p:cNvGrpSpPr>
          <p:nvPr/>
        </p:nvGrpSpPr>
        <p:grpSpPr bwMode="auto">
          <a:xfrm>
            <a:off x="5562600" y="2971800"/>
            <a:ext cx="3352800" cy="2741613"/>
            <a:chOff x="3504" y="1873"/>
            <a:chExt cx="2112" cy="1727"/>
          </a:xfrm>
        </p:grpSpPr>
        <p:grpSp>
          <p:nvGrpSpPr>
            <p:cNvPr id="72728" name="Group 29"/>
            <p:cNvGrpSpPr>
              <a:grpSpLocks/>
            </p:cNvGrpSpPr>
            <p:nvPr/>
          </p:nvGrpSpPr>
          <p:grpSpPr bwMode="auto">
            <a:xfrm>
              <a:off x="3504" y="1873"/>
              <a:ext cx="2112" cy="1727"/>
              <a:chOff x="3504" y="1873"/>
              <a:chExt cx="2112" cy="1727"/>
            </a:xfrm>
          </p:grpSpPr>
          <p:sp>
            <p:nvSpPr>
              <p:cNvPr id="72730" name="AutoShape 30"/>
              <p:cNvSpPr>
                <a:spLocks noChangeArrowheads="1"/>
              </p:cNvSpPr>
              <p:nvPr/>
            </p:nvSpPr>
            <p:spPr bwMode="auto">
              <a:xfrm rot="5898264">
                <a:off x="3534" y="2282"/>
                <a:ext cx="516" cy="576"/>
              </a:xfrm>
              <a:prstGeom prst="can">
                <a:avLst>
                  <a:gd name="adj" fmla="val 55592"/>
                </a:avLst>
              </a:prstGeom>
              <a:solidFill>
                <a:srgbClr val="66FF99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72731" name="Group 31"/>
              <p:cNvGrpSpPr>
                <a:grpSpLocks/>
              </p:cNvGrpSpPr>
              <p:nvPr/>
            </p:nvGrpSpPr>
            <p:grpSpPr bwMode="auto">
              <a:xfrm>
                <a:off x="3504" y="1873"/>
                <a:ext cx="2112" cy="1727"/>
                <a:chOff x="3360" y="1681"/>
                <a:chExt cx="2112" cy="1727"/>
              </a:xfrm>
            </p:grpSpPr>
            <p:sp>
              <p:nvSpPr>
                <p:cNvPr id="72735" name="AutoShape 32"/>
                <p:cNvSpPr>
                  <a:spLocks noChangeArrowheads="1"/>
                </p:cNvSpPr>
                <p:nvPr/>
              </p:nvSpPr>
              <p:spPr bwMode="auto"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3"/>
                  </a:avLst>
                </a:prstGeom>
                <a:solidFill>
                  <a:srgbClr val="FFEB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72736" name="Group 33"/>
                <p:cNvGrpSpPr>
                  <a:grpSpLocks/>
                </p:cNvGrpSpPr>
                <p:nvPr/>
              </p:nvGrpSpPr>
              <p:grpSpPr bwMode="auto">
                <a:xfrm>
                  <a:off x="3594" y="1681"/>
                  <a:ext cx="1692" cy="1727"/>
                  <a:chOff x="3594" y="1681"/>
                  <a:chExt cx="1692" cy="1727"/>
                </a:xfrm>
              </p:grpSpPr>
              <p:sp>
                <p:nvSpPr>
                  <p:cNvPr id="72737" name="Text Box 34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594" y="1681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72738" name="Text Box 35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1968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72739" name="Text Box 36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256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72740" name="Text Box 37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544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72741" name="Text Box 38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00" y="2832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  <p:sp>
                <p:nvSpPr>
                  <p:cNvPr id="72742" name="Text Box 39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594" y="3120"/>
                    <a:ext cx="16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 + + + + + + + + + </a:t>
                    </a:r>
                  </a:p>
                </p:txBody>
              </p:sp>
            </p:grpSp>
          </p:grpSp>
          <p:sp>
            <p:nvSpPr>
              <p:cNvPr id="72732" name="AutoShape 40"/>
              <p:cNvSpPr>
                <a:spLocks noChangeArrowheads="1"/>
              </p:cNvSpPr>
              <p:nvPr/>
            </p:nvSpPr>
            <p:spPr bwMode="auto">
              <a:xfrm rot="5898264">
                <a:off x="4393" y="2370"/>
                <a:ext cx="528" cy="672"/>
              </a:xfrm>
              <a:prstGeom prst="can">
                <a:avLst>
                  <a:gd name="adj" fmla="val 43697"/>
                </a:avLst>
              </a:prstGeom>
              <a:solidFill>
                <a:srgbClr val="66FF99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72733" name="Object 41"/>
              <p:cNvGraphicFramePr>
                <a:graphicFrameLocks noChangeAspect="1"/>
              </p:cNvGraphicFramePr>
              <p:nvPr/>
            </p:nvGraphicFramePr>
            <p:xfrm>
              <a:off x="4272" y="2544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13" name="Equation" r:id="rId13" imgW="177646" imgH="190335" progId="Equation.3">
                      <p:embed/>
                    </p:oleObj>
                  </mc:Choice>
                  <mc:Fallback>
                    <p:oleObj name="Equation" r:id="rId13" imgW="177646" imgH="19033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544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4" name="Oval 42"/>
              <p:cNvSpPr>
                <a:spLocks noChangeArrowheads="1"/>
              </p:cNvSpPr>
              <p:nvPr/>
            </p:nvSpPr>
            <p:spPr bwMode="auto">
              <a:xfrm rot="534681">
                <a:off x="4320" y="2412"/>
                <a:ext cx="240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72729" name="Oval 43"/>
            <p:cNvSpPr>
              <a:spLocks noChangeArrowheads="1"/>
            </p:cNvSpPr>
            <p:nvPr/>
          </p:nvSpPr>
          <p:spPr bwMode="auto">
            <a:xfrm rot="540000">
              <a:off x="3505" y="2302"/>
              <a:ext cx="238" cy="5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72715" name="Group 44"/>
          <p:cNvGrpSpPr>
            <a:grpSpLocks/>
          </p:cNvGrpSpPr>
          <p:nvPr/>
        </p:nvGrpSpPr>
        <p:grpSpPr bwMode="auto">
          <a:xfrm>
            <a:off x="4876800" y="3227388"/>
            <a:ext cx="4114800" cy="1268412"/>
            <a:chOff x="3072" y="1889"/>
            <a:chExt cx="2592" cy="799"/>
          </a:xfrm>
        </p:grpSpPr>
        <p:sp>
          <p:nvSpPr>
            <p:cNvPr id="72724" name="Line 45"/>
            <p:cNvSpPr>
              <a:spLocks noChangeShapeType="1"/>
            </p:cNvSpPr>
            <p:nvPr/>
          </p:nvSpPr>
          <p:spPr bwMode="auto">
            <a:xfrm flipH="1" flipV="1">
              <a:off x="3072" y="2321"/>
              <a:ext cx="624" cy="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25" name="Object 46"/>
            <p:cNvGraphicFramePr>
              <a:graphicFrameLocks noChangeAspect="1"/>
            </p:cNvGraphicFramePr>
            <p:nvPr/>
          </p:nvGraphicFramePr>
          <p:xfrm>
            <a:off x="3120" y="1889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4" name="公式" r:id="rId15" imgW="57374" imgH="95456" progId="Equation.3">
                    <p:embed/>
                  </p:oleObj>
                </mc:Choice>
                <mc:Fallback>
                  <p:oleObj name="公式" r:id="rId15" imgW="57374" imgH="9545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89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6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72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27" name="Object 48"/>
            <p:cNvGraphicFramePr>
              <a:graphicFrameLocks noChangeAspect="1"/>
            </p:cNvGraphicFramePr>
            <p:nvPr/>
          </p:nvGraphicFramePr>
          <p:xfrm>
            <a:off x="5359" y="2256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5" name="公式" r:id="rId17" imgW="57374" imgH="95456" progId="Equation.3">
                    <p:embed/>
                  </p:oleObj>
                </mc:Choice>
                <mc:Fallback>
                  <p:oleObj name="公式" r:id="rId17" imgW="57374" imgH="95456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2256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6" name="Group 49"/>
          <p:cNvGrpSpPr>
            <a:grpSpLocks/>
          </p:cNvGrpSpPr>
          <p:nvPr/>
        </p:nvGrpSpPr>
        <p:grpSpPr bwMode="auto">
          <a:xfrm>
            <a:off x="5027613" y="3962400"/>
            <a:ext cx="3354387" cy="1066800"/>
            <a:chOff x="3167" y="2496"/>
            <a:chExt cx="2113" cy="672"/>
          </a:xfrm>
        </p:grpSpPr>
        <p:graphicFrame>
          <p:nvGraphicFramePr>
            <p:cNvPr id="72720" name="Object 50"/>
            <p:cNvGraphicFramePr>
              <a:graphicFrameLocks noChangeAspect="1"/>
            </p:cNvGraphicFramePr>
            <p:nvPr/>
          </p:nvGraphicFramePr>
          <p:xfrm>
            <a:off x="4955" y="2796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6" name="Equation" r:id="rId19" imgW="85598" imgH="104724" progId="Equation.3">
                    <p:embed/>
                  </p:oleObj>
                </mc:Choice>
                <mc:Fallback>
                  <p:oleObj name="Equation" r:id="rId19" imgW="85598" imgH="104724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796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1" name="Line 51"/>
            <p:cNvSpPr>
              <a:spLocks noChangeShapeType="1"/>
            </p:cNvSpPr>
            <p:nvPr/>
          </p:nvSpPr>
          <p:spPr bwMode="auto">
            <a:xfrm>
              <a:off x="4848" y="2736"/>
              <a:ext cx="33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52"/>
            <p:cNvSpPr>
              <a:spLocks noChangeShapeType="1"/>
            </p:cNvSpPr>
            <p:nvPr/>
          </p:nvSpPr>
          <p:spPr bwMode="auto">
            <a:xfrm flipH="1" flipV="1">
              <a:off x="3360" y="2496"/>
              <a:ext cx="33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23" name="Object 53"/>
            <p:cNvGraphicFramePr>
              <a:graphicFrameLocks noChangeAspect="1"/>
            </p:cNvGraphicFramePr>
            <p:nvPr/>
          </p:nvGraphicFramePr>
          <p:xfrm>
            <a:off x="3167" y="2544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7" name="Equation" r:id="rId21" imgW="85598" imgH="104724" progId="Equation.3">
                    <p:embed/>
                  </p:oleObj>
                </mc:Choice>
                <mc:Fallback>
                  <p:oleObj name="Equation" r:id="rId21" imgW="85598" imgH="104724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2544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7" name="Group 54"/>
          <p:cNvGrpSpPr>
            <a:grpSpLocks/>
          </p:cNvGrpSpPr>
          <p:nvPr/>
        </p:nvGrpSpPr>
        <p:grpSpPr bwMode="auto">
          <a:xfrm>
            <a:off x="914400" y="4419600"/>
            <a:ext cx="2419350" cy="1289050"/>
            <a:chOff x="684" y="2688"/>
            <a:chExt cx="1524" cy="812"/>
          </a:xfrm>
        </p:grpSpPr>
        <p:graphicFrame>
          <p:nvGraphicFramePr>
            <p:cNvPr id="72718" name="Object 55"/>
            <p:cNvGraphicFramePr>
              <a:graphicFrameLocks noChangeAspect="1"/>
            </p:cNvGraphicFramePr>
            <p:nvPr/>
          </p:nvGraphicFramePr>
          <p:xfrm>
            <a:off x="684" y="2858"/>
            <a:ext cx="5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8" name="Equation" r:id="rId23" imgW="253890" imgH="190417" progId="Equation.3">
                    <p:embed/>
                  </p:oleObj>
                </mc:Choice>
                <mc:Fallback>
                  <p:oleObj name="Equation" r:id="rId23" imgW="253890" imgH="19041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2858"/>
                          <a:ext cx="51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9" name="Object 56"/>
            <p:cNvGraphicFramePr>
              <a:graphicFrameLocks noChangeAspect="1"/>
            </p:cNvGraphicFramePr>
            <p:nvPr/>
          </p:nvGraphicFramePr>
          <p:xfrm>
            <a:off x="1099" y="2688"/>
            <a:ext cx="1109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9" name="Equation" r:id="rId25" imgW="545863" imgH="431613" progId="Equation.3">
                    <p:embed/>
                  </p:oleObj>
                </mc:Choice>
                <mc:Fallback>
                  <p:oleObj name="Equation" r:id="rId25" imgW="545863" imgH="43161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2688"/>
                          <a:ext cx="1109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C6037-54E0-4D43-9727-09641740734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800" b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81000"/>
            <a:ext cx="82296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smtClean="0"/>
              <a:t>高斯定理的应用（续）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775B9-CC55-4E75-A7A2-44F9EDAB409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800" b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85800"/>
            <a:ext cx="8229600" cy="464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两平行的无限大平面均匀带电，面电荷密度分别为</a:t>
            </a:r>
            <a:r>
              <a:rPr lang="en-US" altLang="zh-CN" smtClean="0"/>
              <a:t>σ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σ</a:t>
            </a:r>
            <a:r>
              <a:rPr lang="en-US" altLang="zh-CN" baseline="-25000" smtClean="0"/>
              <a:t>2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）求空间三个区的场强；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）写出各区场强在下列两种情况下的表达式</a:t>
            </a:r>
            <a:r>
              <a:rPr lang="en-US" altLang="zh-CN" smtClean="0"/>
              <a:t>(a)σ</a:t>
            </a:r>
            <a:r>
              <a:rPr lang="en-US" altLang="zh-CN" baseline="-25000" smtClean="0"/>
              <a:t>1</a:t>
            </a:r>
            <a:r>
              <a:rPr lang="en-US" altLang="zh-CN" smtClean="0"/>
              <a:t>=σ</a:t>
            </a:r>
            <a:r>
              <a:rPr lang="en-US" altLang="zh-CN" baseline="-25000" smtClean="0"/>
              <a:t>2</a:t>
            </a:r>
            <a:r>
              <a:rPr lang="en-US" altLang="zh-CN" smtClean="0"/>
              <a:t>=σ</a:t>
            </a:r>
            <a:r>
              <a:rPr lang="zh-CN" altLang="en-US" smtClean="0"/>
              <a:t>；</a:t>
            </a:r>
            <a:r>
              <a:rPr lang="en-US" altLang="zh-CN" smtClean="0"/>
              <a:t>(b)σ</a:t>
            </a:r>
            <a:r>
              <a:rPr lang="en-US" altLang="zh-CN" baseline="-25000" smtClean="0"/>
              <a:t>1</a:t>
            </a:r>
            <a:r>
              <a:rPr lang="en-US" altLang="zh-CN" smtClean="0"/>
              <a:t>=-σ</a:t>
            </a:r>
            <a:r>
              <a:rPr lang="en-US" altLang="zh-CN" baseline="-25000" smtClean="0"/>
              <a:t>2</a:t>
            </a:r>
            <a:r>
              <a:rPr lang="en-US" altLang="zh-CN" smtClean="0"/>
              <a:t>=σ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3276600" y="3505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2209800" y="3505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C38D0-9C8A-4CE9-B987-BF8AE362A79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800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77200" cy="6096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tx1"/>
                </a:solidFill>
              </a:rPr>
              <a:t>从上述例子我们看到，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静电场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i="1" smtClean="0">
                <a:solidFill>
                  <a:srgbClr val="006600"/>
                </a:solidFill>
              </a:rPr>
              <a:t>E 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线有如下性质：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990600"/>
            <a:ext cx="8785225" cy="4824413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en-US" altLang="zh-CN" smtClean="0">
                <a:solidFill>
                  <a:srgbClr val="00FF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smtClean="0">
                <a:solidFill>
                  <a:srgbClr val="0066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静电场</a:t>
            </a:r>
            <a:r>
              <a:rPr lang="zh-CN" altLang="en-US" sz="2400" smtClean="0">
                <a:latin typeface="宋体" panose="02010600030101010101" pitchFamily="2" charset="-122"/>
              </a:rPr>
              <a:t>的</a:t>
            </a:r>
            <a:r>
              <a:rPr lang="en-US" altLang="zh-CN" sz="2400" i="1" smtClean="0">
                <a:solidFill>
                  <a:srgbClr val="006600"/>
                </a:solidFill>
              </a:rPr>
              <a:t>E 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始发于正电荷并终止于负电荷</a:t>
            </a:r>
            <a:r>
              <a:rPr lang="zh-CN" altLang="en-US" sz="2400" smtClean="0">
                <a:latin typeface="宋体" panose="02010600030101010101" pitchFamily="2" charset="-122"/>
              </a:rPr>
              <a:t>，故静电</a:t>
            </a: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场的</a:t>
            </a:r>
            <a:r>
              <a:rPr lang="en-US" altLang="zh-CN" sz="2400" i="1" smtClean="0">
                <a:solidFill>
                  <a:srgbClr val="0033CC"/>
                </a:solidFill>
              </a:rPr>
              <a:t>E 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线不形成闭合曲线</a:t>
            </a:r>
            <a:r>
              <a:rPr lang="zh-CN" altLang="en-US" sz="2400" smtClean="0">
                <a:latin typeface="宋体" panose="02010600030101010101" pitchFamily="2" charset="-122"/>
              </a:rPr>
              <a:t>；在没有电荷存在的点上，</a:t>
            </a:r>
            <a:r>
              <a:rPr lang="en-US" altLang="zh-CN" sz="2400" i="1" smtClean="0"/>
              <a:t>E </a:t>
            </a:r>
            <a:r>
              <a:rPr lang="zh-CN" altLang="en-US" sz="2400" smtClean="0">
                <a:latin typeface="宋体" panose="02010600030101010101" pitchFamily="2" charset="-122"/>
              </a:rPr>
              <a:t>线连续通</a:t>
            </a: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过；也有可能 </a:t>
            </a:r>
            <a:r>
              <a:rPr lang="en-US" altLang="zh-CN" sz="2400" i="1" smtClean="0"/>
              <a:t>E=</a:t>
            </a:r>
            <a:r>
              <a:rPr lang="en-US" altLang="zh-CN" sz="2400" smtClean="0"/>
              <a:t>0</a:t>
            </a:r>
            <a:r>
              <a:rPr lang="en-US" altLang="zh-CN" sz="2400" i="1" smtClean="0"/>
              <a:t> </a:t>
            </a:r>
            <a:r>
              <a:rPr lang="zh-CN" altLang="en-US" sz="2400" smtClean="0">
                <a:solidFill>
                  <a:srgbClr val="006600"/>
                </a:solidFill>
              </a:rPr>
              <a:t>（试从上图找出这样的点）</a:t>
            </a:r>
            <a:r>
              <a:rPr lang="en-US" altLang="zh-CN" sz="2400" smtClean="0"/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en-US" altLang="zh-CN" sz="2400" smtClean="0">
                <a:solidFill>
                  <a:srgbClr val="00FF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smtClean="0">
                <a:solidFill>
                  <a:srgbClr val="0066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 smtClean="0">
                <a:latin typeface="宋体" panose="02010600030101010101" pitchFamily="2" charset="-122"/>
              </a:rPr>
              <a:t>在任何客观存在的电场中，试探电荷的受力大小及方向是确定的、唯一的，则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每一点上</a:t>
            </a:r>
            <a:r>
              <a:rPr lang="zh-CN" altLang="en-US" sz="2400" smtClean="0">
                <a:solidFill>
                  <a:srgbClr val="006600"/>
                </a:solidFill>
              </a:rPr>
              <a:t>只能有一个确定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i="1" smtClean="0">
                <a:solidFill>
                  <a:srgbClr val="006600"/>
                </a:solidFill>
              </a:rPr>
              <a:t>E</a:t>
            </a:r>
            <a:r>
              <a:rPr lang="zh-CN" altLang="en-US" sz="2400" smtClean="0">
                <a:solidFill>
                  <a:srgbClr val="006600"/>
                </a:solidFill>
              </a:rPr>
              <a:t>值，</a:t>
            </a:r>
            <a:r>
              <a:rPr lang="zh-CN" altLang="en-US" sz="2400" smtClean="0"/>
              <a:t>即</a:t>
            </a:r>
            <a:r>
              <a:rPr lang="zh-CN" altLang="en-US" sz="2400" smtClean="0">
                <a:solidFill>
                  <a:srgbClr val="006600"/>
                </a:solidFill>
              </a:rPr>
              <a:t>电场强度</a:t>
            </a:r>
            <a:r>
              <a:rPr lang="en-US" altLang="zh-CN" sz="2400" i="1" smtClean="0">
                <a:solidFill>
                  <a:srgbClr val="006600"/>
                </a:solidFill>
              </a:rPr>
              <a:t>E</a:t>
            </a:r>
            <a:r>
              <a:rPr lang="en-US" altLang="zh-CN" sz="2400" i="1" smtClean="0">
                <a:solidFill>
                  <a:schemeClr val="accent1"/>
                </a:solidFill>
              </a:rPr>
              <a:t> 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必定是空间坐标的单值函数</a:t>
            </a:r>
            <a:r>
              <a:rPr lang="zh-CN" altLang="en-US" sz="2400" smtClean="0"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　　因此，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任何两条</a:t>
            </a:r>
            <a:r>
              <a:rPr lang="en-US" altLang="zh-CN" sz="2400" i="1" smtClean="0">
                <a:solidFill>
                  <a:srgbClr val="006600"/>
                </a:solidFill>
              </a:rPr>
              <a:t>E 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线都</a:t>
            </a:r>
            <a:r>
              <a:rPr lang="zh-CN" altLang="en-US" sz="2400" smtClean="0">
                <a:solidFill>
                  <a:srgbClr val="0033CC"/>
                </a:solidFill>
                <a:latin typeface="宋体" panose="02010600030101010101" pitchFamily="2" charset="-122"/>
              </a:rPr>
              <a:t>不可能相交</a:t>
            </a:r>
            <a:r>
              <a:rPr lang="en-US" altLang="zh-CN" sz="2400" smtClean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962400" y="5803900"/>
            <a:ext cx="413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33CC"/>
                </a:solidFill>
                <a:latin typeface="宋体" panose="02010600030101010101" pitchFamily="2" charset="-122"/>
              </a:rPr>
              <a:t>该如何理解静电场中电场线的性质呢？</a:t>
            </a:r>
            <a:endParaRPr lang="en-US" altLang="zh-CN" sz="180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A6FC9-000F-435F-AAE4-1C04B1098AA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800" b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28600"/>
            <a:ext cx="8229600" cy="46482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33CC"/>
                </a:solidFill>
              </a:rPr>
              <a:t>两平行的无限大平面均匀带电，面电荷密度分别为</a:t>
            </a:r>
            <a:r>
              <a:rPr lang="en-US" altLang="zh-CN" sz="2400" smtClean="0">
                <a:solidFill>
                  <a:srgbClr val="0033CC"/>
                </a:solidFill>
              </a:rPr>
              <a:t>σ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1</a:t>
            </a:r>
            <a:r>
              <a:rPr lang="zh-CN" altLang="en-US" sz="2400" smtClean="0">
                <a:solidFill>
                  <a:srgbClr val="0033CC"/>
                </a:solidFill>
              </a:rPr>
              <a:t>和</a:t>
            </a:r>
            <a:r>
              <a:rPr lang="en-US" altLang="zh-CN" sz="2400" smtClean="0">
                <a:solidFill>
                  <a:srgbClr val="0033CC"/>
                </a:solidFill>
              </a:rPr>
              <a:t>σ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2</a:t>
            </a:r>
            <a:r>
              <a:rPr lang="zh-CN" altLang="en-US" sz="2400" smtClean="0">
                <a:solidFill>
                  <a:srgbClr val="0033CC"/>
                </a:solidFill>
              </a:rPr>
              <a:t>。</a:t>
            </a:r>
          </a:p>
          <a:p>
            <a:pPr lvl="1" eaLnBrk="1" hangingPunct="1"/>
            <a:r>
              <a:rPr lang="zh-CN" altLang="en-US" sz="2400" smtClean="0">
                <a:solidFill>
                  <a:srgbClr val="0033CC"/>
                </a:solidFill>
              </a:rPr>
              <a:t>（</a:t>
            </a:r>
            <a:r>
              <a:rPr lang="en-US" altLang="zh-CN" sz="2400" smtClean="0">
                <a:solidFill>
                  <a:srgbClr val="0033CC"/>
                </a:solidFill>
              </a:rPr>
              <a:t>1</a:t>
            </a:r>
            <a:r>
              <a:rPr lang="zh-CN" altLang="en-US" sz="2400" smtClean="0">
                <a:solidFill>
                  <a:srgbClr val="0033CC"/>
                </a:solidFill>
              </a:rPr>
              <a:t>）求空间三个区的场强；</a:t>
            </a:r>
          </a:p>
          <a:p>
            <a:pPr lvl="1" eaLnBrk="1" hangingPunct="1"/>
            <a:r>
              <a:rPr lang="zh-CN" altLang="en-US" sz="2400" smtClean="0">
                <a:solidFill>
                  <a:srgbClr val="0033CC"/>
                </a:solidFill>
              </a:rPr>
              <a:t>（</a:t>
            </a:r>
            <a:r>
              <a:rPr lang="en-US" altLang="zh-CN" sz="2400" smtClean="0">
                <a:solidFill>
                  <a:srgbClr val="0033CC"/>
                </a:solidFill>
              </a:rPr>
              <a:t>2</a:t>
            </a:r>
            <a:r>
              <a:rPr lang="zh-CN" altLang="en-US" sz="2400" smtClean="0">
                <a:solidFill>
                  <a:srgbClr val="0033CC"/>
                </a:solidFill>
              </a:rPr>
              <a:t>）写出各区场强在下列两种情况下的表达式</a:t>
            </a:r>
            <a:r>
              <a:rPr lang="en-US" altLang="zh-CN" sz="2400" smtClean="0">
                <a:solidFill>
                  <a:srgbClr val="0033CC"/>
                </a:solidFill>
              </a:rPr>
              <a:t>(a)σ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1</a:t>
            </a:r>
            <a:r>
              <a:rPr lang="en-US" altLang="zh-CN" sz="2400" smtClean="0">
                <a:solidFill>
                  <a:srgbClr val="0033CC"/>
                </a:solidFill>
              </a:rPr>
              <a:t>=σ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2</a:t>
            </a:r>
            <a:r>
              <a:rPr lang="en-US" altLang="zh-CN" sz="2400" smtClean="0">
                <a:solidFill>
                  <a:srgbClr val="0033CC"/>
                </a:solidFill>
              </a:rPr>
              <a:t>=σ</a:t>
            </a:r>
            <a:r>
              <a:rPr lang="zh-CN" altLang="en-US" sz="2400" smtClean="0">
                <a:solidFill>
                  <a:srgbClr val="0033CC"/>
                </a:solidFill>
              </a:rPr>
              <a:t>；</a:t>
            </a:r>
            <a:r>
              <a:rPr lang="en-US" altLang="zh-CN" sz="2400" smtClean="0">
                <a:solidFill>
                  <a:srgbClr val="0033CC"/>
                </a:solidFill>
              </a:rPr>
              <a:t>(b)σ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1</a:t>
            </a:r>
            <a:r>
              <a:rPr lang="en-US" altLang="zh-CN" sz="2400" smtClean="0">
                <a:solidFill>
                  <a:srgbClr val="0033CC"/>
                </a:solidFill>
              </a:rPr>
              <a:t>=-σ</a:t>
            </a:r>
            <a:r>
              <a:rPr lang="en-US" altLang="zh-CN" sz="2400" baseline="-25000" smtClean="0">
                <a:solidFill>
                  <a:srgbClr val="0033CC"/>
                </a:solidFill>
              </a:rPr>
              <a:t>2</a:t>
            </a:r>
            <a:r>
              <a:rPr lang="en-US" altLang="zh-CN" sz="2400" smtClean="0">
                <a:solidFill>
                  <a:srgbClr val="0033CC"/>
                </a:solidFill>
              </a:rPr>
              <a:t>=σ</a:t>
            </a:r>
          </a:p>
        </p:txBody>
      </p:sp>
      <p:sp>
        <p:nvSpPr>
          <p:cNvPr id="972804" name="Line 4"/>
          <p:cNvSpPr>
            <a:spLocks noChangeShapeType="1"/>
          </p:cNvSpPr>
          <p:nvPr/>
        </p:nvSpPr>
        <p:spPr bwMode="auto">
          <a:xfrm>
            <a:off x="5446713" y="28194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05" name="Line 5"/>
          <p:cNvSpPr>
            <a:spLocks noChangeShapeType="1"/>
          </p:cNvSpPr>
          <p:nvPr/>
        </p:nvSpPr>
        <p:spPr bwMode="auto">
          <a:xfrm>
            <a:off x="4379913" y="28194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4227513" y="23622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2362200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281613" y="23622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公式" r:id="rId5" imgW="190335" imgH="215713" progId="Equation.3">
                  <p:embed/>
                </p:oleObj>
              </mc:Choice>
              <mc:Fallback>
                <p:oleObj name="公式" r:id="rId5" imgW="190335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2362200"/>
                        <a:ext cx="365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8" name="Object 8"/>
          <p:cNvGraphicFramePr>
            <a:graphicFrameLocks noChangeAspect="1"/>
          </p:cNvGraphicFramePr>
          <p:nvPr/>
        </p:nvGraphicFramePr>
        <p:xfrm>
          <a:off x="3048000" y="2971800"/>
          <a:ext cx="1311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公式" r:id="rId7" imgW="685800" imgH="431800" progId="Equation.3">
                  <p:embed/>
                </p:oleObj>
              </mc:Choice>
              <mc:Fallback>
                <p:oleObj name="公式" r:id="rId7" imgW="685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13112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9" name="Object 9"/>
          <p:cNvGraphicFramePr>
            <a:graphicFrameLocks noChangeAspect="1"/>
          </p:cNvGraphicFramePr>
          <p:nvPr/>
        </p:nvGraphicFramePr>
        <p:xfrm>
          <a:off x="4343400" y="2971800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公式" r:id="rId9" imgW="583947" imgH="431613" progId="Equation.3">
                  <p:embed/>
                </p:oleObj>
              </mc:Choice>
              <mc:Fallback>
                <p:oleObj name="公式" r:id="rId9" imgW="58394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111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0" name="Object 10"/>
          <p:cNvGraphicFramePr>
            <a:graphicFrameLocks noChangeAspect="1"/>
          </p:cNvGraphicFramePr>
          <p:nvPr/>
        </p:nvGraphicFramePr>
        <p:xfrm>
          <a:off x="5980113" y="2971800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公式" r:id="rId11" imgW="583947" imgH="431613" progId="Equation.3">
                  <p:embed/>
                </p:oleObj>
              </mc:Choice>
              <mc:Fallback>
                <p:oleObj name="公式" r:id="rId11" imgW="583947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2971800"/>
                        <a:ext cx="111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1" name="Object 11"/>
          <p:cNvGraphicFramePr>
            <a:graphicFrameLocks noChangeAspect="1"/>
          </p:cNvGraphicFramePr>
          <p:nvPr/>
        </p:nvGraphicFramePr>
        <p:xfrm>
          <a:off x="5511800" y="3962400"/>
          <a:ext cx="114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name="公式" r:id="rId13" imgW="596900" imgH="431800" progId="Equation.3">
                  <p:embed/>
                </p:oleObj>
              </mc:Choice>
              <mc:Fallback>
                <p:oleObj name="公式" r:id="rId13" imgW="5969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3962400"/>
                        <a:ext cx="1141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2" name="Object 12"/>
          <p:cNvGraphicFramePr>
            <a:graphicFrameLocks noChangeAspect="1"/>
          </p:cNvGraphicFramePr>
          <p:nvPr/>
        </p:nvGraphicFramePr>
        <p:xfrm>
          <a:off x="4456113" y="3978275"/>
          <a:ext cx="990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公式" r:id="rId15" imgW="710891" imgH="431613" progId="Equation.3">
                  <p:embed/>
                </p:oleObj>
              </mc:Choice>
              <mc:Fallback>
                <p:oleObj name="公式" r:id="rId15" imgW="710891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978275"/>
                        <a:ext cx="9906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3" name="Object 13"/>
          <p:cNvGraphicFramePr>
            <a:graphicFrameLocks noChangeAspect="1"/>
          </p:cNvGraphicFramePr>
          <p:nvPr/>
        </p:nvGraphicFramePr>
        <p:xfrm>
          <a:off x="2551113" y="3886200"/>
          <a:ext cx="13604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公式" r:id="rId17" imgW="710891" imgH="431613" progId="Equation.3">
                  <p:embed/>
                </p:oleObj>
              </mc:Choice>
              <mc:Fallback>
                <p:oleObj name="公式" r:id="rId17" imgW="710891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886200"/>
                        <a:ext cx="13604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4" name="Object 14"/>
          <p:cNvGraphicFramePr>
            <a:graphicFrameLocks noChangeAspect="1"/>
          </p:cNvGraphicFramePr>
          <p:nvPr/>
        </p:nvGraphicFramePr>
        <p:xfrm>
          <a:off x="1941513" y="5257800"/>
          <a:ext cx="1828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公式" r:id="rId19" imgW="965200" imgH="431800" progId="Equation.3">
                  <p:embed/>
                </p:oleObj>
              </mc:Choice>
              <mc:Fallback>
                <p:oleObj name="公式" r:id="rId19" imgW="9652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257800"/>
                        <a:ext cx="18288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5" name="Object 15"/>
          <p:cNvGraphicFramePr>
            <a:graphicFrameLocks noChangeAspect="1"/>
          </p:cNvGraphicFramePr>
          <p:nvPr/>
        </p:nvGraphicFramePr>
        <p:xfrm>
          <a:off x="5791200" y="5257800"/>
          <a:ext cx="16367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公式" r:id="rId21" imgW="863225" imgH="431613" progId="Equation.3">
                  <p:embed/>
                </p:oleObj>
              </mc:Choice>
              <mc:Fallback>
                <p:oleObj name="公式" r:id="rId21" imgW="863225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57800"/>
                        <a:ext cx="163671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6" name="Object 16"/>
          <p:cNvGraphicFramePr>
            <a:graphicFrameLocks noChangeAspect="1"/>
          </p:cNvGraphicFramePr>
          <p:nvPr/>
        </p:nvGraphicFramePr>
        <p:xfrm>
          <a:off x="4086225" y="5257800"/>
          <a:ext cx="1612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公式" r:id="rId23" imgW="850531" imgH="431613" progId="Equation.3">
                  <p:embed/>
                </p:oleObj>
              </mc:Choice>
              <mc:Fallback>
                <p:oleObj name="公式" r:id="rId23" imgW="850531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5257800"/>
                        <a:ext cx="1612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72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7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7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55911-F9A9-4946-A281-5DF7ECAAA75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8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5052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33CC"/>
                </a:solidFill>
              </a:rPr>
              <a:t>(a)σ</a:t>
            </a:r>
            <a:r>
              <a:rPr lang="en-US" altLang="zh-CN" sz="2800" baseline="-25000" smtClean="0">
                <a:solidFill>
                  <a:srgbClr val="0033CC"/>
                </a:solidFill>
              </a:rPr>
              <a:t>1</a:t>
            </a:r>
            <a:r>
              <a:rPr lang="en-US" altLang="zh-CN" sz="2800" smtClean="0">
                <a:solidFill>
                  <a:srgbClr val="0033CC"/>
                </a:solidFill>
              </a:rPr>
              <a:t>=σ</a:t>
            </a:r>
            <a:r>
              <a:rPr lang="en-US" altLang="zh-CN" sz="2800" baseline="-25000" smtClean="0">
                <a:solidFill>
                  <a:srgbClr val="0033CC"/>
                </a:solidFill>
              </a:rPr>
              <a:t>2</a:t>
            </a:r>
            <a:r>
              <a:rPr lang="en-US" altLang="zh-CN" sz="2800" smtClean="0">
                <a:solidFill>
                  <a:srgbClr val="0033CC"/>
                </a:solidFill>
              </a:rPr>
              <a:t>=σ</a:t>
            </a:r>
          </a:p>
          <a:p>
            <a:pPr eaLnBrk="1" hangingPunct="1"/>
            <a:endParaRPr lang="en-US" altLang="zh-CN" sz="2800" smtClean="0">
              <a:solidFill>
                <a:srgbClr val="0033CC"/>
              </a:solidFill>
            </a:endParaRPr>
          </a:p>
          <a:p>
            <a:pPr eaLnBrk="1" hangingPunct="1"/>
            <a:endParaRPr lang="en-US" altLang="zh-CN" sz="280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zh-CN" sz="2800" smtClean="0">
                <a:solidFill>
                  <a:srgbClr val="0033CC"/>
                </a:solidFill>
              </a:rPr>
              <a:t>(b)σ</a:t>
            </a:r>
            <a:r>
              <a:rPr lang="en-US" altLang="zh-CN" sz="2800" baseline="-25000" smtClean="0">
                <a:solidFill>
                  <a:srgbClr val="0033CC"/>
                </a:solidFill>
              </a:rPr>
              <a:t>1</a:t>
            </a:r>
            <a:r>
              <a:rPr lang="en-US" altLang="zh-CN" sz="2800" smtClean="0">
                <a:solidFill>
                  <a:srgbClr val="0033CC"/>
                </a:solidFill>
              </a:rPr>
              <a:t>=-σ</a:t>
            </a:r>
            <a:r>
              <a:rPr lang="en-US" altLang="zh-CN" sz="2800" baseline="-25000" smtClean="0">
                <a:solidFill>
                  <a:srgbClr val="0033CC"/>
                </a:solidFill>
              </a:rPr>
              <a:t>2</a:t>
            </a:r>
            <a:r>
              <a:rPr lang="en-US" altLang="zh-CN" sz="2800" smtClean="0">
                <a:solidFill>
                  <a:srgbClr val="0033CC"/>
                </a:solidFill>
              </a:rPr>
              <a:t>=σ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4876800" y="1203325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3810000" y="1203325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657600" y="746125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746125"/>
                        <a:ext cx="3397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4711700" y="746125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公式" r:id="rId5" imgW="190335" imgH="215713" progId="Equation.3">
                  <p:embed/>
                </p:oleObj>
              </mc:Choice>
              <mc:Fallback>
                <p:oleObj name="公式" r:id="rId5" imgW="190335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746125"/>
                        <a:ext cx="365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2438400" y="1295400"/>
          <a:ext cx="1311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公式" r:id="rId7" imgW="685800" imgH="431800" progId="Equation.3">
                  <p:embed/>
                </p:oleObj>
              </mc:Choice>
              <mc:Fallback>
                <p:oleObj name="公式" r:id="rId7" imgW="685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13112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3773488" y="1355725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9" name="公式" r:id="rId9" imgW="583947" imgH="431613" progId="Equation.3">
                  <p:embed/>
                </p:oleObj>
              </mc:Choice>
              <mc:Fallback>
                <p:oleObj name="公式" r:id="rId9" imgW="58394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1355725"/>
                        <a:ext cx="111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410200" y="1355725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公式" r:id="rId11" imgW="583947" imgH="431613" progId="Equation.3">
                  <p:embed/>
                </p:oleObj>
              </mc:Choice>
              <mc:Fallback>
                <p:oleObj name="公式" r:id="rId11" imgW="583947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55725"/>
                        <a:ext cx="111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4941888" y="2346325"/>
          <a:ext cx="1141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1" name="公式" r:id="rId13" imgW="596900" imgH="431800" progId="Equation.3">
                  <p:embed/>
                </p:oleObj>
              </mc:Choice>
              <mc:Fallback>
                <p:oleObj name="公式" r:id="rId13" imgW="5969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2346325"/>
                        <a:ext cx="1141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3886200" y="2362200"/>
          <a:ext cx="990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2" name="公式" r:id="rId15" imgW="710891" imgH="431613" progId="Equation.3">
                  <p:embed/>
                </p:oleObj>
              </mc:Choice>
              <mc:Fallback>
                <p:oleObj name="公式" r:id="rId15" imgW="710891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9906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1981200" y="2270125"/>
          <a:ext cx="13604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3" name="公式" r:id="rId17" imgW="710891" imgH="431613" progId="Equation.3">
                  <p:embed/>
                </p:oleObj>
              </mc:Choice>
              <mc:Fallback>
                <p:oleObj name="公式" r:id="rId17" imgW="710891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70125"/>
                        <a:ext cx="13604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838200" y="5659438"/>
          <a:ext cx="2260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4" name="公式" r:id="rId19" imgW="1193800" imgH="431800" progId="Equation.3">
                  <p:embed/>
                </p:oleObj>
              </mc:Choice>
              <mc:Fallback>
                <p:oleObj name="公式" r:id="rId19" imgW="11938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59438"/>
                        <a:ext cx="2260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6172200" y="5735638"/>
          <a:ext cx="2070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公式" r:id="rId21" imgW="1091726" imgH="431613" progId="Equation.3">
                  <p:embed/>
                </p:oleObj>
              </mc:Choice>
              <mc:Fallback>
                <p:oleObj name="公式" r:id="rId21" imgW="1091726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735638"/>
                        <a:ext cx="20701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3962400" y="5659438"/>
          <a:ext cx="10350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公式" r:id="rId23" imgW="545863" imgH="431613" progId="Equation.3">
                  <p:embed/>
                </p:oleObj>
              </mc:Choice>
              <mc:Fallback>
                <p:oleObj name="公式" r:id="rId23" imgW="545863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59438"/>
                        <a:ext cx="10350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658813" y="4267200"/>
          <a:ext cx="26209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25" imgW="1384300" imgH="431800" progId="Equation.3">
                  <p:embed/>
                </p:oleObj>
              </mc:Choice>
              <mc:Fallback>
                <p:oleObj name="Equation" r:id="rId25" imgW="13843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267200"/>
                        <a:ext cx="262096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6172200" y="4267200"/>
          <a:ext cx="10588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27" imgW="558558" imgH="431613" progId="Equation.3">
                  <p:embed/>
                </p:oleObj>
              </mc:Choice>
              <mc:Fallback>
                <p:oleObj name="Equation" r:id="rId27" imgW="55855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105886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4046538" y="4459288"/>
          <a:ext cx="8667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29" imgW="457200" imgH="228600" progId="Equation.3">
                  <p:embed/>
                </p:oleObj>
              </mc:Choice>
              <mc:Fallback>
                <p:oleObj name="Equation" r:id="rId29" imgW="457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459288"/>
                        <a:ext cx="8667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3DE3D2-B7A9-4646-ACB2-DC547F9C251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800" b="0" smtClean="0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914400" y="228600"/>
            <a:ext cx="7467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792B25"/>
                </a:solidFill>
                <a:latin typeface="Symbol" panose="05050102010706020507" pitchFamily="18" charset="2"/>
              </a:rPr>
              <a:t>[</a:t>
            </a:r>
            <a:r>
              <a:rPr lang="zh-CN" altLang="en-US" sz="3600">
                <a:solidFill>
                  <a:srgbClr val="792B25"/>
                </a:solidFill>
                <a:latin typeface="Symbol" panose="05050102010706020507" pitchFamily="18" charset="2"/>
              </a:rPr>
              <a:t>实例</a:t>
            </a:r>
            <a:r>
              <a:rPr lang="en-US" altLang="zh-CN" sz="3600">
                <a:solidFill>
                  <a:srgbClr val="792B25"/>
                </a:solidFill>
                <a:latin typeface="Symbol" panose="05050102010706020507" pitchFamily="18" charset="2"/>
              </a:rPr>
              <a:t>]</a:t>
            </a:r>
            <a:r>
              <a:rPr lang="zh-CN" altLang="en-US" sz="3600">
                <a:solidFill>
                  <a:srgbClr val="0033CC"/>
                </a:solidFill>
                <a:latin typeface="Symbol" panose="05050102010706020507" pitchFamily="18" charset="2"/>
              </a:rPr>
              <a:t>平行板电容器的电场</a:t>
            </a:r>
            <a:endParaRPr lang="zh-CN" altLang="en-US" sz="3600" b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8" name="Object 5"/>
          <p:cNvGraphicFramePr>
            <a:graphicFrameLocks noChangeAspect="1"/>
          </p:cNvGraphicFramePr>
          <p:nvPr/>
        </p:nvGraphicFramePr>
        <p:xfrm>
          <a:off x="533400" y="2819400"/>
          <a:ext cx="345598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Image" r:id="rId3" imgW="9733851" imgH="6658666" progId="Photoshop.Image.6">
                  <p:embed/>
                </p:oleObj>
              </mc:Choice>
              <mc:Fallback>
                <p:oleObj name="Image" r:id="rId3" imgW="9733851" imgH="6658666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3455988" cy="2233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6"/>
          <p:cNvGraphicFramePr>
            <a:graphicFrameLocks noChangeAspect="1"/>
          </p:cNvGraphicFramePr>
          <p:nvPr/>
        </p:nvGraphicFramePr>
        <p:xfrm>
          <a:off x="4946650" y="2854325"/>
          <a:ext cx="324008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Image" r:id="rId5" imgW="8552065" imgH="5819979" progId="Photoshop.Image.6">
                  <p:embed/>
                </p:oleObj>
              </mc:Choice>
              <mc:Fallback>
                <p:oleObj name="Image" r:id="rId5" imgW="8552065" imgH="5819979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2854325"/>
                        <a:ext cx="3240088" cy="220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5099050" y="3082925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d&lt;&lt;r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62941-E573-472D-BDDE-D6E68C178CB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800" b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*</a:t>
            </a:r>
            <a:r>
              <a:rPr lang="zh-CN" altLang="en-US" dirty="0" smtClean="0"/>
              <a:t>电荷以体密度</a:t>
            </a:r>
            <a:r>
              <a:rPr lang="en-US" altLang="zh-CN" i="1" dirty="0" smtClean="0">
                <a:latin typeface="+mj-lt"/>
              </a:rPr>
              <a:t>ρ</a:t>
            </a:r>
            <a:r>
              <a:rPr lang="zh-CN" altLang="en-US" dirty="0" smtClean="0"/>
              <a:t>均匀分布在厚度为</a:t>
            </a:r>
            <a:r>
              <a:rPr lang="en-US" altLang="zh-CN" i="1" dirty="0" smtClean="0">
                <a:latin typeface="+mj-lt"/>
              </a:rPr>
              <a:t>d</a:t>
            </a:r>
            <a:r>
              <a:rPr lang="zh-CN" altLang="en-US" dirty="0" smtClean="0"/>
              <a:t>的无限大平板内，求板内外的场强</a:t>
            </a:r>
            <a:r>
              <a:rPr lang="en-US" altLang="zh-CN" i="1" dirty="0" smtClean="0">
                <a:latin typeface="+mj-lt"/>
              </a:rPr>
              <a:t>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C68F86-60EC-4416-96A4-0B702FB5C6C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800" b="0" smtClean="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8600"/>
            <a:ext cx="8229600" cy="46482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33CC"/>
                </a:solidFill>
              </a:rPr>
              <a:t>电荷以体密度</a:t>
            </a:r>
            <a:r>
              <a:rPr lang="en-US" altLang="zh-CN" sz="2400" smtClean="0">
                <a:solidFill>
                  <a:srgbClr val="0033CC"/>
                </a:solidFill>
              </a:rPr>
              <a:t>ρ</a:t>
            </a:r>
            <a:r>
              <a:rPr lang="zh-CN" altLang="en-US" sz="2400" smtClean="0">
                <a:solidFill>
                  <a:srgbClr val="0033CC"/>
                </a:solidFill>
              </a:rPr>
              <a:t>均匀分布在厚度为</a:t>
            </a:r>
            <a:r>
              <a:rPr lang="en-US" altLang="zh-CN" sz="2400" smtClean="0">
                <a:solidFill>
                  <a:srgbClr val="0033CC"/>
                </a:solidFill>
              </a:rPr>
              <a:t>d</a:t>
            </a:r>
            <a:r>
              <a:rPr lang="zh-CN" altLang="en-US" sz="2400" smtClean="0">
                <a:solidFill>
                  <a:srgbClr val="0033CC"/>
                </a:solidFill>
              </a:rPr>
              <a:t>的无限大平板内，求板内外的场强</a:t>
            </a:r>
            <a:r>
              <a:rPr lang="en-US" altLang="zh-CN" sz="2400" smtClean="0">
                <a:solidFill>
                  <a:srgbClr val="0033CC"/>
                </a:solidFill>
              </a:rPr>
              <a:t>E</a:t>
            </a:r>
            <a:r>
              <a:rPr lang="zh-CN" altLang="en-US" sz="2400" smtClean="0">
                <a:solidFill>
                  <a:srgbClr val="0033CC"/>
                </a:solidFill>
              </a:rPr>
              <a:t>。</a:t>
            </a: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6096000" y="990600"/>
            <a:ext cx="1066800" cy="2057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5791200" y="1524000"/>
            <a:ext cx="1676400" cy="9906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71782" name="Object 6"/>
          <p:cNvGraphicFramePr>
            <a:graphicFrameLocks noChangeAspect="1"/>
          </p:cNvGraphicFramePr>
          <p:nvPr/>
        </p:nvGraphicFramePr>
        <p:xfrm>
          <a:off x="1447800" y="1066800"/>
          <a:ext cx="1604963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公式" r:id="rId3" imgW="748975" imgH="1320227" progId="Equation.3">
                  <p:embed/>
                </p:oleObj>
              </mc:Choice>
              <mc:Fallback>
                <p:oleObj name="公式" r:id="rId3" imgW="748975" imgH="132022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604963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3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71784" name="Rectangle 8"/>
          <p:cNvSpPr>
            <a:spLocks noChangeArrowheads="1"/>
          </p:cNvSpPr>
          <p:nvPr/>
        </p:nvSpPr>
        <p:spPr bwMode="auto">
          <a:xfrm>
            <a:off x="6248400" y="1524000"/>
            <a:ext cx="762000" cy="9906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1785" name="Line 9"/>
          <p:cNvSpPr>
            <a:spLocks noChangeShapeType="1"/>
          </p:cNvSpPr>
          <p:nvPr/>
        </p:nvSpPr>
        <p:spPr bwMode="auto">
          <a:xfrm>
            <a:off x="6629400" y="990600"/>
            <a:ext cx="0" cy="2133600"/>
          </a:xfrm>
          <a:prstGeom prst="line">
            <a:avLst/>
          </a:prstGeom>
          <a:noFill/>
          <a:ln w="28575" cap="rnd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1786" name="Object 10"/>
          <p:cNvGraphicFramePr>
            <a:graphicFrameLocks noChangeAspect="1"/>
          </p:cNvGraphicFramePr>
          <p:nvPr/>
        </p:nvGraphicFramePr>
        <p:xfrm>
          <a:off x="1371600" y="4038600"/>
          <a:ext cx="19240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公式" r:id="rId5" imgW="901309" imgH="1320227" progId="Equation.3">
                  <p:embed/>
                </p:oleObj>
              </mc:Choice>
              <mc:Fallback>
                <p:oleObj name="公式" r:id="rId5" imgW="901309" imgH="132022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19240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88925" y="1219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外部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28600" y="4267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内部</a:t>
            </a:r>
          </a:p>
        </p:txBody>
      </p:sp>
      <p:sp>
        <p:nvSpPr>
          <p:cNvPr id="971789" name="Line 13"/>
          <p:cNvSpPr>
            <a:spLocks noChangeShapeType="1"/>
          </p:cNvSpPr>
          <p:nvPr/>
        </p:nvSpPr>
        <p:spPr bwMode="auto">
          <a:xfrm>
            <a:off x="4800600" y="51054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0" name="Line 14"/>
          <p:cNvSpPr>
            <a:spLocks noChangeShapeType="1"/>
          </p:cNvSpPr>
          <p:nvPr/>
        </p:nvSpPr>
        <p:spPr bwMode="auto">
          <a:xfrm flipV="1">
            <a:off x="6629400" y="35814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1" name="Line 15"/>
          <p:cNvSpPr>
            <a:spLocks noChangeShapeType="1"/>
          </p:cNvSpPr>
          <p:nvPr/>
        </p:nvSpPr>
        <p:spPr bwMode="auto">
          <a:xfrm flipV="1">
            <a:off x="6172200" y="4343400"/>
            <a:ext cx="990600" cy="13716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2" name="Line 16"/>
          <p:cNvSpPr>
            <a:spLocks noChangeShapeType="1"/>
          </p:cNvSpPr>
          <p:nvPr/>
        </p:nvSpPr>
        <p:spPr bwMode="auto">
          <a:xfrm flipV="1">
            <a:off x="4800600" y="5715000"/>
            <a:ext cx="1371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3" name="Line 17"/>
          <p:cNvSpPr>
            <a:spLocks noChangeShapeType="1"/>
          </p:cNvSpPr>
          <p:nvPr/>
        </p:nvSpPr>
        <p:spPr bwMode="auto">
          <a:xfrm flipV="1">
            <a:off x="7162800" y="4343400"/>
            <a:ext cx="12192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1794" name="Object 18"/>
          <p:cNvGraphicFramePr>
            <a:graphicFrameLocks noChangeAspect="1"/>
          </p:cNvGraphicFramePr>
          <p:nvPr/>
        </p:nvGraphicFramePr>
        <p:xfrm>
          <a:off x="7239000" y="3505200"/>
          <a:ext cx="121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公式" r:id="rId7" imgW="596641" imgH="215806" progId="Equation.3">
                  <p:embed/>
                </p:oleObj>
              </mc:Choice>
              <mc:Fallback>
                <p:oleObj name="公式" r:id="rId7" imgW="596641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05200"/>
                        <a:ext cx="121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891" name="直接箭头连接符 2"/>
          <p:cNvCxnSpPr>
            <a:cxnSpLocks noChangeShapeType="1"/>
          </p:cNvCxnSpPr>
          <p:nvPr/>
        </p:nvCxnSpPr>
        <p:spPr bwMode="auto">
          <a:xfrm>
            <a:off x="5105400" y="2846388"/>
            <a:ext cx="304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2" name="直接箭头连接符 4"/>
          <p:cNvCxnSpPr>
            <a:cxnSpLocks noChangeShapeType="1"/>
          </p:cNvCxnSpPr>
          <p:nvPr/>
        </p:nvCxnSpPr>
        <p:spPr bwMode="auto">
          <a:xfrm flipV="1">
            <a:off x="6629400" y="692150"/>
            <a:ext cx="0" cy="251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3" name="文本框 5"/>
          <p:cNvSpPr txBox="1">
            <a:spLocks noChangeArrowheads="1"/>
          </p:cNvSpPr>
          <p:nvPr/>
        </p:nvSpPr>
        <p:spPr bwMode="auto">
          <a:xfrm>
            <a:off x="7970838" y="24828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endParaRPr lang="zh-CN" altLang="en-US" sz="1800"/>
          </a:p>
        </p:txBody>
      </p:sp>
      <p:sp>
        <p:nvSpPr>
          <p:cNvPr id="79894" name="文本框 6"/>
          <p:cNvSpPr txBox="1">
            <a:spLocks noChangeArrowheads="1"/>
          </p:cNvSpPr>
          <p:nvPr/>
        </p:nvSpPr>
        <p:spPr bwMode="auto">
          <a:xfrm>
            <a:off x="6705600" y="685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y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7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7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7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animBg="1"/>
      <p:bldP spid="971781" grpId="1" animBg="1"/>
      <p:bldP spid="971783" grpId="0"/>
      <p:bldP spid="97178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F4E9E-C3AE-4E53-8935-F92AA564C89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800" b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800600" y="2573338"/>
            <a:ext cx="6096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O</a:t>
            </a:r>
            <a:endParaRPr lang="zh-CN" altLang="en-US" sz="1800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4191000" y="2576513"/>
            <a:ext cx="609600" cy="2438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838200" y="0"/>
            <a:ext cx="8305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  <a:r>
              <a:rPr lang="zh-CN" altLang="en-US" sz="2400"/>
              <a:t>区有正电荷，体密度　　，</a:t>
            </a:r>
            <a:r>
              <a:rPr lang="en-US" altLang="zh-CN" sz="2400"/>
              <a:t>p</a:t>
            </a:r>
            <a:r>
              <a:rPr lang="zh-CN" altLang="en-US" sz="2400"/>
              <a:t>区有负电荷，体密度　　，两区电荷代数和为零                               ，求电场分布。</a:t>
            </a:r>
          </a:p>
        </p:txBody>
      </p:sp>
      <p:sp>
        <p:nvSpPr>
          <p:cNvPr id="80902" name="Line 9"/>
          <p:cNvSpPr>
            <a:spLocks noChangeShapeType="1"/>
          </p:cNvSpPr>
          <p:nvPr/>
        </p:nvSpPr>
        <p:spPr bwMode="auto">
          <a:xfrm>
            <a:off x="2590800" y="4005263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0903" name="Object 10"/>
          <p:cNvGraphicFramePr>
            <a:graphicFrameLocks noChangeAspect="1"/>
          </p:cNvGraphicFramePr>
          <p:nvPr/>
        </p:nvGraphicFramePr>
        <p:xfrm>
          <a:off x="3505200" y="3486150"/>
          <a:ext cx="673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公式" r:id="rId3" imgW="279400" imgH="228600" progId="Equation.3">
                  <p:embed/>
                </p:oleObj>
              </mc:Choice>
              <mc:Fallback>
                <p:oleObj name="公式" r:id="rId3" imgW="279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86150"/>
                        <a:ext cx="6731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11"/>
          <p:cNvGraphicFramePr>
            <a:graphicFrameLocks noChangeAspect="1"/>
          </p:cNvGraphicFramePr>
          <p:nvPr/>
        </p:nvGraphicFramePr>
        <p:xfrm>
          <a:off x="5410200" y="3471863"/>
          <a:ext cx="3794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公式" r:id="rId5" imgW="177646" imgH="241091" progId="Equation.3">
                  <p:embed/>
                </p:oleObj>
              </mc:Choice>
              <mc:Fallback>
                <p:oleObj name="公式" r:id="rId5" imgW="177646" imgH="2410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71863"/>
                        <a:ext cx="3794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16"/>
          <p:cNvGraphicFramePr>
            <a:graphicFrameLocks noChangeAspect="1"/>
          </p:cNvGraphicFramePr>
          <p:nvPr/>
        </p:nvGraphicFramePr>
        <p:xfrm>
          <a:off x="4038600" y="95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5250"/>
                        <a:ext cx="428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7"/>
          <p:cNvGraphicFramePr>
            <a:graphicFrameLocks noChangeAspect="1"/>
          </p:cNvGraphicFramePr>
          <p:nvPr/>
        </p:nvGraphicFramePr>
        <p:xfrm>
          <a:off x="7772400" y="66675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9" imgW="203112" imgH="241195" progId="Equation.3">
                  <p:embed/>
                </p:oleObj>
              </mc:Choice>
              <mc:Fallback>
                <p:oleObj name="Equation" r:id="rId9" imgW="203112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6675"/>
                        <a:ext cx="45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20"/>
          <p:cNvGraphicFramePr>
            <a:graphicFrameLocks noChangeAspect="1"/>
          </p:cNvGraphicFramePr>
          <p:nvPr/>
        </p:nvGraphicFramePr>
        <p:xfrm>
          <a:off x="3429000" y="609600"/>
          <a:ext cx="2590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公式" r:id="rId11" imgW="1016000" imgH="241300" progId="Equation.3">
                  <p:embed/>
                </p:oleObj>
              </mc:Choice>
              <mc:Fallback>
                <p:oleObj name="公式" r:id="rId11" imgW="10160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9600"/>
                        <a:ext cx="2590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矩形 1"/>
          <p:cNvSpPr>
            <a:spLocks noChangeArrowheads="1"/>
          </p:cNvSpPr>
          <p:nvPr/>
        </p:nvSpPr>
        <p:spPr bwMode="auto">
          <a:xfrm>
            <a:off x="4332288" y="2906713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n</a:t>
            </a:r>
            <a:endParaRPr lang="zh-CN" altLang="en-US" sz="1800"/>
          </a:p>
        </p:txBody>
      </p:sp>
      <p:sp>
        <p:nvSpPr>
          <p:cNvPr id="80909" name="矩形 2"/>
          <p:cNvSpPr>
            <a:spLocks noChangeArrowheads="1"/>
          </p:cNvSpPr>
          <p:nvPr/>
        </p:nvSpPr>
        <p:spPr bwMode="auto">
          <a:xfrm>
            <a:off x="4911725" y="2921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C6BBE4-A8A4-48D7-A435-42E80541B27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800" b="0" smtClean="0"/>
          </a:p>
        </p:txBody>
      </p:sp>
      <p:sp>
        <p:nvSpPr>
          <p:cNvPr id="983042" name="Rectangle 2"/>
          <p:cNvSpPr>
            <a:spLocks noChangeArrowheads="1"/>
          </p:cNvSpPr>
          <p:nvPr/>
        </p:nvSpPr>
        <p:spPr bwMode="auto">
          <a:xfrm>
            <a:off x="4800600" y="2557463"/>
            <a:ext cx="6096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4191000" y="2576513"/>
            <a:ext cx="609600" cy="2438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981200" y="1871663"/>
          <a:ext cx="5791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公式" r:id="rId4" imgW="1854200" imgH="203200" progId="Equation.3">
                  <p:embed/>
                </p:oleObj>
              </mc:Choice>
              <mc:Fallback>
                <p:oleObj name="公式" r:id="rId4" imgW="1854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71663"/>
                        <a:ext cx="5791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6" name="Rectangle 6"/>
          <p:cNvSpPr>
            <a:spLocks noChangeArrowheads="1"/>
          </p:cNvSpPr>
          <p:nvPr/>
        </p:nvSpPr>
        <p:spPr bwMode="auto">
          <a:xfrm>
            <a:off x="3810000" y="2786063"/>
            <a:ext cx="1981200" cy="457200"/>
          </a:xfrm>
          <a:prstGeom prst="rect">
            <a:avLst/>
          </a:prstGeom>
          <a:noFill/>
          <a:ln w="28575" cap="rnd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83047" name="Rectangle 7"/>
          <p:cNvSpPr>
            <a:spLocks noChangeArrowheads="1"/>
          </p:cNvSpPr>
          <p:nvPr/>
        </p:nvSpPr>
        <p:spPr bwMode="auto">
          <a:xfrm>
            <a:off x="3200400" y="3414713"/>
            <a:ext cx="2590800" cy="457200"/>
          </a:xfrm>
          <a:prstGeom prst="rect">
            <a:avLst/>
          </a:prstGeom>
          <a:noFill/>
          <a:ln w="28575" cap="rnd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83048" name="Rectangle 8"/>
          <p:cNvSpPr>
            <a:spLocks noChangeArrowheads="1"/>
          </p:cNvSpPr>
          <p:nvPr/>
        </p:nvSpPr>
        <p:spPr bwMode="auto">
          <a:xfrm>
            <a:off x="3810000" y="4176713"/>
            <a:ext cx="2590800" cy="457200"/>
          </a:xfrm>
          <a:prstGeom prst="rect">
            <a:avLst/>
          </a:prstGeom>
          <a:noFill/>
          <a:ln w="28575" cap="rnd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590800" y="4005263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3505200" y="3486150"/>
          <a:ext cx="673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公式" r:id="rId6" imgW="279400" imgH="228600" progId="Equation.3">
                  <p:embed/>
                </p:oleObj>
              </mc:Choice>
              <mc:Fallback>
                <p:oleObj name="公式" r:id="rId6" imgW="279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86150"/>
                        <a:ext cx="6731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5410200" y="3471863"/>
          <a:ext cx="3794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公式" r:id="rId8" imgW="177646" imgH="241091" progId="Equation.3">
                  <p:embed/>
                </p:oleObj>
              </mc:Choice>
              <mc:Fallback>
                <p:oleObj name="公式" r:id="rId8" imgW="177646" imgH="2410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71863"/>
                        <a:ext cx="3794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2" name="Object 12"/>
          <p:cNvGraphicFramePr>
            <a:graphicFrameLocks noChangeAspect="1"/>
          </p:cNvGraphicFramePr>
          <p:nvPr/>
        </p:nvGraphicFramePr>
        <p:xfrm>
          <a:off x="881063" y="2957513"/>
          <a:ext cx="21383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Equation" r:id="rId10" imgW="914400" imgH="431800" progId="Equation.3">
                  <p:embed/>
                </p:oleObj>
              </mc:Choice>
              <mc:Fallback>
                <p:oleObj name="Equation" r:id="rId10" imgW="9144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957513"/>
                        <a:ext cx="2138362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3" name="Object 13"/>
          <p:cNvGraphicFramePr>
            <a:graphicFrameLocks noChangeAspect="1"/>
          </p:cNvGraphicFramePr>
          <p:nvPr/>
        </p:nvGraphicFramePr>
        <p:xfrm>
          <a:off x="5986463" y="2957513"/>
          <a:ext cx="19319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Equation" r:id="rId12" imgW="825500" imgH="431800" progId="Equation.3">
                  <p:embed/>
                </p:oleObj>
              </mc:Choice>
              <mc:Fallback>
                <p:oleObj name="Equation" r:id="rId12" imgW="825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2957513"/>
                        <a:ext cx="1931987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4" name="Object 14"/>
          <p:cNvGraphicFramePr>
            <a:graphicFrameLocks noChangeAspect="1"/>
          </p:cNvGraphicFramePr>
          <p:nvPr/>
        </p:nvGraphicFramePr>
        <p:xfrm>
          <a:off x="1555750" y="4086225"/>
          <a:ext cx="22288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5" name="公式" r:id="rId14" imgW="952087" imgH="444307" progId="Equation.3">
                  <p:embed/>
                </p:oleObj>
              </mc:Choice>
              <mc:Fallback>
                <p:oleObj name="公式" r:id="rId14" imgW="952087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086225"/>
                        <a:ext cx="2228850" cy="1038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5" name="Object 15"/>
          <p:cNvGraphicFramePr>
            <a:graphicFrameLocks noChangeAspect="1"/>
          </p:cNvGraphicFramePr>
          <p:nvPr/>
        </p:nvGraphicFramePr>
        <p:xfrm>
          <a:off x="6684963" y="4086225"/>
          <a:ext cx="20193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6" name="公式" r:id="rId16" imgW="863225" imgH="444307" progId="Equation.3">
                  <p:embed/>
                </p:oleObj>
              </mc:Choice>
              <mc:Fallback>
                <p:oleObj name="公式" r:id="rId16" imgW="863225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4086225"/>
                        <a:ext cx="2019300" cy="1038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8" name="Object 18"/>
          <p:cNvGraphicFramePr>
            <a:graphicFrameLocks noChangeAspect="1"/>
          </p:cNvGraphicFramePr>
          <p:nvPr/>
        </p:nvGraphicFramePr>
        <p:xfrm>
          <a:off x="1828800" y="5853113"/>
          <a:ext cx="1143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7" name="公式" r:id="rId18" imgW="419100" imgH="228600" progId="Equation.3">
                  <p:embed/>
                </p:oleObj>
              </mc:Choice>
              <mc:Fallback>
                <p:oleObj name="公式" r:id="rId18" imgW="4191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53113"/>
                        <a:ext cx="1143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9" name="Object 19"/>
          <p:cNvGraphicFramePr>
            <a:graphicFrameLocks noChangeAspect="1"/>
          </p:cNvGraphicFramePr>
          <p:nvPr/>
        </p:nvGraphicFramePr>
        <p:xfrm>
          <a:off x="6629400" y="5853113"/>
          <a:ext cx="11763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8" name="公式" r:id="rId20" imgW="431613" imgH="228501" progId="Equation.3">
                  <p:embed/>
                </p:oleObj>
              </mc:Choice>
              <mc:Fallback>
                <p:oleObj name="公式" r:id="rId20" imgW="431613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853113"/>
                        <a:ext cx="11763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Text Box 4"/>
          <p:cNvSpPr txBox="1">
            <a:spLocks noChangeArrowheads="1"/>
          </p:cNvSpPr>
          <p:nvPr/>
        </p:nvSpPr>
        <p:spPr bwMode="auto">
          <a:xfrm>
            <a:off x="838200" y="0"/>
            <a:ext cx="8305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  <a:r>
              <a:rPr lang="zh-CN" altLang="en-US" sz="2400"/>
              <a:t>区有正电荷，体密度　　，</a:t>
            </a:r>
            <a:r>
              <a:rPr lang="en-US" altLang="zh-CN" sz="2400"/>
              <a:t>p</a:t>
            </a:r>
            <a:r>
              <a:rPr lang="zh-CN" altLang="en-US" sz="2400"/>
              <a:t>区有负电荷，体密度　　，两区电荷代数和为零                               ，求电场分布。</a:t>
            </a:r>
          </a:p>
        </p:txBody>
      </p:sp>
      <p:graphicFrame>
        <p:nvGraphicFramePr>
          <p:cNvPr id="81939" name="Object 16"/>
          <p:cNvGraphicFramePr>
            <a:graphicFrameLocks noChangeAspect="1"/>
          </p:cNvGraphicFramePr>
          <p:nvPr/>
        </p:nvGraphicFramePr>
        <p:xfrm>
          <a:off x="4038600" y="95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Equation" r:id="rId22" imgW="190500" imgH="228600" progId="Equation.3">
                  <p:embed/>
                </p:oleObj>
              </mc:Choice>
              <mc:Fallback>
                <p:oleObj name="Equation" r:id="rId22" imgW="190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5250"/>
                        <a:ext cx="428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17"/>
          <p:cNvGraphicFramePr>
            <a:graphicFrameLocks noChangeAspect="1"/>
          </p:cNvGraphicFramePr>
          <p:nvPr/>
        </p:nvGraphicFramePr>
        <p:xfrm>
          <a:off x="7772400" y="66675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Equation" r:id="rId24" imgW="203112" imgH="241195" progId="Equation.3">
                  <p:embed/>
                </p:oleObj>
              </mc:Choice>
              <mc:Fallback>
                <p:oleObj name="Equation" r:id="rId24" imgW="203112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6675"/>
                        <a:ext cx="45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0"/>
          <p:cNvGraphicFramePr>
            <a:graphicFrameLocks noChangeAspect="1"/>
          </p:cNvGraphicFramePr>
          <p:nvPr/>
        </p:nvGraphicFramePr>
        <p:xfrm>
          <a:off x="3429000" y="609600"/>
          <a:ext cx="2590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1" name="公式" r:id="rId26" imgW="1016000" imgH="241300" progId="Equation.3">
                  <p:embed/>
                </p:oleObj>
              </mc:Choice>
              <mc:Fallback>
                <p:oleObj name="公式" r:id="rId26" imgW="10160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9600"/>
                        <a:ext cx="2590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83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8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983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983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8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983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8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8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2" grpId="0" animBg="1"/>
      <p:bldP spid="983042" grpId="1" animBg="1"/>
      <p:bldP spid="983043" grpId="0" animBg="1"/>
      <p:bldP spid="983043" grpId="1" animBg="1"/>
      <p:bldP spid="983046" grpId="0" animBg="1"/>
      <p:bldP spid="983047" grpId="0" animBg="1"/>
      <p:bldP spid="983047" grpId="1" animBg="1"/>
      <p:bldP spid="983048" grpId="0" animBg="1"/>
      <p:bldP spid="983048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71A472-D257-4918-9213-7AA4A1EDF8B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800" b="0" smtClean="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2362200" y="1828800"/>
            <a:ext cx="914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752600" y="1828800"/>
            <a:ext cx="609600" cy="2438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8949" name="Rectangle 5"/>
          <p:cNvSpPr>
            <a:spLocks noChangeArrowheads="1"/>
          </p:cNvSpPr>
          <p:nvPr/>
        </p:nvSpPr>
        <p:spPr bwMode="auto">
          <a:xfrm>
            <a:off x="152400" y="3581400"/>
            <a:ext cx="1981200" cy="457200"/>
          </a:xfrm>
          <a:prstGeom prst="rect">
            <a:avLst/>
          </a:prstGeom>
          <a:noFill/>
          <a:ln w="28575" cap="rnd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8950" name="Rectangle 6"/>
          <p:cNvSpPr>
            <a:spLocks noChangeArrowheads="1"/>
          </p:cNvSpPr>
          <p:nvPr/>
        </p:nvSpPr>
        <p:spPr bwMode="auto">
          <a:xfrm>
            <a:off x="2590800" y="3581400"/>
            <a:ext cx="1828800" cy="457200"/>
          </a:xfrm>
          <a:prstGeom prst="rect">
            <a:avLst/>
          </a:prstGeom>
          <a:noFill/>
          <a:ln w="28575" cap="rnd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52400" y="31242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066800" y="2605088"/>
          <a:ext cx="673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公式" r:id="rId3" imgW="279400" imgH="228600" progId="Equation.3">
                  <p:embed/>
                </p:oleObj>
              </mc:Choice>
              <mc:Fallback>
                <p:oleObj name="公式" r:id="rId3" imgW="279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05088"/>
                        <a:ext cx="6731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276600" y="2590800"/>
          <a:ext cx="379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公式" r:id="rId5" imgW="177646" imgH="241091" progId="Equation.3">
                  <p:embed/>
                </p:oleObj>
              </mc:Choice>
              <mc:Fallback>
                <p:oleObj name="公式" r:id="rId5" imgW="177646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3794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54" name="Object 10"/>
          <p:cNvGraphicFramePr>
            <a:graphicFrameLocks noChangeAspect="1"/>
          </p:cNvGraphicFramePr>
          <p:nvPr/>
        </p:nvGraphicFramePr>
        <p:xfrm>
          <a:off x="347663" y="4724400"/>
          <a:ext cx="2584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7" imgW="1104900" imgH="431800" progId="Equation.3">
                  <p:embed/>
                </p:oleObj>
              </mc:Choice>
              <mc:Fallback>
                <p:oleObj name="Equation" r:id="rId7" imgW="1104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4724400"/>
                        <a:ext cx="2584450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55" name="Object 11"/>
          <p:cNvGraphicFramePr>
            <a:graphicFrameLocks noChangeAspect="1"/>
          </p:cNvGraphicFramePr>
          <p:nvPr/>
        </p:nvGraphicFramePr>
        <p:xfrm>
          <a:off x="3290888" y="4738688"/>
          <a:ext cx="29416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公式" r:id="rId9" imgW="1256755" imgH="444307" progId="Equation.3">
                  <p:embed/>
                </p:oleObj>
              </mc:Choice>
              <mc:Fallback>
                <p:oleObj name="公式" r:id="rId9" imgW="1256755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738688"/>
                        <a:ext cx="2941637" cy="1039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58" name="Line 14"/>
          <p:cNvSpPr>
            <a:spLocks noChangeShapeType="1"/>
          </p:cNvSpPr>
          <p:nvPr/>
        </p:nvSpPr>
        <p:spPr bwMode="auto">
          <a:xfrm>
            <a:off x="1752600" y="2362200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8959" name="Line 15"/>
          <p:cNvSpPr>
            <a:spLocks noChangeShapeType="1"/>
          </p:cNvSpPr>
          <p:nvPr/>
        </p:nvSpPr>
        <p:spPr bwMode="auto">
          <a:xfrm>
            <a:off x="2362200" y="3657600"/>
            <a:ext cx="914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8960" name="Rectangle 16"/>
          <p:cNvSpPr>
            <a:spLocks noChangeArrowheads="1"/>
          </p:cNvSpPr>
          <p:nvPr/>
        </p:nvSpPr>
        <p:spPr bwMode="auto">
          <a:xfrm>
            <a:off x="6705600" y="1828800"/>
            <a:ext cx="914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8961" name="Rectangle 17"/>
          <p:cNvSpPr>
            <a:spLocks noChangeArrowheads="1"/>
          </p:cNvSpPr>
          <p:nvPr/>
        </p:nvSpPr>
        <p:spPr bwMode="auto">
          <a:xfrm>
            <a:off x="6096000" y="1828800"/>
            <a:ext cx="609600" cy="2438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8962" name="Line 18"/>
          <p:cNvSpPr>
            <a:spLocks noChangeShapeType="1"/>
          </p:cNvSpPr>
          <p:nvPr/>
        </p:nvSpPr>
        <p:spPr bwMode="auto">
          <a:xfrm>
            <a:off x="5105400" y="3124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8963" name="Object 19"/>
          <p:cNvGraphicFramePr>
            <a:graphicFrameLocks noChangeAspect="1"/>
          </p:cNvGraphicFramePr>
          <p:nvPr/>
        </p:nvGraphicFramePr>
        <p:xfrm>
          <a:off x="5410200" y="2605088"/>
          <a:ext cx="673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公式" r:id="rId11" imgW="279400" imgH="228600" progId="Equation.3">
                  <p:embed/>
                </p:oleObj>
              </mc:Choice>
              <mc:Fallback>
                <p:oleObj name="公式" r:id="rId11" imgW="2794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05088"/>
                        <a:ext cx="6731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64" name="Object 20"/>
          <p:cNvGraphicFramePr>
            <a:graphicFrameLocks noChangeAspect="1"/>
          </p:cNvGraphicFramePr>
          <p:nvPr/>
        </p:nvGraphicFramePr>
        <p:xfrm>
          <a:off x="7620000" y="2590800"/>
          <a:ext cx="379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公式" r:id="rId12" imgW="177646" imgH="241091" progId="Equation.3">
                  <p:embed/>
                </p:oleObj>
              </mc:Choice>
              <mc:Fallback>
                <p:oleObj name="公式" r:id="rId12" imgW="177646" imgH="24109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590800"/>
                        <a:ext cx="3794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65" name="Line 21"/>
          <p:cNvSpPr>
            <a:spLocks noChangeShapeType="1"/>
          </p:cNvSpPr>
          <p:nvPr/>
        </p:nvSpPr>
        <p:spPr bwMode="auto">
          <a:xfrm flipV="1">
            <a:off x="6096000" y="2133600"/>
            <a:ext cx="6096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8966" name="Line 22"/>
          <p:cNvSpPr>
            <a:spLocks noChangeShapeType="1"/>
          </p:cNvSpPr>
          <p:nvPr/>
        </p:nvSpPr>
        <p:spPr bwMode="auto">
          <a:xfrm flipH="1" flipV="1">
            <a:off x="6705600" y="2133600"/>
            <a:ext cx="9144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8967" name="Object 23"/>
          <p:cNvGraphicFramePr>
            <a:graphicFrameLocks noChangeAspect="1"/>
          </p:cNvGraphicFramePr>
          <p:nvPr/>
        </p:nvGraphicFramePr>
        <p:xfrm>
          <a:off x="6938963" y="1828800"/>
          <a:ext cx="17303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13" imgW="952500" imgH="457200" progId="Equation.3">
                  <p:embed/>
                </p:oleObj>
              </mc:Choice>
              <mc:Fallback>
                <p:oleObj name="Equation" r:id="rId13" imgW="9525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1828800"/>
                        <a:ext cx="17303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Text Box 4"/>
          <p:cNvSpPr txBox="1">
            <a:spLocks noChangeArrowheads="1"/>
          </p:cNvSpPr>
          <p:nvPr/>
        </p:nvSpPr>
        <p:spPr bwMode="auto">
          <a:xfrm>
            <a:off x="838200" y="0"/>
            <a:ext cx="8305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  <a:r>
              <a:rPr lang="zh-CN" altLang="en-US" sz="2400"/>
              <a:t>区有正电荷，体密度　　，</a:t>
            </a:r>
            <a:r>
              <a:rPr lang="en-US" altLang="zh-CN" sz="2400"/>
              <a:t>p</a:t>
            </a:r>
            <a:r>
              <a:rPr lang="zh-CN" altLang="en-US" sz="2400"/>
              <a:t>区有负电荷，体密度　　，两区电荷代数和为零                               ，求电场分布。</a:t>
            </a:r>
          </a:p>
        </p:txBody>
      </p:sp>
      <p:graphicFrame>
        <p:nvGraphicFramePr>
          <p:cNvPr id="83991" name="Object 16"/>
          <p:cNvGraphicFramePr>
            <a:graphicFrameLocks noChangeAspect="1"/>
          </p:cNvGraphicFramePr>
          <p:nvPr/>
        </p:nvGraphicFramePr>
        <p:xfrm>
          <a:off x="4038600" y="95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Equation" r:id="rId15" imgW="190500" imgH="228600" progId="Equation.3">
                  <p:embed/>
                </p:oleObj>
              </mc:Choice>
              <mc:Fallback>
                <p:oleObj name="Equation" r:id="rId15" imgW="190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5250"/>
                        <a:ext cx="428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17"/>
          <p:cNvGraphicFramePr>
            <a:graphicFrameLocks noChangeAspect="1"/>
          </p:cNvGraphicFramePr>
          <p:nvPr/>
        </p:nvGraphicFramePr>
        <p:xfrm>
          <a:off x="7772400" y="66675"/>
          <a:ext cx="45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3" name="Equation" r:id="rId17" imgW="203112" imgH="241195" progId="Equation.3">
                  <p:embed/>
                </p:oleObj>
              </mc:Choice>
              <mc:Fallback>
                <p:oleObj name="Equation" r:id="rId17" imgW="203112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6675"/>
                        <a:ext cx="45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8"/>
          <p:cNvGraphicFramePr>
            <a:graphicFrameLocks noChangeAspect="1"/>
          </p:cNvGraphicFramePr>
          <p:nvPr/>
        </p:nvGraphicFramePr>
        <p:xfrm>
          <a:off x="3429000" y="609600"/>
          <a:ext cx="2590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公式" r:id="rId19" imgW="1016000" imgH="241300" progId="Equation.3">
                  <p:embed/>
                </p:oleObj>
              </mc:Choice>
              <mc:Fallback>
                <p:oleObj name="公式" r:id="rId19" imgW="1016000" imgH="24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9600"/>
                        <a:ext cx="2590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057400" y="2209800"/>
            <a:ext cx="1066800" cy="457200"/>
          </a:xfrm>
          <a:prstGeom prst="rect">
            <a:avLst/>
          </a:prstGeom>
          <a:noFill/>
          <a:ln w="28575" cap="rnd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?</a:t>
            </a: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78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78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8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8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7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7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7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7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9" grpId="0" animBg="1"/>
      <p:bldP spid="978949" grpId="1" animBg="1"/>
      <p:bldP spid="978950" grpId="0" animBg="1"/>
      <p:bldP spid="978950" grpId="1" animBg="1"/>
      <p:bldP spid="978960" grpId="0" animBg="1"/>
      <p:bldP spid="978961" grpId="0" animBg="1"/>
      <p:bldP spid="26" grpId="0" animBg="1"/>
      <p:bldP spid="26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8C01DB-DBC1-4371-B514-6F662FC55EC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800" b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静电场中的稳定平衡（略偏离平衡位置后能否自动回到平衡位置）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3200400" y="2819400"/>
            <a:ext cx="2819400" cy="26670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3276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572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5720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3429000" y="35052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 flipV="1">
            <a:off x="4648200" y="4800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5181600" y="3429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1BF06-919C-4072-8EA5-462189447D3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800" b="0" smtClean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静电场中的稳定平衡（略偏离平衡位置后能否自动回到平衡位置）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某一点若不存在负电荷，则正电荷在该点不能处于稳定的平衡。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200400" y="2819400"/>
            <a:ext cx="2819400" cy="26670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3276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572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6024" name="Line 9"/>
          <p:cNvSpPr>
            <a:spLocks noChangeShapeType="1"/>
          </p:cNvSpPr>
          <p:nvPr/>
        </p:nvSpPr>
        <p:spPr bwMode="auto">
          <a:xfrm>
            <a:off x="4114800" y="38100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Line 10"/>
          <p:cNvSpPr>
            <a:spLocks noChangeShapeType="1"/>
          </p:cNvSpPr>
          <p:nvPr/>
        </p:nvSpPr>
        <p:spPr bwMode="auto">
          <a:xfrm flipH="1" flipV="1">
            <a:off x="4648200" y="4267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6" name="Line 11"/>
          <p:cNvSpPr>
            <a:spLocks noChangeShapeType="1"/>
          </p:cNvSpPr>
          <p:nvPr/>
        </p:nvSpPr>
        <p:spPr bwMode="auto">
          <a:xfrm flipH="1">
            <a:off x="4724400" y="37338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6028" name="Line 13"/>
          <p:cNvSpPr>
            <a:spLocks noChangeShapeType="1"/>
          </p:cNvSpPr>
          <p:nvPr/>
        </p:nvSpPr>
        <p:spPr bwMode="auto">
          <a:xfrm flipH="1">
            <a:off x="46482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9" name="Line 14"/>
          <p:cNvSpPr>
            <a:spLocks noChangeShapeType="1"/>
          </p:cNvSpPr>
          <p:nvPr/>
        </p:nvSpPr>
        <p:spPr bwMode="auto">
          <a:xfrm flipV="1">
            <a:off x="4267200" y="4191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0" name="Line 15"/>
          <p:cNvSpPr>
            <a:spLocks noChangeShapeType="1"/>
          </p:cNvSpPr>
          <p:nvPr/>
        </p:nvSpPr>
        <p:spPr bwMode="auto">
          <a:xfrm flipH="1" flipV="1">
            <a:off x="4724400" y="419100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30B51-29D5-4588-9A93-586BC3623DD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高斯定理</a:t>
            </a:r>
            <a:r>
              <a:rPr lang="en-US" altLang="zh-CN" smtClean="0">
                <a:solidFill>
                  <a:srgbClr val="792B25"/>
                </a:solidFill>
              </a:rPr>
              <a:t>-</a:t>
            </a:r>
            <a:r>
              <a:rPr lang="zh-CN" altLang="en-US" smtClean="0">
                <a:solidFill>
                  <a:srgbClr val="792B25"/>
                </a:solidFill>
              </a:rPr>
              <a:t>电通量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电场线始发于正电荷；汇聚于负电荷。</a:t>
            </a:r>
          </a:p>
          <a:p>
            <a:pPr eaLnBrk="1" hangingPunct="1"/>
            <a:r>
              <a:rPr lang="zh-CN" altLang="en-US" smtClean="0"/>
              <a:t>高斯定理：定量描述。</a:t>
            </a:r>
          </a:p>
        </p:txBody>
      </p:sp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3886200" y="3733800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33CC"/>
                </a:solidFill>
              </a:rPr>
              <a:t>电通量</a:t>
            </a:r>
          </a:p>
        </p:txBody>
      </p:sp>
      <p:sp>
        <p:nvSpPr>
          <p:cNvPr id="11270" name="文本框 5"/>
          <p:cNvSpPr txBox="1">
            <a:spLocks noChangeArrowheads="1"/>
          </p:cNvSpPr>
          <p:nvPr/>
        </p:nvSpPr>
        <p:spPr bwMode="auto">
          <a:xfrm>
            <a:off x="5562600" y="43180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磁，光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原子的稳定性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E7578-A3E0-4924-B21D-BE3E21EE78B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800" b="0" smtClean="0"/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1447800" y="2819400"/>
            <a:ext cx="2057400" cy="1905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438400" y="3733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5257800" y="2819400"/>
            <a:ext cx="2057400" cy="1905000"/>
          </a:xfrm>
          <a:prstGeom prst="ellips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6248400" y="3733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1050925" y="2078038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均匀的正电荷球体</a:t>
            </a:r>
          </a:p>
        </p:txBody>
      </p:sp>
      <p:sp>
        <p:nvSpPr>
          <p:cNvPr id="88073" name="Line 10"/>
          <p:cNvSpPr>
            <a:spLocks noChangeShapeType="1"/>
          </p:cNvSpPr>
          <p:nvPr/>
        </p:nvSpPr>
        <p:spPr bwMode="auto">
          <a:xfrm>
            <a:off x="2209800" y="25146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1066800" y="51054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负电荷集中在其中心</a:t>
            </a:r>
          </a:p>
        </p:txBody>
      </p:sp>
      <p:sp>
        <p:nvSpPr>
          <p:cNvPr id="88075" name="Line 12"/>
          <p:cNvSpPr>
            <a:spLocks noChangeShapeType="1"/>
          </p:cNvSpPr>
          <p:nvPr/>
        </p:nvSpPr>
        <p:spPr bwMode="auto">
          <a:xfrm flipH="1" flipV="1">
            <a:off x="2514600" y="3962400"/>
            <a:ext cx="76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6" name="Text Box 13"/>
          <p:cNvSpPr txBox="1">
            <a:spLocks noChangeArrowheads="1"/>
          </p:cNvSpPr>
          <p:nvPr/>
        </p:nvSpPr>
        <p:spPr bwMode="auto">
          <a:xfrm>
            <a:off x="990600" y="14478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792B25"/>
                </a:solidFill>
              </a:rPr>
              <a:t>原子的汤姆逊模型</a:t>
            </a:r>
          </a:p>
        </p:txBody>
      </p:sp>
      <p:sp>
        <p:nvSpPr>
          <p:cNvPr id="88077" name="Text Box 14"/>
          <p:cNvSpPr txBox="1">
            <a:spLocks noChangeArrowheads="1"/>
          </p:cNvSpPr>
          <p:nvPr/>
        </p:nvSpPr>
        <p:spPr bwMode="auto">
          <a:xfrm>
            <a:off x="5105400" y="15240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792B25"/>
                </a:solidFill>
              </a:rPr>
              <a:t>原子的电子云</a:t>
            </a:r>
          </a:p>
        </p:txBody>
      </p:sp>
      <p:pic>
        <p:nvPicPr>
          <p:cNvPr id="88078" name="Picture 15" descr="GTRYZNUFW00~FE5D_[6VX{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8109" r="72974" b="72974"/>
          <a:stretch>
            <a:fillRect/>
          </a:stretch>
        </p:blipFill>
        <p:spPr bwMode="auto">
          <a:xfrm>
            <a:off x="5105400" y="2667000"/>
            <a:ext cx="23622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74B0E-5D3E-4249-ADB8-25053F8238A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800" b="0" smtClean="0"/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381000" y="1447800"/>
            <a:ext cx="8305800" cy="3352800"/>
          </a:xfrm>
          <a:prstGeom prst="rect">
            <a:avLst/>
          </a:prstGeom>
          <a:noFill/>
          <a:ln w="9525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习题：</a:t>
            </a:r>
            <a:r>
              <a:rPr lang="en-US" altLang="zh-CN" sz="3600">
                <a:latin typeface="Times New Roman" panose="02020603050405020304" pitchFamily="18" charset="0"/>
              </a:rPr>
              <a:t>P89</a:t>
            </a:r>
            <a:r>
              <a:rPr lang="en-US" altLang="zh-CN">
                <a:latin typeface="Times New Roman" panose="02020603050405020304" pitchFamily="18" charset="0"/>
              </a:rPr>
              <a:t/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            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13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14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雨量计：下雨天，放一个桶到外面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10cm/h</a:t>
            </a:r>
          </a:p>
          <a:p>
            <a:pPr marL="0" indent="0">
              <a:buFontTx/>
              <a:buNone/>
            </a:pPr>
            <a:r>
              <a:rPr lang="zh-CN" altLang="en-US" smtClean="0"/>
              <a:t>可知，每秒钟通过桶口面积的水量，水通量。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在雨天在外面挂一个不沾水的笼子，平着悬挂一个筛子。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C4D3A-B721-4292-AEEA-AC21FEF2831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800" b="0" smtClean="0"/>
          </a:p>
        </p:txBody>
      </p:sp>
      <p:grpSp>
        <p:nvGrpSpPr>
          <p:cNvPr id="12293" name="组合 7"/>
          <p:cNvGrpSpPr>
            <a:grpSpLocks/>
          </p:cNvGrpSpPr>
          <p:nvPr/>
        </p:nvGrpSpPr>
        <p:grpSpPr bwMode="auto">
          <a:xfrm>
            <a:off x="2819400" y="2705100"/>
            <a:ext cx="685800" cy="1219200"/>
            <a:chOff x="1524000" y="2667000"/>
            <a:chExt cx="685800" cy="1219200"/>
          </a:xfrm>
        </p:grpSpPr>
        <p:sp>
          <p:nvSpPr>
            <p:cNvPr id="12302" name="椭圆 6"/>
            <p:cNvSpPr>
              <a:spLocks noChangeArrowheads="1"/>
            </p:cNvSpPr>
            <p:nvPr/>
          </p:nvSpPr>
          <p:spPr bwMode="auto">
            <a:xfrm>
              <a:off x="1524000" y="3733800"/>
              <a:ext cx="685800" cy="152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3" name="矩形 4"/>
            <p:cNvSpPr>
              <a:spLocks noChangeArrowheads="1"/>
            </p:cNvSpPr>
            <p:nvPr/>
          </p:nvSpPr>
          <p:spPr bwMode="auto">
            <a:xfrm>
              <a:off x="1524000" y="2743200"/>
              <a:ext cx="6858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4" name="椭圆 5"/>
            <p:cNvSpPr>
              <a:spLocks noChangeArrowheads="1"/>
            </p:cNvSpPr>
            <p:nvPr/>
          </p:nvSpPr>
          <p:spPr bwMode="auto">
            <a:xfrm>
              <a:off x="1524000" y="2667000"/>
              <a:ext cx="685800" cy="152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cxnSp>
        <p:nvCxnSpPr>
          <p:cNvPr id="12294" name="直接箭头连接符 9"/>
          <p:cNvCxnSpPr>
            <a:cxnSpLocks noChangeShapeType="1"/>
          </p:cNvCxnSpPr>
          <p:nvPr/>
        </p:nvCxnSpPr>
        <p:spPr bwMode="auto">
          <a:xfrm>
            <a:off x="2819400" y="2209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直接箭头连接符 10"/>
          <p:cNvCxnSpPr>
            <a:cxnSpLocks noChangeShapeType="1"/>
          </p:cNvCxnSpPr>
          <p:nvPr/>
        </p:nvCxnSpPr>
        <p:spPr bwMode="auto">
          <a:xfrm>
            <a:off x="2971800" y="23622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直接箭头连接符 11"/>
          <p:cNvCxnSpPr>
            <a:cxnSpLocks noChangeShapeType="1"/>
          </p:cNvCxnSpPr>
          <p:nvPr/>
        </p:nvCxnSpPr>
        <p:spPr bwMode="auto">
          <a:xfrm>
            <a:off x="3048000" y="2109788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直接箭头连接符 12"/>
          <p:cNvCxnSpPr>
            <a:cxnSpLocks noChangeShapeType="1"/>
          </p:cNvCxnSpPr>
          <p:nvPr/>
        </p:nvCxnSpPr>
        <p:spPr bwMode="auto">
          <a:xfrm>
            <a:off x="3162300" y="2300288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直接箭头连接符 13"/>
          <p:cNvCxnSpPr>
            <a:cxnSpLocks noChangeShapeType="1"/>
          </p:cNvCxnSpPr>
          <p:nvPr/>
        </p:nvCxnSpPr>
        <p:spPr bwMode="auto">
          <a:xfrm>
            <a:off x="3276600" y="2276475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直接箭头连接符 14"/>
          <p:cNvCxnSpPr>
            <a:cxnSpLocks noChangeShapeType="1"/>
          </p:cNvCxnSpPr>
          <p:nvPr/>
        </p:nvCxnSpPr>
        <p:spPr bwMode="auto">
          <a:xfrm>
            <a:off x="3429000" y="2276475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直接箭头连接符 16"/>
          <p:cNvCxnSpPr>
            <a:cxnSpLocks noChangeShapeType="1"/>
          </p:cNvCxnSpPr>
          <p:nvPr/>
        </p:nvCxnSpPr>
        <p:spPr bwMode="auto">
          <a:xfrm>
            <a:off x="3581400" y="3429000"/>
            <a:ext cx="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圆角矩形 17"/>
          <p:cNvSpPr>
            <a:spLocks noChangeArrowheads="1"/>
          </p:cNvSpPr>
          <p:nvPr/>
        </p:nvSpPr>
        <p:spPr bwMode="auto">
          <a:xfrm>
            <a:off x="461963" y="4586288"/>
            <a:ext cx="8305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22621</TotalTime>
  <Words>3588</Words>
  <Application>Microsoft Office PowerPoint</Application>
  <PresentationFormat>全屏显示(4:3)</PresentationFormat>
  <Paragraphs>587</Paragraphs>
  <Slides>81</Slides>
  <Notes>3</Notes>
  <HiddenSlides>8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创艺简粗黑</vt:lpstr>
      <vt:lpstr>创艺简细圆</vt:lpstr>
      <vt:lpstr>仿宋_GB2312</vt:lpstr>
      <vt:lpstr>黑体</vt:lpstr>
      <vt:lpstr>华康简黑</vt:lpstr>
      <vt:lpstr>华康简楷</vt:lpstr>
      <vt:lpstr>楷体_GB2312</vt:lpstr>
      <vt:lpstr>宋体</vt:lpstr>
      <vt:lpstr>幼圆</vt:lpstr>
      <vt:lpstr>Arial</vt:lpstr>
      <vt:lpstr>Bookman Old Style</vt:lpstr>
      <vt:lpstr>Symbol</vt:lpstr>
      <vt:lpstr>Times New Roman</vt:lpstr>
      <vt:lpstr>中大模板</vt:lpstr>
      <vt:lpstr>Equation</vt:lpstr>
      <vt:lpstr>Image</vt:lpstr>
      <vt:lpstr>公式</vt:lpstr>
      <vt:lpstr> 1.3 高斯定理</vt:lpstr>
      <vt:lpstr>回顾</vt:lpstr>
      <vt:lpstr>回顾</vt:lpstr>
      <vt:lpstr>PowerPoint 演示文稿</vt:lpstr>
      <vt:lpstr>PowerPoint 演示文稿</vt:lpstr>
      <vt:lpstr>从图片中的例子我们看到，静电场的E 线有如下性质：</vt:lpstr>
      <vt:lpstr>从上述例子我们看到，静电场的E 线有如下性质：</vt:lpstr>
      <vt:lpstr>高斯定理-电通量</vt:lpstr>
      <vt:lpstr>PowerPoint 演示文稿</vt:lpstr>
      <vt:lpstr>电  通量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1.3 高斯定理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上述结果可推广至电荷连续分布的情况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下面讨论三种重要的对称性——球对称性、无限长直线对称性、无限大平面对称性的情形。  </vt:lpstr>
      <vt:lpstr>PowerPoint 演示文稿</vt:lpstr>
      <vt:lpstr>PowerPoint 演示文稿</vt:lpstr>
      <vt:lpstr>均匀带电球壳的电场强度（积分法）</vt:lpstr>
      <vt:lpstr>问题1：某一球面内部（或任意闭合曲面内部）包含的净电荷为零，其内部电场是否必定为零？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两个均匀带电的共轴圆筒      </vt:lpstr>
      <vt:lpstr>两个均匀带电的共轴圆筒      </vt:lpstr>
      <vt:lpstr>    若l 1=-l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原子的稳定性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DH GUO</cp:lastModifiedBy>
  <cp:revision>1198</cp:revision>
  <cp:lastPrinted>1601-01-01T00:00:00Z</cp:lastPrinted>
  <dcterms:created xsi:type="dcterms:W3CDTF">1601-01-01T00:00:00Z</dcterms:created>
  <dcterms:modified xsi:type="dcterms:W3CDTF">2019-03-18T12:40:44Z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