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13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417" r:id="rId14"/>
    <p:sldId id="377" r:id="rId15"/>
    <p:sldId id="378" r:id="rId16"/>
    <p:sldId id="379" r:id="rId18"/>
    <p:sldId id="380" r:id="rId19"/>
    <p:sldId id="418" r:id="rId20"/>
    <p:sldId id="381" r:id="rId21"/>
    <p:sldId id="382" r:id="rId22"/>
    <p:sldId id="442" r:id="rId23"/>
    <p:sldId id="383" r:id="rId24"/>
    <p:sldId id="384" r:id="rId25"/>
    <p:sldId id="385" r:id="rId26"/>
    <p:sldId id="440" r:id="rId27"/>
    <p:sldId id="441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FFFFFF"/>
    <a:srgbClr val="006600"/>
    <a:srgbClr val="792B25"/>
    <a:srgbClr val="FF0000"/>
    <a:srgbClr val="00CC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813"/>
    <p:restoredTop sz="93059"/>
  </p:normalViewPr>
  <p:slideViewPr>
    <p:cSldViewPr showGuides="1">
      <p:cViewPr varScale="1">
        <p:scale>
          <a:sx n="67" d="100"/>
          <a:sy n="67" d="100"/>
        </p:scale>
        <p:origin x="12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ABE8E6-11D4-4221-9C6D-4E00FCA74F0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4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ckground 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5" descr="校徽 copy"/>
          <p:cNvPicPr>
            <a:picLocks noChangeAspect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524000"/>
            <a:ext cx="1600200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20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中山大学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 descr="图片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8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F29CE6-4721-4605-878A-62464D05560E}" type="slidenum"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6"/>
          <p:cNvSpPr txBox="1">
            <a:spLocks noGrp="1" noChangeArrowheads="1"/>
          </p:cNvSpPr>
          <p:nvPr>
            <p:ph type="ftr" sz="quarter" idx="3"/>
          </p:nvPr>
        </p:nvSpPr>
        <p:spPr bwMode="auto">
          <a:noFill/>
          <a:ln>
            <a:noFill/>
          </a:ln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中山大学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8382000" cy="4343400"/>
          </a:xfrm>
          <a:ln/>
        </p:spPr>
        <p:txBody>
          <a:bodyPr vert="horz" wrap="square" lIns="91440" tIns="45720" rIns="91440" bIns="45720" anchor="ctr"/>
          <a:p>
            <a:pPr eaLnBrk="1" hangingPunct="1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  <a:cs typeface="+mj-cs"/>
              </a:rPr>
              <a:t>第一章    </a:t>
            </a:r>
            <a:br>
              <a:rPr lang="zh-CN" altLang="en-US" dirty="0">
                <a:latin typeface="仿宋_GB2312" pitchFamily="49" charset="-122"/>
                <a:ea typeface="仿宋_GB2312" pitchFamily="49" charset="-122"/>
                <a:cs typeface="+mj-cs"/>
              </a:rPr>
            </a:br>
            <a:r>
              <a:rPr lang="zh-CN" altLang="en-US" dirty="0">
                <a:latin typeface="仿宋_GB2312" pitchFamily="49" charset="-122"/>
                <a:ea typeface="仿宋_GB2312" pitchFamily="49" charset="-122"/>
                <a:cs typeface="+mj-cs"/>
              </a:rPr>
              <a:t>电荷和静电场</a:t>
            </a:r>
            <a:br>
              <a:rPr lang="zh-CN" altLang="en-US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  <a:cs typeface="+mj-cs"/>
              </a:rPr>
            </a:br>
            <a:r>
              <a:rPr lang="en-US" altLang="zh-CN" sz="3600" b="0" dirty="0">
                <a:solidFill>
                  <a:srgbClr val="792B25"/>
                </a:solidFill>
                <a:latin typeface="+mj-lt"/>
                <a:ea typeface="幼圆" pitchFamily="49" charset="-122"/>
                <a:cs typeface="+mj-cs"/>
              </a:rPr>
              <a:t>Electric  Charges </a:t>
            </a:r>
            <a:br>
              <a:rPr lang="en-US" altLang="zh-CN" sz="3600" b="0" dirty="0">
                <a:solidFill>
                  <a:srgbClr val="792B25"/>
                </a:solidFill>
                <a:latin typeface="+mj-lt"/>
                <a:ea typeface="幼圆" pitchFamily="49" charset="-122"/>
                <a:cs typeface="+mj-cs"/>
              </a:rPr>
            </a:br>
            <a:r>
              <a:rPr lang="en-US" altLang="zh-CN" sz="3600" b="0" dirty="0">
                <a:solidFill>
                  <a:srgbClr val="792B25"/>
                </a:solidFill>
                <a:latin typeface="+mj-lt"/>
                <a:ea typeface="幼圆" pitchFamily="49" charset="-122"/>
                <a:cs typeface="+mj-cs"/>
              </a:rPr>
              <a:t>and </a:t>
            </a:r>
            <a:br>
              <a:rPr lang="en-US" altLang="zh-CN" sz="3600" b="0" dirty="0">
                <a:solidFill>
                  <a:srgbClr val="792B25"/>
                </a:solidFill>
                <a:latin typeface="+mj-lt"/>
                <a:ea typeface="幼圆" pitchFamily="49" charset="-122"/>
                <a:cs typeface="+mj-cs"/>
              </a:rPr>
            </a:br>
            <a:r>
              <a:rPr lang="en-US" altLang="zh-CN" sz="3600" b="0" dirty="0">
                <a:solidFill>
                  <a:srgbClr val="792B25"/>
                </a:solidFill>
                <a:latin typeface="+mj-lt"/>
                <a:ea typeface="幼圆" pitchFamily="49" charset="-122"/>
                <a:cs typeface="+mj-cs"/>
              </a:rPr>
              <a:t>Electrostatic  Fields</a:t>
            </a:r>
            <a:endParaRPr lang="en-US" altLang="zh-CN" sz="3600" b="0" dirty="0">
              <a:solidFill>
                <a:srgbClr val="792B25"/>
              </a:solidFill>
              <a:latin typeface="+mj-lt"/>
              <a:ea typeface="幼圆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66163" cy="914400"/>
          </a:xfrm>
          <a:ln/>
        </p:spPr>
        <p:txBody>
          <a:bodyPr vert="horz" wrap="square" lIns="91440" tIns="45720" rIns="91440" bIns="45720" anchor="ctr"/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电荷的性质</a:t>
            </a:r>
            <a:r>
              <a:rPr lang="zh-CN" altLang="en-US" sz="3200" dirty="0">
                <a:latin typeface="创艺简细圆" charset="-122"/>
                <a:ea typeface="创艺简细圆" charset="-122"/>
              </a:rPr>
              <a:t>   </a:t>
            </a:r>
            <a:r>
              <a:rPr lang="en-US" altLang="zh-CN" sz="2400" dirty="0">
                <a:ea typeface="幼圆" pitchFamily="49" charset="-122"/>
              </a:rPr>
              <a:t>THE PROPERTIES OF CHARGES</a:t>
            </a:r>
            <a:endParaRPr lang="en-US" altLang="zh-CN" sz="2400" dirty="0">
              <a:ea typeface="幼圆" pitchFamily="49" charset="-122"/>
            </a:endParaRPr>
          </a:p>
        </p:txBody>
      </p:sp>
      <p:sp>
        <p:nvSpPr>
          <p:cNvPr id="13316" name="Rectangle 3"/>
          <p:cNvSpPr/>
          <p:nvPr/>
        </p:nvSpPr>
        <p:spPr>
          <a:xfrm>
            <a:off x="152400" y="2133600"/>
            <a:ext cx="8818563" cy="4314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792B25"/>
                </a:solidFill>
                <a:latin typeface="创艺简细圆" charset="-122"/>
                <a:ea typeface="创艺简细圆" charset="-122"/>
              </a:rPr>
              <a:t>(1)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两种电荷</a:t>
            </a:r>
            <a:r>
              <a:rPr lang="en-US" altLang="zh-CN" sz="2800" dirty="0">
                <a:solidFill>
                  <a:srgbClr val="792B25"/>
                </a:solidFill>
                <a:latin typeface="创艺简细圆" charset="-122"/>
                <a:ea typeface="创艺简细圆" charset="-122"/>
              </a:rPr>
              <a:t>(Two Kinds of Charge)</a:t>
            </a:r>
            <a:endParaRPr lang="en-US" altLang="zh-CN" sz="2800" dirty="0">
              <a:solidFill>
                <a:srgbClr val="792B25"/>
              </a:solidFill>
              <a:latin typeface="创艺简细圆" charset="-122"/>
              <a:ea typeface="创艺简细圆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6600"/>
                </a:solidFill>
                <a:latin typeface="Aldine721 Lt BT" pitchFamily="18" charset="0"/>
                <a:ea typeface="仿宋_GB2312" pitchFamily="49" charset="-122"/>
              </a:rPr>
              <a:t>“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负电荷</a:t>
            </a:r>
            <a:r>
              <a:rPr lang="zh-CN" altLang="en-US" sz="2800" dirty="0">
                <a:solidFill>
                  <a:srgbClr val="006600"/>
                </a:solidFill>
                <a:latin typeface="Aldine721 Lt BT" pitchFamily="18" charset="0"/>
                <a:ea typeface="仿宋_GB2312" pitchFamily="49" charset="-122"/>
              </a:rPr>
              <a:t>” </a:t>
            </a:r>
            <a:r>
              <a:rPr lang="en-US" altLang="zh-CN" sz="2800" dirty="0">
                <a:ea typeface="仿宋_GB2312" pitchFamily="49" charset="-122"/>
              </a:rPr>
              <a:t>(</a:t>
            </a:r>
            <a:r>
              <a:rPr lang="en-US" altLang="zh-CN" sz="2800" dirty="0">
                <a:solidFill>
                  <a:srgbClr val="792B25"/>
                </a:solidFill>
                <a:ea typeface="仿宋_GB2312" pitchFamily="49" charset="-122"/>
              </a:rPr>
              <a:t>negative charge</a:t>
            </a:r>
            <a:r>
              <a:rPr lang="en-US" altLang="zh-CN" sz="2800" dirty="0">
                <a:ea typeface="仿宋_GB2312" pitchFamily="49" charset="-122"/>
              </a:rPr>
              <a:t>),</a:t>
            </a:r>
            <a:endParaRPr lang="en-US" altLang="zh-CN" sz="2800" dirty="0">
              <a:ea typeface="仿宋_GB2312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6600"/>
                </a:solidFill>
                <a:latin typeface="Aldine721 Lt BT" pitchFamily="18" charset="0"/>
                <a:ea typeface="仿宋_GB2312" pitchFamily="49" charset="-122"/>
              </a:rPr>
              <a:t>“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正电荷</a:t>
            </a:r>
            <a:r>
              <a:rPr lang="zh-CN" altLang="en-US" sz="2800" dirty="0">
                <a:solidFill>
                  <a:srgbClr val="006600"/>
                </a:solidFill>
                <a:latin typeface="Aldine721 Lt BT" pitchFamily="18" charset="0"/>
                <a:ea typeface="仿宋_GB2312" pitchFamily="49" charset="-122"/>
              </a:rPr>
              <a:t>” </a:t>
            </a:r>
            <a:r>
              <a:rPr lang="en-US" altLang="zh-CN" sz="2800" dirty="0">
                <a:ea typeface="仿宋_GB2312" pitchFamily="49" charset="-122"/>
              </a:rPr>
              <a:t>(</a:t>
            </a:r>
            <a:r>
              <a:rPr lang="en-US" altLang="zh-CN" sz="2800" dirty="0">
                <a:solidFill>
                  <a:srgbClr val="792B25"/>
                </a:solidFill>
                <a:ea typeface="仿宋_GB2312" pitchFamily="49" charset="-122"/>
              </a:rPr>
              <a:t>positive</a:t>
            </a:r>
            <a:r>
              <a:rPr lang="zh-CN" altLang="en-US" sz="2800" dirty="0">
                <a:solidFill>
                  <a:srgbClr val="792B25"/>
                </a:solidFill>
                <a:ea typeface="仿宋_GB2312" pitchFamily="49" charset="-122"/>
              </a:rPr>
              <a:t> </a:t>
            </a:r>
            <a:r>
              <a:rPr lang="en-US" altLang="zh-CN" sz="2800" dirty="0">
                <a:solidFill>
                  <a:srgbClr val="792B25"/>
                </a:solidFill>
                <a:ea typeface="仿宋_GB2312" pitchFamily="49" charset="-122"/>
              </a:rPr>
              <a:t>charge</a:t>
            </a:r>
            <a:r>
              <a:rPr lang="en-US" altLang="zh-CN" sz="2800" dirty="0">
                <a:ea typeface="仿宋_GB2312" pitchFamily="49" charset="-122"/>
              </a:rPr>
              <a:t>).</a:t>
            </a:r>
            <a:endParaRPr lang="en-US" altLang="zh-CN" sz="2800" dirty="0">
              <a:ea typeface="仿宋_GB2312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同号电荷互相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排斥</a:t>
            </a:r>
            <a:r>
              <a:rPr lang="en-US" altLang="zh-CN" sz="2800" dirty="0">
                <a:ea typeface="仿宋_GB2312" pitchFamily="49" charset="-122"/>
              </a:rPr>
              <a:t>(</a:t>
            </a:r>
            <a:r>
              <a:rPr lang="en-US" altLang="zh-CN" sz="2800" dirty="0">
                <a:solidFill>
                  <a:srgbClr val="792B25"/>
                </a:solidFill>
                <a:ea typeface="仿宋_GB2312" pitchFamily="49" charset="-122"/>
              </a:rPr>
              <a:t>repel</a:t>
            </a:r>
            <a:r>
              <a:rPr lang="en-US" altLang="zh-CN" sz="2800" dirty="0">
                <a:ea typeface="仿宋_GB2312" pitchFamily="49" charset="-122"/>
              </a:rPr>
              <a:t>),  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异号电荷互相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吸引</a:t>
            </a:r>
            <a:r>
              <a:rPr lang="en-US" altLang="zh-CN" sz="2800" dirty="0">
                <a:ea typeface="仿宋_GB2312" pitchFamily="49" charset="-122"/>
              </a:rPr>
              <a:t>(</a:t>
            </a:r>
            <a:r>
              <a:rPr lang="en-US" altLang="zh-CN" sz="2800" dirty="0">
                <a:solidFill>
                  <a:srgbClr val="792B25"/>
                </a:solidFill>
                <a:ea typeface="仿宋_GB2312" pitchFamily="49" charset="-122"/>
              </a:rPr>
              <a:t>attract</a:t>
            </a:r>
            <a:r>
              <a:rPr lang="en-US" altLang="zh-CN" sz="2800" dirty="0">
                <a:ea typeface="仿宋_GB2312" pitchFamily="49" charset="-122"/>
              </a:rPr>
              <a:t>).</a:t>
            </a:r>
            <a:endParaRPr lang="en-US" altLang="zh-CN" sz="2800" dirty="0">
              <a:ea typeface="仿宋_GB2312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　</a:t>
            </a:r>
            <a:endParaRPr lang="en-US" altLang="zh-CN" sz="2800" dirty="0">
              <a:ea typeface="仿宋_GB2312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8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电荷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是粒子的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基本属性</a:t>
            </a:r>
            <a:r>
              <a:rPr lang="en-US" altLang="zh-CN" sz="2800" dirty="0">
                <a:ea typeface="仿宋_GB2312" pitchFamily="49" charset="-122"/>
              </a:rPr>
              <a:t>(</a:t>
            </a:r>
            <a:r>
              <a:rPr lang="en-US" altLang="zh-CN" sz="2800" dirty="0">
                <a:solidFill>
                  <a:srgbClr val="792B25"/>
                </a:solidFill>
                <a:ea typeface="仿宋_GB2312" pitchFamily="49" charset="-122"/>
              </a:rPr>
              <a:t>fundamental property</a:t>
            </a:r>
            <a:r>
              <a:rPr lang="en-US" altLang="zh-CN" sz="2800" dirty="0">
                <a:ea typeface="仿宋_GB2312" pitchFamily="49" charset="-122"/>
              </a:rPr>
              <a:t>),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它不能脱离带电粒子存在</a:t>
            </a:r>
            <a:endParaRPr lang="en-US" altLang="zh-CN" sz="2800" dirty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13317" name="Rectangle 4"/>
          <p:cNvSpPr/>
          <p:nvPr/>
        </p:nvSpPr>
        <p:spPr>
          <a:xfrm>
            <a:off x="171450" y="1341438"/>
            <a:ext cx="8686800" cy="8683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对于电荷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我们现在知道的事实是：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318" name="Line 5"/>
          <p:cNvSpPr/>
          <p:nvPr/>
        </p:nvSpPr>
        <p:spPr>
          <a:xfrm>
            <a:off x="7543800" y="2362200"/>
            <a:ext cx="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9" name="Line 6"/>
          <p:cNvSpPr/>
          <p:nvPr/>
        </p:nvSpPr>
        <p:spPr>
          <a:xfrm>
            <a:off x="1905000" y="3535363"/>
            <a:ext cx="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3320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8"/>
          <p:cNvSpPr/>
          <p:nvPr/>
        </p:nvSpPr>
        <p:spPr>
          <a:xfrm>
            <a:off x="7543800" y="2133600"/>
            <a:ext cx="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/>
          <p:nvPr/>
        </p:nvSpPr>
        <p:spPr>
          <a:xfrm>
            <a:off x="179388" y="317500"/>
            <a:ext cx="8791575" cy="2519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33CC33"/>
                </a:solidFill>
                <a:latin typeface="创艺简细圆" charset="-122"/>
                <a:ea typeface="创艺简细圆" charset="-122"/>
              </a:rPr>
              <a:t>     </a:t>
            </a:r>
            <a:r>
              <a:rPr lang="zh-CN" altLang="en-US" sz="2000" dirty="0">
                <a:solidFill>
                  <a:srgbClr val="33CC33"/>
                </a:solidFill>
                <a:latin typeface="创艺简细圆" charset="-122"/>
                <a:ea typeface="创艺简细圆" charset="-122"/>
              </a:rPr>
              <a:t>　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自旋</a:t>
            </a:r>
            <a:r>
              <a:rPr lang="en-US" altLang="zh-CN" sz="2400" dirty="0">
                <a:ea typeface="仿宋_GB2312" pitchFamily="49" charset="-122"/>
              </a:rPr>
              <a:t>(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spin</a:t>
            </a:r>
            <a:r>
              <a:rPr lang="en-US" altLang="zh-CN" sz="2400" dirty="0">
                <a:ea typeface="仿宋_GB2312" pitchFamily="49" charset="-122"/>
              </a:rPr>
              <a:t>)</a:t>
            </a:r>
            <a:endParaRPr lang="en-US" altLang="zh-CN" sz="2400" dirty="0">
              <a:ea typeface="仿宋_GB2312" pitchFamily="49" charset="-122"/>
            </a:endParaRPr>
          </a:p>
          <a:p>
            <a:pPr marL="0" lvl="0" indent="0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FF33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自旋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也是粒子的基本属性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这是对粒子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内禀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角动量</a:t>
            </a:r>
            <a:endParaRPr lang="zh-CN" altLang="en-US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仿宋_GB2312" pitchFamily="49" charset="-122"/>
              </a:rPr>
              <a:t>(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angular momentum</a:t>
            </a:r>
            <a:r>
              <a:rPr lang="en-US" altLang="zh-CN" sz="2400" dirty="0">
                <a:ea typeface="仿宋_GB2312" pitchFamily="49" charset="-122"/>
              </a:rPr>
              <a:t>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的描述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 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粒子的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自旋磁矩</a:t>
            </a:r>
            <a:r>
              <a:rPr lang="en-US" altLang="zh-CN" sz="2400" dirty="0">
                <a:ea typeface="仿宋_GB2312" pitchFamily="49" charset="-122"/>
              </a:rPr>
              <a:t>(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spin</a:t>
            </a:r>
            <a:r>
              <a:rPr lang="en-US" altLang="zh-CN" sz="2400" b="0" i="1" dirty="0">
                <a:solidFill>
                  <a:srgbClr val="792B25"/>
                </a:solidFill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magnetic moment</a:t>
            </a:r>
            <a:r>
              <a:rPr lang="en-US" altLang="zh-CN" sz="2400" dirty="0">
                <a:ea typeface="仿宋_GB2312" pitchFamily="49" charset="-122"/>
              </a:rPr>
              <a:t>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与其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电荷、自旋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质量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有直接的关联</a:t>
            </a:r>
            <a:r>
              <a:rPr lang="en-US" altLang="zh-CN" sz="24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solidFill>
                <a:schemeClr val="folHlink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3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中子也有自旋磁矩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340" name="Line 3"/>
          <p:cNvSpPr/>
          <p:nvPr/>
        </p:nvSpPr>
        <p:spPr>
          <a:xfrm>
            <a:off x="7543800" y="2490788"/>
            <a:ext cx="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514850" y="34496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4496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6"/>
          <p:cNvSpPr/>
          <p:nvPr/>
        </p:nvSpPr>
        <p:spPr>
          <a:xfrm>
            <a:off x="7543800" y="2262188"/>
            <a:ext cx="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3" name="Rectangle 8"/>
          <p:cNvSpPr/>
          <p:nvPr/>
        </p:nvSpPr>
        <p:spPr>
          <a:xfrm>
            <a:off x="119063" y="3124200"/>
            <a:ext cx="8791575" cy="3429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sz="2400" dirty="0">
              <a:solidFill>
                <a:srgbClr val="00FF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FF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电荷共轭对称性</a:t>
            </a:r>
            <a:r>
              <a:rPr lang="en-US" altLang="zh-CN" sz="2400" dirty="0">
                <a:ea typeface="创艺简细圆" charset="-122"/>
              </a:rPr>
              <a:t>(</a:t>
            </a:r>
            <a:r>
              <a:rPr lang="en-US" altLang="zh-CN" sz="2400" dirty="0">
                <a:solidFill>
                  <a:srgbClr val="792B25"/>
                </a:solidFill>
                <a:ea typeface="创艺简细圆" charset="-122"/>
              </a:rPr>
              <a:t>charge conjugate symmetry</a:t>
            </a:r>
            <a:r>
              <a:rPr lang="en-US" altLang="zh-CN" sz="2400" dirty="0">
                <a:ea typeface="创艺简细圆" charset="-122"/>
              </a:rPr>
              <a:t>).</a:t>
            </a:r>
            <a:endParaRPr lang="en-US" altLang="zh-CN" sz="2400" dirty="0">
              <a:ea typeface="创艺简细圆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200" dirty="0">
                <a:latin typeface="创艺简细圆" charset="-122"/>
                <a:ea typeface="创艺简细圆" charset="-122"/>
              </a:rPr>
              <a:t>    </a:t>
            </a:r>
            <a:endParaRPr lang="en-US" altLang="zh-CN" sz="1200" dirty="0">
              <a:latin typeface="创艺简细圆" charset="-122"/>
              <a:ea typeface="创艺简细圆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创艺简细圆" charset="-122"/>
                <a:ea typeface="创艺简细圆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每一种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粒子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都有其相应的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反粒子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例如：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　　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电子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正电子、质子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反质子、中子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反中子，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等等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光子的反粒子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是它自己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粒子与反粒子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有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相同的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质量、寿命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自旋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，但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电荷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磁矩</a:t>
            </a:r>
            <a:endParaRPr lang="zh-CN" altLang="en-US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相反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这现象称为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电荷共轭对称性</a:t>
            </a:r>
            <a:r>
              <a:rPr lang="en-US" altLang="zh-CN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en-US" altLang="zh-CN" sz="24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                    </a:t>
            </a:r>
            <a:endParaRPr lang="en-US" altLang="zh-CN" sz="20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/>
          <p:nvPr/>
        </p:nvSpPr>
        <p:spPr>
          <a:xfrm>
            <a:off x="1219200" y="4267200"/>
            <a:ext cx="6934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zh-CN" sz="2800" dirty="0">
                <a:sym typeface="Symbol" panose="05050102010706020507" pitchFamily="18" charset="2"/>
              </a:rPr>
              <a:t>宏观带电体的带电量</a:t>
            </a:r>
            <a:r>
              <a:rPr lang="zh-CN" altLang="zh-CN" sz="2800" b="0" i="1" dirty="0">
                <a:sym typeface="Symbol" panose="05050102010706020507" pitchFamily="18" charset="2"/>
              </a:rPr>
              <a:t>q</a:t>
            </a:r>
            <a:r>
              <a:rPr lang="zh-CN" altLang="zh-CN" sz="2800" dirty="0">
                <a:sym typeface="Symbol" panose="05050102010706020507" pitchFamily="18" charset="2"/>
              </a:rPr>
              <a:t></a:t>
            </a:r>
            <a:r>
              <a:rPr lang="zh-CN" altLang="zh-CN" sz="2800" b="0" i="1" dirty="0">
                <a:sym typeface="Symbol" panose="05050102010706020507" pitchFamily="18" charset="2"/>
              </a:rPr>
              <a:t>e</a:t>
            </a:r>
            <a:r>
              <a:rPr lang="zh-CN" altLang="zh-CN" sz="2800" dirty="0">
                <a:sym typeface="Symbol" panose="05050102010706020507" pitchFamily="18" charset="2"/>
              </a:rPr>
              <a:t>，准连续</a:t>
            </a:r>
            <a:endParaRPr lang="zh-CN" altLang="zh-CN" sz="2800" dirty="0">
              <a:sym typeface="Symbol" panose="05050102010706020507" pitchFamily="18" charset="2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1219200" y="3230563"/>
            <a:ext cx="546576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r>
              <a:rPr lang="en-US" altLang="zh-CN" sz="2800" i="1" dirty="0"/>
              <a:t>   </a:t>
            </a:r>
            <a:r>
              <a:rPr lang="zh-CN" altLang="zh-CN" sz="2800" i="1" dirty="0"/>
              <a:t>e</a:t>
            </a:r>
            <a:r>
              <a:rPr lang="zh-CN" altLang="zh-CN" sz="2800" dirty="0"/>
              <a:t>=1.602</a:t>
            </a:r>
            <a:r>
              <a:rPr lang="zh-CN" altLang="zh-CN" sz="2800" dirty="0">
                <a:sym typeface="Symbol" panose="05050102010706020507" pitchFamily="18" charset="2"/>
              </a:rPr>
              <a:t>10</a:t>
            </a:r>
            <a:r>
              <a:rPr lang="zh-CN" altLang="zh-CN" sz="2800" baseline="30000" dirty="0">
                <a:sym typeface="Symbol" panose="05050102010706020507" pitchFamily="18" charset="2"/>
              </a:rPr>
              <a:t>-19</a:t>
            </a:r>
            <a:r>
              <a:rPr lang="zh-CN" altLang="zh-CN" sz="2800" dirty="0">
                <a:sym typeface="Symbol" panose="05050102010706020507" pitchFamily="18" charset="2"/>
              </a:rPr>
              <a:t>库仑，为电子电量</a:t>
            </a:r>
            <a:endParaRPr lang="zh-CN" altLang="zh-CN" sz="2800" dirty="0">
              <a:sym typeface="Symbol" panose="05050102010706020507" pitchFamily="18" charset="2"/>
            </a:endParaRPr>
          </a:p>
        </p:txBody>
      </p:sp>
      <p:sp>
        <p:nvSpPr>
          <p:cNvPr id="1246213" name="Text Box 5"/>
          <p:cNvSpPr txBox="1">
            <a:spLocks noChangeArrowheads="1"/>
          </p:cNvSpPr>
          <p:nvPr/>
        </p:nvSpPr>
        <p:spPr bwMode="auto">
          <a:xfrm>
            <a:off x="684213" y="404813"/>
            <a:ext cx="4419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3200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电荷量子化</a:t>
            </a:r>
            <a:endParaRPr kumimoji="1" lang="zh-CN" altLang="en-US" sz="3200" kern="1200" cap="none" spc="0" normalizeH="0" baseline="0" noProof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1258888" y="1258888"/>
            <a:ext cx="6842125" cy="15875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电荷量只能取分立的、不连续量值的性质，称为电荷的量子化。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</a:t>
            </a:r>
            <a:r>
              <a:rPr lang="en-US" altLang="zh-CN" sz="2800" i="1" dirty="0"/>
              <a:t>Q </a:t>
            </a:r>
            <a:r>
              <a:rPr lang="en-US" altLang="zh-CN" sz="2800" dirty="0"/>
              <a:t>=</a:t>
            </a:r>
            <a:r>
              <a:rPr lang="en-US" altLang="zh-CN" sz="2800" i="1" dirty="0"/>
              <a:t>Ne</a:t>
            </a:r>
            <a:r>
              <a:rPr lang="en-US" altLang="zh-CN" sz="2800" dirty="0"/>
              <a:t>     </a:t>
            </a:r>
            <a:r>
              <a:rPr lang="en-US" altLang="zh-CN" sz="2800" i="1" dirty="0"/>
              <a:t>N</a:t>
            </a:r>
            <a:r>
              <a:rPr lang="en-US" altLang="zh-CN" sz="2800" dirty="0"/>
              <a:t>= ± 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3…</a:t>
            </a:r>
            <a:endParaRPr lang="en-US" altLang="zh-CN" sz="2800" b="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152400"/>
            <a:ext cx="7772400" cy="719138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夸克（</a:t>
            </a:r>
            <a:r>
              <a:rPr lang="en-US" altLang="zh-CN" sz="2800" dirty="0"/>
              <a:t>quarks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6388" name="Rectangle 3"/>
          <p:cNvSpPr/>
          <p:nvPr/>
        </p:nvSpPr>
        <p:spPr>
          <a:xfrm>
            <a:off x="120650" y="3200400"/>
            <a:ext cx="8931275" cy="2743200"/>
          </a:xfrm>
          <a:prstGeom prst="rect">
            <a:avLst/>
          </a:prstGeom>
          <a:noFill/>
          <a:ln w="127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Flavors (</a:t>
            </a:r>
            <a:r>
              <a:rPr lang="zh-CN" altLang="en-US" sz="2000" dirty="0"/>
              <a:t>味</a:t>
            </a:r>
            <a:r>
              <a:rPr lang="en-US" altLang="zh-CN" sz="2000" dirty="0"/>
              <a:t>)                 down        up       strange     charmed      beauty        truth</a:t>
            </a:r>
            <a:endParaRPr lang="en-US" altLang="zh-CN" sz="2000" dirty="0">
              <a:solidFill>
                <a:srgbClr val="66FF33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                                                                                                        </a:t>
            </a:r>
            <a:r>
              <a:rPr lang="en-US" altLang="zh-CN" sz="2000" dirty="0">
                <a:solidFill>
                  <a:srgbClr val="006600"/>
                </a:solidFill>
              </a:rPr>
              <a:t>(bottom)       (top)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792B25"/>
                </a:solidFill>
              </a:rPr>
              <a:t>Electric Charge (e)     </a:t>
            </a:r>
            <a:r>
              <a:rPr lang="en-US" altLang="zh-CN" sz="2400" dirty="0">
                <a:solidFill>
                  <a:srgbClr val="792B25"/>
                </a:solidFill>
              </a:rPr>
              <a:t>-1/3       +2/3     -1/3       +2/3          -1/3          +2/3</a:t>
            </a:r>
            <a:r>
              <a:rPr lang="en-US" altLang="zh-CN" sz="2000" dirty="0"/>
              <a:t>      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Mass (MeV)                   4             7            150           1300            5500        50000</a:t>
            </a:r>
            <a:r>
              <a:rPr lang="zh-CN" altLang="en-US" sz="1200" dirty="0"/>
              <a:t>（？）</a:t>
            </a:r>
            <a:endParaRPr lang="zh-CN" altLang="en-US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Strangeness number     0             0            -1               0                   0                 0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Charm number             0             0              0             +1                  0                  0</a:t>
            </a:r>
            <a:endParaRPr lang="en-US" altLang="zh-CN" sz="20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792B25"/>
                </a:solidFill>
              </a:rPr>
              <a:t>Beauty number             0             0              0               0                 -1                  0</a:t>
            </a:r>
            <a:endParaRPr lang="en-US" altLang="zh-CN" sz="2000" dirty="0">
              <a:solidFill>
                <a:srgbClr val="792B25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/>
              <a:t>Truth number               0             0              0               0                   0               +1</a:t>
            </a:r>
            <a:endParaRPr lang="en-US" altLang="zh-CN" sz="2000" b="0" dirty="0">
              <a:latin typeface="宋体" panose="02010600030101010101" pitchFamily="2" charset="-122"/>
            </a:endParaRPr>
          </a:p>
        </p:txBody>
      </p:sp>
      <p:sp>
        <p:nvSpPr>
          <p:cNvPr id="16389" name="Rectangle 4"/>
          <p:cNvSpPr/>
          <p:nvPr/>
        </p:nvSpPr>
        <p:spPr>
          <a:xfrm>
            <a:off x="0" y="5943600"/>
            <a:ext cx="8458200" cy="6477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例如，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质子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由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u , u , d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组成，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中子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由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u , d , d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组成</a:t>
            </a:r>
            <a:r>
              <a:rPr lang="zh-CN" altLang="en-US" sz="2400" dirty="0">
                <a:solidFill>
                  <a:srgbClr val="00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66FF33"/>
                </a:solidFill>
                <a:latin typeface="创艺简粗黑" charset="-122"/>
              </a:rPr>
              <a:t> </a:t>
            </a:r>
            <a:endParaRPr lang="zh-CN" altLang="en-US" sz="2400" b="0" i="1" dirty="0">
              <a:solidFill>
                <a:schemeClr val="folHlink"/>
              </a:solidFill>
              <a:latin typeface="创艺简细圆" charset="-122"/>
              <a:ea typeface="创艺简细圆" charset="-122"/>
            </a:endParaRPr>
          </a:p>
        </p:txBody>
      </p:sp>
      <p:sp>
        <p:nvSpPr>
          <p:cNvPr id="16390" name="Rectangle 5"/>
          <p:cNvSpPr/>
          <p:nvPr/>
        </p:nvSpPr>
        <p:spPr>
          <a:xfrm>
            <a:off x="76200" y="1219200"/>
            <a:ext cx="8763000" cy="1981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5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实验已经证实，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强子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内部存在着分别带</a:t>
            </a:r>
            <a:r>
              <a:rPr lang="zh-CN" altLang="en-US" sz="2400" dirty="0">
                <a:solidFill>
                  <a:srgbClr val="00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ea typeface="仿宋_GB2312" pitchFamily="49" charset="-122"/>
              </a:rPr>
              <a:t>e/3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zh-CN" altLang="en-US" sz="2400" dirty="0">
                <a:solidFill>
                  <a:srgbClr val="00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ea typeface="仿宋_GB2312" pitchFamily="49" charset="-122"/>
              </a:rPr>
              <a:t>2e/3</a:t>
            </a:r>
            <a:r>
              <a:rPr lang="en-US" altLang="zh-CN" sz="2400" dirty="0">
                <a:solidFill>
                  <a:srgbClr val="00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电量的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夸克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45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但它们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均以束缚态存在于强子内部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，且每种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夸克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都存在它的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反夸克</a:t>
            </a:r>
            <a:r>
              <a:rPr lang="en-US" altLang="zh-CN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但是至今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仍未找到可以自由存在的夸克</a:t>
            </a:r>
            <a:r>
              <a:rPr lang="en-US" altLang="zh-CN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4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下表为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en-US" altLang="zh-CN" sz="2400" dirty="0">
                <a:ea typeface="仿宋_GB2312" pitchFamily="49" charset="-122"/>
              </a:rPr>
              <a:t>“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味</a:t>
            </a:r>
            <a:r>
              <a:rPr lang="zh-CN" altLang="en-US" sz="2400" dirty="0">
                <a:ea typeface="仿宋_GB2312" pitchFamily="49" charset="-122"/>
              </a:rPr>
              <a:t>”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夸克的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名称、质量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和有关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量子数</a:t>
            </a:r>
            <a:endParaRPr lang="zh-CN" altLang="en-US" sz="2400" dirty="0">
              <a:solidFill>
                <a:srgbClr val="792B25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b="0" i="1" dirty="0">
              <a:solidFill>
                <a:schemeClr val="folHlink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/>
          <p:nvPr/>
        </p:nvSpPr>
        <p:spPr>
          <a:xfrm>
            <a:off x="152400" y="1341438"/>
            <a:ext cx="8763000" cy="1735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实验事实表明：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　　无论是在</a:t>
            </a:r>
            <a:r>
              <a:rPr lang="zh-CN" altLang="en-US" sz="2400" dirty="0">
                <a:solidFill>
                  <a:srgbClr val="792B25"/>
                </a:solidFill>
                <a:latin typeface="楷体_GB2312" pitchFamily="49" charset="-122"/>
                <a:ea typeface="楷体_GB2312" pitchFamily="49" charset="-122"/>
              </a:rPr>
              <a:t>宏观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尺度还是</a:t>
            </a:r>
            <a:r>
              <a:rPr lang="zh-CN" altLang="en-US" sz="2400" dirty="0">
                <a:solidFill>
                  <a:srgbClr val="792B25"/>
                </a:solidFill>
                <a:latin typeface="楷体_GB2312" pitchFamily="49" charset="-122"/>
                <a:ea typeface="楷体_GB2312" pitchFamily="49" charset="-122"/>
              </a:rPr>
              <a:t>微观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尺度上，</a:t>
            </a:r>
            <a:r>
              <a:rPr lang="zh-CN" altLang="en-US" sz="24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参与任何过程的电荷总数都是守恒量</a:t>
            </a:r>
            <a:r>
              <a:rPr lang="en-US" altLang="zh-CN" sz="2400" dirty="0">
                <a:solidFill>
                  <a:srgbClr val="006600"/>
                </a:solidFill>
                <a:latin typeface="Aldine721 Lt BT" pitchFamily="18" charset="0"/>
                <a:ea typeface="楷体_GB2312" pitchFamily="49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这称为电荷守恒定律</a:t>
            </a:r>
            <a:r>
              <a:rPr lang="en-US" altLang="zh-CN" sz="24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subTitle" idx="4294967295"/>
          </p:nvPr>
        </p:nvSpPr>
        <p:spPr>
          <a:xfrm>
            <a:off x="228600" y="304800"/>
            <a:ext cx="8458200" cy="828675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20000"/>
              </a:lnSpc>
            </a:pPr>
            <a:r>
              <a:rPr lang="en-US" altLang="zh-CN" sz="3600" dirty="0">
                <a:solidFill>
                  <a:srgbClr val="0066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6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36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36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）电荷守恒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400" dirty="0">
                <a:solidFill>
                  <a:srgbClr val="792B25"/>
                </a:solidFill>
              </a:rPr>
              <a:t>Charge Conservation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17413" name="Rectangle 4"/>
          <p:cNvSpPr/>
          <p:nvPr/>
        </p:nvSpPr>
        <p:spPr>
          <a:xfrm>
            <a:off x="152400" y="3124200"/>
            <a:ext cx="8763000" cy="3097213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6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在正常状态下原子核内的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质子数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即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原子序数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，与受到原子核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6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束缚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电子数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相等，因此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正常原子整体上呈电中性</a:t>
            </a:r>
            <a:r>
              <a:rPr lang="en-US" altLang="zh-CN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6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如果由于某种作用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使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原子中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一个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若干个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电子脱离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了原子  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6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核的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束缚，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原子便带有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与失去的电子数相等的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正电荷，</a:t>
            </a:r>
            <a:endParaRPr lang="zh-CN" altLang="en-US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6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这过程遵从电荷守恒</a:t>
            </a:r>
            <a:r>
              <a:rPr lang="en-US" altLang="zh-CN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                             </a:t>
            </a:r>
            <a:endParaRPr lang="en-US" altLang="en-US" sz="24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ctrTitle" idx="4294967295"/>
          </p:nvPr>
        </p:nvSpPr>
        <p:spPr>
          <a:xfrm>
            <a:off x="609600" y="152400"/>
            <a:ext cx="8229600" cy="792163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algn="l" eaLnBrk="1" hangingPunct="1">
              <a:lnSpc>
                <a:spcPct val="14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宏观物体因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摩擦而生电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物质导电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</a:rPr>
              <a:t>(conduction)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</a:rPr>
              <a:t>、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电离</a:t>
            </a:r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</a:rPr>
              <a:t>(ionization)</a:t>
            </a:r>
            <a:r>
              <a:rPr lang="zh-CN" altLang="en-US" sz="2400" dirty="0">
                <a:solidFill>
                  <a:schemeClr val="tx1"/>
                </a:solidFill>
                <a:ea typeface="仿宋_GB2312" pitchFamily="49" charset="-122"/>
              </a:rPr>
              <a:t>、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化学反应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等等过程，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都遵从电荷守恒</a:t>
            </a:r>
            <a:r>
              <a:rPr lang="en-US" altLang="zh-CN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subTitle" idx="4294967295"/>
          </p:nvPr>
        </p:nvSpPr>
        <p:spPr>
          <a:xfrm>
            <a:off x="152400" y="1077913"/>
            <a:ext cx="8686800" cy="5780087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微观过程同样遵从电荷守恒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例如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en-US" altLang="zh-CN" sz="2400" dirty="0">
                <a:solidFill>
                  <a:srgbClr val="FF6600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endParaRPr lang="en-US" altLang="zh-CN" sz="2400" dirty="0">
              <a:solidFill>
                <a:srgbClr val="FF6600"/>
              </a:solidFill>
              <a:latin typeface="仿宋_GB2312" pitchFamily="49" charset="-122"/>
              <a:ea typeface="仿宋_GB2312" pitchFamily="49" charset="-122"/>
            </a:endParaRPr>
          </a:p>
          <a:p>
            <a:pPr lvl="0"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dirty="0">
                <a:latin typeface="Symbol" panose="05050102010706020507" pitchFamily="18" charset="2"/>
                <a:ea typeface="仿宋_GB2312" pitchFamily="49" charset="-122"/>
              </a:rPr>
              <a:t>a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衰变</a:t>
            </a:r>
            <a:r>
              <a:rPr lang="zh-CN" altLang="en-US" sz="2400" dirty="0"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decays</a:t>
            </a:r>
            <a:r>
              <a:rPr lang="zh-CN" altLang="en-US" sz="2400" dirty="0">
                <a:ea typeface="仿宋_GB2312" pitchFamily="49" charset="-122"/>
              </a:rPr>
              <a:t>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      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dirty="0">
                <a:latin typeface="Symbol" panose="05050102010706020507" pitchFamily="18" charset="2"/>
                <a:ea typeface="仿宋_GB2312" pitchFamily="49" charset="-122"/>
              </a:rPr>
              <a:t>b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衰变 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自由中子衰变   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核裂变</a:t>
            </a:r>
            <a:r>
              <a:rPr lang="zh-CN" altLang="en-US" sz="2400" dirty="0"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fission</a:t>
            </a:r>
            <a:r>
              <a:rPr lang="zh-CN" altLang="en-US" sz="2400" dirty="0">
                <a:ea typeface="仿宋_GB2312" pitchFamily="49" charset="-122"/>
              </a:rPr>
              <a:t>）</a:t>
            </a:r>
            <a:endParaRPr lang="zh-CN" altLang="en-US" sz="2400" dirty="0">
              <a:ea typeface="仿宋_GB2312" pitchFamily="49" charset="-122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核聚变</a:t>
            </a:r>
            <a:r>
              <a:rPr lang="en-US" altLang="zh-CN" sz="2400" dirty="0">
                <a:ea typeface="仿宋_GB2312" pitchFamily="49" charset="-122"/>
              </a:rPr>
              <a:t>(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fusion</a:t>
            </a:r>
            <a:r>
              <a:rPr lang="en-US" altLang="zh-CN" sz="2400" dirty="0">
                <a:ea typeface="仿宋_GB2312" pitchFamily="49" charset="-122"/>
              </a:rPr>
              <a:t>)</a:t>
            </a:r>
            <a:endParaRPr lang="en-US" altLang="zh-CN" sz="2400" dirty="0">
              <a:ea typeface="仿宋_GB2312" pitchFamily="49" charset="-122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电子对湮灭     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2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其中，左上角标为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质量数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，左下角标为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原子序数</a:t>
            </a:r>
            <a:r>
              <a:rPr lang="en-US" altLang="zh-CN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核的正电荷数</a:t>
            </a:r>
            <a:r>
              <a:rPr lang="en-US" altLang="zh-CN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en-US" altLang="zh-CN" sz="2400" dirty="0">
                <a:solidFill>
                  <a:srgbClr val="66FF33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   </a:t>
            </a:r>
            <a:endParaRPr lang="en-US" altLang="zh-CN" sz="24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  <p:sp>
        <p:nvSpPr>
          <p:cNvPr id="19461" name="Rectangle 4"/>
          <p:cNvSpPr/>
          <p:nvPr/>
        </p:nvSpPr>
        <p:spPr>
          <a:xfrm>
            <a:off x="152400" y="3273425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9462" name="Rectangle 5"/>
          <p:cNvSpPr/>
          <p:nvPr/>
        </p:nvSpPr>
        <p:spPr>
          <a:xfrm>
            <a:off x="152400" y="3273425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3336925" y="2208213"/>
          <a:ext cx="23955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93800" imgH="241300" progId="Equation.3">
                  <p:embed/>
                </p:oleObj>
              </mc:Choice>
              <mc:Fallback>
                <p:oleObj name="" r:id="rId1" imgW="1193800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6925" y="2208213"/>
                        <a:ext cx="2395538" cy="479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7"/>
          <p:cNvSpPr/>
          <p:nvPr/>
        </p:nvSpPr>
        <p:spPr>
          <a:xfrm>
            <a:off x="152400" y="3273425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9465" name="Rectangle 8"/>
          <p:cNvSpPr/>
          <p:nvPr/>
        </p:nvSpPr>
        <p:spPr>
          <a:xfrm>
            <a:off x="152400" y="3273425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9466" name="Object 9"/>
          <p:cNvGraphicFramePr>
            <a:graphicFrameLocks noChangeAspect="1"/>
          </p:cNvGraphicFramePr>
          <p:nvPr/>
        </p:nvGraphicFramePr>
        <p:xfrm>
          <a:off x="2924175" y="2960688"/>
          <a:ext cx="2232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054100" imgH="241300" progId="Equation.3">
                  <p:embed/>
                </p:oleObj>
              </mc:Choice>
              <mc:Fallback>
                <p:oleObj name="" r:id="rId3" imgW="10541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4175" y="2960688"/>
                        <a:ext cx="2232025" cy="5032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0"/>
          <p:cNvSpPr/>
          <p:nvPr/>
        </p:nvSpPr>
        <p:spPr>
          <a:xfrm>
            <a:off x="152400" y="3273425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9468" name="Object 11"/>
          <p:cNvGraphicFramePr>
            <a:graphicFrameLocks noChangeAspect="1"/>
          </p:cNvGraphicFramePr>
          <p:nvPr/>
        </p:nvGraphicFramePr>
        <p:xfrm>
          <a:off x="2924175" y="4498975"/>
          <a:ext cx="31321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244600" imgH="241300" progId="Equation.3">
                  <p:embed/>
                </p:oleObj>
              </mc:Choice>
              <mc:Fallback>
                <p:oleObj name="" r:id="rId5" imgW="124460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4175" y="4498975"/>
                        <a:ext cx="3132138" cy="5984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2"/>
          <p:cNvGraphicFramePr>
            <a:graphicFrameLocks noChangeAspect="1"/>
          </p:cNvGraphicFramePr>
          <p:nvPr/>
        </p:nvGraphicFramePr>
        <p:xfrm>
          <a:off x="2997200" y="5283200"/>
          <a:ext cx="2447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876300" imgH="228600" progId="Equation.3">
                  <p:embed/>
                </p:oleObj>
              </mc:Choice>
              <mc:Fallback>
                <p:oleObj name="" r:id="rId7" imgW="8763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7200" y="5283200"/>
                        <a:ext cx="2447925" cy="5667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3"/>
          <p:cNvGraphicFramePr>
            <a:graphicFrameLocks noChangeAspect="1"/>
          </p:cNvGraphicFramePr>
          <p:nvPr/>
        </p:nvGraphicFramePr>
        <p:xfrm>
          <a:off x="3336925" y="1606550"/>
          <a:ext cx="23955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155700" imgH="241300" progId="Equation.3">
                  <p:embed/>
                </p:oleObj>
              </mc:Choice>
              <mc:Fallback>
                <p:oleObj name="" r:id="rId9" imgW="1155700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6925" y="1606550"/>
                        <a:ext cx="2395538" cy="4953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4"/>
          <p:cNvGraphicFramePr>
            <a:graphicFrameLocks noChangeAspect="1"/>
          </p:cNvGraphicFramePr>
          <p:nvPr/>
        </p:nvGraphicFramePr>
        <p:xfrm>
          <a:off x="2997200" y="3783013"/>
          <a:ext cx="38147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1841500" imgH="241300" progId="Equation.3">
                  <p:embed/>
                </p:oleObj>
              </mc:Choice>
              <mc:Fallback>
                <p:oleObj name="" r:id="rId11" imgW="18415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97200" y="3783013"/>
                        <a:ext cx="3814763" cy="4937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/>
          <p:nvPr/>
        </p:nvSpPr>
        <p:spPr>
          <a:xfrm>
            <a:off x="284163" y="2128838"/>
            <a:ext cx="8445500" cy="4473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CCFF"/>
                </a:solidFill>
                <a:latin typeface="创艺简粗黑" charset="-122"/>
              </a:rPr>
              <a:t>    </a:t>
            </a:r>
            <a:r>
              <a:rPr lang="en-US" altLang="zh-CN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1785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年，库仑扭秤实验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（教材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P5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）</a:t>
            </a:r>
            <a:endParaRPr lang="zh-CN" altLang="en-US" sz="2400" dirty="0">
              <a:solidFill>
                <a:schemeClr val="accent1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  <a:latin typeface="创艺简粗黑" charset="-122"/>
              </a:rPr>
              <a:t>    </a:t>
            </a:r>
            <a:r>
              <a:rPr lang="zh-CN" altLang="en-US" sz="2400" dirty="0">
                <a:solidFill>
                  <a:srgbClr val="792B25"/>
                </a:solidFill>
                <a:latin typeface="创艺简粗黑" charset="-122"/>
                <a:ea typeface="仿宋_GB2312" pitchFamily="49" charset="-122"/>
              </a:rPr>
              <a:t>库仑定律</a:t>
            </a:r>
            <a:r>
              <a:rPr lang="en-US" altLang="zh-CN" sz="2400" dirty="0">
                <a:ea typeface="仿宋_GB2312" pitchFamily="49" charset="-122"/>
              </a:rPr>
              <a:t>——</a:t>
            </a:r>
            <a:r>
              <a:rPr lang="zh-CN" altLang="en-US" sz="2400" dirty="0">
                <a:latin typeface="创艺简粗黑" charset="-122"/>
                <a:ea typeface="仿宋_GB2312" pitchFamily="49" charset="-122"/>
              </a:rPr>
              <a:t>描述</a:t>
            </a:r>
            <a:r>
              <a:rPr lang="zh-CN" altLang="en-US" sz="2400" dirty="0">
                <a:solidFill>
                  <a:srgbClr val="792B25"/>
                </a:solidFill>
                <a:latin typeface="创艺简粗黑" charset="-122"/>
                <a:ea typeface="仿宋_GB2312" pitchFamily="49" charset="-122"/>
              </a:rPr>
              <a:t>静止点电荷</a:t>
            </a:r>
            <a:r>
              <a:rPr lang="zh-CN" altLang="en-US" sz="2400" dirty="0">
                <a:latin typeface="创艺简粗黑" charset="-122"/>
                <a:ea typeface="仿宋_GB2312" pitchFamily="49" charset="-122"/>
              </a:rPr>
              <a:t>之间的相互作用力的规律，点电荷</a:t>
            </a:r>
            <a:r>
              <a:rPr lang="zh-CN" altLang="en-US" sz="2400" dirty="0">
                <a:latin typeface="创艺简粗黑" charset="-122"/>
              </a:rPr>
              <a:t> </a:t>
            </a:r>
            <a:r>
              <a:rPr lang="en-US" altLang="zh-CN" sz="2400" i="1" dirty="0"/>
              <a:t>q </a:t>
            </a:r>
            <a:r>
              <a:rPr lang="zh-CN" altLang="en-US" sz="2400" dirty="0">
                <a:ea typeface="仿宋_GB2312" pitchFamily="49" charset="-122"/>
              </a:rPr>
              <a:t>对</a:t>
            </a:r>
            <a:r>
              <a:rPr lang="zh-CN" altLang="en-US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baseline="-25000" dirty="0"/>
              <a:t>0</a:t>
            </a:r>
            <a:r>
              <a:rPr lang="en-US" altLang="zh-CN" sz="2400" b="0" i="1" baseline="-25000" dirty="0">
                <a:latin typeface="创艺简粗黑" charset="-122"/>
              </a:rPr>
              <a:t> </a:t>
            </a:r>
            <a:r>
              <a:rPr lang="zh-CN" altLang="en-US" sz="2400" dirty="0">
                <a:latin typeface="创艺简粗黑" charset="-122"/>
                <a:ea typeface="仿宋_GB2312" pitchFamily="49" charset="-122"/>
              </a:rPr>
              <a:t>的作用力为</a:t>
            </a:r>
            <a:endParaRPr lang="zh-CN" altLang="en-US" sz="2400" dirty="0">
              <a:latin typeface="创艺简粗黑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dirty="0">
              <a:latin typeface="创艺简粗黑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                                                                                             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1.1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）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创艺简粗黑" charset="-122"/>
              </a:rPr>
              <a:t>                                  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1.1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）式表示：若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792B25"/>
                </a:solidFill>
              </a:rPr>
              <a:t>q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792B25"/>
                </a:solidFill>
              </a:rPr>
              <a:t>q</a:t>
            </a:r>
            <a:r>
              <a:rPr lang="en-US" altLang="zh-CN" sz="2400" baseline="-25000" dirty="0">
                <a:solidFill>
                  <a:srgbClr val="792B25"/>
                </a:solidFill>
              </a:rPr>
              <a:t>0</a:t>
            </a:r>
            <a:r>
              <a:rPr lang="en-US" altLang="zh-CN" sz="2400" b="0" baseline="-25000" dirty="0">
                <a:solidFill>
                  <a:srgbClr val="792B25"/>
                </a:solidFill>
              </a:rPr>
              <a:t>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同号，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792B25"/>
                </a:solidFill>
              </a:rPr>
              <a:t>F</a:t>
            </a:r>
            <a:r>
              <a:rPr lang="en-US" altLang="zh-CN" sz="2400" baseline="-25000" dirty="0">
                <a:solidFill>
                  <a:srgbClr val="792B25"/>
                </a:solidFill>
                <a:latin typeface="创艺简粗黑" charset="-122"/>
              </a:rPr>
              <a:t>10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沿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792B25"/>
                </a:solidFill>
              </a:rPr>
              <a:t>r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方向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——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斥力；</a:t>
            </a:r>
            <a:endParaRPr lang="zh-CN" altLang="en-US" sz="2400" dirty="0">
              <a:solidFill>
                <a:srgbClr val="792B25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若两者异号，  则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792B25"/>
                </a:solidFill>
              </a:rPr>
              <a:t>F</a:t>
            </a:r>
            <a:r>
              <a:rPr lang="en-US" altLang="zh-CN" sz="2400" baseline="-25000" dirty="0">
                <a:solidFill>
                  <a:srgbClr val="792B25"/>
                </a:solidFill>
              </a:rPr>
              <a:t>10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沿</a:t>
            </a:r>
            <a:r>
              <a:rPr lang="zh-CN" altLang="en-US" sz="2400" dirty="0">
                <a:solidFill>
                  <a:srgbClr val="792B25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i="1" dirty="0">
                <a:solidFill>
                  <a:srgbClr val="792B25"/>
                </a:solidFill>
              </a:rPr>
              <a:t>r</a:t>
            </a:r>
            <a:r>
              <a:rPr lang="en-US" altLang="zh-CN" sz="2400" dirty="0">
                <a:solidFill>
                  <a:srgbClr val="792B25"/>
                </a:solidFill>
              </a:rPr>
              <a:t>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方向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——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吸力</a:t>
            </a:r>
            <a:r>
              <a:rPr lang="en-US" altLang="zh-CN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solidFill>
                <a:srgbClr val="792B25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显然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i="1" dirty="0"/>
              <a:t>q</a:t>
            </a:r>
            <a:r>
              <a:rPr lang="en-US" altLang="zh-CN" sz="2400" baseline="-25000" dirty="0"/>
              <a:t>0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对</a:t>
            </a:r>
            <a:r>
              <a:rPr lang="zh-CN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i="1" dirty="0"/>
              <a:t>q</a:t>
            </a:r>
            <a:r>
              <a:rPr lang="en-US" altLang="zh-CN" sz="2400" i="1" dirty="0">
                <a:latin typeface="创艺简粗黑" charset="-122"/>
              </a:rPr>
              <a:t> </a:t>
            </a:r>
            <a:r>
              <a:rPr lang="zh-CN" altLang="en-US" sz="2400" dirty="0">
                <a:latin typeface="创艺简粗黑" charset="-122"/>
                <a:ea typeface="仿宋_GB2312" pitchFamily="49" charset="-122"/>
              </a:rPr>
              <a:t>的作用力</a:t>
            </a:r>
            <a:r>
              <a:rPr lang="zh-CN" altLang="en-US" sz="2400" dirty="0">
                <a:latin typeface="创艺简粗黑" charset="-122"/>
              </a:rPr>
              <a:t>       </a:t>
            </a:r>
            <a:endParaRPr lang="zh-CN" altLang="en-US" sz="2400" dirty="0">
              <a:latin typeface="创艺简粗黑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创艺简粗黑" charset="-122"/>
              </a:rPr>
              <a:t>                      </a:t>
            </a:r>
            <a:r>
              <a:rPr lang="en-US" altLang="zh-CN" sz="2400" i="1" dirty="0"/>
              <a:t>F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01</a:t>
            </a:r>
            <a:r>
              <a:rPr lang="en-US" altLang="zh-CN" sz="2400" b="0" baseline="-25000" dirty="0"/>
              <a:t> </a:t>
            </a:r>
            <a:r>
              <a:rPr lang="en-US" altLang="zh-CN" sz="2400" dirty="0"/>
              <a:t>=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ea typeface="创艺简粗黑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ea typeface="文鼎粗圆简" pitchFamily="49" charset="-122"/>
              </a:rPr>
              <a:t> </a:t>
            </a:r>
            <a:r>
              <a:rPr lang="en-US" altLang="zh-CN" sz="2400" i="1" dirty="0"/>
              <a:t>F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10 </a:t>
            </a:r>
            <a:r>
              <a:rPr lang="en-US" altLang="zh-CN" sz="2400" b="0" i="1" baseline="-25000" dirty="0">
                <a:latin typeface="宋体" panose="02010600030101010101" pitchFamily="2" charset="-122"/>
              </a:rPr>
              <a:t> </a:t>
            </a:r>
            <a:r>
              <a:rPr lang="en-US" altLang="zh-CN" sz="2400" b="0" i="1" baseline="-25000" dirty="0">
                <a:latin typeface="创艺简粗黑" charset="-122"/>
              </a:rPr>
              <a:t>      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1.2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zh-CN" altLang="en-US" sz="2400" i="1" dirty="0">
                <a:solidFill>
                  <a:srgbClr val="FFFF00"/>
                </a:solidFill>
                <a:latin typeface="创艺简粗黑" charset="-122"/>
              </a:rPr>
              <a:t>            </a:t>
            </a:r>
            <a:endParaRPr lang="zh-CN" altLang="en-US" sz="24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  <p:sp>
        <p:nvSpPr>
          <p:cNvPr id="20484" name="Rectangle 3"/>
          <p:cNvSpPr/>
          <p:nvPr/>
        </p:nvSpPr>
        <p:spPr>
          <a:xfrm>
            <a:off x="5530850" y="892175"/>
            <a:ext cx="3232150" cy="13319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152400"/>
            <a:ext cx="8305800" cy="573088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sz="2800" dirty="0">
                <a:solidFill>
                  <a:srgbClr val="0000CC"/>
                </a:solidFill>
                <a:latin typeface="创艺简细圆" charset="-122"/>
                <a:ea typeface="创艺简细圆" charset="-122"/>
              </a:rPr>
              <a:t>1.2   </a:t>
            </a:r>
            <a:r>
              <a:rPr lang="zh-CN" altLang="en-US" sz="28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库仑定律</a:t>
            </a:r>
            <a:r>
              <a:rPr lang="en-US" altLang="zh-CN" sz="2800" dirty="0">
                <a:solidFill>
                  <a:srgbClr val="0000CC"/>
                </a:solidFill>
                <a:ea typeface="创艺简细圆" charset="-12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ea typeface="幼圆" pitchFamily="49" charset="-122"/>
              </a:rPr>
              <a:t>COULOMB</a:t>
            </a:r>
            <a:r>
              <a:rPr lang="en-US" altLang="zh-CN" sz="2400" dirty="0">
                <a:solidFill>
                  <a:srgbClr val="0000CC"/>
                </a:solidFill>
                <a:ea typeface="创艺简粗黑" charset="-122"/>
              </a:rPr>
              <a:t>’S  LAW)</a:t>
            </a:r>
            <a:r>
              <a:rPr lang="en-US" altLang="zh-CN" sz="2800" dirty="0">
                <a:solidFill>
                  <a:schemeClr val="tx1"/>
                </a:solidFill>
                <a:latin typeface="创艺简细圆" charset="-122"/>
                <a:ea typeface="创艺简细圆" charset="-122"/>
              </a:rPr>
              <a:t>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教材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p5)</a:t>
            </a:r>
            <a:r>
              <a:rPr lang="en-US" altLang="zh-CN" sz="24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486" name="AutoShape 5"/>
          <p:cNvSpPr/>
          <p:nvPr/>
        </p:nvSpPr>
        <p:spPr>
          <a:xfrm>
            <a:off x="7969250" y="1576388"/>
            <a:ext cx="228600" cy="228600"/>
          </a:xfrm>
          <a:prstGeom prst="flowChartConnector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7086600" y="1671638"/>
            <a:ext cx="30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/>
              <a:t>r</a:t>
            </a:r>
            <a:endParaRPr lang="en-US" altLang="zh-CN" sz="2400" i="1" dirty="0">
              <a:latin typeface="创艺简粗黑" charset="-122"/>
            </a:endParaRPr>
          </a:p>
        </p:txBody>
      </p:sp>
      <p:sp>
        <p:nvSpPr>
          <p:cNvPr id="20488" name="Rectangle 7"/>
          <p:cNvSpPr/>
          <p:nvPr/>
        </p:nvSpPr>
        <p:spPr>
          <a:xfrm>
            <a:off x="7969250" y="112553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/>
              <a:t>q</a:t>
            </a:r>
            <a:r>
              <a:rPr lang="en-US" altLang="zh-CN" sz="2400" baseline="-25000" dirty="0"/>
              <a:t>0 </a:t>
            </a:r>
            <a:endParaRPr lang="en-US" altLang="zh-CN" sz="2400" b="0" baseline="-25000" dirty="0">
              <a:latin typeface="创艺简粗黑" charset="-122"/>
            </a:endParaRPr>
          </a:p>
        </p:txBody>
      </p:sp>
      <p:sp>
        <p:nvSpPr>
          <p:cNvPr id="20489" name="Rectangle 8"/>
          <p:cNvSpPr/>
          <p:nvPr/>
        </p:nvSpPr>
        <p:spPr>
          <a:xfrm>
            <a:off x="5910263" y="112553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i="1" dirty="0"/>
              <a:t>q</a:t>
            </a:r>
            <a:r>
              <a:rPr lang="en-US" altLang="zh-CN" sz="2400" baseline="-25000" dirty="0"/>
              <a:t> </a:t>
            </a:r>
            <a:endParaRPr lang="en-US" altLang="zh-CN" sz="2400" b="0" baseline="-25000" dirty="0">
              <a:latin typeface="创艺简粗黑" charset="-122"/>
            </a:endParaRPr>
          </a:p>
        </p:txBody>
      </p:sp>
      <p:sp>
        <p:nvSpPr>
          <p:cNvPr id="20490" name="Line 9"/>
          <p:cNvSpPr/>
          <p:nvPr/>
        </p:nvSpPr>
        <p:spPr>
          <a:xfrm>
            <a:off x="6223000" y="1720850"/>
            <a:ext cx="1746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1" name="Line 10"/>
          <p:cNvSpPr/>
          <p:nvPr/>
        </p:nvSpPr>
        <p:spPr>
          <a:xfrm>
            <a:off x="6170613" y="1720850"/>
            <a:ext cx="2984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2" name="AutoShape 11"/>
          <p:cNvSpPr/>
          <p:nvPr/>
        </p:nvSpPr>
        <p:spPr>
          <a:xfrm>
            <a:off x="5910263" y="1606550"/>
            <a:ext cx="228600" cy="228600"/>
          </a:xfrm>
          <a:prstGeom prst="flowChartConnector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0493" name="Object 12"/>
          <p:cNvGraphicFramePr>
            <a:graphicFrameLocks noChangeAspect="1"/>
          </p:cNvGraphicFramePr>
          <p:nvPr/>
        </p:nvGraphicFramePr>
        <p:xfrm>
          <a:off x="6286500" y="1676400"/>
          <a:ext cx="3667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65100" imgH="215900" progId="Equation.3">
                  <p:embed/>
                </p:oleObj>
              </mc:Choice>
              <mc:Fallback>
                <p:oleObj name="" r:id="rId1" imgW="1651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6500" y="1676400"/>
                        <a:ext cx="36671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3"/>
          <p:cNvGraphicFramePr>
            <a:graphicFrameLocks noChangeAspect="1"/>
          </p:cNvGraphicFramePr>
          <p:nvPr/>
        </p:nvGraphicFramePr>
        <p:xfrm>
          <a:off x="2362200" y="3657600"/>
          <a:ext cx="37988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459865" imgH="393700" progId="Equation.3">
                  <p:embed/>
                </p:oleObj>
              </mc:Choice>
              <mc:Fallback>
                <p:oleObj name="" r:id="rId3" imgW="1459865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657600"/>
                        <a:ext cx="3798888" cy="958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subTitle" idx="4294967295"/>
          </p:nvPr>
        </p:nvSpPr>
        <p:spPr>
          <a:xfrm>
            <a:off x="76200" y="3429000"/>
            <a:ext cx="8991600" cy="3211513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55000"/>
              </a:lnSpc>
            </a:pPr>
            <a:r>
              <a:rPr lang="en-US" altLang="zh-CN" sz="2400" i="1" dirty="0">
                <a:solidFill>
                  <a:srgbClr val="006600"/>
                </a:solidFill>
              </a:rPr>
              <a:t>r</a:t>
            </a:r>
            <a:r>
              <a:rPr lang="zh-CN" altLang="en-US" sz="2400" dirty="0">
                <a:ea typeface="仿宋_GB2312" pitchFamily="49" charset="-122"/>
              </a:rPr>
              <a:t>单位为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米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i="1" dirty="0">
                <a:solidFill>
                  <a:srgbClr val="006600"/>
                </a:solidFill>
              </a:rPr>
              <a:t>F</a:t>
            </a:r>
            <a:r>
              <a:rPr lang="zh-CN" altLang="en-US" sz="2400" dirty="0">
                <a:ea typeface="仿宋_GB2312" pitchFamily="49" charset="-122"/>
              </a:rPr>
              <a:t>单位为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牛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) =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千克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·</a:t>
            </a:r>
            <a:r>
              <a:rPr lang="en-US" altLang="zh-CN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米</a:t>
            </a:r>
            <a:r>
              <a:rPr lang="en-US" altLang="zh-CN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秒 </a:t>
            </a:r>
            <a:r>
              <a:rPr lang="en-US" altLang="zh-CN" sz="2400" baseline="30000" dirty="0">
                <a:solidFill>
                  <a:srgbClr val="792B25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kg </a:t>
            </a:r>
            <a:r>
              <a:rPr lang="en-US" altLang="zh-CN" sz="2400" dirty="0">
                <a:solidFill>
                  <a:schemeClr val="folHlink"/>
                </a:solidFill>
              </a:rPr>
              <a:t>· </a:t>
            </a:r>
            <a:r>
              <a:rPr lang="en-US" altLang="zh-CN" sz="2400" dirty="0"/>
              <a:t>m/S 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) </a:t>
            </a:r>
            <a:r>
              <a:rPr lang="zh-CN" altLang="en-US" sz="2400" dirty="0"/>
              <a:t>，</a:t>
            </a:r>
            <a:r>
              <a:rPr lang="en-US" altLang="zh-CN" sz="2400" i="1" dirty="0">
                <a:solidFill>
                  <a:srgbClr val="006600"/>
                </a:solidFill>
              </a:rPr>
              <a:t>q</a:t>
            </a:r>
            <a:r>
              <a:rPr lang="zh-CN" altLang="en-US" sz="2400" dirty="0">
                <a:ea typeface="仿宋_GB2312" pitchFamily="49" charset="-122"/>
              </a:rPr>
              <a:t>单位为</a:t>
            </a:r>
            <a:r>
              <a:rPr lang="en-US" altLang="zh-CN" sz="2400" dirty="0">
                <a:solidFill>
                  <a:srgbClr val="006600"/>
                </a:solidFill>
              </a:rPr>
              <a:t>C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库仑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zh-CN" altLang="en-US" sz="2400" dirty="0">
                <a:ea typeface="仿宋_GB2312" pitchFamily="49" charset="-122"/>
              </a:rPr>
              <a:t>故</a:t>
            </a:r>
            <a:r>
              <a:rPr lang="en-US" altLang="zh-CN" sz="2400" i="1" dirty="0">
                <a:solidFill>
                  <a:srgbClr val="006600"/>
                </a:solidFill>
              </a:rPr>
              <a:t>k</a:t>
            </a:r>
            <a:r>
              <a:rPr lang="en-US" altLang="zh-CN" sz="2400" i="1" dirty="0"/>
              <a:t> </a:t>
            </a:r>
            <a:r>
              <a:rPr lang="zh-CN" altLang="en-US" sz="2400" dirty="0">
                <a:ea typeface="仿宋_GB2312" pitchFamily="49" charset="-122"/>
              </a:rPr>
              <a:t>的单位是</a:t>
            </a:r>
            <a:r>
              <a:rPr lang="zh-CN" altLang="en-US" sz="2400" dirty="0"/>
              <a:t>          ，</a:t>
            </a:r>
            <a:endParaRPr lang="zh-CN" altLang="en-US" sz="2400" dirty="0"/>
          </a:p>
          <a:p>
            <a:pPr lvl="0" algn="l" eaLnBrk="1" hangingPunct="1">
              <a:lnSpc>
                <a:spcPct val="155000"/>
              </a:lnSpc>
            </a:pPr>
            <a:r>
              <a:rPr lang="en-US" altLang="zh-CN" sz="2400" i="1" dirty="0">
                <a:solidFill>
                  <a:srgbClr val="006600"/>
                </a:solidFill>
              </a:rPr>
              <a:t>k 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的近似值</a:t>
            </a:r>
            <a:r>
              <a:rPr lang="zh-CN" altLang="en-US" sz="2400" dirty="0">
                <a:ea typeface="仿宋_GB2312" pitchFamily="49" charset="-122"/>
              </a:rPr>
              <a:t>为</a:t>
            </a:r>
            <a:r>
              <a:rPr lang="zh-CN" altLang="en-US" sz="2400" dirty="0"/>
              <a:t>                                                    </a:t>
            </a:r>
            <a:r>
              <a:rPr lang="en-US" altLang="zh-CN" sz="2400" dirty="0"/>
              <a:t>(1.6)</a:t>
            </a:r>
            <a:r>
              <a:rPr lang="en-US" altLang="en-US" sz="2400" dirty="0">
                <a:latin typeface="Symbol" panose="05050102010706020507" pitchFamily="18" charset="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</a:rPr>
              <a:t>   </a:t>
            </a:r>
            <a:endParaRPr lang="en-US" altLang="en-US" sz="24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3"/>
          <p:cNvSpPr/>
          <p:nvPr/>
        </p:nvSpPr>
        <p:spPr>
          <a:xfrm>
            <a:off x="6096000" y="1447800"/>
            <a:ext cx="2706688" cy="1868488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1509" name="Rectangle 4"/>
          <p:cNvSpPr>
            <a:spLocks noGrp="1"/>
          </p:cNvSpPr>
          <p:nvPr>
            <p:ph type="ctrTitle" idx="4294967295"/>
          </p:nvPr>
        </p:nvSpPr>
        <p:spPr>
          <a:xfrm>
            <a:off x="228600" y="2971800"/>
            <a:ext cx="8153400" cy="53340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algn="l" eaLnBrk="1" hangingPunct="1"/>
            <a:r>
              <a:rPr lang="en-US" altLang="zh-CN" sz="2400" dirty="0">
                <a:solidFill>
                  <a:srgbClr val="006600"/>
                </a:solidFill>
              </a:rPr>
              <a:t>  MKSA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单位制中</a:t>
            </a:r>
            <a:r>
              <a:rPr lang="zh-CN" altLang="en-US" sz="2400" dirty="0">
                <a:solidFill>
                  <a:srgbClr val="006600"/>
                </a:solidFill>
              </a:rPr>
              <a:t>   </a:t>
            </a:r>
            <a:endParaRPr lang="zh-CN" altLang="en-US" sz="2400" baseline="-25000" dirty="0">
              <a:solidFill>
                <a:srgbClr val="006600"/>
              </a:solidFill>
              <a:latin typeface="Symbol" panose="05050102010706020507" pitchFamily="18" charset="2"/>
            </a:endParaRPr>
          </a:p>
        </p:txBody>
      </p:sp>
      <p:cxnSp>
        <p:nvCxnSpPr>
          <p:cNvPr id="21510" name="AutoShape 5"/>
          <p:cNvCxnSpPr>
            <a:stCxn id="21507" idx="3"/>
          </p:cNvCxnSpPr>
          <p:nvPr/>
        </p:nvCxnSpPr>
        <p:spPr>
          <a:xfrm>
            <a:off x="9067800" y="5035550"/>
            <a:ext cx="1588" cy="1588"/>
          </a:xfrm>
          <a:prstGeom prst="curvedConnector2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511" name="Rectangle 6"/>
          <p:cNvSpPr/>
          <p:nvPr/>
        </p:nvSpPr>
        <p:spPr>
          <a:xfrm>
            <a:off x="-76200" y="35575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12" name="Object 7"/>
          <p:cNvGraphicFramePr>
            <a:graphicFrameLocks noChangeAspect="1"/>
          </p:cNvGraphicFramePr>
          <p:nvPr/>
        </p:nvGraphicFramePr>
        <p:xfrm>
          <a:off x="4267200" y="4191000"/>
          <a:ext cx="14398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98500" imgH="203200" progId="Equation.3">
                  <p:embed/>
                </p:oleObj>
              </mc:Choice>
              <mc:Fallback>
                <p:oleObj name="" r:id="rId1" imgW="69850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4191000"/>
                        <a:ext cx="1439863" cy="412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8"/>
          <p:cNvSpPr/>
          <p:nvPr/>
        </p:nvSpPr>
        <p:spPr>
          <a:xfrm>
            <a:off x="-76200" y="34432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1514" name="Rectangle 10"/>
          <p:cNvSpPr/>
          <p:nvPr/>
        </p:nvSpPr>
        <p:spPr>
          <a:xfrm>
            <a:off x="-76200" y="343376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1515" name="Rectangle 13"/>
          <p:cNvSpPr/>
          <p:nvPr/>
        </p:nvSpPr>
        <p:spPr>
          <a:xfrm>
            <a:off x="-76200" y="35575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16" name="Object 15"/>
          <p:cNvGraphicFramePr>
            <a:graphicFrameLocks noChangeAspect="1"/>
          </p:cNvGraphicFramePr>
          <p:nvPr/>
        </p:nvGraphicFramePr>
        <p:xfrm>
          <a:off x="2057400" y="4800600"/>
          <a:ext cx="33861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511300" imgH="203200" progId="Equation.3">
                  <p:embed/>
                </p:oleObj>
              </mc:Choice>
              <mc:Fallback>
                <p:oleObj name="" r:id="rId3" imgW="15113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4800600"/>
                        <a:ext cx="3386138" cy="4476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6"/>
          <p:cNvGraphicFramePr>
            <a:graphicFrameLocks noChangeAspect="1"/>
          </p:cNvGraphicFramePr>
          <p:nvPr/>
        </p:nvGraphicFramePr>
        <p:xfrm>
          <a:off x="2362200" y="1676400"/>
          <a:ext cx="37988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459865" imgH="393700" progId="Equation.3">
                  <p:embed/>
                </p:oleObj>
              </mc:Choice>
              <mc:Fallback>
                <p:oleObj name="" r:id="rId5" imgW="1459865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1676400"/>
                        <a:ext cx="3798888" cy="958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subTitle" idx="4294967295"/>
          </p:nvPr>
        </p:nvSpPr>
        <p:spPr>
          <a:xfrm>
            <a:off x="76200" y="1130300"/>
            <a:ext cx="8991600" cy="534670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55000"/>
              </a:lnSpc>
            </a:pPr>
            <a:r>
              <a:rPr lang="zh-CN" altLang="en-US" sz="2400" dirty="0"/>
              <a:t>令</a:t>
            </a:r>
            <a:r>
              <a:rPr lang="zh-CN" altLang="en-US" sz="2400" i="1" dirty="0"/>
              <a:t>                      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(1.3)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55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于是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库仑定律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(1.1)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写成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0" eaLnBrk="1" hangingPunct="1">
              <a:lnSpc>
                <a:spcPct val="155000"/>
              </a:lnSpc>
            </a:pPr>
            <a:r>
              <a:rPr lang="zh-CN" altLang="en-US" sz="2400" dirty="0"/>
              <a:t>                         </a:t>
            </a:r>
            <a:r>
              <a:rPr lang="zh-CN" altLang="en-US" sz="2400" i="1" dirty="0"/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(1.4)</a:t>
            </a:r>
            <a:r>
              <a:rPr lang="en-US" altLang="zh-CN" sz="2400" dirty="0"/>
              <a:t>     </a:t>
            </a:r>
            <a:endParaRPr lang="en-US" altLang="zh-CN" sz="2400" dirty="0"/>
          </a:p>
          <a:p>
            <a:pPr lvl="0" algn="l" eaLnBrk="1" hangingPunct="1">
              <a:lnSpc>
                <a:spcPct val="155000"/>
              </a:lnSpc>
            </a:pPr>
            <a:endParaRPr lang="en-US" altLang="zh-CN" sz="2400" i="1" dirty="0">
              <a:solidFill>
                <a:srgbClr val="006600"/>
              </a:solidFill>
              <a:latin typeface="Symbol" panose="05050102010706020507" pitchFamily="18" charset="2"/>
            </a:endParaRPr>
          </a:p>
          <a:p>
            <a:pPr lvl="0" algn="l" eaLnBrk="1" hangingPunct="1">
              <a:lnSpc>
                <a:spcPct val="155000"/>
              </a:lnSpc>
            </a:pPr>
            <a:r>
              <a:rPr lang="en-US" altLang="zh-CN" sz="2400" i="1" dirty="0">
                <a:solidFill>
                  <a:srgbClr val="006600"/>
                </a:solidFill>
                <a:latin typeface="Symbol" panose="05050102010706020507" pitchFamily="18" charset="2"/>
              </a:rPr>
              <a:t>e</a:t>
            </a:r>
            <a:r>
              <a:rPr lang="en-US" altLang="zh-CN" sz="2400" baseline="-25000" dirty="0">
                <a:solidFill>
                  <a:srgbClr val="0066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ea typeface="仿宋_GB2312" pitchFamily="49" charset="-122"/>
              </a:rPr>
              <a:t>为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真空电容率</a:t>
            </a:r>
            <a:r>
              <a:rPr lang="en-US" altLang="zh-CN" sz="2400" dirty="0"/>
              <a:t>(permittivity of vacuum)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或称真空介电常数</a:t>
            </a:r>
            <a:r>
              <a:rPr lang="en-US" altLang="zh-CN" sz="2400" dirty="0"/>
              <a:t>(vacuum dielectric constant) </a:t>
            </a:r>
            <a:r>
              <a:rPr lang="zh-CN" altLang="en-US" sz="2400" dirty="0"/>
              <a:t>，</a:t>
            </a:r>
            <a:r>
              <a:rPr lang="zh-CN" altLang="en-US" sz="2400" dirty="0">
                <a:ea typeface="仿宋_GB2312" pitchFamily="49" charset="-122"/>
              </a:rPr>
              <a:t>是一个与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真空光速</a:t>
            </a:r>
            <a:r>
              <a:rPr lang="en-US" altLang="zh-CN" sz="2400" i="1" dirty="0">
                <a:solidFill>
                  <a:srgbClr val="006600"/>
                </a:solidFill>
              </a:rPr>
              <a:t>c</a:t>
            </a:r>
            <a:r>
              <a:rPr lang="en-US" altLang="zh-CN" sz="2400" i="1" dirty="0"/>
              <a:t> </a:t>
            </a:r>
            <a:r>
              <a:rPr lang="zh-CN" altLang="en-US" sz="2400" dirty="0">
                <a:ea typeface="仿宋_GB2312" pitchFamily="49" charset="-122"/>
              </a:rPr>
              <a:t>密切相关的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常量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测量值为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2532" name="Rectangle 3"/>
          <p:cNvSpPr/>
          <p:nvPr/>
        </p:nvSpPr>
        <p:spPr>
          <a:xfrm>
            <a:off x="6096000" y="1730375"/>
            <a:ext cx="2706688" cy="1868488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22533" name="AutoShape 5"/>
          <p:cNvCxnSpPr/>
          <p:nvPr/>
        </p:nvCxnSpPr>
        <p:spPr>
          <a:xfrm>
            <a:off x="9067800" y="4086225"/>
            <a:ext cx="1588" cy="1588"/>
          </a:xfrm>
          <a:prstGeom prst="curvedConnector2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2534" name="Rectangle 6"/>
          <p:cNvSpPr/>
          <p:nvPr/>
        </p:nvSpPr>
        <p:spPr>
          <a:xfrm>
            <a:off x="-76200" y="384016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2535" name="Rectangle 8"/>
          <p:cNvSpPr/>
          <p:nvPr/>
        </p:nvSpPr>
        <p:spPr>
          <a:xfrm>
            <a:off x="-76200" y="372586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2536" name="Object 9"/>
          <p:cNvGraphicFramePr>
            <a:graphicFrameLocks noChangeAspect="1"/>
          </p:cNvGraphicFramePr>
          <p:nvPr/>
        </p:nvGraphicFramePr>
        <p:xfrm>
          <a:off x="533400" y="892175"/>
          <a:ext cx="16764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622300" imgH="431800" progId="Equation.3">
                  <p:embed/>
                </p:oleObj>
              </mc:Choice>
              <mc:Fallback>
                <p:oleObj name="" r:id="rId1" imgW="6223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892175"/>
                        <a:ext cx="1676400" cy="10334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10"/>
          <p:cNvSpPr/>
          <p:nvPr/>
        </p:nvSpPr>
        <p:spPr>
          <a:xfrm>
            <a:off x="-76200" y="371633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2538" name="Object 11"/>
          <p:cNvGraphicFramePr>
            <a:graphicFrameLocks noChangeAspect="1"/>
          </p:cNvGraphicFramePr>
          <p:nvPr/>
        </p:nvGraphicFramePr>
        <p:xfrm>
          <a:off x="1371600" y="2416175"/>
          <a:ext cx="27432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015365" imgH="444500" progId="Equation.3">
                  <p:embed/>
                </p:oleObj>
              </mc:Choice>
              <mc:Fallback>
                <p:oleObj name="" r:id="rId3" imgW="1015365" imgH="444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416175"/>
                        <a:ext cx="2743200" cy="12049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2"/>
          <p:cNvGraphicFramePr>
            <a:graphicFrameLocks noChangeAspect="1"/>
          </p:cNvGraphicFramePr>
          <p:nvPr/>
        </p:nvGraphicFramePr>
        <p:xfrm>
          <a:off x="228600" y="5562600"/>
          <a:ext cx="8610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3225800" imgH="241300" progId="Equation.3">
                  <p:embed/>
                </p:oleObj>
              </mc:Choice>
              <mc:Fallback>
                <p:oleObj name="" r:id="rId5" imgW="3225800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5562600"/>
                        <a:ext cx="8610600" cy="631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3"/>
          <p:cNvSpPr/>
          <p:nvPr/>
        </p:nvSpPr>
        <p:spPr>
          <a:xfrm>
            <a:off x="-76200" y="384016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/>
          <p:nvPr/>
        </p:nvSpPr>
        <p:spPr>
          <a:xfrm>
            <a:off x="193675" y="781050"/>
            <a:ext cx="8770938" cy="5702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创艺简细圆" charset="-122"/>
                <a:ea typeface="创艺简细圆" charset="-122"/>
              </a:rPr>
              <a:t>   </a:t>
            </a:r>
            <a:r>
              <a:rPr lang="zh-CN" altLang="zh-CN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库仑</a:t>
            </a:r>
            <a:r>
              <a:rPr lang="zh-CN" altLang="zh-CN" sz="2400" dirty="0">
                <a:latin typeface="仿宋_GB2312" pitchFamily="49" charset="-122"/>
                <a:ea typeface="仿宋_GB2312" pitchFamily="49" charset="-122"/>
              </a:rPr>
              <a:t>当时的</a:t>
            </a:r>
            <a:r>
              <a:rPr lang="zh-CN" altLang="zh-CN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实验结果是</a:t>
            </a:r>
            <a:endParaRPr lang="zh-CN" altLang="en-US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accent1"/>
              </a:solidFill>
              <a:latin typeface="创艺简细圆" charset="-122"/>
              <a:ea typeface="创艺简细圆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accent1"/>
              </a:solidFill>
              <a:latin typeface="创艺简细圆" charset="-122"/>
              <a:ea typeface="创艺简细圆" charset="-122"/>
            </a:endParaRPr>
          </a:p>
          <a:p>
            <a:pPr marL="0" lvl="0" indent="0">
              <a:lnSpc>
                <a:spcPct val="155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指数偏差达到      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库仑得出他的结论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不能不说是除了考虑到测量误差，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更大可能是与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万有引力定律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作类比的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一种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猜想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5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早在</a:t>
            </a:r>
            <a:r>
              <a:rPr lang="en-US" altLang="zh-CN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1773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年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卡文迪许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792B25"/>
                </a:solidFill>
              </a:rPr>
              <a:t>H. Cavendish ,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英国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就曾以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检测带电导体球壳内表面是否存在电荷的方法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，得出         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他的工作直到</a:t>
            </a:r>
            <a:r>
              <a:rPr lang="en-US" altLang="zh-CN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1874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年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才被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麦克斯韦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发现并整理发表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卡文迪许的实验方法，同样有着与万有引力定律类比的设想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 </a:t>
            </a:r>
            <a:endParaRPr lang="en-US" altLang="en-US" sz="24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ctrTitle" idx="4294967295"/>
          </p:nvPr>
        </p:nvSpPr>
        <p:spPr>
          <a:xfrm>
            <a:off x="838200" y="188913"/>
            <a:ext cx="8305800" cy="76200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algn="l" eaLnBrk="1" hangingPunct="1"/>
            <a:r>
              <a:rPr lang="en-US" altLang="zh-CN" sz="2400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ea typeface="仿宋_GB2312" pitchFamily="49" charset="-122"/>
              </a:rPr>
              <a:t>应当指出</a:t>
            </a:r>
            <a:endParaRPr lang="zh-CN" altLang="en-US" sz="2400" dirty="0">
              <a:solidFill>
                <a:schemeClr val="tx1"/>
              </a:solidFill>
              <a:latin typeface="幼圆" pitchFamily="49" charset="-122"/>
              <a:ea typeface="仿宋_GB2312" pitchFamily="49" charset="-122"/>
            </a:endParaRPr>
          </a:p>
        </p:txBody>
      </p:sp>
      <p:sp>
        <p:nvSpPr>
          <p:cNvPr id="23557" name="Rectangle 4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3167063" y="1554163"/>
          <a:ext cx="21256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723900" imgH="203200" progId="Equation.3">
                  <p:embed/>
                </p:oleObj>
              </mc:Choice>
              <mc:Fallback>
                <p:oleObj name="" r:id="rId1" imgW="723900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7063" y="1554163"/>
                        <a:ext cx="2125662" cy="5857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6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2124075" y="2627313"/>
          <a:ext cx="12239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558800" imgH="177800" progId="Equation.3">
                  <p:embed/>
                </p:oleObj>
              </mc:Choice>
              <mc:Fallback>
                <p:oleObj name="" r:id="rId3" imgW="558800" imgH="177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2627313"/>
                        <a:ext cx="1223963" cy="3952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8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3562" name="Object 9"/>
          <p:cNvGraphicFramePr>
            <a:graphicFrameLocks noChangeAspect="1"/>
          </p:cNvGraphicFramePr>
          <p:nvPr/>
        </p:nvGraphicFramePr>
        <p:xfrm>
          <a:off x="6156325" y="4849813"/>
          <a:ext cx="1511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558800" imgH="177800" progId="Equation.3">
                  <p:embed/>
                </p:oleObj>
              </mc:Choice>
              <mc:Fallback>
                <p:oleObj name="" r:id="rId5" imgW="558800" imgH="177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325" y="4849813"/>
                        <a:ext cx="1511300" cy="4857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电磁学的</a:t>
            </a:r>
            <a:r>
              <a:rPr lang="zh-CN" altLang="en-US" sz="3600" dirty="0">
                <a:latin typeface="创艺简细圆" charset="-122"/>
                <a:ea typeface="创艺简细圆" charset="-122"/>
              </a:rPr>
              <a:t> </a:t>
            </a:r>
            <a:r>
              <a:rPr lang="en-US" altLang="zh-CN" sz="3600" dirty="0">
                <a:ea typeface="创艺简细圆" charset="-122"/>
              </a:rPr>
              <a:t>MKSA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单位制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subTitle" idx="4294967295"/>
          </p:nvPr>
        </p:nvSpPr>
        <p:spPr>
          <a:xfrm>
            <a:off x="152400" y="1143000"/>
            <a:ext cx="8659813" cy="554355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just" eaLnBrk="1" hangingPunct="1">
              <a:lnSpc>
                <a:spcPct val="135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在电磁学的发展史上，曾经使用过多种单位制（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参见教材</a:t>
            </a:r>
            <a:r>
              <a:rPr lang="en-US" altLang="zh-CN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p444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现在已经统一到国际单位制</a:t>
            </a:r>
            <a:r>
              <a:rPr lang="en-US" altLang="zh-CN" sz="2400" dirty="0">
                <a:solidFill>
                  <a:srgbClr val="0000CC"/>
                </a:solidFill>
              </a:rPr>
              <a:t>(International System of Units)</a:t>
            </a:r>
            <a:r>
              <a:rPr lang="zh-CN" altLang="en-US" sz="2400" dirty="0">
                <a:solidFill>
                  <a:srgbClr val="0000CC"/>
                </a:solidFill>
              </a:rPr>
              <a:t>，</a:t>
            </a:r>
            <a:r>
              <a:rPr lang="zh-CN" altLang="en-US" sz="2400" dirty="0"/>
              <a:t>即</a:t>
            </a:r>
            <a:r>
              <a:rPr lang="en-US" altLang="zh-CN" sz="2400" dirty="0">
                <a:solidFill>
                  <a:srgbClr val="0000CC"/>
                </a:solidFill>
              </a:rPr>
              <a:t>SI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0" algn="just" eaLnBrk="1" hangingPunct="1">
              <a:lnSpc>
                <a:spcPct val="135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  <a:ea typeface="仿宋_GB2312" pitchFamily="49" charset="-122"/>
              </a:rPr>
              <a:t>SI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单位制里，电磁学的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四个基本物理量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分别是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长度、质量、时间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电流，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所以又称为</a:t>
            </a:r>
            <a:r>
              <a:rPr lang="en-US" altLang="zh-CN" sz="2400" dirty="0">
                <a:solidFill>
                  <a:srgbClr val="0000CC"/>
                </a:solidFill>
                <a:ea typeface="仿宋_GB2312" pitchFamily="49" charset="-122"/>
              </a:rPr>
              <a:t>MKSA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单位制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：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lvl="0" algn="just" eaLnBrk="1" hangingPunct="1">
              <a:lnSpc>
                <a:spcPct val="135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        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基本物理量                  单位</a:t>
            </a:r>
            <a:endParaRPr lang="zh-CN" altLang="en-US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35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       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长    度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（</a:t>
            </a:r>
            <a:r>
              <a:rPr lang="en-US" altLang="zh-CN" sz="2400" i="1" dirty="0">
                <a:solidFill>
                  <a:srgbClr val="792B25"/>
                </a:solidFill>
                <a:ea typeface="仿宋_GB2312" pitchFamily="49" charset="-122"/>
              </a:rPr>
              <a:t>L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）</a:t>
            </a:r>
            <a:r>
              <a:rPr lang="zh-CN" altLang="en-US" sz="24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          </a:t>
            </a:r>
            <a:r>
              <a:rPr lang="zh-CN" altLang="en-US" sz="2400" baseline="300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米</a:t>
            </a:r>
            <a:r>
              <a:rPr lang="zh-CN" altLang="en-US" sz="2400" dirty="0">
                <a:ea typeface="仿宋_GB2312" pitchFamily="49" charset="-122"/>
              </a:rPr>
              <a:t>（</a:t>
            </a:r>
            <a:r>
              <a:rPr lang="en-US" altLang="zh-CN" sz="2400" dirty="0">
                <a:ea typeface="仿宋_GB2312" pitchFamily="49" charset="-122"/>
              </a:rPr>
              <a:t>m</a:t>
            </a:r>
            <a:r>
              <a:rPr lang="zh-CN" altLang="en-US" sz="2400" dirty="0">
                <a:ea typeface="仿宋_GB2312" pitchFamily="49" charset="-122"/>
              </a:rPr>
              <a:t>）</a:t>
            </a:r>
            <a:endParaRPr lang="zh-CN" altLang="en-US" sz="2400" dirty="0">
              <a:solidFill>
                <a:schemeClr val="folHlink"/>
              </a:solidFill>
              <a:ea typeface="仿宋_GB2312" pitchFamily="49" charset="-122"/>
            </a:endParaRPr>
          </a:p>
          <a:p>
            <a:pPr lvl="0" algn="l" eaLnBrk="1" hangingPunct="1">
              <a:lnSpc>
                <a:spcPct val="13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           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质    量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（</a:t>
            </a:r>
            <a:r>
              <a:rPr lang="en-US" altLang="zh-CN" sz="2400" i="1" dirty="0">
                <a:solidFill>
                  <a:srgbClr val="792B25"/>
                </a:solidFill>
                <a:ea typeface="仿宋_GB2312" pitchFamily="49" charset="-122"/>
              </a:rPr>
              <a:t>M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）</a:t>
            </a:r>
            <a:r>
              <a:rPr lang="zh-CN" altLang="en-US" sz="24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          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千克</a:t>
            </a:r>
            <a:r>
              <a:rPr lang="zh-CN" altLang="en-US" sz="2400" dirty="0">
                <a:ea typeface="仿宋_GB2312" pitchFamily="49" charset="-122"/>
              </a:rPr>
              <a:t>（</a:t>
            </a:r>
            <a:r>
              <a:rPr lang="en-US" altLang="zh-CN" sz="2400" dirty="0">
                <a:ea typeface="仿宋_GB2312" pitchFamily="49" charset="-122"/>
              </a:rPr>
              <a:t>kg</a:t>
            </a:r>
            <a:r>
              <a:rPr lang="zh-CN" altLang="en-US" sz="2400" dirty="0">
                <a:ea typeface="仿宋_GB2312" pitchFamily="49" charset="-122"/>
              </a:rPr>
              <a:t>）</a:t>
            </a:r>
            <a:endParaRPr lang="zh-CN" altLang="en-US" sz="2400" dirty="0">
              <a:solidFill>
                <a:schemeClr val="folHlink"/>
              </a:solidFill>
              <a:ea typeface="仿宋_GB2312" pitchFamily="49" charset="-122"/>
            </a:endParaRPr>
          </a:p>
          <a:p>
            <a:pPr lvl="0" algn="l" eaLnBrk="1" hangingPunct="1">
              <a:lnSpc>
                <a:spcPct val="13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           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时    间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（</a:t>
            </a:r>
            <a:r>
              <a:rPr lang="en-US" altLang="zh-CN" sz="2400" i="1" dirty="0">
                <a:solidFill>
                  <a:srgbClr val="792B25"/>
                </a:solidFill>
                <a:ea typeface="仿宋_GB2312" pitchFamily="49" charset="-122"/>
              </a:rPr>
              <a:t>T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）</a:t>
            </a:r>
            <a:r>
              <a:rPr lang="zh-CN" altLang="en-US" sz="24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           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秒</a:t>
            </a:r>
            <a:r>
              <a:rPr lang="zh-CN" altLang="en-US" sz="2400" dirty="0">
                <a:ea typeface="仿宋_GB2312" pitchFamily="49" charset="-122"/>
              </a:rPr>
              <a:t>（</a:t>
            </a:r>
            <a:r>
              <a:rPr lang="en-US" altLang="zh-CN" sz="2400" dirty="0">
                <a:ea typeface="仿宋_GB2312" pitchFamily="49" charset="-122"/>
              </a:rPr>
              <a:t>S</a:t>
            </a:r>
            <a:r>
              <a:rPr lang="zh-CN" altLang="en-US" sz="2400" dirty="0">
                <a:ea typeface="仿宋_GB2312" pitchFamily="49" charset="-122"/>
              </a:rPr>
              <a:t>）</a:t>
            </a:r>
            <a:endParaRPr lang="zh-CN" altLang="en-US" sz="2400" dirty="0">
              <a:solidFill>
                <a:schemeClr val="folHlink"/>
              </a:solidFill>
              <a:ea typeface="仿宋_GB2312" pitchFamily="49" charset="-122"/>
            </a:endParaRPr>
          </a:p>
          <a:p>
            <a:pPr lvl="0" algn="l" eaLnBrk="1" hangingPunct="1">
              <a:lnSpc>
                <a:spcPct val="13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            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电    流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（</a:t>
            </a:r>
            <a:r>
              <a:rPr lang="en-US" altLang="zh-CN" sz="2400" i="1" dirty="0">
                <a:solidFill>
                  <a:srgbClr val="792B25"/>
                </a:solidFill>
                <a:ea typeface="仿宋_GB2312" pitchFamily="49" charset="-122"/>
              </a:rPr>
              <a:t>I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           安培</a:t>
            </a:r>
            <a:r>
              <a:rPr lang="zh-CN" altLang="en-US" sz="2400" dirty="0">
                <a:ea typeface="仿宋_GB2312" pitchFamily="49" charset="-122"/>
              </a:rPr>
              <a:t>（</a:t>
            </a:r>
            <a:r>
              <a:rPr lang="en-US" altLang="zh-CN" sz="2400" dirty="0">
                <a:ea typeface="仿宋_GB2312" pitchFamily="49" charset="-122"/>
              </a:rPr>
              <a:t>A</a:t>
            </a:r>
            <a:r>
              <a:rPr lang="zh-CN" altLang="en-US" sz="2400" dirty="0">
                <a:ea typeface="仿宋_GB2312" pitchFamily="49" charset="-122"/>
              </a:rPr>
              <a:t>）       </a:t>
            </a:r>
            <a:r>
              <a:rPr lang="en-US" altLang="zh-CN" sz="2400" dirty="0">
                <a:solidFill>
                  <a:srgbClr val="66FF33"/>
                </a:solidFill>
                <a:latin typeface="宋体" panose="02010600030101010101" pitchFamily="2" charset="-122"/>
              </a:rPr>
              <a:t>¤</a:t>
            </a:r>
            <a:endParaRPr lang="en-US" altLang="zh-CN" sz="24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  <p:sp>
        <p:nvSpPr>
          <p:cNvPr id="5125" name="Rectangle 4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Test of Coulomb’s Law</a:t>
            </a:r>
            <a:endParaRPr lang="zh-CN" altLang="en-US" dirty="0"/>
          </a:p>
        </p:txBody>
      </p:sp>
      <p:sp>
        <p:nvSpPr>
          <p:cNvPr id="24579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24000"/>
          <a:ext cx="8458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15240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Experimenters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Date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00CC"/>
                          </a:solidFill>
                        </a:rPr>
                        <a:t>δ</a:t>
                      </a:r>
                      <a:endParaRPr lang="zh-CN" altLang="en-US" sz="240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Cavendish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1773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&lt; 2×10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Maxwell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1873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&lt; 5×10</a:t>
                      </a:r>
                      <a:r>
                        <a:rPr lang="en-US" altLang="zh-CN" sz="2400" baseline="30000" dirty="0"/>
                        <a:t>-5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Plimpton and Lawton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1936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&lt; 2×10</a:t>
                      </a:r>
                      <a:r>
                        <a:rPr lang="en-US" altLang="zh-CN" sz="2400" baseline="30000" dirty="0"/>
                        <a:t>-9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Bartlett, </a:t>
                      </a:r>
                      <a:r>
                        <a:rPr lang="en-US" altLang="zh-CN" sz="2400" dirty="0" err="1"/>
                        <a:t>Goldhagen</a:t>
                      </a:r>
                      <a:r>
                        <a:rPr lang="en-US" altLang="zh-CN" sz="2400" dirty="0"/>
                        <a:t> and Phillips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1970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&lt; 1.3×10</a:t>
                      </a:r>
                      <a:r>
                        <a:rPr lang="en-US" altLang="zh-CN" sz="2400" baseline="30000" dirty="0"/>
                        <a:t>-16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Williams, Faller and Hill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1971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&lt; 1×10</a:t>
                      </a:r>
                      <a:r>
                        <a:rPr lang="en-US" altLang="zh-CN" sz="2400" baseline="30000" dirty="0"/>
                        <a:t>-16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572000"/>
            <a:ext cx="88169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sz="2400" b="0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E.R. Williams, J.G. Faller and H. Hill, Phys. Rev. </a:t>
            </a:r>
            <a:r>
              <a:rPr kumimoji="0" lang="en-US" altLang="zh-CN" sz="2400" b="0" kern="1200" cap="none" spc="0" normalizeH="0" baseline="0" noProof="0" dirty="0" err="1">
                <a:latin typeface="+mj-lt"/>
                <a:ea typeface="宋体" panose="02010600030101010101" pitchFamily="2" charset="-122"/>
                <a:cs typeface="+mn-cs"/>
              </a:rPr>
              <a:t>Lett</a:t>
            </a:r>
            <a:r>
              <a:rPr kumimoji="0" lang="en-US" altLang="zh-CN" sz="2400" b="0" kern="1200" cap="none" spc="0" normalizeH="0" baseline="0" noProof="0" dirty="0">
                <a:latin typeface="+mj-lt"/>
                <a:ea typeface="宋体" panose="02010600030101010101" pitchFamily="2" charset="-122"/>
                <a:cs typeface="+mn-cs"/>
              </a:rPr>
              <a:t>. 26 (1971) 721.</a:t>
            </a:r>
            <a:endParaRPr kumimoji="0" lang="zh-CN" altLang="en-US" sz="2400" b="0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/>
          <p:nvPr>
            <p:ph type="subTitle" idx="4294967295"/>
          </p:nvPr>
        </p:nvSpPr>
        <p:spPr>
          <a:xfrm>
            <a:off x="242888" y="1093788"/>
            <a:ext cx="8596312" cy="5459412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550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400" dirty="0"/>
              <a:t>库仑定律只适用于描写</a:t>
            </a:r>
            <a:r>
              <a:rPr lang="zh-CN" altLang="en-US" sz="2400" dirty="0">
                <a:solidFill>
                  <a:srgbClr val="006600"/>
                </a:solidFill>
              </a:rPr>
              <a:t>点电荷</a:t>
            </a:r>
            <a:r>
              <a:rPr lang="zh-CN" altLang="en-US" sz="2400" dirty="0">
                <a:solidFill>
                  <a:srgbClr val="0000CC"/>
                </a:solidFill>
              </a:rPr>
              <a:t>之间的电力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0" algn="l" eaLnBrk="1" hangingPunct="1">
              <a:lnSpc>
                <a:spcPct val="155000"/>
              </a:lnSpc>
            </a:pPr>
            <a:r>
              <a:rPr lang="zh-CN" altLang="en-US" sz="2400" dirty="0"/>
              <a:t>事实上，电力不仅与带电的相互距离及电量有关，也与它们的尺度、形状和</a:t>
            </a:r>
            <a:r>
              <a:rPr lang="zh-CN" altLang="en-US" sz="2400" dirty="0">
                <a:solidFill>
                  <a:srgbClr val="006600"/>
                </a:solidFill>
              </a:rPr>
              <a:t>电荷分布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distribution of charges</a:t>
            </a:r>
            <a:r>
              <a:rPr lang="en-US" altLang="zh-CN" sz="2400" dirty="0"/>
              <a:t>)</a:t>
            </a:r>
            <a:r>
              <a:rPr lang="zh-CN" altLang="en-US" sz="2400" dirty="0"/>
              <a:t>状态有关</a:t>
            </a:r>
            <a:r>
              <a:rPr lang="en-US" altLang="zh-CN" sz="2400" dirty="0"/>
              <a:t>.</a:t>
            </a:r>
            <a:r>
              <a:rPr lang="zh-CN" altLang="en-US" sz="2400" dirty="0"/>
              <a:t>不过，</a:t>
            </a:r>
            <a:r>
              <a:rPr lang="zh-CN" altLang="en-US" sz="2400" dirty="0">
                <a:solidFill>
                  <a:srgbClr val="0000CC"/>
                </a:solidFill>
              </a:rPr>
              <a:t>对于有限尺度的带电体</a:t>
            </a:r>
            <a:r>
              <a:rPr lang="en-US" altLang="zh-CN" sz="2400" dirty="0">
                <a:solidFill>
                  <a:srgbClr val="0000CC"/>
                </a:solidFill>
              </a:rPr>
              <a:t>,</a:t>
            </a:r>
            <a:r>
              <a:rPr lang="zh-CN" altLang="en-US" sz="2400" dirty="0"/>
              <a:t>我们可以把它们看成</a:t>
            </a:r>
            <a:r>
              <a:rPr lang="zh-CN" altLang="en-US" sz="2400" dirty="0">
                <a:solidFill>
                  <a:srgbClr val="0000CC"/>
                </a:solidFill>
              </a:rPr>
              <a:t>由许多很小的</a:t>
            </a:r>
            <a:r>
              <a:rPr lang="zh-CN" altLang="en-US" sz="2400" dirty="0">
                <a:solidFill>
                  <a:srgbClr val="006600"/>
                </a:solidFill>
              </a:rPr>
              <a:t>“电荷元”</a:t>
            </a:r>
            <a:r>
              <a:rPr lang="zh-CN" altLang="en-US" sz="2400" dirty="0"/>
              <a:t>组成</a:t>
            </a:r>
            <a:r>
              <a:rPr lang="en-US" altLang="zh-CN" sz="2400" dirty="0"/>
              <a:t>,</a:t>
            </a:r>
            <a:r>
              <a:rPr lang="zh-CN" altLang="en-US" sz="2400" dirty="0"/>
              <a:t>然后在</a:t>
            </a:r>
            <a:r>
              <a:rPr lang="zh-CN" altLang="en-US" sz="2400" dirty="0">
                <a:solidFill>
                  <a:srgbClr val="0000CC"/>
                </a:solidFill>
              </a:rPr>
              <a:t>电荷元之间应用库仑定律</a:t>
            </a:r>
            <a:r>
              <a:rPr lang="en-US" altLang="zh-CN" sz="2400" dirty="0">
                <a:solidFill>
                  <a:srgbClr val="0000CC"/>
                </a:solidFill>
              </a:rPr>
              <a:t>.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0" algn="l" eaLnBrk="1" hangingPunct="1">
              <a:lnSpc>
                <a:spcPct val="155000"/>
              </a:lnSpc>
            </a:pPr>
            <a:r>
              <a:rPr lang="en-US" altLang="zh-CN" sz="2400" dirty="0">
                <a:solidFill>
                  <a:srgbClr val="FFFF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792B25"/>
                </a:solidFill>
                <a:latin typeface="宋体" panose="02010600030101010101" pitchFamily="2" charset="-122"/>
              </a:rPr>
              <a:t>(2）</a:t>
            </a:r>
            <a:r>
              <a:rPr lang="zh-CN" altLang="en-US" sz="2400" dirty="0"/>
              <a:t>库仑定律</a:t>
            </a:r>
            <a:r>
              <a:rPr lang="zh-CN" altLang="zh-CN" sz="2400" dirty="0">
                <a:latin typeface="宋体" panose="02010600030101010101" pitchFamily="2" charset="-122"/>
              </a:rPr>
              <a:t>描述</a:t>
            </a:r>
            <a:r>
              <a:rPr lang="zh-CN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静止电荷</a:t>
            </a:r>
            <a:r>
              <a:rPr lang="zh-CN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之间的电力</a:t>
            </a:r>
            <a:r>
              <a:rPr lang="en-US" altLang="zh-CN" sz="2400" dirty="0">
                <a:solidFill>
                  <a:srgbClr val="0000CC"/>
                </a:solidFill>
              </a:rPr>
              <a:t>.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0" algn="l" eaLnBrk="1" hangingPunct="1">
              <a:lnSpc>
                <a:spcPct val="155000"/>
              </a:lnSpc>
            </a:pPr>
            <a:r>
              <a:rPr lang="zh-CN" altLang="en-US" sz="2400" dirty="0"/>
              <a:t>当</a:t>
            </a:r>
            <a:r>
              <a:rPr lang="zh-CN" altLang="en-US" sz="2400" dirty="0">
                <a:solidFill>
                  <a:srgbClr val="006600"/>
                </a:solidFill>
              </a:rPr>
              <a:t>带电体相对运动</a:t>
            </a:r>
            <a:r>
              <a:rPr lang="zh-CN" altLang="en-US" sz="2400" dirty="0"/>
              <a:t>时</a:t>
            </a:r>
            <a:r>
              <a:rPr lang="zh-CN" altLang="en-US" sz="2400" dirty="0">
                <a:solidFill>
                  <a:schemeClr val="accent1"/>
                </a:solidFill>
              </a:rPr>
              <a:t>，</a:t>
            </a:r>
            <a:r>
              <a:rPr lang="zh-CN" altLang="en-US" sz="2400" dirty="0"/>
              <a:t>它们之间不仅存在</a:t>
            </a:r>
            <a:r>
              <a:rPr lang="zh-CN" altLang="en-US" sz="2400" dirty="0">
                <a:solidFill>
                  <a:srgbClr val="006600"/>
                </a:solidFill>
              </a:rPr>
              <a:t>电力，</a:t>
            </a:r>
            <a:r>
              <a:rPr lang="zh-CN" altLang="en-US" sz="2400" dirty="0"/>
              <a:t>也存在</a:t>
            </a:r>
            <a:r>
              <a:rPr lang="zh-CN" altLang="en-US" sz="2400" dirty="0">
                <a:solidFill>
                  <a:srgbClr val="006600"/>
                </a:solidFill>
              </a:rPr>
              <a:t>磁力</a:t>
            </a:r>
            <a:r>
              <a:rPr lang="en-US" altLang="zh-CN" sz="2400" dirty="0">
                <a:solidFill>
                  <a:schemeClr val="accent1"/>
                </a:solidFill>
              </a:rPr>
              <a:t>.</a:t>
            </a:r>
            <a:r>
              <a:rPr lang="zh-CN" altLang="en-US" sz="2400" dirty="0"/>
              <a:t>但实验结果证实</a:t>
            </a:r>
            <a:r>
              <a:rPr lang="en-US" altLang="zh-CN" sz="2400" dirty="0"/>
              <a:t>,</a:t>
            </a:r>
            <a:r>
              <a:rPr lang="zh-CN" altLang="en-US" sz="2400" dirty="0">
                <a:solidFill>
                  <a:srgbClr val="0000CC"/>
                </a:solidFill>
              </a:rPr>
              <a:t>只要</a:t>
            </a:r>
            <a:r>
              <a:rPr lang="zh-CN" altLang="en-US" sz="2400" dirty="0"/>
              <a:t>带电体的</a:t>
            </a:r>
            <a:r>
              <a:rPr lang="zh-CN" altLang="en-US" sz="2400" dirty="0">
                <a:solidFill>
                  <a:srgbClr val="0000CC"/>
                </a:solidFill>
              </a:rPr>
              <a:t>相对运动速度</a:t>
            </a:r>
            <a:r>
              <a:rPr lang="en-US" altLang="zh-CN" sz="2400" i="1" dirty="0">
                <a:solidFill>
                  <a:srgbClr val="0000CC"/>
                </a:solidFill>
                <a:latin typeface="宋体" panose="02010600030101010101" pitchFamily="2" charset="-122"/>
              </a:rPr>
              <a:t>v </a:t>
            </a:r>
            <a:r>
              <a:rPr lang="zh-CN" altLang="en-US" sz="2400" dirty="0">
                <a:solidFill>
                  <a:srgbClr val="0000CC"/>
                </a:solidFill>
              </a:rPr>
              <a:t>远小于真空中的光速</a:t>
            </a:r>
            <a:r>
              <a:rPr lang="en-US" altLang="zh-CN" sz="2400" i="1" dirty="0">
                <a:solidFill>
                  <a:srgbClr val="0000CC"/>
                </a:solidFill>
              </a:rPr>
              <a:t>c</a:t>
            </a:r>
            <a:r>
              <a:rPr lang="en-US" altLang="zh-CN" sz="2400" i="1" dirty="0">
                <a:solidFill>
                  <a:schemeClr val="accent1"/>
                </a:solidFill>
              </a:rPr>
              <a:t> </a:t>
            </a:r>
            <a:r>
              <a:rPr lang="en-US" altLang="zh-CN" sz="2400" dirty="0"/>
              <a:t>,</a:t>
            </a:r>
            <a:r>
              <a:rPr lang="zh-CN" altLang="en-US" sz="2400" dirty="0"/>
              <a:t>它们之间的作用力</a:t>
            </a:r>
            <a:r>
              <a:rPr lang="zh-CN" altLang="en-US" sz="2400" dirty="0">
                <a:solidFill>
                  <a:srgbClr val="006600"/>
                </a:solidFill>
              </a:rPr>
              <a:t>主要是电力</a:t>
            </a:r>
            <a:r>
              <a:rPr lang="en-US" altLang="zh-CN" sz="2400" dirty="0"/>
              <a:t>.</a:t>
            </a:r>
            <a:r>
              <a:rPr lang="zh-CN" altLang="zh-CN" sz="2400" dirty="0">
                <a:solidFill>
                  <a:srgbClr val="66FF33"/>
                </a:solidFill>
                <a:latin typeface="宋体" panose="02010600030101010101" pitchFamily="2" charset="-122"/>
              </a:rPr>
              <a:t>    </a:t>
            </a:r>
            <a:endParaRPr lang="en-US" altLang="zh-CN" sz="24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ctrTitle" idx="4294967295"/>
          </p:nvPr>
        </p:nvSpPr>
        <p:spPr>
          <a:xfrm>
            <a:off x="280988" y="228600"/>
            <a:ext cx="8329612" cy="733425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zh-CN" sz="3600" dirty="0">
                <a:ea typeface="仿宋_GB2312" pitchFamily="49" charset="-122"/>
              </a:rPr>
              <a:t>库仑定律的物理意义</a:t>
            </a:r>
            <a:r>
              <a:rPr lang="zh-CN" altLang="en-US" sz="3600" dirty="0"/>
              <a:t>           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/>
          <p:nvPr/>
        </p:nvSpPr>
        <p:spPr>
          <a:xfrm>
            <a:off x="6400800" y="304800"/>
            <a:ext cx="2538413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/>
          <p:nvPr>
            <p:ph type="subTitle" idx="4294967295"/>
          </p:nvPr>
        </p:nvSpPr>
        <p:spPr>
          <a:xfrm>
            <a:off x="157163" y="44450"/>
            <a:ext cx="8758237" cy="606425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55000"/>
              </a:lnSpc>
            </a:pPr>
            <a:r>
              <a:rPr lang="en-US" altLang="zh-CN" sz="2400" dirty="0">
                <a:solidFill>
                  <a:srgbClr val="66FF33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006600"/>
                </a:solidFill>
              </a:rPr>
              <a:t>例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1-1]</a:t>
            </a:r>
            <a:r>
              <a:rPr lang="zh-CN" altLang="en-US" sz="2400" dirty="0"/>
              <a:t>比较</a:t>
            </a:r>
            <a:r>
              <a:rPr lang="zh-CN" altLang="en-US" sz="2400" dirty="0">
                <a:solidFill>
                  <a:srgbClr val="0000CC"/>
                </a:solidFill>
              </a:rPr>
              <a:t>氢原子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006600"/>
                </a:solidFill>
              </a:rPr>
              <a:t>质子与电子</a:t>
            </a:r>
            <a:r>
              <a:rPr lang="zh-CN" altLang="en-US" sz="2400" dirty="0"/>
              <a:t>的</a:t>
            </a:r>
            <a:endParaRPr lang="zh-CN" altLang="en-US" sz="2400" dirty="0"/>
          </a:p>
          <a:p>
            <a:pPr lvl="0" algn="l" eaLnBrk="1" hangingPunct="1">
              <a:lnSpc>
                <a:spcPct val="155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库仑力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CC"/>
                </a:solidFill>
              </a:rPr>
              <a:t>万有引力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lvl="0" algn="l" eaLnBrk="1" hangingPunct="1">
              <a:lnSpc>
                <a:spcPct val="155000"/>
              </a:lnSpc>
            </a:pPr>
            <a:r>
              <a:rPr lang="zh-CN" altLang="en-US" sz="2400" dirty="0"/>
              <a:t>（均为距离平方反比力） </a:t>
            </a:r>
            <a:endParaRPr lang="zh-CN" altLang="en-US" sz="2400" dirty="0"/>
          </a:p>
          <a:p>
            <a:pPr lvl="0" algn="l" eaLnBrk="1" hangingPunct="1">
              <a:lnSpc>
                <a:spcPct val="120000"/>
              </a:lnSpc>
            </a:pPr>
            <a:endParaRPr lang="zh-CN" altLang="en-US" sz="2400" dirty="0"/>
          </a:p>
          <a:p>
            <a:pPr lvl="0" algn="l" eaLnBrk="1" hangingPunct="1">
              <a:lnSpc>
                <a:spcPct val="155000"/>
              </a:lnSpc>
            </a:pPr>
            <a:r>
              <a:rPr lang="en-US" altLang="zh-CN" sz="2400" dirty="0">
                <a:solidFill>
                  <a:srgbClr val="006600"/>
                </a:solidFill>
              </a:rPr>
              <a:t>【</a:t>
            </a:r>
            <a:r>
              <a:rPr lang="zh-CN" altLang="en-US" sz="2400" dirty="0">
                <a:solidFill>
                  <a:srgbClr val="006600"/>
                </a:solidFill>
              </a:rPr>
              <a:t>解</a:t>
            </a:r>
            <a:r>
              <a:rPr lang="en-US" altLang="zh-CN" sz="2400" dirty="0">
                <a:solidFill>
                  <a:srgbClr val="006600"/>
                </a:solidFill>
              </a:rPr>
              <a:t>】</a:t>
            </a:r>
            <a:r>
              <a:rPr lang="zh-CN" altLang="en-US" sz="2400" dirty="0"/>
              <a:t>按量子力学</a:t>
            </a:r>
            <a:r>
              <a:rPr lang="en-US" altLang="zh-CN" sz="2400" dirty="0"/>
              <a:t>,</a:t>
            </a:r>
            <a:r>
              <a:rPr lang="zh-CN" altLang="en-US" sz="2400" dirty="0"/>
              <a:t>原子中的</a:t>
            </a:r>
            <a:r>
              <a:rPr lang="zh-CN" altLang="en-US" sz="2400" dirty="0">
                <a:solidFill>
                  <a:srgbClr val="0000CC"/>
                </a:solidFill>
              </a:rPr>
              <a:t>电子相对于原子核的分布</a:t>
            </a:r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006600"/>
                </a:solidFill>
              </a:rPr>
              <a:t>几概率密度</a:t>
            </a:r>
            <a:r>
              <a:rPr lang="zh-CN" altLang="en-US" sz="2400" dirty="0"/>
              <a:t>描写</a:t>
            </a:r>
            <a:r>
              <a:rPr lang="en-US" altLang="zh-CN" sz="2400" dirty="0"/>
              <a:t>,</a:t>
            </a:r>
            <a:r>
              <a:rPr lang="zh-CN" altLang="en-US" sz="2400" dirty="0"/>
              <a:t>其图像化表示是</a:t>
            </a:r>
            <a:r>
              <a:rPr lang="zh-CN" altLang="en-US" sz="2400" dirty="0">
                <a:solidFill>
                  <a:srgbClr val="006600"/>
                </a:solidFill>
              </a:rPr>
              <a:t>电子云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electron cloud</a:t>
            </a:r>
            <a:r>
              <a:rPr lang="en-US" altLang="zh-CN" sz="2400" dirty="0"/>
              <a:t>).</a:t>
            </a:r>
            <a:r>
              <a:rPr lang="zh-CN" altLang="en-US" sz="2400" dirty="0"/>
              <a:t>基态氢原子中的电子到原子核的平均距离为　　　　　　　　</a:t>
            </a:r>
            <a:r>
              <a:rPr lang="en-US" altLang="zh-CN" sz="2400" dirty="0"/>
              <a:t>,</a:t>
            </a:r>
            <a:r>
              <a:rPr lang="zh-CN" altLang="en-US" sz="2400" dirty="0"/>
              <a:t>原子核和电子的尺度均在　　　　以内</a:t>
            </a:r>
            <a:r>
              <a:rPr lang="en-US" altLang="zh-CN" sz="2400" dirty="0"/>
              <a:t>,</a:t>
            </a:r>
            <a:r>
              <a:rPr lang="zh-CN" altLang="en-US" sz="2400" dirty="0"/>
              <a:t>因此</a:t>
            </a:r>
            <a:r>
              <a:rPr lang="zh-CN" altLang="en-US" sz="2400" dirty="0">
                <a:solidFill>
                  <a:srgbClr val="0000CC"/>
                </a:solidFill>
              </a:rPr>
              <a:t>电子和质子都可看成点电荷</a:t>
            </a:r>
            <a:r>
              <a:rPr lang="en-US" altLang="zh-CN" sz="2400" dirty="0">
                <a:solidFill>
                  <a:srgbClr val="0000CC"/>
                </a:solidFill>
              </a:rPr>
              <a:t>.</a:t>
            </a:r>
            <a:r>
              <a:rPr lang="zh-CN" altLang="en-US" sz="2400" dirty="0"/>
              <a:t>质子对电子的</a:t>
            </a:r>
            <a:r>
              <a:rPr lang="zh-CN" altLang="en-US" sz="2400" dirty="0">
                <a:solidFill>
                  <a:srgbClr val="006600"/>
                </a:solidFill>
              </a:rPr>
              <a:t>库仑引力</a:t>
            </a:r>
            <a:r>
              <a:rPr lang="zh-CN" altLang="en-US" sz="2400" dirty="0"/>
              <a:t>为</a:t>
            </a:r>
            <a:endParaRPr lang="zh-CN" altLang="en-US" sz="2400" dirty="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26629" name="Line 4"/>
          <p:cNvSpPr/>
          <p:nvPr/>
        </p:nvSpPr>
        <p:spPr>
          <a:xfrm>
            <a:off x="6881813" y="1052513"/>
            <a:ext cx="16002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0" name="Oval 5"/>
          <p:cNvSpPr/>
          <p:nvPr/>
        </p:nvSpPr>
        <p:spPr>
          <a:xfrm>
            <a:off x="6792913" y="952500"/>
            <a:ext cx="176212" cy="1984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204230" name="Oval 6"/>
          <p:cNvSpPr>
            <a:spLocks noChangeArrowheads="1"/>
          </p:cNvSpPr>
          <p:nvPr/>
        </p:nvSpPr>
        <p:spPr bwMode="auto">
          <a:xfrm>
            <a:off x="8482013" y="9779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99CC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2" name="Rectangle 7"/>
          <p:cNvSpPr/>
          <p:nvPr/>
        </p:nvSpPr>
        <p:spPr>
          <a:xfrm>
            <a:off x="6705600" y="1277938"/>
            <a:ext cx="354013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/>
              <a:t>p</a:t>
            </a:r>
            <a:endParaRPr lang="en-US" altLang="zh-CN" sz="2400" dirty="0"/>
          </a:p>
        </p:txBody>
      </p:sp>
      <p:sp>
        <p:nvSpPr>
          <p:cNvPr id="26633" name="Rectangle 8"/>
          <p:cNvSpPr/>
          <p:nvPr/>
        </p:nvSpPr>
        <p:spPr>
          <a:xfrm>
            <a:off x="8470900" y="1120775"/>
            <a:ext cx="319088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/>
              <a:t>e</a:t>
            </a:r>
            <a:endParaRPr lang="en-US" altLang="zh-CN" sz="2400" dirty="0"/>
          </a:p>
        </p:txBody>
      </p:sp>
      <p:sp>
        <p:nvSpPr>
          <p:cNvPr id="26634" name="Rectangle 9"/>
          <p:cNvSpPr/>
          <p:nvPr/>
        </p:nvSpPr>
        <p:spPr>
          <a:xfrm>
            <a:off x="7358063" y="550863"/>
            <a:ext cx="760412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/>
              <a:t>r</a:t>
            </a:r>
            <a:r>
              <a:rPr lang="zh-CN" altLang="en-US" sz="2400" i="1" dirty="0"/>
              <a:t>＝</a:t>
            </a:r>
            <a:r>
              <a:rPr lang="en-US" altLang="zh-CN" sz="2400" i="1" dirty="0"/>
              <a:t>a</a:t>
            </a:r>
            <a:endParaRPr lang="en-US" altLang="zh-CN" sz="2400" dirty="0"/>
          </a:p>
        </p:txBody>
      </p:sp>
      <p:sp>
        <p:nvSpPr>
          <p:cNvPr id="26635" name="Rectangle 10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6636" name="Object 11"/>
          <p:cNvGraphicFramePr>
            <a:graphicFrameLocks noChangeAspect="1"/>
          </p:cNvGraphicFramePr>
          <p:nvPr/>
        </p:nvGraphicFramePr>
        <p:xfrm>
          <a:off x="4252913" y="3733800"/>
          <a:ext cx="23764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104900" imgH="203200" progId="Equation.3">
                  <p:embed/>
                </p:oleObj>
              </mc:Choice>
              <mc:Fallback>
                <p:oleObj name="" r:id="rId1" imgW="110490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2913" y="3733800"/>
                        <a:ext cx="2376487" cy="4302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2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6638" name="Object 13"/>
          <p:cNvGraphicFramePr>
            <a:graphicFrameLocks noChangeAspect="1"/>
          </p:cNvGraphicFramePr>
          <p:nvPr/>
        </p:nvGraphicFramePr>
        <p:xfrm>
          <a:off x="1979613" y="4360863"/>
          <a:ext cx="971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469900" imgH="203200" progId="Equation.3">
                  <p:embed/>
                </p:oleObj>
              </mc:Choice>
              <mc:Fallback>
                <p:oleObj name="" r:id="rId3" imgW="4699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4360863"/>
                        <a:ext cx="971550" cy="4159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4"/>
          <p:cNvGraphicFramePr>
            <a:graphicFrameLocks noChangeAspect="1"/>
          </p:cNvGraphicFramePr>
          <p:nvPr/>
        </p:nvGraphicFramePr>
        <p:xfrm>
          <a:off x="1763713" y="5370513"/>
          <a:ext cx="668813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3340100" imgH="660400" progId="Equation.3">
                  <p:embed/>
                </p:oleObj>
              </mc:Choice>
              <mc:Fallback>
                <p:oleObj name="" r:id="rId5" imgW="3340100" imgH="660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5370513"/>
                        <a:ext cx="6688137" cy="1314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/>
          <p:nvPr>
            <p:ph type="subTitle" idx="4294967295"/>
          </p:nvPr>
        </p:nvSpPr>
        <p:spPr>
          <a:xfrm>
            <a:off x="228600" y="2178050"/>
            <a:ext cx="8424863" cy="407035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可见氢原子中质子对电子的</a:t>
            </a:r>
            <a:r>
              <a:rPr lang="zh-CN" altLang="en-US" sz="2400" dirty="0">
                <a:solidFill>
                  <a:srgbClr val="0000CC"/>
                </a:solidFill>
              </a:rPr>
              <a:t>库仑引力是万有引力</a:t>
            </a:r>
            <a:r>
              <a:rPr lang="zh-CN" altLang="en-US" sz="2400" dirty="0"/>
              <a:t>的         倍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zh-CN" altLang="en-US" sz="2400" dirty="0"/>
              <a:t>　</a:t>
            </a:r>
            <a:r>
              <a:rPr lang="zh-CN" altLang="en-US" sz="2400" dirty="0">
                <a:solidFill>
                  <a:srgbClr val="006600"/>
                </a:solidFill>
              </a:rPr>
              <a:t>库仑力</a:t>
            </a: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6600"/>
                </a:solidFill>
              </a:rPr>
              <a:t>原子结构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atomic structure</a:t>
            </a:r>
            <a:r>
              <a:rPr lang="en-US" altLang="zh-CN" sz="2400" dirty="0"/>
              <a:t>)</a:t>
            </a:r>
            <a:r>
              <a:rPr lang="zh-CN" altLang="en-US" sz="2400" dirty="0"/>
              <a:t>中起</a:t>
            </a:r>
            <a:r>
              <a:rPr lang="zh-CN" altLang="en-US" sz="2400" dirty="0">
                <a:solidFill>
                  <a:srgbClr val="006600"/>
                </a:solidFill>
              </a:rPr>
              <a:t>决定性作用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zh-CN" altLang="en-US" sz="2400" dirty="0"/>
              <a:t>　将原子与原子、分子与分子结合在一起的主要作用力</a:t>
            </a:r>
            <a:r>
              <a:rPr lang="en-US" altLang="zh-CN" sz="2400" dirty="0"/>
              <a:t>,</a:t>
            </a:r>
            <a:r>
              <a:rPr lang="zh-CN" altLang="en-US" sz="2400" dirty="0"/>
              <a:t>也是电荷之间的库仑力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/>
              <a:t>    </a:t>
            </a:r>
            <a:r>
              <a:rPr lang="zh-CN" altLang="en-US" sz="2400" dirty="0"/>
              <a:t>　因此 </a:t>
            </a:r>
            <a:r>
              <a:rPr lang="en-US" altLang="zh-CN" sz="2400" dirty="0"/>
              <a:t>,</a:t>
            </a:r>
            <a:r>
              <a:rPr lang="zh-CN" altLang="en-US" sz="2400" dirty="0"/>
              <a:t>各种各样</a:t>
            </a:r>
            <a:r>
              <a:rPr lang="zh-CN" altLang="en-US" sz="2400" dirty="0">
                <a:solidFill>
                  <a:srgbClr val="006600"/>
                </a:solidFill>
              </a:rPr>
              <a:t>固态、液态、气态物质内部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CC"/>
                </a:solidFill>
              </a:rPr>
              <a:t>主要的作用力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00CC"/>
                </a:solidFill>
              </a:rPr>
              <a:t>库仑力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rgbClr val="0000CC"/>
                </a:solidFill>
              </a:rPr>
              <a:t>库仑力</a:t>
            </a:r>
            <a:r>
              <a:rPr lang="zh-CN" altLang="en-US" sz="2400" dirty="0"/>
              <a:t>也是稀薄</a:t>
            </a:r>
            <a:r>
              <a:rPr lang="zh-CN" altLang="en-US" sz="2400" dirty="0">
                <a:solidFill>
                  <a:srgbClr val="006600"/>
                </a:solidFill>
              </a:rPr>
              <a:t>等离子体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plasma</a:t>
            </a:r>
            <a:r>
              <a:rPr lang="en-US" altLang="zh-CN" sz="2400" dirty="0"/>
              <a:t>)</a:t>
            </a:r>
            <a:r>
              <a:rPr lang="zh-CN" altLang="en-US" sz="2400" dirty="0"/>
              <a:t>内的</a:t>
            </a:r>
            <a:r>
              <a:rPr lang="zh-CN" altLang="en-US" sz="2400" dirty="0">
                <a:solidFill>
                  <a:srgbClr val="0000CC"/>
                </a:solidFill>
              </a:rPr>
              <a:t>主要作用力</a:t>
            </a:r>
            <a:r>
              <a:rPr lang="en-US" altLang="zh-CN" sz="2400" dirty="0"/>
              <a:t>.</a:t>
            </a:r>
            <a:endParaRPr lang="en-US" altLang="zh-CN" sz="2400" dirty="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ctrTitle" idx="4294967295"/>
          </p:nvPr>
        </p:nvSpPr>
        <p:spPr>
          <a:xfrm>
            <a:off x="890588" y="381000"/>
            <a:ext cx="8329612" cy="53340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algn="l" eaLnBrk="1" hangingPunct="1"/>
            <a:r>
              <a:rPr lang="zh-CN" altLang="en-US" sz="2400" dirty="0">
                <a:solidFill>
                  <a:schemeClr val="tx1"/>
                </a:solidFill>
              </a:rPr>
              <a:t>万有引力为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990600" y="947738"/>
          <a:ext cx="78486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089400" imgH="660400" progId="Equation.3">
                  <p:embed/>
                </p:oleObj>
              </mc:Choice>
              <mc:Fallback>
                <p:oleObj name="" r:id="rId1" imgW="4089400" imgH="660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947738"/>
                        <a:ext cx="7848600" cy="12620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7048500" y="22860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79400" imgH="203200" progId="Equation.3">
                  <p:embed/>
                </p:oleObj>
              </mc:Choice>
              <mc:Fallback>
                <p:oleObj name="" r:id="rId3" imgW="279400" imgH="203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500" y="2286000"/>
                        <a:ext cx="647700" cy="469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228600" y="914400"/>
            <a:ext cx="8382000" cy="1828800"/>
          </a:xfrm>
          <a:ln/>
        </p:spPr>
        <p:txBody>
          <a:bodyPr vert="horz" wrap="square" lIns="91440" tIns="45720" rIns="91440" bIns="45720" anchor="ctr"/>
          <a:p>
            <a:pPr algn="l" eaLnBrk="1" hangingPunct="1"/>
            <a:r>
              <a:rPr lang="en-US" altLang="zh-CN" sz="2800" dirty="0">
                <a:solidFill>
                  <a:schemeClr val="accent1"/>
                </a:solidFill>
              </a:rPr>
              <a:t>                 </a:t>
            </a:r>
            <a:r>
              <a:rPr lang="zh-CN" altLang="en-US" sz="3200" dirty="0">
                <a:solidFill>
                  <a:srgbClr val="0000CC"/>
                </a:solidFill>
              </a:rPr>
              <a:t>本次</a:t>
            </a:r>
            <a:r>
              <a:rPr lang="zh-CN" altLang="en-US" sz="3200" dirty="0">
                <a:solidFill>
                  <a:srgbClr val="0000CC"/>
                </a:solidFill>
                <a:latin typeface="幼圆" pitchFamily="49" charset="-122"/>
              </a:rPr>
              <a:t>习题</a:t>
            </a:r>
            <a:br>
              <a:rPr lang="zh-CN" altLang="en-US" sz="3600" dirty="0">
                <a:solidFill>
                  <a:schemeClr val="accent1"/>
                </a:solidFill>
                <a:latin typeface="幼圆" pitchFamily="49" charset="-122"/>
                <a:ea typeface="创艺简中圆" pitchFamily="2" charset="-122"/>
              </a:rPr>
            </a:br>
            <a:r>
              <a:rPr lang="zh-CN" altLang="en-US" sz="28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             </a:t>
            </a:r>
            <a:br>
              <a:rPr lang="zh-CN" altLang="en-US" sz="28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</a:br>
            <a:r>
              <a:rPr lang="zh-CN" altLang="en-US" sz="2800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             </a:t>
            </a:r>
            <a:r>
              <a:rPr lang="zh-CN" altLang="en-US" sz="2800" dirty="0">
                <a:solidFill>
                  <a:srgbClr val="0000CC"/>
                </a:solidFill>
                <a:latin typeface="宋体" panose="02010600030101010101" pitchFamily="2" charset="-122"/>
              </a:rPr>
              <a:t>教材 </a:t>
            </a:r>
            <a:r>
              <a:rPr lang="en-US" altLang="zh-CN" sz="3200" dirty="0">
                <a:solidFill>
                  <a:srgbClr val="0000CC"/>
                </a:solidFill>
                <a:latin typeface="宋体" panose="02010600030101010101" pitchFamily="2" charset="-122"/>
              </a:rPr>
              <a:t>P88</a:t>
            </a:r>
            <a:r>
              <a:rPr lang="zh-CN" altLang="en-US" sz="3200" dirty="0">
                <a:solidFill>
                  <a:schemeClr val="tx1"/>
                </a:solidFill>
                <a:latin typeface="创艺简中圆" pitchFamily="2" charset="-122"/>
                <a:ea typeface="创艺简中圆" pitchFamily="2" charset="-122"/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  <a:latin typeface="创艺简中圆" pitchFamily="2" charset="-122"/>
                <a:ea typeface="创艺简中圆" pitchFamily="2" charset="-122"/>
              </a:rPr>
              <a:t>4</a:t>
            </a:r>
            <a:br>
              <a:rPr lang="en-US" altLang="zh-CN" sz="3200" dirty="0">
                <a:solidFill>
                  <a:schemeClr val="tx1"/>
                </a:solidFill>
                <a:latin typeface="创艺简中圆" pitchFamily="2" charset="-122"/>
                <a:ea typeface="创艺简中圆" pitchFamily="2" charset="-122"/>
              </a:rPr>
            </a:br>
            <a:endParaRPr lang="en-US" altLang="zh-CN" sz="2800" dirty="0">
              <a:solidFill>
                <a:schemeClr val="tx1"/>
              </a:solidFill>
              <a:latin typeface="创艺简中圆" pitchFamily="2" charset="-122"/>
              <a:ea typeface="创艺简中圆" pitchFamily="2" charset="-122"/>
            </a:endParaRPr>
          </a:p>
        </p:txBody>
      </p:sp>
      <p:sp>
        <p:nvSpPr>
          <p:cNvPr id="28676" name="TextBox 3"/>
          <p:cNvSpPr txBox="1"/>
          <p:nvPr/>
        </p:nvSpPr>
        <p:spPr>
          <a:xfrm>
            <a:off x="685800" y="3505200"/>
            <a:ext cx="3227388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在</a:t>
            </a:r>
            <a:r>
              <a:rPr lang="en-US" altLang="zh-CN" sz="2800" dirty="0">
                <a:latin typeface="Arial" panose="020B0604020202020204" pitchFamily="34" charset="0"/>
              </a:rPr>
              <a:t>(1, 2, 4)</a:t>
            </a:r>
            <a:r>
              <a:rPr lang="zh-CN" altLang="en-US" sz="2800" dirty="0">
                <a:latin typeface="Arial" panose="020B0604020202020204" pitchFamily="34" charset="0"/>
              </a:rPr>
              <a:t>处的梯度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1219200" y="3429000"/>
          <a:ext cx="34782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257300" imgH="228600" progId="Equation.3">
                  <p:embed/>
                </p:oleObj>
              </mc:Choice>
              <mc:Fallback>
                <p:oleObj name="" r:id="rId1" imgW="12573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3429000"/>
                        <a:ext cx="347821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304800" y="242888"/>
            <a:ext cx="8382000" cy="59531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>
                <a:ea typeface="仿宋_GB2312" pitchFamily="49" charset="-122"/>
              </a:rPr>
              <a:t>电磁学练习要求</a:t>
            </a:r>
            <a:endParaRPr lang="zh-CN" altLang="en-US" sz="3200" dirty="0">
              <a:latin typeface="创艺简中圆" pitchFamily="2" charset="-122"/>
              <a:ea typeface="仿宋_GB2312" pitchFamily="49" charset="-122"/>
            </a:endParaRPr>
          </a:p>
        </p:txBody>
      </p:sp>
      <p:sp>
        <p:nvSpPr>
          <p:cNvPr id="29700" name="Rectangle 3"/>
          <p:cNvSpPr/>
          <p:nvPr/>
        </p:nvSpPr>
        <p:spPr>
          <a:xfrm>
            <a:off x="152400" y="1125538"/>
            <a:ext cx="8736013" cy="5503862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解题思路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运算步骤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必须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简明扼要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地写出，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符号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标量、矢量、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张量，等等）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表示清楚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字体和附图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清楚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美观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； 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．凡解答需要给出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物理量具体数值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的问题，解答中所有物理量必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须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标明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其国际单位制中的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单位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并根据题目给出的有关物理量数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值的有效位数，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正确表示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出你的答案中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物理量数值的有效位数；</a:t>
            </a:r>
            <a:endParaRPr lang="zh-CN" altLang="en-US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．学会从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物理思想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上和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量纲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上，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判断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你所得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结果的可靠性；</a:t>
            </a:r>
            <a:endParaRPr lang="zh-CN" altLang="en-US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解释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你所得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结果的物理意义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；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如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对题目所给的条件及由此得到的结果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有异议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应当提出你的</a:t>
            </a:r>
            <a:endParaRPr lang="zh-CN" altLang="en-US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   观点。</a:t>
            </a:r>
            <a:r>
              <a:rPr lang="zh-CN" altLang="en-US" sz="2400" i="1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9701" name="TextBox 4"/>
          <p:cNvSpPr txBox="1"/>
          <p:nvPr/>
        </p:nvSpPr>
        <p:spPr>
          <a:xfrm>
            <a:off x="2286000" y="6096000"/>
            <a:ext cx="52339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交作业的时间：每周二上课时。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电磁学的</a:t>
            </a:r>
            <a:r>
              <a:rPr lang="zh-CN" altLang="en-US" sz="3600" dirty="0">
                <a:latin typeface="创艺简细圆" charset="-122"/>
                <a:ea typeface="创艺简细圆" charset="-122"/>
              </a:rPr>
              <a:t> </a:t>
            </a:r>
            <a:r>
              <a:rPr lang="en-US" altLang="zh-CN" sz="3600" dirty="0">
                <a:ea typeface="创艺简细圆" charset="-122"/>
              </a:rPr>
              <a:t>MKSA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单位制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type="subTitle" idx="4294967295"/>
          </p:nvPr>
        </p:nvSpPr>
        <p:spPr>
          <a:xfrm>
            <a:off x="228600" y="1295400"/>
            <a:ext cx="8659813" cy="532765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35000"/>
              </a:lnSpc>
            </a:pPr>
            <a:r>
              <a:rPr lang="en-US" altLang="zh-CN" sz="2800" dirty="0">
                <a:solidFill>
                  <a:srgbClr val="66FF33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其它物理量均从上述四个基本量导出</a:t>
            </a:r>
            <a:r>
              <a:rPr lang="en-US" altLang="zh-CN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一般电磁学量</a:t>
            </a:r>
            <a:r>
              <a:rPr lang="en-US" altLang="zh-CN" sz="2800" i="1" dirty="0">
                <a:ea typeface="仿宋_GB2312" pitchFamily="49" charset="-122"/>
              </a:rPr>
              <a:t>B 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的量纲式为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  <a:p>
            <a:pPr lvl="0" eaLnBrk="1" hangingPunct="1">
              <a:lnSpc>
                <a:spcPct val="135000"/>
              </a:lnSpc>
            </a:pP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35000"/>
              </a:lnSpc>
            </a:pP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    指数</a:t>
            </a:r>
            <a:r>
              <a:rPr lang="en-US" altLang="zh-CN" sz="2800" b="0" i="1" dirty="0">
                <a:ea typeface="仿宋_GB2312" pitchFamily="49" charset="-122"/>
              </a:rPr>
              <a:t>p, q, r, s</a:t>
            </a:r>
            <a:r>
              <a:rPr lang="en-US" altLang="zh-CN" sz="2800" i="1" dirty="0">
                <a:ea typeface="仿宋_GB2312" pitchFamily="49" charset="-122"/>
              </a:rPr>
              <a:t> 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可能是正的或负的整数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或者零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. </a:t>
            </a:r>
            <a:endParaRPr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35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物理量可以进行加减运算的最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基本原则之一</a:t>
            </a:r>
            <a:r>
              <a:rPr lang="en-US" altLang="zh-CN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是它们必须有相同的量纲</a:t>
            </a:r>
            <a:r>
              <a:rPr lang="en-US" altLang="zh-CN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8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35000"/>
              </a:lnSpc>
            </a:pP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要求</a:t>
            </a:r>
            <a:r>
              <a:rPr lang="en-US" altLang="zh-CN" sz="28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掌握电磁学主要物理量的定义、物理含义、量纲和单位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.                                               </a:t>
            </a:r>
            <a:endParaRPr lang="en-US" altLang="zh-CN" sz="28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  <p:sp>
        <p:nvSpPr>
          <p:cNvPr id="6149" name="Rectangle 4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2743200" y="2438400"/>
          <a:ext cx="35925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66800" imgH="228600" progId="Equation.3">
                  <p:embed/>
                </p:oleObj>
              </mc:Choice>
              <mc:Fallback>
                <p:oleObj name="" r:id="rId1" imgW="10668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2438400"/>
                        <a:ext cx="3592513" cy="7683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/>
          <p:nvPr>
            <p:ph type="title"/>
          </p:nvPr>
        </p:nvSpPr>
        <p:spPr>
          <a:xfrm>
            <a:off x="457200" y="228600"/>
            <a:ext cx="82296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>
                <a:latin typeface="宋体" panose="02010600030101010101" pitchFamily="2" charset="-122"/>
              </a:rPr>
              <a:t>1.1  </a:t>
            </a:r>
            <a:r>
              <a:rPr lang="zh-CN" altLang="en-US" sz="3600" dirty="0">
                <a:latin typeface="仿宋_GB2312" pitchFamily="49" charset="-122"/>
                <a:ea typeface="仿宋_GB2312" pitchFamily="49" charset="-122"/>
              </a:rPr>
              <a:t>电荷 </a:t>
            </a:r>
            <a:r>
              <a:rPr lang="zh-CN" altLang="en-US" sz="36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600" dirty="0">
                <a:ea typeface="幼圆" pitchFamily="49" charset="-122"/>
              </a:rPr>
              <a:t>Electric Charge</a:t>
            </a:r>
            <a:r>
              <a:rPr lang="en-US" altLang="zh-CN" sz="3600" dirty="0">
                <a:solidFill>
                  <a:srgbClr val="006600"/>
                </a:solidFill>
                <a:latin typeface="Arial" panose="020B0604020202020204" pitchFamily="34" charset="0"/>
                <a:ea typeface="幼圆" pitchFamily="49" charset="-122"/>
              </a:rPr>
              <a:t> </a:t>
            </a:r>
            <a:endParaRPr lang="en-US" altLang="zh-CN" sz="3600" dirty="0">
              <a:solidFill>
                <a:srgbClr val="0066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subTitle" idx="4294967295"/>
          </p:nvPr>
        </p:nvSpPr>
        <p:spPr>
          <a:xfrm>
            <a:off x="152400" y="1295400"/>
            <a:ext cx="8839200" cy="5040313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just" eaLnBrk="1" hangingPunct="1">
              <a:lnSpc>
                <a:spcPct val="14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1785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年，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库仑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(C.A.Coulomb,1736-1806)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以他的扭秤实验得出静电作用定律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人类从此对电磁现象进入了定量研究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just" eaLnBrk="1" hangingPunct="1">
              <a:lnSpc>
                <a:spcPct val="14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1820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年，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奥斯特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(H.C.Oersted,1771-1851)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发现电流的磁效应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just" eaLnBrk="1" hangingPunct="1">
              <a:lnSpc>
                <a:spcPct val="14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同年，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安培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A.M.Ampère,1775-1836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发现电流之间的互作用定律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just" eaLnBrk="1" hangingPunct="1">
              <a:lnSpc>
                <a:spcPct val="14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1831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年，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法拉第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M.Faraday,1791-1867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发现电磁感应定律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just" eaLnBrk="1" hangingPunct="1">
              <a:lnSpc>
                <a:spcPct val="14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1864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年，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麦克斯韦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J.C.Maxwell,1831-1879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在总结前人实验定律的基础上提出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电磁场方程组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，并从他的方程组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预言电磁波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的存在，进而指出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光的电磁本质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                        </a:t>
            </a:r>
            <a:endParaRPr lang="en-US" altLang="zh-CN" sz="2400" dirty="0">
              <a:solidFill>
                <a:srgbClr val="66FF33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8195" name="Rectangle 3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>
                <a:latin typeface="仿宋_GB2312" pitchFamily="49" charset="-122"/>
                <a:ea typeface="仿宋_GB2312" pitchFamily="49" charset="-122"/>
              </a:rPr>
              <a:t>电荷  </a:t>
            </a:r>
            <a:r>
              <a:rPr lang="en-US" altLang="zh-CN" sz="3600" dirty="0">
                <a:ea typeface="幼圆" pitchFamily="49" charset="-122"/>
              </a:rPr>
              <a:t>Electric Charge</a:t>
            </a:r>
            <a:r>
              <a:rPr lang="en-US" altLang="zh-CN" sz="3600" dirty="0">
                <a:solidFill>
                  <a:srgbClr val="006600"/>
                </a:solidFill>
                <a:latin typeface="Arial" panose="020B0604020202020204" pitchFamily="34" charset="0"/>
                <a:ea typeface="幼圆" pitchFamily="49" charset="-122"/>
              </a:rPr>
              <a:t> </a:t>
            </a:r>
            <a:endParaRPr lang="en-US" altLang="zh-CN" sz="3600" dirty="0">
              <a:solidFill>
                <a:srgbClr val="0066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subTitle" idx="4294967295"/>
          </p:nvPr>
        </p:nvSpPr>
        <p:spPr>
          <a:xfrm>
            <a:off x="152400" y="1484313"/>
            <a:ext cx="8839200" cy="4752975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just" eaLnBrk="1" hangingPunct="1">
              <a:lnSpc>
                <a:spcPct val="140000"/>
              </a:lnSpc>
            </a:pPr>
            <a:r>
              <a:rPr lang="zh-CN" altLang="en-US" sz="2400" dirty="0"/>
              <a:t>　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1887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年，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赫兹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H.Hertz,1857-1894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以实验证实了电磁波的存在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并对麦克斯韦方程组进行了整理和简化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just" eaLnBrk="1" hangingPunct="1">
              <a:lnSpc>
                <a:spcPct val="14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1895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年，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洛伦兹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（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H.A.Lorentz,1853-1928</a:t>
            </a:r>
            <a:r>
              <a:rPr lang="zh-CN" altLang="en-US" sz="2400" dirty="0">
                <a:solidFill>
                  <a:srgbClr val="792B25"/>
                </a:solidFill>
                <a:ea typeface="仿宋_GB2312" pitchFamily="49" charset="-122"/>
              </a:rPr>
              <a:t>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发表</a:t>
            </a:r>
            <a:r>
              <a:rPr lang="zh-CN" altLang="en-US" sz="2400" dirty="0">
                <a:ea typeface="仿宋_GB2312" pitchFamily="49" charset="-122"/>
              </a:rPr>
              <a:t>“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电子论</a:t>
            </a:r>
            <a:r>
              <a:rPr lang="zh-CN" altLang="en-US" sz="2400" dirty="0">
                <a:ea typeface="仿宋_GB2312" pitchFamily="49" charset="-122"/>
              </a:rPr>
              <a:t>”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并给出电荷在电磁场中受力的公式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just" eaLnBrk="1" hangingPunct="1">
              <a:lnSpc>
                <a:spcPct val="14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至此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经典电磁理论的基础已经确立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just" eaLnBrk="1" hangingPunct="1">
              <a:lnSpc>
                <a:spcPct val="14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但是直到那时，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人们实际上还不知道</a:t>
            </a:r>
            <a:r>
              <a:rPr lang="zh-CN" altLang="en-US" sz="2400" dirty="0">
                <a:solidFill>
                  <a:srgbClr val="0000CC"/>
                </a:solidFill>
                <a:ea typeface="仿宋_GB2312" pitchFamily="49" charset="-122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电</a:t>
            </a:r>
            <a:r>
              <a:rPr lang="zh-CN" altLang="en-US" sz="2400" dirty="0">
                <a:solidFill>
                  <a:srgbClr val="0000CC"/>
                </a:solidFill>
                <a:ea typeface="仿宋_GB2312" pitchFamily="49" charset="-122"/>
              </a:rPr>
              <a:t>”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的物理本质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究竟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是什么？</a:t>
            </a:r>
            <a:r>
              <a:rPr lang="zh-CN" altLang="en-US" sz="2400" dirty="0">
                <a:solidFill>
                  <a:srgbClr val="00FF00"/>
                </a:solidFill>
                <a:latin typeface="仿宋_GB2312" pitchFamily="49" charset="-122"/>
                <a:ea typeface="仿宋_GB2312" pitchFamily="49" charset="-122"/>
              </a:rPr>
              <a:t>                            </a:t>
            </a:r>
            <a:endParaRPr lang="zh-CN" altLang="en-US" sz="2400" dirty="0">
              <a:solidFill>
                <a:srgbClr val="00FF00"/>
              </a:solidFill>
              <a:latin typeface="仿宋_GB2312" pitchFamily="49" charset="-122"/>
              <a:ea typeface="仿宋_GB2312" pitchFamily="49" charset="-122"/>
            </a:endParaRPr>
          </a:p>
          <a:p>
            <a:pPr lvl="0" algn="just" eaLnBrk="1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FF00"/>
                </a:solidFill>
                <a:latin typeface="仿宋_GB2312" pitchFamily="49" charset="-122"/>
                <a:ea typeface="仿宋_GB2312" pitchFamily="49" charset="-122"/>
              </a:rPr>
              <a:t>                                                   </a:t>
            </a:r>
            <a:r>
              <a:rPr lang="en-US" altLang="zh-CN" sz="2400" dirty="0">
                <a:solidFill>
                  <a:srgbClr val="00FF00"/>
                </a:solidFill>
                <a:latin typeface="仿宋_GB2312" pitchFamily="49" charset="-122"/>
                <a:ea typeface="仿宋_GB2312" pitchFamily="49" charset="-122"/>
              </a:rPr>
              <a:t>     </a:t>
            </a:r>
            <a:endParaRPr lang="en-US" altLang="zh-CN" sz="2400" dirty="0">
              <a:solidFill>
                <a:srgbClr val="00FF0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subTitle" idx="4294967295"/>
          </p:nvPr>
        </p:nvSpPr>
        <p:spPr>
          <a:xfrm>
            <a:off x="0" y="876300"/>
            <a:ext cx="8839200" cy="533400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FF00"/>
                </a:solidFill>
              </a:rPr>
              <a:t>　　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1897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年，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汤姆逊</a:t>
            </a:r>
            <a:r>
              <a:rPr lang="zh-CN" altLang="en-US" sz="2400" dirty="0">
                <a:solidFill>
                  <a:srgbClr val="792B25"/>
                </a:solidFill>
              </a:rPr>
              <a:t>（</a:t>
            </a:r>
            <a:r>
              <a:rPr lang="en-US" altLang="zh-CN" sz="2400" dirty="0">
                <a:solidFill>
                  <a:srgbClr val="792B25"/>
                </a:solidFill>
              </a:rPr>
              <a:t>J.J.Thomson</a:t>
            </a:r>
            <a:r>
              <a:rPr lang="zh-CN" altLang="en-US" sz="2400" dirty="0">
                <a:solidFill>
                  <a:srgbClr val="792B25"/>
                </a:solidFill>
              </a:rPr>
              <a:t>，</a:t>
            </a:r>
            <a:r>
              <a:rPr lang="en-US" altLang="zh-CN" sz="2400" dirty="0">
                <a:solidFill>
                  <a:srgbClr val="792B25"/>
                </a:solidFill>
              </a:rPr>
              <a:t>1856-1940</a:t>
            </a:r>
            <a:r>
              <a:rPr lang="zh-CN" altLang="en-US" sz="2400" dirty="0">
                <a:solidFill>
                  <a:srgbClr val="792B25"/>
                </a:solidFill>
              </a:rPr>
              <a:t>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在阴极射线管中发现了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电子</a:t>
            </a:r>
            <a:r>
              <a:rPr lang="en-US" altLang="zh-CN" sz="2400" dirty="0">
                <a:ea typeface="仿宋_GB2312" pitchFamily="49" charset="-122"/>
              </a:rPr>
              <a:t>(</a:t>
            </a:r>
            <a:r>
              <a:rPr lang="en-US" altLang="zh-CN" sz="2400" i="1" dirty="0">
                <a:ea typeface="仿宋_GB2312" pitchFamily="49" charset="-122"/>
              </a:rPr>
              <a:t>e </a:t>
            </a:r>
            <a:r>
              <a:rPr lang="en-US" altLang="zh-CN" sz="2400" baseline="30000" dirty="0"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，这是人类历史上发现的第一个的基本粒子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3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此后，物理学家们陆续发现了一大批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带电的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电中性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的粒子，其中包括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质子</a:t>
            </a:r>
            <a:r>
              <a:rPr lang="en-US" altLang="zh-CN" sz="2400" dirty="0">
                <a:ea typeface="仿宋_GB2312" pitchFamily="49" charset="-122"/>
              </a:rPr>
              <a:t>(</a:t>
            </a:r>
            <a:r>
              <a:rPr lang="en-US" altLang="zh-CN" sz="2400" i="1" dirty="0">
                <a:ea typeface="仿宋_GB2312" pitchFamily="49" charset="-122"/>
              </a:rPr>
              <a:t>p</a:t>
            </a:r>
            <a:r>
              <a:rPr lang="en-US" altLang="zh-CN" sz="2400" dirty="0">
                <a:ea typeface="仿宋_GB2312" pitchFamily="49" charset="-122"/>
              </a:rPr>
              <a:t>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正电子</a:t>
            </a:r>
            <a:r>
              <a:rPr lang="en-US" altLang="zh-CN" sz="2400" dirty="0">
                <a:ea typeface="仿宋_GB2312" pitchFamily="49" charset="-122"/>
              </a:rPr>
              <a:t>(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baseline="30000" dirty="0">
                <a:ea typeface="仿宋_GB2312" pitchFamily="49" charset="-122"/>
              </a:rPr>
              <a:t>+</a:t>
            </a:r>
            <a:r>
              <a:rPr lang="en-US" altLang="zh-CN" sz="2400" dirty="0">
                <a:ea typeface="仿宋_GB2312" pitchFamily="49" charset="-122"/>
              </a:rPr>
              <a:t>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中子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i="1" dirty="0">
                <a:ea typeface="仿宋_GB2312" pitchFamily="49" charset="-122"/>
              </a:rPr>
              <a:t>n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).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30000"/>
              </a:lnSpc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lvl="0" algn="l" eaLnBrk="1" hangingPunct="1">
              <a:lnSpc>
                <a:spcPct val="13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表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1-1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列出一些基本粒子的发现者及年份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br>
              <a:rPr lang="en-US" altLang="zh-CN" sz="2400" dirty="0">
                <a:latin typeface="仿宋_GB2312" pitchFamily="49" charset="-122"/>
                <a:ea typeface="仿宋_GB2312" pitchFamily="49" charset="-122"/>
              </a:rPr>
            </a:br>
            <a:br>
              <a:rPr lang="en-US" altLang="zh-CN" sz="2400" dirty="0"/>
            </a:br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subTitle" idx="4294967295"/>
          </p:nvPr>
        </p:nvSpPr>
        <p:spPr>
          <a:xfrm>
            <a:off x="0" y="685800"/>
            <a:ext cx="9144000" cy="601980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marL="342900" lvl="0" indent="-342900" algn="l" eaLnBrk="1" hangingPunct="1">
              <a:lnSpc>
                <a:spcPct val="120000"/>
              </a:lnSpc>
            </a:pPr>
            <a:r>
              <a:rPr lang="en-US" altLang="zh-CN" sz="2400" dirty="0">
                <a:ea typeface="仿宋_GB2312" pitchFamily="49" charset="-122"/>
              </a:rPr>
              <a:t>1897</a:t>
            </a:r>
            <a:r>
              <a:rPr lang="en-US" altLang="zh-CN" sz="2400" dirty="0">
                <a:solidFill>
                  <a:schemeClr val="folHlink"/>
                </a:solidFill>
                <a:ea typeface="仿宋_GB2312" pitchFamily="49" charset="-122"/>
              </a:rPr>
              <a:t>     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J.J.Thomson</a:t>
            </a:r>
            <a:r>
              <a:rPr lang="en-US" altLang="zh-CN" sz="2400" dirty="0">
                <a:solidFill>
                  <a:schemeClr val="folHlink"/>
                </a:solidFill>
                <a:ea typeface="仿宋_GB2312" pitchFamily="49" charset="-122"/>
              </a:rPr>
              <a:t>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在阴极射线实验中发现了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电子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，这是人类发现　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　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第一个基本粒子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,1905-1913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年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R.A. Millikan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多次以</a:t>
            </a:r>
            <a:r>
              <a:rPr lang="zh-CN" altLang="en-US" sz="2400" dirty="0">
                <a:ea typeface="仿宋_GB2312" pitchFamily="49" charset="-122"/>
              </a:rPr>
              <a:t>“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油　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　滴</a:t>
            </a:r>
            <a:r>
              <a:rPr lang="zh-CN" altLang="en-US" sz="2400" dirty="0">
                <a:ea typeface="仿宋_GB2312" pitchFamily="49" charset="-122"/>
              </a:rPr>
              <a:t>”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实验测量了电子的电荷质量比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en-US" altLang="zh-CN" sz="2400" dirty="0">
                <a:ea typeface="仿宋_GB2312" pitchFamily="49" charset="-122"/>
              </a:rPr>
              <a:t>1911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E.Rutherford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根据</a:t>
            </a:r>
            <a:r>
              <a:rPr lang="zh-CN" altLang="en-US" sz="2400" i="1" dirty="0">
                <a:ea typeface="楷体" panose="02010609060101010101" pitchFamily="49" charset="-122"/>
              </a:rPr>
              <a:t> </a:t>
            </a:r>
            <a:r>
              <a:rPr lang="en-US" altLang="zh-CN" sz="2400" i="1" dirty="0">
                <a:ea typeface="楷体" panose="02010609060101010101" pitchFamily="49" charset="-122"/>
              </a:rPr>
              <a:t>α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粒子碰撞金属箔的散射实验，提出原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　子的有核模型；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1920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年，又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猜测原子核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内除存在带正电的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　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“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质子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”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外，还应当含有一种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中性粒子</a:t>
            </a:r>
            <a:r>
              <a:rPr lang="en-US" altLang="zh-CN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en-US" altLang="zh-CN" sz="2400" dirty="0">
                <a:ea typeface="仿宋_GB2312" pitchFamily="49" charset="-122"/>
              </a:rPr>
              <a:t>1930</a:t>
            </a:r>
            <a:r>
              <a:rPr lang="en-US" altLang="zh-CN" sz="2400" dirty="0">
                <a:solidFill>
                  <a:schemeClr val="folHlink"/>
                </a:solidFill>
                <a:ea typeface="仿宋_GB2312" pitchFamily="49" charset="-122"/>
              </a:rPr>
              <a:t>    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A.M.Dirac</a:t>
            </a:r>
            <a:r>
              <a:rPr lang="en-US" altLang="zh-CN" sz="2400" dirty="0">
                <a:solidFill>
                  <a:srgbClr val="00FF00"/>
                </a:solidFill>
                <a:ea typeface="仿宋_GB2312" pitchFamily="49" charset="-122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将相对论引进量子力学，提出相对论电子理论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400" dirty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　</a:t>
            </a:r>
            <a:endParaRPr lang="zh-CN" altLang="en-US" sz="2400" dirty="0">
              <a:solidFill>
                <a:srgbClr val="FFFF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　　　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预言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存在电子的反粒子</a:t>
            </a:r>
            <a:r>
              <a:rPr lang="en-US" altLang="zh-CN" sz="2400" dirty="0">
                <a:ea typeface="仿宋_GB2312" pitchFamily="49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正电子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（同时预言存在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磁单极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）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en-US" altLang="zh-CN" sz="2400" dirty="0">
                <a:ea typeface="仿宋_GB2312" pitchFamily="49" charset="-122"/>
              </a:rPr>
              <a:t>1932</a:t>
            </a:r>
            <a:r>
              <a:rPr lang="en-US" altLang="zh-CN" sz="2400" dirty="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C.D.Anderson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在宇宙线中发现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正电子，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证实了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Dirac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的预言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J.Chadwick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发现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中子，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证实了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Rutherford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的猜测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FF00"/>
                </a:solidFill>
                <a:ea typeface="仿宋_GB2312" pitchFamily="49" charset="-122"/>
              </a:rPr>
              <a:t>            </a:t>
            </a:r>
            <a:r>
              <a:rPr lang="en-US" altLang="zh-CN" sz="2400" dirty="0">
                <a:solidFill>
                  <a:srgbClr val="792B25"/>
                </a:solidFill>
                <a:ea typeface="仿宋_GB2312" pitchFamily="49" charset="-122"/>
              </a:rPr>
              <a:t>W.K.Heisenborg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rgbClr val="792B25"/>
                </a:solidFill>
                <a:latin typeface="仿宋_GB2312" pitchFamily="49" charset="-122"/>
                <a:ea typeface="仿宋_GB2312" pitchFamily="49" charset="-122"/>
              </a:rPr>
              <a:t>伊万年科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各自建立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原子核由质子和中子</a:t>
            </a:r>
            <a:endParaRPr lang="zh-CN" altLang="en-US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　　　组成的假说</a:t>
            </a:r>
            <a:endParaRPr lang="zh-CN" altLang="en-US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ctrTitle" idx="4294967295"/>
          </p:nvPr>
        </p:nvSpPr>
        <p:spPr>
          <a:xfrm>
            <a:off x="2286000" y="0"/>
            <a:ext cx="4949825" cy="68580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几种重要的带电粒子的发现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245" name="Line 4"/>
          <p:cNvSpPr/>
          <p:nvPr/>
        </p:nvSpPr>
        <p:spPr>
          <a:xfrm>
            <a:off x="0" y="2276475"/>
            <a:ext cx="91440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6" name="Line 5"/>
          <p:cNvSpPr/>
          <p:nvPr/>
        </p:nvSpPr>
        <p:spPr>
          <a:xfrm>
            <a:off x="0" y="3789363"/>
            <a:ext cx="91440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7" name="Line 6"/>
          <p:cNvSpPr/>
          <p:nvPr/>
        </p:nvSpPr>
        <p:spPr>
          <a:xfrm>
            <a:off x="0" y="4868863"/>
            <a:ext cx="91440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几种重要的带电粒子的发现（续）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268" name="Rectangle 3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  <a:noFill/>
          <a:ln w="28575">
            <a:noFill/>
          </a:ln>
        </p:spPr>
        <p:txBody>
          <a:bodyPr tIns="0" bIns="0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创艺简细圆" charset="-122"/>
                <a:ea typeface="创艺简细圆" charset="-122"/>
              </a:rPr>
              <a:t>1935</a:t>
            </a:r>
            <a:r>
              <a:rPr lang="en-US" altLang="zh-CN" sz="2400" dirty="0">
                <a:solidFill>
                  <a:schemeClr val="folHlink"/>
                </a:solidFill>
                <a:latin typeface="创艺简细圆" charset="-122"/>
                <a:ea typeface="创艺简细圆" charset="-122"/>
              </a:rPr>
              <a:t>  </a:t>
            </a:r>
            <a:r>
              <a:rPr lang="zh-CN" altLang="en-US" sz="2400" dirty="0">
                <a:solidFill>
                  <a:srgbClr val="792B25"/>
                </a:solidFill>
                <a:latin typeface="创艺简细圆" charset="-122"/>
                <a:ea typeface="创艺简细圆" charset="-122"/>
              </a:rPr>
              <a:t>汤川秀树（</a:t>
            </a:r>
            <a:r>
              <a:rPr lang="en-US" altLang="zh-CN" sz="2400" b="0" dirty="0">
                <a:solidFill>
                  <a:srgbClr val="792B25"/>
                </a:solidFill>
                <a:latin typeface="创艺简细圆" charset="-122"/>
                <a:ea typeface="创艺简细圆" charset="-122"/>
              </a:rPr>
              <a:t>H.Yukawa</a:t>
            </a:r>
            <a:r>
              <a:rPr lang="zh-CN" altLang="en-US" sz="2400" dirty="0">
                <a:solidFill>
                  <a:srgbClr val="792B25"/>
                </a:solidFill>
                <a:latin typeface="创艺简细圆" charset="-122"/>
                <a:ea typeface="创艺简细圆" charset="-122"/>
              </a:rPr>
              <a:t>）</a:t>
            </a:r>
            <a:r>
              <a:rPr lang="zh-CN" altLang="en-US" sz="2400" dirty="0">
                <a:latin typeface="创艺简细圆" charset="-122"/>
                <a:ea typeface="创艺简细圆" charset="-122"/>
              </a:rPr>
              <a:t>提出强作用的</a:t>
            </a:r>
            <a:r>
              <a:rPr lang="zh-CN" altLang="en-US" sz="2400" dirty="0">
                <a:solidFill>
                  <a:srgbClr val="0000CC"/>
                </a:solidFill>
                <a:latin typeface="创艺简细圆" charset="-122"/>
                <a:ea typeface="创艺简细圆" charset="-122"/>
              </a:rPr>
              <a:t>介子理论</a:t>
            </a:r>
            <a:r>
              <a:rPr lang="zh-CN" altLang="en-US" sz="2400" dirty="0">
                <a:solidFill>
                  <a:srgbClr val="FFFFFF"/>
                </a:solidFill>
                <a:latin typeface="创艺简细圆" charset="-122"/>
                <a:ea typeface="创艺简细圆" charset="-122"/>
              </a:rPr>
              <a:t>；</a:t>
            </a:r>
            <a:endParaRPr lang="zh-CN" altLang="en-US" sz="2400" dirty="0">
              <a:solidFill>
                <a:srgbClr val="FFFFFF"/>
              </a:solidFill>
              <a:latin typeface="创艺简细圆" charset="-122"/>
              <a:ea typeface="创艺简细圆" charset="-122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创艺简细圆" charset="-122"/>
                <a:ea typeface="创艺简细圆" charset="-122"/>
              </a:rPr>
              <a:t>1950</a:t>
            </a:r>
            <a:r>
              <a:rPr lang="en-US" altLang="zh-CN" sz="2400" dirty="0">
                <a:solidFill>
                  <a:srgbClr val="FFFFFF"/>
                </a:solidFill>
                <a:latin typeface="创艺简细圆" charset="-122"/>
                <a:ea typeface="创艺简细圆" charset="-122"/>
              </a:rPr>
              <a:t>   </a:t>
            </a:r>
            <a:r>
              <a:rPr lang="en-US" altLang="zh-CN" sz="2400" b="0" dirty="0">
                <a:solidFill>
                  <a:srgbClr val="792B25"/>
                </a:solidFill>
                <a:latin typeface="创艺简细圆" charset="-122"/>
                <a:ea typeface="创艺简细圆" charset="-122"/>
              </a:rPr>
              <a:t>C.F.Powell</a:t>
            </a:r>
            <a:r>
              <a:rPr lang="zh-CN" altLang="en-US" sz="2400" dirty="0">
                <a:latin typeface="创艺简细圆" charset="-122"/>
                <a:ea typeface="创艺简细圆" charset="-122"/>
              </a:rPr>
              <a:t>在宇宙线中发现</a:t>
            </a:r>
            <a:r>
              <a:rPr lang="zh-CN" altLang="en-US" sz="2400" dirty="0">
                <a:solidFill>
                  <a:srgbClr val="FFFFFF"/>
                </a:solidFill>
                <a:latin typeface="创艺简细圆" charset="-122"/>
                <a:ea typeface="创艺简细圆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创艺简细圆" charset="-122"/>
                <a:ea typeface="创艺简细圆" charset="-122"/>
              </a:rPr>
              <a:t>p</a:t>
            </a:r>
            <a:r>
              <a:rPr lang="zh-CN" altLang="en-US" sz="2400" dirty="0">
                <a:solidFill>
                  <a:srgbClr val="006600"/>
                </a:solidFill>
                <a:latin typeface="创艺简细圆" charset="-122"/>
                <a:ea typeface="创艺简细圆" charset="-122"/>
              </a:rPr>
              <a:t>介子</a:t>
            </a:r>
            <a:r>
              <a:rPr lang="zh-CN" altLang="en-US" sz="2400" dirty="0">
                <a:solidFill>
                  <a:srgbClr val="FF0000"/>
                </a:solidFill>
                <a:latin typeface="创艺简细圆" charset="-122"/>
                <a:ea typeface="创艺简细圆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创艺简细圆" charset="-122"/>
              <a:ea typeface="创艺简细圆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400" dirty="0"/>
              <a:t>1937 </a:t>
            </a:r>
            <a:r>
              <a:rPr lang="en-US" altLang="zh-CN" sz="2400" dirty="0">
                <a:solidFill>
                  <a:srgbClr val="FFCCFF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    </a:t>
            </a:r>
            <a:r>
              <a:rPr lang="en-US" altLang="zh-CN" sz="2400" b="0" dirty="0">
                <a:solidFill>
                  <a:srgbClr val="792B25"/>
                </a:solidFill>
              </a:rPr>
              <a:t>C.D.Anderson</a:t>
            </a:r>
            <a:r>
              <a:rPr lang="en-US" altLang="zh-CN" sz="2400" dirty="0">
                <a:solidFill>
                  <a:srgbClr val="792B25"/>
                </a:solidFill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在宇宙线中发现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Symbol" panose="05050102010706020507" pitchFamily="18" charset="2"/>
              </a:rPr>
              <a:t>m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子</a:t>
            </a:r>
            <a:endParaRPr lang="zh-CN" altLang="en-US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400" dirty="0"/>
              <a:t>1947</a:t>
            </a:r>
            <a:r>
              <a:rPr lang="zh-CN" altLang="en-US" sz="2400" dirty="0">
                <a:latin typeface="宋体" panose="02010600030101010101" pitchFamily="2" charset="-122"/>
              </a:rPr>
              <a:t>　</a:t>
            </a:r>
            <a:r>
              <a:rPr lang="zh-CN" altLang="en-US" sz="2400" dirty="0">
                <a:ea typeface="仿宋_GB2312" pitchFamily="49" charset="-122"/>
              </a:rPr>
              <a:t>陆续</a:t>
            </a:r>
            <a:r>
              <a:rPr lang="zh-CN" altLang="en-US" sz="2400" dirty="0">
                <a:latin typeface="宋体" panose="02010600030101010101" pitchFamily="2" charset="-122"/>
                <a:ea typeface="仿宋_GB2312" pitchFamily="49" charset="-122"/>
              </a:rPr>
              <a:t>在宇宙线和加速器中先后发现了一批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  <a:ea typeface="仿宋_GB2312" pitchFamily="49" charset="-122"/>
              </a:rPr>
              <a:t>奇异粒子</a:t>
            </a:r>
            <a:r>
              <a:rPr lang="zh-CN" altLang="en-US" sz="2400" dirty="0">
                <a:solidFill>
                  <a:srgbClr val="0066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dirty="0">
                <a:latin typeface="Symbol" panose="05050102010706020507" pitchFamily="18" charset="2"/>
              </a:rPr>
              <a:t>L</a:t>
            </a:r>
            <a:r>
              <a:rPr lang="zh-CN" altLang="en-US" sz="2400" dirty="0">
                <a:latin typeface="Symbol" panose="05050102010706020507" pitchFamily="18" charset="2"/>
                <a:ea typeface="仿宋_GB2312" pitchFamily="49" charset="-122"/>
              </a:rPr>
              <a:t>超</a:t>
            </a:r>
            <a:endParaRPr lang="zh-CN" altLang="en-US" sz="2400" dirty="0">
              <a:latin typeface="Symbol" panose="05050102010706020507" pitchFamily="18" charset="2"/>
              <a:ea typeface="仿宋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400" dirty="0">
                <a:latin typeface="Symbol" panose="05050102010706020507" pitchFamily="18" charset="2"/>
                <a:ea typeface="仿宋_GB2312" pitchFamily="49" charset="-122"/>
              </a:rPr>
              <a:t>　　　子</a:t>
            </a:r>
            <a:r>
              <a:rPr lang="zh-CN" altLang="en-US" sz="2400" dirty="0">
                <a:latin typeface="Symbol" panose="05050102010706020507" pitchFamily="18" charset="2"/>
              </a:rPr>
              <a:t>、</a:t>
            </a:r>
            <a:r>
              <a:rPr lang="en-US" altLang="zh-CN" sz="2400" dirty="0">
                <a:latin typeface="Symbol" panose="05050102010706020507" pitchFamily="18" charset="2"/>
              </a:rPr>
              <a:t>K</a:t>
            </a:r>
            <a:r>
              <a:rPr lang="zh-CN" altLang="en-US" sz="2400" dirty="0">
                <a:latin typeface="Symbol" panose="05050102010706020507" pitchFamily="18" charset="2"/>
                <a:ea typeface="仿宋_GB2312" pitchFamily="49" charset="-122"/>
              </a:rPr>
              <a:t>介子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Symbol" panose="05050102010706020507" pitchFamily="18" charset="2"/>
              </a:rPr>
              <a:t>X</a:t>
            </a:r>
            <a:r>
              <a:rPr lang="zh-CN" altLang="en-US" sz="2400" dirty="0">
                <a:latin typeface="Symbol" panose="05050102010706020507" pitchFamily="18" charset="2"/>
                <a:ea typeface="仿宋_GB2312" pitchFamily="49" charset="-122"/>
              </a:rPr>
              <a:t>超子</a:t>
            </a:r>
            <a:r>
              <a:rPr lang="zh-CN" altLang="en-US" sz="2400" dirty="0">
                <a:latin typeface="Symbol" panose="05050102010706020507" pitchFamily="18" charset="2"/>
              </a:rPr>
              <a:t>、</a:t>
            </a:r>
            <a:r>
              <a:rPr lang="en-US" altLang="zh-CN" sz="2400" dirty="0">
                <a:latin typeface="Symbol" panose="05050102010706020507" pitchFamily="18" charset="2"/>
              </a:rPr>
              <a:t>W </a:t>
            </a:r>
            <a:r>
              <a:rPr lang="en-US" altLang="zh-CN" sz="2400" baseline="30000" dirty="0">
                <a:latin typeface="Symbol" panose="05050102010706020507" pitchFamily="18" charset="2"/>
              </a:rPr>
              <a:t>- </a:t>
            </a:r>
            <a:r>
              <a:rPr lang="zh-CN" altLang="en-US" sz="2400" dirty="0">
                <a:latin typeface="Symbol" panose="05050102010706020507" pitchFamily="18" charset="2"/>
                <a:ea typeface="仿宋_GB2312" pitchFamily="49" charset="-122"/>
              </a:rPr>
              <a:t>超子</a:t>
            </a:r>
            <a:br>
              <a:rPr lang="zh-CN" altLang="en-US" sz="2400" dirty="0">
                <a:latin typeface="Symbol" panose="05050102010706020507" pitchFamily="18" charset="2"/>
              </a:rPr>
            </a:br>
            <a:r>
              <a:rPr lang="en-US" altLang="zh-CN" sz="2400" dirty="0"/>
              <a:t>1955</a:t>
            </a:r>
            <a:r>
              <a:rPr lang="en-US" altLang="zh-CN" sz="2400" dirty="0">
                <a:solidFill>
                  <a:srgbClr val="FFCCFF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     </a:t>
            </a:r>
            <a:r>
              <a:rPr lang="en-US" altLang="zh-CN" sz="2400" b="0" dirty="0">
                <a:solidFill>
                  <a:srgbClr val="792B25"/>
                </a:solidFill>
              </a:rPr>
              <a:t>O.Chamberlain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792B25"/>
                </a:solidFill>
              </a:rPr>
              <a:t>E. G. Segre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在加速器中发现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反质子</a:t>
            </a:r>
            <a:endParaRPr lang="zh-CN" altLang="en-US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2400" dirty="0"/>
              <a:t>1964  </a:t>
            </a: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en-US" altLang="zh-CN" sz="2400" b="0" dirty="0">
                <a:solidFill>
                  <a:srgbClr val="792B25"/>
                </a:solidFill>
              </a:rPr>
              <a:t>M.Gell-Mann</a:t>
            </a:r>
            <a:r>
              <a:rPr lang="zh-CN" altLang="en-US" sz="2400" dirty="0">
                <a:ea typeface="仿宋_GB2312" pitchFamily="49" charset="-122"/>
              </a:rPr>
              <a:t>和</a:t>
            </a:r>
            <a:r>
              <a:rPr lang="zh-CN" altLang="en-US" sz="2400" dirty="0"/>
              <a:t> </a:t>
            </a:r>
            <a:r>
              <a:rPr lang="en-US" altLang="zh-CN" sz="2400" b="0" dirty="0">
                <a:solidFill>
                  <a:srgbClr val="792B25"/>
                </a:solidFill>
              </a:rPr>
              <a:t>G.Zweig</a:t>
            </a:r>
            <a:r>
              <a:rPr lang="zh-CN" altLang="en-US" sz="2400" dirty="0">
                <a:ea typeface="仿宋_GB2312" pitchFamily="49" charset="-122"/>
              </a:rPr>
              <a:t>提出强子结构的</a:t>
            </a:r>
            <a:r>
              <a:rPr lang="zh-CN" altLang="en-US" sz="2400" dirty="0">
                <a:solidFill>
                  <a:srgbClr val="006600"/>
                </a:solidFill>
                <a:ea typeface="仿宋_GB2312" pitchFamily="49" charset="-122"/>
              </a:rPr>
              <a:t>夸克模型</a:t>
            </a:r>
            <a:br>
              <a:rPr lang="zh-CN" altLang="en-US" sz="2400" dirty="0">
                <a:solidFill>
                  <a:srgbClr val="00FFFF"/>
                </a:solidFill>
                <a:latin typeface="宋体" panose="02010600030101010101" pitchFamily="2" charset="-122"/>
                <a:ea typeface="仿宋_GB2312" pitchFamily="49" charset="-122"/>
              </a:rPr>
            </a:br>
            <a:r>
              <a:rPr lang="en-US" altLang="zh-CN" sz="2400" dirty="0"/>
              <a:t>1965 </a:t>
            </a:r>
            <a:r>
              <a:rPr lang="en-US" altLang="zh-CN" sz="2400" dirty="0">
                <a:solidFill>
                  <a:schemeClr val="accent1"/>
                </a:solidFill>
              </a:rPr>
              <a:t>  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一组科学家在欧洲核子中心</a:t>
            </a:r>
            <a:r>
              <a:rPr lang="zh-CN" altLang="en-US" sz="2400" dirty="0">
                <a:solidFill>
                  <a:srgbClr val="0000CC"/>
                </a:solidFill>
              </a:rPr>
              <a:t>（</a:t>
            </a:r>
            <a:r>
              <a:rPr lang="en-US" altLang="zh-CN" sz="2400" b="0" dirty="0">
                <a:solidFill>
                  <a:srgbClr val="0000CC"/>
                </a:solidFill>
              </a:rPr>
              <a:t>CERN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的加速器中发现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　　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反质子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反中子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组成的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反氘核</a:t>
            </a:r>
            <a:r>
              <a:rPr lang="zh-CN" altLang="en-US" sz="2400" dirty="0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400" dirty="0">
              <a:solidFill>
                <a:schemeClr val="accent1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buNone/>
            </a:pPr>
            <a:endParaRPr lang="zh-CN" altLang="en-US" sz="2400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11269" name="Line 4"/>
          <p:cNvSpPr/>
          <p:nvPr/>
        </p:nvSpPr>
        <p:spPr>
          <a:xfrm>
            <a:off x="0" y="2349500"/>
            <a:ext cx="91440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0" name="Line 5"/>
          <p:cNvSpPr/>
          <p:nvPr/>
        </p:nvSpPr>
        <p:spPr>
          <a:xfrm>
            <a:off x="0" y="2852738"/>
            <a:ext cx="91440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1" name="Line 6"/>
          <p:cNvSpPr/>
          <p:nvPr/>
        </p:nvSpPr>
        <p:spPr>
          <a:xfrm>
            <a:off x="0" y="3789363"/>
            <a:ext cx="91440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Line 7"/>
          <p:cNvSpPr/>
          <p:nvPr/>
        </p:nvSpPr>
        <p:spPr>
          <a:xfrm>
            <a:off x="0" y="1773238"/>
            <a:ext cx="91440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3" name="Line 8"/>
          <p:cNvSpPr/>
          <p:nvPr/>
        </p:nvSpPr>
        <p:spPr>
          <a:xfrm>
            <a:off x="-36512" y="4292600"/>
            <a:ext cx="91440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4" name="Line 8"/>
          <p:cNvSpPr/>
          <p:nvPr/>
        </p:nvSpPr>
        <p:spPr>
          <a:xfrm>
            <a:off x="0" y="4876800"/>
            <a:ext cx="91440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800" b="0" dirty="0">
                <a:latin typeface="Arial" panose="020B0604020202020204" pitchFamily="34" charset="0"/>
              </a:rPr>
            </a:fld>
            <a:endParaRPr lang="en-US" altLang="zh-CN" sz="800" b="0" dirty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ctrTitle" idx="4294967295"/>
          </p:nvPr>
        </p:nvSpPr>
        <p:spPr>
          <a:xfrm>
            <a:off x="2133600" y="533400"/>
            <a:ext cx="5407025" cy="612775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zh-CN" sz="2800" dirty="0">
                <a:latin typeface="仿宋_GB2312" pitchFamily="49" charset="-122"/>
                <a:ea typeface="仿宋_GB2312" pitchFamily="49" charset="-122"/>
              </a:rPr>
              <a:t>几种重要的带电粒子的发现（续）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292" name="Rectangle 3"/>
          <p:cNvSpPr/>
          <p:nvPr/>
        </p:nvSpPr>
        <p:spPr>
          <a:xfrm>
            <a:off x="152400" y="1066800"/>
            <a:ext cx="8839200" cy="5562600"/>
          </a:xfrm>
          <a:prstGeom prst="rect">
            <a:avLst/>
          </a:prstGeom>
          <a:noFill/>
          <a:ln w="2857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2400" dirty="0"/>
              <a:t>1980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起  在加速器的电子</a:t>
            </a:r>
            <a:r>
              <a:rPr lang="en-US" altLang="zh-CN" sz="2400" dirty="0">
                <a:ea typeface="仿宋_GB2312" pitchFamily="49" charset="-122"/>
              </a:rPr>
              <a:t>—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质子碰撞实验中，先后发现了理论</a:t>
            </a:r>
            <a:br>
              <a:rPr lang="zh-CN" altLang="en-US" sz="2400" dirty="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　　　　预言的</a:t>
            </a:r>
            <a:r>
              <a:rPr lang="en-US" altLang="zh-CN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色 </a:t>
            </a:r>
            <a:r>
              <a:rPr lang="en-US" altLang="zh-CN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味、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以束缚态存在的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夸克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反夸克</a:t>
            </a:r>
            <a:endParaRPr lang="zh-CN" altLang="en-US" sz="2400" dirty="0">
              <a:solidFill>
                <a:srgbClr val="0000CC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2400" dirty="0"/>
              <a:t>1983</a:t>
            </a:r>
            <a:r>
              <a:rPr lang="en-US" altLang="zh-CN" sz="2400" dirty="0">
                <a:solidFill>
                  <a:srgbClr val="FFFF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b="0" dirty="0">
                <a:solidFill>
                  <a:srgbClr val="792B25"/>
                </a:solidFill>
              </a:rPr>
              <a:t>C.Rubbia</a:t>
            </a:r>
            <a:r>
              <a:rPr lang="zh-CN" altLang="en-US" sz="2400" dirty="0">
                <a:ea typeface="仿宋_GB2312" pitchFamily="49" charset="-122"/>
              </a:rPr>
              <a:t>等在</a:t>
            </a:r>
            <a:r>
              <a:rPr lang="zh-CN" altLang="en-US" sz="2400" dirty="0">
                <a:latin typeface="宋体" panose="02010600030101010101" pitchFamily="2" charset="-122"/>
                <a:ea typeface="仿宋_GB2312" pitchFamily="49" charset="-122"/>
              </a:rPr>
              <a:t>欧洲核子中心发现电弱统一理论预言的</a:t>
            </a:r>
            <a:r>
              <a:rPr lang="zh-CN" altLang="en-US" sz="2400" dirty="0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W</a:t>
            </a:r>
            <a:r>
              <a:rPr lang="en-US" altLang="zh-CN" sz="2400" baseline="30000" dirty="0">
                <a:solidFill>
                  <a:srgbClr val="006600"/>
                </a:solidFill>
                <a:latin typeface="宋体" panose="02010600030101010101" pitchFamily="2" charset="-122"/>
              </a:rPr>
              <a:t>±</a:t>
            </a:r>
            <a:r>
              <a:rPr lang="zh-CN" altLang="en-US" sz="2400" baseline="30000" dirty="0">
                <a:solidFill>
                  <a:srgbClr val="00FF00"/>
                </a:solidFill>
                <a:latin typeface="宋体" panose="02010600030101010101" pitchFamily="2" charset="-122"/>
              </a:rPr>
              <a:t>　</a:t>
            </a:r>
            <a:endParaRPr lang="zh-CN" altLang="en-US" sz="2400" baseline="30000" dirty="0">
              <a:solidFill>
                <a:srgbClr val="00FF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400" baseline="30000" dirty="0">
                <a:solidFill>
                  <a:srgbClr val="00FF00"/>
                </a:solidFill>
                <a:latin typeface="宋体" panose="02010600030101010101" pitchFamily="2" charset="-122"/>
              </a:rPr>
              <a:t>　　　　　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宋体" panose="02010600030101010101" pitchFamily="2" charset="-122"/>
              </a:rPr>
              <a:t>Z</a:t>
            </a:r>
            <a:r>
              <a:rPr lang="en-US" altLang="zh-CN" sz="2400" baseline="30000" dirty="0">
                <a:solidFill>
                  <a:srgbClr val="006600"/>
                </a:solidFill>
                <a:latin typeface="宋体" panose="02010600030101010101" pitchFamily="2" charset="-122"/>
              </a:rPr>
              <a:t>0 </a:t>
            </a:r>
            <a:r>
              <a:rPr lang="zh-CN" altLang="en-US" sz="2400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粒子</a:t>
            </a:r>
            <a:endParaRPr lang="zh-CN" altLang="en-US" sz="2400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12293" name="Line 5"/>
          <p:cNvSpPr/>
          <p:nvPr/>
        </p:nvSpPr>
        <p:spPr>
          <a:xfrm>
            <a:off x="0" y="3657600"/>
            <a:ext cx="91440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c59ef3fd-a272-491a-9439-5ffe6dc859ea}"/>
</p:tagLst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中大测中模板</Template>
  <TotalTime>0</TotalTime>
  <Words>6465</Words>
  <Application>WPS 演示</Application>
  <PresentationFormat>全屏显示(4:3)</PresentationFormat>
  <Paragraphs>327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25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仿宋_GB2312</vt:lpstr>
      <vt:lpstr>仿宋</vt:lpstr>
      <vt:lpstr>幼圆</vt:lpstr>
      <vt:lpstr>楷体_GB2312</vt:lpstr>
      <vt:lpstr>新宋体</vt:lpstr>
      <vt:lpstr>创艺简细圆</vt:lpstr>
      <vt:lpstr>楷体</vt:lpstr>
      <vt:lpstr>Symbol</vt:lpstr>
      <vt:lpstr>Aldine721 Lt BT</vt:lpstr>
      <vt:lpstr>Segoe Print</vt:lpstr>
      <vt:lpstr>创艺简粗黑</vt:lpstr>
      <vt:lpstr>黑体</vt:lpstr>
      <vt:lpstr>文鼎粗圆简</vt:lpstr>
      <vt:lpstr>创艺简中圆</vt:lpstr>
      <vt:lpstr>微软雅黑</vt:lpstr>
      <vt:lpstr>Arial Unicode MS</vt:lpstr>
      <vt:lpstr>中大模板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逍遥行</cp:lastModifiedBy>
  <cp:revision>1580</cp:revision>
  <dcterms:created xsi:type="dcterms:W3CDTF">2019-03-28T10:20:14Z</dcterms:created>
  <dcterms:modified xsi:type="dcterms:W3CDTF">2019-03-28T10:21:57Z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2052-11.1.0.8527</vt:lpwstr>
  </property>
</Properties>
</file>