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88" r:id="rId3"/>
    <p:sldId id="389" r:id="rId4"/>
    <p:sldId id="390" r:id="rId5"/>
    <p:sldId id="391" r:id="rId6"/>
    <p:sldId id="435" r:id="rId7"/>
    <p:sldId id="392" r:id="rId8"/>
    <p:sldId id="393" r:id="rId9"/>
    <p:sldId id="422" r:id="rId10"/>
    <p:sldId id="395" r:id="rId12"/>
    <p:sldId id="416" r:id="rId13"/>
    <p:sldId id="451" r:id="rId14"/>
    <p:sldId id="452" r:id="rId15"/>
    <p:sldId id="396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397" r:id="rId24"/>
    <p:sldId id="423" r:id="rId25"/>
    <p:sldId id="424" r:id="rId26"/>
    <p:sldId id="425" r:id="rId27"/>
    <p:sldId id="415" r:id="rId28"/>
    <p:sldId id="410" r:id="rId29"/>
    <p:sldId id="411" r:id="rId30"/>
    <p:sldId id="426" r:id="rId31"/>
    <p:sldId id="427" r:id="rId32"/>
    <p:sldId id="429" r:id="rId33"/>
    <p:sldId id="430" r:id="rId34"/>
    <p:sldId id="431" r:id="rId35"/>
    <p:sldId id="434" r:id="rId36"/>
    <p:sldId id="432" r:id="rId37"/>
    <p:sldId id="433" r:id="rId38"/>
    <p:sldId id="412" r:id="rId39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FFFFFF"/>
    <a:srgbClr val="006600"/>
    <a:srgbClr val="792B25"/>
    <a:srgbClr val="FF0000"/>
    <a:srgbClr val="00C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4" autoAdjust="0"/>
    <p:restoredTop sz="93060" autoAdjust="0"/>
  </p:normalViewPr>
  <p:slideViewPr>
    <p:cSldViewPr>
      <p:cViewPr varScale="1">
        <p:scale>
          <a:sx n="67" d="100"/>
          <a:sy n="67" d="100"/>
        </p:scale>
        <p:origin x="6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png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0.png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png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7" Type="http://schemas.openxmlformats.org/officeDocument/2006/relationships/image" Target="../media/image98.e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6.wmf"/><Relationship Id="rId7" Type="http://schemas.openxmlformats.org/officeDocument/2006/relationships/image" Target="../media/image106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4" Type="http://schemas.openxmlformats.org/officeDocument/2006/relationships/image" Target="../media/image110.emf"/><Relationship Id="rId13" Type="http://schemas.openxmlformats.org/officeDocument/2006/relationships/image" Target="../media/image109.e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97.wmf"/><Relationship Id="rId1" Type="http://schemas.openxmlformats.org/officeDocument/2006/relationships/image" Target="../media/image100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7.emf"/><Relationship Id="rId6" Type="http://schemas.openxmlformats.org/officeDocument/2006/relationships/image" Target="../media/image126.w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5.png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3" Type="http://schemas.openxmlformats.org/officeDocument/2006/relationships/image" Target="../media/image51.wmf"/><Relationship Id="rId12" Type="http://schemas.openxmlformats.org/officeDocument/2006/relationships/image" Target="../media/image5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60F8467D-96E1-442D-B7FB-D873EE691B0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FF8867-63F6-4ED0-A77E-7590D22D7FB7}" type="slidenum">
              <a:rPr lang="en-US" altLang="zh-CN" b="0"/>
            </a:fld>
            <a:endParaRPr lang="en-US" altLang="zh-CN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057969-7047-4A0E-9821-3E387C81DBA8}" type="slidenum">
              <a:rPr lang="en-US" altLang="zh-CN" b="0"/>
            </a:fld>
            <a:endParaRPr lang="en-US" altLang="zh-CN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E1A409-888C-490F-95A0-A0A79DA1086D}" type="slidenum">
              <a:rPr lang="en-US" altLang="zh-CN" b="0"/>
            </a:fld>
            <a:endParaRPr lang="en-US" altLang="zh-CN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85DAE7-40D7-4444-9023-E7E0D949C102}" type="slidenum">
              <a:rPr lang="en-US" altLang="zh-CN" b="0"/>
            </a:fld>
            <a:endParaRPr lang="en-US" altLang="zh-CN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2EA577-81A5-4D2F-BEC3-4F3EBF1AEC3B}" type="slidenum">
              <a:rPr lang="en-US" altLang="zh-CN" b="0"/>
            </a:fld>
            <a:endParaRPr lang="en-US" altLang="zh-CN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15AB7D-2DA0-4346-A0A3-66938B878491}" type="slidenum">
              <a:rPr lang="en-US" altLang="zh-CN" b="0"/>
            </a:fld>
            <a:endParaRPr lang="en-US" altLang="zh-CN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6729A9-1E57-48F6-A8D4-46427DD6901F}" type="slidenum">
              <a:rPr lang="en-US" altLang="zh-CN" b="0"/>
            </a:fld>
            <a:endParaRPr lang="en-US" altLang="zh-CN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26C121-70CC-447C-A1FC-55B129FB1B31}" type="slidenum">
              <a:rPr lang="en-US" altLang="zh-CN" b="0"/>
            </a:fld>
            <a:endParaRPr lang="en-US" altLang="zh-CN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20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00474-33CC-47CA-90F0-A3796429B8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917DE6-B1B0-495C-9C3D-B605B26A47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78855-3D3C-4FF7-A4D8-7E1FE15E94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CD546D-7860-4CD9-B427-1F6BF9CA5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84C279-A8FE-4E15-BBB9-7E49515983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B1BF-8739-4193-AC8D-B171EBA060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576E7E-E617-4EBD-9644-C139F74122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31CFBF-0DD1-4FA8-A117-D60FDBAD6C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6F3D78-A254-4E15-9E61-F0D1B0FC58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9C9ABA-B084-4D26-B090-B4DDE43DC3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" descr="图片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800" b="0"/>
            </a:lvl1pPr>
          </a:lstStyle>
          <a:p>
            <a:fld id="{E8D3A31A-B50C-49E2-ACF8-6E55CB45534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Relationship Id="rId39" Type="http://schemas.openxmlformats.org/officeDocument/2006/relationships/vmlDrawing" Target="../drawings/vmlDrawing9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62.png"/><Relationship Id="rId36" Type="http://schemas.openxmlformats.org/officeDocument/2006/relationships/image" Target="../media/image61.png"/><Relationship Id="rId35" Type="http://schemas.openxmlformats.org/officeDocument/2006/relationships/image" Target="../media/image60.png"/><Relationship Id="rId34" Type="http://schemas.openxmlformats.org/officeDocument/2006/relationships/image" Target="../media/image59.png"/><Relationship Id="rId33" Type="http://schemas.openxmlformats.org/officeDocument/2006/relationships/image" Target="../media/image58.png"/><Relationship Id="rId32" Type="http://schemas.openxmlformats.org/officeDocument/2006/relationships/image" Target="../media/image57.png"/><Relationship Id="rId31" Type="http://schemas.openxmlformats.org/officeDocument/2006/relationships/image" Target="../media/image56.png"/><Relationship Id="rId30" Type="http://schemas.openxmlformats.org/officeDocument/2006/relationships/image" Target="../media/image55.png"/><Relationship Id="rId3" Type="http://schemas.openxmlformats.org/officeDocument/2006/relationships/oleObject" Target="../embeddings/oleObject24.bin"/><Relationship Id="rId29" Type="http://schemas.openxmlformats.org/officeDocument/2006/relationships/image" Target="../media/image54.png"/><Relationship Id="rId28" Type="http://schemas.openxmlformats.org/officeDocument/2006/relationships/image" Target="../media/image53.png"/><Relationship Id="rId27" Type="http://schemas.openxmlformats.org/officeDocument/2006/relationships/image" Target="../media/image52.png"/><Relationship Id="rId26" Type="http://schemas.openxmlformats.org/officeDocument/2006/relationships/image" Target="../media/image51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48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png"/><Relationship Id="rId3" Type="http://schemas.openxmlformats.org/officeDocument/2006/relationships/oleObject" Target="../embeddings/oleObject40.bin"/><Relationship Id="rId2" Type="http://schemas.openxmlformats.org/officeDocument/2006/relationships/image" Target="../media/image65.png"/><Relationship Id="rId1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69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8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67.e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80.png"/><Relationship Id="rId1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0.png"/><Relationship Id="rId3" Type="http://schemas.openxmlformats.org/officeDocument/2006/relationships/oleObject" Target="../embeddings/oleObject55.bin"/><Relationship Id="rId2" Type="http://schemas.openxmlformats.org/officeDocument/2006/relationships/image" Target="../media/image82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1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90.png"/><Relationship Id="rId1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92.e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98.e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6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03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01.emf"/><Relationship Id="rId32" Type="http://schemas.openxmlformats.org/officeDocument/2006/relationships/notesSlide" Target="../notesSlides/notesSlide5.xml"/><Relationship Id="rId31" Type="http://schemas.openxmlformats.org/officeDocument/2006/relationships/vmlDrawing" Target="../drawings/vmlDrawing20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74.bin"/><Relationship Id="rId29" Type="http://schemas.openxmlformats.org/officeDocument/2006/relationships/image" Target="../media/image110.emf"/><Relationship Id="rId28" Type="http://schemas.openxmlformats.org/officeDocument/2006/relationships/oleObject" Target="../embeddings/oleObject87.bin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109.e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97.wmf"/><Relationship Id="rId2" Type="http://schemas.openxmlformats.org/officeDocument/2006/relationships/image" Target="../media/image100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106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105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104.emf"/><Relationship Id="rId1" Type="http://schemas.openxmlformats.org/officeDocument/2006/relationships/oleObject" Target="../embeddings/oleObject7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5.emf"/><Relationship Id="rId1" Type="http://schemas.openxmlformats.org/officeDocument/2006/relationships/oleObject" Target="../embeddings/oleObject9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19.e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16.emf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0.emf"/><Relationship Id="rId1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21.emf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7.e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125.emf"/><Relationship Id="rId1" Type="http://schemas.openxmlformats.org/officeDocument/2006/relationships/oleObject" Target="../embeddings/oleObject9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4.png"/><Relationship Id="rId7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3.bin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63E60E-E4D8-4158-9FAE-BA7BFFFD58AC}" type="slidenum">
              <a:rPr lang="en-US" altLang="zh-CN" b="0"/>
            </a:fld>
            <a:endParaRPr lang="en-US" altLang="zh-CN" b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5888"/>
            <a:ext cx="8382000" cy="874712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1.3 </a:t>
            </a:r>
            <a:r>
              <a:rPr lang="zh-CN" altLang="en-US" sz="3600"/>
              <a:t>静电场</a:t>
            </a:r>
            <a:r>
              <a:rPr lang="zh-CN" altLang="en-US" sz="2800"/>
              <a:t>  </a:t>
            </a:r>
            <a:r>
              <a:rPr lang="en-US" altLang="zh-CN" sz="2800">
                <a:solidFill>
                  <a:schemeClr val="tx1"/>
                </a:solidFill>
              </a:rPr>
              <a:t>(electrostatic field)</a:t>
            </a:r>
            <a:endParaRPr lang="en-US" altLang="zh-CN" sz="2800">
              <a:solidFill>
                <a:schemeClr val="tx1"/>
              </a:solidFill>
              <a:ea typeface="创艺简中圆" pitchFamily="2" charset="-122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kumimoji="1"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电场和电场强度</a:t>
            </a:r>
            <a:endParaRPr kumimoji="1" lang="zh-CN" altLang="en-US" sz="240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　　在两个</a:t>
            </a:r>
            <a:r>
              <a:rPr kumimoji="1"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隔开一定距离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的</a:t>
            </a:r>
            <a:r>
              <a:rPr kumimoji="1"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带电体之间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电力究竟是怎样传递的？</a:t>
            </a:r>
            <a:endParaRPr kumimoji="1" lang="zh-CN" altLang="en-US" sz="240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超距作用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论者认为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与牛顿对万有引力的解释一样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电力也是超距力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如果带电体都静止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超距作用论不易暴露它的困境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. </a:t>
            </a:r>
            <a:endParaRPr kumimoji="1"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3505200"/>
            <a:ext cx="91440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　　但是当带电体运动时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一个带电体给另一个施加了力，彼此的运动状态就必然要改变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这意味着必定有能量和动量在两者之间转移</a:t>
            </a:r>
            <a:r>
              <a:rPr kumimoji="1" lang="en-US" altLang="zh-CN" sz="2400">
                <a:latin typeface="仿宋_GB2312" pitchFamily="49" charset="-122"/>
                <a:ea typeface="仿宋_GB2312" pitchFamily="49" charset="-122"/>
              </a:rPr>
              <a:t>. 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能量和动量转移速度有多大？按超距作用论，只能是无限大！</a:t>
            </a:r>
            <a:endParaRPr kumimoji="1"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法拉第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麦克斯韦提出的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场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概念，是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19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世纪物理学最伟大的创举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它让人们找到了理解和描写电磁作用</a:t>
            </a:r>
            <a:r>
              <a:rPr lang="en-US" altLang="zh-CN" sz="2400">
                <a:ea typeface="仿宋_GB2312" pitchFamily="49" charset="-122"/>
              </a:rPr>
              <a:t>(electromagnetic interaction)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机制的方法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 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D56C48-0E44-4590-AB1D-C9C30263CDD9}" type="slidenum">
              <a:rPr lang="en-US" altLang="zh-CN" b="0"/>
            </a:fld>
            <a:endParaRPr lang="en-US" altLang="zh-CN" b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电场线会相交吗？</a:t>
            </a:r>
            <a:endParaRPr lang="zh-CN" altLang="en-US"/>
          </a:p>
          <a:p>
            <a:pPr eaLnBrk="1" hangingPunct="1"/>
            <a:r>
              <a:rPr lang="zh-CN" altLang="en-US"/>
              <a:t>电场线代表点电荷在电场中的运动轨迹吗？举例。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C1EF8-D91E-4782-BCDF-431AFB04D5C4}" type="slidenum">
              <a:rPr lang="en-US" altLang="zh-CN" b="0"/>
            </a:fld>
            <a:endParaRPr lang="en-US" altLang="zh-CN" b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152400"/>
            <a:ext cx="8153400" cy="609600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1-2]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求基态氢原子中，电子所在处由原子核产生的电场强度大小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066800"/>
            <a:ext cx="9144000" cy="2362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电子距核的距离约为 </a:t>
            </a:r>
            <a:r>
              <a:rPr lang="en-US" altLang="zh-CN" sz="2400" i="1"/>
              <a:t>a </a:t>
            </a:r>
            <a:r>
              <a:rPr lang="en-US" altLang="zh-CN" sz="2400">
                <a:latin typeface="宋体" panose="02010600030101010101" pitchFamily="2" charset="-122"/>
              </a:rPr>
              <a:t>≈</a:t>
            </a:r>
            <a:r>
              <a:rPr lang="en-US" altLang="zh-CN" sz="2400" i="1"/>
              <a:t> </a:t>
            </a:r>
            <a:r>
              <a:rPr lang="en-US" altLang="zh-CN" sz="2400">
                <a:latin typeface="宋体" panose="02010600030101010101" pitchFamily="2" charset="-122"/>
              </a:rPr>
              <a:t>5.29×10 </a:t>
            </a:r>
            <a:r>
              <a:rPr lang="en-US" altLang="zh-CN" sz="2400" baseline="30000">
                <a:latin typeface="宋体" panose="02010600030101010101" pitchFamily="2" charset="-122"/>
              </a:rPr>
              <a:t>-11 </a:t>
            </a:r>
            <a:r>
              <a:rPr lang="zh-CN" altLang="en-US" sz="2400">
                <a:latin typeface="宋体" panose="02010600030101010101" pitchFamily="2" charset="-122"/>
              </a:rPr>
              <a:t>米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原子</a:t>
            </a:r>
            <a:r>
              <a:rPr lang="zh-CN" altLang="en-US" sz="2400"/>
              <a:t>核中质子的电荷 </a:t>
            </a:r>
            <a:r>
              <a:rPr lang="en-US" altLang="zh-CN" sz="2400" i="1"/>
              <a:t>q </a:t>
            </a:r>
            <a:r>
              <a:rPr lang="en-US" altLang="zh-CN" sz="2400">
                <a:latin typeface="宋体" panose="02010600030101010101" pitchFamily="2" charset="-122"/>
              </a:rPr>
              <a:t>= + </a:t>
            </a:r>
            <a:r>
              <a:rPr lang="en-US" altLang="zh-CN" sz="2400"/>
              <a:t>e </a:t>
            </a:r>
            <a:r>
              <a:rPr lang="en-US" altLang="zh-CN" sz="2400">
                <a:latin typeface="宋体" panose="02010600030101010101" pitchFamily="2" charset="-122"/>
              </a:rPr>
              <a:t>≈</a:t>
            </a:r>
            <a:r>
              <a:rPr lang="en-US" altLang="zh-CN" sz="2400"/>
              <a:t> 1.60</a:t>
            </a:r>
            <a:r>
              <a:rPr lang="en-US" altLang="zh-CN" sz="2400">
                <a:latin typeface="宋体" panose="02010600030101010101" pitchFamily="2" charset="-122"/>
              </a:rPr>
              <a:t>×10 </a:t>
            </a:r>
            <a:r>
              <a:rPr lang="en-US" altLang="zh-CN" sz="2400" baseline="30000">
                <a:latin typeface="宋体" panose="02010600030101010101" pitchFamily="2" charset="-122"/>
              </a:rPr>
              <a:t>-19</a:t>
            </a:r>
            <a:r>
              <a:rPr lang="en-US" altLang="zh-CN" sz="2400"/>
              <a:t> </a:t>
            </a:r>
            <a:r>
              <a:rPr lang="zh-CN" altLang="en-US" sz="2400"/>
              <a:t>库仑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真空介电常数  </a:t>
            </a:r>
            <a:r>
              <a:rPr lang="en-US" altLang="zh-CN" sz="2400">
                <a:latin typeface="Symbol" panose="05050102010706020507" pitchFamily="18" charset="2"/>
              </a:rPr>
              <a:t>e</a:t>
            </a:r>
            <a:r>
              <a:rPr lang="en-US" altLang="zh-CN" sz="2400" i="1" baseline="-25000">
                <a:latin typeface="宋体" panose="02010600030101010101" pitchFamily="2" charset="-122"/>
              </a:rPr>
              <a:t>0</a:t>
            </a:r>
            <a:r>
              <a:rPr lang="en-US" altLang="zh-CN" sz="2400" i="1" baseline="-25000"/>
              <a:t> </a:t>
            </a:r>
            <a:r>
              <a:rPr lang="en-US" altLang="zh-CN" sz="2400">
                <a:latin typeface="宋体" panose="02010600030101010101" pitchFamily="2" charset="-122"/>
              </a:rPr>
              <a:t>≈</a:t>
            </a:r>
            <a:r>
              <a:rPr lang="en-US" altLang="zh-CN" sz="2400">
                <a:latin typeface="Symbol" panose="05050102010706020507" pitchFamily="18" charset="2"/>
              </a:rPr>
              <a:t>  </a:t>
            </a:r>
            <a:r>
              <a:rPr lang="en-US" altLang="zh-CN" sz="2400">
                <a:latin typeface="宋体" panose="02010600030101010101" pitchFamily="2" charset="-122"/>
              </a:rPr>
              <a:t>8.85× 10 </a:t>
            </a:r>
            <a:r>
              <a:rPr lang="en-US" altLang="zh-CN" sz="2400" baseline="30000">
                <a:latin typeface="宋体" panose="02010600030101010101" pitchFamily="2" charset="-122"/>
              </a:rPr>
              <a:t>-1</a:t>
            </a:r>
            <a:r>
              <a:rPr lang="en-US" altLang="zh-CN" sz="2400"/>
              <a:t> </a:t>
            </a:r>
            <a:r>
              <a:rPr lang="en-US" altLang="zh-CN" sz="2400" baseline="30000">
                <a:latin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库</a:t>
            </a:r>
            <a:r>
              <a:rPr lang="en-US" altLang="zh-CN" sz="2400" baseline="30000">
                <a:latin typeface="宋体" panose="02010600030101010101" pitchFamily="2" charset="-122"/>
              </a:rPr>
              <a:t>2 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en-US" altLang="zh-CN" sz="2400" baseline="300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牛</a:t>
            </a:r>
            <a:r>
              <a:rPr lang="zh-CN" altLang="en-US" sz="2400" baseline="30000">
                <a:latin typeface="宋体" panose="02010600030101010101" pitchFamily="2" charset="-122"/>
              </a:rPr>
              <a:t> </a:t>
            </a:r>
            <a:r>
              <a:rPr lang="en-US" altLang="zh-CN" sz="2400"/>
              <a:t>·</a:t>
            </a:r>
            <a:r>
              <a:rPr lang="zh-CN" altLang="en-US" sz="2400">
                <a:latin typeface="宋体" panose="02010600030101010101" pitchFamily="2" charset="-122"/>
              </a:rPr>
              <a:t>米</a:t>
            </a:r>
            <a:r>
              <a:rPr lang="zh-CN" altLang="en-US" sz="2400"/>
              <a:t> </a:t>
            </a:r>
            <a:r>
              <a:rPr lang="en-US" altLang="zh-CN" sz="2400" baseline="30000">
                <a:latin typeface="宋体" panose="02010600030101010101" pitchFamily="2" charset="-122"/>
              </a:rPr>
              <a:t>2</a:t>
            </a:r>
            <a:endParaRPr lang="en-US" altLang="zh-CN" sz="2400" baseline="300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由（</a:t>
            </a:r>
            <a:r>
              <a:rPr lang="en-US" altLang="zh-CN" sz="2400"/>
              <a:t>1</a:t>
            </a:r>
            <a:r>
              <a:rPr lang="zh-CN" altLang="en-US" sz="2400"/>
              <a:t>．</a:t>
            </a:r>
            <a:r>
              <a:rPr lang="en-US" altLang="zh-CN" sz="2400"/>
              <a:t>8</a:t>
            </a:r>
            <a:r>
              <a:rPr lang="zh-CN" altLang="en-US" sz="2400"/>
              <a:t>）式，得</a:t>
            </a:r>
            <a:r>
              <a:rPr lang="zh-CN" altLang="en-US" sz="2400">
                <a:latin typeface="宋体" panose="02010600030101010101" pitchFamily="2" charset="-122"/>
              </a:rPr>
              <a:t>电子所在处由原子核产生的电场强度值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</a:t>
            </a:r>
            <a:r>
              <a:rPr lang="en-US" altLang="zh-CN" sz="2400" i="1">
                <a:latin typeface="宋体" panose="02010600030101010101" pitchFamily="2" charset="-122"/>
              </a:rPr>
              <a:t>E </a:t>
            </a:r>
            <a:r>
              <a:rPr lang="en-US" altLang="zh-CN" sz="2400">
                <a:latin typeface="宋体" panose="02010600030101010101" pitchFamily="2" charset="-122"/>
              </a:rPr>
              <a:t>= e/</a:t>
            </a:r>
            <a:r>
              <a:rPr lang="en-US" altLang="zh-CN" sz="2400">
                <a:latin typeface="Symbol" panose="05050102010706020507" pitchFamily="18" charset="2"/>
              </a:rPr>
              <a:t>4p e </a:t>
            </a:r>
            <a:r>
              <a:rPr lang="en-US" altLang="zh-CN" sz="2400" i="1" baseline="-25000">
                <a:latin typeface="宋体" panose="02010600030101010101" pitchFamily="2" charset="-122"/>
              </a:rPr>
              <a:t>0</a:t>
            </a:r>
            <a:r>
              <a:rPr lang="en-US" altLang="zh-CN" sz="2400" baseline="-25000">
                <a:latin typeface="宋体" panose="02010600030101010101" pitchFamily="2" charset="-122"/>
              </a:rPr>
              <a:t> </a:t>
            </a:r>
            <a:r>
              <a:rPr lang="en-US" altLang="zh-CN" sz="2400" baseline="-25000"/>
              <a:t> </a:t>
            </a:r>
            <a:r>
              <a:rPr lang="en-US" altLang="zh-CN" sz="2400" i="1"/>
              <a:t>a </a:t>
            </a:r>
            <a:r>
              <a:rPr lang="en-US" altLang="zh-CN" sz="2400" baseline="30000"/>
              <a:t>2  </a:t>
            </a:r>
            <a:r>
              <a:rPr lang="en-US" altLang="zh-CN" sz="2400">
                <a:latin typeface="宋体" panose="02010600030101010101" pitchFamily="2" charset="-122"/>
              </a:rPr>
              <a:t>= </a:t>
            </a:r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5.14 ×10 </a:t>
            </a:r>
            <a:r>
              <a:rPr lang="en-US" altLang="zh-CN" sz="2400" baseline="30000">
                <a:solidFill>
                  <a:srgbClr val="006600"/>
                </a:solidFill>
                <a:latin typeface="宋体" panose="02010600030101010101" pitchFamily="2" charset="-122"/>
              </a:rPr>
              <a:t>11 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牛顿</a:t>
            </a:r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库仑</a:t>
            </a:r>
            <a:r>
              <a:rPr lang="zh-CN" altLang="en-US" sz="2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．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７）</a:t>
            </a:r>
            <a:r>
              <a:rPr lang="zh-CN" altLang="en-US" sz="2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endParaRPr lang="zh-CN" altLang="en-US" sz="240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52400" y="4267200"/>
            <a:ext cx="58674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这结果是一个很重要的数量级概念，</a:t>
            </a:r>
            <a:r>
              <a:rPr kumimoji="1" lang="zh-CN" altLang="en-US" sz="2400">
                <a:solidFill>
                  <a:srgbClr val="792B25"/>
                </a:solidFill>
                <a:latin typeface="宋体" panose="02010600030101010101" pitchFamily="2" charset="-122"/>
              </a:rPr>
              <a:t>只要作用于氢原子的外部电场超过此值，氢原子就会被电离</a:t>
            </a:r>
            <a:r>
              <a:rPr kumimoji="1" lang="en-US" altLang="zh-CN" sz="2400">
                <a:solidFill>
                  <a:srgbClr val="792B25"/>
                </a:solidFill>
                <a:latin typeface="宋体" panose="02010600030101010101" pitchFamily="2" charset="-122"/>
              </a:rPr>
              <a:t>.</a:t>
            </a:r>
            <a:endParaRPr kumimoji="1" lang="en-US" altLang="zh-CN" sz="2400">
              <a:solidFill>
                <a:srgbClr val="792B2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019800" y="3962400"/>
          <a:ext cx="312420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Image" r:id="rId1" imgW="1246505" imgH="1112520" progId="Photoshop.Image.6">
                  <p:embed/>
                </p:oleObj>
              </mc:Choice>
              <mc:Fallback>
                <p:oleObj name="Image" r:id="rId1" imgW="1246505" imgH="111252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62400"/>
                        <a:ext cx="3124200" cy="2784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5DA6C1-29DF-4024-B4E6-3A18FDDB3AFA}" type="slidenum">
              <a:rPr lang="en-US" altLang="zh-CN" b="0"/>
            </a:fld>
            <a:endParaRPr lang="en-US" altLang="zh-CN" b="0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5105400" y="3581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52400" y="609600"/>
            <a:ext cx="4343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2                    </a:t>
            </a:r>
            <a:r>
              <a:rPr kumimoji="1" lang="en-US" altLang="zh-CN" b="0" baseline="30000"/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Atmospheric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 </a:t>
            </a:r>
            <a:r>
              <a:rPr kumimoji="1" lang="en-US" altLang="zh-CN" baseline="30000">
                <a:latin typeface="宋体" panose="02010600030101010101" pitchFamily="2" charset="-122"/>
              </a:rPr>
              <a:t>            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                 </a:t>
            </a:r>
            <a:r>
              <a:rPr kumimoji="1" lang="zh-CN" altLang="en-US">
                <a:latin typeface="宋体" panose="02010600030101010101" pitchFamily="2" charset="-122"/>
              </a:rPr>
              <a:t>大气层电场</a:t>
            </a:r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1</a:t>
            </a:r>
            <a:endParaRPr kumimoji="1" lang="en-US" altLang="zh-CN" b="0" baseline="30000">
              <a:latin typeface="创艺简粗黑" charset="-122"/>
            </a:endParaRPr>
          </a:p>
          <a:p>
            <a:pPr eaLnBrk="1" hangingPunct="1"/>
            <a:r>
              <a:rPr kumimoji="1" lang="en-US" altLang="zh-CN" b="0">
                <a:latin typeface="创艺简粗黑" charset="-122"/>
              </a:rPr>
              <a:t>                               </a:t>
            </a:r>
            <a:endParaRPr kumimoji="1" lang="en-US" altLang="zh-CN" b="0">
              <a:latin typeface="创艺简粗黑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0                    </a:t>
            </a:r>
            <a:r>
              <a:rPr kumimoji="1" lang="en-US" altLang="zh-CN">
                <a:latin typeface="Times New Roman" panose="02020603050405020304" pitchFamily="18" charset="0"/>
              </a:rPr>
              <a:t>Background radiation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 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                                 from space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-1                    </a:t>
            </a:r>
            <a:r>
              <a:rPr kumimoji="1" lang="zh-CN" altLang="en-US">
                <a:latin typeface="宋体" panose="02010600030101010101" pitchFamily="2" charset="-122"/>
              </a:rPr>
              <a:t>太空背景辐射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>
                <a:latin typeface="宋体" panose="02010600030101010101" pitchFamily="2" charset="-122"/>
              </a:rPr>
              <a:t>                 </a:t>
            </a:r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-2                   </a:t>
            </a:r>
            <a:r>
              <a:rPr kumimoji="1" lang="en-US" altLang="zh-CN">
                <a:latin typeface="Times New Roman" panose="02020603050405020304" pitchFamily="18" charset="0"/>
              </a:rPr>
              <a:t>Signal from 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                                 FM station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-3                   </a:t>
            </a:r>
            <a:r>
              <a:rPr kumimoji="1" lang="zh-CN" altLang="en-US">
                <a:latin typeface="宋体" panose="02010600030101010101" pitchFamily="2" charset="-122"/>
              </a:rPr>
              <a:t>调频台信号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-4 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-5 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-6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-7                    </a:t>
            </a:r>
            <a:r>
              <a:rPr kumimoji="1" lang="en-US" altLang="zh-CN">
                <a:latin typeface="Times New Roman" panose="02020603050405020304" pitchFamily="18" charset="0"/>
              </a:rPr>
              <a:t>Signal from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                               </a:t>
            </a:r>
            <a:r>
              <a:rPr kumimoji="1" lang="en-US" altLang="zh-CN">
                <a:latin typeface="Times New Roman" panose="02020603050405020304" pitchFamily="18" charset="0"/>
              </a:rPr>
              <a:t>spaceraft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-8                   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baseline="30000">
                <a:latin typeface="宋体" panose="02010600030101010101" pitchFamily="2" charset="-122"/>
              </a:rPr>
              <a:t>                       </a:t>
            </a:r>
            <a:r>
              <a:rPr kumimoji="1" lang="zh-CN" altLang="en-US" sz="2400" baseline="30000">
                <a:latin typeface="宋体" panose="02010600030101010101" pitchFamily="2" charset="-122"/>
              </a:rPr>
              <a:t>来自</a:t>
            </a:r>
            <a:r>
              <a:rPr kumimoji="1" lang="zh-CN" altLang="zh-CN" sz="2400" baseline="30000">
                <a:latin typeface="宋体" panose="02010600030101010101" pitchFamily="2" charset="-122"/>
              </a:rPr>
              <a:t>太空船的信号</a:t>
            </a:r>
            <a:endParaRPr kumimoji="1" lang="zh-CN" altLang="en-US" sz="2000" baseline="30000"/>
          </a:p>
          <a:p>
            <a:pPr eaLnBrk="1" hangingPunct="1"/>
            <a:r>
              <a:rPr kumimoji="1" lang="zh-CN" altLang="en-US" baseline="30000">
                <a:latin typeface="宋体" panose="02010600030101010101" pitchFamily="2" charset="-122"/>
              </a:rPr>
              <a:t>                                                    </a:t>
            </a:r>
            <a:endParaRPr kumimoji="1" lang="zh-CN" altLang="en-US" baseline="30000">
              <a:latin typeface="宋体" panose="02010600030101010101" pitchFamily="2" charset="-122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495800" y="457200"/>
            <a:ext cx="464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17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               </a:t>
            </a:r>
            <a:r>
              <a:rPr kumimoji="1" lang="zh-CN" altLang="en-US">
                <a:latin typeface="宋体" panose="02010600030101010101" pitchFamily="2" charset="-122"/>
              </a:rPr>
              <a:t>铀原子 </a:t>
            </a:r>
            <a:r>
              <a:rPr kumimoji="1" lang="en-US" altLang="zh-CN">
                <a:latin typeface="Times New Roman" panose="02020603050405020304" pitchFamily="18" charset="0"/>
              </a:rPr>
              <a:t>Uranium atom</a:t>
            </a:r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12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11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               </a:t>
            </a:r>
            <a:r>
              <a:rPr kumimoji="1" lang="zh-CN" altLang="en-US">
                <a:latin typeface="宋体" panose="02010600030101010101" pitchFamily="2" charset="-122"/>
              </a:rPr>
              <a:t>氢原子  </a:t>
            </a:r>
            <a:r>
              <a:rPr kumimoji="1" lang="en-US" altLang="zh-CN">
                <a:latin typeface="Times New Roman" panose="02020603050405020304" pitchFamily="18" charset="0"/>
              </a:rPr>
              <a:t>Hydrogen atom</a:t>
            </a:r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10</a:t>
            </a:r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9                </a:t>
            </a:r>
            <a:r>
              <a:rPr kumimoji="1" lang="en-US" altLang="zh-CN">
                <a:latin typeface="Times New Roman" panose="02020603050405020304" pitchFamily="18" charset="0"/>
              </a:rPr>
              <a:t>Maximum in best dielectrics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                 </a:t>
            </a:r>
            <a:r>
              <a:rPr kumimoji="1" lang="zh-CN" altLang="en-US">
                <a:latin typeface="宋体" panose="02010600030101010101" pitchFamily="2" charset="-122"/>
              </a:rPr>
              <a:t>最好的电介质</a:t>
            </a:r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8                    </a:t>
            </a:r>
            <a:r>
              <a:rPr kumimoji="1" lang="zh-CN" altLang="en-US">
                <a:latin typeface="宋体" panose="02010600030101010101" pitchFamily="2" charset="-122"/>
              </a:rPr>
              <a:t>最大击穿场强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>
                <a:latin typeface="宋体" panose="02010600030101010101" pitchFamily="2" charset="-122"/>
              </a:rPr>
              <a:t>                 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7</a:t>
            </a:r>
            <a:r>
              <a:rPr kumimoji="1" lang="en-US" altLang="zh-CN">
                <a:latin typeface="宋体" panose="02010600030101010101" pitchFamily="2" charset="-122"/>
              </a:rPr>
              <a:t>         </a:t>
            </a:r>
            <a:r>
              <a:rPr kumimoji="1" lang="en-US" altLang="zh-CN">
                <a:latin typeface="Times New Roman" panose="02020603050405020304" pitchFamily="18" charset="0"/>
              </a:rPr>
              <a:t>Maximum in dry air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                </a:t>
            </a:r>
            <a:r>
              <a:rPr kumimoji="1" lang="zh-CN" altLang="en-US">
                <a:latin typeface="宋体" panose="02010600030101010101" pitchFamily="2" charset="-122"/>
              </a:rPr>
              <a:t>干燥空气</a:t>
            </a:r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6                   </a:t>
            </a:r>
            <a:r>
              <a:rPr kumimoji="1" lang="zh-CN" altLang="en-US">
                <a:latin typeface="宋体" panose="02010600030101010101" pitchFamily="2" charset="-122"/>
              </a:rPr>
              <a:t>最大击穿场强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b="0">
                <a:latin typeface="宋体" panose="02010600030101010101" pitchFamily="2" charset="-122"/>
              </a:rPr>
              <a:t>        </a:t>
            </a:r>
            <a:endParaRPr kumimoji="1"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5</a:t>
            </a:r>
            <a:endParaRPr kumimoji="1"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                               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4</a:t>
            </a:r>
            <a:endParaRPr kumimoji="1" lang="zh-CN" altLang="en-US" baseline="3000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>
                <a:latin typeface="宋体" panose="02010600030101010101" pitchFamily="2" charset="-122"/>
              </a:rPr>
              <a:t>           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</a:rPr>
              <a:t>10 </a:t>
            </a:r>
            <a:r>
              <a:rPr kumimoji="1" lang="en-US" altLang="zh-CN" baseline="30000">
                <a:latin typeface="宋体" panose="02010600030101010101" pitchFamily="2" charset="-122"/>
              </a:rPr>
              <a:t>3</a:t>
            </a:r>
            <a:r>
              <a:rPr kumimoji="1" lang="zh-CN" altLang="en-US" baseline="30000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          </a:t>
            </a:r>
            <a:r>
              <a:rPr kumimoji="1" lang="zh-CN" altLang="en-US" b="0">
                <a:latin typeface="创艺简粗黑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Sunlight </a:t>
            </a:r>
            <a:r>
              <a:rPr kumimoji="1" lang="zh-CN" altLang="en-US">
                <a:latin typeface="创艺简粗黑" charset="-122"/>
              </a:rPr>
              <a:t>太阳光</a:t>
            </a:r>
            <a:endParaRPr kumimoji="1" lang="zh-CN" altLang="en-US">
              <a:latin typeface="创艺简粗黑" charset="-122"/>
            </a:endParaRPr>
          </a:p>
        </p:txBody>
      </p:sp>
      <p:sp>
        <p:nvSpPr>
          <p:cNvPr id="122266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0"/>
            <a:ext cx="8839200" cy="4572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创艺简细圆" charset="-122"/>
              </a:rPr>
              <a:t>某些电场的强度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(N/C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创艺简细圆" charset="-122"/>
                <a:ea typeface="创艺简细圆" charset="-122"/>
              </a:rPr>
              <a:t>或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V/m)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Some Electric Field Strengths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838200" y="1371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838200" y="2514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838200" y="198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838200" y="3048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838200" y="3581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8382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838200" y="4648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838200" y="5181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200" y="579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838200" y="914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838200" y="6400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1524000" y="609600"/>
            <a:ext cx="0" cy="624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>
            <a:off x="5105400" y="91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5105400" y="1371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5105400" y="198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5105400" y="251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51054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5105400" y="5181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1054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26"/>
          <p:cNvSpPr>
            <a:spLocks noChangeShapeType="1"/>
          </p:cNvSpPr>
          <p:nvPr/>
        </p:nvSpPr>
        <p:spPr bwMode="auto">
          <a:xfrm>
            <a:off x="5105400" y="6400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27"/>
          <p:cNvSpPr>
            <a:spLocks noChangeShapeType="1"/>
          </p:cNvSpPr>
          <p:nvPr/>
        </p:nvSpPr>
        <p:spPr bwMode="auto">
          <a:xfrm>
            <a:off x="5715000" y="13716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5105400" y="4114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6" name="Line 29"/>
          <p:cNvSpPr>
            <a:spLocks noChangeShapeType="1"/>
          </p:cNvSpPr>
          <p:nvPr/>
        </p:nvSpPr>
        <p:spPr bwMode="auto">
          <a:xfrm>
            <a:off x="5715000" y="609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Line 32"/>
          <p:cNvSpPr>
            <a:spLocks noChangeShapeType="1"/>
          </p:cNvSpPr>
          <p:nvPr/>
        </p:nvSpPr>
        <p:spPr bwMode="auto">
          <a:xfrm>
            <a:off x="5867400" y="6553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8" name="Line 33"/>
          <p:cNvSpPr>
            <a:spLocks noChangeShapeType="1"/>
          </p:cNvSpPr>
          <p:nvPr/>
        </p:nvSpPr>
        <p:spPr bwMode="auto">
          <a:xfrm>
            <a:off x="5867400" y="441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Line 34"/>
          <p:cNvSpPr>
            <a:spLocks noChangeShapeType="1"/>
          </p:cNvSpPr>
          <p:nvPr/>
        </p:nvSpPr>
        <p:spPr bwMode="auto">
          <a:xfrm>
            <a:off x="5867400" y="3581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Line 35"/>
          <p:cNvSpPr>
            <a:spLocks noChangeShapeType="1"/>
          </p:cNvSpPr>
          <p:nvPr/>
        </p:nvSpPr>
        <p:spPr bwMode="auto">
          <a:xfrm>
            <a:off x="5867400" y="1981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Line 36"/>
          <p:cNvSpPr>
            <a:spLocks noChangeShapeType="1"/>
          </p:cNvSpPr>
          <p:nvPr/>
        </p:nvSpPr>
        <p:spPr bwMode="auto">
          <a:xfrm>
            <a:off x="5867400" y="914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Line 39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Line 40"/>
          <p:cNvSpPr>
            <a:spLocks noChangeShapeType="1"/>
          </p:cNvSpPr>
          <p:nvPr/>
        </p:nvSpPr>
        <p:spPr bwMode="auto">
          <a:xfrm>
            <a:off x="5867400" y="3352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Line 41"/>
          <p:cNvSpPr>
            <a:spLocks noChangeShapeType="1"/>
          </p:cNvSpPr>
          <p:nvPr/>
        </p:nvSpPr>
        <p:spPr bwMode="auto">
          <a:xfrm>
            <a:off x="5867400" y="762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5" name="Line 42"/>
          <p:cNvSpPr>
            <a:spLocks noChangeShapeType="1"/>
          </p:cNvSpPr>
          <p:nvPr/>
        </p:nvSpPr>
        <p:spPr bwMode="auto">
          <a:xfrm>
            <a:off x="1676400" y="5791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6" name="Line 43"/>
          <p:cNvSpPr>
            <a:spLocks noChangeShapeType="1"/>
          </p:cNvSpPr>
          <p:nvPr/>
        </p:nvSpPr>
        <p:spPr bwMode="auto">
          <a:xfrm>
            <a:off x="1676400" y="6096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7" name="Line 44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8" name="Line 45"/>
          <p:cNvSpPr>
            <a:spLocks noChangeShapeType="1"/>
          </p:cNvSpPr>
          <p:nvPr/>
        </p:nvSpPr>
        <p:spPr bwMode="auto">
          <a:xfrm>
            <a:off x="16764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9" name="Line 46"/>
          <p:cNvSpPr>
            <a:spLocks noChangeShapeType="1"/>
          </p:cNvSpPr>
          <p:nvPr/>
        </p:nvSpPr>
        <p:spPr bwMode="auto">
          <a:xfrm>
            <a:off x="1676400" y="2667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0" name="Line 47"/>
          <p:cNvSpPr>
            <a:spLocks noChangeShapeType="1"/>
          </p:cNvSpPr>
          <p:nvPr/>
        </p:nvSpPr>
        <p:spPr bwMode="auto">
          <a:xfrm flipH="1">
            <a:off x="1981200" y="21336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1" name="Line 48"/>
          <p:cNvSpPr>
            <a:spLocks noChangeShapeType="1"/>
          </p:cNvSpPr>
          <p:nvPr/>
        </p:nvSpPr>
        <p:spPr bwMode="auto">
          <a:xfrm>
            <a:off x="1676400" y="91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Line 49"/>
          <p:cNvSpPr>
            <a:spLocks noChangeShapeType="1"/>
          </p:cNvSpPr>
          <p:nvPr/>
        </p:nvSpPr>
        <p:spPr bwMode="auto">
          <a:xfrm>
            <a:off x="1676400" y="762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3" name="Line 50"/>
          <p:cNvSpPr>
            <a:spLocks noChangeShapeType="1"/>
          </p:cNvSpPr>
          <p:nvPr/>
        </p:nvSpPr>
        <p:spPr bwMode="auto">
          <a:xfrm flipV="1">
            <a:off x="6248400" y="33528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7C092-CC69-4A0D-8438-810E80F66F2A}" type="slidenum">
              <a:rPr lang="en-US" altLang="zh-CN" b="0"/>
            </a:fld>
            <a:endParaRPr lang="en-US" altLang="zh-CN" b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152400"/>
            <a:ext cx="8839200" cy="4572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00FF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问题二：怎样描述</a:t>
            </a:r>
            <a:r>
              <a:rPr lang="zh-CN" altLang="en-US" sz="28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多个点电荷</a:t>
            </a:r>
            <a:r>
              <a:rPr lang="zh-CN" altLang="en-US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静电场</a:t>
            </a:r>
            <a:r>
              <a:rPr lang="zh-CN" altLang="en-US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？</a:t>
            </a:r>
            <a:endParaRPr lang="zh-CN" altLang="en-US" sz="280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3825" y="762000"/>
            <a:ext cx="6048375" cy="60198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如果存在多个点电荷 </a:t>
            </a:r>
            <a:r>
              <a:rPr lang="en-US" altLang="zh-CN" sz="2400" b="0" i="1" dirty="0"/>
              <a:t>q</a:t>
            </a:r>
            <a:r>
              <a:rPr lang="en-US" altLang="zh-CN" sz="2400" b="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b="0" i="1" dirty="0"/>
              <a:t> , … </a:t>
            </a:r>
            <a:r>
              <a:rPr lang="en-US" altLang="zh-CN" sz="2400" b="0" i="1" dirty="0" err="1"/>
              <a:t>q</a:t>
            </a:r>
            <a:r>
              <a:rPr lang="en-US" altLang="zh-CN" sz="2400" b="0" baseline="-25000" dirty="0" err="1">
                <a:latin typeface="宋体" panose="02010600030101010101" pitchFamily="2" charset="-122"/>
              </a:rPr>
              <a:t>n</a:t>
            </a:r>
            <a:r>
              <a:rPr lang="en-US" altLang="zh-CN" sz="2400" dirty="0"/>
              <a:t> </a:t>
            </a:r>
            <a:r>
              <a:rPr lang="en-US" altLang="zh-CN" sz="2400" i="1" dirty="0"/>
              <a:t>, </a:t>
            </a:r>
            <a:r>
              <a:rPr lang="zh-CN" altLang="en-US" sz="2400" dirty="0"/>
              <a:t>则 </a:t>
            </a:r>
            <a:r>
              <a:rPr lang="en-US" altLang="zh-CN" sz="2400" b="0" dirty="0"/>
              <a:t>P</a:t>
            </a:r>
            <a:r>
              <a:rPr lang="zh-CN" altLang="en-US" sz="2400" dirty="0"/>
              <a:t>点处的</a:t>
            </a:r>
            <a:r>
              <a:rPr lang="en-US" altLang="zh-CN" sz="2400" b="0" i="1" dirty="0"/>
              <a:t>q</a:t>
            </a:r>
            <a:r>
              <a:rPr lang="en-US" altLang="zh-CN" sz="2400" b="0" baseline="-25000" dirty="0">
                <a:latin typeface="宋体" panose="02010600030101010101" pitchFamily="2" charset="-122"/>
              </a:rPr>
              <a:t>0</a:t>
            </a:r>
            <a:r>
              <a:rPr lang="zh-CN" altLang="en-US" sz="2400" dirty="0"/>
              <a:t>受到的合力</a:t>
            </a:r>
            <a:r>
              <a:rPr lang="zh-CN" altLang="zh-CN" sz="2400" dirty="0">
                <a:solidFill>
                  <a:srgbClr val="FF0000"/>
                </a:solidFill>
              </a:rPr>
              <a:t>显然</a:t>
            </a:r>
            <a:r>
              <a:rPr lang="zh-CN" altLang="en-US" sz="2400" dirty="0"/>
              <a:t>是</a:t>
            </a:r>
            <a:endParaRPr lang="zh-CN" alt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i="1" dirty="0"/>
              <a:t>             </a:t>
            </a:r>
            <a:r>
              <a:rPr lang="zh-CN" altLang="en-US" sz="2400" dirty="0">
                <a:latin typeface="宋体" panose="02010600030101010101" pitchFamily="2" charset="-122"/>
              </a:rPr>
              <a:t>               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      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可见，</a:t>
            </a:r>
            <a:r>
              <a:rPr lang="en-US" altLang="zh-CN" sz="2400" dirty="0">
                <a:latin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</a:rPr>
              <a:t>点的电场强度是所有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个电荷在该点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产生的电场强度的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矢量和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        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这称为</a:t>
            </a:r>
            <a:r>
              <a:rPr lang="zh-CN" altLang="en-US" sz="2400" dirty="0">
                <a:solidFill>
                  <a:srgbClr val="006600"/>
                </a:solidFill>
              </a:rPr>
              <a:t>电场的叠加原理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superposition principle</a:t>
            </a:r>
            <a:r>
              <a:rPr lang="en-US" altLang="zh-CN" sz="2400" dirty="0"/>
              <a:t>).</a:t>
            </a:r>
            <a:r>
              <a:rPr lang="zh-CN" altLang="en-US" sz="2400" dirty="0"/>
              <a:t>其中</a:t>
            </a:r>
            <a:r>
              <a:rPr lang="en-US" altLang="zh-CN" sz="2400" i="1" dirty="0" err="1">
                <a:solidFill>
                  <a:srgbClr val="006600"/>
                </a:solidFill>
              </a:rPr>
              <a:t>r</a:t>
            </a:r>
            <a:r>
              <a:rPr lang="en-US" altLang="zh-CN" sz="2400" i="1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i="1" baseline="-25000" dirty="0">
                <a:solidFill>
                  <a:srgbClr val="006600"/>
                </a:solidFill>
              </a:rPr>
              <a:t> </a:t>
            </a:r>
            <a:r>
              <a:rPr lang="zh-CN" altLang="en-US" sz="2400" dirty="0"/>
              <a:t>是第 </a:t>
            </a:r>
            <a:r>
              <a:rPr lang="en-US" altLang="zh-CN" sz="2400" b="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个电荷 </a:t>
            </a:r>
            <a:r>
              <a:rPr lang="en-US" altLang="zh-CN" sz="2400" b="0" i="1" dirty="0">
                <a:solidFill>
                  <a:srgbClr val="006600"/>
                </a:solidFill>
              </a:rPr>
              <a:t>q</a:t>
            </a:r>
            <a:r>
              <a:rPr lang="en-US" altLang="zh-CN" sz="2400" b="0" i="1" baseline="-25000" dirty="0">
                <a:solidFill>
                  <a:srgbClr val="006600"/>
                </a:solidFill>
              </a:rPr>
              <a:t>i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 </a:t>
            </a:r>
            <a:r>
              <a:rPr lang="zh-CN" altLang="en-US" sz="2400" dirty="0"/>
              <a:t>到场点的矢径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6096000" y="838200"/>
            <a:ext cx="2895600" cy="32766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 flipV="1">
            <a:off x="6477000" y="1676400"/>
            <a:ext cx="1752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 flipV="1">
            <a:off x="7620000" y="1219200"/>
            <a:ext cx="381000" cy="186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 flipH="1" flipV="1">
            <a:off x="7620000" y="1371600"/>
            <a:ext cx="762000" cy="155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8"/>
          <p:cNvSpPr>
            <a:spLocks noChangeArrowheads="1"/>
          </p:cNvSpPr>
          <p:nvPr/>
        </p:nvSpPr>
        <p:spPr bwMode="auto">
          <a:xfrm>
            <a:off x="6477000" y="2438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AutoShape 9"/>
          <p:cNvSpPr>
            <a:spLocks noChangeArrowheads="1"/>
          </p:cNvSpPr>
          <p:nvPr/>
        </p:nvSpPr>
        <p:spPr bwMode="auto">
          <a:xfrm>
            <a:off x="7467600" y="30813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AutoShape 10"/>
          <p:cNvSpPr>
            <a:spLocks noChangeArrowheads="1"/>
          </p:cNvSpPr>
          <p:nvPr/>
        </p:nvSpPr>
        <p:spPr bwMode="auto">
          <a:xfrm>
            <a:off x="8382000" y="29289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AutoShape 11"/>
          <p:cNvSpPr>
            <a:spLocks noChangeArrowheads="1"/>
          </p:cNvSpPr>
          <p:nvPr/>
        </p:nvSpPr>
        <p:spPr bwMode="auto">
          <a:xfrm>
            <a:off x="7772400" y="178435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Rectangle 12"/>
          <p:cNvSpPr>
            <a:spLocks noChangeArrowheads="1"/>
          </p:cNvSpPr>
          <p:nvPr/>
        </p:nvSpPr>
        <p:spPr bwMode="auto">
          <a:xfrm>
            <a:off x="6324600" y="2590800"/>
            <a:ext cx="457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1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32" name="Rectangle 13"/>
          <p:cNvSpPr>
            <a:spLocks noChangeArrowheads="1"/>
          </p:cNvSpPr>
          <p:nvPr/>
        </p:nvSpPr>
        <p:spPr bwMode="auto">
          <a:xfrm>
            <a:off x="7086600" y="30813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2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33" name="Rectangle 14"/>
          <p:cNvSpPr>
            <a:spLocks noChangeArrowheads="1"/>
          </p:cNvSpPr>
          <p:nvPr/>
        </p:nvSpPr>
        <p:spPr bwMode="auto">
          <a:xfrm>
            <a:off x="8534400" y="30813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n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34" name="Rectangle 15"/>
          <p:cNvSpPr>
            <a:spLocks noChangeArrowheads="1"/>
          </p:cNvSpPr>
          <p:nvPr/>
        </p:nvSpPr>
        <p:spPr bwMode="auto">
          <a:xfrm>
            <a:off x="6781800" y="1676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1</a:t>
            </a:r>
            <a:endParaRPr kumimoji="1" lang="en-US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7391400" y="2362200"/>
            <a:ext cx="304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endParaRPr kumimoji="1" lang="en-US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9236" name="Rectangle 17"/>
          <p:cNvSpPr>
            <a:spLocks noChangeArrowheads="1"/>
          </p:cNvSpPr>
          <p:nvPr/>
        </p:nvSpPr>
        <p:spPr bwMode="auto">
          <a:xfrm>
            <a:off x="8229600" y="2133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endParaRPr kumimoji="1" lang="en-US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9237" name="Rectangle 18"/>
          <p:cNvSpPr>
            <a:spLocks noChangeArrowheads="1"/>
          </p:cNvSpPr>
          <p:nvPr/>
        </p:nvSpPr>
        <p:spPr bwMode="auto">
          <a:xfrm>
            <a:off x="8077200" y="1676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latin typeface="宋体" panose="02010600030101010101" pitchFamily="2" charset="-122"/>
              </a:rPr>
              <a:t>P</a:t>
            </a:r>
            <a:endParaRPr kumimoji="1"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7315200" y="1447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0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39" name="Rectangle 20"/>
          <p:cNvSpPr>
            <a:spLocks noChangeArrowheads="1"/>
          </p:cNvSpPr>
          <p:nvPr/>
        </p:nvSpPr>
        <p:spPr bwMode="auto">
          <a:xfrm>
            <a:off x="8356600" y="1431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1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40" name="Rectangle 21"/>
          <p:cNvSpPr>
            <a:spLocks noChangeArrowheads="1"/>
          </p:cNvSpPr>
          <p:nvPr/>
        </p:nvSpPr>
        <p:spPr bwMode="auto">
          <a:xfrm>
            <a:off x="7924800" y="83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2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p:sp>
        <p:nvSpPr>
          <p:cNvPr id="9241" name="Rectangle 22"/>
          <p:cNvSpPr>
            <a:spLocks noChangeArrowheads="1"/>
          </p:cNvSpPr>
          <p:nvPr/>
        </p:nvSpPr>
        <p:spPr bwMode="auto">
          <a:xfrm>
            <a:off x="7061200" y="974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0" baseline="-25000">
                <a:latin typeface="宋体" panose="02010600030101010101" pitchFamily="2" charset="-122"/>
              </a:rPr>
              <a:t>n</a:t>
            </a:r>
            <a:endParaRPr kumimoji="1" lang="en-US" altLang="zh-CN" sz="2400" b="0" baseline="-2500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E8CE4D2A-B9F6-4E47-A7C9-A6859762B87E}"/>
                  </a:ext>
                </a:extLst>
              </p:cNvPr>
              <p:cNvSpPr txBox="1"/>
              <p:nvPr/>
            </p:nvSpPr>
            <p:spPr>
              <a:xfrm>
                <a:off x="214849" y="1807195"/>
                <a:ext cx="538903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49" y="1807195"/>
                <a:ext cx="5389039" cy="89620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57F1A9B3-23A7-4100-923C-2E04914A90CD}"/>
                  </a:ext>
                </a:extLst>
              </p:cNvPr>
              <p:cNvSpPr txBox="1"/>
              <p:nvPr/>
            </p:nvSpPr>
            <p:spPr>
              <a:xfrm>
                <a:off x="1237208" y="4111626"/>
                <a:ext cx="3430042" cy="914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/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08" y="4111626"/>
                <a:ext cx="3430042" cy="9144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1BA4C0-0B73-41BA-B3A2-412808BD103C}" type="slidenum">
              <a:rPr lang="en-US" altLang="zh-CN" b="0"/>
            </a:fld>
            <a:endParaRPr lang="en-US" altLang="zh-CN" b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488" y="1066800"/>
            <a:ext cx="8697912" cy="2590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相距为 </a:t>
            </a:r>
            <a:r>
              <a:rPr lang="en-US" altLang="zh-CN" sz="2400" b="0" i="1" dirty="0">
                <a:latin typeface="+mj-lt"/>
              </a:rPr>
              <a:t>l</a:t>
            </a:r>
            <a:r>
              <a:rPr lang="en-US" altLang="zh-CN" sz="2400" i="1" dirty="0">
                <a:latin typeface="AmeriGarmnd BT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的两个等量异号电荷，当 </a:t>
            </a:r>
            <a:r>
              <a:rPr lang="en-US" altLang="zh-CN" sz="2400" b="0" i="1" dirty="0"/>
              <a:t>l &lt;&lt;r</a:t>
            </a:r>
            <a:r>
              <a:rPr lang="zh-CN" altLang="en-US" sz="2400" dirty="0">
                <a:latin typeface="宋体" panose="02010600030101010101" pitchFamily="2" charset="-122"/>
              </a:rPr>
              <a:t>（此体系到场点 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的距离）时，将此体系定义为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电</a:t>
            </a:r>
            <a:r>
              <a:rPr lang="zh-CN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偶极子</a:t>
            </a:r>
            <a:r>
              <a:rPr lang="zh-CN" altLang="zh-CN" sz="2400" dirty="0">
                <a:latin typeface="宋体" panose="02010600030101010101" pitchFamily="2" charset="-122"/>
              </a:rPr>
              <a:t>，其</a:t>
            </a:r>
            <a:r>
              <a:rPr lang="zh-CN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电偶极矩(</a:t>
            </a:r>
            <a:r>
              <a:rPr lang="en-US" altLang="zh-CN" sz="2400" dirty="0"/>
              <a:t>electric dipole moment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矢量</a:t>
            </a:r>
            <a:r>
              <a:rPr lang="zh-CN" altLang="zh-CN" sz="2400" dirty="0">
                <a:latin typeface="宋体" panose="02010600030101010101" pitchFamily="2" charset="-122"/>
              </a:rPr>
              <a:t>为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2400" dirty="0">
                <a:latin typeface="宋体" panose="02010600030101010101" pitchFamily="2" charset="-122"/>
              </a:rPr>
              <a:t>           </a:t>
            </a:r>
            <a:r>
              <a:rPr lang="en-US" altLang="zh-CN" sz="2400" i="1" dirty="0">
                <a:latin typeface="AmeriGarmnd BT" pitchFamily="18" charset="0"/>
              </a:rPr>
              <a:t>                                      </a:t>
            </a:r>
            <a:r>
              <a:rPr lang="en-US" altLang="zh-CN" sz="2400" dirty="0"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</a:rPr>
              <a:t>单位：库仑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</a:rPr>
              <a:t>米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</a:rPr>
              <a:t>C.m</a:t>
            </a:r>
            <a:r>
              <a:rPr lang="en-US" altLang="zh-CN" sz="2400" dirty="0">
                <a:latin typeface="宋体" panose="02010600030101010101" pitchFamily="2" charset="-122"/>
              </a:rPr>
              <a:t>)]</a:t>
            </a:r>
            <a:r>
              <a:rPr lang="en-US" altLang="zh-CN" sz="2400" i="1" dirty="0">
                <a:latin typeface="AmeriGarmnd BT" pitchFamily="18" charset="0"/>
              </a:rPr>
              <a:t>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006600"/>
              </a:solidFill>
              <a:latin typeface="AmeriGarmnd BT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rgbClr val="006600"/>
                </a:solidFill>
                <a:latin typeface="AmeriGarmnd BT" pitchFamily="18" charset="0"/>
              </a:rPr>
              <a:t>规定</a:t>
            </a:r>
            <a:r>
              <a:rPr lang="en-US" altLang="zh-CN" sz="2400" dirty="0">
                <a:solidFill>
                  <a:srgbClr val="792B25"/>
                </a:solidFill>
                <a:latin typeface="AmeriGarmnd BT" pitchFamily="18" charset="0"/>
              </a:rPr>
              <a:t>:</a:t>
            </a:r>
            <a:r>
              <a:rPr lang="zh-CN" altLang="en-US" sz="2400" dirty="0">
                <a:solidFill>
                  <a:srgbClr val="0000CC"/>
                </a:solidFill>
                <a:latin typeface="AmeriGarmnd BT" pitchFamily="18" charset="0"/>
              </a:rPr>
              <a:t>矢量 </a:t>
            </a:r>
            <a:r>
              <a:rPr lang="en-US" altLang="zh-CN" sz="2400" i="1" dirty="0">
                <a:solidFill>
                  <a:srgbClr val="0000CC"/>
                </a:solidFill>
              </a:rPr>
              <a:t>l </a:t>
            </a:r>
            <a:r>
              <a:rPr lang="zh-CN" altLang="en-US" sz="2400" dirty="0">
                <a:solidFill>
                  <a:srgbClr val="0000CC"/>
                </a:solidFill>
                <a:latin typeface="AmeriGarmnd BT" pitchFamily="18" charset="0"/>
              </a:rPr>
              <a:t>的方向从</a:t>
            </a:r>
            <a:r>
              <a:rPr lang="en-US" altLang="zh-CN" sz="2400" dirty="0">
                <a:solidFill>
                  <a:srgbClr val="0000CC"/>
                </a:solidFill>
                <a:latin typeface="+mj-lt"/>
              </a:rPr>
              <a:t>-</a:t>
            </a:r>
            <a:r>
              <a:rPr lang="en-US" altLang="zh-CN" sz="2400" b="0" i="1" dirty="0">
                <a:solidFill>
                  <a:srgbClr val="0000CC"/>
                </a:solidFill>
                <a:latin typeface="+mj-lt"/>
              </a:rPr>
              <a:t>q</a:t>
            </a:r>
            <a:r>
              <a:rPr lang="en-US" altLang="zh-CN" sz="2400" i="1" dirty="0">
                <a:solidFill>
                  <a:srgbClr val="0000CC"/>
                </a:solidFill>
                <a:latin typeface="AmeriGarmnd BT" pitchFamily="18" charset="0"/>
              </a:rPr>
              <a:t> </a:t>
            </a:r>
            <a:r>
              <a:rPr lang="zh-CN" altLang="zh-CN" sz="2400" dirty="0">
                <a:solidFill>
                  <a:srgbClr val="0000CC"/>
                </a:solidFill>
                <a:latin typeface="AmeriGarmnd BT" pitchFamily="18" charset="0"/>
              </a:rPr>
              <a:t>指向</a:t>
            </a:r>
            <a:r>
              <a:rPr lang="zh-CN" altLang="zh-CN" sz="2400" i="1" dirty="0">
                <a:solidFill>
                  <a:srgbClr val="0000CC"/>
                </a:solidFill>
                <a:latin typeface="+mj-lt"/>
              </a:rPr>
              <a:t>+</a:t>
            </a:r>
            <a:r>
              <a:rPr lang="en-US" altLang="zh-CN" sz="2400" b="0" i="1" dirty="0">
                <a:solidFill>
                  <a:srgbClr val="0000CC"/>
                </a:solidFill>
                <a:latin typeface="+mj-lt"/>
              </a:rPr>
              <a:t>q</a:t>
            </a:r>
            <a:r>
              <a:rPr lang="en-US" altLang="zh-CN" sz="2400" i="1" dirty="0">
                <a:solidFill>
                  <a:srgbClr val="0000CC"/>
                </a:solidFill>
                <a:latin typeface="AmeriGarmnd BT" pitchFamily="18" charset="0"/>
              </a:rPr>
              <a:t>.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86631" y="361949"/>
            <a:ext cx="7094538" cy="503238"/>
          </a:xfrm>
          <a:noFill/>
          <a:ln>
            <a:noFill/>
            <a:miter lim="800000"/>
          </a:ln>
        </p:spPr>
        <p:txBody>
          <a:bodyPr/>
          <a:lstStyle/>
          <a:p>
            <a:pPr eaLnBrk="1" hangingPunct="1"/>
            <a:r>
              <a:rPr lang="zh-CN" altLang="zh-CN" sz="3200" dirty="0">
                <a:solidFill>
                  <a:srgbClr val="C00000"/>
                </a:solidFill>
                <a:latin typeface="宋体" panose="02010600030101010101" pitchFamily="2" charset="-122"/>
              </a:rPr>
              <a:t>电偶极子（</a:t>
            </a:r>
            <a:r>
              <a:rPr lang="en-US" altLang="zh-CN" sz="3200" dirty="0">
                <a:solidFill>
                  <a:srgbClr val="C00000"/>
                </a:solidFill>
              </a:rPr>
              <a:t>electric dipole</a:t>
            </a:r>
            <a:r>
              <a:rPr lang="zh-CN" altLang="en-US" sz="3200" dirty="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endParaRPr lang="zh-CN" altLang="en-US" sz="32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4419600" y="45720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4408488" y="5791200"/>
            <a:ext cx="228600" cy="228600"/>
          </a:xfrm>
          <a:prstGeom prst="flowChartConnector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 flipH="1">
            <a:off x="4495800" y="4876800"/>
            <a:ext cx="76200" cy="914400"/>
          </a:xfrm>
          <a:prstGeom prst="upArrow">
            <a:avLst>
              <a:gd name="adj1" fmla="val 50000"/>
              <a:gd name="adj2" fmla="val 30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606800" y="4189413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400" i="1">
                <a:latin typeface="Times New Roman" panose="02020603050405020304" pitchFamily="18" charset="0"/>
              </a:rPr>
              <a:t>+ </a:t>
            </a:r>
            <a:r>
              <a:rPr kumimoji="1" lang="en-US" altLang="zh-CN" sz="2400" b="0" i="1">
                <a:latin typeface="Times New Roman" panose="02020603050405020304" pitchFamily="18" charset="0"/>
              </a:rPr>
              <a:t>q</a:t>
            </a:r>
            <a:endParaRPr kumimoji="1" lang="en-US" altLang="zh-CN" sz="2400" b="0" i="1">
              <a:latin typeface="AmeriGarmnd BT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616325" y="5729288"/>
            <a:ext cx="82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宋体" panose="02010600030101010101" pitchFamily="2" charset="-122"/>
              </a:rPr>
              <a:t>- </a:t>
            </a:r>
            <a:r>
              <a:rPr kumimoji="1" lang="en-US" altLang="zh-CN" sz="2400" b="0" i="1">
                <a:latin typeface="AmeriGarmnd BT" pitchFamily="18" charset="0"/>
              </a:rPr>
              <a:t>q</a:t>
            </a:r>
            <a:endParaRPr kumimoji="1" lang="en-US" altLang="zh-CN" sz="2400" b="0" i="1">
              <a:latin typeface="AmeriGarmnd BT" pitchFamily="18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178300" y="5164138"/>
            <a:ext cx="268288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l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2" name="Line 18"/>
          <p:cNvSpPr>
            <a:spLocks noChangeShapeType="1"/>
          </p:cNvSpPr>
          <p:nvPr/>
        </p:nvSpPr>
        <p:spPr bwMode="auto">
          <a:xfrm>
            <a:off x="4513263" y="605631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>
            <a:off x="4538663" y="3886200"/>
            <a:ext cx="0" cy="6969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3875C411-6413-4B1C-9456-A0841FE73478}"/>
                  </a:ext>
                </a:extLst>
              </p:cNvPr>
              <p:cNvSpPr txBox="1"/>
              <p:nvPr/>
            </p:nvSpPr>
            <p:spPr>
              <a:xfrm>
                <a:off x="3209402" y="2390775"/>
                <a:ext cx="110145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02" y="2390775"/>
                <a:ext cx="1101455" cy="49455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2DAFB-0C36-474A-BF97-158E93D9578C}" type="slidenum">
              <a:rPr lang="en-US" altLang="zh-CN" b="0"/>
            </a:fld>
            <a:endParaRPr lang="en-US" altLang="zh-CN" b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52400"/>
            <a:ext cx="8153400" cy="914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1-3]</a:t>
            </a:r>
            <a:r>
              <a:rPr lang="zh-CN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两个等量异号点电荷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2800" i="1">
                <a:solidFill>
                  <a:schemeClr val="tx1"/>
                </a:solidFill>
              </a:rPr>
              <a:t>q 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zh-CN" altLang="en-US" sz="2800"/>
              <a:t>中垂线上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zh-CN" altLang="en-US" sz="2800"/>
              <a:t>延长线上</a:t>
            </a:r>
            <a:r>
              <a:rPr lang="zh-CN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的电场.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800">
                <a:solidFill>
                  <a:srgbClr val="0000CC"/>
                </a:solidFill>
                <a:latin typeface="宋体" panose="02010600030101010101" pitchFamily="2" charset="-122"/>
              </a:rPr>
              <a:t>电偶极子</a:t>
            </a:r>
            <a:r>
              <a:rPr lang="zh-CN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447800" y="1143000"/>
          <a:ext cx="5791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Image" r:id="rId1" imgW="1151890" imgH="1060450" progId="Photoshop.Image.6">
                  <p:embed/>
                </p:oleObj>
              </mc:Choice>
              <mc:Fallback>
                <p:oleObj name="Image" r:id="rId1" imgW="1151890" imgH="106045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5791200" cy="55626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776788" y="3376613"/>
            <a:ext cx="3651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i="1">
                <a:latin typeface="创艺简细圆" charset="-122"/>
                <a:ea typeface="创艺简细圆" charset="-122"/>
              </a:rPr>
              <a:t>A</a:t>
            </a:r>
            <a:endParaRPr kumimoji="1" lang="en-US" altLang="zh-CN" sz="2800" i="1">
              <a:latin typeface="创艺简细圆" charset="-122"/>
              <a:ea typeface="创艺简细圆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226B3F-47A5-462A-9137-E603DEC347DC}" type="slidenum">
              <a:rPr lang="en-US" altLang="zh-CN" b="0"/>
            </a:fld>
            <a:endParaRPr lang="en-US" altLang="zh-CN" b="0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381000"/>
            <a:ext cx="88392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[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>
                <a:latin typeface="宋体" panose="02010600030101010101" pitchFamily="2" charset="-122"/>
              </a:rPr>
              <a:t>] 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任一点的合场强矢量：</a:t>
            </a:r>
            <a:endParaRPr lang="zh-CN" altLang="en-US" sz="240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 i="1"/>
              <a:t>E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 b="0" i="1">
                <a:latin typeface="Arial" panose="020B0604020202020204" pitchFamily="34" charset="0"/>
              </a:rPr>
              <a:t>=</a:t>
            </a:r>
            <a:r>
              <a:rPr lang="en-US" altLang="zh-CN" sz="2400" i="1">
                <a:latin typeface="Arial" panose="020B0604020202020204" pitchFamily="34" charset="0"/>
              </a:rPr>
              <a:t> </a:t>
            </a:r>
            <a:r>
              <a:rPr lang="en-US" altLang="zh-CN" sz="2400" i="1"/>
              <a:t>E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 baseline="-25000">
                <a:latin typeface="宋体" panose="02010600030101010101" pitchFamily="2" charset="-122"/>
              </a:rPr>
              <a:t>+</a:t>
            </a:r>
            <a:r>
              <a:rPr lang="en-US" altLang="zh-CN" sz="2400" b="0" i="1">
                <a:latin typeface="Arial" panose="020B0604020202020204" pitchFamily="34" charset="0"/>
              </a:rPr>
              <a:t>+</a:t>
            </a:r>
            <a:r>
              <a:rPr lang="en-US" altLang="zh-CN" sz="2400" i="1">
                <a:latin typeface="Arial" panose="020B0604020202020204" pitchFamily="34" charset="0"/>
              </a:rPr>
              <a:t> </a:t>
            </a:r>
            <a:r>
              <a:rPr lang="en-US" altLang="zh-CN" sz="2400" i="1"/>
              <a:t>E</a:t>
            </a:r>
            <a:r>
              <a:rPr lang="en-US" altLang="zh-CN" sz="2400">
                <a:latin typeface="宋体" panose="02010600030101010101" pitchFamily="2" charset="-122"/>
              </a:rPr>
              <a:t>_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它与场点的坐标有关</a:t>
            </a:r>
            <a:r>
              <a:rPr lang="en-US" altLang="zh-CN" sz="2400">
                <a:latin typeface="宋体" panose="02010600030101010101" pitchFamily="2" charset="-122"/>
              </a:rPr>
              <a:t>.   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</a:rPr>
              <a:t>现在只计算 </a:t>
            </a:r>
            <a:r>
              <a:rPr lang="en-US" altLang="zh-CN" sz="2400" i="1">
                <a:solidFill>
                  <a:srgbClr val="006600"/>
                </a:solidFill>
              </a:rPr>
              <a:t>x 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轴上</a:t>
            </a:r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点的 </a:t>
            </a:r>
            <a:r>
              <a:rPr lang="en-US" altLang="zh-CN" sz="2400" i="1">
                <a:solidFill>
                  <a:srgbClr val="006600"/>
                </a:solidFill>
              </a:rPr>
              <a:t>E</a:t>
            </a:r>
            <a:r>
              <a:rPr lang="zh-CN" altLang="en-US" sz="2400">
                <a:latin typeface="宋体" panose="02010600030101010101" pitchFamily="2" charset="-122"/>
              </a:rPr>
              <a:t>，由于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而且矢量</a:t>
            </a:r>
            <a:r>
              <a:rPr lang="en-US" altLang="zh-CN" sz="2400" i="1"/>
              <a:t>E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en-US" altLang="zh-CN" sz="2400" baseline="-25000">
                <a:latin typeface="宋体" panose="02010600030101010101" pitchFamily="2" charset="-122"/>
              </a:rPr>
              <a:t>+</a:t>
            </a:r>
            <a:r>
              <a:rPr lang="zh-CN" altLang="en-US" sz="2400">
                <a:latin typeface="宋体" panose="02010600030101010101" pitchFamily="2" charset="-122"/>
              </a:rPr>
              <a:t>和</a:t>
            </a:r>
            <a:r>
              <a:rPr lang="en-US" altLang="zh-CN" sz="2400" i="1"/>
              <a:t>E</a:t>
            </a:r>
            <a:r>
              <a:rPr lang="en-US" altLang="zh-CN" sz="2400">
                <a:latin typeface="宋体" panose="02010600030101010101" pitchFamily="2" charset="-122"/>
              </a:rPr>
              <a:t>_ </a:t>
            </a:r>
            <a:r>
              <a:rPr lang="zh-CN" altLang="en-US" sz="2400">
                <a:latin typeface="宋体" panose="02010600030101010101" pitchFamily="2" charset="-122"/>
              </a:rPr>
              <a:t>在 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点叠加后，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 i="1"/>
              <a:t>x</a:t>
            </a:r>
            <a:r>
              <a:rPr lang="zh-CN" altLang="en-US" sz="2400">
                <a:latin typeface="宋体" panose="02010600030101010101" pitchFamily="2" charset="-122"/>
              </a:rPr>
              <a:t>方向的分量等值反向互相抵消，</a:t>
            </a:r>
            <a:r>
              <a:rPr lang="en-US" altLang="zh-CN" sz="2400" i="1"/>
              <a:t>z </a:t>
            </a:r>
            <a:r>
              <a:rPr lang="zh-CN" altLang="en-US" sz="2400">
                <a:latin typeface="宋体" panose="02010600030101010101" pitchFamily="2" charset="-122"/>
              </a:rPr>
              <a:t>方向的分量则同向且相等，于是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合场强</a:t>
            </a:r>
            <a:r>
              <a:rPr lang="zh-CN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沿 </a:t>
            </a:r>
            <a:r>
              <a:rPr lang="en-US" altLang="zh-CN" sz="2400" i="1">
                <a:solidFill>
                  <a:srgbClr val="0000CC"/>
                </a:solidFill>
              </a:rPr>
              <a:t>z </a:t>
            </a:r>
            <a:r>
              <a:rPr lang="zh-CN" altLang="en-US" sz="2400">
                <a:solidFill>
                  <a:srgbClr val="0000CC"/>
                </a:solidFill>
              </a:rPr>
              <a:t>轴</a:t>
            </a:r>
            <a:r>
              <a:rPr lang="zh-CN" altLang="zh-CN" sz="2400">
                <a:solidFill>
                  <a:srgbClr val="0000CC"/>
                </a:solidFill>
              </a:rPr>
              <a:t>负</a:t>
            </a:r>
            <a:r>
              <a:rPr lang="zh-CN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方向</a:t>
            </a:r>
            <a:r>
              <a:rPr lang="zh-CN" altLang="zh-CN" sz="2400">
                <a:latin typeface="宋体" panose="02010600030101010101" pitchFamily="2" charset="-122"/>
              </a:rPr>
              <a:t>，其值为</a:t>
            </a:r>
            <a:endParaRPr lang="zh-CN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latin typeface="宋体" panose="02010600030101010101" pitchFamily="2" charset="-122"/>
              </a:rPr>
              <a:t>                                              </a:t>
            </a:r>
            <a:r>
              <a:rPr lang="zh-CN" altLang="en-US" sz="2400">
                <a:latin typeface="宋体" panose="02010600030101010101" pitchFamily="2" charset="-122"/>
              </a:rPr>
              <a:t>  </a:t>
            </a:r>
            <a:r>
              <a:rPr lang="zh-CN" altLang="zh-CN" sz="2400">
                <a:latin typeface="宋体" panose="02010600030101010101" pitchFamily="2" charset="-122"/>
              </a:rPr>
              <a:t>（</a:t>
            </a:r>
            <a:r>
              <a:rPr lang="en-US" altLang="zh-CN" sz="2400"/>
              <a:t>1.18</a:t>
            </a:r>
            <a:r>
              <a:rPr lang="zh-CN" altLang="zh-CN" sz="2400">
                <a:latin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当 </a:t>
            </a:r>
            <a:r>
              <a:rPr lang="en-US" altLang="zh-CN" sz="2400" i="1"/>
              <a:t>l &lt;&lt;r</a:t>
            </a:r>
            <a:r>
              <a:rPr lang="en-US" altLang="zh-CN" sz="2400" i="1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时，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43000" y="2286000"/>
          <a:ext cx="3452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1" imgW="1143000" imgH="228600" progId="Equation.3">
                  <p:embed/>
                </p:oleObj>
              </mc:Choice>
              <mc:Fallback>
                <p:oleObj name="Equation" r:id="rId1" imgW="1143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3452813" cy="6858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486400" y="76200"/>
          <a:ext cx="35052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Image" r:id="rId3" imgW="1151890" imgH="1060450" progId="Photoshop.Image.6">
                  <p:embed/>
                </p:oleObj>
              </mc:Choice>
              <mc:Fallback>
                <p:oleObj name="Image" r:id="rId3" imgW="1151890" imgH="1060450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76200"/>
                        <a:ext cx="3505200" cy="33670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467600" y="1295400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i="1">
                <a:latin typeface="创艺简细圆" charset="-122"/>
                <a:ea typeface="创艺简细圆" charset="-122"/>
              </a:rPr>
              <a:t>A</a:t>
            </a:r>
            <a:endParaRPr kumimoji="1" lang="en-US" altLang="zh-CN" sz="2400" i="1">
              <a:latin typeface="创艺简细圆" charset="-122"/>
              <a:ea typeface="创艺简细圆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4800" y="4343400"/>
          <a:ext cx="701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5" imgW="3048000" imgH="508000" progId="Equation.DSMT4">
                  <p:embed/>
                </p:oleObj>
              </mc:Choice>
              <mc:Fallback>
                <p:oleObj name="Equation" r:id="rId5" imgW="30480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7010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057400" y="5638800"/>
          <a:ext cx="32559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公式" r:id="rId7" imgW="1397000" imgH="431800" progId="Equation.3">
                  <p:embed/>
                </p:oleObj>
              </mc:Choice>
              <mc:Fallback>
                <p:oleObj name="公式" r:id="rId7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3255963" cy="10033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342DE0-429E-4E3B-A35B-2F2D64CEDBD9}" type="slidenum">
              <a:rPr lang="en-US" altLang="zh-CN" b="0"/>
            </a:fld>
            <a:endParaRPr lang="en-US" altLang="zh-CN" b="0"/>
          </a:p>
        </p:txBody>
      </p:sp>
      <p:grpSp>
        <p:nvGrpSpPr>
          <p:cNvPr id="13330" name="Group 2"/>
          <p:cNvGrpSpPr/>
          <p:nvPr/>
        </p:nvGrpSpPr>
        <p:grpSpPr bwMode="auto">
          <a:xfrm>
            <a:off x="1157288" y="620713"/>
            <a:ext cx="7086600" cy="2209800"/>
            <a:chOff x="720" y="2688"/>
            <a:chExt cx="4464" cy="1392"/>
          </a:xfrm>
        </p:grpSpPr>
        <p:sp>
          <p:nvSpPr>
            <p:cNvPr id="13349" name="Rectangle 3"/>
            <p:cNvSpPr>
              <a:spLocks noChangeArrowheads="1"/>
            </p:cNvSpPr>
            <p:nvPr/>
          </p:nvSpPr>
          <p:spPr bwMode="auto">
            <a:xfrm>
              <a:off x="720" y="2688"/>
              <a:ext cx="4464" cy="13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006666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350" name="Group 4"/>
            <p:cNvGrpSpPr/>
            <p:nvPr/>
          </p:nvGrpSpPr>
          <p:grpSpPr bwMode="auto">
            <a:xfrm>
              <a:off x="816" y="2736"/>
              <a:ext cx="1872" cy="432"/>
              <a:chOff x="816" y="2640"/>
              <a:chExt cx="1872" cy="432"/>
            </a:xfrm>
          </p:grpSpPr>
          <p:sp>
            <p:nvSpPr>
              <p:cNvPr id="13351" name="Oval 5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52" name="Oval 6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96" cy="96"/>
              </a:xfrm>
              <a:prstGeom prst="ellipse">
                <a:avLst/>
              </a:prstGeom>
              <a:solidFill>
                <a:srgbClr val="FAF400"/>
              </a:solidFill>
              <a:ln w="12700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3327" name="Object 15"/>
              <p:cNvGraphicFramePr>
                <a:graphicFrameLocks noChangeAspect="1"/>
              </p:cNvGraphicFramePr>
              <p:nvPr/>
            </p:nvGraphicFramePr>
            <p:xfrm>
              <a:off x="816" y="2668"/>
              <a:ext cx="499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1" name="Equation" r:id="rId1" imgW="241300" imgH="165100" progId="Equation.3">
                      <p:embed/>
                    </p:oleObj>
                  </mc:Choice>
                  <mc:Fallback>
                    <p:oleObj name="Equation" r:id="rId1" imgW="241300" imgH="1651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668"/>
                            <a:ext cx="499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8" name="Object 16"/>
              <p:cNvGraphicFramePr>
                <a:graphicFrameLocks noChangeAspect="1"/>
              </p:cNvGraphicFramePr>
              <p:nvPr/>
            </p:nvGraphicFramePr>
            <p:xfrm>
              <a:off x="2208" y="2640"/>
              <a:ext cx="480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2" name="Equation" r:id="rId3" imgW="241300" imgH="177800" progId="Equation.3">
                      <p:embed/>
                    </p:oleObj>
                  </mc:Choice>
                  <mc:Fallback>
                    <p:oleObj name="Equation" r:id="rId3" imgW="241300" imgH="1778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640"/>
                            <a:ext cx="480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31" name="Text Box 9"/>
          <p:cNvSpPr txBox="1">
            <a:spLocks noChangeArrowheads="1"/>
          </p:cNvSpPr>
          <p:nvPr/>
        </p:nvSpPr>
        <p:spPr bwMode="auto">
          <a:xfrm>
            <a:off x="684213" y="4445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电偶极子轴线延长线上一点的电场强度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3332" name="Group 10"/>
          <p:cNvGrpSpPr/>
          <p:nvPr/>
        </p:nvGrpSpPr>
        <p:grpSpPr bwMode="auto">
          <a:xfrm>
            <a:off x="1690688" y="1382713"/>
            <a:ext cx="2133600" cy="863600"/>
            <a:chOff x="1056" y="3072"/>
            <a:chExt cx="1344" cy="544"/>
          </a:xfrm>
        </p:grpSpPr>
        <p:sp>
          <p:nvSpPr>
            <p:cNvPr id="13345" name="Line 11"/>
            <p:cNvSpPr>
              <a:spLocks noChangeShapeType="1"/>
            </p:cNvSpPr>
            <p:nvPr/>
          </p:nvSpPr>
          <p:spPr bwMode="auto">
            <a:xfrm>
              <a:off x="1056" y="3072"/>
              <a:ext cx="0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6" name="Line 12"/>
            <p:cNvSpPr>
              <a:spLocks noChangeShapeType="1"/>
            </p:cNvSpPr>
            <p:nvPr/>
          </p:nvSpPr>
          <p:spPr bwMode="auto">
            <a:xfrm>
              <a:off x="2400" y="3072"/>
              <a:ext cx="0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7" name="Line 13"/>
            <p:cNvSpPr>
              <a:spLocks noChangeShapeType="1"/>
            </p:cNvSpPr>
            <p:nvPr/>
          </p:nvSpPr>
          <p:spPr bwMode="auto">
            <a:xfrm>
              <a:off x="1056" y="3264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8" name="Line 14"/>
            <p:cNvSpPr>
              <a:spLocks noChangeShapeType="1"/>
            </p:cNvSpPr>
            <p:nvPr/>
          </p:nvSpPr>
          <p:spPr bwMode="auto">
            <a:xfrm>
              <a:off x="1728" y="3264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1137" y="3308"/>
            <a:ext cx="4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3" name="公式" r:id="rId5" imgW="266065" imgH="177800" progId="Equation.3">
                    <p:embed/>
                  </p:oleObj>
                </mc:Choice>
                <mc:Fallback>
                  <p:oleObj name="公式" r:id="rId5" imgW="266065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3308"/>
                          <a:ext cx="4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1809" y="3308"/>
            <a:ext cx="4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4" name="公式" r:id="rId7" imgW="266065" imgH="177800" progId="Equation.3">
                    <p:embed/>
                  </p:oleObj>
                </mc:Choice>
                <mc:Fallback>
                  <p:oleObj name="公式" r:id="rId7" imgW="266065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3308"/>
                          <a:ext cx="4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3" name="Group 17"/>
          <p:cNvGrpSpPr/>
          <p:nvPr/>
        </p:nvGrpSpPr>
        <p:grpSpPr bwMode="auto">
          <a:xfrm>
            <a:off x="2757488" y="620713"/>
            <a:ext cx="3687762" cy="2133600"/>
            <a:chOff x="1728" y="2592"/>
            <a:chExt cx="2323" cy="1344"/>
          </a:xfrm>
        </p:grpSpPr>
        <p:sp>
          <p:nvSpPr>
            <p:cNvPr id="13341" name="Oval 18"/>
            <p:cNvSpPr>
              <a:spLocks noChangeArrowheads="1"/>
            </p:cNvSpPr>
            <p:nvPr/>
          </p:nvSpPr>
          <p:spPr bwMode="auto">
            <a:xfrm>
              <a:off x="3862" y="3002"/>
              <a:ext cx="48" cy="4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3696" y="2592"/>
            <a:ext cx="3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" name="Equation" r:id="rId9" imgW="152400" imgH="165100" progId="Equation.3">
                    <p:embed/>
                  </p:oleObj>
                </mc:Choice>
                <mc:Fallback>
                  <p:oleObj name="Equation" r:id="rId9" imgW="152400" imgH="165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92"/>
                          <a:ext cx="35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20"/>
            <p:cNvSpPr>
              <a:spLocks noChangeShapeType="1"/>
            </p:cNvSpPr>
            <p:nvPr/>
          </p:nvSpPr>
          <p:spPr bwMode="auto">
            <a:xfrm>
              <a:off x="1728" y="302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21"/>
            <p:cNvSpPr>
              <a:spLocks noChangeShapeType="1"/>
            </p:cNvSpPr>
            <p:nvPr/>
          </p:nvSpPr>
          <p:spPr bwMode="auto">
            <a:xfrm>
              <a:off x="3888" y="3001"/>
              <a:ext cx="0" cy="9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" name="Line 22"/>
            <p:cNvSpPr>
              <a:spLocks noChangeShapeType="1"/>
            </p:cNvSpPr>
            <p:nvPr/>
          </p:nvSpPr>
          <p:spPr bwMode="auto">
            <a:xfrm>
              <a:off x="1728" y="3792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2609" y="3473"/>
            <a:ext cx="31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6" name="公式" r:id="rId11" imgW="114300" imgH="127000" progId="Equation.3">
                    <p:embed/>
                  </p:oleObj>
                </mc:Choice>
                <mc:Fallback>
                  <p:oleObj name="公式" r:id="rId11" imgW="114300" imgH="1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473"/>
                          <a:ext cx="314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4" name="Group 24"/>
          <p:cNvGrpSpPr/>
          <p:nvPr/>
        </p:nvGrpSpPr>
        <p:grpSpPr bwMode="auto">
          <a:xfrm>
            <a:off x="1614488" y="696913"/>
            <a:ext cx="6421437" cy="1190625"/>
            <a:chOff x="1008" y="2640"/>
            <a:chExt cx="4045" cy="750"/>
          </a:xfrm>
        </p:grpSpPr>
        <p:sp>
          <p:nvSpPr>
            <p:cNvPr id="13339" name="Line 25"/>
            <p:cNvSpPr>
              <a:spLocks noChangeShapeType="1"/>
            </p:cNvSpPr>
            <p:nvPr/>
          </p:nvSpPr>
          <p:spPr bwMode="auto">
            <a:xfrm>
              <a:off x="1008" y="3024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Oval 26"/>
            <p:cNvSpPr>
              <a:spLocks noChangeArrowheads="1"/>
            </p:cNvSpPr>
            <p:nvPr/>
          </p:nvSpPr>
          <p:spPr bwMode="auto">
            <a:xfrm>
              <a:off x="1704" y="3002"/>
              <a:ext cx="48" cy="4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tailEnd type="none" w="sm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632" y="2640"/>
            <a:ext cx="28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7" name="Equation" r:id="rId13" imgW="152400" imgH="177800" progId="Equation.3">
                    <p:embed/>
                  </p:oleObj>
                </mc:Choice>
                <mc:Fallback>
                  <p:oleObj name="Equation" r:id="rId13" imgW="152400" imgH="177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40"/>
                          <a:ext cx="28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4704" y="3041"/>
            <a:ext cx="34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8" name="公式" r:id="rId15" imgW="127000" imgH="127000" progId="Equation.3">
                    <p:embed/>
                  </p:oleObj>
                </mc:Choice>
                <mc:Fallback>
                  <p:oleObj name="公式" r:id="rId15" imgW="127000" imgH="127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41"/>
                          <a:ext cx="34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8" name="Line 31"/>
          <p:cNvSpPr>
            <a:spLocks noChangeShapeType="1"/>
          </p:cNvSpPr>
          <p:nvPr/>
        </p:nvSpPr>
        <p:spPr bwMode="auto">
          <a:xfrm>
            <a:off x="6262688" y="1306513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7" name="Line 34"/>
          <p:cNvSpPr>
            <a:spLocks noChangeShapeType="1"/>
          </p:cNvSpPr>
          <p:nvPr/>
        </p:nvSpPr>
        <p:spPr bwMode="auto">
          <a:xfrm flipH="1">
            <a:off x="5432426" y="1306512"/>
            <a:ext cx="669924" cy="1583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62710" y="2901950"/>
          <a:ext cx="3835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公式" r:id="rId17" imgW="1435100" imgH="431800" progId="Equation.3">
                  <p:embed/>
                </p:oleObj>
              </mc:Choice>
              <mc:Fallback>
                <p:oleObj name="公式" r:id="rId17" imgW="1435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0" y="2901950"/>
                        <a:ext cx="3835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692650" y="2901950"/>
          <a:ext cx="41767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公式" r:id="rId19" imgW="1536700" imgH="431800" progId="Equation.3">
                  <p:embed/>
                </p:oleObj>
              </mc:Choice>
              <mc:Fallback>
                <p:oleObj name="公式" r:id="rId19" imgW="1536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901950"/>
                        <a:ext cx="41767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65275" y="4151313"/>
          <a:ext cx="61785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1" name="公式" r:id="rId21" imgW="2260600" imgH="508000" progId="Equation.3">
                  <p:embed/>
                </p:oleObj>
              </mc:Choice>
              <mc:Fallback>
                <p:oleObj name="公式" r:id="rId21" imgW="22606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151313"/>
                        <a:ext cx="61785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85800" y="5943600"/>
          <a:ext cx="12477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公式" r:id="rId23" imgW="393065" imgH="177800" progId="Equation.3">
                  <p:embed/>
                </p:oleObj>
              </mc:Choice>
              <mc:Fallback>
                <p:oleObj name="公式" r:id="rId23" imgW="3930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43600"/>
                        <a:ext cx="12477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473325" y="5622925"/>
          <a:ext cx="49720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公式" r:id="rId25" imgW="1739900" imgH="431800" progId="Equation.3">
                  <p:embed/>
                </p:oleObj>
              </mc:Choice>
              <mc:Fallback>
                <p:oleObj name="公式" r:id="rId25" imgW="1739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622925"/>
                        <a:ext cx="49720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DA6B396-513D-4833-92B7-7EB0C064EB0A}"/>
                  </a:ext>
                </a:extLst>
              </p:cNvPr>
              <p:cNvSpPr txBox="1"/>
              <p:nvPr/>
            </p:nvSpPr>
            <p:spPr>
              <a:xfrm>
                <a:off x="5257454" y="1336678"/>
                <a:ext cx="656398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sz="3600" b="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54" y="1336678"/>
                <a:ext cx="656398" cy="62132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ele attr="{B3B50BC0-1800-471D-ABBE-2121D27C3975}"/>
                  </a:ext>
                </a:extLst>
              </p:cNvPr>
              <p:cNvSpPr txBox="1"/>
              <p:nvPr/>
            </p:nvSpPr>
            <p:spPr>
              <a:xfrm>
                <a:off x="6781006" y="1336678"/>
                <a:ext cx="656398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sz="36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06" y="1336678"/>
                <a:ext cx="656398" cy="62132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ele attr="{314086F6-B742-4940-88B9-5367AF11C570}"/>
                  </a:ext>
                </a:extLst>
              </p:cNvPr>
              <p:cNvSpPr txBox="1"/>
              <p:nvPr/>
            </p:nvSpPr>
            <p:spPr>
              <a:xfrm>
                <a:off x="228600" y="2971800"/>
                <a:ext cx="729495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sz="4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1800"/>
                <a:ext cx="729495" cy="69025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ele attr="{D5802219-1156-472B-AB7B-913489ACC522}"/>
                  </a:ext>
                </a:extLst>
              </p:cNvPr>
              <p:cNvSpPr txBox="1"/>
              <p:nvPr/>
            </p:nvSpPr>
            <p:spPr>
              <a:xfrm>
                <a:off x="4585460" y="2971800"/>
                <a:ext cx="729494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sz="4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60" y="2971800"/>
                <a:ext cx="729494" cy="69025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8682D531-3174-4626-AC79-DDEC9EB27ECE}"/>
                  </a:ext>
                </a:extLst>
              </p:cNvPr>
              <p:cNvSpPr txBox="1"/>
              <p:nvPr/>
            </p:nvSpPr>
            <p:spPr>
              <a:xfrm>
                <a:off x="3810000" y="2952750"/>
                <a:ext cx="456856" cy="707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52750"/>
                <a:ext cx="456856" cy="70705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B88A291F-FF13-469E-A40A-DCDBA6889B9A}"/>
                  </a:ext>
                </a:extLst>
              </p:cNvPr>
              <p:cNvSpPr txBox="1"/>
              <p:nvPr/>
            </p:nvSpPr>
            <p:spPr>
              <a:xfrm>
                <a:off x="8552862" y="2952750"/>
                <a:ext cx="456856" cy="707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62" y="2952750"/>
                <a:ext cx="456856" cy="70705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CC0640B8-0905-4AF8-8FFE-4FCE8E611939}"/>
                  </a:ext>
                </a:extLst>
              </p:cNvPr>
              <p:cNvSpPr txBox="1"/>
              <p:nvPr/>
            </p:nvSpPr>
            <p:spPr>
              <a:xfrm>
                <a:off x="7416491" y="4343400"/>
                <a:ext cx="456856" cy="707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91" y="4343400"/>
                <a:ext cx="456856" cy="70705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BEB470CB-52F6-4574-ADAF-E80B122FDBF3}"/>
                  </a:ext>
                </a:extLst>
              </p:cNvPr>
              <p:cNvSpPr txBox="1"/>
              <p:nvPr/>
            </p:nvSpPr>
            <p:spPr>
              <a:xfrm>
                <a:off x="4959350" y="5715000"/>
                <a:ext cx="456856" cy="707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50" y="5715000"/>
                <a:ext cx="456856" cy="70705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ele attr="{C6F5F3F7-E97E-42A5-848F-96AA3C190FC5}"/>
                  </a:ext>
                </a:extLst>
              </p:cNvPr>
              <p:cNvSpPr txBox="1"/>
              <p:nvPr/>
            </p:nvSpPr>
            <p:spPr>
              <a:xfrm>
                <a:off x="7010400" y="5513385"/>
                <a:ext cx="434285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513385"/>
                <a:ext cx="434285" cy="61555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9BEAC4AC-7309-4685-B407-CC41C835E2FA}"/>
                  </a:ext>
                </a:extLst>
              </p:cNvPr>
              <p:cNvSpPr txBox="1"/>
              <p:nvPr/>
            </p:nvSpPr>
            <p:spPr>
              <a:xfrm>
                <a:off x="717894" y="4402446"/>
                <a:ext cx="2936188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sz="4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4" y="4402446"/>
                <a:ext cx="2936188" cy="69025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C0D6B5E5-373C-417B-8E89-F04F669F53B1}"/>
                  </a:ext>
                </a:extLst>
              </p:cNvPr>
              <p:cNvSpPr txBox="1"/>
              <p:nvPr/>
            </p:nvSpPr>
            <p:spPr>
              <a:xfrm>
                <a:off x="2477719" y="5724477"/>
                <a:ext cx="483337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4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19" y="5724477"/>
                <a:ext cx="483337" cy="690254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/>
      <p:bldP spid="43" grpId="0" animBg="1"/>
      <p:bldP spid="44" grpId="0" animBg="1"/>
      <p:bldP spid="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74EC66-52C5-42A1-A606-F37692509A97}" type="slidenum">
              <a:rPr lang="en-US" altLang="zh-CN" b="0"/>
            </a:fld>
            <a:endParaRPr lang="en-US" altLang="zh-CN" b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488" y="1268413"/>
            <a:ext cx="8697912" cy="54832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当 </a:t>
            </a:r>
            <a:r>
              <a:rPr lang="en-US" altLang="zh-CN" sz="2400" i="1"/>
              <a:t>l &lt;&lt;r</a:t>
            </a:r>
            <a:r>
              <a:rPr lang="en-US" altLang="zh-CN" sz="2400" i="1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时，电</a:t>
            </a:r>
            <a:r>
              <a:rPr lang="zh-CN" altLang="zh-CN" sz="2400">
                <a:latin typeface="宋体" panose="02010600030101010101" pitchFamily="2" charset="-122"/>
              </a:rPr>
              <a:t>偶极子在</a:t>
            </a:r>
            <a:r>
              <a:rPr lang="zh-CN" altLang="en-US" sz="2400">
                <a:latin typeface="宋体" panose="02010600030101010101" pitchFamily="2" charset="-122"/>
              </a:rPr>
              <a:t>中垂线上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点的场强之值为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              （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．２０）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若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点在电</a:t>
            </a:r>
            <a:r>
              <a:rPr lang="zh-CN" altLang="zh-CN" sz="2400">
                <a:latin typeface="宋体" panose="02010600030101010101" pitchFamily="2" charset="-122"/>
              </a:rPr>
              <a:t>偶极子</a:t>
            </a:r>
            <a:r>
              <a:rPr lang="zh-CN" altLang="en-US" sz="2400">
                <a:latin typeface="宋体" panose="02010600030101010101" pitchFamily="2" charset="-122"/>
              </a:rPr>
              <a:t>的延长线即 </a:t>
            </a:r>
            <a:r>
              <a:rPr lang="en-US" altLang="zh-CN" sz="2400" i="1"/>
              <a:t>z </a:t>
            </a:r>
            <a:r>
              <a:rPr lang="zh-CN" altLang="en-US" sz="2400">
                <a:latin typeface="宋体" panose="02010600030101010101" pitchFamily="2" charset="-122"/>
              </a:rPr>
              <a:t>轴上，可算出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                </a:t>
            </a:r>
            <a:r>
              <a:rPr lang="en-US" altLang="zh-CN" sz="2400">
                <a:latin typeface="宋体" panose="02010600030101010101" pitchFamily="2" charset="-122"/>
              </a:rPr>
              <a:t>(1</a:t>
            </a:r>
            <a:r>
              <a:rPr lang="zh-CN" altLang="en-US" sz="2400">
                <a:latin typeface="宋体" panose="02010600030101010101" pitchFamily="2" charset="-122"/>
              </a:rPr>
              <a:t>．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１</a:t>
            </a:r>
            <a:r>
              <a:rPr lang="en-US" altLang="zh-CN" sz="2400">
                <a:latin typeface="宋体" panose="02010600030101010101" pitchFamily="2" charset="-122"/>
              </a:rPr>
              <a:t>) 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我们注意到：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单个点电荷 </a:t>
            </a:r>
            <a:r>
              <a:rPr lang="en-US" altLang="zh-CN" sz="2400" i="1">
                <a:solidFill>
                  <a:srgbClr val="0000CC"/>
                </a:solidFill>
                <a:latin typeface="AmeriGarmnd BT" pitchFamily="18" charset="0"/>
              </a:rPr>
              <a:t>q 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的场强  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∽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1/</a:t>
            </a:r>
            <a:r>
              <a:rPr lang="en-US" altLang="zh-CN" sz="2400" i="1">
                <a:solidFill>
                  <a:srgbClr val="0000CC"/>
                </a:solidFill>
                <a:latin typeface="宋体" panose="02010600030101010101" pitchFamily="2" charset="-122"/>
              </a:rPr>
              <a:t>r </a:t>
            </a:r>
            <a:r>
              <a:rPr lang="en-US" altLang="zh-CN" sz="2400" i="1" baseline="30000">
                <a:solidFill>
                  <a:srgbClr val="0000CC"/>
                </a:solidFill>
              </a:rPr>
              <a:t>2</a:t>
            </a:r>
            <a:r>
              <a:rPr lang="en-US" altLang="zh-CN" sz="2400" baseline="30000">
                <a:solidFill>
                  <a:srgbClr val="0000CC"/>
                </a:solidFill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；</a:t>
            </a:r>
            <a:endParaRPr lang="zh-CN" altLang="en-US" sz="240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            电</a:t>
            </a:r>
            <a:r>
              <a:rPr lang="zh-CN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偶极子 </a:t>
            </a:r>
            <a:r>
              <a:rPr lang="en-US" altLang="zh-CN" sz="2400" i="1">
                <a:solidFill>
                  <a:srgbClr val="0000CC"/>
                </a:solidFill>
                <a:latin typeface="AmeriGarmnd BT" pitchFamily="18" charset="0"/>
              </a:rPr>
              <a:t>p 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的场强 ∽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1/</a:t>
            </a:r>
            <a:r>
              <a:rPr lang="en-US" altLang="zh-CN" sz="2400" i="1">
                <a:solidFill>
                  <a:srgbClr val="0000CC"/>
                </a:solidFill>
                <a:latin typeface="宋体" panose="02010600030101010101" pitchFamily="2" charset="-122"/>
              </a:rPr>
              <a:t>r </a:t>
            </a:r>
            <a:r>
              <a:rPr lang="en-US" altLang="zh-CN" sz="2400" baseline="30000">
                <a:solidFill>
                  <a:srgbClr val="0000CC"/>
                </a:solidFill>
              </a:rPr>
              <a:t>3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.  </a:t>
            </a:r>
            <a:endParaRPr lang="en-US" altLang="zh-CN" sz="24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304800"/>
            <a:ext cx="7094538" cy="503238"/>
          </a:xfrm>
          <a:noFill/>
          <a:ln>
            <a:noFill/>
            <a:miter lim="800000"/>
          </a:ln>
        </p:spPr>
        <p:txBody>
          <a:bodyPr/>
          <a:lstStyle/>
          <a:p>
            <a:pPr eaLnBrk="1" hangingPunct="1"/>
            <a:r>
              <a:rPr lang="zh-CN" altLang="zh-CN" sz="3200" dirty="0">
                <a:solidFill>
                  <a:srgbClr val="C00000"/>
                </a:solidFill>
                <a:latin typeface="宋体" panose="02010600030101010101" pitchFamily="2" charset="-122"/>
              </a:rPr>
              <a:t>电偶极子（</a:t>
            </a:r>
            <a:r>
              <a:rPr lang="en-US" altLang="zh-CN" sz="3200" dirty="0">
                <a:solidFill>
                  <a:srgbClr val="C00000"/>
                </a:solidFill>
              </a:rPr>
              <a:t>electric dipole</a:t>
            </a:r>
            <a:r>
              <a:rPr lang="zh-CN" altLang="en-US" sz="3200" dirty="0">
                <a:solidFill>
                  <a:srgbClr val="C00000"/>
                </a:solidFill>
                <a:latin typeface="宋体" panose="02010600030101010101" pitchFamily="2" charset="-122"/>
              </a:rPr>
              <a:t>）的电场</a:t>
            </a:r>
            <a:endParaRPr lang="zh-CN" altLang="en-US" sz="32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30238" y="1828800"/>
          <a:ext cx="32559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1" imgW="1397000" imgH="431800" progId="Equation.3">
                  <p:embed/>
                </p:oleObj>
              </mc:Choice>
              <mc:Fallback>
                <p:oleObj name="公式" r:id="rId1" imgW="1397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828800"/>
                        <a:ext cx="3255962" cy="10033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85800" y="3646488"/>
          <a:ext cx="32004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3" imgW="1397000" imgH="431800" progId="Equation.3">
                  <p:embed/>
                </p:oleObj>
              </mc:Choice>
              <mc:Fallback>
                <p:oleObj name="公式" r:id="rId3" imgW="1397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46488"/>
                        <a:ext cx="3200400" cy="9826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A2C3EA-A484-41FE-94FB-E624B420F3FF}" type="slidenum">
              <a:rPr lang="en-US" altLang="zh-CN" b="0"/>
            </a:fld>
            <a:endParaRPr lang="en-US" altLang="zh-CN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15888"/>
            <a:ext cx="8686800" cy="2514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</a:t>
            </a:r>
            <a:r>
              <a:rPr lang="zh-CN" altLang="en-US" sz="2400" dirty="0">
                <a:solidFill>
                  <a:srgbClr val="0000CC"/>
                </a:solidFill>
              </a:rPr>
              <a:t>电偶极矩是一个很重要的概念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     如果一个电荷体系的</a:t>
            </a:r>
            <a:r>
              <a:rPr lang="zh-CN" altLang="en-US" sz="2400" dirty="0">
                <a:solidFill>
                  <a:srgbClr val="006600"/>
                </a:solidFill>
              </a:rPr>
              <a:t>电荷分布偏离球对称性</a:t>
            </a:r>
            <a:r>
              <a:rPr lang="zh-CN" altLang="en-US" sz="2400" dirty="0"/>
              <a:t>，一般地就会出现电偶极矩和更高级的</a:t>
            </a:r>
            <a:r>
              <a:rPr lang="zh-CN" altLang="en-US" sz="2400" dirty="0">
                <a:solidFill>
                  <a:srgbClr val="0000CC"/>
                </a:solidFill>
              </a:rPr>
              <a:t>电多极矩</a:t>
            </a:r>
            <a:r>
              <a:rPr lang="zh-CN" altLang="en-US" sz="2400" dirty="0"/>
              <a:t>（四极矩、八极矩</a:t>
            </a:r>
            <a:r>
              <a:rPr lang="en-US" altLang="zh-CN" sz="2400" dirty="0"/>
              <a:t>….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/>
              <a:t>     例如原子和分子电偶极矩，原子核的电四极矩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下图告诉你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0000CC"/>
                </a:solidFill>
              </a:rPr>
              <a:t>原子在什么情况下会出现电偶极矩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2852738"/>
          <a:ext cx="9144000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Image" r:id="rId1" imgW="12814300" imgH="5283200" progId="Photoshop.Image.6">
                  <p:embed/>
                </p:oleObj>
              </mc:Choice>
              <mc:Fallback>
                <p:oleObj name="Image" r:id="rId1" imgW="12814300" imgH="52832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9144000" cy="377031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EBD9F7-45DE-4796-A875-613390D44411}" type="slidenum">
              <a:rPr lang="en-US" altLang="zh-CN" b="0"/>
            </a:fld>
            <a:endParaRPr lang="en-US" altLang="zh-CN" b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28600"/>
            <a:ext cx="88392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600">
                <a:latin typeface="幼圆" panose="02010509060101010101" pitchFamily="49" charset="-122"/>
              </a:rPr>
              <a:t>电场概念</a:t>
            </a:r>
            <a:endParaRPr lang="zh-CN" altLang="en-US" sz="360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1881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至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1887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年迈克尔逊等人对光速的测量结果铲除了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以太</a:t>
            </a:r>
            <a:r>
              <a:rPr lang="zh-CN" altLang="en-US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媒质，并由此导致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1905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年爱因斯坦创立狭义相对论之后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电磁场和光的客观物质性终于得到确认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物理学家们从此认识到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物质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不仅可以以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粒子</a:t>
            </a:r>
            <a:r>
              <a:rPr lang="zh-CN" altLang="en-US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形态存在，也可以以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场</a:t>
            </a:r>
            <a:r>
              <a:rPr lang="zh-CN" altLang="en-US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形态存在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近代物理学认为：</a:t>
            </a: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 （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）电荷的周围存在电场</a:t>
            </a:r>
            <a:r>
              <a:rPr lang="en-US" altLang="zh-CN" sz="2400">
                <a:ea typeface="仿宋_GB2312" pitchFamily="49" charset="-122"/>
              </a:rPr>
              <a:t>(electric field).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在带电粒子静止的参考系中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电荷和它的电场与生俱来不可分离地关联在一起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）运动电荷既产生电场也产生磁场</a:t>
            </a:r>
            <a:r>
              <a:rPr lang="en-US" altLang="zh-CN" sz="2400">
                <a:ea typeface="仿宋_GB2312" pitchFamily="49" charset="-122"/>
              </a:rPr>
              <a:t>(magnetic field).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电荷之间的相互作用通过电磁场</a:t>
            </a:r>
            <a:r>
              <a:rPr lang="en-US" altLang="zh-CN" sz="2400">
                <a:ea typeface="仿宋_GB2312" pitchFamily="49" charset="-122"/>
              </a:rPr>
              <a:t>(electromagnetic field)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传递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400">
                <a:latin typeface="宋体" panose="02010600030101010101" pitchFamily="2" charset="-122"/>
              </a:rPr>
              <a:t>       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D4259B-6151-4343-B9E1-E059C495689F}" type="slidenum">
              <a:rPr lang="en-US" altLang="zh-CN" b="0"/>
            </a:fld>
            <a:endParaRPr lang="en-US" altLang="zh-CN" b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762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水分子</a:t>
            </a:r>
            <a:endParaRPr lang="zh-CN" altLang="en-US" sz="3600">
              <a:solidFill>
                <a:schemeClr val="tx1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838200"/>
          <a:ext cx="54864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Image" r:id="rId1" imgW="2578735" imgH="1558925" progId="Photoshop.Image.6">
                  <p:embed/>
                </p:oleObj>
              </mc:Choice>
              <mc:Fallback>
                <p:oleObj name="Image" r:id="rId1" imgW="2578735" imgH="1558925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5486400" cy="3317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57800" y="3124200"/>
          <a:ext cx="38862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Image" r:id="rId3" imgW="7581900" imgH="7264400" progId="Photoshop.Image.6">
                  <p:embed/>
                </p:oleObj>
              </mc:Choice>
              <mc:Fallback>
                <p:oleObj name="Image" r:id="rId3" imgW="7581900" imgH="7264400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24200"/>
                        <a:ext cx="3886200" cy="37242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854B55-7EA0-433D-B876-8F3FE69CE0E6}" type="slidenum">
              <a:rPr lang="en-US" altLang="zh-CN" b="0"/>
            </a:fld>
            <a:endParaRPr lang="en-US" altLang="zh-CN" b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838200"/>
            <a:ext cx="9144000" cy="609600"/>
          </a:xfrm>
          <a:noFill/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问题三：怎样描述</a:t>
            </a:r>
            <a:r>
              <a:rPr lang="zh-CN" altLang="en-US" sz="2800">
                <a:solidFill>
                  <a:srgbClr val="006600"/>
                </a:solidFill>
                <a:ea typeface="仿宋_GB2312" pitchFamily="49" charset="-122"/>
              </a:rPr>
              <a:t>“</a:t>
            </a:r>
            <a:r>
              <a:rPr lang="zh-CN" altLang="en-US" sz="28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电荷连续分布</a:t>
            </a:r>
            <a:r>
              <a:rPr lang="zh-CN" altLang="en-US" sz="2800">
                <a:solidFill>
                  <a:srgbClr val="006600"/>
                </a:solidFill>
                <a:ea typeface="仿宋_GB2312" pitchFamily="49" charset="-122"/>
              </a:rPr>
              <a:t>”</a:t>
            </a:r>
            <a:r>
              <a:rPr lang="zh-CN" altLang="en-US" sz="28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的带电体</a:t>
            </a:r>
            <a:r>
              <a:rPr lang="zh-CN" altLang="en-US"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静电场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？</a:t>
            </a: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0013" y="1524000"/>
            <a:ext cx="8839200" cy="41148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6600"/>
                </a:solidFill>
              </a:rPr>
              <a:t>宏观带电体</a:t>
            </a:r>
            <a:r>
              <a:rPr lang="zh-CN" altLang="en-US" sz="2400"/>
              <a:t>都含有大量的微观带电粒子</a:t>
            </a:r>
            <a:r>
              <a:rPr lang="en-US" altLang="zh-CN" sz="2400"/>
              <a:t>.</a:t>
            </a:r>
            <a:r>
              <a:rPr lang="zh-CN" altLang="en-US" sz="2400"/>
              <a:t>我们可以将任何一个宏观带电体看成是由许多</a:t>
            </a:r>
            <a:r>
              <a:rPr lang="zh-CN" altLang="en-US" sz="2400">
                <a:solidFill>
                  <a:srgbClr val="792B25"/>
                </a:solidFill>
              </a:rPr>
              <a:t>宏观上小、但微观上大的“</a:t>
            </a:r>
            <a:r>
              <a:rPr lang="zh-CN" altLang="en-US" sz="2400">
                <a:solidFill>
                  <a:srgbClr val="006600"/>
                </a:solidFill>
              </a:rPr>
              <a:t>电荷元</a:t>
            </a:r>
            <a:r>
              <a:rPr lang="zh-CN" altLang="en-US" sz="2400">
                <a:solidFill>
                  <a:srgbClr val="792B25"/>
                </a:solidFill>
              </a:rPr>
              <a:t>”</a:t>
            </a:r>
            <a:r>
              <a:rPr lang="zh-CN" altLang="en-US" sz="2400"/>
              <a:t>所组成的体系</a:t>
            </a:r>
            <a:r>
              <a:rPr lang="en-US" altLang="zh-CN" sz="2400"/>
              <a:t>.</a:t>
            </a:r>
            <a:r>
              <a:rPr lang="zh-CN" altLang="en-US" sz="2400"/>
              <a:t>为了描述带电体的电荷分布，我们需要引入电荷密度概念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/>
              <a:t>    </a:t>
            </a:r>
            <a:endParaRPr lang="en-US" altLang="zh-CN"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ChangeArrowheads="1"/>
          </p:cNvSpPr>
          <p:nvPr/>
        </p:nvSpPr>
        <p:spPr bwMode="auto">
          <a:xfrm>
            <a:off x="179388" y="357346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电荷面分布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53379" name="Rectangle 3"/>
          <p:cNvSpPr>
            <a:spLocks noChangeArrowheads="1"/>
          </p:cNvSpPr>
          <p:nvPr/>
        </p:nvSpPr>
        <p:spPr bwMode="auto">
          <a:xfrm>
            <a:off x="5148263" y="90805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电荷体分布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460375" y="17526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电荷线分布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53381" name="Freeform 5"/>
          <p:cNvSpPr/>
          <p:nvPr/>
        </p:nvSpPr>
        <p:spPr bwMode="auto">
          <a:xfrm>
            <a:off x="971550" y="4437063"/>
            <a:ext cx="1520825" cy="1317625"/>
          </a:xfrm>
          <a:custGeom>
            <a:avLst/>
            <a:gdLst/>
            <a:ahLst/>
            <a:cxnLst>
              <a:cxn ang="0">
                <a:pos x="65" y="113"/>
              </a:cxn>
              <a:cxn ang="0">
                <a:pos x="129" y="57"/>
              </a:cxn>
              <a:cxn ang="0">
                <a:pos x="172" y="29"/>
              </a:cxn>
              <a:cxn ang="0">
                <a:pos x="215" y="0"/>
              </a:cxn>
              <a:cxn ang="0">
                <a:pos x="257" y="0"/>
              </a:cxn>
              <a:cxn ang="0">
                <a:pos x="315" y="0"/>
              </a:cxn>
              <a:cxn ang="0">
                <a:pos x="357" y="0"/>
              </a:cxn>
              <a:cxn ang="0">
                <a:pos x="400" y="0"/>
              </a:cxn>
              <a:cxn ang="0">
                <a:pos x="443" y="0"/>
              </a:cxn>
              <a:cxn ang="0">
                <a:pos x="486" y="0"/>
              </a:cxn>
              <a:cxn ang="0">
                <a:pos x="543" y="15"/>
              </a:cxn>
              <a:cxn ang="0">
                <a:pos x="629" y="29"/>
              </a:cxn>
              <a:cxn ang="0">
                <a:pos x="714" y="29"/>
              </a:cxn>
              <a:cxn ang="0">
                <a:pos x="800" y="43"/>
              </a:cxn>
              <a:cxn ang="0">
                <a:pos x="843" y="57"/>
              </a:cxn>
              <a:cxn ang="0">
                <a:pos x="886" y="86"/>
              </a:cxn>
              <a:cxn ang="0">
                <a:pos x="914" y="143"/>
              </a:cxn>
              <a:cxn ang="0">
                <a:pos x="943" y="186"/>
              </a:cxn>
              <a:cxn ang="0">
                <a:pos x="943" y="229"/>
              </a:cxn>
              <a:cxn ang="0">
                <a:pos x="957" y="272"/>
              </a:cxn>
              <a:cxn ang="0">
                <a:pos x="957" y="329"/>
              </a:cxn>
              <a:cxn ang="0">
                <a:pos x="957" y="372"/>
              </a:cxn>
              <a:cxn ang="0">
                <a:pos x="943" y="429"/>
              </a:cxn>
              <a:cxn ang="0">
                <a:pos x="929" y="486"/>
              </a:cxn>
              <a:cxn ang="0">
                <a:pos x="929" y="529"/>
              </a:cxn>
              <a:cxn ang="0">
                <a:pos x="914" y="572"/>
              </a:cxn>
              <a:cxn ang="0">
                <a:pos x="871" y="629"/>
              </a:cxn>
              <a:cxn ang="0">
                <a:pos x="843" y="672"/>
              </a:cxn>
              <a:cxn ang="0">
                <a:pos x="829" y="715"/>
              </a:cxn>
              <a:cxn ang="0">
                <a:pos x="772" y="743"/>
              </a:cxn>
              <a:cxn ang="0">
                <a:pos x="714" y="772"/>
              </a:cxn>
              <a:cxn ang="0">
                <a:pos x="600" y="800"/>
              </a:cxn>
              <a:cxn ang="0">
                <a:pos x="543" y="829"/>
              </a:cxn>
              <a:cxn ang="0">
                <a:pos x="486" y="829"/>
              </a:cxn>
              <a:cxn ang="0">
                <a:pos x="443" y="829"/>
              </a:cxn>
              <a:cxn ang="0">
                <a:pos x="329" y="829"/>
              </a:cxn>
              <a:cxn ang="0">
                <a:pos x="272" y="829"/>
              </a:cxn>
              <a:cxn ang="0">
                <a:pos x="229" y="800"/>
              </a:cxn>
              <a:cxn ang="0">
                <a:pos x="186" y="772"/>
              </a:cxn>
              <a:cxn ang="0">
                <a:pos x="143" y="743"/>
              </a:cxn>
              <a:cxn ang="0">
                <a:pos x="115" y="700"/>
              </a:cxn>
              <a:cxn ang="0">
                <a:pos x="57" y="672"/>
              </a:cxn>
              <a:cxn ang="0">
                <a:pos x="29" y="629"/>
              </a:cxn>
              <a:cxn ang="0">
                <a:pos x="15" y="586"/>
              </a:cxn>
              <a:cxn ang="0">
                <a:pos x="0" y="543"/>
              </a:cxn>
              <a:cxn ang="0">
                <a:pos x="0" y="500"/>
              </a:cxn>
              <a:cxn ang="0">
                <a:pos x="0" y="457"/>
              </a:cxn>
              <a:cxn ang="0">
                <a:pos x="0" y="415"/>
              </a:cxn>
              <a:cxn ang="0">
                <a:pos x="0" y="372"/>
              </a:cxn>
              <a:cxn ang="0">
                <a:pos x="15" y="329"/>
              </a:cxn>
              <a:cxn ang="0">
                <a:pos x="15" y="286"/>
              </a:cxn>
              <a:cxn ang="0">
                <a:pos x="29" y="243"/>
              </a:cxn>
              <a:cxn ang="0">
                <a:pos x="29" y="200"/>
              </a:cxn>
              <a:cxn ang="0">
                <a:pos x="65" y="113"/>
              </a:cxn>
              <a:cxn ang="0">
                <a:pos x="129" y="100"/>
              </a:cxn>
              <a:cxn ang="0">
                <a:pos x="65" y="113"/>
              </a:cxn>
              <a:cxn ang="0">
                <a:pos x="65" y="113"/>
              </a:cxn>
            </a:cxnLst>
            <a:rect l="0" t="0" r="r" b="b"/>
            <a:pathLst>
              <a:path w="958" h="830">
                <a:moveTo>
                  <a:pt x="65" y="113"/>
                </a:moveTo>
                <a:lnTo>
                  <a:pt x="129" y="57"/>
                </a:lnTo>
                <a:lnTo>
                  <a:pt x="172" y="29"/>
                </a:lnTo>
                <a:lnTo>
                  <a:pt x="215" y="0"/>
                </a:lnTo>
                <a:lnTo>
                  <a:pt x="257" y="0"/>
                </a:lnTo>
                <a:lnTo>
                  <a:pt x="315" y="0"/>
                </a:lnTo>
                <a:lnTo>
                  <a:pt x="357" y="0"/>
                </a:lnTo>
                <a:lnTo>
                  <a:pt x="400" y="0"/>
                </a:lnTo>
                <a:lnTo>
                  <a:pt x="443" y="0"/>
                </a:lnTo>
                <a:lnTo>
                  <a:pt x="486" y="0"/>
                </a:lnTo>
                <a:lnTo>
                  <a:pt x="543" y="15"/>
                </a:lnTo>
                <a:lnTo>
                  <a:pt x="629" y="29"/>
                </a:lnTo>
                <a:lnTo>
                  <a:pt x="714" y="29"/>
                </a:lnTo>
                <a:lnTo>
                  <a:pt x="800" y="43"/>
                </a:lnTo>
                <a:lnTo>
                  <a:pt x="843" y="57"/>
                </a:lnTo>
                <a:lnTo>
                  <a:pt x="886" y="86"/>
                </a:lnTo>
                <a:lnTo>
                  <a:pt x="914" y="143"/>
                </a:lnTo>
                <a:lnTo>
                  <a:pt x="943" y="186"/>
                </a:lnTo>
                <a:lnTo>
                  <a:pt x="943" y="229"/>
                </a:lnTo>
                <a:lnTo>
                  <a:pt x="957" y="272"/>
                </a:lnTo>
                <a:lnTo>
                  <a:pt x="957" y="329"/>
                </a:lnTo>
                <a:lnTo>
                  <a:pt x="957" y="372"/>
                </a:lnTo>
                <a:lnTo>
                  <a:pt x="943" y="429"/>
                </a:lnTo>
                <a:lnTo>
                  <a:pt x="929" y="486"/>
                </a:lnTo>
                <a:lnTo>
                  <a:pt x="929" y="529"/>
                </a:lnTo>
                <a:lnTo>
                  <a:pt x="914" y="572"/>
                </a:lnTo>
                <a:lnTo>
                  <a:pt x="871" y="629"/>
                </a:lnTo>
                <a:lnTo>
                  <a:pt x="843" y="672"/>
                </a:lnTo>
                <a:lnTo>
                  <a:pt x="829" y="715"/>
                </a:lnTo>
                <a:lnTo>
                  <a:pt x="772" y="743"/>
                </a:lnTo>
                <a:lnTo>
                  <a:pt x="714" y="772"/>
                </a:lnTo>
                <a:lnTo>
                  <a:pt x="600" y="800"/>
                </a:lnTo>
                <a:lnTo>
                  <a:pt x="543" y="829"/>
                </a:lnTo>
                <a:lnTo>
                  <a:pt x="486" y="829"/>
                </a:lnTo>
                <a:lnTo>
                  <a:pt x="443" y="829"/>
                </a:lnTo>
                <a:lnTo>
                  <a:pt x="329" y="829"/>
                </a:lnTo>
                <a:lnTo>
                  <a:pt x="272" y="829"/>
                </a:lnTo>
                <a:lnTo>
                  <a:pt x="229" y="800"/>
                </a:lnTo>
                <a:lnTo>
                  <a:pt x="186" y="772"/>
                </a:lnTo>
                <a:lnTo>
                  <a:pt x="143" y="743"/>
                </a:lnTo>
                <a:lnTo>
                  <a:pt x="115" y="700"/>
                </a:lnTo>
                <a:lnTo>
                  <a:pt x="57" y="672"/>
                </a:lnTo>
                <a:lnTo>
                  <a:pt x="29" y="629"/>
                </a:lnTo>
                <a:lnTo>
                  <a:pt x="15" y="586"/>
                </a:lnTo>
                <a:lnTo>
                  <a:pt x="0" y="543"/>
                </a:lnTo>
                <a:lnTo>
                  <a:pt x="0" y="500"/>
                </a:lnTo>
                <a:lnTo>
                  <a:pt x="0" y="457"/>
                </a:lnTo>
                <a:lnTo>
                  <a:pt x="0" y="415"/>
                </a:lnTo>
                <a:lnTo>
                  <a:pt x="0" y="372"/>
                </a:lnTo>
                <a:lnTo>
                  <a:pt x="15" y="329"/>
                </a:lnTo>
                <a:lnTo>
                  <a:pt x="15" y="286"/>
                </a:lnTo>
                <a:lnTo>
                  <a:pt x="29" y="243"/>
                </a:lnTo>
                <a:lnTo>
                  <a:pt x="29" y="200"/>
                </a:lnTo>
                <a:lnTo>
                  <a:pt x="65" y="113"/>
                </a:lnTo>
                <a:lnTo>
                  <a:pt x="129" y="100"/>
                </a:lnTo>
                <a:lnTo>
                  <a:pt x="65" y="113"/>
                </a:lnTo>
                <a:lnTo>
                  <a:pt x="65" y="113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l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331913" y="4797425"/>
            <a:ext cx="935037" cy="519113"/>
            <a:chOff x="1202" y="3249"/>
            <a:chExt cx="589" cy="327"/>
          </a:xfrm>
        </p:grpSpPr>
        <p:sp>
          <p:nvSpPr>
            <p:cNvPr id="17446" name="Oval 7"/>
            <p:cNvSpPr>
              <a:spLocks noChangeArrowheads="1"/>
            </p:cNvSpPr>
            <p:nvPr/>
          </p:nvSpPr>
          <p:spPr bwMode="auto">
            <a:xfrm>
              <a:off x="1202" y="3339"/>
              <a:ext cx="169" cy="184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7" name="Rectangle 8"/>
            <p:cNvSpPr>
              <a:spLocks noChangeArrowheads="1"/>
            </p:cNvSpPr>
            <p:nvPr/>
          </p:nvSpPr>
          <p:spPr bwMode="auto">
            <a:xfrm>
              <a:off x="1366" y="3249"/>
              <a:ext cx="4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chemeClr val="bg1"/>
                  </a:solidFill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solidFill>
                    <a:schemeClr val="bg1"/>
                  </a:solidFill>
                  <a:latin typeface="宋体" panose="02010600030101010101" pitchFamily="2" charset="-122"/>
                </a:rPr>
                <a:t>S</a:t>
              </a:r>
              <a:endParaRPr kumimoji="1" lang="en-US" altLang="zh-CN" sz="2800" b="0" i="1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53385" name="Oval 9"/>
          <p:cNvSpPr>
            <a:spLocks noChangeArrowheads="1"/>
          </p:cNvSpPr>
          <p:nvPr/>
        </p:nvSpPr>
        <p:spPr bwMode="auto">
          <a:xfrm>
            <a:off x="7086600" y="1676400"/>
            <a:ext cx="1752600" cy="1752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7778750" y="2133600"/>
            <a:ext cx="1000125" cy="527050"/>
            <a:chOff x="4900" y="1344"/>
            <a:chExt cx="630" cy="332"/>
          </a:xfrm>
        </p:grpSpPr>
        <p:sp>
          <p:nvSpPr>
            <p:cNvPr id="17444" name="AutoShape 11"/>
            <p:cNvSpPr>
              <a:spLocks noChangeArrowheads="1"/>
            </p:cNvSpPr>
            <p:nvPr/>
          </p:nvSpPr>
          <p:spPr bwMode="auto">
            <a:xfrm>
              <a:off x="4900" y="1444"/>
              <a:ext cx="232" cy="232"/>
            </a:xfrm>
            <a:prstGeom prst="cube">
              <a:avLst>
                <a:gd name="adj" fmla="val 39093"/>
              </a:avLst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5" name="Rectangle 12"/>
            <p:cNvSpPr>
              <a:spLocks noChangeArrowheads="1"/>
            </p:cNvSpPr>
            <p:nvPr/>
          </p:nvSpPr>
          <p:spPr bwMode="auto">
            <a:xfrm>
              <a:off x="5088" y="1344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chemeClr val="bg1"/>
                  </a:solidFill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solidFill>
                    <a:schemeClr val="bg1"/>
                  </a:solidFill>
                  <a:latin typeface="宋体" panose="02010600030101010101" pitchFamily="2" charset="-122"/>
                </a:rPr>
                <a:t>V</a:t>
              </a:r>
              <a:endParaRPr kumimoji="1" lang="en-US" altLang="zh-CN" sz="2800" b="0" i="1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6400800" y="3276600"/>
            <a:ext cx="762000" cy="527050"/>
            <a:chOff x="4228" y="2400"/>
            <a:chExt cx="480" cy="332"/>
          </a:xfrm>
        </p:grpSpPr>
        <p:sp>
          <p:nvSpPr>
            <p:cNvPr id="17442" name="Oval 14"/>
            <p:cNvSpPr>
              <a:spLocks noChangeArrowheads="1"/>
            </p:cNvSpPr>
            <p:nvPr/>
          </p:nvSpPr>
          <p:spPr bwMode="auto">
            <a:xfrm>
              <a:off x="4228" y="2548"/>
              <a:ext cx="184" cy="18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3" name="Rectangle 15"/>
            <p:cNvSpPr>
              <a:spLocks noChangeArrowheads="1"/>
            </p:cNvSpPr>
            <p:nvPr/>
          </p:nvSpPr>
          <p:spPr bwMode="auto">
            <a:xfrm>
              <a:off x="4368" y="240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latin typeface="宋体" panose="02010600030101010101" pitchFamily="2" charset="-122"/>
                </a:rPr>
                <a:t>q</a:t>
              </a:r>
              <a:endParaRPr kumimoji="1" lang="en-US" altLang="zh-CN" sz="2800" b="0" i="1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7232650" y="4244975"/>
            <a:ext cx="920750" cy="1357313"/>
            <a:chOff x="4704" y="3024"/>
            <a:chExt cx="580" cy="855"/>
          </a:xfrm>
        </p:grpSpPr>
        <p:sp>
          <p:nvSpPr>
            <p:cNvPr id="17440" name="Rectangle 17"/>
            <p:cNvSpPr>
              <a:spLocks noChangeArrowheads="1"/>
            </p:cNvSpPr>
            <p:nvPr/>
          </p:nvSpPr>
          <p:spPr bwMode="auto">
            <a:xfrm>
              <a:off x="4704" y="355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 i="1">
                  <a:latin typeface="Times New Roman" panose="02020603050405020304" pitchFamily="18" charset="0"/>
                </a:rPr>
                <a:t>P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17441" name="Rectangle 18"/>
            <p:cNvSpPr>
              <a:spLocks noChangeArrowheads="1"/>
            </p:cNvSpPr>
            <p:nvPr/>
          </p:nvSpPr>
          <p:spPr bwMode="auto">
            <a:xfrm>
              <a:off x="4848" y="3024"/>
              <a:ext cx="43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8000" b="0">
                  <a:latin typeface="宋体" panose="02010600030101010101" pitchFamily="2" charset="-122"/>
                </a:rPr>
                <a:t>.</a:t>
              </a:r>
              <a:endParaRPr kumimoji="1" lang="en-US" altLang="zh-CN" sz="8000" b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19"/>
          <p:cNvGrpSpPr/>
          <p:nvPr/>
        </p:nvGrpSpPr>
        <p:grpSpPr bwMode="auto">
          <a:xfrm>
            <a:off x="971550" y="2133600"/>
            <a:ext cx="2455863" cy="1258888"/>
            <a:chOff x="431" y="2233"/>
            <a:chExt cx="1547" cy="793"/>
          </a:xfrm>
        </p:grpSpPr>
        <p:sp>
          <p:nvSpPr>
            <p:cNvPr id="17434" name="Arc 20"/>
            <p:cNvSpPr/>
            <p:nvPr/>
          </p:nvSpPr>
          <p:spPr bwMode="auto">
            <a:xfrm>
              <a:off x="431" y="2523"/>
              <a:ext cx="148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6"/>
                    <a:pt x="9661" y="8"/>
                    <a:pt x="215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6"/>
                    <a:pt x="9661" y="8"/>
                    <a:pt x="2158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1750" cap="rnd">
              <a:solidFill>
                <a:srgbClr val="0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35" name="Group 21"/>
            <p:cNvGrpSpPr/>
            <p:nvPr/>
          </p:nvGrpSpPr>
          <p:grpSpPr bwMode="auto">
            <a:xfrm>
              <a:off x="1066" y="2233"/>
              <a:ext cx="912" cy="793"/>
              <a:chOff x="4032" y="288"/>
              <a:chExt cx="912" cy="793"/>
            </a:xfrm>
          </p:grpSpPr>
          <p:grpSp>
            <p:nvGrpSpPr>
              <p:cNvPr id="17436" name="Group 22"/>
              <p:cNvGrpSpPr/>
              <p:nvPr/>
            </p:nvGrpSpPr>
            <p:grpSpPr bwMode="auto">
              <a:xfrm>
                <a:off x="4032" y="288"/>
                <a:ext cx="322" cy="327"/>
                <a:chOff x="3984" y="288"/>
                <a:chExt cx="322" cy="327"/>
              </a:xfrm>
            </p:grpSpPr>
            <p:sp>
              <p:nvSpPr>
                <p:cNvPr id="17438" name="Rectangle 23"/>
                <p:cNvSpPr>
                  <a:spLocks noChangeArrowheads="1"/>
                </p:cNvSpPr>
                <p:nvPr/>
              </p:nvSpPr>
              <p:spPr bwMode="auto">
                <a:xfrm>
                  <a:off x="4128" y="288"/>
                  <a:ext cx="1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800" b="0" i="1">
                      <a:latin typeface="Times New Roman" panose="02020603050405020304" pitchFamily="18" charset="0"/>
                    </a:rPr>
                    <a:t>l</a:t>
                  </a:r>
                  <a:endParaRPr kumimoji="1" lang="en-US" altLang="zh-CN" sz="2800" b="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984" y="28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800" b="0">
                      <a:latin typeface="宋体" panose="02010600030101010101" pitchFamily="2" charset="-122"/>
                    </a:rPr>
                    <a:t>d</a:t>
                  </a:r>
                  <a:endParaRPr kumimoji="1" lang="en-US" altLang="zh-CN" sz="2800" b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17437" name="Arc 25"/>
              <p:cNvSpPr/>
              <p:nvPr/>
            </p:nvSpPr>
            <p:spPr bwMode="auto">
              <a:xfrm>
                <a:off x="4128" y="624"/>
                <a:ext cx="816" cy="457"/>
              </a:xfrm>
              <a:custGeom>
                <a:avLst/>
                <a:gdLst>
                  <a:gd name="T0" fmla="*/ 0 w 9690"/>
                  <a:gd name="T1" fmla="*/ 0 h 19953"/>
                  <a:gd name="T2" fmla="*/ 0 w 9690"/>
                  <a:gd name="T3" fmla="*/ 0 h 19953"/>
                  <a:gd name="T4" fmla="*/ 0 w 9690"/>
                  <a:gd name="T5" fmla="*/ 0 h 19953"/>
                  <a:gd name="T6" fmla="*/ 0 60000 65536"/>
                  <a:gd name="T7" fmla="*/ 0 60000 65536"/>
                  <a:gd name="T8" fmla="*/ 0 60000 65536"/>
                  <a:gd name="T9" fmla="*/ 0 w 9690"/>
                  <a:gd name="T10" fmla="*/ 0 h 19953"/>
                  <a:gd name="T11" fmla="*/ 9690 w 9690"/>
                  <a:gd name="T12" fmla="*/ 19953 h 199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90" h="19953" fill="none" extrusionOk="0">
                    <a:moveTo>
                      <a:pt x="-1" y="648"/>
                    </a:moveTo>
                    <a:cubicBezTo>
                      <a:pt x="464" y="415"/>
                      <a:pt x="936" y="199"/>
                      <a:pt x="1417" y="0"/>
                    </a:cubicBezTo>
                  </a:path>
                  <a:path w="9690" h="19953" stroke="0" extrusionOk="0">
                    <a:moveTo>
                      <a:pt x="-1" y="648"/>
                    </a:moveTo>
                    <a:cubicBezTo>
                      <a:pt x="464" y="415"/>
                      <a:pt x="936" y="199"/>
                      <a:pt x="1417" y="0"/>
                    </a:cubicBezTo>
                    <a:lnTo>
                      <a:pt x="9690" y="19953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427" name="Rectangle 26"/>
          <p:cNvSpPr>
            <a:spLocks noChangeArrowheads="1"/>
          </p:cNvSpPr>
          <p:nvPr/>
        </p:nvSpPr>
        <p:spPr bwMode="auto">
          <a:xfrm>
            <a:off x="304800" y="45720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连续带电体的电场</a:t>
            </a:r>
            <a:endParaRPr kumimoji="1" lang="zh-CN" altLang="en-US" sz="280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53403" name="Object 27"/>
          <p:cNvGraphicFramePr>
            <a:graphicFrameLocks noChangeAspect="1"/>
          </p:cNvGraphicFramePr>
          <p:nvPr/>
        </p:nvGraphicFramePr>
        <p:xfrm>
          <a:off x="2700338" y="1752600"/>
          <a:ext cx="14906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1" imgW="484505" imgH="176530" progId="Equation.3">
                  <p:embed/>
                </p:oleObj>
              </mc:Choice>
              <mc:Fallback>
                <p:oleObj name="Equation" r:id="rId1" imgW="484505" imgH="1765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52600"/>
                        <a:ext cx="14906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Rectangle 28"/>
          <p:cNvSpPr>
            <a:spLocks noChangeArrowheads="1"/>
          </p:cNvSpPr>
          <p:nvPr/>
        </p:nvSpPr>
        <p:spPr bwMode="auto">
          <a:xfrm>
            <a:off x="457200" y="1143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电荷元：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7411" name="Object 29"/>
          <p:cNvGraphicFramePr>
            <a:graphicFrameLocks noChangeAspect="1"/>
          </p:cNvGraphicFramePr>
          <p:nvPr/>
        </p:nvGraphicFramePr>
        <p:xfrm>
          <a:off x="1905000" y="1144588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3" imgW="176530" imgH="176530" progId="Equation.3">
                  <p:embed/>
                </p:oleObj>
              </mc:Choice>
              <mc:Fallback>
                <p:oleObj name="Equation" r:id="rId3" imgW="176530" imgH="17653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4588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06" name="Object 30"/>
          <p:cNvGraphicFramePr>
            <a:graphicFrameLocks noChangeAspect="1"/>
          </p:cNvGraphicFramePr>
          <p:nvPr/>
        </p:nvGraphicFramePr>
        <p:xfrm>
          <a:off x="2195513" y="3716338"/>
          <a:ext cx="16954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5" imgW="1421130" imgH="407670" progId="Equation.3">
                  <p:embed/>
                </p:oleObj>
              </mc:Choice>
              <mc:Fallback>
                <p:oleObj name="Equation" r:id="rId5" imgW="1421130" imgH="40767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16954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07" name="Object 31"/>
          <p:cNvGraphicFramePr>
            <a:graphicFrameLocks noChangeAspect="1"/>
          </p:cNvGraphicFramePr>
          <p:nvPr/>
        </p:nvGraphicFramePr>
        <p:xfrm>
          <a:off x="7235825" y="981075"/>
          <a:ext cx="1525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7" imgW="1520190" imgH="407670" progId="Equation.3">
                  <p:embed/>
                </p:oleObj>
              </mc:Choice>
              <mc:Fallback>
                <p:oleObj name="Equation" r:id="rId7" imgW="1520190" imgH="40767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981075"/>
                        <a:ext cx="15255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2"/>
          <p:cNvGrpSpPr/>
          <p:nvPr/>
        </p:nvGrpSpPr>
        <p:grpSpPr bwMode="auto">
          <a:xfrm>
            <a:off x="6623050" y="3733800"/>
            <a:ext cx="1066800" cy="1524000"/>
            <a:chOff x="4368" y="2688"/>
            <a:chExt cx="672" cy="960"/>
          </a:xfrm>
        </p:grpSpPr>
        <p:sp>
          <p:nvSpPr>
            <p:cNvPr id="17433" name="Line 33"/>
            <p:cNvSpPr>
              <a:spLocks noChangeShapeType="1"/>
            </p:cNvSpPr>
            <p:nvPr/>
          </p:nvSpPr>
          <p:spPr bwMode="auto">
            <a:xfrm>
              <a:off x="4368" y="2688"/>
              <a:ext cx="67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6" name="Object 34"/>
            <p:cNvGraphicFramePr>
              <a:graphicFrameLocks noChangeAspect="1"/>
            </p:cNvGraphicFramePr>
            <p:nvPr/>
          </p:nvGraphicFramePr>
          <p:xfrm>
            <a:off x="4560" y="3216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8" name="Equation" r:id="rId9" imgW="228600" imgH="254000" progId="Equation.3">
                    <p:embed/>
                  </p:oleObj>
                </mc:Choice>
                <mc:Fallback>
                  <p:oleObj name="Equation" r:id="rId9" imgW="228600" imgH="2540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16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32" name="Line 36"/>
          <p:cNvSpPr>
            <a:spLocks noChangeShapeType="1"/>
          </p:cNvSpPr>
          <p:nvPr/>
        </p:nvSpPr>
        <p:spPr bwMode="auto">
          <a:xfrm>
            <a:off x="7689850" y="5257800"/>
            <a:ext cx="304800" cy="45720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3415" name="Text Box 39"/>
          <p:cNvSpPr txBox="1">
            <a:spLocks noChangeArrowheads="1"/>
          </p:cNvSpPr>
          <p:nvPr/>
        </p:nvSpPr>
        <p:spPr bwMode="auto">
          <a:xfrm>
            <a:off x="3779838" y="450850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电荷元场强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40"/>
          <p:cNvGraphicFramePr>
            <a:graphicFrameLocks noChangeAspect="1"/>
          </p:cNvGraphicFramePr>
          <p:nvPr/>
        </p:nvGraphicFramePr>
        <p:xfrm>
          <a:off x="3505200" y="5181600"/>
          <a:ext cx="28194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公式" r:id="rId11" imgW="914400" imgH="431800" progId="Equation.3">
                  <p:embed/>
                </p:oleObj>
              </mc:Choice>
              <mc:Fallback>
                <p:oleObj name="公式" r:id="rId11" imgW="9144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81940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C42DBE33-F513-4E49-BB92-8F19A4EB7633}"/>
                  </a:ext>
                </a:extLst>
              </p:cNvPr>
              <p:cNvSpPr txBox="1"/>
              <p:nvPr/>
            </p:nvSpPr>
            <p:spPr>
              <a:xfrm>
                <a:off x="3459535" y="5275571"/>
                <a:ext cx="796180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535" y="5275571"/>
                <a:ext cx="796180" cy="690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4F27927A-54C1-4811-B849-9797E18123D0}"/>
                  </a:ext>
                </a:extLst>
              </p:cNvPr>
              <p:cNvSpPr txBox="1"/>
              <p:nvPr/>
            </p:nvSpPr>
            <p:spPr>
              <a:xfrm>
                <a:off x="7461250" y="5754688"/>
                <a:ext cx="796180" cy="690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4000" b="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0" y="5754688"/>
                <a:ext cx="796180" cy="690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25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25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5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8" grpId="0" autoUpdateAnimBg="0"/>
      <p:bldP spid="1253379" grpId="0" autoUpdateAnimBg="0"/>
      <p:bldP spid="1253380" grpId="0" autoUpdateAnimBg="0"/>
      <p:bldP spid="1253385" grpId="0" animBg="1"/>
      <p:bldP spid="12534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23570E-B901-44E8-8F80-DF6BE164C564}" type="slidenum">
              <a:rPr lang="en-US" altLang="zh-CN" b="0"/>
            </a:fld>
            <a:endParaRPr lang="en-US" altLang="zh-CN" b="0"/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250825" y="795338"/>
            <a:ext cx="864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对于电荷连续分布的带电体，在空间一点</a:t>
            </a:r>
            <a:r>
              <a:rPr kumimoji="1" lang="en-US" altLang="zh-CN" sz="2800">
                <a:latin typeface="Times New Roman" panose="02020603050405020304" pitchFamily="18" charset="0"/>
              </a:rPr>
              <a:t>P</a:t>
            </a:r>
            <a:r>
              <a:rPr kumimoji="1" lang="zh-CN" altLang="en-US" sz="2800">
                <a:latin typeface="Times New Roman" panose="02020603050405020304" pitchFamily="18" charset="0"/>
              </a:rPr>
              <a:t>的场强为：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362200" y="1447800"/>
          <a:ext cx="22463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公式" r:id="rId1" imgW="914400" imgH="431800" progId="Equation.3">
                  <p:embed/>
                </p:oleObj>
              </mc:Choice>
              <mc:Fallback>
                <p:oleObj name="公式" r:id="rId1" imgW="914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22463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3624263" y="4648200"/>
          <a:ext cx="28082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3" imgW="1143000" imgH="431800" progId="Equation.DSMT4">
                  <p:embed/>
                </p:oleObj>
              </mc:Choice>
              <mc:Fallback>
                <p:oleObj name="Equation" r:id="rId3" imgW="1143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648200"/>
                        <a:ext cx="28082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3851275" y="3581400"/>
          <a:ext cx="29019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公式" r:id="rId5" imgW="1180465" imgH="431800" progId="Equation.3">
                  <p:embed/>
                </p:oleObj>
              </mc:Choice>
              <mc:Fallback>
                <p:oleObj name="公式" r:id="rId5" imgW="11804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81400"/>
                        <a:ext cx="29019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3851275" y="2514600"/>
          <a:ext cx="31829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公式" r:id="rId7" imgW="1295400" imgH="431800" progId="Equation.3">
                  <p:embed/>
                </p:oleObj>
              </mc:Choice>
              <mc:Fallback>
                <p:oleObj name="公式" r:id="rId7" imgW="1295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514600"/>
                        <a:ext cx="31829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95288" y="2657475"/>
            <a:ext cx="266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电荷体分布：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68313" y="3725863"/>
            <a:ext cx="2665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电荷面分布：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539750" y="4791075"/>
            <a:ext cx="266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电荷线分布：</a:t>
            </a:r>
            <a:endParaRPr kumimoji="1" lang="zh-CN" altLang="en-US" sz="2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152400" y="57150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电荷密度</a:t>
            </a:r>
            <a:r>
              <a:rPr lang="en-US" altLang="zh-CN" sz="2400" i="1">
                <a:latin typeface="Symbol" panose="05050102010706020507" pitchFamily="18" charset="2"/>
              </a:rPr>
              <a:t>r, s </a:t>
            </a:r>
            <a:r>
              <a:rPr lang="zh-CN" altLang="en-US" sz="2400">
                <a:latin typeface="Symbol" panose="05050102010706020507" pitchFamily="18" charset="2"/>
              </a:rPr>
              <a:t>和 </a:t>
            </a:r>
            <a:r>
              <a:rPr lang="en-US" altLang="zh-CN" sz="2400" i="1">
                <a:latin typeface="Symbol" panose="05050102010706020507" pitchFamily="18" charset="2"/>
              </a:rPr>
              <a:t>l</a:t>
            </a:r>
            <a:r>
              <a:rPr lang="zh-CN" altLang="en-US" sz="2400">
                <a:latin typeface="Times New Roman" panose="02020603050405020304" pitchFamily="18" charset="0"/>
              </a:rPr>
              <a:t>一般地是</a:t>
            </a:r>
            <a:r>
              <a:rPr lang="zh-CN" altLang="en-US" sz="2400">
                <a:solidFill>
                  <a:srgbClr val="792B25"/>
                </a:solidFill>
                <a:latin typeface="Times New Roman" panose="02020603050405020304" pitchFamily="18" charset="0"/>
              </a:rPr>
              <a:t>电荷分布点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我们称之为</a:t>
            </a:r>
            <a:r>
              <a:rPr lang="zh-CN" altLang="en-US" sz="2400">
                <a:solidFill>
                  <a:srgbClr val="792B25"/>
                </a:solidFill>
                <a:latin typeface="Times New Roman" panose="02020603050405020304" pitchFamily="18" charset="0"/>
              </a:rPr>
              <a:t>源点</a:t>
            </a:r>
            <a:r>
              <a:rPr lang="zh-CN" altLang="en-US" sz="2400">
                <a:latin typeface="Times New Roman" panose="02020603050405020304" pitchFamily="18" charset="0"/>
              </a:rPr>
              <a:t>的坐标</a:t>
            </a:r>
            <a:r>
              <a:rPr lang="zh-CN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0" i="1">
                <a:solidFill>
                  <a:srgbClr val="006600"/>
                </a:solidFill>
                <a:latin typeface="Times New Roman" panose="02020603050405020304" pitchFamily="18" charset="0"/>
              </a:rPr>
              <a:t>x',y',z'</a:t>
            </a:r>
            <a:r>
              <a:rPr lang="zh-CN" altLang="en-US" sz="2400">
                <a:solidFill>
                  <a:srgbClr val="006600"/>
                </a:solidFill>
                <a:latin typeface="Times New Roman" panose="02020603050405020304" pitchFamily="18" charset="0"/>
              </a:rPr>
              <a:t>）的函数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914400" y="1600200"/>
          <a:ext cx="1447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公式" r:id="rId9" imgW="571500" imgH="279400" progId="Equation.3">
                  <p:embed/>
                </p:oleObj>
              </mc:Choice>
              <mc:Fallback>
                <p:oleObj name="公式" r:id="rId9" imgW="5715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1447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0CF21A-182B-4CBE-A4D3-A82E39D3C793}" type="slidenum">
              <a:rPr lang="en-US" altLang="zh-CN" b="0"/>
            </a:fld>
            <a:endParaRPr lang="en-US" altLang="zh-CN" b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82650"/>
            <a:ext cx="8218487" cy="56197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000066"/>
                </a:solidFill>
              </a:rPr>
              <a:t>求解连续分布电荷的电场的一般步骤：</a:t>
            </a: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62150"/>
            <a:ext cx="8229600" cy="649288"/>
          </a:xfrm>
          <a:noFill/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依几何体形状和带电特征任取电荷元</a:t>
            </a:r>
            <a:r>
              <a:rPr lang="en-US" altLang="zh-CN" sz="2800" b="0">
                <a:latin typeface="宋体" panose="02010600030101010101" pitchFamily="2" charset="-122"/>
              </a:rPr>
              <a:t>d</a:t>
            </a:r>
            <a:r>
              <a:rPr lang="en-US" altLang="zh-CN" sz="2800" b="0" i="1">
                <a:latin typeface="宋体" panose="02010600030101010101" pitchFamily="2" charset="-122"/>
              </a:rPr>
              <a:t>q</a:t>
            </a:r>
            <a:endParaRPr lang="en-US" altLang="zh-CN" sz="2800" b="0" i="1">
              <a:latin typeface="宋体" panose="02010600030101010101" pitchFamily="2" charset="-122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95288" y="3043238"/>
            <a:ext cx="72723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</a:rPr>
              <a:t>写出电荷元</a:t>
            </a:r>
            <a:r>
              <a:rPr lang="en-US" altLang="zh-CN" sz="2800" b="0">
                <a:latin typeface="宋体" panose="02010600030101010101" pitchFamily="2" charset="-122"/>
              </a:rPr>
              <a:t>d</a:t>
            </a:r>
            <a:r>
              <a:rPr lang="en-US" altLang="zh-CN" sz="2800" b="0" i="1">
                <a:latin typeface="宋体" panose="02010600030101010101" pitchFamily="2" charset="-122"/>
              </a:rPr>
              <a:t>q</a:t>
            </a:r>
            <a:r>
              <a:rPr lang="zh-CN" altLang="en-US" sz="2800">
                <a:latin typeface="宋体" panose="02010600030101010101" pitchFamily="2" charset="-122"/>
              </a:rPr>
              <a:t>的电场表达式</a:t>
            </a:r>
            <a:r>
              <a:rPr lang="en-US" altLang="zh-CN" sz="2800" b="0">
                <a:latin typeface="宋体" panose="02010600030101010101" pitchFamily="2" charset="-122"/>
              </a:rPr>
              <a:t>d</a:t>
            </a:r>
            <a:r>
              <a:rPr lang="en-US" altLang="zh-CN" sz="2800" i="1">
                <a:latin typeface="宋体" panose="02010600030101010101" pitchFamily="2" charset="-122"/>
              </a:rPr>
              <a:t>E</a:t>
            </a:r>
            <a:endParaRPr lang="en-US" altLang="zh-CN" sz="2800" i="1">
              <a:latin typeface="宋体" panose="02010600030101010101" pitchFamily="2" charset="-122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539750" y="3906838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</a:rPr>
              <a:t>写出</a:t>
            </a:r>
            <a:r>
              <a:rPr lang="en-US" altLang="zh-CN" sz="2800" b="0">
                <a:latin typeface="宋体" panose="02010600030101010101" pitchFamily="2" charset="-122"/>
              </a:rPr>
              <a:t>d</a:t>
            </a:r>
            <a:r>
              <a:rPr lang="en-US" altLang="zh-CN" sz="2800" i="1">
                <a:latin typeface="宋体" panose="02010600030101010101" pitchFamily="2" charset="-122"/>
              </a:rPr>
              <a:t>E </a:t>
            </a:r>
            <a:r>
              <a:rPr lang="zh-CN" altLang="en-US" sz="2800">
                <a:latin typeface="宋体" panose="02010600030101010101" pitchFamily="2" charset="-122"/>
              </a:rPr>
              <a:t>在具体坐标系中的分量式，并对这些分量式作积分</a:t>
            </a:r>
            <a:endParaRPr lang="zh-CN" altLang="en-US" sz="2800" i="1">
              <a:latin typeface="宋体" panose="02010600030101010101" pitchFamily="2" charset="-122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95288" y="4986338"/>
            <a:ext cx="73453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·</a:t>
            </a:r>
            <a:r>
              <a:rPr lang="zh-CN" altLang="en-US" sz="2800">
                <a:latin typeface="宋体" panose="02010600030101010101" pitchFamily="2" charset="-122"/>
              </a:rPr>
              <a:t>将分量结果合成，得到所求点的电场强度</a:t>
            </a:r>
            <a:endParaRPr lang="zh-CN" altLang="en-US" sz="2800" i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4664CC-221D-486D-9D59-C4E788BF10F7}" type="slidenum">
              <a:rPr lang="en-US" altLang="zh-CN" b="0"/>
            </a:fld>
            <a:endParaRPr lang="en-US" altLang="zh-CN" b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438400" y="1828800"/>
          <a:ext cx="4191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Image" r:id="rId1" imgW="2519045" imgH="2587625" progId="Photoshop.Application.8">
                  <p:embed/>
                </p:oleObj>
              </mc:Choice>
              <mc:Fallback>
                <p:oleObj name="Image" r:id="rId1" imgW="2519045" imgH="2587625" progId="Photoshop.Application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4191000" cy="48006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1-4]</a:t>
            </a:r>
            <a:r>
              <a:rPr kumimoji="1" lang="zh-CN" altLang="en-US" sz="2400">
                <a:latin typeface="宋体" panose="02010600030101010101" pitchFamily="2" charset="-122"/>
              </a:rPr>
              <a:t>长为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l</a:t>
            </a:r>
            <a:r>
              <a:rPr kumimoji="1" lang="en-US" altLang="zh-CN" sz="2400" i="1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的直线带均匀的电荷，线密度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zh-CN" altLang="en-US" sz="2400">
                <a:latin typeface="宋体" panose="02010600030101010101" pitchFamily="2" charset="-122"/>
              </a:rPr>
              <a:t>，求中垂线上</a:t>
            </a:r>
            <a:r>
              <a:rPr kumimoji="1" lang="en-US" altLang="zh-CN" sz="2400"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宋体" panose="02010600030101010101" pitchFamily="2" charset="-122"/>
              </a:rPr>
              <a:t>点的场强</a:t>
            </a:r>
            <a:r>
              <a:rPr kumimoji="1" lang="en-US" altLang="zh-CN" sz="2400">
                <a:solidFill>
                  <a:srgbClr val="792B25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>
                <a:solidFill>
                  <a:srgbClr val="792B25"/>
                </a:solidFill>
                <a:latin typeface="宋体" panose="02010600030101010101" pitchFamily="2" charset="-122"/>
              </a:rPr>
              <a:t>（教材</a:t>
            </a:r>
            <a:r>
              <a:rPr kumimoji="1" lang="en-US" altLang="zh-CN" sz="2400">
                <a:solidFill>
                  <a:srgbClr val="792B25"/>
                </a:solidFill>
                <a:latin typeface="宋体" panose="02010600030101010101" pitchFamily="2" charset="-122"/>
              </a:rPr>
              <a:t>15</a:t>
            </a:r>
            <a:r>
              <a:rPr kumimoji="1" lang="zh-CN" altLang="en-US" sz="2400">
                <a:solidFill>
                  <a:srgbClr val="792B25"/>
                </a:solidFill>
                <a:latin typeface="宋体" panose="02010600030101010101" pitchFamily="2" charset="-122"/>
              </a:rPr>
              <a:t>）</a:t>
            </a:r>
            <a:endParaRPr kumimoji="1" lang="zh-CN" altLang="en-US" sz="2400">
              <a:solidFill>
                <a:srgbClr val="792B2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3433763" y="4376738"/>
          <a:ext cx="407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3" imgW="165100" imgH="215900" progId="Equation.3">
                  <p:embed/>
                </p:oleObj>
              </mc:Choice>
              <mc:Fallback>
                <p:oleObj name="Equation" r:id="rId3" imgW="165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376738"/>
                        <a:ext cx="407987" cy="534987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D33D79-83E0-455B-961A-823AA22624B9}" type="slidenum">
              <a:rPr lang="en-US" altLang="zh-CN" b="0"/>
            </a:fld>
            <a:endParaRPr lang="en-US" altLang="zh-CN" b="0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4925" y="712788"/>
            <a:ext cx="9109075" cy="61722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792B25"/>
                </a:solidFill>
                <a:latin typeface="宋体" panose="02010600030101010101" pitchFamily="2" charset="-122"/>
              </a:rPr>
              <a:t> [</a:t>
            </a:r>
            <a:r>
              <a:rPr lang="zh-CN" altLang="en-US" sz="2400">
                <a:solidFill>
                  <a:srgbClr val="792B25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>
                <a:solidFill>
                  <a:srgbClr val="792B25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400">
                <a:latin typeface="宋体" panose="02010600030101010101" pitchFamily="2" charset="-122"/>
              </a:rPr>
              <a:t>一个电荷元</a:t>
            </a:r>
            <a:r>
              <a:rPr lang="en-US" altLang="zh-CN" sz="2400" i="1"/>
              <a:t>dq =</a:t>
            </a:r>
            <a:r>
              <a:rPr lang="en-US" altLang="zh-CN" sz="2400" i="1">
                <a:latin typeface="Symbol" panose="05050102010706020507" pitchFamily="18" charset="2"/>
                <a:ea typeface="华康简黑" pitchFamily="49" charset="-122"/>
              </a:rPr>
              <a:t>l </a:t>
            </a:r>
            <a:r>
              <a:rPr lang="en-US" altLang="zh-CN" sz="2400" i="1"/>
              <a:t>dz</a:t>
            </a:r>
            <a:r>
              <a:rPr lang="en-US" altLang="zh-CN" sz="2400" i="1">
                <a:latin typeface="宋体" panose="02010600030101010101" pitchFamily="2" charset="-122"/>
              </a:rPr>
              <a:t> </a:t>
            </a:r>
            <a:r>
              <a:rPr lang="zh-CN" altLang="en-US" sz="2400"/>
              <a:t>在</a:t>
            </a:r>
            <a:r>
              <a:rPr lang="en-US" altLang="zh-CN" sz="2400"/>
              <a:t>P</a:t>
            </a:r>
            <a:r>
              <a:rPr lang="zh-CN" altLang="en-US" sz="2400"/>
              <a:t>点产生的</a:t>
            </a:r>
            <a:r>
              <a:rPr lang="zh-CN" altLang="en-US" sz="2400">
                <a:solidFill>
                  <a:srgbClr val="006600"/>
                </a:solidFill>
              </a:rPr>
              <a:t>元场强</a:t>
            </a:r>
            <a:r>
              <a:rPr lang="zh-CN" altLang="en-US" sz="2400"/>
              <a:t>为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由于</a:t>
            </a:r>
            <a:r>
              <a:rPr lang="zh-CN" altLang="en-US" sz="2400">
                <a:solidFill>
                  <a:srgbClr val="006600"/>
                </a:solidFill>
              </a:rPr>
              <a:t>电线对于中垂线是对称</a:t>
            </a:r>
            <a:r>
              <a:rPr lang="zh-CN" altLang="en-US" sz="2400"/>
              <a:t>的，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因此，每两个对称电荷元</a:t>
            </a:r>
            <a:r>
              <a:rPr lang="en-US" altLang="zh-CN" sz="2400" i="1"/>
              <a:t>dq</a:t>
            </a:r>
            <a:r>
              <a:rPr lang="zh-CN" altLang="en-US" sz="2400"/>
              <a:t>与</a:t>
            </a:r>
            <a:r>
              <a:rPr lang="en-US" altLang="zh-CN" sz="2400" i="1"/>
              <a:t>dq</a:t>
            </a:r>
            <a:r>
              <a:rPr lang="en-US" altLang="zh-CN" sz="2400">
                <a:solidFill>
                  <a:srgbClr val="FFFFFF"/>
                </a:solidFill>
              </a:rPr>
              <a:t>′</a:t>
            </a:r>
            <a:endParaRPr lang="en-US" altLang="zh-CN" sz="2400">
              <a:solidFill>
                <a:srgbClr val="FFFFFF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在</a:t>
            </a:r>
            <a:r>
              <a:rPr lang="en-US" altLang="zh-CN" sz="2400"/>
              <a:t>P</a:t>
            </a:r>
            <a:r>
              <a:rPr lang="zh-CN" altLang="en-US" sz="2400"/>
              <a:t>点的场强叠加后，只有</a:t>
            </a:r>
            <a:r>
              <a:rPr lang="en-US" altLang="zh-CN" sz="2400" i="1"/>
              <a:t>r</a:t>
            </a:r>
            <a:r>
              <a:rPr lang="zh-CN" altLang="en-US" sz="2400"/>
              <a:t>方向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的分量：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其中                       </a:t>
            </a:r>
            <a:endParaRPr lang="zh-CN" altLang="en-US" sz="240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            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因此                       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116013" y="4735513"/>
          <a:ext cx="28305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1" imgW="1447800" imgH="469900" progId="Equation.3">
                  <p:embed/>
                </p:oleObj>
              </mc:Choice>
              <mc:Fallback>
                <p:oleObj name="Equation" r:id="rId1" imgW="14478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35513"/>
                        <a:ext cx="2830512" cy="844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4800600" y="1724025"/>
          <a:ext cx="4191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Image" r:id="rId3" imgW="2519045" imgH="2587625" progId="Photoshop.Application.8">
                  <p:embed/>
                </p:oleObj>
              </mc:Choice>
              <mc:Fallback>
                <p:oleObj name="Image" r:id="rId3" imgW="2519045" imgH="2587625" progId="Photoshop.Application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24025"/>
                        <a:ext cx="4191000" cy="48006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87350" y="1219200"/>
          <a:ext cx="40274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5" imgW="2159000" imgH="431800" progId="Equation.3">
                  <p:embed/>
                </p:oleObj>
              </mc:Choice>
              <mc:Fallback>
                <p:oleObj name="Equation" r:id="rId5" imgW="2159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219200"/>
                        <a:ext cx="4027488" cy="804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/>
        </p:nvGraphicFramePr>
        <p:xfrm>
          <a:off x="5795963" y="4271963"/>
          <a:ext cx="407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7" imgW="165100" imgH="215900" progId="Equation.3">
                  <p:embed/>
                </p:oleObj>
              </mc:Choice>
              <mc:Fallback>
                <p:oleObj name="Equation" r:id="rId7" imgW="165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71963"/>
                        <a:ext cx="407987" cy="534987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981075" y="5715000"/>
          <a:ext cx="34369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715000"/>
                        <a:ext cx="3436938" cy="1027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152400" y="3886200"/>
          <a:ext cx="4419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11" imgW="1943100" imgH="241300" progId="Equation.3">
                  <p:embed/>
                </p:oleObj>
              </mc:Choice>
              <mc:Fallback>
                <p:oleObj name="Equation" r:id="rId11" imgW="1943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6200"/>
                        <a:ext cx="4419600" cy="549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4C5353-3DDC-4AFB-A59D-DC6D829682CF}" type="slidenum">
              <a:rPr lang="en-US" altLang="zh-CN" b="0"/>
            </a:fld>
            <a:endParaRPr lang="en-US" altLang="zh-CN" b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990600"/>
            <a:ext cx="8964612" cy="3657600"/>
          </a:xfrm>
          <a:noFill/>
        </p:spPr>
        <p:txBody>
          <a:bodyPr lIns="0" tIns="0" rIns="0" bIns="0"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</a:t>
            </a:r>
            <a:r>
              <a:rPr lang="zh-CN" altLang="en-US" sz="2800">
                <a:latin typeface="宋体" panose="02010600030101010101" pitchFamily="2" charset="-122"/>
              </a:rPr>
              <a:t>将变量</a:t>
            </a:r>
            <a:r>
              <a:rPr lang="en-US" altLang="zh-CN" sz="2800" i="1">
                <a:latin typeface="宋体" panose="02010600030101010101" pitchFamily="2" charset="-122"/>
              </a:rPr>
              <a:t>z</a:t>
            </a:r>
            <a:r>
              <a:rPr lang="zh-CN" altLang="en-US" sz="2800">
                <a:latin typeface="宋体" panose="02010600030101010101" pitchFamily="2" charset="-122"/>
              </a:rPr>
              <a:t>从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到 </a:t>
            </a:r>
            <a:r>
              <a:rPr lang="en-US" altLang="zh-CN" sz="2800" b="0" i="1"/>
              <a:t>l</a:t>
            </a:r>
            <a:r>
              <a:rPr lang="en-US" altLang="zh-CN" sz="2800" i="1"/>
              <a:t> </a:t>
            </a:r>
            <a:r>
              <a:rPr lang="zh-CN" altLang="en-US" sz="2800">
                <a:latin typeface="宋体" panose="02010600030101010101" pitchFamily="2" charset="-122"/>
              </a:rPr>
              <a:t>积分，便得到</a:t>
            </a:r>
            <a:r>
              <a:rPr lang="en-US" altLang="zh-CN" sz="2800">
                <a:latin typeface="宋体" panose="02010600030101010101" pitchFamily="2" charset="-122"/>
              </a:rPr>
              <a:t>P</a:t>
            </a:r>
            <a:r>
              <a:rPr lang="zh-CN" altLang="en-US" sz="2800">
                <a:latin typeface="宋体" panose="02010600030101010101" pitchFamily="2" charset="-122"/>
              </a:rPr>
              <a:t>点的总场强</a:t>
            </a:r>
            <a:endParaRPr lang="zh-CN" altLang="en-US" sz="280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                               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                                            </a:t>
            </a:r>
            <a:r>
              <a:rPr lang="zh-CN" altLang="en-US" sz="2800">
                <a:latin typeface="宋体" panose="02010600030101010101" pitchFamily="2" charset="-122"/>
              </a:rPr>
              <a:t>  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  <a:latin typeface="宋体" panose="02010600030101010101" pitchFamily="2" charset="-122"/>
              </a:rPr>
              <a:t>由于带电线与</a:t>
            </a:r>
            <a:r>
              <a:rPr lang="en-US" altLang="zh-CN" sz="2800" i="1">
                <a:solidFill>
                  <a:srgbClr val="792B25"/>
                </a:solidFill>
                <a:latin typeface="宋体" panose="02010600030101010101" pitchFamily="2" charset="-122"/>
              </a:rPr>
              <a:t>z </a:t>
            </a:r>
            <a:r>
              <a:rPr lang="zh-CN" altLang="en-US" sz="2800">
                <a:solidFill>
                  <a:srgbClr val="792B25"/>
                </a:solidFill>
                <a:latin typeface="宋体" panose="02010600030101010101" pitchFamily="2" charset="-122"/>
              </a:rPr>
              <a:t>轴重合</a:t>
            </a:r>
            <a:r>
              <a:rPr lang="zh-CN" altLang="en-US" sz="2800">
                <a:latin typeface="宋体" panose="02010600030101010101" pitchFamily="2" charset="-122"/>
              </a:rPr>
              <a:t>，因此它的</a:t>
            </a:r>
            <a:r>
              <a:rPr lang="zh-CN" altLang="en-US" sz="2800">
                <a:solidFill>
                  <a:srgbClr val="792B25"/>
                </a:solidFill>
                <a:latin typeface="宋体" panose="02010600030101010101" pitchFamily="2" charset="-122"/>
              </a:rPr>
              <a:t>电场具有</a:t>
            </a:r>
            <a:r>
              <a:rPr lang="en-US" altLang="zh-CN" sz="2800" i="1">
                <a:solidFill>
                  <a:srgbClr val="792B25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800">
                <a:solidFill>
                  <a:srgbClr val="792B25"/>
                </a:solidFill>
                <a:latin typeface="宋体" panose="02010600030101010101" pitchFamily="2" charset="-122"/>
              </a:rPr>
              <a:t>轴的对称性</a:t>
            </a:r>
            <a:r>
              <a:rPr lang="zh-CN" altLang="en-US" sz="2800">
                <a:latin typeface="宋体" panose="02010600030101010101" pitchFamily="2" charset="-122"/>
              </a:rPr>
              <a:t>，即与</a:t>
            </a:r>
            <a:r>
              <a:rPr lang="en-US" altLang="zh-CN" sz="2800" i="1">
                <a:latin typeface="宋体" panose="02010600030101010101" pitchFamily="2" charset="-122"/>
              </a:rPr>
              <a:t>z </a:t>
            </a:r>
            <a:r>
              <a:rPr lang="zh-CN" altLang="en-US" sz="2800">
                <a:latin typeface="宋体" panose="02010600030101010101" pitchFamily="2" charset="-122"/>
              </a:rPr>
              <a:t>轴重合的所有平面上电场分布都相同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这意味着，在电线的中垂面上，以</a:t>
            </a:r>
            <a:r>
              <a:rPr lang="en-US" altLang="zh-CN" sz="2800" i="1"/>
              <a:t>r</a:t>
            </a:r>
            <a:r>
              <a:rPr lang="zh-CN" altLang="en-US" sz="2800">
                <a:latin typeface="宋体" panose="02010600030101010101" pitchFamily="2" charset="-122"/>
              </a:rPr>
              <a:t>为半径的圆周上每一点，场强值都由此式给出，它们的方向均沿    （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当电荷密度</a:t>
            </a:r>
            <a:r>
              <a:rPr lang="en-US" altLang="zh-CN" sz="2800" i="1">
                <a:solidFill>
                  <a:srgbClr val="0000CC"/>
                </a:solidFill>
                <a:latin typeface="Symbol" panose="05050102010706020507" pitchFamily="18" charset="2"/>
                <a:ea typeface="华康简黑" pitchFamily="49" charset="-122"/>
              </a:rPr>
              <a:t>l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为正值</a:t>
            </a:r>
            <a:r>
              <a:rPr lang="zh-CN" altLang="en-US" sz="2800">
                <a:latin typeface="宋体" panose="02010600030101010101" pitchFamily="2" charset="-122"/>
              </a:rPr>
              <a:t>），或沿      （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当电荷密度</a:t>
            </a:r>
            <a:r>
              <a:rPr lang="en-US" altLang="zh-CN" sz="2800" i="1">
                <a:solidFill>
                  <a:srgbClr val="0000CC"/>
                </a:solidFill>
                <a:latin typeface="Symbol" panose="05050102010706020507" pitchFamily="18" charset="2"/>
                <a:ea typeface="华康简黑" pitchFamily="49" charset="-122"/>
              </a:rPr>
              <a:t>l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为负值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endParaRPr lang="en-US" altLang="zh-CN" sz="280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4024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914400" y="1524000"/>
          <a:ext cx="6642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" imgW="2679700" imgH="482600" progId="Equation.3">
                  <p:embed/>
                </p:oleObj>
              </mc:Choice>
              <mc:Fallback>
                <p:oleObj name="Equation" r:id="rId1" imgW="26797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642100" cy="1203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5334000" y="4572000"/>
          <a:ext cx="44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3" imgW="165100" imgH="215900" progId="Equation.3">
                  <p:embed/>
                </p:oleObj>
              </mc:Choice>
              <mc:Fallback>
                <p:oleObj name="Equation" r:id="rId3" imgW="165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44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2133600" y="5105400"/>
          <a:ext cx="647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5" imgW="266065" imgH="215900" progId="Equation.3">
                  <p:embed/>
                </p:oleObj>
              </mc:Choice>
              <mc:Fallback>
                <p:oleObj name="Equation" r:id="rId5" imgW="2660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6477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E89E32-1ED6-480A-A8C4-523E7F58FACE}" type="slidenum">
              <a:rPr lang="en-US" altLang="zh-CN" b="0"/>
            </a:fld>
            <a:endParaRPr lang="en-US" altLang="zh-CN" b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838200"/>
            <a:ext cx="8736012" cy="5486400"/>
          </a:xfrm>
          <a:noFill/>
        </p:spPr>
        <p:txBody>
          <a:bodyPr lIns="0" tIns="0" rIns="0" bIns="0"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当电线</a:t>
            </a:r>
            <a:r>
              <a:rPr lang="zh-CN" altLang="en-US" sz="2400">
                <a:solidFill>
                  <a:srgbClr val="006600"/>
                </a:solidFill>
              </a:rPr>
              <a:t>“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无穷长</a:t>
            </a:r>
            <a:r>
              <a:rPr lang="zh-CN" altLang="en-US" sz="2400">
                <a:solidFill>
                  <a:srgbClr val="006600"/>
                </a:solidFill>
              </a:rPr>
              <a:t>”</a:t>
            </a:r>
            <a:r>
              <a:rPr lang="zh-CN" altLang="en-US" sz="2400">
                <a:solidFill>
                  <a:srgbClr val="006600"/>
                </a:solidFill>
                <a:latin typeface="宋体" panose="02010600030101010101" pitchFamily="2" charset="-122"/>
              </a:rPr>
              <a:t>时，任何与电线垂直的平面都可以看成是它的中垂面</a:t>
            </a:r>
            <a:r>
              <a:rPr lang="en-US" altLang="zh-CN" sz="2400">
                <a:solidFill>
                  <a:srgbClr val="0066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>
                <a:latin typeface="宋体" panose="02010600030101010101" pitchFamily="2" charset="-122"/>
              </a:rPr>
              <a:t>取上式  </a:t>
            </a:r>
            <a:r>
              <a:rPr lang="en-US" altLang="zh-CN" sz="2400" i="1"/>
              <a:t>l </a:t>
            </a:r>
            <a:r>
              <a:rPr lang="en-US" altLang="zh-CN" sz="2400">
                <a:latin typeface="宋体" panose="02010600030101010101" pitchFamily="2" charset="-122"/>
              </a:rPr>
              <a:t>→∞</a:t>
            </a:r>
            <a:r>
              <a:rPr lang="zh-CN" altLang="en-US" sz="2400">
                <a:latin typeface="宋体" panose="02010600030101010101" pitchFamily="2" charset="-122"/>
              </a:rPr>
              <a:t>时的极限，便得到此情形下的电场分布函数 </a:t>
            </a:r>
            <a:endParaRPr lang="zh-CN" altLang="en-US" sz="2400" i="1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i="1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             </a:t>
            </a:r>
            <a:endParaRPr lang="en-US" altLang="zh-CN" sz="240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0" y="3348038"/>
          <a:ext cx="3546475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Image" r:id="rId1" imgW="8801100" imgH="8712200" progId="Photoshop.Image.6">
                  <p:embed/>
                </p:oleObj>
              </mc:Choice>
              <mc:Fallback>
                <p:oleObj name="Image" r:id="rId1" imgW="8801100" imgH="8712200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48038"/>
                        <a:ext cx="3546475" cy="35099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1" name="Object 9"/>
          <p:cNvGraphicFramePr>
            <a:graphicFrameLocks noChangeAspect="1"/>
          </p:cNvGraphicFramePr>
          <p:nvPr/>
        </p:nvGraphicFramePr>
        <p:xfrm>
          <a:off x="1463675" y="2057400"/>
          <a:ext cx="21764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057400"/>
                        <a:ext cx="2176463" cy="1130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7467600" y="2286000"/>
            <a:ext cx="0" cy="4419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7" name="Group 11"/>
          <p:cNvGrpSpPr/>
          <p:nvPr/>
        </p:nvGrpSpPr>
        <p:grpSpPr bwMode="auto">
          <a:xfrm>
            <a:off x="6553200" y="3276600"/>
            <a:ext cx="1828800" cy="2895600"/>
            <a:chOff x="4368" y="1824"/>
            <a:chExt cx="1152" cy="1824"/>
          </a:xfrm>
        </p:grpSpPr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 flipH="1">
              <a:off x="4896" y="1824"/>
              <a:ext cx="9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9" name="Group 13"/>
            <p:cNvGrpSpPr/>
            <p:nvPr/>
          </p:nvGrpSpPr>
          <p:grpSpPr bwMode="auto">
            <a:xfrm>
              <a:off x="4368" y="1824"/>
              <a:ext cx="1152" cy="1824"/>
              <a:chOff x="4368" y="1824"/>
              <a:chExt cx="1152" cy="1824"/>
            </a:xfrm>
          </p:grpSpPr>
          <p:grpSp>
            <p:nvGrpSpPr>
              <p:cNvPr id="22540" name="Group 14"/>
              <p:cNvGrpSpPr/>
              <p:nvPr/>
            </p:nvGrpSpPr>
            <p:grpSpPr bwMode="auto">
              <a:xfrm>
                <a:off x="4368" y="1824"/>
                <a:ext cx="1152" cy="1296"/>
                <a:chOff x="4368" y="1824"/>
                <a:chExt cx="1152" cy="1296"/>
              </a:xfrm>
            </p:grpSpPr>
            <p:grpSp>
              <p:nvGrpSpPr>
                <p:cNvPr id="22550" name="Group 15"/>
                <p:cNvGrpSpPr/>
                <p:nvPr/>
              </p:nvGrpSpPr>
              <p:grpSpPr bwMode="auto">
                <a:xfrm>
                  <a:off x="4368" y="1824"/>
                  <a:ext cx="1152" cy="816"/>
                  <a:chOff x="4368" y="1824"/>
                  <a:chExt cx="1152" cy="816"/>
                </a:xfrm>
              </p:grpSpPr>
              <p:grpSp>
                <p:nvGrpSpPr>
                  <p:cNvPr id="22560" name="Group 16"/>
                  <p:cNvGrpSpPr/>
                  <p:nvPr/>
                </p:nvGrpSpPr>
                <p:grpSpPr bwMode="auto">
                  <a:xfrm>
                    <a:off x="4368" y="1824"/>
                    <a:ext cx="1152" cy="384"/>
                    <a:chOff x="4368" y="1824"/>
                    <a:chExt cx="1152" cy="384"/>
                  </a:xfrm>
                </p:grpSpPr>
                <p:sp>
                  <p:nvSpPr>
                    <p:cNvPr id="22570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2016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1824"/>
                      <a:ext cx="192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2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08" y="1872"/>
                      <a:ext cx="672" cy="2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872"/>
                      <a:ext cx="768" cy="2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4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1920"/>
                      <a:ext cx="1056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1920"/>
                      <a:ext cx="1008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6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824"/>
                      <a:ext cx="336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1824"/>
                      <a:ext cx="528" cy="3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56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448"/>
                    <a:ext cx="11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2304"/>
                    <a:ext cx="672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304"/>
                    <a:ext cx="768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2352"/>
                    <a:ext cx="1056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352"/>
                    <a:ext cx="1008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2256"/>
                    <a:ext cx="336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256"/>
                    <a:ext cx="528" cy="3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9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96" y="2256"/>
                    <a:ext cx="96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stealth" w="med" len="med"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51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2" name="Line 35"/>
                <p:cNvSpPr>
                  <a:spLocks noChangeShapeType="1"/>
                </p:cNvSpPr>
                <p:nvPr/>
              </p:nvSpPr>
              <p:spPr bwMode="auto">
                <a:xfrm>
                  <a:off x="4848" y="2736"/>
                  <a:ext cx="192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08" y="2784"/>
                  <a:ext cx="67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4" name="Line 37"/>
                <p:cNvSpPr>
                  <a:spLocks noChangeShapeType="1"/>
                </p:cNvSpPr>
                <p:nvPr/>
              </p:nvSpPr>
              <p:spPr bwMode="auto">
                <a:xfrm>
                  <a:off x="4560" y="2784"/>
                  <a:ext cx="768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416" y="2832"/>
                  <a:ext cx="105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6" name="Line 39"/>
                <p:cNvSpPr>
                  <a:spLocks noChangeShapeType="1"/>
                </p:cNvSpPr>
                <p:nvPr/>
              </p:nvSpPr>
              <p:spPr bwMode="auto">
                <a:xfrm>
                  <a:off x="4464" y="2832"/>
                  <a:ext cx="100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752" y="2736"/>
                  <a:ext cx="336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8" name="Line 41"/>
                <p:cNvSpPr>
                  <a:spLocks noChangeShapeType="1"/>
                </p:cNvSpPr>
                <p:nvPr/>
              </p:nvSpPr>
              <p:spPr bwMode="auto">
                <a:xfrm>
                  <a:off x="4656" y="2736"/>
                  <a:ext cx="528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896" y="2736"/>
                  <a:ext cx="96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41" name="Line 43"/>
              <p:cNvSpPr>
                <a:spLocks noChangeShapeType="1"/>
              </p:cNvSpPr>
              <p:nvPr/>
            </p:nvSpPr>
            <p:spPr bwMode="auto">
              <a:xfrm>
                <a:off x="4368" y="345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44"/>
              <p:cNvSpPr>
                <a:spLocks noChangeShapeType="1"/>
              </p:cNvSpPr>
              <p:nvPr/>
            </p:nvSpPr>
            <p:spPr bwMode="auto">
              <a:xfrm>
                <a:off x="4848" y="3264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45"/>
              <p:cNvSpPr>
                <a:spLocks noChangeShapeType="1"/>
              </p:cNvSpPr>
              <p:nvPr/>
            </p:nvSpPr>
            <p:spPr bwMode="auto">
              <a:xfrm flipV="1">
                <a:off x="4608" y="3312"/>
                <a:ext cx="67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46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76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47"/>
              <p:cNvSpPr>
                <a:spLocks noChangeShapeType="1"/>
              </p:cNvSpPr>
              <p:nvPr/>
            </p:nvSpPr>
            <p:spPr bwMode="auto">
              <a:xfrm flipV="1">
                <a:off x="4416" y="3360"/>
                <a:ext cx="105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48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00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49"/>
              <p:cNvSpPr>
                <a:spLocks noChangeShapeType="1"/>
              </p:cNvSpPr>
              <p:nvPr/>
            </p:nvSpPr>
            <p:spPr bwMode="auto">
              <a:xfrm flipV="1">
                <a:off x="4752" y="3264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Line 50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Line 51"/>
              <p:cNvSpPr>
                <a:spLocks noChangeShapeType="1"/>
              </p:cNvSpPr>
              <p:nvPr/>
            </p:nvSpPr>
            <p:spPr bwMode="auto">
              <a:xfrm flipH="1">
                <a:off x="4896" y="3264"/>
                <a:ext cx="9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4572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求一均匀带电圆环轴线上任一点</a:t>
            </a:r>
            <a:r>
              <a:rPr kumimoji="1" lang="en-US" altLang="zh-CN" sz="2800" i="1">
                <a:latin typeface="宋体" panose="02010600030101010101" pitchFamily="2" charset="-122"/>
              </a:rPr>
              <a:t>x</a:t>
            </a:r>
            <a:r>
              <a:rPr kumimoji="1" lang="zh-CN" altLang="en-US" sz="2800">
                <a:latin typeface="宋体" panose="02010600030101010101" pitchFamily="2" charset="-122"/>
              </a:rPr>
              <a:t>处的电场。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905000" y="2590800"/>
            <a:ext cx="1143000" cy="2438400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514600" y="3810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438400" y="2590800"/>
            <a:ext cx="15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514600" y="2590800"/>
            <a:ext cx="2438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514600" y="2590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429000" y="3733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i="1">
                <a:latin typeface="宋体" panose="02010600030101010101" pitchFamily="2" charset="-122"/>
              </a:rPr>
              <a:t>x</a:t>
            </a:r>
            <a:endParaRPr kumimoji="1" lang="en-US" altLang="zh-CN" sz="2800" i="1">
              <a:latin typeface="宋体" panose="02010600030101010101" pitchFamily="2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800600" y="3124200"/>
            <a:ext cx="388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latin typeface="宋体" panose="02010600030101010101" pitchFamily="2" charset="-122"/>
              </a:rPr>
              <a:t>p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133600" y="3048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i="1">
                <a:latin typeface="宋体" panose="02010600030101010101" pitchFamily="2" charset="-122"/>
              </a:rPr>
              <a:t>R</a:t>
            </a:r>
            <a:endParaRPr kumimoji="1" lang="en-US" altLang="zh-CN" sz="2800" i="1">
              <a:latin typeface="宋体" panose="02010600030101010101" pitchFamily="2" charset="-122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5146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9530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96240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25D66F-FA85-4252-A516-591A3DA28BCE}" type="slidenum">
              <a:rPr lang="en-US" altLang="zh-CN" b="0"/>
            </a:fld>
            <a:endParaRPr lang="en-US" altLang="zh-CN" b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781300"/>
            <a:ext cx="8763000" cy="3390900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400"/>
              <a:t>　　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设想有某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一个带电体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它周围</a:t>
            </a:r>
            <a:r>
              <a:rPr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空间中存在着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电场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，于是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处于电场中任意一点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rgbClr val="0000CC"/>
                </a:solidFill>
              </a:rPr>
              <a:t>P</a:t>
            </a:r>
            <a:r>
              <a:rPr lang="en-US" altLang="zh-CN" sz="2400">
                <a:solidFill>
                  <a:schemeClr val="accent1"/>
                </a:solidFill>
              </a:rPr>
              <a:t>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的另一个点电荷</a:t>
            </a:r>
            <a:r>
              <a:rPr lang="en-US" altLang="zh-CN" sz="2400" b="0" i="1">
                <a:solidFill>
                  <a:srgbClr val="006600"/>
                </a:solidFill>
                <a:ea typeface="仿宋_GB2312" pitchFamily="49" charset="-122"/>
              </a:rPr>
              <a:t>q</a:t>
            </a:r>
            <a:r>
              <a:rPr lang="en-US" altLang="zh-CN" sz="2400" baseline="-25000">
                <a:solidFill>
                  <a:srgbClr val="006600"/>
                </a:solidFill>
                <a:ea typeface="仿宋_GB2312" pitchFamily="49" charset="-122"/>
              </a:rPr>
              <a:t>0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受到的电力</a:t>
            </a:r>
            <a:r>
              <a:rPr lang="en-US" altLang="zh-CN" sz="2400" i="1">
                <a:solidFill>
                  <a:srgbClr val="006600"/>
                </a:solidFill>
                <a:ea typeface="仿宋_GB2312" pitchFamily="49" charset="-122"/>
              </a:rPr>
              <a:t>F</a:t>
            </a:r>
            <a:r>
              <a:rPr lang="en-US" altLang="zh-CN" sz="2400" i="1">
                <a:solidFill>
                  <a:srgbClr val="66FF33"/>
                </a:solidFill>
                <a:ea typeface="仿宋_GB2312" pitchFamily="49" charset="-122"/>
              </a:rPr>
              <a:t> 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: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                                  </a:t>
            </a:r>
            <a:r>
              <a:rPr lang="en-US" altLang="zh-CN" sz="2400"/>
              <a:t>(1.7)</a:t>
            </a:r>
            <a:endParaRPr lang="en-US" altLang="zh-CN" sz="240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400"/>
              <a:t>  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762000"/>
            <a:ext cx="4648200" cy="566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怎样描写电场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?</a:t>
            </a:r>
            <a:endParaRPr lang="en-US" altLang="zh-CN" sz="36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581400" y="4191000"/>
          <a:ext cx="1828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" imgW="508000" imgH="254000" progId="Equation.3">
                  <p:embed/>
                </p:oleObj>
              </mc:Choice>
              <mc:Fallback>
                <p:oleObj name="Equation" r:id="rId1" imgW="508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1828800" cy="904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Freeform 9"/>
          <p:cNvSpPr/>
          <p:nvPr/>
        </p:nvSpPr>
        <p:spPr bwMode="auto">
          <a:xfrm>
            <a:off x="6477000" y="1484313"/>
            <a:ext cx="877888" cy="985837"/>
          </a:xfrm>
          <a:custGeom>
            <a:avLst/>
            <a:gdLst>
              <a:gd name="T0" fmla="*/ 2147483647 w 553"/>
              <a:gd name="T1" fmla="*/ 2147483647 h 621"/>
              <a:gd name="T2" fmla="*/ 2147483647 w 553"/>
              <a:gd name="T3" fmla="*/ 2147483647 h 621"/>
              <a:gd name="T4" fmla="*/ 2147483647 w 553"/>
              <a:gd name="T5" fmla="*/ 2147483647 h 621"/>
              <a:gd name="T6" fmla="*/ 2147483647 w 553"/>
              <a:gd name="T7" fmla="*/ 2147483647 h 621"/>
              <a:gd name="T8" fmla="*/ 2147483647 w 553"/>
              <a:gd name="T9" fmla="*/ 2147483647 h 621"/>
              <a:gd name="T10" fmla="*/ 0 w 553"/>
              <a:gd name="T11" fmla="*/ 2147483647 h 621"/>
              <a:gd name="T12" fmla="*/ 2147483647 w 553"/>
              <a:gd name="T13" fmla="*/ 2147483647 h 621"/>
              <a:gd name="T14" fmla="*/ 2147483647 w 553"/>
              <a:gd name="T15" fmla="*/ 2147483647 h 621"/>
              <a:gd name="T16" fmla="*/ 2147483647 w 553"/>
              <a:gd name="T17" fmla="*/ 2147483647 h 621"/>
              <a:gd name="T18" fmla="*/ 2147483647 w 553"/>
              <a:gd name="T19" fmla="*/ 2147483647 h 621"/>
              <a:gd name="T20" fmla="*/ 2147483647 w 553"/>
              <a:gd name="T21" fmla="*/ 2147483647 h 621"/>
              <a:gd name="T22" fmla="*/ 2147483647 w 553"/>
              <a:gd name="T23" fmla="*/ 2147483647 h 621"/>
              <a:gd name="T24" fmla="*/ 2147483647 w 553"/>
              <a:gd name="T25" fmla="*/ 2147483647 h 621"/>
              <a:gd name="T26" fmla="*/ 2147483647 w 553"/>
              <a:gd name="T27" fmla="*/ 2147483647 h 621"/>
              <a:gd name="T28" fmla="*/ 2147483647 w 553"/>
              <a:gd name="T29" fmla="*/ 2147483647 h 621"/>
              <a:gd name="T30" fmla="*/ 2147483647 w 553"/>
              <a:gd name="T31" fmla="*/ 2147483647 h 621"/>
              <a:gd name="T32" fmla="*/ 2147483647 w 553"/>
              <a:gd name="T33" fmla="*/ 2147483647 h 621"/>
              <a:gd name="T34" fmla="*/ 2147483647 w 553"/>
              <a:gd name="T35" fmla="*/ 2147483647 h 62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3"/>
              <a:gd name="T55" fmla="*/ 0 h 621"/>
              <a:gd name="T56" fmla="*/ 553 w 553"/>
              <a:gd name="T57" fmla="*/ 621 h 62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3" h="621">
                <a:moveTo>
                  <a:pt x="264" y="105"/>
                </a:moveTo>
                <a:cubicBezTo>
                  <a:pt x="216" y="121"/>
                  <a:pt x="181" y="161"/>
                  <a:pt x="152" y="201"/>
                </a:cubicBezTo>
                <a:cubicBezTo>
                  <a:pt x="145" y="211"/>
                  <a:pt x="144" y="225"/>
                  <a:pt x="136" y="233"/>
                </a:cubicBezTo>
                <a:cubicBezTo>
                  <a:pt x="136" y="233"/>
                  <a:pt x="76" y="273"/>
                  <a:pt x="64" y="281"/>
                </a:cubicBezTo>
                <a:cubicBezTo>
                  <a:pt x="56" y="286"/>
                  <a:pt x="40" y="297"/>
                  <a:pt x="40" y="297"/>
                </a:cubicBezTo>
                <a:cubicBezTo>
                  <a:pt x="2" y="354"/>
                  <a:pt x="13" y="326"/>
                  <a:pt x="0" y="377"/>
                </a:cubicBezTo>
                <a:cubicBezTo>
                  <a:pt x="9" y="453"/>
                  <a:pt x="11" y="549"/>
                  <a:pt x="96" y="577"/>
                </a:cubicBezTo>
                <a:cubicBezTo>
                  <a:pt x="173" y="575"/>
                  <a:pt x="393" y="621"/>
                  <a:pt x="448" y="497"/>
                </a:cubicBezTo>
                <a:cubicBezTo>
                  <a:pt x="486" y="411"/>
                  <a:pt x="444" y="479"/>
                  <a:pt x="480" y="425"/>
                </a:cubicBezTo>
                <a:cubicBezTo>
                  <a:pt x="488" y="392"/>
                  <a:pt x="499" y="374"/>
                  <a:pt x="512" y="345"/>
                </a:cubicBezTo>
                <a:cubicBezTo>
                  <a:pt x="519" y="330"/>
                  <a:pt x="528" y="297"/>
                  <a:pt x="528" y="297"/>
                </a:cubicBezTo>
                <a:cubicBezTo>
                  <a:pt x="525" y="214"/>
                  <a:pt x="553" y="121"/>
                  <a:pt x="512" y="49"/>
                </a:cubicBezTo>
                <a:cubicBezTo>
                  <a:pt x="495" y="19"/>
                  <a:pt x="470" y="19"/>
                  <a:pt x="440" y="9"/>
                </a:cubicBezTo>
                <a:cubicBezTo>
                  <a:pt x="432" y="6"/>
                  <a:pt x="416" y="1"/>
                  <a:pt x="416" y="1"/>
                </a:cubicBezTo>
                <a:cubicBezTo>
                  <a:pt x="376" y="4"/>
                  <a:pt x="335" y="0"/>
                  <a:pt x="296" y="9"/>
                </a:cubicBezTo>
                <a:cubicBezTo>
                  <a:pt x="277" y="13"/>
                  <a:pt x="248" y="41"/>
                  <a:pt x="248" y="41"/>
                </a:cubicBezTo>
                <a:cubicBezTo>
                  <a:pt x="230" y="68"/>
                  <a:pt x="208" y="89"/>
                  <a:pt x="240" y="129"/>
                </a:cubicBezTo>
                <a:cubicBezTo>
                  <a:pt x="247" y="138"/>
                  <a:pt x="256" y="113"/>
                  <a:pt x="264" y="105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8099425" y="1484313"/>
            <a:ext cx="14446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7813675" y="104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CC"/>
                </a:solidFill>
                <a:latin typeface="创艺简细圆" charset="-122"/>
                <a:ea typeface="创艺简细圆" charset="-122"/>
              </a:rPr>
              <a:t>P</a:t>
            </a:r>
            <a:endParaRPr lang="en-US" altLang="zh-CN" sz="2400">
              <a:solidFill>
                <a:srgbClr val="0000CC"/>
              </a:solidFill>
              <a:latin typeface="创艺简细圆" charset="-122"/>
              <a:ea typeface="创艺简细圆" charset="-122"/>
            </a:endParaRPr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 flipV="1">
            <a:off x="8243888" y="1147763"/>
            <a:ext cx="288925" cy="336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8532813" y="113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solidFill>
                  <a:srgbClr val="006600"/>
                </a:solidFill>
                <a:latin typeface="创艺简细圆" charset="-122"/>
                <a:ea typeface="创艺简细圆" charset="-122"/>
              </a:rPr>
              <a:t>F</a:t>
            </a:r>
            <a:endParaRPr lang="en-US" altLang="zh-CN" sz="2400" i="1">
              <a:solidFill>
                <a:srgbClr val="006600"/>
              </a:solidFill>
              <a:latin typeface="创艺简细圆" charset="-122"/>
              <a:ea typeface="创艺简细圆" charset="-122"/>
            </a:endParaRPr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8145463" y="16891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i="1">
                <a:solidFill>
                  <a:srgbClr val="006600"/>
                </a:solidFill>
                <a:latin typeface="Times New Roman" panose="02020603050405020304" pitchFamily="18" charset="0"/>
                <a:ea typeface="创艺简细圆" charset="-122"/>
              </a:rPr>
              <a:t>q</a:t>
            </a:r>
            <a:r>
              <a:rPr lang="en-US" altLang="zh-CN" sz="2400" b="0" i="1" baseline="-25000">
                <a:solidFill>
                  <a:srgbClr val="006600"/>
                </a:solidFill>
                <a:latin typeface="Times New Roman" panose="02020603050405020304" pitchFamily="18" charset="0"/>
                <a:ea typeface="创艺简细圆" charset="-122"/>
              </a:rPr>
              <a:t>0</a:t>
            </a:r>
            <a:endParaRPr lang="en-US" altLang="zh-CN" sz="2400" b="0" i="1" baseline="-25000">
              <a:solidFill>
                <a:srgbClr val="006600"/>
              </a:solidFill>
              <a:latin typeface="Times New Roman" panose="02020603050405020304" pitchFamily="18" charset="0"/>
              <a:ea typeface="创艺简细圆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2"/>
          <p:cNvSpPr>
            <a:spLocks noChangeArrowheads="1"/>
          </p:cNvSpPr>
          <p:nvPr/>
        </p:nvSpPr>
        <p:spPr bwMode="auto">
          <a:xfrm>
            <a:off x="914400" y="51958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所以，由对称性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3563" name="Group 3"/>
          <p:cNvGrpSpPr/>
          <p:nvPr/>
        </p:nvGrpSpPr>
        <p:grpSpPr bwMode="auto">
          <a:xfrm>
            <a:off x="914400" y="4038600"/>
            <a:ext cx="6972300" cy="946150"/>
            <a:chOff x="576" y="2544"/>
            <a:chExt cx="4392" cy="596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576" y="2544"/>
              <a:ext cx="405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latin typeface="宋体" panose="02010600030101010101" pitchFamily="2" charset="-122"/>
                </a:rPr>
                <a:t>当</a:t>
              </a:r>
              <a:r>
                <a:rPr kumimoji="1" lang="en-US" altLang="zh-CN" sz="2800" b="0"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latin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latin typeface="宋体" panose="02010600030101010101" pitchFamily="2" charset="-122"/>
                </a:rPr>
                <a:t> </a:t>
              </a:r>
              <a:r>
                <a:rPr kumimoji="1" lang="zh-CN" altLang="en-US" sz="2800">
                  <a:latin typeface="宋体" panose="02010600030101010101" pitchFamily="2" charset="-122"/>
                </a:rPr>
                <a:t>位置发生变化时，它所激发的电场</a:t>
              </a:r>
              <a:endParaRPr kumimoji="1" lang="zh-CN" altLang="en-US" sz="2800">
                <a:latin typeface="宋体" panose="02010600030101010101" pitchFamily="2" charset="-122"/>
              </a:endParaRPr>
            </a:p>
            <a:p>
              <a:r>
                <a:rPr kumimoji="1" lang="zh-CN" altLang="en-US" sz="2800">
                  <a:latin typeface="宋体" panose="02010600030101010101" pitchFamily="2" charset="-122"/>
                </a:rPr>
                <a:t>矢量构成了一个圆锥面。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23561" name="Object 5"/>
            <p:cNvGraphicFramePr>
              <a:graphicFrameLocks noChangeAspect="1"/>
            </p:cNvGraphicFramePr>
            <p:nvPr/>
          </p:nvGraphicFramePr>
          <p:xfrm>
            <a:off x="4608" y="2564"/>
            <a:ext cx="3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7" name="Equation" r:id="rId1" imgW="495935" imgH="363855" progId="Equation.3">
                    <p:embed/>
                  </p:oleObj>
                </mc:Choice>
                <mc:Fallback>
                  <p:oleObj name="Equation" r:id="rId1" imgW="495935" imgH="36385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64"/>
                          <a:ext cx="3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6"/>
          <p:cNvGrpSpPr/>
          <p:nvPr/>
        </p:nvGrpSpPr>
        <p:grpSpPr bwMode="auto">
          <a:xfrm>
            <a:off x="1676400" y="533400"/>
            <a:ext cx="6284913" cy="3200400"/>
            <a:chOff x="1056" y="336"/>
            <a:chExt cx="3959" cy="2016"/>
          </a:xfrm>
        </p:grpSpPr>
        <p:sp>
          <p:nvSpPr>
            <p:cNvPr id="23565" name="Oval 7"/>
            <p:cNvSpPr>
              <a:spLocks noChangeArrowheads="1"/>
            </p:cNvSpPr>
            <p:nvPr/>
          </p:nvSpPr>
          <p:spPr bwMode="auto">
            <a:xfrm>
              <a:off x="1056" y="668"/>
              <a:ext cx="720" cy="1536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>
              <a:off x="1464" y="692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9"/>
            <p:cNvSpPr>
              <a:spLocks noChangeShapeType="1"/>
            </p:cNvSpPr>
            <p:nvPr/>
          </p:nvSpPr>
          <p:spPr bwMode="auto">
            <a:xfrm>
              <a:off x="3000" y="1460"/>
              <a:ext cx="119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0"/>
            <p:cNvSpPr>
              <a:spLocks noChangeShapeType="1"/>
            </p:cNvSpPr>
            <p:nvPr/>
          </p:nvSpPr>
          <p:spPr bwMode="auto">
            <a:xfrm>
              <a:off x="1416" y="64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1"/>
            <p:cNvSpPr>
              <a:spLocks noChangeShapeType="1"/>
            </p:cNvSpPr>
            <p:nvPr/>
          </p:nvSpPr>
          <p:spPr bwMode="auto">
            <a:xfrm>
              <a:off x="1415" y="1469"/>
              <a:ext cx="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Oval 12"/>
            <p:cNvSpPr>
              <a:spLocks noChangeArrowheads="1"/>
            </p:cNvSpPr>
            <p:nvPr/>
          </p:nvSpPr>
          <p:spPr bwMode="auto">
            <a:xfrm>
              <a:off x="3963" y="801"/>
              <a:ext cx="568" cy="1288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1" name="Rectangle 13"/>
            <p:cNvSpPr>
              <a:spLocks noChangeArrowheads="1"/>
            </p:cNvSpPr>
            <p:nvPr/>
          </p:nvSpPr>
          <p:spPr bwMode="auto">
            <a:xfrm rot="5400000">
              <a:off x="1651" y="4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rgbClr val="FF0033"/>
                  </a:solidFill>
                  <a:latin typeface="宋体" panose="02010600030101010101" pitchFamily="2" charset="-122"/>
                </a:rPr>
                <a:t>.</a:t>
              </a:r>
              <a:endParaRPr kumimoji="1" lang="en-US" altLang="zh-CN" sz="2800" b="0">
                <a:solidFill>
                  <a:srgbClr val="FF0033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72" name="Line 14"/>
            <p:cNvSpPr>
              <a:spLocks noChangeShapeType="1"/>
            </p:cNvSpPr>
            <p:nvPr/>
          </p:nvSpPr>
          <p:spPr bwMode="auto">
            <a:xfrm>
              <a:off x="1703" y="941"/>
              <a:ext cx="12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15"/>
            <p:cNvSpPr>
              <a:spLocks noChangeShapeType="1"/>
            </p:cNvSpPr>
            <p:nvPr/>
          </p:nvSpPr>
          <p:spPr bwMode="auto">
            <a:xfrm>
              <a:off x="2999" y="1469"/>
              <a:ext cx="100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16"/>
            <p:cNvSpPr>
              <a:spLocks noChangeShapeType="1"/>
            </p:cNvSpPr>
            <p:nvPr/>
          </p:nvSpPr>
          <p:spPr bwMode="auto">
            <a:xfrm>
              <a:off x="1175" y="893"/>
              <a:ext cx="18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17"/>
            <p:cNvSpPr>
              <a:spLocks noChangeShapeType="1"/>
            </p:cNvSpPr>
            <p:nvPr/>
          </p:nvSpPr>
          <p:spPr bwMode="auto">
            <a:xfrm>
              <a:off x="2999" y="52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18"/>
            <p:cNvSpPr>
              <a:spLocks noChangeShapeType="1"/>
            </p:cNvSpPr>
            <p:nvPr/>
          </p:nvSpPr>
          <p:spPr bwMode="auto">
            <a:xfrm>
              <a:off x="2999" y="1469"/>
              <a:ext cx="14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9"/>
            <p:cNvSpPr>
              <a:spLocks noChangeShapeType="1"/>
            </p:cNvSpPr>
            <p:nvPr/>
          </p:nvSpPr>
          <p:spPr bwMode="auto">
            <a:xfrm>
              <a:off x="1799" y="1277"/>
              <a:ext cx="120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0"/>
            <p:cNvSpPr>
              <a:spLocks noChangeShapeType="1"/>
            </p:cNvSpPr>
            <p:nvPr/>
          </p:nvSpPr>
          <p:spPr bwMode="auto">
            <a:xfrm>
              <a:off x="2999" y="1469"/>
              <a:ext cx="96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1"/>
            <p:cNvSpPr>
              <a:spLocks noChangeShapeType="1"/>
            </p:cNvSpPr>
            <p:nvPr/>
          </p:nvSpPr>
          <p:spPr bwMode="auto">
            <a:xfrm>
              <a:off x="1079" y="1373"/>
              <a:ext cx="192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2"/>
            <p:cNvSpPr>
              <a:spLocks noChangeShapeType="1"/>
            </p:cNvSpPr>
            <p:nvPr/>
          </p:nvSpPr>
          <p:spPr bwMode="auto">
            <a:xfrm>
              <a:off x="2999" y="1469"/>
              <a:ext cx="15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23"/>
            <p:cNvSpPr>
              <a:spLocks noChangeShapeType="1"/>
            </p:cNvSpPr>
            <p:nvPr/>
          </p:nvSpPr>
          <p:spPr bwMode="auto">
            <a:xfrm flipV="1">
              <a:off x="1799" y="1469"/>
              <a:ext cx="120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24"/>
            <p:cNvSpPr>
              <a:spLocks noChangeShapeType="1"/>
            </p:cNvSpPr>
            <p:nvPr/>
          </p:nvSpPr>
          <p:spPr bwMode="auto">
            <a:xfrm flipV="1">
              <a:off x="3072" y="1325"/>
              <a:ext cx="887" cy="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25"/>
            <p:cNvSpPr>
              <a:spLocks noChangeShapeType="1"/>
            </p:cNvSpPr>
            <p:nvPr/>
          </p:nvSpPr>
          <p:spPr bwMode="auto">
            <a:xfrm flipV="1">
              <a:off x="1127" y="1469"/>
              <a:ext cx="187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26"/>
            <p:cNvSpPr>
              <a:spLocks noChangeShapeType="1"/>
            </p:cNvSpPr>
            <p:nvPr/>
          </p:nvSpPr>
          <p:spPr bwMode="auto">
            <a:xfrm flipV="1">
              <a:off x="2999" y="1133"/>
              <a:ext cx="15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27"/>
            <p:cNvSpPr>
              <a:spLocks noChangeShapeType="1"/>
            </p:cNvSpPr>
            <p:nvPr/>
          </p:nvSpPr>
          <p:spPr bwMode="auto">
            <a:xfrm flipV="1">
              <a:off x="1751" y="1469"/>
              <a:ext cx="124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28"/>
            <p:cNvSpPr>
              <a:spLocks noChangeShapeType="1"/>
            </p:cNvSpPr>
            <p:nvPr/>
          </p:nvSpPr>
          <p:spPr bwMode="auto">
            <a:xfrm flipV="1">
              <a:off x="2999" y="1133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29"/>
            <p:cNvSpPr>
              <a:spLocks noChangeShapeType="1"/>
            </p:cNvSpPr>
            <p:nvPr/>
          </p:nvSpPr>
          <p:spPr bwMode="auto">
            <a:xfrm flipV="1">
              <a:off x="1319" y="1469"/>
              <a:ext cx="168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0"/>
            <p:cNvSpPr>
              <a:spLocks noChangeShapeType="1"/>
            </p:cNvSpPr>
            <p:nvPr/>
          </p:nvSpPr>
          <p:spPr bwMode="auto">
            <a:xfrm flipV="1">
              <a:off x="2999" y="845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1"/>
            <p:cNvSpPr>
              <a:spLocks noChangeShapeType="1"/>
            </p:cNvSpPr>
            <p:nvPr/>
          </p:nvSpPr>
          <p:spPr bwMode="auto">
            <a:xfrm flipV="1">
              <a:off x="1511" y="1469"/>
              <a:ext cx="148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32"/>
            <p:cNvSpPr>
              <a:spLocks noChangeShapeType="1"/>
            </p:cNvSpPr>
            <p:nvPr/>
          </p:nvSpPr>
          <p:spPr bwMode="auto">
            <a:xfrm flipV="1">
              <a:off x="2999" y="845"/>
              <a:ext cx="115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33"/>
            <p:cNvSpPr>
              <a:spLocks noChangeShapeType="1"/>
            </p:cNvSpPr>
            <p:nvPr/>
          </p:nvSpPr>
          <p:spPr bwMode="auto">
            <a:xfrm flipH="1">
              <a:off x="2615" y="1488"/>
              <a:ext cx="38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5" name="Object 34"/>
            <p:cNvGraphicFramePr>
              <a:graphicFrameLocks noChangeAspect="1"/>
            </p:cNvGraphicFramePr>
            <p:nvPr/>
          </p:nvGraphicFramePr>
          <p:xfrm>
            <a:off x="1328" y="336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8" name="Equation" r:id="rId3" imgW="482600" imgH="469900" progId="Equation.3">
                    <p:embed/>
                  </p:oleObj>
                </mc:Choice>
                <mc:Fallback>
                  <p:oleObj name="Equation" r:id="rId3" imgW="482600" imgH="469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36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35"/>
            <p:cNvGraphicFramePr>
              <a:graphicFrameLocks noChangeAspect="1"/>
            </p:cNvGraphicFramePr>
            <p:nvPr/>
          </p:nvGraphicFramePr>
          <p:xfrm>
            <a:off x="1200" y="1104"/>
            <a:ext cx="2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9" name="Equation" r:id="rId5" imgW="330200" imgH="355600" progId="Equation.3">
                    <p:embed/>
                  </p:oleObj>
                </mc:Choice>
                <mc:Fallback>
                  <p:oleObj name="Equation" r:id="rId5" imgW="330200" imgH="355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04"/>
                          <a:ext cx="2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36"/>
            <p:cNvGraphicFramePr>
              <a:graphicFrameLocks noChangeAspect="1"/>
            </p:cNvGraphicFramePr>
            <p:nvPr/>
          </p:nvGraphicFramePr>
          <p:xfrm>
            <a:off x="2544" y="2112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0" name="Equation" r:id="rId7" imgW="241300" imgH="254000" progId="Equation.3">
                    <p:embed/>
                  </p:oleObj>
                </mc:Choice>
                <mc:Fallback>
                  <p:oleObj name="Equation" r:id="rId7" imgW="241300" imgH="254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12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37"/>
            <p:cNvGraphicFramePr>
              <a:graphicFrameLocks noChangeAspect="1"/>
            </p:cNvGraphicFramePr>
            <p:nvPr/>
          </p:nvGraphicFramePr>
          <p:xfrm>
            <a:off x="4848" y="1248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1" name="Equation" r:id="rId9" imgW="254000" imgH="266700" progId="Equation.3">
                    <p:embed/>
                  </p:oleObj>
                </mc:Choice>
                <mc:Fallback>
                  <p:oleObj name="Equation" r:id="rId9" imgW="254000" imgH="2667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48"/>
                          <a:ext cx="16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38"/>
            <p:cNvGraphicFramePr>
              <a:graphicFrameLocks noChangeAspect="1"/>
            </p:cNvGraphicFramePr>
            <p:nvPr/>
          </p:nvGraphicFramePr>
          <p:xfrm>
            <a:off x="3072" y="480"/>
            <a:ext cx="1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2" name="Equation" r:id="rId11" imgW="292100" imgH="355600" progId="Equation.3">
                    <p:embed/>
                  </p:oleObj>
                </mc:Choice>
                <mc:Fallback>
                  <p:oleObj name="Equation" r:id="rId11" imgW="292100" imgH="355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80"/>
                          <a:ext cx="1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39"/>
            <p:cNvGraphicFramePr>
              <a:graphicFrameLocks noChangeAspect="1"/>
            </p:cNvGraphicFramePr>
            <p:nvPr/>
          </p:nvGraphicFramePr>
          <p:xfrm>
            <a:off x="4152" y="2088"/>
            <a:ext cx="3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3" name="Equation" r:id="rId13" imgW="495935" imgH="363855" progId="Equation.3">
                    <p:embed/>
                  </p:oleObj>
                </mc:Choice>
                <mc:Fallback>
                  <p:oleObj name="Equation" r:id="rId13" imgW="495935" imgH="36385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2088"/>
                          <a:ext cx="3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4" name="Object 40"/>
          <p:cNvGraphicFramePr>
            <a:graphicFrameLocks noChangeAspect="1"/>
          </p:cNvGraphicFramePr>
          <p:nvPr/>
        </p:nvGraphicFramePr>
        <p:xfrm>
          <a:off x="3670300" y="5232400"/>
          <a:ext cx="204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4" name="Equation" r:id="rId15" imgW="1773555" imgH="484505" progId="Equation.3">
                  <p:embed/>
                </p:oleObj>
              </mc:Choice>
              <mc:Fallback>
                <p:oleObj name="Equation" r:id="rId15" imgW="1773555" imgH="48450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232400"/>
                        <a:ext cx="204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3" name="Group 2"/>
          <p:cNvGrpSpPr/>
          <p:nvPr/>
        </p:nvGrpSpPr>
        <p:grpSpPr bwMode="auto">
          <a:xfrm>
            <a:off x="1447800" y="3810000"/>
            <a:ext cx="3200400" cy="1524000"/>
            <a:chOff x="912" y="2352"/>
            <a:chExt cx="2016" cy="1104"/>
          </a:xfrm>
        </p:grpSpPr>
        <p:sp>
          <p:nvSpPr>
            <p:cNvPr id="24617" name="Rectangle 3"/>
            <p:cNvSpPr>
              <a:spLocks noChangeArrowheads="1"/>
            </p:cNvSpPr>
            <p:nvPr/>
          </p:nvSpPr>
          <p:spPr bwMode="auto">
            <a:xfrm>
              <a:off x="912" y="3216"/>
              <a:ext cx="43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8" name="AutoShape 4"/>
            <p:cNvSpPr>
              <a:spLocks noChangeArrowheads="1"/>
            </p:cNvSpPr>
            <p:nvPr/>
          </p:nvSpPr>
          <p:spPr bwMode="auto">
            <a:xfrm>
              <a:off x="2352" y="2352"/>
              <a:ext cx="576" cy="240"/>
            </a:xfrm>
            <a:prstGeom prst="wedgeRectCallout">
              <a:avLst>
                <a:gd name="adj1" fmla="val -276912"/>
                <a:gd name="adj2" fmla="val 317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2400" b="0">
                <a:latin typeface="宋体" panose="02010600030101010101" pitchFamily="2" charset="-122"/>
              </a:endParaRPr>
            </a:p>
          </p:txBody>
        </p:sp>
      </p:grp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457200" y="838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由对称性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533400" y="1600200"/>
          <a:ext cx="276701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" name="Equation" r:id="rId1" imgW="2049145" imgH="980440" progId="Equation.3">
                  <p:embed/>
                </p:oleObj>
              </mc:Choice>
              <mc:Fallback>
                <p:oleObj name="Equation" r:id="rId1" imgW="2049145" imgH="98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276701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2133600" y="762000"/>
          <a:ext cx="175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" name="公式" r:id="rId3" imgW="650240" imgH="209550" progId="Equation.3">
                  <p:embed/>
                </p:oleObj>
              </mc:Choice>
              <mc:Fallback>
                <p:oleObj name="公式" r:id="rId3" imgW="650240" imgH="2095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1752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9"/>
          <p:cNvGraphicFramePr>
            <a:graphicFrameLocks noChangeAspect="1"/>
          </p:cNvGraphicFramePr>
          <p:nvPr/>
        </p:nvGraphicFramePr>
        <p:xfrm>
          <a:off x="457200" y="27432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" name="Equation" r:id="rId5" imgW="1101725" imgH="242570" progId="Equation.3">
                  <p:embed/>
                </p:oleObj>
              </mc:Choice>
              <mc:Fallback>
                <p:oleObj name="Equation" r:id="rId5" imgW="1101725" imgH="24257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358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0"/>
          <p:cNvGraphicFramePr>
            <a:graphicFrameLocks noChangeAspect="1"/>
          </p:cNvGraphicFramePr>
          <p:nvPr/>
        </p:nvGraphicFramePr>
        <p:xfrm>
          <a:off x="479425" y="3657600"/>
          <a:ext cx="26447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" name="Equation" r:id="rId7" imgW="760095" imgH="374650" progId="Equation.3">
                  <p:embed/>
                </p:oleObj>
              </mc:Choice>
              <mc:Fallback>
                <p:oleObj name="Equation" r:id="rId7" imgW="760095" imgH="3746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657600"/>
                        <a:ext cx="26447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1"/>
          <p:cNvGraphicFramePr>
            <a:graphicFrameLocks noChangeAspect="1"/>
          </p:cNvGraphicFramePr>
          <p:nvPr/>
        </p:nvGraphicFramePr>
        <p:xfrm>
          <a:off x="2987675" y="3644900"/>
          <a:ext cx="183991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" name="公式" r:id="rId9" imgW="528955" imgH="374650" progId="Equation.3">
                  <p:embed/>
                </p:oleObj>
              </mc:Choice>
              <mc:Fallback>
                <p:oleObj name="公式" r:id="rId9" imgW="528955" imgH="3746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1839913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2"/>
          <p:cNvGraphicFramePr>
            <a:graphicFrameLocks noChangeAspect="1"/>
          </p:cNvGraphicFramePr>
          <p:nvPr/>
        </p:nvGraphicFramePr>
        <p:xfrm>
          <a:off x="2351088" y="4876800"/>
          <a:ext cx="1839912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" name="公式" r:id="rId11" imgW="528955" imgH="374650" progId="Equation.3">
                  <p:embed/>
                </p:oleObj>
              </mc:Choice>
              <mc:Fallback>
                <p:oleObj name="公式" r:id="rId11" imgW="528955" imgH="3746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876800"/>
                        <a:ext cx="1839912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4211638" y="4984750"/>
          <a:ext cx="29559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" name="公式" r:id="rId13" imgW="1035685" imgH="374650" progId="Equation.3">
                  <p:embed/>
                </p:oleObj>
              </mc:Choice>
              <mc:Fallback>
                <p:oleObj name="公式" r:id="rId13" imgW="1035685" imgH="3746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984750"/>
                        <a:ext cx="29559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5" name="Group 14"/>
          <p:cNvGrpSpPr/>
          <p:nvPr/>
        </p:nvGrpSpPr>
        <p:grpSpPr bwMode="auto">
          <a:xfrm>
            <a:off x="4927600" y="1052513"/>
            <a:ext cx="4216400" cy="2933700"/>
            <a:chOff x="3024" y="648"/>
            <a:chExt cx="2656" cy="1848"/>
          </a:xfrm>
        </p:grpSpPr>
        <p:graphicFrame>
          <p:nvGraphicFramePr>
            <p:cNvPr id="24586" name="Object 15"/>
            <p:cNvGraphicFramePr>
              <a:graphicFrameLocks noChangeAspect="1"/>
            </p:cNvGraphicFramePr>
            <p:nvPr/>
          </p:nvGraphicFramePr>
          <p:xfrm>
            <a:off x="5520" y="1560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6" name="Equation" r:id="rId15" imgW="254000" imgH="266700" progId="Equation.3">
                    <p:embed/>
                  </p:oleObj>
                </mc:Choice>
                <mc:Fallback>
                  <p:oleObj name="Equation" r:id="rId15" imgW="254000" imgH="266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1560"/>
                          <a:ext cx="16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6" name="Group 16"/>
            <p:cNvGrpSpPr/>
            <p:nvPr/>
          </p:nvGrpSpPr>
          <p:grpSpPr bwMode="auto">
            <a:xfrm>
              <a:off x="3024" y="648"/>
              <a:ext cx="2616" cy="1848"/>
              <a:chOff x="3024" y="648"/>
              <a:chExt cx="2616" cy="1848"/>
            </a:xfrm>
          </p:grpSpPr>
          <p:sp>
            <p:nvSpPr>
              <p:cNvPr id="24597" name="Oval 17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1536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>
                <a:off x="3384" y="175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9" name="Line 19"/>
              <p:cNvSpPr>
                <a:spLocks noChangeShapeType="1"/>
              </p:cNvSpPr>
              <p:nvPr/>
            </p:nvSpPr>
            <p:spPr bwMode="auto">
              <a:xfrm>
                <a:off x="3336" y="936"/>
                <a:ext cx="96" cy="0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Line 20"/>
              <p:cNvSpPr>
                <a:spLocks noChangeShapeType="1"/>
              </p:cNvSpPr>
              <p:nvPr/>
            </p:nvSpPr>
            <p:spPr bwMode="auto">
              <a:xfrm>
                <a:off x="3432" y="984"/>
                <a:ext cx="1536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21"/>
              <p:cNvSpPr>
                <a:spLocks noChangeShapeType="1"/>
              </p:cNvSpPr>
              <p:nvPr/>
            </p:nvSpPr>
            <p:spPr bwMode="auto">
              <a:xfrm>
                <a:off x="4968" y="1752"/>
                <a:ext cx="504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Line 22"/>
              <p:cNvSpPr>
                <a:spLocks noChangeShapeType="1"/>
              </p:cNvSpPr>
              <p:nvPr/>
            </p:nvSpPr>
            <p:spPr bwMode="auto">
              <a:xfrm>
                <a:off x="3384" y="936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Line 23"/>
              <p:cNvSpPr>
                <a:spLocks noChangeShapeType="1"/>
              </p:cNvSpPr>
              <p:nvPr/>
            </p:nvSpPr>
            <p:spPr bwMode="auto">
              <a:xfrm>
                <a:off x="4872" y="175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4" name="Line 24"/>
              <p:cNvSpPr>
                <a:spLocks noChangeShapeType="1"/>
              </p:cNvSpPr>
              <p:nvPr/>
            </p:nvSpPr>
            <p:spPr bwMode="auto">
              <a:xfrm flipH="1">
                <a:off x="4536" y="1752"/>
                <a:ext cx="404" cy="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25"/>
              <p:cNvSpPr>
                <a:spLocks noChangeShapeType="1"/>
              </p:cNvSpPr>
              <p:nvPr/>
            </p:nvSpPr>
            <p:spPr bwMode="auto">
              <a:xfrm flipV="1">
                <a:off x="4968" y="1080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Rectangle 26"/>
              <p:cNvSpPr>
                <a:spLocks noChangeArrowheads="1"/>
              </p:cNvSpPr>
              <p:nvPr/>
            </p:nvSpPr>
            <p:spPr bwMode="auto">
              <a:xfrm>
                <a:off x="3999" y="1751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600" b="0" i="1">
                    <a:latin typeface="宋体" panose="02010600030101010101" pitchFamily="2" charset="-122"/>
                  </a:rPr>
                  <a:t>x</a:t>
                </a:r>
                <a:endParaRPr kumimoji="1" lang="en-US" altLang="zh-CN" sz="3600" b="0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4607" name="Rectangle 27"/>
              <p:cNvSpPr>
                <a:spLocks noChangeArrowheads="1"/>
              </p:cNvSpPr>
              <p:nvPr/>
            </p:nvSpPr>
            <p:spPr bwMode="auto">
              <a:xfrm>
                <a:off x="4968" y="14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latin typeface="宋体" panose="02010600030101010101" pitchFamily="2" charset="-122"/>
                  </a:rPr>
                  <a:t>p</a:t>
                </a:r>
                <a:endParaRPr kumimoji="1" lang="en-US" altLang="zh-CN" sz="2800" b="0">
                  <a:latin typeface="宋体" panose="02010600030101010101" pitchFamily="2" charset="-122"/>
                </a:endParaRPr>
              </a:p>
            </p:txBody>
          </p:sp>
          <p:sp>
            <p:nvSpPr>
              <p:cNvPr id="24608" name="Rectangle 28"/>
              <p:cNvSpPr>
                <a:spLocks noChangeArrowheads="1"/>
              </p:cNvSpPr>
              <p:nvPr/>
            </p:nvSpPr>
            <p:spPr bwMode="auto">
              <a:xfrm>
                <a:off x="3144" y="1252"/>
                <a:ext cx="2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latin typeface="宋体" panose="02010600030101010101" pitchFamily="2" charset="-122"/>
                  </a:rPr>
                  <a:t>R</a:t>
                </a:r>
                <a:endParaRPr kumimoji="1" lang="en-US" altLang="zh-CN" sz="2800" b="0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4609" name="Line 29"/>
              <p:cNvSpPr>
                <a:spLocks noChangeShapeType="1"/>
              </p:cNvSpPr>
              <p:nvPr/>
            </p:nvSpPr>
            <p:spPr bwMode="auto">
              <a:xfrm>
                <a:off x="3384" y="18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Line 30"/>
              <p:cNvSpPr>
                <a:spLocks noChangeShapeType="1"/>
              </p:cNvSpPr>
              <p:nvPr/>
            </p:nvSpPr>
            <p:spPr bwMode="auto">
              <a:xfrm>
                <a:off x="4968" y="18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Line 31"/>
              <p:cNvSpPr>
                <a:spLocks noChangeShapeType="1"/>
              </p:cNvSpPr>
              <p:nvPr/>
            </p:nvSpPr>
            <p:spPr bwMode="auto">
              <a:xfrm flipH="1">
                <a:off x="3384" y="194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Line 32"/>
              <p:cNvSpPr>
                <a:spLocks noChangeShapeType="1"/>
              </p:cNvSpPr>
              <p:nvPr/>
            </p:nvSpPr>
            <p:spPr bwMode="auto">
              <a:xfrm>
                <a:off x="4344" y="19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3" name="Line 33"/>
              <p:cNvSpPr>
                <a:spLocks noChangeShapeType="1"/>
              </p:cNvSpPr>
              <p:nvPr/>
            </p:nvSpPr>
            <p:spPr bwMode="auto">
              <a:xfrm>
                <a:off x="3336" y="936"/>
                <a:ext cx="96" cy="0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4" name="Arc 34"/>
              <p:cNvSpPr/>
              <p:nvPr/>
            </p:nvSpPr>
            <p:spPr bwMode="auto">
              <a:xfrm>
                <a:off x="4345" y="1484"/>
                <a:ext cx="671" cy="269"/>
              </a:xfrm>
              <a:custGeom>
                <a:avLst/>
                <a:gdLst>
                  <a:gd name="T0" fmla="*/ 0 w 21600"/>
                  <a:gd name="T1" fmla="*/ 0 h 11020"/>
                  <a:gd name="T2" fmla="*/ 0 w 21600"/>
                  <a:gd name="T3" fmla="*/ 0 h 11020"/>
                  <a:gd name="T4" fmla="*/ 0 w 21600"/>
                  <a:gd name="T5" fmla="*/ 0 h 1102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1020"/>
                  <a:gd name="T11" fmla="*/ 21600 w 21600"/>
                  <a:gd name="T12" fmla="*/ 11020 h 110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1020" fill="none" extrusionOk="0">
                    <a:moveTo>
                      <a:pt x="0" y="11020"/>
                    </a:moveTo>
                    <a:cubicBezTo>
                      <a:pt x="0" y="7141"/>
                      <a:pt x="1044" y="3335"/>
                      <a:pt x="3022" y="-1"/>
                    </a:cubicBezTo>
                  </a:path>
                  <a:path w="21600" h="11020" stroke="0" extrusionOk="0">
                    <a:moveTo>
                      <a:pt x="0" y="11020"/>
                    </a:moveTo>
                    <a:cubicBezTo>
                      <a:pt x="0" y="7141"/>
                      <a:pt x="1044" y="3335"/>
                      <a:pt x="3022" y="-1"/>
                    </a:cubicBezTo>
                    <a:lnTo>
                      <a:pt x="21600" y="1102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15" name="Arc 35"/>
              <p:cNvSpPr/>
              <p:nvPr/>
            </p:nvSpPr>
            <p:spPr bwMode="auto">
              <a:xfrm>
                <a:off x="5112" y="1656"/>
                <a:ext cx="185" cy="260"/>
              </a:xfrm>
              <a:custGeom>
                <a:avLst/>
                <a:gdLst>
                  <a:gd name="T0" fmla="*/ 0 w 20801"/>
                  <a:gd name="T1" fmla="*/ 0 h 14611"/>
                  <a:gd name="T2" fmla="*/ 0 w 20801"/>
                  <a:gd name="T3" fmla="*/ 0 h 14611"/>
                  <a:gd name="T4" fmla="*/ 0 w 20801"/>
                  <a:gd name="T5" fmla="*/ 0 h 14611"/>
                  <a:gd name="T6" fmla="*/ 0 60000 65536"/>
                  <a:gd name="T7" fmla="*/ 0 60000 65536"/>
                  <a:gd name="T8" fmla="*/ 0 60000 65536"/>
                  <a:gd name="T9" fmla="*/ 0 w 20801"/>
                  <a:gd name="T10" fmla="*/ 0 h 14611"/>
                  <a:gd name="T11" fmla="*/ 20801 w 20801"/>
                  <a:gd name="T12" fmla="*/ 14611 h 146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01" h="14611" fill="none" extrusionOk="0">
                    <a:moveTo>
                      <a:pt x="20800" y="5821"/>
                    </a:moveTo>
                    <a:cubicBezTo>
                      <a:pt x="19884" y="9095"/>
                      <a:pt x="18208" y="12107"/>
                      <a:pt x="15908" y="14611"/>
                    </a:cubicBezTo>
                  </a:path>
                  <a:path w="20801" h="14611" stroke="0" extrusionOk="0">
                    <a:moveTo>
                      <a:pt x="20800" y="5821"/>
                    </a:moveTo>
                    <a:cubicBezTo>
                      <a:pt x="19884" y="9095"/>
                      <a:pt x="18208" y="12107"/>
                      <a:pt x="15908" y="14611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16" name="Rectangle 36"/>
              <p:cNvSpPr>
                <a:spLocks noChangeArrowheads="1"/>
              </p:cNvSpPr>
              <p:nvPr/>
            </p:nvSpPr>
            <p:spPr bwMode="auto">
              <a:xfrm>
                <a:off x="4152" y="1041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600" b="0" i="1">
                    <a:latin typeface="宋体" panose="02010600030101010101" pitchFamily="2" charset="-122"/>
                  </a:rPr>
                  <a:t>r</a:t>
                </a:r>
                <a:endParaRPr kumimoji="1" lang="en-US" altLang="zh-CN" sz="3600" b="0" i="1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24587" name="Object 37"/>
              <p:cNvGraphicFramePr>
                <a:graphicFrameLocks noChangeAspect="1"/>
              </p:cNvGraphicFramePr>
              <p:nvPr/>
            </p:nvGraphicFramePr>
            <p:xfrm>
              <a:off x="4512" y="2328"/>
              <a:ext cx="15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7" name="Equation" r:id="rId17" imgW="241300" imgH="254000" progId="Equation.3">
                      <p:embed/>
                    </p:oleObj>
                  </mc:Choice>
                  <mc:Fallback>
                    <p:oleObj name="Equation" r:id="rId17" imgW="241300" imgH="2540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328"/>
                            <a:ext cx="15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38"/>
              <p:cNvGraphicFramePr>
                <a:graphicFrameLocks noChangeAspect="1"/>
              </p:cNvGraphicFramePr>
              <p:nvPr/>
            </p:nvGraphicFramePr>
            <p:xfrm>
              <a:off x="4992" y="888"/>
              <a:ext cx="18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8" name="Equation" r:id="rId19" imgW="292100" imgH="355600" progId="Equation.3">
                      <p:embed/>
                    </p:oleObj>
                  </mc:Choice>
                  <mc:Fallback>
                    <p:oleObj name="Equation" r:id="rId19" imgW="292100" imgH="3556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888"/>
                            <a:ext cx="18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9" name="Object 39"/>
              <p:cNvGraphicFramePr>
                <a:graphicFrameLocks noChangeAspect="1"/>
              </p:cNvGraphicFramePr>
              <p:nvPr/>
            </p:nvGraphicFramePr>
            <p:xfrm>
              <a:off x="5376" y="1800"/>
              <a:ext cx="14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9" name="Equation" r:id="rId21" imgW="279400" imgH="381000" progId="Equation.3">
                      <p:embed/>
                    </p:oleObj>
                  </mc:Choice>
                  <mc:Fallback>
                    <p:oleObj name="Equation" r:id="rId21" imgW="279400" imgH="3810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800"/>
                            <a:ext cx="141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0" name="Object 40"/>
              <p:cNvGraphicFramePr>
                <a:graphicFrameLocks noChangeAspect="1"/>
              </p:cNvGraphicFramePr>
              <p:nvPr/>
            </p:nvGraphicFramePr>
            <p:xfrm>
              <a:off x="3152" y="648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0" name="Equation" r:id="rId23" imgW="482600" imgH="469900" progId="Equation.3">
                      <p:embed/>
                    </p:oleObj>
                  </mc:Choice>
                  <mc:Fallback>
                    <p:oleObj name="Equation" r:id="rId23" imgW="482600" imgH="4699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648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1" name="Object 41"/>
              <p:cNvGraphicFramePr>
                <a:graphicFrameLocks noChangeAspect="1"/>
              </p:cNvGraphicFramePr>
              <p:nvPr/>
            </p:nvGraphicFramePr>
            <p:xfrm>
              <a:off x="5280" y="2040"/>
              <a:ext cx="36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1" name="Equation" r:id="rId25" imgW="495935" imgH="363855" progId="Equation.3">
                      <p:embed/>
                    </p:oleObj>
                  </mc:Choice>
                  <mc:Fallback>
                    <p:oleObj name="Equation" r:id="rId25" imgW="495935" imgH="36385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040"/>
                            <a:ext cx="36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2" name="Object 42"/>
              <p:cNvGraphicFramePr>
                <a:graphicFrameLocks noChangeAspect="1"/>
              </p:cNvGraphicFramePr>
              <p:nvPr/>
            </p:nvGraphicFramePr>
            <p:xfrm>
              <a:off x="4179" y="1464"/>
              <a:ext cx="14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2" name="Equation" r:id="rId27" imgW="279400" imgH="381000" progId="Equation.3">
                      <p:embed/>
                    </p:oleObj>
                  </mc:Choice>
                  <mc:Fallback>
                    <p:oleObj name="Equation" r:id="rId27" imgW="279400" imgH="3810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9" y="1464"/>
                            <a:ext cx="141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585" name="Object 5"/>
          <p:cNvGraphicFramePr>
            <a:graphicFrameLocks noChangeAspect="1"/>
          </p:cNvGraphicFramePr>
          <p:nvPr/>
        </p:nvGraphicFramePr>
        <p:xfrm>
          <a:off x="611188" y="4868863"/>
          <a:ext cx="17891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3" name="Equation" r:id="rId28" imgW="1365885" imgH="980440" progId="Equation.3">
                  <p:embed/>
                </p:oleObj>
              </mc:Choice>
              <mc:Fallback>
                <p:oleObj name="Equation" r:id="rId28" imgW="1365885" imgH="98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178911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3EAF7E-136B-4B1C-995F-92333ABC7EDE}" type="slidenum">
              <a:rPr lang="en-US" altLang="zh-CN" b="0"/>
            </a:fld>
            <a:endParaRPr lang="en-US" altLang="zh-CN" b="0"/>
          </a:p>
        </p:txBody>
      </p:sp>
      <p:sp>
        <p:nvSpPr>
          <p:cNvPr id="25607" name="AutoShape 2"/>
          <p:cNvSpPr>
            <a:spLocks noChangeArrowheads="1"/>
          </p:cNvSpPr>
          <p:nvPr/>
        </p:nvSpPr>
        <p:spPr bwMode="auto">
          <a:xfrm>
            <a:off x="179388" y="1412875"/>
            <a:ext cx="8964612" cy="4824413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8" name="Group 3"/>
          <p:cNvGrpSpPr/>
          <p:nvPr/>
        </p:nvGrpSpPr>
        <p:grpSpPr bwMode="auto">
          <a:xfrm>
            <a:off x="1052512" y="222250"/>
            <a:ext cx="1873250" cy="1008063"/>
            <a:chOff x="249" y="164"/>
            <a:chExt cx="1180" cy="635"/>
          </a:xfrm>
        </p:grpSpPr>
        <p:sp>
          <p:nvSpPr>
            <p:cNvPr id="25624" name="AutoShape 4"/>
            <p:cNvSpPr>
              <a:spLocks noChangeArrowheads="1"/>
            </p:cNvSpPr>
            <p:nvPr/>
          </p:nvSpPr>
          <p:spPr bwMode="auto">
            <a:xfrm>
              <a:off x="249" y="164"/>
              <a:ext cx="1180" cy="635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00A200"/>
                </a:gs>
                <a:gs pos="50000">
                  <a:srgbClr val="00FF00"/>
                </a:gs>
                <a:gs pos="100000">
                  <a:srgbClr val="00A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31" y="346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讨论：</a:t>
              </a:r>
              <a:endPara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2700338" y="2693988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即在圆环的中心，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</a:rPr>
              <a:t>=0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2916238" y="1125538"/>
          <a:ext cx="39608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公式" r:id="rId1" imgW="1333500" imgH="431800" progId="Equation.3">
                  <p:embed/>
                </p:oleObj>
              </mc:Choice>
              <mc:Fallback>
                <p:oleObj name="公式" r:id="rId1" imgW="1333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39608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971550" y="1484313"/>
            <a:ext cx="1366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5611" name="Group 9"/>
          <p:cNvGrpSpPr/>
          <p:nvPr/>
        </p:nvGrpSpPr>
        <p:grpSpPr bwMode="auto">
          <a:xfrm>
            <a:off x="900113" y="2622550"/>
            <a:ext cx="1741487" cy="566738"/>
            <a:chOff x="1020" y="1864"/>
            <a:chExt cx="1097" cy="357"/>
          </a:xfrm>
        </p:grpSpPr>
        <p:sp>
          <p:nvSpPr>
            <p:cNvPr id="25618" name="Text Box 10"/>
            <p:cNvSpPr txBox="1">
              <a:spLocks noChangeArrowheads="1"/>
            </p:cNvSpPr>
            <p:nvPr/>
          </p:nvSpPr>
          <p:spPr bwMode="auto">
            <a:xfrm>
              <a:off x="1020" y="1888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当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5619" name="Group 11"/>
            <p:cNvGrpSpPr>
              <a:grpSpLocks noChangeAspect="1"/>
            </p:cNvGrpSpPr>
            <p:nvPr/>
          </p:nvGrpSpPr>
          <p:grpSpPr bwMode="auto">
            <a:xfrm>
              <a:off x="1474" y="1864"/>
              <a:ext cx="643" cy="357"/>
              <a:chOff x="1474" y="1864"/>
              <a:chExt cx="643" cy="357"/>
            </a:xfrm>
          </p:grpSpPr>
          <p:sp>
            <p:nvSpPr>
              <p:cNvPr id="25620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1474" y="1888"/>
                <a:ext cx="6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Rectangle 13"/>
              <p:cNvSpPr>
                <a:spLocks noChangeArrowheads="1"/>
              </p:cNvSpPr>
              <p:nvPr/>
            </p:nvSpPr>
            <p:spPr bwMode="auto">
              <a:xfrm>
                <a:off x="1981" y="1895"/>
                <a:ext cx="1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4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2" name="Rectangle 14"/>
              <p:cNvSpPr>
                <a:spLocks noChangeArrowheads="1"/>
              </p:cNvSpPr>
              <p:nvPr/>
            </p:nvSpPr>
            <p:spPr bwMode="auto">
              <a:xfrm>
                <a:off x="1800" y="1864"/>
                <a:ext cx="14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4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3" name="Rectangle 15"/>
              <p:cNvSpPr>
                <a:spLocks noChangeArrowheads="1"/>
              </p:cNvSpPr>
              <p:nvPr/>
            </p:nvSpPr>
            <p:spPr bwMode="auto">
              <a:xfrm>
                <a:off x="1585" y="1895"/>
                <a:ext cx="12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400" b="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8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612" name="Group 16"/>
          <p:cNvGrpSpPr/>
          <p:nvPr/>
        </p:nvGrpSpPr>
        <p:grpSpPr bwMode="auto">
          <a:xfrm>
            <a:off x="900113" y="3408363"/>
            <a:ext cx="2736850" cy="525462"/>
            <a:chOff x="975" y="2432"/>
            <a:chExt cx="1724" cy="331"/>
          </a:xfrm>
        </p:grpSpPr>
        <p:grpSp>
          <p:nvGrpSpPr>
            <p:cNvPr id="25615" name="Group 17"/>
            <p:cNvGrpSpPr/>
            <p:nvPr/>
          </p:nvGrpSpPr>
          <p:grpSpPr bwMode="auto">
            <a:xfrm>
              <a:off x="975" y="2432"/>
              <a:ext cx="1270" cy="331"/>
              <a:chOff x="975" y="2432"/>
              <a:chExt cx="1270" cy="331"/>
            </a:xfrm>
          </p:grpSpPr>
          <p:sp>
            <p:nvSpPr>
              <p:cNvPr id="25617" name="Text Box 18"/>
              <p:cNvSpPr txBox="1">
                <a:spLocks noChangeArrowheads="1"/>
              </p:cNvSpPr>
              <p:nvPr/>
            </p:nvSpPr>
            <p:spPr bwMode="auto">
              <a:xfrm>
                <a:off x="975" y="2432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当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5605" name="Object 19"/>
              <p:cNvGraphicFramePr>
                <a:graphicFrameLocks noChangeAspect="1"/>
              </p:cNvGraphicFramePr>
              <p:nvPr/>
            </p:nvGraphicFramePr>
            <p:xfrm>
              <a:off x="1338" y="2478"/>
              <a:ext cx="907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9" name="公式" r:id="rId3" imgW="444500" imgH="139700" progId="Equation.3">
                      <p:embed/>
                    </p:oleObj>
                  </mc:Choice>
                  <mc:Fallback>
                    <p:oleObj name="公式" r:id="rId3" imgW="444500" imgH="1397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478"/>
                            <a:ext cx="907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6" name="Text Box 20"/>
            <p:cNvSpPr txBox="1">
              <a:spLocks noChangeArrowheads="1"/>
            </p:cNvSpPr>
            <p:nvPr/>
          </p:nvSpPr>
          <p:spPr bwMode="auto">
            <a:xfrm>
              <a:off x="2381" y="2432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时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5613" name="Text Box 21"/>
          <p:cNvSpPr txBox="1">
            <a:spLocks noChangeArrowheads="1"/>
          </p:cNvSpPr>
          <p:nvPr/>
        </p:nvSpPr>
        <p:spPr bwMode="auto">
          <a:xfrm>
            <a:off x="3635375" y="3408363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即</a:t>
            </a:r>
            <a:r>
              <a:rPr kumimoji="1" lang="en-US" altLang="zh-CN" sz="2800">
                <a:latin typeface="Times New Roman" panose="02020603050405020304" pitchFamily="18" charset="0"/>
              </a:rPr>
              <a:t>p</a:t>
            </a:r>
            <a:r>
              <a:rPr kumimoji="1" lang="zh-CN" altLang="en-US" sz="2800">
                <a:latin typeface="Times New Roman" panose="02020603050405020304" pitchFamily="18" charset="0"/>
              </a:rPr>
              <a:t>点远离圆环时，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23"/>
          <p:cNvGraphicFramePr>
            <a:graphicFrameLocks noChangeAspect="1"/>
          </p:cNvGraphicFramePr>
          <p:nvPr/>
        </p:nvGraphicFramePr>
        <p:xfrm>
          <a:off x="5148263" y="4005263"/>
          <a:ext cx="20161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公式" r:id="rId5" imgW="761365" imgH="431800" progId="Equation.3">
                  <p:embed/>
                </p:oleObj>
              </mc:Choice>
              <mc:Fallback>
                <p:oleObj name="公式" r:id="rId5" imgW="761365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005263"/>
                        <a:ext cx="20161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24"/>
          <p:cNvSpPr txBox="1">
            <a:spLocks noChangeArrowheads="1"/>
          </p:cNvSpPr>
          <p:nvPr/>
        </p:nvSpPr>
        <p:spPr bwMode="auto">
          <a:xfrm>
            <a:off x="971550" y="5300663"/>
            <a:ext cx="7850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与环上电荷全部集中在环中心处一个点电荷所激发的电场相同。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1371600" y="4191000"/>
          <a:ext cx="3051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7" imgW="1066165" imgH="266700" progId="Equation.3">
                  <p:embed/>
                </p:oleObj>
              </mc:Choice>
              <mc:Fallback>
                <p:oleObj name="Equation" r:id="rId7" imgW="1066165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30511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2"/>
          <p:cNvSpPr>
            <a:spLocks noChangeArrowheads="1"/>
          </p:cNvSpPr>
          <p:nvPr/>
        </p:nvSpPr>
        <p:spPr bwMode="auto">
          <a:xfrm>
            <a:off x="5568950" y="1682750"/>
            <a:ext cx="1816100" cy="32639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6628" name="Group 3"/>
          <p:cNvGrpSpPr/>
          <p:nvPr/>
        </p:nvGrpSpPr>
        <p:grpSpPr bwMode="auto">
          <a:xfrm>
            <a:off x="5638800" y="1981200"/>
            <a:ext cx="852488" cy="1373188"/>
            <a:chOff x="3552" y="864"/>
            <a:chExt cx="537" cy="865"/>
          </a:xfrm>
        </p:grpSpPr>
        <p:sp>
          <p:nvSpPr>
            <p:cNvPr id="26638" name="Line 4"/>
            <p:cNvSpPr>
              <a:spLocks noChangeShapeType="1"/>
            </p:cNvSpPr>
            <p:nvPr/>
          </p:nvSpPr>
          <p:spPr bwMode="auto">
            <a:xfrm flipH="1" flipV="1">
              <a:off x="3744" y="864"/>
              <a:ext cx="345" cy="8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3552" y="9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404813" y="471488"/>
            <a:ext cx="82057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sz="2800" b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求均匀带电圆盘轴线上任一点的电场。</a:t>
            </a:r>
            <a:endParaRPr kumimoji="1" lang="en-US" altLang="zh-CN" sz="2800">
              <a:latin typeface="宋体" panose="02010600030101010101" pitchFamily="2" charset="-122"/>
            </a:endParaRPr>
          </a:p>
          <a:p>
            <a:endParaRPr kumimoji="1" lang="en-US" altLang="zh-CN" sz="2800">
              <a:latin typeface="宋体" panose="02010600030101010101" pitchFamily="2" charset="-122"/>
            </a:endParaRPr>
          </a:p>
          <a:p>
            <a:r>
              <a:rPr kumimoji="1" lang="zh-CN" altLang="en-US" sz="2800">
                <a:latin typeface="宋体" panose="02010600030101010101" pitchFamily="2" charset="-122"/>
              </a:rPr>
              <a:t>圆盘上电荷面密度为</a:t>
            </a:r>
            <a:r>
              <a:rPr kumimoji="1" lang="en-US" altLang="zh-CN" sz="2800">
                <a:latin typeface="宋体" panose="02010600030101010101" pitchFamily="2" charset="-122"/>
              </a:rPr>
              <a:t>σ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6630" name="Line 23"/>
          <p:cNvSpPr>
            <a:spLocks noChangeShapeType="1"/>
          </p:cNvSpPr>
          <p:nvPr/>
        </p:nvSpPr>
        <p:spPr bwMode="auto">
          <a:xfrm>
            <a:off x="8153400" y="3352800"/>
            <a:ext cx="685800" cy="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24"/>
          <p:cNvSpPr>
            <a:spLocks noChangeShapeType="1"/>
          </p:cNvSpPr>
          <p:nvPr/>
        </p:nvSpPr>
        <p:spPr bwMode="auto">
          <a:xfrm>
            <a:off x="6477000" y="3352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25"/>
          <p:cNvSpPr>
            <a:spLocks noChangeShapeType="1"/>
          </p:cNvSpPr>
          <p:nvPr/>
        </p:nvSpPr>
        <p:spPr bwMode="auto">
          <a:xfrm>
            <a:off x="8229600" y="3352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26"/>
          <p:cNvSpPr>
            <a:spLocks noChangeShapeType="1"/>
          </p:cNvSpPr>
          <p:nvPr/>
        </p:nvSpPr>
        <p:spPr bwMode="auto">
          <a:xfrm>
            <a:off x="6477000" y="35814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Rectangle 27"/>
          <p:cNvSpPr>
            <a:spLocks noChangeArrowheads="1"/>
          </p:cNvSpPr>
          <p:nvPr/>
        </p:nvSpPr>
        <p:spPr bwMode="auto">
          <a:xfrm>
            <a:off x="7375525" y="3503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0" i="1">
                <a:latin typeface="宋体" panose="02010600030101010101" pitchFamily="2" charset="-122"/>
              </a:rPr>
              <a:t>x</a:t>
            </a:r>
            <a:endParaRPr kumimoji="1" lang="en-US" altLang="zh-CN" sz="2800" b="0" i="1">
              <a:latin typeface="宋体" panose="02010600030101010101" pitchFamily="2" charset="-122"/>
            </a:endParaRPr>
          </a:p>
        </p:txBody>
      </p:sp>
      <p:grpSp>
        <p:nvGrpSpPr>
          <p:cNvPr id="26635" name="Group 28"/>
          <p:cNvGrpSpPr/>
          <p:nvPr/>
        </p:nvGrpSpPr>
        <p:grpSpPr bwMode="auto">
          <a:xfrm>
            <a:off x="8077200" y="2895600"/>
            <a:ext cx="465138" cy="533400"/>
            <a:chOff x="5088" y="1440"/>
            <a:chExt cx="293" cy="336"/>
          </a:xfrm>
        </p:grpSpPr>
        <p:sp>
          <p:nvSpPr>
            <p:cNvPr id="26636" name="Rectangle 29"/>
            <p:cNvSpPr>
              <a:spLocks noChangeArrowheads="1"/>
            </p:cNvSpPr>
            <p:nvPr/>
          </p:nvSpPr>
          <p:spPr bwMode="auto">
            <a:xfrm>
              <a:off x="5088" y="1440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latin typeface="宋体" panose="02010600030101010101" pitchFamily="2" charset="-122"/>
                </a:rPr>
                <a:t>P</a:t>
              </a:r>
              <a:endParaRPr kumimoji="1" lang="en-US" altLang="zh-CN" sz="2800" b="0">
                <a:latin typeface="宋体" panose="02010600030101010101" pitchFamily="2" charset="-122"/>
              </a:endParaRPr>
            </a:p>
          </p:txBody>
        </p:sp>
        <p:sp>
          <p:nvSpPr>
            <p:cNvPr id="26637" name="Oval 30"/>
            <p:cNvSpPr>
              <a:spLocks noChangeArrowheads="1"/>
            </p:cNvSpPr>
            <p:nvPr/>
          </p:nvSpPr>
          <p:spPr bwMode="auto">
            <a:xfrm>
              <a:off x="5136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6626" name="Object 31"/>
          <p:cNvGraphicFramePr>
            <a:graphicFrameLocks noChangeAspect="1"/>
          </p:cNvGraphicFramePr>
          <p:nvPr/>
        </p:nvGraphicFramePr>
        <p:xfrm>
          <a:off x="8572500" y="2819400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" imgW="495935" imgH="363855" progId="Equation.3">
                  <p:embed/>
                </p:oleObj>
              </mc:Choice>
              <mc:Fallback>
                <p:oleObj name="Equation" r:id="rId1" imgW="495935" imgH="3638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2819400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Oval 2"/>
          <p:cNvSpPr>
            <a:spLocks noChangeArrowheads="1"/>
          </p:cNvSpPr>
          <p:nvPr/>
        </p:nvSpPr>
        <p:spPr bwMode="auto">
          <a:xfrm>
            <a:off x="5568950" y="1363663"/>
            <a:ext cx="1816100" cy="32639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7656" name="Group 3"/>
          <p:cNvGrpSpPr/>
          <p:nvPr/>
        </p:nvGrpSpPr>
        <p:grpSpPr bwMode="auto">
          <a:xfrm>
            <a:off x="5638800" y="1662113"/>
            <a:ext cx="852488" cy="1373187"/>
            <a:chOff x="3552" y="864"/>
            <a:chExt cx="537" cy="865"/>
          </a:xfrm>
        </p:grpSpPr>
        <p:sp>
          <p:nvSpPr>
            <p:cNvPr id="27677" name="Line 4"/>
            <p:cNvSpPr>
              <a:spLocks noChangeShapeType="1"/>
            </p:cNvSpPr>
            <p:nvPr/>
          </p:nvSpPr>
          <p:spPr bwMode="auto">
            <a:xfrm flipH="1" flipV="1">
              <a:off x="3744" y="864"/>
              <a:ext cx="345" cy="8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Rectangle 5"/>
            <p:cNvSpPr>
              <a:spLocks noChangeArrowheads="1"/>
            </p:cNvSpPr>
            <p:nvPr/>
          </p:nvSpPr>
          <p:spPr bwMode="auto">
            <a:xfrm>
              <a:off x="3552" y="9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7" name="Group 6"/>
          <p:cNvGrpSpPr/>
          <p:nvPr/>
        </p:nvGrpSpPr>
        <p:grpSpPr bwMode="auto">
          <a:xfrm>
            <a:off x="6007100" y="1878013"/>
            <a:ext cx="939800" cy="2235200"/>
            <a:chOff x="3784" y="1000"/>
            <a:chExt cx="592" cy="1408"/>
          </a:xfrm>
        </p:grpSpPr>
        <p:sp>
          <p:nvSpPr>
            <p:cNvPr id="27673" name="Line 7"/>
            <p:cNvSpPr>
              <a:spLocks noChangeShapeType="1"/>
            </p:cNvSpPr>
            <p:nvPr/>
          </p:nvSpPr>
          <p:spPr bwMode="auto">
            <a:xfrm>
              <a:off x="4080" y="1728"/>
              <a:ext cx="0" cy="6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4" name="Group 8"/>
            <p:cNvGrpSpPr/>
            <p:nvPr/>
          </p:nvGrpSpPr>
          <p:grpSpPr bwMode="auto">
            <a:xfrm>
              <a:off x="3784" y="1000"/>
              <a:ext cx="592" cy="1408"/>
              <a:chOff x="3784" y="1000"/>
              <a:chExt cx="592" cy="1408"/>
            </a:xfrm>
          </p:grpSpPr>
          <p:sp>
            <p:nvSpPr>
              <p:cNvPr id="27675" name="Oval 9"/>
              <p:cNvSpPr>
                <a:spLocks noChangeArrowheads="1"/>
              </p:cNvSpPr>
              <p:nvPr/>
            </p:nvSpPr>
            <p:spPr bwMode="auto">
              <a:xfrm>
                <a:off x="3784" y="1000"/>
                <a:ext cx="592" cy="1408"/>
              </a:xfrm>
              <a:prstGeom prst="ellipse">
                <a:avLst/>
              </a:prstGeom>
              <a:noFill/>
              <a:ln w="28575">
                <a:solidFill>
                  <a:srgbClr val="FF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76" name="Rectangle 10"/>
              <p:cNvSpPr>
                <a:spLocks noChangeArrowheads="1"/>
              </p:cNvSpPr>
              <p:nvPr/>
            </p:nvSpPr>
            <p:spPr bwMode="auto">
              <a:xfrm>
                <a:off x="4078" y="1881"/>
                <a:ext cx="203" cy="32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658" name="Group 11"/>
          <p:cNvGrpSpPr/>
          <p:nvPr/>
        </p:nvGrpSpPr>
        <p:grpSpPr bwMode="auto">
          <a:xfrm>
            <a:off x="6477000" y="3886200"/>
            <a:ext cx="500063" cy="900113"/>
            <a:chOff x="4080" y="2265"/>
            <a:chExt cx="315" cy="567"/>
          </a:xfrm>
        </p:grpSpPr>
        <p:sp>
          <p:nvSpPr>
            <p:cNvPr id="27671" name="Line 12"/>
            <p:cNvSpPr>
              <a:spLocks noChangeShapeType="1"/>
            </p:cNvSpPr>
            <p:nvPr/>
          </p:nvSpPr>
          <p:spPr bwMode="auto">
            <a:xfrm flipV="1">
              <a:off x="4080" y="2448"/>
              <a:ext cx="0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4080" y="2265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rgbClr val="FFFF00"/>
                  </a:solidFill>
                  <a:latin typeface="宋体" panose="02010600030101010101" pitchFamily="2" charset="-122"/>
                </a:rPr>
                <a:t>d</a:t>
              </a:r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404813" y="152400"/>
            <a:ext cx="8205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CC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2800" b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求均匀带电圆盘轴线上任一点的电场。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457200" y="762000"/>
            <a:ext cx="767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kumimoji="1" lang="zh-CN" altLang="en-US" sz="2800">
                <a:latin typeface="宋体" panose="02010600030101010101" pitchFamily="2" charset="-122"/>
              </a:rPr>
              <a:t>由例</a:t>
            </a:r>
            <a:r>
              <a:rPr kumimoji="1" lang="en-US" altLang="zh-CN" sz="2800">
                <a:latin typeface="宋体" panose="02010600030101010101" pitchFamily="2" charset="-122"/>
              </a:rPr>
              <a:t>6</a:t>
            </a:r>
            <a:r>
              <a:rPr kumimoji="1" lang="zh-CN" altLang="en-US" sz="2800">
                <a:latin typeface="宋体" panose="02010600030101010101" pitchFamily="2" charset="-122"/>
              </a:rPr>
              <a:t>均匀带电圆环轴线上一点的电场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27650" name="Object 16"/>
          <p:cNvGraphicFramePr>
            <a:graphicFrameLocks noChangeAspect="1"/>
          </p:cNvGraphicFramePr>
          <p:nvPr/>
        </p:nvGraphicFramePr>
        <p:xfrm>
          <a:off x="762000" y="1141413"/>
          <a:ext cx="47180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1" imgW="3161665" imgH="980440" progId="Equation.3">
                  <p:embed/>
                </p:oleObj>
              </mc:Choice>
              <mc:Fallback>
                <p:oleObj name="Equation" r:id="rId1" imgW="3161665" imgH="98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1413"/>
                        <a:ext cx="47180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8"/>
          <p:cNvGraphicFramePr>
            <a:graphicFrameLocks noChangeAspect="1"/>
          </p:cNvGraphicFramePr>
          <p:nvPr/>
        </p:nvGraphicFramePr>
        <p:xfrm>
          <a:off x="685800" y="2971800"/>
          <a:ext cx="43894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3" imgW="1189990" imgH="374650" progId="Equation.3">
                  <p:embed/>
                </p:oleObj>
              </mc:Choice>
              <mc:Fallback>
                <p:oleObj name="Equation" r:id="rId3" imgW="1189990" imgH="37465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438943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0"/>
          <p:cNvGraphicFramePr>
            <a:graphicFrameLocks noChangeAspect="1"/>
          </p:cNvGraphicFramePr>
          <p:nvPr/>
        </p:nvGraphicFramePr>
        <p:xfrm>
          <a:off x="4724400" y="4648200"/>
          <a:ext cx="4291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公式" r:id="rId5" imgW="1365885" imgH="440690" progId="Equation.3">
                  <p:embed/>
                </p:oleObj>
              </mc:Choice>
              <mc:Fallback>
                <p:oleObj name="公式" r:id="rId5" imgW="1365885" imgH="4406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4291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1" name="Group 21"/>
          <p:cNvGrpSpPr/>
          <p:nvPr/>
        </p:nvGrpSpPr>
        <p:grpSpPr bwMode="auto">
          <a:xfrm>
            <a:off x="6477000" y="1890713"/>
            <a:ext cx="2667000" cy="1812925"/>
            <a:chOff x="4080" y="1392"/>
            <a:chExt cx="1680" cy="1142"/>
          </a:xfrm>
        </p:grpSpPr>
        <p:sp>
          <p:nvSpPr>
            <p:cNvPr id="27662" name="Line 22"/>
            <p:cNvSpPr>
              <a:spLocks noChangeShapeType="1"/>
            </p:cNvSpPr>
            <p:nvPr/>
          </p:nvSpPr>
          <p:spPr bwMode="auto">
            <a:xfrm>
              <a:off x="4128" y="1392"/>
              <a:ext cx="105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23"/>
            <p:cNvSpPr>
              <a:spLocks noChangeShapeType="1"/>
            </p:cNvSpPr>
            <p:nvPr/>
          </p:nvSpPr>
          <p:spPr bwMode="auto">
            <a:xfrm>
              <a:off x="5136" y="2112"/>
              <a:ext cx="432" cy="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24"/>
            <p:cNvSpPr>
              <a:spLocks noChangeShapeType="1"/>
            </p:cNvSpPr>
            <p:nvPr/>
          </p:nvSpPr>
          <p:spPr bwMode="auto">
            <a:xfrm>
              <a:off x="4080" y="211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25"/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26"/>
            <p:cNvSpPr>
              <a:spLocks noChangeShapeType="1"/>
            </p:cNvSpPr>
            <p:nvPr/>
          </p:nvSpPr>
          <p:spPr bwMode="auto">
            <a:xfrm>
              <a:off x="4080" y="2256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Rectangle 27"/>
            <p:cNvSpPr>
              <a:spLocks noChangeArrowheads="1"/>
            </p:cNvSpPr>
            <p:nvPr/>
          </p:nvSpPr>
          <p:spPr bwMode="auto">
            <a:xfrm>
              <a:off x="4646" y="22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 i="1">
                  <a:latin typeface="宋体" panose="02010600030101010101" pitchFamily="2" charset="-122"/>
                </a:rPr>
                <a:t>x</a:t>
              </a:r>
              <a:endParaRPr kumimoji="1" lang="en-US" altLang="zh-CN" sz="2800" b="0" i="1">
                <a:latin typeface="宋体" panose="02010600030101010101" pitchFamily="2" charset="-122"/>
              </a:endParaRPr>
            </a:p>
          </p:txBody>
        </p:sp>
        <p:grpSp>
          <p:nvGrpSpPr>
            <p:cNvPr id="27668" name="Group 28"/>
            <p:cNvGrpSpPr/>
            <p:nvPr/>
          </p:nvGrpSpPr>
          <p:grpSpPr bwMode="auto">
            <a:xfrm>
              <a:off x="5088" y="1824"/>
              <a:ext cx="293" cy="336"/>
              <a:chOff x="5088" y="1440"/>
              <a:chExt cx="293" cy="336"/>
            </a:xfrm>
          </p:grpSpPr>
          <p:sp>
            <p:nvSpPr>
              <p:cNvPr id="27669" name="Rectangle 29"/>
              <p:cNvSpPr>
                <a:spLocks noChangeArrowheads="1"/>
              </p:cNvSpPr>
              <p:nvPr/>
            </p:nvSpPr>
            <p:spPr bwMode="auto">
              <a:xfrm>
                <a:off x="5088" y="1440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latin typeface="宋体" panose="02010600030101010101" pitchFamily="2" charset="-122"/>
                  </a:rPr>
                  <a:t>P</a:t>
                </a:r>
                <a:endParaRPr kumimoji="1" lang="en-US" altLang="zh-CN" sz="2800" b="0">
                  <a:latin typeface="宋体" panose="02010600030101010101" pitchFamily="2" charset="-122"/>
                </a:endParaRPr>
              </a:p>
            </p:txBody>
          </p:sp>
          <p:sp>
            <p:nvSpPr>
              <p:cNvPr id="27670" name="Oval 30"/>
              <p:cNvSpPr>
                <a:spLocks noChangeArrowheads="1"/>
              </p:cNvSpPr>
              <p:nvPr/>
            </p:nvSpPr>
            <p:spPr bwMode="auto">
              <a:xfrm>
                <a:off x="51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27654" name="Object 31"/>
            <p:cNvGraphicFramePr>
              <a:graphicFrameLocks noChangeAspect="1"/>
            </p:cNvGraphicFramePr>
            <p:nvPr/>
          </p:nvGraphicFramePr>
          <p:xfrm>
            <a:off x="5400" y="1776"/>
            <a:ext cx="3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2" name="Equation" r:id="rId7" imgW="495935" imgH="363855" progId="Equation.3">
                    <p:embed/>
                  </p:oleObj>
                </mc:Choice>
                <mc:Fallback>
                  <p:oleObj name="Equation" r:id="rId7" imgW="495935" imgH="36385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1776"/>
                          <a:ext cx="3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" name="Object 32"/>
          <p:cNvGraphicFramePr>
            <a:graphicFrameLocks noChangeAspect="1"/>
          </p:cNvGraphicFramePr>
          <p:nvPr/>
        </p:nvGraphicFramePr>
        <p:xfrm>
          <a:off x="152400" y="4786313"/>
          <a:ext cx="46736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公式" r:id="rId9" imgW="1266825" imgH="374650" progId="Equation.3">
                  <p:embed/>
                </p:oleObj>
              </mc:Choice>
              <mc:Fallback>
                <p:oleObj name="公式" r:id="rId9" imgW="1266825" imgH="37465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86313"/>
                        <a:ext cx="46736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827088" y="3789363"/>
            <a:ext cx="2520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971550" y="2276475"/>
            <a:ext cx="2447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683" name="Group 4"/>
          <p:cNvGrpSpPr/>
          <p:nvPr/>
        </p:nvGrpSpPr>
        <p:grpSpPr bwMode="auto">
          <a:xfrm>
            <a:off x="539750" y="1412875"/>
            <a:ext cx="1728788" cy="863600"/>
            <a:chOff x="158" y="890"/>
            <a:chExt cx="1089" cy="544"/>
          </a:xfrm>
        </p:grpSpPr>
        <p:sp>
          <p:nvSpPr>
            <p:cNvPr id="28701" name="AutoShape 5"/>
            <p:cNvSpPr>
              <a:spLocks noChangeArrowheads="1"/>
            </p:cNvSpPr>
            <p:nvPr/>
          </p:nvSpPr>
          <p:spPr bwMode="auto">
            <a:xfrm>
              <a:off x="158" y="890"/>
              <a:ext cx="1089" cy="544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00AA00"/>
                </a:gs>
                <a:gs pos="50000">
                  <a:srgbClr val="00FF00"/>
                </a:gs>
                <a:gs pos="100000">
                  <a:srgbClr val="00AA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2" name="Rectangle 6"/>
            <p:cNvSpPr>
              <a:spLocks noChangeArrowheads="1"/>
            </p:cNvSpPr>
            <p:nvPr/>
          </p:nvSpPr>
          <p:spPr bwMode="auto">
            <a:xfrm>
              <a:off x="249" y="981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000066"/>
                  </a:solidFill>
                  <a:latin typeface="宋体" panose="02010600030101010101" pitchFamily="2" charset="-122"/>
                </a:rPr>
                <a:t>讨论：</a:t>
              </a:r>
              <a:endPara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684" name="Group 7"/>
          <p:cNvGrpSpPr/>
          <p:nvPr/>
        </p:nvGrpSpPr>
        <p:grpSpPr bwMode="auto">
          <a:xfrm>
            <a:off x="914400" y="2133600"/>
            <a:ext cx="2397125" cy="601663"/>
            <a:chOff x="566" y="912"/>
            <a:chExt cx="1510" cy="379"/>
          </a:xfrm>
        </p:grpSpPr>
        <p:sp>
          <p:nvSpPr>
            <p:cNvPr id="28695" name="Rectangle 8"/>
            <p:cNvSpPr>
              <a:spLocks noChangeArrowheads="1"/>
            </p:cNvSpPr>
            <p:nvPr/>
          </p:nvSpPr>
          <p:spPr bwMode="auto">
            <a:xfrm>
              <a:off x="566" y="959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rPr>
                <a:t>1</a:t>
              </a:r>
              <a:r>
                <a:rPr kumimoji="1" lang="en-US" altLang="zh-CN" sz="2800">
                  <a:solidFill>
                    <a:srgbClr val="000066"/>
                  </a:solidFill>
                  <a:latin typeface="宋体" panose="02010600030101010101" pitchFamily="2" charset="-122"/>
                </a:rPr>
                <a:t>. </a:t>
              </a:r>
              <a:r>
                <a:rPr kumimoji="1" lang="zh-CN" altLang="en-US" sz="2800">
                  <a:solidFill>
                    <a:srgbClr val="000066"/>
                  </a:solidFill>
                  <a:latin typeface="宋体" panose="02010600030101010101" pitchFamily="2" charset="-122"/>
                </a:rPr>
                <a:t>当</a:t>
              </a:r>
              <a:endPara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8696" name="Group 9"/>
            <p:cNvGrpSpPr/>
            <p:nvPr/>
          </p:nvGrpSpPr>
          <p:grpSpPr bwMode="auto">
            <a:xfrm>
              <a:off x="1152" y="912"/>
              <a:ext cx="924" cy="379"/>
              <a:chOff x="1344" y="959"/>
              <a:chExt cx="829" cy="355"/>
            </a:xfrm>
          </p:grpSpPr>
          <p:sp>
            <p:nvSpPr>
              <p:cNvPr id="28697" name="Rectangle 10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0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x</a:t>
                </a:r>
                <a:endParaRPr kumimoji="1" lang="en-US" altLang="zh-CN" sz="2800" b="0" i="1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98" name="Rectangle 11"/>
              <p:cNvSpPr>
                <a:spLocks noChangeArrowheads="1"/>
              </p:cNvSpPr>
              <p:nvPr/>
            </p:nvSpPr>
            <p:spPr bwMode="auto">
              <a:xfrm>
                <a:off x="1344" y="1008"/>
                <a:ext cx="20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R</a:t>
                </a:r>
                <a:endParaRPr kumimoji="1" lang="en-US" altLang="zh-CN" sz="2800" b="0" i="1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99" name="Rectangle 12"/>
              <p:cNvSpPr>
                <a:spLocks noChangeArrowheads="1"/>
              </p:cNvSpPr>
              <p:nvPr/>
            </p:nvSpPr>
            <p:spPr bwMode="auto">
              <a:xfrm>
                <a:off x="1718" y="959"/>
                <a:ext cx="20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&gt;</a:t>
                </a:r>
                <a:endPara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700" name="Rectangle 13"/>
              <p:cNvSpPr>
                <a:spLocks noChangeArrowheads="1"/>
              </p:cNvSpPr>
              <p:nvPr/>
            </p:nvSpPr>
            <p:spPr bwMode="auto">
              <a:xfrm>
                <a:off x="1574" y="959"/>
                <a:ext cx="204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&gt;</a:t>
                </a:r>
                <a:endPara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28685" name="Group 14"/>
          <p:cNvGrpSpPr/>
          <p:nvPr/>
        </p:nvGrpSpPr>
        <p:grpSpPr bwMode="auto">
          <a:xfrm>
            <a:off x="914400" y="3657600"/>
            <a:ext cx="2359025" cy="596900"/>
            <a:chOff x="566" y="1872"/>
            <a:chExt cx="1486" cy="376"/>
          </a:xfrm>
        </p:grpSpPr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566" y="1919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en-US" altLang="zh-CN" sz="2800">
                  <a:solidFill>
                    <a:srgbClr val="000066"/>
                  </a:solidFill>
                  <a:latin typeface="宋体" panose="02010600030101010101" pitchFamily="2" charset="-122"/>
                </a:rPr>
                <a:t>. </a:t>
              </a:r>
              <a:r>
                <a:rPr kumimoji="1" lang="zh-CN" altLang="en-US" sz="2800">
                  <a:solidFill>
                    <a:srgbClr val="000066"/>
                  </a:solidFill>
                  <a:latin typeface="宋体" panose="02010600030101010101" pitchFamily="2" charset="-122"/>
                </a:rPr>
                <a:t>当</a:t>
              </a:r>
              <a:endPara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8690" name="Group 16"/>
            <p:cNvGrpSpPr/>
            <p:nvPr/>
          </p:nvGrpSpPr>
          <p:grpSpPr bwMode="auto">
            <a:xfrm>
              <a:off x="1200" y="1872"/>
              <a:ext cx="852" cy="376"/>
              <a:chOff x="1344" y="1919"/>
              <a:chExt cx="852" cy="376"/>
            </a:xfrm>
          </p:grpSpPr>
          <p:sp>
            <p:nvSpPr>
              <p:cNvPr id="28691" name="Rectangle 17"/>
              <p:cNvSpPr>
                <a:spLocks noChangeArrowheads="1"/>
              </p:cNvSpPr>
              <p:nvPr/>
            </p:nvSpPr>
            <p:spPr bwMode="auto">
              <a:xfrm>
                <a:off x="1718" y="191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&lt;</a:t>
                </a:r>
                <a:endPara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92" name="Rectangle 18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&lt;</a:t>
                </a:r>
                <a:endParaRPr kumimoji="1" lang="en-US" altLang="zh-CN" sz="2800" b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93" name="Rectangle 19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x</a:t>
                </a:r>
                <a:endParaRPr kumimoji="1" lang="en-US" altLang="zh-CN" sz="2800" b="0" i="1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94" name="Rectangle 2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0" i="1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R</a:t>
                </a:r>
                <a:endParaRPr kumimoji="1" lang="en-US" altLang="zh-CN" sz="2800" b="0" i="1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28686" name="Rectangle 21"/>
          <p:cNvSpPr>
            <a:spLocks noChangeArrowheads="1"/>
          </p:cNvSpPr>
          <p:nvPr/>
        </p:nvSpPr>
        <p:spPr bwMode="auto">
          <a:xfrm>
            <a:off x="2590800" y="29718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无限大均匀带电平面的场强为</a:t>
            </a:r>
            <a:r>
              <a: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匀强电场</a:t>
            </a:r>
            <a:endParaRPr kumimoji="1" lang="zh-CN" altLang="en-US" sz="280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674" name="Object 23"/>
          <p:cNvGraphicFramePr>
            <a:graphicFrameLocks noChangeAspect="1"/>
          </p:cNvGraphicFramePr>
          <p:nvPr/>
        </p:nvGraphicFramePr>
        <p:xfrm>
          <a:off x="1066800" y="2667000"/>
          <a:ext cx="1479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1" imgW="1211580" imgH="903605" progId="Equation.3">
                  <p:embed/>
                </p:oleObj>
              </mc:Choice>
              <mc:Fallback>
                <p:oleObj name="Equation" r:id="rId1" imgW="1211580" imgH="90360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14795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25"/>
          <p:cNvGraphicFramePr>
            <a:graphicFrameLocks noChangeAspect="1"/>
          </p:cNvGraphicFramePr>
          <p:nvPr/>
        </p:nvGraphicFramePr>
        <p:xfrm>
          <a:off x="5791200" y="41910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公式" r:id="rId3" imgW="650240" imgH="341630" progId="Equation.3">
                  <p:embed/>
                </p:oleObj>
              </mc:Choice>
              <mc:Fallback>
                <p:oleObj name="公式" r:id="rId3" imgW="650240" imgH="34163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/>
          <p:cNvGraphicFramePr>
            <a:graphicFrameLocks noChangeAspect="1"/>
          </p:cNvGraphicFramePr>
          <p:nvPr/>
        </p:nvGraphicFramePr>
        <p:xfrm>
          <a:off x="3429000" y="5245100"/>
          <a:ext cx="1728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Equation" r:id="rId5" imgW="539750" imgH="374650" progId="Equation.3">
                  <p:embed/>
                </p:oleObj>
              </mc:Choice>
              <mc:Fallback>
                <p:oleObj name="Equation" r:id="rId5" imgW="539750" imgH="3746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45100"/>
                        <a:ext cx="17287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28"/>
          <p:cNvSpPr>
            <a:spLocks noChangeArrowheads="1"/>
          </p:cNvSpPr>
          <p:nvPr/>
        </p:nvSpPr>
        <p:spPr bwMode="auto">
          <a:xfrm>
            <a:off x="5289550" y="5500688"/>
            <a:ext cx="385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可视为</a:t>
            </a:r>
            <a:r>
              <a: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点电荷的电场</a:t>
            </a:r>
            <a:endParaRPr kumimoji="1" lang="zh-CN" altLang="en-US" sz="280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677" name="Object 29"/>
          <p:cNvGraphicFramePr>
            <a:graphicFrameLocks noChangeAspect="1"/>
          </p:cNvGraphicFramePr>
          <p:nvPr/>
        </p:nvGraphicFramePr>
        <p:xfrm>
          <a:off x="3635375" y="4076700"/>
          <a:ext cx="21605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公式" r:id="rId7" imgW="727075" imgH="363855" progId="Equation.3">
                  <p:embed/>
                </p:oleObj>
              </mc:Choice>
              <mc:Fallback>
                <p:oleObj name="公式" r:id="rId7" imgW="727075" imgH="36385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76700"/>
                        <a:ext cx="216058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0"/>
          <p:cNvGraphicFramePr>
            <a:graphicFrameLocks noChangeAspect="1"/>
          </p:cNvGraphicFramePr>
          <p:nvPr/>
        </p:nvGraphicFramePr>
        <p:xfrm>
          <a:off x="1524000" y="4133850"/>
          <a:ext cx="2103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公式" r:id="rId9" imgW="671830" imgH="363855" progId="Equation.3">
                  <p:embed/>
                </p:oleObj>
              </mc:Choice>
              <mc:Fallback>
                <p:oleObj name="公式" r:id="rId9" imgW="671830" imgH="36385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33850"/>
                        <a:ext cx="21034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31"/>
          <p:cNvGraphicFramePr>
            <a:graphicFrameLocks noChangeAspect="1"/>
          </p:cNvGraphicFramePr>
          <p:nvPr/>
        </p:nvGraphicFramePr>
        <p:xfrm>
          <a:off x="1676400" y="5156200"/>
          <a:ext cx="1790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公式" r:id="rId11" imgW="685800" imgH="457200" progId="Equation.3">
                  <p:embed/>
                </p:oleObj>
              </mc:Choice>
              <mc:Fallback>
                <p:oleObj name="公式" r:id="rId11" imgW="6858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56200"/>
                        <a:ext cx="1790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20"/>
          <p:cNvGraphicFramePr>
            <a:graphicFrameLocks noChangeAspect="1"/>
          </p:cNvGraphicFramePr>
          <p:nvPr/>
        </p:nvGraphicFramePr>
        <p:xfrm>
          <a:off x="1714500" y="228600"/>
          <a:ext cx="4672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公式" r:id="rId13" imgW="1487170" imgH="440690" progId="Equation.3">
                  <p:embed/>
                </p:oleObj>
              </mc:Choice>
              <mc:Fallback>
                <p:oleObj name="公式" r:id="rId13" imgW="1487170" imgH="4406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8600"/>
                        <a:ext cx="4672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096000" y="4191000"/>
            <a:ext cx="17526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89F74B-AEF8-4CCC-A4A1-9B4CDAFB4114}" type="slidenum">
              <a:rPr lang="en-US" altLang="zh-CN" b="0"/>
            </a:fld>
            <a:endParaRPr lang="en-US" altLang="zh-CN" b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209800"/>
            <a:ext cx="7772400" cy="2133600"/>
          </a:xfrm>
          <a:noFill/>
          <a:ln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Problems</a:t>
            </a: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p88 :    5 ,  8 ,  9 ,  27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2F751C-020C-4AF7-8BC9-7CDA850C97C9}" type="slidenum">
              <a:rPr lang="en-US" altLang="zh-CN" b="0"/>
            </a:fld>
            <a:endParaRPr lang="en-US" altLang="zh-CN" b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371600"/>
            <a:ext cx="8763000" cy="519747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ea typeface="仿宋_GB2312" pitchFamily="49" charset="-122"/>
              </a:rPr>
              <a:t>由此定义</a:t>
            </a:r>
            <a:endParaRPr lang="zh-CN" altLang="en-US" sz="2400">
              <a:ea typeface="仿宋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400"/>
              <a:t>　　　　　　　　　　　　　　　　　　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　</a:t>
            </a:r>
            <a:r>
              <a:rPr lang="en-US" altLang="zh-CN" sz="2400">
                <a:ea typeface="仿宋_GB2312" pitchFamily="49" charset="-122"/>
              </a:rPr>
              <a:t>(1.</a:t>
            </a:r>
            <a:r>
              <a:rPr lang="zh-CN" altLang="en-US" sz="2400">
                <a:ea typeface="仿宋_GB2312" pitchFamily="49" charset="-122"/>
              </a:rPr>
              <a:t>８</a:t>
            </a:r>
            <a:r>
              <a:rPr lang="en-US" altLang="zh-CN" sz="2400">
                <a:ea typeface="仿宋_GB2312" pitchFamily="49" charset="-122"/>
              </a:rPr>
              <a:t>)</a:t>
            </a:r>
            <a:endParaRPr lang="en-US" altLang="zh-CN" sz="2400">
              <a:ea typeface="仿宋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ea typeface="仿宋_GB2312" pitchFamily="49" charset="-122"/>
              </a:rPr>
              <a:t>为任意一点的</a:t>
            </a:r>
            <a:r>
              <a:rPr lang="zh-CN" altLang="en-US" sz="2400">
                <a:solidFill>
                  <a:srgbClr val="006600"/>
                </a:solidFill>
                <a:ea typeface="仿宋_GB2312" pitchFamily="49" charset="-122"/>
              </a:rPr>
              <a:t>电场强度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00CC"/>
                </a:solidFill>
              </a:rPr>
              <a:t>electric field strength</a:t>
            </a:r>
            <a:r>
              <a:rPr lang="en-US" altLang="zh-CN" sz="2400"/>
              <a:t>),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它在数值和方向上等于单位正电荷在该点受到的电力</a:t>
            </a:r>
            <a:r>
              <a:rPr lang="en-US" altLang="zh-CN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单位为</a:t>
            </a:r>
            <a:r>
              <a:rPr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牛顿</a:t>
            </a:r>
            <a:r>
              <a:rPr lang="en-US" altLang="zh-CN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库仑</a:t>
            </a:r>
            <a:r>
              <a:rPr lang="en-US" altLang="zh-CN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在后面</a:t>
            </a:r>
            <a:r>
              <a:rPr lang="zh-CN" altLang="en-US" sz="2400">
                <a:ea typeface="仿宋_GB2312" pitchFamily="49" charset="-122"/>
              </a:rPr>
              <a:t>“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电势</a:t>
            </a:r>
            <a:r>
              <a:rPr lang="zh-CN" altLang="en-US" sz="2400">
                <a:ea typeface="仿宋_GB2312" pitchFamily="49" charset="-122"/>
              </a:rPr>
              <a:t>”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一节中将会看到</a:t>
            </a:r>
            <a:r>
              <a:rPr lang="en-US" altLang="zh-CN" sz="2400"/>
              <a:t>,</a:t>
            </a:r>
            <a:r>
              <a:rPr lang="en-US" altLang="zh-CN" sz="2400" i="1">
                <a:solidFill>
                  <a:srgbClr val="006600"/>
                </a:solidFill>
              </a:rPr>
              <a:t>E</a:t>
            </a:r>
            <a:r>
              <a:rPr lang="en-US" altLang="zh-CN" sz="2400" i="1">
                <a:solidFill>
                  <a:srgbClr val="66FF33"/>
                </a:solidFill>
              </a:rPr>
              <a:t>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的单位通常以</a:t>
            </a:r>
            <a:r>
              <a:rPr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伏特</a:t>
            </a:r>
            <a:r>
              <a:rPr lang="en-US" altLang="zh-CN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米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表示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. </a:t>
            </a: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34DE312A-8DF8-4D6A-B72A-6F959F4ED49F}"/>
                  </a:ext>
                </a:extLst>
              </p:cNvPr>
              <p:cNvSpPr txBox="1"/>
              <p:nvPr/>
            </p:nvSpPr>
            <p:spPr>
              <a:xfrm>
                <a:off x="3657600" y="1568993"/>
                <a:ext cx="1159228" cy="991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68993"/>
                <a:ext cx="1159228" cy="99129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63C805-AB30-4B1D-8634-9EB8D13E1ED1}" type="slidenum">
              <a:rPr lang="en-US" altLang="zh-CN" b="0"/>
            </a:fld>
            <a:endParaRPr lang="en-US" altLang="zh-CN" b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438400"/>
            <a:ext cx="8763000" cy="413067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　　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电荷</a:t>
            </a:r>
            <a:r>
              <a:rPr lang="en-US" altLang="zh-CN" sz="2400" i="1" dirty="0">
                <a:solidFill>
                  <a:srgbClr val="006600"/>
                </a:solidFill>
              </a:rPr>
              <a:t>q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也有它的电场，这电场一定会对上述带电体的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电荷分布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产生影响，因而影响这带电体原有电场的分布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ea typeface="仿宋_GB2312" pitchFamily="49" charset="-122"/>
              </a:rPr>
              <a:t>因此，当我们以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 </a:t>
            </a:r>
            <a:r>
              <a:rPr lang="en-US" altLang="zh-CN" sz="2400" i="1" dirty="0">
                <a:solidFill>
                  <a:srgbClr val="006600"/>
                </a:solidFill>
              </a:rPr>
              <a:t>q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0</a:t>
            </a:r>
            <a:r>
              <a:rPr lang="en-US" altLang="zh-CN" sz="2400" baseline="-25000" dirty="0">
                <a:solidFill>
                  <a:srgbClr val="66FF33"/>
                </a:solidFill>
              </a:rPr>
              <a:t> </a:t>
            </a:r>
            <a:r>
              <a:rPr lang="zh-CN" altLang="en-US" sz="2400" dirty="0">
                <a:ea typeface="仿宋_GB2312" pitchFamily="49" charset="-122"/>
              </a:rPr>
              <a:t>作为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试探电荷</a:t>
            </a:r>
            <a:r>
              <a:rPr lang="zh-CN" altLang="en-US" sz="2400" dirty="0">
                <a:ea typeface="仿宋_GB2312" pitchFamily="49" charset="-122"/>
              </a:rPr>
              <a:t>来</a:t>
            </a:r>
            <a:r>
              <a:rPr lang="zh-CN" altLang="en-US" sz="2400" dirty="0">
                <a:solidFill>
                  <a:srgbClr val="0000CC"/>
                </a:solidFill>
                <a:ea typeface="仿宋_GB2312" pitchFamily="49" charset="-122"/>
              </a:rPr>
              <a:t>检测一个电场</a:t>
            </a:r>
            <a:r>
              <a:rPr lang="zh-CN" altLang="en-US" sz="2400" dirty="0">
                <a:ea typeface="仿宋_GB2312" pitchFamily="49" charset="-122"/>
              </a:rPr>
              <a:t>时，为了达到最高的</a:t>
            </a:r>
            <a:r>
              <a:rPr lang="zh-CN" altLang="en-US" sz="2400" dirty="0">
                <a:solidFill>
                  <a:srgbClr val="0000CC"/>
                </a:solidFill>
                <a:ea typeface="仿宋_GB2312" pitchFamily="49" charset="-122"/>
              </a:rPr>
              <a:t>测量精确度</a:t>
            </a:r>
            <a:r>
              <a:rPr lang="zh-CN" altLang="en-US" sz="2400" dirty="0">
                <a:ea typeface="仿宋_GB2312" pitchFamily="49" charset="-122"/>
              </a:rPr>
              <a:t>，应当使试探电荷　　　　　　．就目前而言，最理想的情形是　</a:t>
            </a:r>
            <a:r>
              <a:rPr lang="zh-CN" altLang="en-US" sz="2400" dirty="0"/>
              <a:t>　　　　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48312" y="4267200"/>
          <a:ext cx="14620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1" imgW="495300" imgH="228600" progId="Equation.3">
                  <p:embed/>
                </p:oleObj>
              </mc:Choice>
              <mc:Fallback>
                <p:oleObj name="公式" r:id="rId1" imgW="495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2" y="4267200"/>
                        <a:ext cx="1462088" cy="676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3144838" y="4800600"/>
          <a:ext cx="1238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800600"/>
                        <a:ext cx="1238250" cy="676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Freeform 9"/>
          <p:cNvSpPr/>
          <p:nvPr/>
        </p:nvSpPr>
        <p:spPr bwMode="auto">
          <a:xfrm>
            <a:off x="3505200" y="1219200"/>
            <a:ext cx="877888" cy="985838"/>
          </a:xfrm>
          <a:custGeom>
            <a:avLst/>
            <a:gdLst>
              <a:gd name="T0" fmla="*/ 2147483647 w 553"/>
              <a:gd name="T1" fmla="*/ 2147483647 h 621"/>
              <a:gd name="T2" fmla="*/ 2147483647 w 553"/>
              <a:gd name="T3" fmla="*/ 2147483647 h 621"/>
              <a:gd name="T4" fmla="*/ 2147483647 w 553"/>
              <a:gd name="T5" fmla="*/ 2147483647 h 621"/>
              <a:gd name="T6" fmla="*/ 2147483647 w 553"/>
              <a:gd name="T7" fmla="*/ 2147483647 h 621"/>
              <a:gd name="T8" fmla="*/ 2147483647 w 553"/>
              <a:gd name="T9" fmla="*/ 2147483647 h 621"/>
              <a:gd name="T10" fmla="*/ 0 w 553"/>
              <a:gd name="T11" fmla="*/ 2147483647 h 621"/>
              <a:gd name="T12" fmla="*/ 2147483647 w 553"/>
              <a:gd name="T13" fmla="*/ 2147483647 h 621"/>
              <a:gd name="T14" fmla="*/ 2147483647 w 553"/>
              <a:gd name="T15" fmla="*/ 2147483647 h 621"/>
              <a:gd name="T16" fmla="*/ 2147483647 w 553"/>
              <a:gd name="T17" fmla="*/ 2147483647 h 621"/>
              <a:gd name="T18" fmla="*/ 2147483647 w 553"/>
              <a:gd name="T19" fmla="*/ 2147483647 h 621"/>
              <a:gd name="T20" fmla="*/ 2147483647 w 553"/>
              <a:gd name="T21" fmla="*/ 2147483647 h 621"/>
              <a:gd name="T22" fmla="*/ 2147483647 w 553"/>
              <a:gd name="T23" fmla="*/ 2147483647 h 621"/>
              <a:gd name="T24" fmla="*/ 2147483647 w 553"/>
              <a:gd name="T25" fmla="*/ 2147483647 h 621"/>
              <a:gd name="T26" fmla="*/ 2147483647 w 553"/>
              <a:gd name="T27" fmla="*/ 2147483647 h 621"/>
              <a:gd name="T28" fmla="*/ 2147483647 w 553"/>
              <a:gd name="T29" fmla="*/ 2147483647 h 621"/>
              <a:gd name="T30" fmla="*/ 2147483647 w 553"/>
              <a:gd name="T31" fmla="*/ 2147483647 h 621"/>
              <a:gd name="T32" fmla="*/ 2147483647 w 553"/>
              <a:gd name="T33" fmla="*/ 2147483647 h 621"/>
              <a:gd name="T34" fmla="*/ 2147483647 w 553"/>
              <a:gd name="T35" fmla="*/ 2147483647 h 62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3"/>
              <a:gd name="T55" fmla="*/ 0 h 621"/>
              <a:gd name="T56" fmla="*/ 553 w 553"/>
              <a:gd name="T57" fmla="*/ 621 h 62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3" h="621">
                <a:moveTo>
                  <a:pt x="264" y="105"/>
                </a:moveTo>
                <a:cubicBezTo>
                  <a:pt x="216" y="121"/>
                  <a:pt x="181" y="161"/>
                  <a:pt x="152" y="201"/>
                </a:cubicBezTo>
                <a:cubicBezTo>
                  <a:pt x="145" y="211"/>
                  <a:pt x="144" y="225"/>
                  <a:pt x="136" y="233"/>
                </a:cubicBezTo>
                <a:cubicBezTo>
                  <a:pt x="136" y="233"/>
                  <a:pt x="76" y="273"/>
                  <a:pt x="64" y="281"/>
                </a:cubicBezTo>
                <a:cubicBezTo>
                  <a:pt x="56" y="286"/>
                  <a:pt x="40" y="297"/>
                  <a:pt x="40" y="297"/>
                </a:cubicBezTo>
                <a:cubicBezTo>
                  <a:pt x="2" y="354"/>
                  <a:pt x="13" y="326"/>
                  <a:pt x="0" y="377"/>
                </a:cubicBezTo>
                <a:cubicBezTo>
                  <a:pt x="9" y="453"/>
                  <a:pt x="11" y="549"/>
                  <a:pt x="96" y="577"/>
                </a:cubicBezTo>
                <a:cubicBezTo>
                  <a:pt x="173" y="575"/>
                  <a:pt x="393" y="621"/>
                  <a:pt x="448" y="497"/>
                </a:cubicBezTo>
                <a:cubicBezTo>
                  <a:pt x="486" y="411"/>
                  <a:pt x="444" y="479"/>
                  <a:pt x="480" y="425"/>
                </a:cubicBezTo>
                <a:cubicBezTo>
                  <a:pt x="488" y="392"/>
                  <a:pt x="499" y="374"/>
                  <a:pt x="512" y="345"/>
                </a:cubicBezTo>
                <a:cubicBezTo>
                  <a:pt x="519" y="330"/>
                  <a:pt x="528" y="297"/>
                  <a:pt x="528" y="297"/>
                </a:cubicBezTo>
                <a:cubicBezTo>
                  <a:pt x="525" y="214"/>
                  <a:pt x="553" y="121"/>
                  <a:pt x="512" y="49"/>
                </a:cubicBezTo>
                <a:cubicBezTo>
                  <a:pt x="495" y="19"/>
                  <a:pt x="470" y="19"/>
                  <a:pt x="440" y="9"/>
                </a:cubicBezTo>
                <a:cubicBezTo>
                  <a:pt x="432" y="6"/>
                  <a:pt x="416" y="1"/>
                  <a:pt x="416" y="1"/>
                </a:cubicBezTo>
                <a:cubicBezTo>
                  <a:pt x="376" y="4"/>
                  <a:pt x="335" y="0"/>
                  <a:pt x="296" y="9"/>
                </a:cubicBezTo>
                <a:cubicBezTo>
                  <a:pt x="277" y="13"/>
                  <a:pt x="248" y="41"/>
                  <a:pt x="248" y="41"/>
                </a:cubicBezTo>
                <a:cubicBezTo>
                  <a:pt x="230" y="68"/>
                  <a:pt x="208" y="89"/>
                  <a:pt x="240" y="129"/>
                </a:cubicBezTo>
                <a:cubicBezTo>
                  <a:pt x="247" y="138"/>
                  <a:pt x="256" y="113"/>
                  <a:pt x="264" y="105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5127625" y="1219200"/>
            <a:ext cx="14446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841875" y="777875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00CC"/>
                </a:solidFill>
                <a:latin typeface="创艺简细圆" charset="-122"/>
                <a:ea typeface="创艺简细圆" charset="-122"/>
              </a:rPr>
              <a:t>P</a:t>
            </a:r>
            <a:endParaRPr lang="en-US" altLang="zh-CN" sz="2800">
              <a:solidFill>
                <a:srgbClr val="0000CC"/>
              </a:solidFill>
              <a:latin typeface="创艺简细圆" charset="-122"/>
              <a:ea typeface="创艺简细圆" charset="-122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5272088" y="882650"/>
            <a:ext cx="288925" cy="336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561013" y="868363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006600"/>
                </a:solidFill>
                <a:latin typeface="创艺简细圆" charset="-122"/>
                <a:ea typeface="创艺简细圆" charset="-122"/>
              </a:rPr>
              <a:t>F</a:t>
            </a:r>
            <a:endParaRPr lang="en-US" altLang="zh-CN" sz="2800" i="1">
              <a:solidFill>
                <a:srgbClr val="006600"/>
              </a:solidFill>
              <a:latin typeface="创艺简细圆" charset="-122"/>
              <a:ea typeface="创艺简细圆" charset="-122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105400" y="1219200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0" i="1">
                <a:solidFill>
                  <a:srgbClr val="006600"/>
                </a:solidFill>
                <a:latin typeface="Times New Roman" panose="02020603050405020304" pitchFamily="18" charset="0"/>
                <a:ea typeface="创艺简细圆" charset="-122"/>
              </a:rPr>
              <a:t>q</a:t>
            </a:r>
            <a:r>
              <a:rPr lang="en-US" altLang="zh-CN" sz="2800" b="0" i="1" baseline="-25000">
                <a:solidFill>
                  <a:srgbClr val="006600"/>
                </a:solidFill>
                <a:latin typeface="Times New Roman" panose="02020603050405020304" pitchFamily="18" charset="0"/>
                <a:ea typeface="创艺简细圆" charset="-122"/>
              </a:rPr>
              <a:t>0</a:t>
            </a:r>
            <a:endParaRPr lang="en-US" altLang="zh-CN" sz="2800" b="0" i="1" baseline="-25000">
              <a:solidFill>
                <a:srgbClr val="006600"/>
              </a:solidFill>
              <a:latin typeface="Times New Roman" panose="02020603050405020304" pitchFamily="18" charset="0"/>
              <a:ea typeface="创艺简细圆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66238-9D71-441E-9830-8CC28E5F75B0}" type="slidenum">
              <a:rPr lang="en-US" altLang="zh-CN" b="0"/>
            </a:fld>
            <a:endParaRPr lang="en-US" altLang="zh-CN" b="0"/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latin typeface="创艺简细圆" charset="-122"/>
                <a:ea typeface="仿宋_GB2312" pitchFamily="49" charset="-122"/>
              </a:rPr>
              <a:t>问题一</a:t>
            </a:r>
            <a:r>
              <a:rPr lang="zh-CN" altLang="en-US" sz="3200">
                <a:latin typeface="创艺简细圆" charset="-122"/>
                <a:ea typeface="仿宋_GB2312" pitchFamily="49" charset="-122"/>
              </a:rPr>
              <a:t>：怎样描述</a:t>
            </a:r>
            <a:r>
              <a:rPr lang="zh-CN" altLang="zh-CN" sz="3200">
                <a:solidFill>
                  <a:srgbClr val="006600"/>
                </a:solidFill>
                <a:latin typeface="创艺简细圆" charset="-122"/>
                <a:ea typeface="仿宋_GB2312" pitchFamily="49" charset="-122"/>
              </a:rPr>
              <a:t>单个点</a:t>
            </a:r>
            <a:r>
              <a:rPr lang="zh-CN" altLang="en-US" sz="3200">
                <a:solidFill>
                  <a:srgbClr val="006600"/>
                </a:solidFill>
                <a:latin typeface="创艺简细圆" charset="-122"/>
                <a:ea typeface="仿宋_GB2312" pitchFamily="49" charset="-122"/>
              </a:rPr>
              <a:t>电荷</a:t>
            </a:r>
            <a:r>
              <a:rPr lang="zh-CN" altLang="en-US" sz="3200">
                <a:latin typeface="创艺简细圆" charset="-122"/>
                <a:ea typeface="仿宋_GB2312" pitchFamily="49" charset="-122"/>
              </a:rPr>
              <a:t>的</a:t>
            </a:r>
            <a:r>
              <a:rPr lang="zh-CN" altLang="en-US" sz="3200">
                <a:solidFill>
                  <a:srgbClr val="0000CC"/>
                </a:solidFill>
                <a:latin typeface="创艺简细圆" charset="-122"/>
                <a:ea typeface="仿宋_GB2312" pitchFamily="49" charset="-122"/>
              </a:rPr>
              <a:t>静电场</a:t>
            </a:r>
            <a:r>
              <a:rPr lang="zh-CN" altLang="en-US" sz="3200">
                <a:latin typeface="创艺简细圆" charset="-122"/>
                <a:ea typeface="仿宋_GB2312" pitchFamily="49" charset="-122"/>
              </a:rPr>
              <a:t>？</a:t>
            </a:r>
            <a:endParaRPr lang="zh-CN" altLang="en-US" sz="3200">
              <a:solidFill>
                <a:schemeClr val="accent1"/>
              </a:solidFill>
              <a:ea typeface="仿宋_GB2312" pitchFamily="49" charset="-122"/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042988"/>
            <a:ext cx="8610600" cy="5357812"/>
          </a:xfrm>
          <a:noFill/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设试探点电</a:t>
            </a:r>
            <a:r>
              <a:rPr lang="zh-CN" altLang="en-US" sz="2400" baseline="-250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荷</a:t>
            </a:r>
            <a:r>
              <a:rPr lang="en-US" altLang="zh-CN" sz="2400" i="1" dirty="0"/>
              <a:t>q</a:t>
            </a:r>
            <a:r>
              <a:rPr lang="en-US" altLang="zh-CN" sz="2400" dirty="0"/>
              <a:t> 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</a:rPr>
              <a:t>位于</a:t>
            </a:r>
            <a:r>
              <a:rPr lang="en-US" altLang="zh-CN" sz="2400" dirty="0">
                <a:latin typeface="宋体" panose="02010600030101010101" pitchFamily="2" charset="-122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</a:rPr>
              <a:t>点</a:t>
            </a:r>
            <a:r>
              <a:rPr lang="en-US" altLang="zh-CN" sz="2400" dirty="0"/>
              <a:t>. </a:t>
            </a:r>
            <a:r>
              <a:rPr lang="zh-CN" altLang="en-US" sz="2400" dirty="0">
                <a:latin typeface="宋体" panose="02010600030101010101" pitchFamily="2" charset="-122"/>
              </a:rPr>
              <a:t>将库仑定律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                    （</a:t>
            </a:r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6013450" y="2819400"/>
            <a:ext cx="29019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宋体" panose="02010600030101010101" pitchFamily="2" charset="-122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7519988" y="28082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106" name="Rectangle 6"/>
          <p:cNvSpPr>
            <a:spLocks noChangeArrowheads="1"/>
          </p:cNvSpPr>
          <p:nvPr/>
        </p:nvSpPr>
        <p:spPr bwMode="auto">
          <a:xfrm>
            <a:off x="7859713" y="32543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q 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0</a:t>
            </a:r>
            <a:endParaRPr kumimoji="1" lang="en-US" altLang="zh-CN" sz="2400" baseline="-25000">
              <a:latin typeface="宋体" panose="02010600030101010101" pitchFamily="2" charset="-122"/>
            </a:endParaRPr>
          </a:p>
        </p:txBody>
      </p:sp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6248400" y="4186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q</a:t>
            </a:r>
            <a:endParaRPr kumimoji="1"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6772275" y="4716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sp>
        <p:nvSpPr>
          <p:cNvPr id="4109" name="Rectangle 9"/>
          <p:cNvSpPr>
            <a:spLocks noChangeArrowheads="1"/>
          </p:cNvSpPr>
          <p:nvPr/>
        </p:nvSpPr>
        <p:spPr bwMode="auto">
          <a:xfrm>
            <a:off x="6889750" y="35591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4110" name="Line 10"/>
          <p:cNvSpPr>
            <a:spLocks noChangeShapeType="1"/>
          </p:cNvSpPr>
          <p:nvPr/>
        </p:nvSpPr>
        <p:spPr bwMode="auto">
          <a:xfrm>
            <a:off x="6705600" y="457358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1"/>
          <p:cNvSpPr>
            <a:spLocks noChangeShapeType="1"/>
          </p:cNvSpPr>
          <p:nvPr/>
        </p:nvSpPr>
        <p:spPr bwMode="auto">
          <a:xfrm>
            <a:off x="6705600" y="2819400"/>
            <a:ext cx="0" cy="175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 flipH="1">
            <a:off x="6248400" y="4573588"/>
            <a:ext cx="457200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3"/>
          <p:cNvSpPr>
            <a:spLocks noChangeShapeType="1"/>
          </p:cNvSpPr>
          <p:nvPr/>
        </p:nvSpPr>
        <p:spPr bwMode="auto">
          <a:xfrm flipV="1">
            <a:off x="6705600" y="3497263"/>
            <a:ext cx="984250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Oval 14"/>
          <p:cNvSpPr>
            <a:spLocks noChangeArrowheads="1"/>
          </p:cNvSpPr>
          <p:nvPr/>
        </p:nvSpPr>
        <p:spPr bwMode="auto">
          <a:xfrm>
            <a:off x="6553200" y="4491038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5" name="Oval 15"/>
          <p:cNvSpPr>
            <a:spLocks noChangeArrowheads="1"/>
          </p:cNvSpPr>
          <p:nvPr/>
        </p:nvSpPr>
        <p:spPr bwMode="auto">
          <a:xfrm>
            <a:off x="7689850" y="3349625"/>
            <a:ext cx="152400" cy="147638"/>
          </a:xfrm>
          <a:prstGeom prst="ellipse">
            <a:avLst/>
          </a:prstGeom>
          <a:solidFill>
            <a:srgbClr val="00FFFF"/>
          </a:solidFill>
          <a:ln w="28575">
            <a:solidFill>
              <a:srgbClr val="00FFFF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5937250" y="4887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x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17" name="Rectangle 17"/>
          <p:cNvSpPr>
            <a:spLocks noChangeArrowheads="1"/>
          </p:cNvSpPr>
          <p:nvPr/>
        </p:nvSpPr>
        <p:spPr bwMode="auto">
          <a:xfrm>
            <a:off x="6705600" y="26098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z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18" name="Rectangle 18"/>
          <p:cNvSpPr>
            <a:spLocks noChangeArrowheads="1"/>
          </p:cNvSpPr>
          <p:nvPr/>
        </p:nvSpPr>
        <p:spPr bwMode="auto">
          <a:xfrm>
            <a:off x="8604250" y="4524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6781800" y="4186238"/>
            <a:ext cx="271463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A61C2AEE-C6EF-43AB-A27F-77AD6C16CCB7}"/>
                  </a:ext>
                </a:extLst>
              </p:cNvPr>
              <p:cNvSpPr txBox="1"/>
              <p:nvPr/>
            </p:nvSpPr>
            <p:spPr>
              <a:xfrm>
                <a:off x="1447800" y="1647726"/>
                <a:ext cx="2548262" cy="81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47726"/>
                <a:ext cx="2548262" cy="81111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88C5E452-D11F-4FA8-AA19-4113FFE64919}"/>
                  </a:ext>
                </a:extLst>
              </p:cNvPr>
              <p:cNvSpPr txBox="1"/>
              <p:nvPr/>
            </p:nvSpPr>
            <p:spPr>
              <a:xfrm>
                <a:off x="525456" y="2678971"/>
                <a:ext cx="4909613" cy="10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6" y="2678971"/>
                <a:ext cx="4909613" cy="1017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A63FE8D9-5659-49DF-A819-5362278B170F}"/>
                  </a:ext>
                </a:extLst>
              </p:cNvPr>
              <p:cNvSpPr/>
              <p:nvPr/>
            </p:nvSpPr>
            <p:spPr>
              <a:xfrm>
                <a:off x="6975758" y="4024502"/>
                <a:ext cx="614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8" y="4024502"/>
                <a:ext cx="61407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CBECB6-2A95-41A5-890D-63EAD7A40AB0}" type="slidenum">
              <a:rPr lang="en-US" altLang="zh-CN" b="0"/>
            </a:fld>
            <a:endParaRPr lang="en-US" altLang="zh-CN" b="0"/>
          </a:p>
        </p:txBody>
      </p:sp>
      <p:sp>
        <p:nvSpPr>
          <p:cNvPr id="513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674938"/>
            <a:ext cx="8686800" cy="25066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800">
                <a:solidFill>
                  <a:srgbClr val="006600"/>
                </a:solidFill>
              </a:rPr>
              <a:t>球对称性</a:t>
            </a:r>
            <a:r>
              <a:rPr lang="en-US" altLang="zh-CN" sz="2800">
                <a:solidFill>
                  <a:srgbClr val="0000CC"/>
                </a:solidFill>
              </a:rPr>
              <a:t>(spherical symmetry)——</a:t>
            </a:r>
            <a:r>
              <a:rPr lang="zh-CN" altLang="en-US" sz="2800"/>
              <a:t>任意半径的球面每一点上的数值都相等，若</a:t>
            </a:r>
            <a:r>
              <a:rPr lang="en-US" altLang="zh-CN" sz="2800" i="1">
                <a:solidFill>
                  <a:srgbClr val="006600"/>
                </a:solidFill>
              </a:rPr>
              <a:t>q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0000CC"/>
                </a:solidFill>
              </a:rPr>
              <a:t>正电荷</a:t>
            </a:r>
            <a:r>
              <a:rPr lang="en-US" altLang="zh-CN" sz="2800"/>
              <a:t>,</a:t>
            </a:r>
            <a:r>
              <a:rPr lang="zh-CN" altLang="en-US" sz="2800"/>
              <a:t>各点的均沿     方向</a:t>
            </a:r>
            <a:r>
              <a:rPr lang="en-US" altLang="zh-CN" sz="2800"/>
              <a:t>,</a:t>
            </a:r>
            <a:r>
              <a:rPr lang="zh-CN" altLang="en-US" sz="2800"/>
              <a:t>若</a:t>
            </a:r>
            <a:r>
              <a:rPr lang="en-US" altLang="zh-CN" sz="2800" i="1">
                <a:solidFill>
                  <a:srgbClr val="006600"/>
                </a:solidFill>
              </a:rPr>
              <a:t>q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0000CC"/>
                </a:solidFill>
              </a:rPr>
              <a:t>负电荷</a:t>
            </a:r>
            <a:r>
              <a:rPr lang="en-US" altLang="zh-CN" sz="2800"/>
              <a:t>,</a:t>
            </a:r>
            <a:r>
              <a:rPr lang="zh-CN" altLang="en-US" sz="2800"/>
              <a:t>则各点的均沿         方向</a:t>
            </a:r>
            <a:r>
              <a:rPr lang="en-US" altLang="zh-CN" sz="2800"/>
              <a:t>.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3352800" y="5638800"/>
          <a:ext cx="1368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公式" r:id="rId1" imgW="444500" imgH="139700" progId="Equation.3">
                  <p:embed/>
                </p:oleObj>
              </mc:Choice>
              <mc:Fallback>
                <p:oleObj name="公式" r:id="rId1" imgW="4445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0"/>
                        <a:ext cx="1368425" cy="436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3733800" y="6248400"/>
          <a:ext cx="8667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公式" r:id="rId3" imgW="342900" imgH="177800" progId="Equation.3">
                  <p:embed/>
                </p:oleObj>
              </mc:Choice>
              <mc:Fallback>
                <p:oleObj name="公式" r:id="rId3" imgW="3429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248400"/>
                        <a:ext cx="866775" cy="4587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/>
          <p:cNvGraphicFramePr>
            <a:graphicFrameLocks noChangeAspect="1"/>
          </p:cNvGraphicFramePr>
          <p:nvPr/>
        </p:nvGraphicFramePr>
        <p:xfrm>
          <a:off x="4814888" y="6248400"/>
          <a:ext cx="11271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5" imgW="481965" imgH="177800" progId="Equation.3">
                  <p:embed/>
                </p:oleObj>
              </mc:Choice>
              <mc:Fallback>
                <p:oleObj name="Equation" r:id="rId5" imgW="4819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6248400"/>
                        <a:ext cx="1127125" cy="420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685800" y="609600"/>
          <a:ext cx="45720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Image" r:id="rId7" imgW="12357100" imgH="6908800" progId="Photoshop.Application.8">
                  <p:embed/>
                </p:oleObj>
              </mc:Choice>
              <mc:Fallback>
                <p:oleObj name="Image" r:id="rId7" imgW="12357100" imgH="6908800" progId="Photoshop.Application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4572000" cy="26400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1524000" y="2895600"/>
            <a:ext cx="533400" cy="325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</a:rPr>
              <a:t>+ q</a:t>
            </a:r>
            <a:endParaRPr kumimoji="1" lang="en-US" altLang="zh-CN" sz="1600" b="0">
              <a:latin typeface="宋体" panose="02010600030101010101" pitchFamily="2" charset="-122"/>
            </a:endParaRP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886200" y="2895600"/>
            <a:ext cx="533400" cy="325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 b="0">
                <a:solidFill>
                  <a:schemeClr val="accent2"/>
                </a:solidFill>
                <a:latin typeface="宋体" panose="02010600030101010101" pitchFamily="2" charset="-122"/>
              </a:rPr>
              <a:t>- </a:t>
            </a:r>
            <a:r>
              <a:rPr kumimoji="1"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</a:rPr>
              <a:t>q</a:t>
            </a:r>
            <a:endParaRPr kumimoji="1" lang="en-US" altLang="zh-CN" sz="1600" b="0">
              <a:latin typeface="宋体" panose="02010600030101010101" pitchFamily="2" charset="-122"/>
            </a:endParaRPr>
          </a:p>
        </p:txBody>
      </p:sp>
      <p:graphicFrame>
        <p:nvGraphicFramePr>
          <p:cNvPr id="5129" name="Object 14"/>
          <p:cNvGraphicFramePr>
            <a:graphicFrameLocks noChangeAspect="1"/>
          </p:cNvGraphicFramePr>
          <p:nvPr/>
        </p:nvGraphicFramePr>
        <p:xfrm>
          <a:off x="4921250" y="5638800"/>
          <a:ext cx="1038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9" imgW="443865" imgH="177800" progId="Equation.3">
                  <p:embed/>
                </p:oleObj>
              </mc:Choice>
              <mc:Fallback>
                <p:oleObj name="Equation" r:id="rId9" imgW="443865" imgH="17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5638800"/>
                        <a:ext cx="1038225" cy="457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D2206F1A-B9DB-4F85-B7D4-6F118D9A6BE6}"/>
                  </a:ext>
                </a:extLst>
              </p:cNvPr>
              <p:cNvSpPr txBox="1"/>
              <p:nvPr/>
            </p:nvSpPr>
            <p:spPr>
              <a:xfrm>
                <a:off x="5257800" y="1332700"/>
                <a:ext cx="3862660" cy="92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332700"/>
                <a:ext cx="3862660" cy="9231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{CD2EF0B6-AE13-4C5A-B483-943D8220B6A1}"/>
                  </a:ext>
                </a:extLst>
              </p:cNvPr>
              <p:cNvSpPr/>
              <p:nvPr/>
            </p:nvSpPr>
            <p:spPr>
              <a:xfrm>
                <a:off x="7696200" y="4201180"/>
                <a:ext cx="614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201180"/>
                <a:ext cx="61407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{9A99B773-3921-422F-80D3-873D1C3C75F4}"/>
                  </a:ext>
                </a:extLst>
              </p:cNvPr>
              <p:cNvSpPr/>
              <p:nvPr/>
            </p:nvSpPr>
            <p:spPr>
              <a:xfrm>
                <a:off x="4937560" y="4834265"/>
                <a:ext cx="881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60" y="4834265"/>
                <a:ext cx="88178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Line 2"/>
          <p:cNvSpPr>
            <a:spLocks noChangeShapeType="1"/>
          </p:cNvSpPr>
          <p:nvPr/>
        </p:nvSpPr>
        <p:spPr bwMode="auto">
          <a:xfrm flipV="1">
            <a:off x="6781800" y="2667000"/>
            <a:ext cx="762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3"/>
          <p:cNvSpPr>
            <a:spLocks noChangeShapeType="1"/>
          </p:cNvSpPr>
          <p:nvPr/>
        </p:nvSpPr>
        <p:spPr bwMode="auto">
          <a:xfrm flipV="1">
            <a:off x="7620000" y="19812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Rectangle 4"/>
          <p:cNvSpPr>
            <a:spLocks noChangeArrowheads="1"/>
          </p:cNvSpPr>
          <p:nvPr/>
        </p:nvSpPr>
        <p:spPr bwMode="auto">
          <a:xfrm>
            <a:off x="7772400" y="2362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Bookman Old Style" panose="02050604050505020204" pitchFamily="18" charset="0"/>
              </a:rPr>
              <a:t>场点</a:t>
            </a:r>
            <a:endParaRPr kumimoji="1" lang="zh-CN" altLang="en-US" sz="2800">
              <a:latin typeface="Bookman Old Style" panose="02050604050505020204" pitchFamily="18" charset="0"/>
            </a:endParaRPr>
          </a:p>
        </p:txBody>
      </p:sp>
      <p:sp>
        <p:nvSpPr>
          <p:cNvPr id="6160" name="Rectangle 5"/>
          <p:cNvSpPr>
            <a:spLocks noChangeArrowheads="1"/>
          </p:cNvSpPr>
          <p:nvPr/>
        </p:nvSpPr>
        <p:spPr bwMode="auto">
          <a:xfrm>
            <a:off x="6248400" y="3886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Bookman Old Style" panose="02050604050505020204" pitchFamily="18" charset="0"/>
              </a:rPr>
              <a:t>源点</a:t>
            </a:r>
            <a:endParaRPr kumimoji="1" lang="zh-CN" altLang="en-US" sz="2800">
              <a:latin typeface="Bookman Old Style" panose="02050604050505020204" pitchFamily="18" charset="0"/>
            </a:endParaRPr>
          </a:p>
        </p:txBody>
      </p:sp>
      <p:sp>
        <p:nvSpPr>
          <p:cNvPr id="6161" name="Rectangle 6"/>
          <p:cNvSpPr>
            <a:spLocks noChangeArrowheads="1"/>
          </p:cNvSpPr>
          <p:nvPr/>
        </p:nvSpPr>
        <p:spPr bwMode="auto">
          <a:xfrm>
            <a:off x="228600" y="7493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点电荷的电场</a:t>
            </a:r>
            <a:endParaRPr kumimoji="1" lang="zh-CN" altLang="en-US" sz="280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grpSp>
        <p:nvGrpSpPr>
          <p:cNvPr id="6162" name="Group 7"/>
          <p:cNvGrpSpPr/>
          <p:nvPr/>
        </p:nvGrpSpPr>
        <p:grpSpPr bwMode="auto">
          <a:xfrm>
            <a:off x="6400800" y="3048000"/>
            <a:ext cx="457200" cy="838200"/>
            <a:chOff x="4032" y="1920"/>
            <a:chExt cx="288" cy="528"/>
          </a:xfrm>
        </p:grpSpPr>
        <p:sp>
          <p:nvSpPr>
            <p:cNvPr id="6179" name="Rectangle 8"/>
            <p:cNvSpPr>
              <a:spLocks noChangeArrowheads="1"/>
            </p:cNvSpPr>
            <p:nvPr/>
          </p:nvSpPr>
          <p:spPr bwMode="auto">
            <a:xfrm>
              <a:off x="4032" y="1920"/>
              <a:ext cx="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600" b="0" i="1">
                  <a:latin typeface="Bookman Old Style" panose="02050604050505020204" pitchFamily="18" charset="0"/>
                </a:rPr>
                <a:t>q</a:t>
              </a:r>
              <a:endParaRPr kumimoji="1" lang="en-US" altLang="zh-CN" sz="3600" b="0" i="1">
                <a:latin typeface="Bookman Old Style" panose="02050604050505020204" pitchFamily="18" charset="0"/>
              </a:endParaRPr>
            </a:p>
          </p:txBody>
        </p:sp>
        <p:sp>
          <p:nvSpPr>
            <p:cNvPr id="6180" name="Oval 9"/>
            <p:cNvSpPr>
              <a:spLocks noChangeArrowheads="1"/>
            </p:cNvSpPr>
            <p:nvPr/>
          </p:nvSpPr>
          <p:spPr bwMode="auto">
            <a:xfrm>
              <a:off x="4180" y="2322"/>
              <a:ext cx="140" cy="126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63" name="Oval 10"/>
          <p:cNvSpPr>
            <a:spLocks noChangeArrowheads="1"/>
          </p:cNvSpPr>
          <p:nvPr/>
        </p:nvSpPr>
        <p:spPr bwMode="auto">
          <a:xfrm>
            <a:off x="7467600" y="2514600"/>
            <a:ext cx="215900" cy="215900"/>
          </a:xfrm>
          <a:prstGeom prst="ellipse">
            <a:avLst/>
          </a:prstGeom>
          <a:solidFill>
            <a:srgbClr val="CC3300"/>
          </a:solidFill>
          <a:ln w="12700">
            <a:solidFill>
              <a:srgbClr val="FFFF00"/>
            </a:solidFill>
            <a:rou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4" name="Line 12"/>
          <p:cNvSpPr>
            <a:spLocks noChangeShapeType="1"/>
          </p:cNvSpPr>
          <p:nvPr/>
        </p:nvSpPr>
        <p:spPr bwMode="auto">
          <a:xfrm flipV="1">
            <a:off x="7620000" y="1295400"/>
            <a:ext cx="838200" cy="1295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5" name="Group 18"/>
          <p:cNvGrpSpPr/>
          <p:nvPr/>
        </p:nvGrpSpPr>
        <p:grpSpPr bwMode="auto">
          <a:xfrm>
            <a:off x="762000" y="3735388"/>
            <a:ext cx="3429000" cy="2513012"/>
            <a:chOff x="480" y="2353"/>
            <a:chExt cx="2160" cy="1583"/>
          </a:xfrm>
        </p:grpSpPr>
        <p:sp>
          <p:nvSpPr>
            <p:cNvPr id="6172" name="Arc 19"/>
            <p:cNvSpPr/>
            <p:nvPr/>
          </p:nvSpPr>
          <p:spPr bwMode="auto">
            <a:xfrm>
              <a:off x="933" y="2401"/>
              <a:ext cx="1324" cy="720"/>
            </a:xfrm>
            <a:custGeom>
              <a:avLst/>
              <a:gdLst>
                <a:gd name="T0" fmla="*/ 0 w 21593"/>
                <a:gd name="T1" fmla="*/ 0 h 21600"/>
                <a:gd name="T2" fmla="*/ 0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21593" y="21600"/>
                  </a:moveTo>
                  <a:cubicBezTo>
                    <a:pt x="9874" y="21600"/>
                    <a:pt x="292" y="12255"/>
                    <a:pt x="-1" y="540"/>
                  </a:cubicBezTo>
                </a:path>
                <a:path w="21593" h="21600" stroke="0" extrusionOk="0">
                  <a:moveTo>
                    <a:pt x="21593" y="21600"/>
                  </a:moveTo>
                  <a:cubicBezTo>
                    <a:pt x="9874" y="21600"/>
                    <a:pt x="292" y="12255"/>
                    <a:pt x="-1" y="540"/>
                  </a:cubicBezTo>
                  <a:lnTo>
                    <a:pt x="21593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73" name="Group 20"/>
            <p:cNvGrpSpPr/>
            <p:nvPr/>
          </p:nvGrpSpPr>
          <p:grpSpPr bwMode="auto">
            <a:xfrm>
              <a:off x="816" y="2353"/>
              <a:ext cx="1824" cy="1583"/>
              <a:chOff x="816" y="2640"/>
              <a:chExt cx="1824" cy="1583"/>
            </a:xfrm>
          </p:grpSpPr>
          <p:sp>
            <p:nvSpPr>
              <p:cNvPr id="6177" name="Line 21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0" cy="1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Line 22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74" name="Group 23"/>
            <p:cNvGrpSpPr/>
            <p:nvPr/>
          </p:nvGrpSpPr>
          <p:grpSpPr bwMode="auto">
            <a:xfrm>
              <a:off x="677" y="3006"/>
              <a:ext cx="288" cy="346"/>
              <a:chOff x="677" y="3293"/>
              <a:chExt cx="288" cy="346"/>
            </a:xfrm>
          </p:grpSpPr>
          <p:sp>
            <p:nvSpPr>
              <p:cNvPr id="6175" name="Oval 24"/>
              <p:cNvSpPr>
                <a:spLocks noChangeArrowheads="1"/>
              </p:cNvSpPr>
              <p:nvPr/>
            </p:nvSpPr>
            <p:spPr bwMode="auto">
              <a:xfrm>
                <a:off x="693" y="3360"/>
                <a:ext cx="232" cy="232"/>
              </a:xfrm>
              <a:prstGeom prst="ellipse">
                <a:avLst/>
              </a:prstGeom>
              <a:solidFill>
                <a:srgbClr val="CC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6" name="Rectangle 25"/>
              <p:cNvSpPr>
                <a:spLocks noChangeArrowheads="1"/>
              </p:cNvSpPr>
              <p:nvPr/>
            </p:nvSpPr>
            <p:spPr bwMode="auto">
              <a:xfrm>
                <a:off x="677" y="3293"/>
                <a:ext cx="28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0" rIns="92075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600" b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+</a:t>
                </a:r>
                <a:endParaRPr kumimoji="1" lang="en-US" altLang="zh-CN" sz="3600" b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aphicFrame>
          <p:nvGraphicFramePr>
            <p:cNvPr id="6155" name="Object 26"/>
            <p:cNvGraphicFramePr>
              <a:graphicFrameLocks noChangeAspect="1"/>
            </p:cNvGraphicFramePr>
            <p:nvPr/>
          </p:nvGraphicFramePr>
          <p:xfrm>
            <a:off x="480" y="2368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" name="Equation" r:id="rId1" imgW="381000" imgH="355600" progId="Equation.3">
                    <p:embed/>
                  </p:oleObj>
                </mc:Choice>
                <mc:Fallback>
                  <p:oleObj name="Equation" r:id="rId1" imgW="381000" imgH="355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368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7"/>
            <p:cNvGraphicFramePr>
              <a:graphicFrameLocks noChangeAspect="1"/>
            </p:cNvGraphicFramePr>
            <p:nvPr/>
          </p:nvGraphicFramePr>
          <p:xfrm>
            <a:off x="2496" y="3248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" name="Equation" r:id="rId3" imgW="228600" imgH="254000" progId="Equation.3">
                    <p:embed/>
                  </p:oleObj>
                </mc:Choice>
                <mc:Fallback>
                  <p:oleObj name="Equation" r:id="rId3" imgW="228600" imgH="254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248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6" name="Group 28"/>
          <p:cNvGrpSpPr/>
          <p:nvPr/>
        </p:nvGrpSpPr>
        <p:grpSpPr bwMode="auto">
          <a:xfrm>
            <a:off x="4495800" y="3735388"/>
            <a:ext cx="3522663" cy="2513012"/>
            <a:chOff x="2832" y="2353"/>
            <a:chExt cx="2219" cy="1583"/>
          </a:xfrm>
        </p:grpSpPr>
        <p:sp>
          <p:nvSpPr>
            <p:cNvPr id="6167" name="Arc 29"/>
            <p:cNvSpPr/>
            <p:nvPr/>
          </p:nvSpPr>
          <p:spPr bwMode="auto">
            <a:xfrm rot="10800000">
              <a:off x="3343" y="3168"/>
              <a:ext cx="1324" cy="720"/>
            </a:xfrm>
            <a:custGeom>
              <a:avLst/>
              <a:gdLst>
                <a:gd name="T0" fmla="*/ 0 w 21593"/>
                <a:gd name="T1" fmla="*/ 0 h 21600"/>
                <a:gd name="T2" fmla="*/ 0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21593" y="540"/>
                  </a:moveTo>
                  <a:cubicBezTo>
                    <a:pt x="21300" y="12255"/>
                    <a:pt x="11718" y="21599"/>
                    <a:pt x="0" y="21600"/>
                  </a:cubicBezTo>
                </a:path>
                <a:path w="21593" h="21600" stroke="0" extrusionOk="0">
                  <a:moveTo>
                    <a:pt x="21593" y="540"/>
                  </a:moveTo>
                  <a:cubicBezTo>
                    <a:pt x="21300" y="12255"/>
                    <a:pt x="1171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Line 30"/>
            <p:cNvSpPr>
              <a:spLocks noChangeShapeType="1"/>
            </p:cNvSpPr>
            <p:nvPr/>
          </p:nvSpPr>
          <p:spPr bwMode="auto">
            <a:xfrm>
              <a:off x="3227" y="2353"/>
              <a:ext cx="0" cy="1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Oval 31"/>
            <p:cNvSpPr>
              <a:spLocks noChangeArrowheads="1"/>
            </p:cNvSpPr>
            <p:nvPr/>
          </p:nvSpPr>
          <p:spPr bwMode="auto">
            <a:xfrm>
              <a:off x="3083" y="2977"/>
              <a:ext cx="288" cy="284"/>
            </a:xfrm>
            <a:prstGeom prst="ellipse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Line 32"/>
            <p:cNvSpPr>
              <a:spLocks noChangeShapeType="1"/>
            </p:cNvSpPr>
            <p:nvPr/>
          </p:nvSpPr>
          <p:spPr bwMode="auto">
            <a:xfrm>
              <a:off x="3131" y="3121"/>
              <a:ext cx="192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33"/>
            <p:cNvSpPr>
              <a:spLocks noChangeShapeType="1"/>
            </p:cNvSpPr>
            <p:nvPr/>
          </p:nvSpPr>
          <p:spPr bwMode="auto">
            <a:xfrm>
              <a:off x="3323" y="3121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3" name="Object 34"/>
            <p:cNvGraphicFramePr>
              <a:graphicFrameLocks noChangeAspect="1"/>
            </p:cNvGraphicFramePr>
            <p:nvPr/>
          </p:nvGraphicFramePr>
          <p:xfrm>
            <a:off x="2832" y="2368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6" name="Equation" r:id="rId5" imgW="381000" imgH="355600" progId="Equation.3">
                    <p:embed/>
                  </p:oleObj>
                </mc:Choice>
                <mc:Fallback>
                  <p:oleObj name="Equation" r:id="rId5" imgW="381000" imgH="355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68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35"/>
            <p:cNvGraphicFramePr>
              <a:graphicFrameLocks noChangeAspect="1"/>
            </p:cNvGraphicFramePr>
            <p:nvPr/>
          </p:nvGraphicFramePr>
          <p:xfrm>
            <a:off x="4896" y="32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Equation" r:id="rId7" imgW="228600" imgH="254000" progId="Equation.3">
                    <p:embed/>
                  </p:oleObj>
                </mc:Choice>
                <mc:Fallback>
                  <p:oleObj name="Equation" r:id="rId7" imgW="228600" imgH="254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2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1" name="Object 36"/>
          <p:cNvGraphicFramePr>
            <a:graphicFrameLocks noChangeAspect="1"/>
          </p:cNvGraphicFramePr>
          <p:nvPr/>
        </p:nvGraphicFramePr>
        <p:xfrm>
          <a:off x="7391400" y="320040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8" imgW="266065" imgH="316865" progId="Equation.3">
                  <p:embed/>
                </p:oleObj>
              </mc:Choice>
              <mc:Fallback>
                <p:oleObj name="Equation" r:id="rId8" imgW="266065" imgH="31686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00400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37"/>
          <p:cNvGraphicFramePr>
            <a:graphicFrameLocks noChangeAspect="1"/>
          </p:cNvGraphicFramePr>
          <p:nvPr/>
        </p:nvGraphicFramePr>
        <p:xfrm>
          <a:off x="70104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10" imgW="381000" imgH="520700" progId="Equation.3">
                  <p:embed/>
                </p:oleObj>
              </mc:Choice>
              <mc:Fallback>
                <p:oleObj name="Equation" r:id="rId10" imgW="381000" imgH="520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67D52919-F423-4BAB-B898-27C935171441}"/>
                  </a:ext>
                </a:extLst>
              </p:cNvPr>
              <p:cNvSpPr txBox="1"/>
              <p:nvPr/>
            </p:nvSpPr>
            <p:spPr>
              <a:xfrm>
                <a:off x="1504951" y="1887151"/>
                <a:ext cx="3559821" cy="1133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3200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1" y="1887151"/>
                <a:ext cx="3559821" cy="113306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ele attr="{59E18392-384C-41FA-BF8F-30469A7EABB7}"/>
                  </a:ext>
                </a:extLst>
              </p:cNvPr>
              <p:cNvSpPr txBox="1"/>
              <p:nvPr/>
            </p:nvSpPr>
            <p:spPr>
              <a:xfrm>
                <a:off x="8496844" y="1143000"/>
                <a:ext cx="37991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zh-CN" altLang="en-US" sz="3200" b="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44" y="1143000"/>
                <a:ext cx="379912" cy="552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ele attr="{65549CCB-D7A5-492A-A0A4-1C33BAB70E3A}"/>
                  </a:ext>
                </a:extLst>
              </p:cNvPr>
              <p:cNvSpPr txBox="1"/>
              <p:nvPr/>
            </p:nvSpPr>
            <p:spPr>
              <a:xfrm>
                <a:off x="7981950" y="1911353"/>
                <a:ext cx="386324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3200" b="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911353"/>
                <a:ext cx="386324" cy="552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2E6BE1-4CAC-4B92-B854-C517FF68EA74}" type="slidenum">
              <a:rPr lang="en-US" altLang="zh-CN" b="0"/>
            </a:fld>
            <a:endParaRPr lang="en-US" altLang="zh-CN" b="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77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电场线</a:t>
            </a:r>
            <a:endParaRPr lang="zh-CN" altLang="en-US"/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0788"/>
            <a:ext cx="7772400" cy="487521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假想的</a:t>
            </a:r>
            <a:r>
              <a:rPr lang="zh-CN" altLang="en-US"/>
              <a:t>，用来描述电场分布的曲线。</a:t>
            </a:r>
            <a:endParaRPr lang="zh-CN" altLang="en-US"/>
          </a:p>
          <a:p>
            <a:pPr eaLnBrk="1" hangingPunct="1"/>
            <a:r>
              <a:rPr lang="zh-CN" altLang="en-US"/>
              <a:t>曲线的方向代表电场的方向，曲线的密度代表电场的强度。</a:t>
            </a:r>
            <a:endParaRPr lang="zh-CN" altLang="en-US"/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381000" y="3284538"/>
            <a:ext cx="8458200" cy="2819400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Line 6"/>
          <p:cNvSpPr>
            <a:spLocks noChangeShapeType="1"/>
          </p:cNvSpPr>
          <p:nvPr/>
        </p:nvSpPr>
        <p:spPr bwMode="auto">
          <a:xfrm>
            <a:off x="3352800" y="47323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Line 7"/>
          <p:cNvSpPr>
            <a:spLocks noChangeShapeType="1"/>
          </p:cNvSpPr>
          <p:nvPr/>
        </p:nvSpPr>
        <p:spPr bwMode="auto">
          <a:xfrm flipH="1">
            <a:off x="1295400" y="4732338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Line 8"/>
          <p:cNvSpPr>
            <a:spLocks noChangeShapeType="1"/>
          </p:cNvSpPr>
          <p:nvPr/>
        </p:nvSpPr>
        <p:spPr bwMode="auto">
          <a:xfrm>
            <a:off x="2743200" y="336073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9"/>
          <p:cNvSpPr>
            <a:spLocks noChangeShapeType="1"/>
          </p:cNvSpPr>
          <p:nvPr/>
        </p:nvSpPr>
        <p:spPr bwMode="auto">
          <a:xfrm flipV="1">
            <a:off x="2743200" y="3360738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0"/>
          <p:cNvSpPr>
            <a:spLocks noChangeShapeType="1"/>
          </p:cNvSpPr>
          <p:nvPr/>
        </p:nvSpPr>
        <p:spPr bwMode="auto">
          <a:xfrm flipH="1">
            <a:off x="1752600" y="3665538"/>
            <a:ext cx="19812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1"/>
          <p:cNvSpPr>
            <a:spLocks noChangeShapeType="1"/>
          </p:cNvSpPr>
          <p:nvPr/>
        </p:nvSpPr>
        <p:spPr bwMode="auto">
          <a:xfrm flipH="1" flipV="1">
            <a:off x="1752600" y="3741738"/>
            <a:ext cx="1981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84" name="Group 12"/>
          <p:cNvGrpSpPr/>
          <p:nvPr/>
        </p:nvGrpSpPr>
        <p:grpSpPr bwMode="auto">
          <a:xfrm>
            <a:off x="2362200" y="4351338"/>
            <a:ext cx="762000" cy="762000"/>
            <a:chOff x="1632" y="2784"/>
            <a:chExt cx="480" cy="480"/>
          </a:xfrm>
        </p:grpSpPr>
        <p:sp>
          <p:nvSpPr>
            <p:cNvPr id="7196" name="Oval 13"/>
            <p:cNvSpPr>
              <a:spLocks noChangeArrowheads="1"/>
            </p:cNvSpPr>
            <p:nvPr/>
          </p:nvSpPr>
          <p:spPr bwMode="auto">
            <a:xfrm>
              <a:off x="1632" y="2784"/>
              <a:ext cx="480" cy="48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14"/>
            <p:cNvGraphicFramePr>
              <a:graphicFrameLocks noChangeAspect="1"/>
            </p:cNvGraphicFramePr>
            <p:nvPr/>
          </p:nvGraphicFramePr>
          <p:xfrm>
            <a:off x="1632" y="2880"/>
            <a:ext cx="44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Equation" r:id="rId1" imgW="405765" imgH="292100" progId="Equation.3">
                    <p:embed/>
                  </p:oleObj>
                </mc:Choice>
                <mc:Fallback>
                  <p:oleObj name="Equation" r:id="rId1" imgW="405765" imgH="292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80"/>
                          <a:ext cx="44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5051425" y="5649913"/>
            <a:ext cx="18303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86" name="Group 16"/>
          <p:cNvGrpSpPr/>
          <p:nvPr/>
        </p:nvGrpSpPr>
        <p:grpSpPr bwMode="auto">
          <a:xfrm>
            <a:off x="6400800" y="4351338"/>
            <a:ext cx="762000" cy="762000"/>
            <a:chOff x="3984" y="2784"/>
            <a:chExt cx="480" cy="480"/>
          </a:xfrm>
        </p:grpSpPr>
        <p:sp>
          <p:nvSpPr>
            <p:cNvPr id="7195" name="Oval 17"/>
            <p:cNvSpPr>
              <a:spLocks noChangeArrowheads="1"/>
            </p:cNvSpPr>
            <p:nvPr/>
          </p:nvSpPr>
          <p:spPr bwMode="auto">
            <a:xfrm>
              <a:off x="3984" y="2784"/>
              <a:ext cx="480" cy="48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18"/>
            <p:cNvGraphicFramePr>
              <a:graphicFrameLocks noChangeAspect="1"/>
            </p:cNvGraphicFramePr>
            <p:nvPr/>
          </p:nvGraphicFramePr>
          <p:xfrm>
            <a:off x="3984" y="2880"/>
            <a:ext cx="44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Equation" r:id="rId3" imgW="352425" imgH="253365" progId="Equation.3">
                    <p:embed/>
                  </p:oleObj>
                </mc:Choice>
                <mc:Fallback>
                  <p:oleObj name="Equation" r:id="rId3" imgW="352425" imgH="2533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880"/>
                          <a:ext cx="44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6781800" y="51133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781800" y="3436938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5486400" y="47323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7162800" y="47323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7010400" y="3741738"/>
            <a:ext cx="838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V="1">
            <a:off x="5715000" y="4960938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5715000" y="3741738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 flipV="1">
            <a:off x="7010400" y="4960938"/>
            <a:ext cx="838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ele attr="{70E536CD-E52F-4FA8-A92A-6BAB968F9AA9}"/>
                  </a:ext>
                </a:extLst>
              </p:cNvPr>
              <p:cNvSpPr txBox="1"/>
              <p:nvPr/>
            </p:nvSpPr>
            <p:spPr>
              <a:xfrm>
                <a:off x="858276" y="4427657"/>
                <a:ext cx="386324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3200" b="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6" y="4427657"/>
                <a:ext cx="386324" cy="552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ele attr="{991D8EAB-0D26-4F5B-9812-857CD77CAF92}"/>
                  </a:ext>
                </a:extLst>
              </p:cNvPr>
              <p:cNvSpPr txBox="1"/>
              <p:nvPr/>
            </p:nvSpPr>
            <p:spPr>
              <a:xfrm>
                <a:off x="4963550" y="4408607"/>
                <a:ext cx="386324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3200" b="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550" y="4408607"/>
                <a:ext cx="386324" cy="552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6c125e0-f4b9-4d2a-8bcb-0827b6dc5b06}"/>
</p:tagLst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0</TotalTime>
  <Words>4782</Words>
  <Application>WPS 演示</Application>
  <PresentationFormat>全屏显示(4:3)</PresentationFormat>
  <Paragraphs>523</Paragraphs>
  <Slides>36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104</vt:i4>
      </vt:variant>
      <vt:variant>
        <vt:lpstr>幻灯片标题</vt:lpstr>
      </vt:variant>
      <vt:variant>
        <vt:i4>36</vt:i4>
      </vt:variant>
    </vt:vector>
  </HeadingPairs>
  <TitlesOfParts>
    <vt:vector size="166" baseType="lpstr">
      <vt:lpstr>Arial</vt:lpstr>
      <vt:lpstr>宋体</vt:lpstr>
      <vt:lpstr>Wingdings</vt:lpstr>
      <vt:lpstr>Times New Roman</vt:lpstr>
      <vt:lpstr>创艺简中圆</vt:lpstr>
      <vt:lpstr>仿宋_GB2312</vt:lpstr>
      <vt:lpstr>幼圆</vt:lpstr>
      <vt:lpstr>仿宋</vt:lpstr>
      <vt:lpstr>创艺简细圆</vt:lpstr>
      <vt:lpstr>Bookman Old Style</vt:lpstr>
      <vt:lpstr>Segoe Print</vt:lpstr>
      <vt:lpstr>微软雅黑</vt:lpstr>
      <vt:lpstr>Arial Unicode MS</vt:lpstr>
      <vt:lpstr>Symbol</vt:lpstr>
      <vt:lpstr>创艺简粗黑</vt:lpstr>
      <vt:lpstr>黑体</vt:lpstr>
      <vt:lpstr>AmeriGarmnd BT</vt:lpstr>
      <vt:lpstr>华康简黑</vt:lpstr>
      <vt:lpstr>Symbol</vt:lpstr>
      <vt:lpstr>仿宋_GB2312</vt:lpstr>
      <vt:lpstr>创艺简中圆</vt:lpstr>
      <vt:lpstr>创艺简粗黑</vt:lpstr>
      <vt:lpstr>创艺简细圆</vt:lpstr>
      <vt:lpstr>华康简黑</vt:lpstr>
      <vt:lpstr>幼圆</vt:lpstr>
      <vt:lpstr>中大模板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Photoshop.Image.6</vt:lpstr>
      <vt:lpstr>Photoshop.Image.6</vt:lpstr>
      <vt:lpstr>Equation.3</vt:lpstr>
      <vt:lpstr>Equation.3</vt:lpstr>
      <vt:lpstr>Photoshop.Image.6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Photoshop.Image.6</vt:lpstr>
      <vt:lpstr>Photoshop.Image.6</vt:lpstr>
      <vt:lpstr>Equation.3</vt:lpstr>
      <vt:lpstr>Photoshop.Image.6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Photoshop.Application.8</vt:lpstr>
      <vt:lpstr>Equation.3</vt:lpstr>
      <vt:lpstr>Equation.3</vt:lpstr>
      <vt:lpstr>Photoshop.Application.8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Photoshop.Image.6</vt:lpstr>
      <vt:lpstr>Equation.3</vt:lpstr>
      <vt:lpstr>Equation.3</vt:lpstr>
      <vt:lpstr>Equation.3</vt:lpstr>
      <vt:lpstr>Equation.3</vt:lpstr>
      <vt:lpstr>Equation.3</vt:lpstr>
      <vt:lpstr>Equation.3</vt:lpstr>
      <vt:lpstr>Photoshop.Application.8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1.3 静电场  (electrostatic field)</vt:lpstr>
      <vt:lpstr>电场概念</vt:lpstr>
      <vt:lpstr>怎样描写电场?</vt:lpstr>
      <vt:lpstr>PowerPoint 演示文稿</vt:lpstr>
      <vt:lpstr>PowerPoint 演示文稿</vt:lpstr>
      <vt:lpstr>问题一：怎样描述单个点电荷的静电场？</vt:lpstr>
      <vt:lpstr>PowerPoint 演示文稿</vt:lpstr>
      <vt:lpstr>PowerPoint 演示文稿</vt:lpstr>
      <vt:lpstr>电场线</vt:lpstr>
      <vt:lpstr>PowerPoint 演示文稿</vt:lpstr>
      <vt:lpstr>[例1-2]求基态氢原子中，电子所在处由原子核产生的电场强度大小</vt:lpstr>
      <vt:lpstr>某些电场的强度(N/C或V/m) Some Electric Field Strengths</vt:lpstr>
      <vt:lpstr>    问题二：怎样描述多个点电荷的静电场？</vt:lpstr>
      <vt:lpstr>电偶极子（electric dipole）</vt:lpstr>
      <vt:lpstr>[例1-3]两个等量异号点电荷±q 的中垂线上和延长线上的电场.        电偶极子 </vt:lpstr>
      <vt:lpstr>PowerPoint 演示文稿</vt:lpstr>
      <vt:lpstr>PowerPoint 演示文稿</vt:lpstr>
      <vt:lpstr>电偶极子（electric dipole）的电场</vt:lpstr>
      <vt:lpstr>PowerPoint 演示文稿</vt:lpstr>
      <vt:lpstr>水分子</vt:lpstr>
      <vt:lpstr>问题三：怎样描述“电荷连续分布”的带电体的静电场？</vt:lpstr>
      <vt:lpstr>PowerPoint 演示文稿</vt:lpstr>
      <vt:lpstr>PowerPoint 演示文稿</vt:lpstr>
      <vt:lpstr>求解连续分布电荷的电场的一般步骤：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Problems p88 :    5 ,  8 ,  9 ,  27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</dc:creator>
  <cp:lastModifiedBy>逍遥行</cp:lastModifiedBy>
  <cp:revision>1640</cp:revision>
  <cp:lastPrinted>2113-01-01T00:00:00Z</cp:lastPrinted>
  <dcterms:created xsi:type="dcterms:W3CDTF">2113-01-01T00:00:00Z</dcterms:created>
  <dcterms:modified xsi:type="dcterms:W3CDTF">2019-03-28T10:21:48Z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2052-11.1.0.8527</vt:lpwstr>
  </property>
</Properties>
</file>