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13" r:id="rId3"/>
    <p:sldId id="470" r:id="rId4"/>
    <p:sldId id="471" r:id="rId5"/>
    <p:sldId id="472" r:id="rId6"/>
    <p:sldId id="514" r:id="rId7"/>
    <p:sldId id="499" r:id="rId8"/>
    <p:sldId id="473" r:id="rId9"/>
    <p:sldId id="521" r:id="rId10"/>
    <p:sldId id="512" r:id="rId11"/>
    <p:sldId id="474" r:id="rId12"/>
    <p:sldId id="522" r:id="rId13"/>
    <p:sldId id="475" r:id="rId14"/>
    <p:sldId id="476" r:id="rId15"/>
    <p:sldId id="507" r:id="rId16"/>
    <p:sldId id="509" r:id="rId17"/>
    <p:sldId id="510" r:id="rId18"/>
    <p:sldId id="511" r:id="rId19"/>
    <p:sldId id="479" r:id="rId20"/>
    <p:sldId id="480" r:id="rId21"/>
    <p:sldId id="497" r:id="rId22"/>
    <p:sldId id="515" r:id="rId23"/>
    <p:sldId id="498" r:id="rId24"/>
    <p:sldId id="481" r:id="rId25"/>
    <p:sldId id="484" r:id="rId26"/>
    <p:sldId id="485" r:id="rId27"/>
    <p:sldId id="527" r:id="rId28"/>
    <p:sldId id="517" r:id="rId29"/>
    <p:sldId id="519" r:id="rId30"/>
    <p:sldId id="526" r:id="rId31"/>
    <p:sldId id="487" r:id="rId32"/>
    <p:sldId id="520" r:id="rId33"/>
    <p:sldId id="518" r:id="rId34"/>
    <p:sldId id="525" r:id="rId35"/>
    <p:sldId id="528" r:id="rId36"/>
    <p:sldId id="524" r:id="rId38"/>
    <p:sldId id="496" r:id="rId39"/>
    <p:sldId id="500" r:id="rId40"/>
    <p:sldId id="501" r:id="rId41"/>
    <p:sldId id="502" r:id="rId42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92B25"/>
    <a:srgbClr val="0033CC"/>
    <a:srgbClr val="FF00FF"/>
    <a:srgbClr val="FFFFFF"/>
    <a:srgbClr val="FF00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33"/>
    <p:restoredTop sz="95986"/>
  </p:normalViewPr>
  <p:slideViewPr>
    <p:cSldViewPr showGuides="1">
      <p:cViewPr varScale="1">
        <p:scale>
          <a:sx n="63" d="100"/>
          <a:sy n="63" d="100"/>
        </p:scale>
        <p:origin x="14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2" Type="http://schemas.openxmlformats.org/officeDocument/2006/relationships/image" Target="../media/image65.emf"/><Relationship Id="rId11" Type="http://schemas.openxmlformats.org/officeDocument/2006/relationships/image" Target="../media/image64.emf"/><Relationship Id="rId10" Type="http://schemas.openxmlformats.org/officeDocument/2006/relationships/image" Target="../media/image63.e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image" Target="../media/image78.emf"/><Relationship Id="rId7" Type="http://schemas.openxmlformats.org/officeDocument/2006/relationships/image" Target="../media/image77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50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e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4" Type="http://schemas.openxmlformats.org/officeDocument/2006/relationships/image" Target="../media/image114.wmf"/><Relationship Id="rId13" Type="http://schemas.openxmlformats.org/officeDocument/2006/relationships/image" Target="../media/image113.wmf"/><Relationship Id="rId12" Type="http://schemas.openxmlformats.org/officeDocument/2006/relationships/image" Target="../media/image112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2" Type="http://schemas.openxmlformats.org/officeDocument/2006/relationships/image" Target="../media/image124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7.wmf"/><Relationship Id="rId19" Type="http://schemas.openxmlformats.org/officeDocument/2006/relationships/image" Target="../media/image11.wmf"/><Relationship Id="rId18" Type="http://schemas.openxmlformats.org/officeDocument/2006/relationships/image" Target="../media/image10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9.wmf"/><Relationship Id="rId12" Type="http://schemas.openxmlformats.org/officeDocument/2006/relationships/image" Target="../media/image8.wmf"/><Relationship Id="rId11" Type="http://schemas.openxmlformats.org/officeDocument/2006/relationships/image" Target="../media/image20.emf"/><Relationship Id="rId10" Type="http://schemas.openxmlformats.org/officeDocument/2006/relationships/image" Target="../media/image19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4" Type="http://schemas.openxmlformats.org/officeDocument/2006/relationships/image" Target="../media/image57.emf"/><Relationship Id="rId13" Type="http://schemas.openxmlformats.org/officeDocument/2006/relationships/image" Target="../media/image56.emf"/><Relationship Id="rId12" Type="http://schemas.openxmlformats.org/officeDocument/2006/relationships/image" Target="../media/image55.emf"/><Relationship Id="rId11" Type="http://schemas.openxmlformats.org/officeDocument/2006/relationships/image" Target="../media/image54.emf"/><Relationship Id="rId10" Type="http://schemas.openxmlformats.org/officeDocument/2006/relationships/image" Target="../media/image53.e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4AF5F2-AF2B-4E81-BE64-AB3C97888E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应从对称性来说明外面电场为零。</a:t>
            </a:r>
            <a:endParaRPr lang="zh-CN" altLang="en-US"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应该考虑上平面之外的电场。</a:t>
            </a:r>
            <a:endParaRPr lang="zh-CN" altLang="en-US"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5" descr="校徽 copy"/>
          <p:cNvPicPr>
            <a:picLocks noChangeAspect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524000"/>
            <a:ext cx="16002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20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中山大学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图片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4D974-4A11-4B82-8596-456ECD2750E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5.w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4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7.emf"/><Relationship Id="rId27" Type="http://schemas.openxmlformats.org/officeDocument/2006/relationships/oleObject" Target="../embeddings/oleObject61.bin"/><Relationship Id="rId26" Type="http://schemas.openxmlformats.org/officeDocument/2006/relationships/image" Target="../media/image56.emf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55.e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54.e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3.e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5.e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64.e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63.e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6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81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80.e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79.e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78.e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77.e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93.bin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89.e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76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9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9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120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14.wmf"/><Relationship Id="rId27" Type="http://schemas.openxmlformats.org/officeDocument/2006/relationships/oleObject" Target="../embeddings/oleObject132.bin"/><Relationship Id="rId26" Type="http://schemas.openxmlformats.org/officeDocument/2006/relationships/image" Target="../media/image113.wmf"/><Relationship Id="rId25" Type="http://schemas.openxmlformats.org/officeDocument/2006/relationships/oleObject" Target="../embeddings/oleObject131.bin"/><Relationship Id="rId24" Type="http://schemas.openxmlformats.org/officeDocument/2006/relationships/image" Target="../media/image112.wmf"/><Relationship Id="rId23" Type="http://schemas.openxmlformats.org/officeDocument/2006/relationships/oleObject" Target="../embeddings/oleObject130.bin"/><Relationship Id="rId22" Type="http://schemas.openxmlformats.org/officeDocument/2006/relationships/image" Target="../media/image111.wmf"/><Relationship Id="rId21" Type="http://schemas.openxmlformats.org/officeDocument/2006/relationships/oleObject" Target="../embeddings/oleObject129.bin"/><Relationship Id="rId20" Type="http://schemas.openxmlformats.org/officeDocument/2006/relationships/image" Target="../media/image110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28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27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6.png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15.png"/><Relationship Id="rId1" Type="http://schemas.openxmlformats.org/officeDocument/2006/relationships/oleObject" Target="../embeddings/oleObject13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44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2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4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22.wmf"/><Relationship Id="rId2" Type="http://schemas.openxmlformats.org/officeDocument/2006/relationships/image" Target="../media/image125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4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56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2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4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61.bin"/><Relationship Id="rId10" Type="http://schemas.openxmlformats.org/officeDocument/2006/relationships/oleObject" Target="../embeddings/oleObject160.bin"/><Relationship Id="rId1" Type="http://schemas.openxmlformats.org/officeDocument/2006/relationships/oleObject" Target="../embeddings/oleObject15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1" Type="http://schemas.openxmlformats.org/officeDocument/2006/relationships/vmlDrawing" Target="../drawings/vmlDrawing3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9" Type="http://schemas.openxmlformats.org/officeDocument/2006/relationships/image" Target="../media/image11.wmf"/><Relationship Id="rId38" Type="http://schemas.openxmlformats.org/officeDocument/2006/relationships/oleObject" Target="../embeddings/oleObject28.bin"/><Relationship Id="rId37" Type="http://schemas.openxmlformats.org/officeDocument/2006/relationships/image" Target="../media/image10.wmf"/><Relationship Id="rId36" Type="http://schemas.openxmlformats.org/officeDocument/2006/relationships/oleObject" Target="../embeddings/oleObject27.bin"/><Relationship Id="rId35" Type="http://schemas.openxmlformats.org/officeDocument/2006/relationships/image" Target="../media/image24.wmf"/><Relationship Id="rId34" Type="http://schemas.openxmlformats.org/officeDocument/2006/relationships/oleObject" Target="../embeddings/oleObject26.bin"/><Relationship Id="rId33" Type="http://schemas.openxmlformats.org/officeDocument/2006/relationships/image" Target="../media/image23.wmf"/><Relationship Id="rId32" Type="http://schemas.openxmlformats.org/officeDocument/2006/relationships/oleObject" Target="../embeddings/oleObject25.bin"/><Relationship Id="rId31" Type="http://schemas.openxmlformats.org/officeDocument/2006/relationships/oleObject" Target="../embeddings/oleObject24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2.bin"/><Relationship Id="rId26" Type="http://schemas.openxmlformats.org/officeDocument/2006/relationships/image" Target="../media/image9.w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8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20.e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19.e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6"/>
          <p:cNvSpPr txBox="1">
            <a:spLocks noGrp="1" noChangeArrowheads="1"/>
          </p:cNvSpPr>
          <p:nvPr>
            <p:ph type="ftr" sz="quarter" idx="3"/>
          </p:nvPr>
        </p:nvSpPr>
        <p:spPr bwMode="auto">
          <a:noFill/>
          <a:ln>
            <a:noFill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中山大学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4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b="1" dirty="0">
                <a:latin typeface="黑体" panose="02010609060101010101" pitchFamily="49" charset="-122"/>
                <a:ea typeface="+mj-ea"/>
                <a:cs typeface="+mj-cs"/>
              </a:rPr>
              <a:t>《</a:t>
            </a:r>
            <a:r>
              <a:rPr lang="zh-CN" altLang="en-US" b="1" dirty="0">
                <a:latin typeface="黑体" panose="02010609060101010101" pitchFamily="49" charset="-122"/>
                <a:ea typeface="+mj-ea"/>
                <a:cs typeface="+mj-cs"/>
              </a:rPr>
              <a:t>电磁学</a:t>
            </a:r>
            <a:r>
              <a:rPr lang="en-US" altLang="zh-CN" b="1" dirty="0">
                <a:latin typeface="黑体" panose="02010609060101010101" pitchFamily="49" charset="-122"/>
                <a:ea typeface="+mj-ea"/>
                <a:cs typeface="+mj-cs"/>
              </a:rPr>
              <a:t>》</a:t>
            </a:r>
            <a:br>
              <a:rPr lang="en-US" altLang="zh-CN" b="1" dirty="0">
                <a:latin typeface="黑体" panose="02010609060101010101" pitchFamily="49" charset="-122"/>
                <a:ea typeface="+mj-ea"/>
                <a:cs typeface="+mj-cs"/>
              </a:rPr>
            </a:br>
            <a:r>
              <a:rPr lang="zh-CN" altLang="en-US" sz="3600" b="1" dirty="0">
                <a:latin typeface="黑体" panose="02010609060101010101" pitchFamily="49" charset="-122"/>
                <a:ea typeface="+mj-ea"/>
                <a:cs typeface="+mj-cs"/>
              </a:rPr>
              <a:t>高斯定理的应用</a:t>
            </a:r>
            <a:endParaRPr lang="zh-CN" altLang="en-US" sz="3600" b="1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4100" name="Rectangle 5"/>
          <p:cNvSpPr>
            <a:spLocks noGrp="1"/>
          </p:cNvSpPr>
          <p:nvPr>
            <p:ph type="subTitle" idx="1"/>
          </p:nvPr>
        </p:nvSpPr>
        <p:spPr>
          <a:xfrm>
            <a:off x="3352800" y="3505200"/>
            <a:ext cx="2590800" cy="60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Tx/>
              <a:buSzTx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+mn-cs"/>
              </a:rPr>
              <a:t>王伟良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3315" name="Rectangle 4"/>
          <p:cNvSpPr/>
          <p:nvPr/>
        </p:nvSpPr>
        <p:spPr>
          <a:xfrm>
            <a:off x="990600" y="228600"/>
            <a:ext cx="64008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例1-6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半径为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</a:rPr>
              <a:t>的球体均匀带电</a:t>
            </a:r>
            <a:r>
              <a:rPr lang="zh-CN" altLang="zh-CN" sz="2400" dirty="0">
                <a:latin typeface="宋体" panose="02010600030101010101" pitchFamily="2" charset="-122"/>
              </a:rPr>
              <a:t>荷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求电场分布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教材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p26)</a:t>
            </a:r>
            <a:endParaRPr lang="en-US" altLang="zh-CN" sz="24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电荷密度函数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q </a:t>
            </a:r>
            <a:r>
              <a:rPr lang="en-US" altLang="zh-CN" sz="2400" i="1" dirty="0">
                <a:latin typeface="宋体" panose="02010600030101010101" pitchFamily="2" charset="-122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en-US" altLang="zh-CN" sz="2400" i="1" dirty="0">
                <a:latin typeface="Symbol" panose="05050102010706020507" pitchFamily="18" charset="2"/>
              </a:rPr>
              <a:t>p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</a:rPr>
              <a:t>constant </a:t>
            </a:r>
            <a:r>
              <a:rPr lang="en-US" altLang="zh-CN" sz="2400" b="0" dirty="0">
                <a:latin typeface="Times New Roman" panose="02020603050405020304" pitchFamily="18" charset="0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创艺简粗黑" charset="-122"/>
              </a:rPr>
              <a:t>≤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</a:rPr>
              <a:t>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Symbol" panose="05050102010706020507" pitchFamily="18" charset="2"/>
              </a:rPr>
              <a:t>r  </a:t>
            </a:r>
            <a:r>
              <a:rPr lang="en-US" altLang="zh-CN" sz="2400" dirty="0">
                <a:latin typeface="Symbol" panose="05050102010706020507" pitchFamily="18" charset="2"/>
              </a:rPr>
              <a:t>=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Symbol" panose="05050102010706020507" pitchFamily="18" charset="2"/>
              </a:rPr>
              <a:t>      0         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r &gt;a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316" name="Oval 5"/>
          <p:cNvSpPr/>
          <p:nvPr/>
        </p:nvSpPr>
        <p:spPr>
          <a:xfrm>
            <a:off x="6248400" y="4343400"/>
            <a:ext cx="1828800" cy="1828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3317" name="Oval 6"/>
          <p:cNvSpPr/>
          <p:nvPr/>
        </p:nvSpPr>
        <p:spPr>
          <a:xfrm>
            <a:off x="6248400" y="5029200"/>
            <a:ext cx="1828800" cy="457200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3318" name="Line 8"/>
          <p:cNvSpPr/>
          <p:nvPr/>
        </p:nvSpPr>
        <p:spPr>
          <a:xfrm>
            <a:off x="7162800" y="3886200"/>
            <a:ext cx="0" cy="1371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9" name="Line 9"/>
          <p:cNvSpPr/>
          <p:nvPr/>
        </p:nvSpPr>
        <p:spPr>
          <a:xfrm>
            <a:off x="7162800" y="5257800"/>
            <a:ext cx="17526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0" name="Line 10"/>
          <p:cNvSpPr/>
          <p:nvPr/>
        </p:nvSpPr>
        <p:spPr>
          <a:xfrm flipH="1">
            <a:off x="5791200" y="5257800"/>
            <a:ext cx="1371600" cy="1219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1" name="Line 11"/>
          <p:cNvSpPr/>
          <p:nvPr/>
        </p:nvSpPr>
        <p:spPr>
          <a:xfrm flipV="1">
            <a:off x="7162800" y="3429000"/>
            <a:ext cx="0" cy="609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2" name="Rectangle 12"/>
          <p:cNvSpPr/>
          <p:nvPr/>
        </p:nvSpPr>
        <p:spPr>
          <a:xfrm>
            <a:off x="6858000" y="4979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323" name="Rectangle 14"/>
          <p:cNvSpPr/>
          <p:nvPr/>
        </p:nvSpPr>
        <p:spPr>
          <a:xfrm>
            <a:off x="7543800" y="48561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3324" name="Line 15"/>
          <p:cNvSpPr/>
          <p:nvPr/>
        </p:nvSpPr>
        <p:spPr>
          <a:xfrm flipV="1">
            <a:off x="7162800" y="4495800"/>
            <a:ext cx="914400" cy="762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4339" name="Rectangle 4"/>
          <p:cNvSpPr/>
          <p:nvPr/>
        </p:nvSpPr>
        <p:spPr>
          <a:xfrm>
            <a:off x="990600" y="228600"/>
            <a:ext cx="64008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例1-6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半径为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</a:rPr>
              <a:t>的球体均匀带电</a:t>
            </a:r>
            <a:r>
              <a:rPr lang="zh-CN" altLang="zh-CN" sz="2400" dirty="0">
                <a:latin typeface="宋体" panose="02010600030101010101" pitchFamily="2" charset="-122"/>
              </a:rPr>
              <a:t>荷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求电场分布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教材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p26)</a:t>
            </a:r>
            <a:endParaRPr lang="en-US" altLang="zh-CN" sz="24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电荷密度函数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q </a:t>
            </a:r>
            <a:r>
              <a:rPr lang="en-US" altLang="zh-CN" sz="2400" i="1" dirty="0">
                <a:latin typeface="宋体" panose="02010600030101010101" pitchFamily="2" charset="-122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en-US" altLang="zh-CN" sz="2400" i="1" dirty="0">
                <a:latin typeface="Symbol" panose="05050102010706020507" pitchFamily="18" charset="2"/>
              </a:rPr>
              <a:t>p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</a:rPr>
              <a:t>constant </a:t>
            </a:r>
            <a:r>
              <a:rPr lang="en-US" altLang="zh-CN" sz="2400" b="0" dirty="0">
                <a:latin typeface="Times New Roman" panose="02020603050405020304" pitchFamily="18" charset="0"/>
              </a:rPr>
              <a:t>  (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创艺简粗黑" charset="-122"/>
              </a:rPr>
              <a:t>≤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</a:rPr>
              <a:t>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Symbol" panose="05050102010706020507" pitchFamily="18" charset="2"/>
              </a:rPr>
              <a:t>r  </a:t>
            </a:r>
            <a:r>
              <a:rPr lang="en-US" altLang="zh-CN" sz="2400" dirty="0">
                <a:latin typeface="Symbol" panose="05050102010706020507" pitchFamily="18" charset="2"/>
              </a:rPr>
              <a:t>=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Symbol" panose="05050102010706020507" pitchFamily="18" charset="2"/>
              </a:rPr>
              <a:t>      0         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r &gt;a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有球对称性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</a:rPr>
              <a:t>如</a:t>
            </a:r>
            <a:r>
              <a:rPr lang="zh-CN" altLang="en-US" sz="2400" dirty="0">
                <a:latin typeface="宋体" panose="02010600030101010101" pitchFamily="2" charset="-122"/>
              </a:rPr>
              <a:t>上例</a:t>
            </a:r>
            <a:r>
              <a:rPr lang="zh-CN" altLang="en-US" sz="2400" dirty="0">
                <a:latin typeface="Times New Roman" panose="02020603050405020304" pitchFamily="18" charset="0"/>
              </a:rPr>
              <a:t>一样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</a:rPr>
              <a:t>球</a:t>
            </a:r>
            <a:r>
              <a:rPr lang="zh-CN" altLang="en-US" sz="2400" dirty="0">
                <a:solidFill>
                  <a:srgbClr val="792B25"/>
                </a:solidFill>
                <a:latin typeface="Times New Roman" panose="02020603050405020304" pitchFamily="18" charset="0"/>
              </a:rPr>
              <a:t>外</a:t>
            </a:r>
            <a:r>
              <a:rPr lang="zh-CN" altLang="en-US" sz="2400" dirty="0">
                <a:latin typeface="Times New Roman" panose="02020603050405020304" pitchFamily="18" charset="0"/>
              </a:rPr>
              <a:t>任意半径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的球面包含的电量均为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zh-CN" altLang="en-US" sz="2400" i="1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故由高斯定理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我们同样得到球外任一点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</a:rPr>
              <a:t>的场强                                                    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0" name="Oval 5"/>
          <p:cNvSpPr/>
          <p:nvPr/>
        </p:nvSpPr>
        <p:spPr>
          <a:xfrm>
            <a:off x="6248400" y="4343400"/>
            <a:ext cx="1828800" cy="1828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341" name="Oval 6"/>
          <p:cNvSpPr/>
          <p:nvPr/>
        </p:nvSpPr>
        <p:spPr>
          <a:xfrm>
            <a:off x="6248400" y="5029200"/>
            <a:ext cx="1828800" cy="457200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342" name="Oval 7"/>
          <p:cNvSpPr/>
          <p:nvPr/>
        </p:nvSpPr>
        <p:spPr>
          <a:xfrm>
            <a:off x="5867400" y="4038600"/>
            <a:ext cx="2590800" cy="2438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343" name="Line 8"/>
          <p:cNvSpPr/>
          <p:nvPr/>
        </p:nvSpPr>
        <p:spPr>
          <a:xfrm>
            <a:off x="7162800" y="3886200"/>
            <a:ext cx="0" cy="1371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Line 9"/>
          <p:cNvSpPr/>
          <p:nvPr/>
        </p:nvSpPr>
        <p:spPr>
          <a:xfrm>
            <a:off x="7162800" y="5257800"/>
            <a:ext cx="17526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Line 10"/>
          <p:cNvSpPr/>
          <p:nvPr/>
        </p:nvSpPr>
        <p:spPr>
          <a:xfrm flipH="1">
            <a:off x="5791200" y="5257800"/>
            <a:ext cx="1371600" cy="1219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6" name="Line 11"/>
          <p:cNvSpPr/>
          <p:nvPr/>
        </p:nvSpPr>
        <p:spPr>
          <a:xfrm flipV="1">
            <a:off x="7162800" y="3429000"/>
            <a:ext cx="0" cy="609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7" name="Rectangle 12"/>
          <p:cNvSpPr/>
          <p:nvPr/>
        </p:nvSpPr>
        <p:spPr>
          <a:xfrm>
            <a:off x="6858000" y="4979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348" name="Rectangle 13"/>
          <p:cNvSpPr/>
          <p:nvPr/>
        </p:nvSpPr>
        <p:spPr>
          <a:xfrm>
            <a:off x="7467600" y="4446588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4349" name="Rectangle 14"/>
          <p:cNvSpPr/>
          <p:nvPr/>
        </p:nvSpPr>
        <p:spPr>
          <a:xfrm>
            <a:off x="7543800" y="48561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4350" name="Line 15"/>
          <p:cNvSpPr/>
          <p:nvPr/>
        </p:nvSpPr>
        <p:spPr>
          <a:xfrm flipV="1">
            <a:off x="7162800" y="4495800"/>
            <a:ext cx="914400" cy="762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Oval 16"/>
          <p:cNvSpPr/>
          <p:nvPr/>
        </p:nvSpPr>
        <p:spPr>
          <a:xfrm>
            <a:off x="8077200" y="4343400"/>
            <a:ext cx="152400" cy="152400"/>
          </a:xfrm>
          <a:prstGeom prst="ellipse">
            <a:avLst/>
          </a:prstGeom>
          <a:solidFill>
            <a:srgbClr val="006699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352" name="Line 17"/>
          <p:cNvSpPr/>
          <p:nvPr/>
        </p:nvSpPr>
        <p:spPr>
          <a:xfrm flipV="1">
            <a:off x="8229600" y="4038600"/>
            <a:ext cx="38100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3" name="Rectangle 18"/>
          <p:cNvSpPr/>
          <p:nvPr/>
        </p:nvSpPr>
        <p:spPr>
          <a:xfrm>
            <a:off x="8594725" y="3627438"/>
            <a:ext cx="387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4354" name="Rectangle 19"/>
          <p:cNvSpPr/>
          <p:nvPr/>
        </p:nvSpPr>
        <p:spPr>
          <a:xfrm>
            <a:off x="8305800" y="42465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solidFill>
                <a:srgbClr val="0066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55" name="Object 20"/>
          <p:cNvGraphicFramePr>
            <a:graphicFrameLocks noChangeAspect="1"/>
          </p:cNvGraphicFramePr>
          <p:nvPr/>
        </p:nvGraphicFramePr>
        <p:xfrm>
          <a:off x="1573213" y="5105400"/>
          <a:ext cx="24050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76300" imgH="431800" progId="Equation.3">
                  <p:embed/>
                </p:oleObj>
              </mc:Choice>
              <mc:Fallback>
                <p:oleObj name="" r:id="rId1" imgW="8763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3213" y="5105400"/>
                        <a:ext cx="2405062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5363" name="Text Box 4"/>
          <p:cNvSpPr txBox="1"/>
          <p:nvPr/>
        </p:nvSpPr>
        <p:spPr>
          <a:xfrm>
            <a:off x="1066800" y="990600"/>
            <a:ext cx="6161088" cy="4894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由高斯定理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rgbClr val="FF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FF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dirty="0"/>
              <a:t>得</a:t>
            </a:r>
            <a:endParaRPr lang="zh-CN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dirty="0"/>
              <a:t>即</a:t>
            </a:r>
            <a:endParaRPr lang="zh-CN" altLang="en-US" sz="2400" b="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                                                </a:t>
            </a:r>
            <a:r>
              <a:rPr lang="zh-CN" altLang="en-US" sz="2400" dirty="0"/>
              <a:t>（当</a:t>
            </a:r>
            <a:r>
              <a:rPr lang="en-US" altLang="zh-CN" sz="2400" i="1" dirty="0"/>
              <a:t>r ≤ a 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endParaRPr lang="zh-CN" altLang="en-US" sz="2400" dirty="0">
              <a:solidFill>
                <a:srgbClr val="FF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球内</a:t>
            </a:r>
            <a:r>
              <a:rPr lang="zh-CN" altLang="zh-CN" sz="2400" dirty="0"/>
              <a:t>场强</a:t>
            </a:r>
            <a:r>
              <a:rPr lang="zh-CN" altLang="en-US" sz="2400" dirty="0"/>
              <a:t>按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呈线性分布。</a:t>
            </a:r>
            <a:endParaRPr lang="zh-CN" altLang="en-US" sz="2400" dirty="0"/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1371600" y="1465263"/>
          <a:ext cx="365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44600" imgH="431800" progId="Equation.3">
                  <p:embed/>
                </p:oleObj>
              </mc:Choice>
              <mc:Fallback>
                <p:oleObj name="" r:id="rId1" imgW="12446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1465263"/>
                        <a:ext cx="3657600" cy="1028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1371600" y="2913063"/>
          <a:ext cx="3200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31900" imgH="457200" progId="Equation.3">
                  <p:embed/>
                </p:oleObj>
              </mc:Choice>
              <mc:Fallback>
                <p:oleObj name="" r:id="rId3" imgW="12319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913063"/>
                        <a:ext cx="3200400" cy="10461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1371600" y="4360863"/>
          <a:ext cx="3581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435100" imgH="431800" progId="Equation.3">
                  <p:embed/>
                </p:oleObj>
              </mc:Choice>
              <mc:Fallback>
                <p:oleObj name="" r:id="rId5" imgW="14351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360863"/>
                        <a:ext cx="3581400" cy="923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Oval 5"/>
          <p:cNvSpPr/>
          <p:nvPr/>
        </p:nvSpPr>
        <p:spPr>
          <a:xfrm>
            <a:off x="6410325" y="1295400"/>
            <a:ext cx="1828800" cy="1828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5368" name="Oval 7"/>
          <p:cNvSpPr/>
          <p:nvPr/>
        </p:nvSpPr>
        <p:spPr>
          <a:xfrm>
            <a:off x="6705600" y="1600200"/>
            <a:ext cx="1285875" cy="1219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5369" name="Rectangle 13"/>
          <p:cNvSpPr/>
          <p:nvPr/>
        </p:nvSpPr>
        <p:spPr>
          <a:xfrm>
            <a:off x="7629525" y="1828800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5370" name="Rectangle 14"/>
          <p:cNvSpPr/>
          <p:nvPr/>
        </p:nvSpPr>
        <p:spPr>
          <a:xfrm>
            <a:off x="8197850" y="175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6387" name="Rectangle 4"/>
          <p:cNvSpPr/>
          <p:nvPr/>
        </p:nvSpPr>
        <p:spPr>
          <a:xfrm>
            <a:off x="1066800" y="1878013"/>
            <a:ext cx="8077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电场分布函数 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</a:rPr>
              <a:t>）的曲线为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6388" name="Line 5"/>
          <p:cNvSpPr/>
          <p:nvPr/>
        </p:nvSpPr>
        <p:spPr>
          <a:xfrm>
            <a:off x="1600200" y="2792413"/>
            <a:ext cx="0" cy="1524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9" name="Line 6"/>
          <p:cNvSpPr/>
          <p:nvPr/>
        </p:nvSpPr>
        <p:spPr>
          <a:xfrm>
            <a:off x="1600200" y="4316413"/>
            <a:ext cx="4800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Line 7"/>
          <p:cNvSpPr/>
          <p:nvPr/>
        </p:nvSpPr>
        <p:spPr>
          <a:xfrm flipV="1">
            <a:off x="1600200" y="3173413"/>
            <a:ext cx="1600200" cy="1143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" name="Arc 8"/>
          <p:cNvSpPr/>
          <p:nvPr/>
        </p:nvSpPr>
        <p:spPr>
          <a:xfrm flipH="1" flipV="1">
            <a:off x="3198813" y="3124200"/>
            <a:ext cx="2160587" cy="1139825"/>
          </a:xfrm>
          <a:custGeom>
            <a:avLst/>
            <a:gdLst>
              <a:gd name="txL" fmla="*/ 0 w 21593"/>
              <a:gd name="txT" fmla="*/ 0 h 21540"/>
              <a:gd name="txR" fmla="*/ 21593 w 21593"/>
              <a:gd name="txB" fmla="*/ 21540 h 2154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593" h="21540" fill="none">
                <a:moveTo>
                  <a:pt x="1603" y="-1"/>
                </a:moveTo>
                <a:cubicBezTo>
                  <a:pt x="12675" y="823"/>
                  <a:pt x="21319" y="9908"/>
                  <a:pt x="21593" y="21007"/>
                </a:cubicBezTo>
              </a:path>
              <a:path w="21593" h="21540" stroke="0">
                <a:moveTo>
                  <a:pt x="1603" y="-1"/>
                </a:moveTo>
                <a:cubicBezTo>
                  <a:pt x="12675" y="823"/>
                  <a:pt x="21319" y="9908"/>
                  <a:pt x="21593" y="21007"/>
                </a:cubicBezTo>
                <a:lnTo>
                  <a:pt x="0" y="21540"/>
                </a:lnTo>
                <a:lnTo>
                  <a:pt x="1603" y="-1"/>
                </a:lnTo>
                <a:close/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2" name="Rectangle 9"/>
          <p:cNvSpPr/>
          <p:nvPr/>
        </p:nvSpPr>
        <p:spPr>
          <a:xfrm>
            <a:off x="2895600" y="4419600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创艺简粗黑" charset="-122"/>
              </a:rPr>
              <a:t>r = a</a:t>
            </a:r>
            <a:endParaRPr lang="en-US" altLang="zh-CN" sz="2400" i="1" dirty="0">
              <a:latin typeface="Times New Roman" panose="02020603050405020304" pitchFamily="18" charset="0"/>
              <a:ea typeface="创艺简粗黑" charset="-122"/>
            </a:endParaRPr>
          </a:p>
        </p:txBody>
      </p:sp>
      <p:sp>
        <p:nvSpPr>
          <p:cNvPr id="16393" name="Line 10"/>
          <p:cNvSpPr/>
          <p:nvPr/>
        </p:nvSpPr>
        <p:spPr>
          <a:xfrm>
            <a:off x="3200400" y="3249613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394" name="Rectangle 11"/>
          <p:cNvSpPr/>
          <p:nvPr/>
        </p:nvSpPr>
        <p:spPr>
          <a:xfrm>
            <a:off x="1143000" y="28194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创艺简粗黑" charset="-122"/>
              </a:rPr>
              <a:t>E</a:t>
            </a:r>
            <a:endParaRPr lang="en-US" altLang="zh-CN" sz="2400" i="1" dirty="0">
              <a:latin typeface="Times New Roman" panose="02020603050405020304" pitchFamily="18" charset="0"/>
              <a:ea typeface="创艺简粗黑" charset="-122"/>
            </a:endParaRPr>
          </a:p>
        </p:txBody>
      </p:sp>
      <p:sp>
        <p:nvSpPr>
          <p:cNvPr id="16395" name="Rectangle 12"/>
          <p:cNvSpPr/>
          <p:nvPr/>
        </p:nvSpPr>
        <p:spPr>
          <a:xfrm>
            <a:off x="6705600" y="4191000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创艺简粗黑" charset="-122"/>
              </a:rPr>
              <a:t>r</a:t>
            </a:r>
            <a:endParaRPr lang="en-US" altLang="zh-CN" sz="2400" i="1" dirty="0">
              <a:latin typeface="Times New Roman" panose="02020603050405020304" pitchFamily="18" charset="0"/>
              <a:ea typeface="创艺简粗黑" charset="-122"/>
            </a:endParaRPr>
          </a:p>
        </p:txBody>
      </p:sp>
      <p:sp>
        <p:nvSpPr>
          <p:cNvPr id="16396" name="Rectangle 13"/>
          <p:cNvSpPr/>
          <p:nvPr/>
        </p:nvSpPr>
        <p:spPr>
          <a:xfrm>
            <a:off x="1371600" y="4343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创艺简粗黑" charset="-122"/>
              </a:rPr>
              <a:t>0</a:t>
            </a:r>
            <a:endParaRPr lang="en-US" altLang="zh-CN" sz="2400" i="1" dirty="0">
              <a:latin typeface="Times New Roman" panose="02020603050405020304" pitchFamily="18" charset="0"/>
              <a:ea typeface="创艺简粗黑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6096000" y="5715000"/>
            <a:ext cx="838200" cy="228600"/>
          </a:xfrm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228600"/>
            <a:ext cx="8229600" cy="464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在球心为</a:t>
            </a:r>
            <a:r>
              <a:rPr lang="en-US" altLang="zh-CN" sz="2400" dirty="0"/>
              <a:t>O</a:t>
            </a:r>
            <a:r>
              <a:rPr lang="zh-CN" altLang="en-US" sz="2400" dirty="0"/>
              <a:t>，半径为</a:t>
            </a:r>
            <a:r>
              <a:rPr lang="en-US" altLang="zh-CN" sz="2400" b="0" dirty="0"/>
              <a:t>a</a:t>
            </a:r>
            <a:r>
              <a:rPr lang="zh-CN" altLang="en-US" sz="2400" dirty="0"/>
              <a:t>、电荷体密度为</a:t>
            </a:r>
            <a:r>
              <a:rPr lang="en-US" altLang="zh-CN" sz="2400" dirty="0"/>
              <a:t>ρ</a:t>
            </a:r>
            <a:r>
              <a:rPr lang="zh-CN" altLang="en-US" sz="2400" dirty="0"/>
              <a:t>的均匀带电球体内偏心挖去一个半径为</a:t>
            </a:r>
            <a:r>
              <a:rPr lang="en-US" altLang="zh-CN" sz="2400" b="0" dirty="0"/>
              <a:t>b</a:t>
            </a:r>
            <a:r>
              <a:rPr lang="zh-CN" altLang="en-US" sz="2400" dirty="0"/>
              <a:t>的小球（球心为</a:t>
            </a:r>
            <a:r>
              <a:rPr lang="en-US" altLang="zh-CN" sz="2400" dirty="0"/>
              <a:t>O'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）试证空心小球内存在均匀电场并写出场强表达式（以</a:t>
            </a:r>
            <a:r>
              <a:rPr lang="en-US" altLang="zh-CN" sz="2400" dirty="0"/>
              <a:t>c</a:t>
            </a:r>
            <a:r>
              <a:rPr lang="zh-CN" altLang="en-US" sz="2400" dirty="0"/>
              <a:t>代表从</a:t>
            </a:r>
            <a:r>
              <a:rPr lang="en-US" altLang="zh-CN" sz="2400" dirty="0"/>
              <a:t>O</a:t>
            </a:r>
            <a:r>
              <a:rPr lang="zh-CN" altLang="en-US" sz="2400" dirty="0"/>
              <a:t>到</a:t>
            </a:r>
            <a:r>
              <a:rPr lang="en-US" altLang="zh-CN" sz="2400" dirty="0"/>
              <a:t>O'</a:t>
            </a:r>
            <a:r>
              <a:rPr lang="zh-CN" altLang="en-US" sz="2400" dirty="0"/>
              <a:t>的距离）；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）求</a:t>
            </a:r>
            <a:r>
              <a:rPr lang="en-US" altLang="zh-CN" sz="2400" dirty="0"/>
              <a:t>O</a:t>
            </a:r>
            <a:r>
              <a:rPr lang="zh-CN" altLang="en-US" sz="2400" dirty="0"/>
              <a:t>、</a:t>
            </a:r>
            <a:r>
              <a:rPr lang="en-US" altLang="zh-CN" sz="2400" dirty="0"/>
              <a:t>O'</a:t>
            </a:r>
            <a:r>
              <a:rPr lang="zh-CN" altLang="en-US" sz="2400" dirty="0"/>
              <a:t>连线延长线上</a:t>
            </a:r>
            <a:r>
              <a:rPr lang="en-US" altLang="zh-CN" sz="2400" dirty="0"/>
              <a:t>M</a:t>
            </a:r>
            <a:r>
              <a:rPr lang="zh-CN" altLang="en-US" sz="2400" dirty="0"/>
              <a:t>点和</a:t>
            </a:r>
            <a:r>
              <a:rPr lang="en-US" altLang="zh-CN" sz="2400" dirty="0"/>
              <a:t>P</a:t>
            </a:r>
            <a:r>
              <a:rPr lang="zh-CN" altLang="en-US" sz="2400" dirty="0"/>
              <a:t>点的场强。（以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P</a:t>
            </a:r>
            <a:r>
              <a:rPr lang="zh-CN" altLang="en-US" sz="2400" dirty="0"/>
              <a:t>分别代表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与</a:t>
            </a:r>
            <a:r>
              <a:rPr lang="en-US" altLang="zh-CN" sz="2400" dirty="0"/>
              <a:t>O</a:t>
            </a:r>
            <a:r>
              <a:rPr lang="zh-CN" altLang="en-US" sz="2400" dirty="0"/>
              <a:t>的距离。）</a:t>
            </a:r>
            <a:endParaRPr lang="zh-CN" altLang="en-US" sz="2400" dirty="0"/>
          </a:p>
        </p:txBody>
      </p:sp>
      <p:sp>
        <p:nvSpPr>
          <p:cNvPr id="17412" name="Oval 4"/>
          <p:cNvSpPr/>
          <p:nvPr/>
        </p:nvSpPr>
        <p:spPr>
          <a:xfrm>
            <a:off x="5334000" y="2667000"/>
            <a:ext cx="2895600" cy="297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3" name="Oval 5"/>
          <p:cNvSpPr/>
          <p:nvPr/>
        </p:nvSpPr>
        <p:spPr>
          <a:xfrm>
            <a:off x="6477000" y="3429000"/>
            <a:ext cx="1524000" cy="1447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/>
          </a:p>
        </p:txBody>
      </p:sp>
      <p:sp>
        <p:nvSpPr>
          <p:cNvPr id="17414" name="Line 6"/>
          <p:cNvSpPr/>
          <p:nvPr/>
        </p:nvSpPr>
        <p:spPr>
          <a:xfrm>
            <a:off x="2667000" y="4191000"/>
            <a:ext cx="6400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Oval 7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6" name="Oval 8"/>
          <p:cNvSpPr/>
          <p:nvPr/>
        </p:nvSpPr>
        <p:spPr>
          <a:xfrm>
            <a:off x="71628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7" name="Oval 9"/>
          <p:cNvSpPr/>
          <p:nvPr/>
        </p:nvSpPr>
        <p:spPr>
          <a:xfrm>
            <a:off x="56388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8" name="Oval 10"/>
          <p:cNvSpPr/>
          <p:nvPr/>
        </p:nvSpPr>
        <p:spPr>
          <a:xfrm>
            <a:off x="28194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9" name="Text Box 11"/>
          <p:cNvSpPr txBox="1"/>
          <p:nvPr/>
        </p:nvSpPr>
        <p:spPr>
          <a:xfrm>
            <a:off x="2651125" y="4306888"/>
            <a:ext cx="4845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M</a:t>
            </a:r>
            <a:r>
              <a:rPr lang="zh-CN" altLang="en-US" sz="2400" dirty="0"/>
              <a:t>　　　　　　　　　</a:t>
            </a:r>
            <a:r>
              <a:rPr lang="en-US" altLang="zh-CN" sz="2400" dirty="0"/>
              <a:t>P</a:t>
            </a:r>
            <a:r>
              <a:rPr lang="zh-CN" altLang="en-US" sz="2400" dirty="0"/>
              <a:t>　　</a:t>
            </a:r>
            <a:r>
              <a:rPr lang="en-US" altLang="zh-CN" sz="2400" dirty="0"/>
              <a:t>O</a:t>
            </a:r>
            <a:r>
              <a:rPr lang="zh-CN" altLang="en-US" sz="2400" dirty="0"/>
              <a:t>　</a:t>
            </a:r>
            <a:r>
              <a:rPr lang="en-US" altLang="zh-CN" sz="2400" dirty="0"/>
              <a:t>O'</a:t>
            </a:r>
            <a:endParaRPr lang="en-US" altLang="zh-CN" sz="2400" dirty="0"/>
          </a:p>
        </p:txBody>
      </p:sp>
      <p:sp>
        <p:nvSpPr>
          <p:cNvPr id="17420" name="Text Box 12"/>
          <p:cNvSpPr txBox="1"/>
          <p:nvPr/>
        </p:nvSpPr>
        <p:spPr>
          <a:xfrm>
            <a:off x="6858000" y="3735388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7421" name="Line 13"/>
          <p:cNvSpPr/>
          <p:nvPr/>
        </p:nvSpPr>
        <p:spPr>
          <a:xfrm flipV="1">
            <a:off x="7239000" y="3581400"/>
            <a:ext cx="4572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7422" name="Line 14"/>
          <p:cNvSpPr/>
          <p:nvPr/>
        </p:nvSpPr>
        <p:spPr>
          <a:xfrm flipH="1" flipV="1">
            <a:off x="5943600" y="2971800"/>
            <a:ext cx="83820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7423" name="Text Box 15"/>
          <p:cNvSpPr txBox="1"/>
          <p:nvPr/>
        </p:nvSpPr>
        <p:spPr>
          <a:xfrm>
            <a:off x="7162800" y="35814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7424" name="Text Box 16"/>
          <p:cNvSpPr txBox="1"/>
          <p:nvPr/>
        </p:nvSpPr>
        <p:spPr>
          <a:xfrm>
            <a:off x="6400800" y="3200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1761" name="TextBox 17"/>
          <p:cNvSpPr txBox="1">
            <a:spLocks noChangeArrowheads="1"/>
          </p:cNvSpPr>
          <p:nvPr/>
        </p:nvSpPr>
        <p:spPr bwMode="auto">
          <a:xfrm>
            <a:off x="0" y="6027738"/>
            <a:ext cx="6183313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提示：此带电体可视为电荷体密度为</a:t>
            </a:r>
            <a:r>
              <a:rPr kumimoji="0" lang="en-US" altLang="zh-CN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ρ</a:t>
            </a:r>
            <a:r>
              <a:rPr kumimoji="0" lang="zh-CN" altLang="en-US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的球</a:t>
            </a:r>
            <a:r>
              <a:rPr kumimoji="0" lang="en-US" altLang="zh-CN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endParaRPr kumimoji="0" lang="en-US" altLang="zh-CN" sz="2400" kern="1200" cap="none" spc="0" normalizeH="0" baseline="0" noProof="0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与电荷体密度为</a:t>
            </a:r>
            <a:r>
              <a:rPr kumimoji="0" lang="en-US" altLang="zh-CN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-ρ</a:t>
            </a:r>
            <a:r>
              <a:rPr kumimoji="0" lang="zh-CN" altLang="en-US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的球</a:t>
            </a:r>
            <a:r>
              <a:rPr kumimoji="0" lang="en-US" altLang="zh-CN" sz="2400" kern="1200" cap="none" spc="0" normalizeH="0" baseline="0" noProof="0" dirty="0">
                <a:solidFill>
                  <a:srgbClr val="006600"/>
                </a:solidFill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'</a:t>
            </a:r>
            <a:r>
              <a:rPr kumimoji="0" lang="zh-CN" altLang="en-US" sz="2400" kern="1200" cap="none" spc="0" normalizeH="0" baseline="0" noProof="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的叠加。</a:t>
            </a:r>
            <a:endParaRPr kumimoji="0" lang="zh-CN" altLang="en-US" sz="2400" kern="1200" cap="none" spc="0" normalizeH="0" baseline="0" noProof="0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"/>
            <a:ext cx="8305800" cy="2590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在球心为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，半径为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、电荷体密度为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的均匀带电球体内偏心挖去一个半径为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的小球（球心为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）试证空心小球内存在均匀电场并写出场强表达式（以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代表从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O‘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的距离）；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8436" name="Oval 4"/>
          <p:cNvSpPr/>
          <p:nvPr/>
        </p:nvSpPr>
        <p:spPr>
          <a:xfrm>
            <a:off x="5410200" y="1905000"/>
            <a:ext cx="2895600" cy="297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37" name="Oval 5"/>
          <p:cNvSpPr/>
          <p:nvPr/>
        </p:nvSpPr>
        <p:spPr>
          <a:xfrm>
            <a:off x="6553200" y="2667000"/>
            <a:ext cx="1524000" cy="1447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/>
          </a:p>
        </p:txBody>
      </p:sp>
      <p:sp>
        <p:nvSpPr>
          <p:cNvPr id="18438" name="Line 6"/>
          <p:cNvSpPr/>
          <p:nvPr/>
        </p:nvSpPr>
        <p:spPr>
          <a:xfrm>
            <a:off x="2743200" y="3429000"/>
            <a:ext cx="6400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" name="Oval 7"/>
          <p:cNvSpPr/>
          <p:nvPr/>
        </p:nvSpPr>
        <p:spPr>
          <a:xfrm>
            <a:off x="6781800" y="3352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40" name="Oval 8"/>
          <p:cNvSpPr/>
          <p:nvPr/>
        </p:nvSpPr>
        <p:spPr>
          <a:xfrm>
            <a:off x="7239000" y="3352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41" name="Text Box 11"/>
          <p:cNvSpPr txBox="1"/>
          <p:nvPr/>
        </p:nvSpPr>
        <p:spPr>
          <a:xfrm>
            <a:off x="6553200" y="35052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O</a:t>
            </a:r>
            <a:r>
              <a:rPr lang="zh-CN" altLang="en-US" sz="2400" dirty="0"/>
              <a:t>　</a:t>
            </a:r>
            <a:r>
              <a:rPr lang="en-US" altLang="zh-CN" sz="2400" dirty="0"/>
              <a:t>O'</a:t>
            </a:r>
            <a:endParaRPr lang="en-US" altLang="zh-CN" sz="2400" dirty="0"/>
          </a:p>
        </p:txBody>
      </p:sp>
      <p:sp>
        <p:nvSpPr>
          <p:cNvPr id="18442" name="Line 12"/>
          <p:cNvSpPr/>
          <p:nvPr/>
        </p:nvSpPr>
        <p:spPr>
          <a:xfrm flipV="1">
            <a:off x="6858000" y="2895600"/>
            <a:ext cx="5334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18443" name="Line 13"/>
          <p:cNvSpPr/>
          <p:nvPr/>
        </p:nvSpPr>
        <p:spPr>
          <a:xfrm flipV="1">
            <a:off x="7315200" y="2895600"/>
            <a:ext cx="762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graphicFrame>
        <p:nvGraphicFramePr>
          <p:cNvPr id="18444" name="Object 14"/>
          <p:cNvGraphicFramePr>
            <a:graphicFrameLocks noChangeAspect="1"/>
          </p:cNvGraphicFramePr>
          <p:nvPr/>
        </p:nvGraphicFramePr>
        <p:xfrm>
          <a:off x="6781800" y="2667000"/>
          <a:ext cx="3317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7000" imgH="215265" progId="Equation.3">
                  <p:embed/>
                </p:oleObj>
              </mc:Choice>
              <mc:Fallback>
                <p:oleObj name="" r:id="rId1" imgW="127000" imgH="2152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1800" y="2667000"/>
                        <a:ext cx="3317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5"/>
          <p:cNvGraphicFramePr>
            <a:graphicFrameLocks noChangeAspect="1"/>
          </p:cNvGraphicFramePr>
          <p:nvPr/>
        </p:nvGraphicFramePr>
        <p:xfrm>
          <a:off x="7375525" y="2895600"/>
          <a:ext cx="365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39700" imgH="215900" progId="Equation.3">
                  <p:embed/>
                </p:oleObj>
              </mc:Choice>
              <mc:Fallback>
                <p:oleObj name="" r:id="rId3" imgW="1397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5525" y="2895600"/>
                        <a:ext cx="3651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6"/>
          <p:cNvGraphicFramePr>
            <a:graphicFrameLocks noChangeAspect="1"/>
          </p:cNvGraphicFramePr>
          <p:nvPr/>
        </p:nvGraphicFramePr>
        <p:xfrm>
          <a:off x="0" y="4279900"/>
          <a:ext cx="624840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159000" imgH="889000" progId="Equation.3">
                  <p:embed/>
                </p:oleObj>
              </mc:Choice>
              <mc:Fallback>
                <p:oleObj name="" r:id="rId5" imgW="2159000" imgH="889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279900"/>
                        <a:ext cx="6248400" cy="2573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7"/>
          <p:cNvGraphicFramePr>
            <a:graphicFrameLocks noChangeAspect="1"/>
          </p:cNvGraphicFramePr>
          <p:nvPr/>
        </p:nvGraphicFramePr>
        <p:xfrm>
          <a:off x="6916738" y="3422650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27000" imgH="165100" progId="Equation.3">
                  <p:embed/>
                </p:oleObj>
              </mc:Choice>
              <mc:Fallback>
                <p:oleObj name="" r:id="rId7" imgW="127000" imgH="165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6738" y="3422650"/>
                        <a:ext cx="2984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"/>
            <a:ext cx="8305800" cy="2590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在球心为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，半径为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、电荷体密度为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的均匀带电球体内偏心挖去一个半径为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的小球（球心为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O‘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）求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O'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连线延长线上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点和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点的场强。（以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分别代表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</a:rPr>
              <a:t>的距离。）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9460" name="Oval 4"/>
          <p:cNvSpPr/>
          <p:nvPr/>
        </p:nvSpPr>
        <p:spPr>
          <a:xfrm>
            <a:off x="6111875" y="3886200"/>
            <a:ext cx="2895600" cy="297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1" name="Oval 5"/>
          <p:cNvSpPr/>
          <p:nvPr/>
        </p:nvSpPr>
        <p:spPr>
          <a:xfrm>
            <a:off x="7254875" y="4648200"/>
            <a:ext cx="1524000" cy="1447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/>
          </a:p>
        </p:txBody>
      </p:sp>
      <p:sp>
        <p:nvSpPr>
          <p:cNvPr id="19462" name="Line 6"/>
          <p:cNvSpPr/>
          <p:nvPr/>
        </p:nvSpPr>
        <p:spPr>
          <a:xfrm>
            <a:off x="3444875" y="5410200"/>
            <a:ext cx="563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3" name="Oval 7"/>
          <p:cNvSpPr/>
          <p:nvPr/>
        </p:nvSpPr>
        <p:spPr>
          <a:xfrm>
            <a:off x="7483475" y="5334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4" name="Oval 8"/>
          <p:cNvSpPr/>
          <p:nvPr/>
        </p:nvSpPr>
        <p:spPr>
          <a:xfrm>
            <a:off x="7940675" y="5334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5" name="Oval 9"/>
          <p:cNvSpPr/>
          <p:nvPr/>
        </p:nvSpPr>
        <p:spPr>
          <a:xfrm>
            <a:off x="6416675" y="5334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6" name="Oval 10"/>
          <p:cNvSpPr/>
          <p:nvPr/>
        </p:nvSpPr>
        <p:spPr>
          <a:xfrm>
            <a:off x="3597275" y="5334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7" name="Text Box 11"/>
          <p:cNvSpPr txBox="1"/>
          <p:nvPr/>
        </p:nvSpPr>
        <p:spPr>
          <a:xfrm>
            <a:off x="3429000" y="5526088"/>
            <a:ext cx="4845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M</a:t>
            </a:r>
            <a:r>
              <a:rPr lang="zh-CN" altLang="en-US" sz="2400" dirty="0"/>
              <a:t>　　　　　　　　　</a:t>
            </a:r>
            <a:r>
              <a:rPr lang="en-US" altLang="zh-CN" sz="2400" dirty="0"/>
              <a:t>P</a:t>
            </a:r>
            <a:r>
              <a:rPr lang="zh-CN" altLang="en-US" sz="2400" dirty="0"/>
              <a:t>　　</a:t>
            </a:r>
            <a:r>
              <a:rPr lang="en-US" altLang="zh-CN" sz="2400" dirty="0"/>
              <a:t>O</a:t>
            </a:r>
            <a:r>
              <a:rPr lang="zh-CN" altLang="en-US" sz="2400" dirty="0"/>
              <a:t>　</a:t>
            </a:r>
            <a:r>
              <a:rPr lang="en-US" altLang="zh-CN" sz="2400" dirty="0"/>
              <a:t>O'</a:t>
            </a:r>
            <a:endParaRPr lang="en-US" altLang="zh-CN" sz="2400" dirty="0"/>
          </a:p>
        </p:txBody>
      </p:sp>
      <p:sp>
        <p:nvSpPr>
          <p:cNvPr id="19468" name="Text Box 12"/>
          <p:cNvSpPr txBox="1"/>
          <p:nvPr/>
        </p:nvSpPr>
        <p:spPr>
          <a:xfrm>
            <a:off x="7635875" y="5334000"/>
            <a:ext cx="32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0" y="1600200"/>
          <a:ext cx="78676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327400" imgH="1320800" progId="Equation.3">
                  <p:embed/>
                </p:oleObj>
              </mc:Choice>
              <mc:Fallback>
                <p:oleObj name="" r:id="rId1" imgW="3327400" imgH="1320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600200"/>
                        <a:ext cx="786765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Box 13"/>
          <p:cNvSpPr txBox="1"/>
          <p:nvPr/>
        </p:nvSpPr>
        <p:spPr>
          <a:xfrm>
            <a:off x="3048000" y="6019800"/>
            <a:ext cx="3070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电场以向右为正。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0483" name="Rectangle 2"/>
          <p:cNvSpPr/>
          <p:nvPr/>
        </p:nvSpPr>
        <p:spPr>
          <a:xfrm>
            <a:off x="2743200" y="2971800"/>
            <a:ext cx="4572000" cy="281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048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  <p:sp>
        <p:nvSpPr>
          <p:cNvPr id="20485" name="Rectang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下图所示，半径为</a:t>
            </a:r>
            <a:r>
              <a:rPr lang="en-US" altLang="zh-CN" dirty="0"/>
              <a:t>R</a:t>
            </a:r>
            <a:r>
              <a:rPr lang="zh-CN" altLang="en-US" dirty="0"/>
              <a:t>的均匀带电球内挖去半径为</a:t>
            </a:r>
            <a:r>
              <a:rPr lang="en-US" altLang="zh-CN" dirty="0"/>
              <a:t>r</a:t>
            </a:r>
            <a:r>
              <a:rPr lang="zh-CN" altLang="en-US" dirty="0"/>
              <a:t>的小球，能否用高斯定理求各点的场强？</a:t>
            </a:r>
            <a:endParaRPr lang="zh-CN" altLang="en-US" dirty="0"/>
          </a:p>
        </p:txBody>
      </p:sp>
      <p:sp>
        <p:nvSpPr>
          <p:cNvPr id="20486" name="Oval 5"/>
          <p:cNvSpPr/>
          <p:nvPr/>
        </p:nvSpPr>
        <p:spPr>
          <a:xfrm>
            <a:off x="3657600" y="3276600"/>
            <a:ext cx="2286000" cy="2209800"/>
          </a:xfrm>
          <a:prstGeom prst="ellipse">
            <a:avLst/>
          </a:prstGeom>
          <a:solidFill>
            <a:srgbClr val="00008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0487" name="Oval 6"/>
          <p:cNvSpPr/>
          <p:nvPr/>
        </p:nvSpPr>
        <p:spPr>
          <a:xfrm>
            <a:off x="5105400" y="3886200"/>
            <a:ext cx="1066800" cy="106680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pSp>
        <p:nvGrpSpPr>
          <p:cNvPr id="21507" name="Group 2"/>
          <p:cNvGrpSpPr/>
          <p:nvPr/>
        </p:nvGrpSpPr>
        <p:grpSpPr>
          <a:xfrm>
            <a:off x="5257800" y="2133600"/>
            <a:ext cx="3657600" cy="4343400"/>
            <a:chOff x="3312" y="1344"/>
            <a:chExt cx="2304" cy="2736"/>
          </a:xfrm>
        </p:grpSpPr>
        <p:sp>
          <p:nvSpPr>
            <p:cNvPr id="21553" name="Rectangle 3"/>
            <p:cNvSpPr/>
            <p:nvPr/>
          </p:nvSpPr>
          <p:spPr>
            <a:xfrm>
              <a:off x="3312" y="1344"/>
              <a:ext cx="2304" cy="27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1554" name="Group 4"/>
            <p:cNvGrpSpPr/>
            <p:nvPr/>
          </p:nvGrpSpPr>
          <p:grpSpPr>
            <a:xfrm>
              <a:off x="4176" y="1680"/>
              <a:ext cx="225" cy="2304"/>
              <a:chOff x="4176" y="1680"/>
              <a:chExt cx="225" cy="2304"/>
            </a:xfrm>
          </p:grpSpPr>
          <p:sp>
            <p:nvSpPr>
              <p:cNvPr id="926725" name="AutoShape 5"/>
              <p:cNvSpPr>
                <a:spLocks noChangeArrowheads="1"/>
              </p:cNvSpPr>
              <p:nvPr/>
            </p:nvSpPr>
            <p:spPr bwMode="auto">
              <a:xfrm>
                <a:off x="4176" y="1867"/>
                <a:ext cx="192" cy="1880"/>
              </a:xfrm>
              <a:prstGeom prst="can">
                <a:avLst>
                  <a:gd name="adj" fmla="val 5571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4" name="Text Box 6"/>
              <p:cNvSpPr txBox="1"/>
              <p:nvPr/>
            </p:nvSpPr>
            <p:spPr>
              <a:xfrm>
                <a:off x="4176" y="1971"/>
                <a:ext cx="225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5" name="Line 7"/>
              <p:cNvSpPr/>
              <p:nvPr/>
            </p:nvSpPr>
            <p:spPr>
              <a:xfrm>
                <a:off x="4176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1566" name="Line 8"/>
              <p:cNvSpPr/>
              <p:nvPr/>
            </p:nvSpPr>
            <p:spPr>
              <a:xfrm>
                <a:off x="4368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1567" name="Line 9"/>
              <p:cNvSpPr/>
              <p:nvPr/>
            </p:nvSpPr>
            <p:spPr>
              <a:xfrm>
                <a:off x="4176" y="374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1568" name="Line 10"/>
              <p:cNvSpPr/>
              <p:nvPr/>
            </p:nvSpPr>
            <p:spPr>
              <a:xfrm>
                <a:off x="4368" y="374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grpSp>
          <p:nvGrpSpPr>
            <p:cNvPr id="21555" name="Group 11"/>
            <p:cNvGrpSpPr/>
            <p:nvPr/>
          </p:nvGrpSpPr>
          <p:grpSpPr>
            <a:xfrm>
              <a:off x="3504" y="1344"/>
              <a:ext cx="2016" cy="2544"/>
              <a:chOff x="3504" y="1344"/>
              <a:chExt cx="2016" cy="2544"/>
            </a:xfrm>
          </p:grpSpPr>
          <p:graphicFrame>
            <p:nvGraphicFramePr>
              <p:cNvPr id="21556" name="Object 12"/>
              <p:cNvGraphicFramePr>
                <a:graphicFrameLocks noChangeAspect="1"/>
              </p:cNvGraphicFramePr>
              <p:nvPr/>
            </p:nvGraphicFramePr>
            <p:xfrm>
              <a:off x="4306" y="2932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" imgW="127000" imgH="139700" progId="Equation.3">
                      <p:embed/>
                    </p:oleObj>
                  </mc:Choice>
                  <mc:Fallback>
                    <p:oleObj name="" r:id="rId1" imgW="127000" imgH="1397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306" y="2932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57" name="Line 13"/>
              <p:cNvSpPr/>
              <p:nvPr/>
            </p:nvSpPr>
            <p:spPr>
              <a:xfrm flipH="1">
                <a:off x="3504" y="2976"/>
                <a:ext cx="768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58" name="Line 14"/>
              <p:cNvSpPr/>
              <p:nvPr/>
            </p:nvSpPr>
            <p:spPr>
              <a:xfrm>
                <a:off x="4272" y="2976"/>
                <a:ext cx="120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59" name="Line 15"/>
              <p:cNvSpPr/>
              <p:nvPr/>
            </p:nvSpPr>
            <p:spPr>
              <a:xfrm flipV="1">
                <a:off x="4272" y="1392"/>
                <a:ext cx="0" cy="52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60" name="Object 16"/>
              <p:cNvGraphicFramePr>
                <a:graphicFrameLocks noChangeAspect="1"/>
              </p:cNvGraphicFramePr>
              <p:nvPr/>
            </p:nvGraphicFramePr>
            <p:xfrm>
              <a:off x="3552" y="3552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3" imgW="127000" imgH="139700" progId="Equation.3">
                      <p:embed/>
                    </p:oleObj>
                  </mc:Choice>
                  <mc:Fallback>
                    <p:oleObj name="" r:id="rId3" imgW="127000" imgH="1397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52" y="3552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1" name="Object 17"/>
              <p:cNvGraphicFramePr>
                <a:graphicFrameLocks noChangeAspect="1"/>
              </p:cNvGraphicFramePr>
              <p:nvPr/>
            </p:nvGraphicFramePr>
            <p:xfrm>
              <a:off x="5232" y="3024"/>
              <a:ext cx="28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5" imgW="139700" imgH="165100" progId="Equation.3">
                      <p:embed/>
                    </p:oleObj>
                  </mc:Choice>
                  <mc:Fallback>
                    <p:oleObj name="" r:id="rId5" imgW="139700" imgH="1651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232" y="3024"/>
                            <a:ext cx="288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2" name="Object 18"/>
              <p:cNvGraphicFramePr>
                <a:graphicFrameLocks noChangeAspect="1"/>
              </p:cNvGraphicFramePr>
              <p:nvPr/>
            </p:nvGraphicFramePr>
            <p:xfrm>
              <a:off x="3896" y="1344"/>
              <a:ext cx="28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7" imgW="127000" imgH="127000" progId="Equation.3">
                      <p:embed/>
                    </p:oleObj>
                  </mc:Choice>
                  <mc:Fallback>
                    <p:oleObj name="" r:id="rId7" imgW="127000" imgH="1270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96" y="1344"/>
                            <a:ext cx="280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08" name="Text Box 19"/>
          <p:cNvSpPr txBox="1"/>
          <p:nvPr/>
        </p:nvSpPr>
        <p:spPr>
          <a:xfrm>
            <a:off x="533400" y="609600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无限长均匀带电直线的电场强度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9218" name="Object 20"/>
          <p:cNvGraphicFramePr>
            <a:graphicFrameLocks noChangeAspect="1"/>
          </p:cNvGraphicFramePr>
          <p:nvPr/>
        </p:nvGraphicFramePr>
        <p:xfrm>
          <a:off x="173038" y="4343400"/>
          <a:ext cx="49037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981200" imgH="393700" progId="Equation.3">
                  <p:embed/>
                </p:oleObj>
              </mc:Choice>
              <mc:Fallback>
                <p:oleObj name="" r:id="rId9" imgW="19812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038" y="4343400"/>
                        <a:ext cx="490378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1"/>
          <p:cNvSpPr txBox="1"/>
          <p:nvPr/>
        </p:nvSpPr>
        <p:spPr>
          <a:xfrm>
            <a:off x="1104900" y="2743200"/>
            <a:ext cx="44577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选取闭合的柱形高斯面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1511" name="Group 22"/>
          <p:cNvGrpSpPr/>
          <p:nvPr/>
        </p:nvGrpSpPr>
        <p:grpSpPr>
          <a:xfrm>
            <a:off x="533400" y="1130300"/>
            <a:ext cx="8229600" cy="1003300"/>
            <a:chOff x="336" y="712"/>
            <a:chExt cx="5184" cy="632"/>
          </a:xfrm>
        </p:grpSpPr>
        <p:sp>
          <p:nvSpPr>
            <p:cNvPr id="21550" name="Text Box 23"/>
            <p:cNvSpPr txBox="1"/>
            <p:nvPr/>
          </p:nvSpPr>
          <p:spPr>
            <a:xfrm>
              <a:off x="336" y="712"/>
              <a:ext cx="518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    </a:t>
              </a:r>
              <a:r>
                <a:rPr lang="zh-CN" altLang="en-US" sz="2800" dirty="0">
                  <a:latin typeface="宋体" panose="02010600030101010101" pitchFamily="2" charset="-122"/>
                </a:rPr>
                <a:t>无限长均匀带电直线，单位长度上的电荷，即电荷线密度为  ，求距直线为  处的电场强度</a:t>
              </a:r>
              <a:r>
                <a:rPr lang="en-US" altLang="zh-CN" sz="2800" dirty="0">
                  <a:latin typeface="宋体" panose="02010600030101010101" pitchFamily="2" charset="-122"/>
                </a:rPr>
                <a:t>.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1551" name="Object 24"/>
            <p:cNvGraphicFramePr>
              <a:graphicFrameLocks noChangeAspect="1"/>
            </p:cNvGraphicFramePr>
            <p:nvPr/>
          </p:nvGraphicFramePr>
          <p:xfrm>
            <a:off x="1731" y="952"/>
            <a:ext cx="31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39700" imgH="177800" progId="Equation.3">
                    <p:embed/>
                  </p:oleObj>
                </mc:Choice>
                <mc:Fallback>
                  <p:oleObj name="" r:id="rId11" imgW="139700" imgH="177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" y="952"/>
                          <a:ext cx="317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2" name="Object 25"/>
            <p:cNvGraphicFramePr>
              <a:graphicFrameLocks noChangeAspect="1"/>
            </p:cNvGraphicFramePr>
            <p:nvPr/>
          </p:nvGraphicFramePr>
          <p:xfrm>
            <a:off x="3264" y="960"/>
            <a:ext cx="3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3" imgW="114300" imgH="127000" progId="Equation.3">
                    <p:embed/>
                  </p:oleObj>
                </mc:Choice>
                <mc:Fallback>
                  <p:oleObj name="" r:id="rId13" imgW="114300" imgH="1270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64" y="960"/>
                          <a:ext cx="35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2" name="Group 26"/>
          <p:cNvGrpSpPr/>
          <p:nvPr/>
        </p:nvGrpSpPr>
        <p:grpSpPr>
          <a:xfrm>
            <a:off x="533400" y="2212975"/>
            <a:ext cx="4721225" cy="530225"/>
            <a:chOff x="336" y="1394"/>
            <a:chExt cx="2974" cy="334"/>
          </a:xfrm>
        </p:grpSpPr>
        <p:sp>
          <p:nvSpPr>
            <p:cNvPr id="21548" name="Rectangle 27"/>
            <p:cNvSpPr/>
            <p:nvPr/>
          </p:nvSpPr>
          <p:spPr>
            <a:xfrm>
              <a:off x="710" y="1394"/>
              <a:ext cx="260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：</a:t>
              </a: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轴对称</a:t>
              </a:r>
              <a:r>
                <a:rPr lang="en-US" altLang="zh-CN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+</a:t>
              </a: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沿</a:t>
              </a:r>
              <a:r>
                <a:rPr lang="en-US" altLang="zh-CN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Z</a:t>
              </a: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轴平移对称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21549" name="Text Box 28"/>
            <p:cNvSpPr txBox="1"/>
            <p:nvPr/>
          </p:nvSpPr>
          <p:spPr>
            <a:xfrm>
              <a:off x="336" y="1401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219" name="Object 35"/>
          <p:cNvGraphicFramePr>
            <a:graphicFrameLocks noChangeAspect="1"/>
          </p:cNvGraphicFramePr>
          <p:nvPr/>
        </p:nvGraphicFramePr>
        <p:xfrm>
          <a:off x="1752600" y="3411538"/>
          <a:ext cx="1905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609600" imgH="292100" progId="Equation.3">
                  <p:embed/>
                </p:oleObj>
              </mc:Choice>
              <mc:Fallback>
                <p:oleObj name="" r:id="rId15" imgW="609600" imgH="292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2600" y="3411538"/>
                        <a:ext cx="1905000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6"/>
          <p:cNvGraphicFramePr>
            <a:graphicFrameLocks noChangeAspect="1"/>
          </p:cNvGraphicFramePr>
          <p:nvPr/>
        </p:nvGraphicFramePr>
        <p:xfrm>
          <a:off x="1752600" y="5470525"/>
          <a:ext cx="17922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723900" imgH="393700" progId="Equation.3">
                  <p:embed/>
                </p:oleObj>
              </mc:Choice>
              <mc:Fallback>
                <p:oleObj name="" r:id="rId17" imgW="7239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2600" y="5470525"/>
                        <a:ext cx="1792288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/>
          <p:nvPr/>
        </p:nvGrpSpPr>
        <p:grpSpPr>
          <a:xfrm>
            <a:off x="6172200" y="2286000"/>
            <a:ext cx="1954213" cy="4114800"/>
            <a:chOff x="3888" y="1440"/>
            <a:chExt cx="1231" cy="2592"/>
          </a:xfrm>
        </p:grpSpPr>
        <p:grpSp>
          <p:nvGrpSpPr>
            <p:cNvPr id="21536" name="Group 38"/>
            <p:cNvGrpSpPr/>
            <p:nvPr/>
          </p:nvGrpSpPr>
          <p:grpSpPr>
            <a:xfrm>
              <a:off x="4368" y="1440"/>
              <a:ext cx="751" cy="2208"/>
              <a:chOff x="4368" y="1440"/>
              <a:chExt cx="751" cy="2208"/>
            </a:xfrm>
          </p:grpSpPr>
          <p:grpSp>
            <p:nvGrpSpPr>
              <p:cNvPr id="21542" name="Group 39"/>
              <p:cNvGrpSpPr/>
              <p:nvPr/>
            </p:nvGrpSpPr>
            <p:grpSpPr>
              <a:xfrm>
                <a:off x="4368" y="1440"/>
                <a:ext cx="367" cy="912"/>
                <a:chOff x="4368" y="1440"/>
                <a:chExt cx="367" cy="912"/>
              </a:xfrm>
            </p:grpSpPr>
            <p:sp>
              <p:nvSpPr>
                <p:cNvPr id="21546" name="Line 40"/>
                <p:cNvSpPr/>
                <p:nvPr/>
              </p:nvSpPr>
              <p:spPr>
                <a:xfrm flipV="1">
                  <a:off x="4512" y="1824"/>
                  <a:ext cx="0" cy="52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1547" name="Object 41"/>
                <p:cNvGraphicFramePr>
                  <a:graphicFrameLocks noChangeAspect="1"/>
                </p:cNvGraphicFramePr>
                <p:nvPr/>
              </p:nvGraphicFramePr>
              <p:xfrm>
                <a:off x="4368" y="1440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" name="" r:id="rId19" imgW="127000" imgH="170815" progId="Equation.3">
                        <p:embed/>
                      </p:oleObj>
                    </mc:Choice>
                    <mc:Fallback>
                      <p:oleObj name="" r:id="rId19" imgW="127000" imgH="170815" progId="Equation.3">
                        <p:embed/>
                        <p:pic>
                          <p:nvPicPr>
                            <p:cNvPr id="0" name="图片 3090"/>
                            <p:cNvPicPr/>
                            <p:nvPr/>
                          </p:nvPicPr>
                          <p:blipFill>
                            <a:blip r:embed="rId2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8" y="1440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43" name="Group 42"/>
              <p:cNvGrpSpPr/>
              <p:nvPr/>
            </p:nvGrpSpPr>
            <p:grpSpPr>
              <a:xfrm>
                <a:off x="4512" y="2832"/>
                <a:ext cx="607" cy="816"/>
                <a:chOff x="4512" y="2832"/>
                <a:chExt cx="607" cy="816"/>
              </a:xfrm>
            </p:grpSpPr>
            <p:sp>
              <p:nvSpPr>
                <p:cNvPr id="21544" name="Line 43"/>
                <p:cNvSpPr/>
                <p:nvPr/>
              </p:nvSpPr>
              <p:spPr>
                <a:xfrm>
                  <a:off x="4512" y="2832"/>
                  <a:ext cx="336" cy="432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1545" name="Object 44"/>
                <p:cNvGraphicFramePr>
                  <a:graphicFrameLocks noChangeAspect="1"/>
                </p:cNvGraphicFramePr>
                <p:nvPr/>
              </p:nvGraphicFramePr>
              <p:xfrm>
                <a:off x="4752" y="3168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" r:id="rId21" imgW="127000" imgH="170815" progId="Equation.3">
                        <p:embed/>
                      </p:oleObj>
                    </mc:Choice>
                    <mc:Fallback>
                      <p:oleObj name="" r:id="rId21" imgW="127000" imgH="170815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2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2" y="3168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537" name="Group 45"/>
            <p:cNvGrpSpPr/>
            <p:nvPr/>
          </p:nvGrpSpPr>
          <p:grpSpPr>
            <a:xfrm>
              <a:off x="3888" y="3168"/>
              <a:ext cx="1087" cy="864"/>
              <a:chOff x="3888" y="3168"/>
              <a:chExt cx="1087" cy="864"/>
            </a:xfrm>
          </p:grpSpPr>
          <p:sp>
            <p:nvSpPr>
              <p:cNvPr id="21538" name="Line 46"/>
              <p:cNvSpPr/>
              <p:nvPr/>
            </p:nvSpPr>
            <p:spPr>
              <a:xfrm>
                <a:off x="4512" y="3408"/>
                <a:ext cx="0" cy="43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39" name="Object 47"/>
              <p:cNvGraphicFramePr>
                <a:graphicFrameLocks noChangeAspect="1"/>
              </p:cNvGraphicFramePr>
              <p:nvPr/>
            </p:nvGraphicFramePr>
            <p:xfrm>
              <a:off x="4608" y="3552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23" imgW="127000" imgH="170815" progId="Equation.3">
                      <p:embed/>
                    </p:oleObj>
                  </mc:Choice>
                  <mc:Fallback>
                    <p:oleObj name="" r:id="rId23" imgW="127000" imgH="17081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8" y="3552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Oval 48"/>
              <p:cNvSpPr/>
              <p:nvPr/>
            </p:nvSpPr>
            <p:spPr>
              <a:xfrm>
                <a:off x="3888" y="3168"/>
                <a:ext cx="76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21541" name="Line 49"/>
              <p:cNvSpPr/>
              <p:nvPr/>
            </p:nvSpPr>
            <p:spPr>
              <a:xfrm>
                <a:off x="4512" y="3264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50"/>
          <p:cNvGrpSpPr/>
          <p:nvPr/>
        </p:nvGrpSpPr>
        <p:grpSpPr>
          <a:xfrm>
            <a:off x="5559425" y="2971800"/>
            <a:ext cx="2974975" cy="2514600"/>
            <a:chOff x="3504" y="1872"/>
            <a:chExt cx="1874" cy="1584"/>
          </a:xfrm>
        </p:grpSpPr>
        <p:grpSp>
          <p:nvGrpSpPr>
            <p:cNvPr id="21517" name="Group 51"/>
            <p:cNvGrpSpPr/>
            <p:nvPr/>
          </p:nvGrpSpPr>
          <p:grpSpPr>
            <a:xfrm>
              <a:off x="3504" y="1920"/>
              <a:ext cx="1874" cy="768"/>
              <a:chOff x="1870" y="2160"/>
              <a:chExt cx="1874" cy="768"/>
            </a:xfrm>
          </p:grpSpPr>
          <p:grpSp>
            <p:nvGrpSpPr>
              <p:cNvPr id="21530" name="Group 52"/>
              <p:cNvGrpSpPr/>
              <p:nvPr/>
            </p:nvGrpSpPr>
            <p:grpSpPr>
              <a:xfrm>
                <a:off x="1870" y="2208"/>
                <a:ext cx="1584" cy="720"/>
                <a:chOff x="384" y="864"/>
                <a:chExt cx="1584" cy="720"/>
              </a:xfrm>
            </p:grpSpPr>
            <p:sp>
              <p:nvSpPr>
                <p:cNvPr id="21532" name="Line 53"/>
                <p:cNvSpPr/>
                <p:nvPr/>
              </p:nvSpPr>
              <p:spPr>
                <a:xfrm>
                  <a:off x="384" y="1104"/>
                  <a:ext cx="1536" cy="33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  <p:sp>
              <p:nvSpPr>
                <p:cNvPr id="21533" name="Line 54"/>
                <p:cNvSpPr/>
                <p:nvPr/>
              </p:nvSpPr>
              <p:spPr>
                <a:xfrm flipV="1">
                  <a:off x="432" y="1008"/>
                  <a:ext cx="1536" cy="48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  <p:sp>
              <p:nvSpPr>
                <p:cNvPr id="21534" name="Line 55"/>
                <p:cNvSpPr/>
                <p:nvPr/>
              </p:nvSpPr>
              <p:spPr>
                <a:xfrm flipH="1">
                  <a:off x="816" y="864"/>
                  <a:ext cx="720" cy="72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  <p:sp>
              <p:nvSpPr>
                <p:cNvPr id="21535" name="Line 56"/>
                <p:cNvSpPr/>
                <p:nvPr/>
              </p:nvSpPr>
              <p:spPr>
                <a:xfrm>
                  <a:off x="816" y="864"/>
                  <a:ext cx="576" cy="72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</p:grpSp>
          <p:graphicFrame>
            <p:nvGraphicFramePr>
              <p:cNvPr id="21531" name="Object 57"/>
              <p:cNvGraphicFramePr>
                <a:graphicFrameLocks noChangeAspect="1"/>
              </p:cNvGraphicFramePr>
              <p:nvPr/>
            </p:nvGraphicFramePr>
            <p:xfrm>
              <a:off x="3397" y="2160"/>
              <a:ext cx="347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25" imgW="115570" imgH="148590" progId="Equation.3">
                      <p:embed/>
                    </p:oleObj>
                  </mc:Choice>
                  <mc:Fallback>
                    <p:oleObj name="" r:id="rId25" imgW="115570" imgH="14859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97" y="2160"/>
                            <a:ext cx="347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18" name="Group 58"/>
            <p:cNvGrpSpPr/>
            <p:nvPr/>
          </p:nvGrpSpPr>
          <p:grpSpPr>
            <a:xfrm>
              <a:off x="3552" y="1872"/>
              <a:ext cx="1476" cy="1584"/>
              <a:chOff x="3552" y="1872"/>
              <a:chExt cx="1476" cy="1584"/>
            </a:xfrm>
          </p:grpSpPr>
          <p:grpSp>
            <p:nvGrpSpPr>
              <p:cNvPr id="21519" name="Group 59"/>
              <p:cNvGrpSpPr/>
              <p:nvPr/>
            </p:nvGrpSpPr>
            <p:grpSpPr>
              <a:xfrm>
                <a:off x="3881" y="1872"/>
                <a:ext cx="777" cy="1584"/>
                <a:chOff x="3879" y="1872"/>
                <a:chExt cx="777" cy="1584"/>
              </a:xfrm>
            </p:grpSpPr>
            <p:sp>
              <p:nvSpPr>
                <p:cNvPr id="21524" name="AutoShape 60"/>
                <p:cNvSpPr/>
                <p:nvPr/>
              </p:nvSpPr>
              <p:spPr>
                <a:xfrm>
                  <a:off x="3888" y="2208"/>
                  <a:ext cx="768" cy="1248"/>
                </a:xfrm>
                <a:prstGeom prst="can">
                  <a:avLst>
                    <a:gd name="adj" fmla="val 40625"/>
                  </a:avLst>
                </a:prstGeom>
                <a:solidFill>
                  <a:srgbClr val="EFC1EE">
                    <a:alpha val="50195"/>
                  </a:srgbClr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21525" name="Group 61"/>
                <p:cNvGrpSpPr/>
                <p:nvPr/>
              </p:nvGrpSpPr>
              <p:grpSpPr>
                <a:xfrm>
                  <a:off x="4176" y="1872"/>
                  <a:ext cx="225" cy="528"/>
                  <a:chOff x="4176" y="1680"/>
                  <a:chExt cx="225" cy="528"/>
                </a:xfrm>
              </p:grpSpPr>
              <p:sp>
                <p:nvSpPr>
                  <p:cNvPr id="92678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192" cy="528"/>
                  </a:xfrm>
                  <a:prstGeom prst="can">
                    <a:avLst>
                      <a:gd name="adj" fmla="val 55726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529" name="Text Box 63"/>
                  <p:cNvSpPr txBox="1"/>
                  <p:nvPr/>
                </p:nvSpPr>
                <p:spPr>
                  <a:xfrm>
                    <a:off x="4176" y="177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26" name="Line 64"/>
                <p:cNvSpPr/>
                <p:nvPr/>
              </p:nvSpPr>
              <p:spPr>
                <a:xfrm flipH="1">
                  <a:off x="3888" y="2832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rgbClr val="CC00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1527" name="Object 65"/>
                <p:cNvGraphicFramePr>
                  <a:graphicFrameLocks noChangeAspect="1"/>
                </p:cNvGraphicFramePr>
                <p:nvPr/>
              </p:nvGraphicFramePr>
              <p:xfrm>
                <a:off x="3879" y="2832"/>
                <a:ext cx="345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5" name="" r:id="rId27" imgW="82550" imgH="93345" progId="Equation.3">
                        <p:embed/>
                      </p:oleObj>
                    </mc:Choice>
                    <mc:Fallback>
                      <p:oleObj name="" r:id="rId27" imgW="82550" imgH="93345" progId="Equation.3">
                        <p:embed/>
                        <p:pic>
                          <p:nvPicPr>
                            <p:cNvPr id="0" name="图片 3094"/>
                            <p:cNvPicPr/>
                            <p:nvPr/>
                          </p:nvPicPr>
                          <p:blipFill>
                            <a:blip r:embed="rId2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CC00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9" y="2832"/>
                              <a:ext cx="345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520" name="Line 66"/>
              <p:cNvSpPr/>
              <p:nvPr/>
            </p:nvSpPr>
            <p:spPr>
              <a:xfrm flipH="1">
                <a:off x="3938" y="2496"/>
                <a:ext cx="190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21" name="Freeform 67"/>
              <p:cNvSpPr/>
              <p:nvPr/>
            </p:nvSpPr>
            <p:spPr>
              <a:xfrm>
                <a:off x="4380" y="2516"/>
                <a:ext cx="132" cy="172"/>
              </a:xfrm>
              <a:custGeom>
                <a:avLst/>
                <a:gdLst>
                  <a:gd name="txL" fmla="*/ 0 w 132"/>
                  <a:gd name="txT" fmla="*/ 0 h 172"/>
                  <a:gd name="txR" fmla="*/ 132 w 132"/>
                  <a:gd name="txB" fmla="*/ 172 h 172"/>
                </a:gdLst>
                <a:ahLst/>
                <a:cxnLst>
                  <a:cxn ang="0">
                    <a:pos x="0" y="0"/>
                  </a:cxn>
                  <a:cxn ang="0">
                    <a:pos x="132" y="172"/>
                  </a:cxn>
                </a:cxnLst>
                <a:rect l="txL" t="txT" r="txR" b="txB"/>
                <a:pathLst>
                  <a:path w="132" h="172">
                    <a:moveTo>
                      <a:pt x="0" y="0"/>
                    </a:moveTo>
                    <a:lnTo>
                      <a:pt x="132" y="172"/>
                    </a:ln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22" name="Freeform 68"/>
              <p:cNvSpPr/>
              <p:nvPr/>
            </p:nvSpPr>
            <p:spPr>
              <a:xfrm>
                <a:off x="3552" y="2464"/>
                <a:ext cx="416" cy="128"/>
              </a:xfrm>
              <a:custGeom>
                <a:avLst/>
                <a:gdLst>
                  <a:gd name="txL" fmla="*/ 0 w 416"/>
                  <a:gd name="txT" fmla="*/ 0 h 128"/>
                  <a:gd name="txR" fmla="*/ 416 w 416"/>
                  <a:gd name="txB" fmla="*/ 128 h 128"/>
                </a:gdLst>
                <a:ahLst/>
                <a:cxnLst>
                  <a:cxn ang="0">
                    <a:pos x="416" y="0"/>
                  </a:cxn>
                  <a:cxn ang="0">
                    <a:pos x="0" y="128"/>
                  </a:cxn>
                </a:cxnLst>
                <a:rect l="txL" t="txT" r="txR" b="txB"/>
                <a:pathLst>
                  <a:path w="416" h="128">
                    <a:moveTo>
                      <a:pt x="416" y="0"/>
                    </a:moveTo>
                    <a:lnTo>
                      <a:pt x="0" y="128"/>
                    </a:ln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23" name="Freeform 69"/>
              <p:cNvSpPr/>
              <p:nvPr/>
            </p:nvSpPr>
            <p:spPr>
              <a:xfrm>
                <a:off x="4608" y="2444"/>
                <a:ext cx="420" cy="96"/>
              </a:xfrm>
              <a:custGeom>
                <a:avLst/>
                <a:gdLst>
                  <a:gd name="txL" fmla="*/ 0 w 420"/>
                  <a:gd name="txT" fmla="*/ 0 h 96"/>
                  <a:gd name="txR" fmla="*/ 420 w 420"/>
                  <a:gd name="txB" fmla="*/ 96 h 96"/>
                </a:gdLst>
                <a:ahLst/>
                <a:cxnLst>
                  <a:cxn ang="0">
                    <a:pos x="0" y="0"/>
                  </a:cxn>
                  <a:cxn ang="0">
                    <a:pos x="420" y="96"/>
                  </a:cxn>
                </a:cxnLst>
                <a:rect l="txL" t="txT" r="txR" b="txB"/>
                <a:pathLst>
                  <a:path w="420" h="96">
                    <a:moveTo>
                      <a:pt x="0" y="0"/>
                    </a:moveTo>
                    <a:lnTo>
                      <a:pt x="420" y="96"/>
                    </a:ln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5334000" y="685800"/>
          <a:ext cx="13716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355600" imgH="431800" progId="Equation.3">
                  <p:embed/>
                </p:oleObj>
              </mc:Choice>
              <mc:Fallback>
                <p:oleObj name="" r:id="rId1" imgW="355600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685800"/>
                        <a:ext cx="1371600" cy="1360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219200" y="4495800"/>
          <a:ext cx="26177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736600" imgH="431800" progId="Equation.3">
                  <p:embed/>
                </p:oleObj>
              </mc:Choice>
              <mc:Fallback>
                <p:oleObj name="" r:id="rId3" imgW="736600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495800"/>
                        <a:ext cx="2617788" cy="14509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143000" y="2590800"/>
          <a:ext cx="2743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825500" imgH="431800" progId="Equation.3">
                  <p:embed/>
                </p:oleObj>
              </mc:Choice>
              <mc:Fallback>
                <p:oleObj name="" r:id="rId5" imgW="8255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27432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1371600" y="914400"/>
          <a:ext cx="34893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104900" imgH="393700" progId="Equation.3">
                  <p:embed/>
                </p:oleObj>
              </mc:Choice>
              <mc:Fallback>
                <p:oleObj name="" r:id="rId7" imgW="11049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914400"/>
                        <a:ext cx="348932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5" name="Group 6"/>
          <p:cNvGrpSpPr/>
          <p:nvPr/>
        </p:nvGrpSpPr>
        <p:grpSpPr>
          <a:xfrm>
            <a:off x="4800600" y="2057400"/>
            <a:ext cx="3657600" cy="4343400"/>
            <a:chOff x="3024" y="1296"/>
            <a:chExt cx="2304" cy="2736"/>
          </a:xfrm>
        </p:grpSpPr>
        <p:grpSp>
          <p:nvGrpSpPr>
            <p:cNvPr id="22536" name="Group 7"/>
            <p:cNvGrpSpPr/>
            <p:nvPr/>
          </p:nvGrpSpPr>
          <p:grpSpPr>
            <a:xfrm>
              <a:off x="3024" y="1296"/>
              <a:ext cx="2304" cy="2736"/>
              <a:chOff x="3312" y="1344"/>
              <a:chExt cx="2304" cy="2736"/>
            </a:xfrm>
          </p:grpSpPr>
          <p:sp>
            <p:nvSpPr>
              <p:cNvPr id="22565" name="Rectangle 8"/>
              <p:cNvSpPr/>
              <p:nvPr/>
            </p:nvSpPr>
            <p:spPr>
              <a:xfrm>
                <a:off x="3312" y="1344"/>
                <a:ext cx="2304" cy="273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sm" len="lg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2566" name="Group 9"/>
              <p:cNvGrpSpPr/>
              <p:nvPr/>
            </p:nvGrpSpPr>
            <p:grpSpPr>
              <a:xfrm>
                <a:off x="4176" y="1680"/>
                <a:ext cx="225" cy="2304"/>
                <a:chOff x="4176" y="1680"/>
                <a:chExt cx="225" cy="2304"/>
              </a:xfrm>
            </p:grpSpPr>
            <p:sp>
              <p:nvSpPr>
                <p:cNvPr id="927754" name="AutoShape 10"/>
                <p:cNvSpPr>
                  <a:spLocks noChangeArrowheads="1"/>
                </p:cNvSpPr>
                <p:nvPr/>
              </p:nvSpPr>
              <p:spPr bwMode="auto">
                <a:xfrm>
                  <a:off x="4176" y="1867"/>
                  <a:ext cx="192" cy="1880"/>
                </a:xfrm>
                <a:prstGeom prst="can">
                  <a:avLst>
                    <a:gd name="adj" fmla="val 5571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6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6" name="Text Box 11"/>
                <p:cNvSpPr txBox="1"/>
                <p:nvPr/>
              </p:nvSpPr>
              <p:spPr>
                <a:xfrm>
                  <a:off x="4176" y="1971"/>
                  <a:ext cx="225" cy="20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7" name="Line 12"/>
                <p:cNvSpPr/>
                <p:nvPr/>
              </p:nvSpPr>
              <p:spPr>
                <a:xfrm>
                  <a:off x="4176" y="1680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22578" name="Line 13"/>
                <p:cNvSpPr/>
                <p:nvPr/>
              </p:nvSpPr>
              <p:spPr>
                <a:xfrm>
                  <a:off x="4368" y="1680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22579" name="Line 14"/>
                <p:cNvSpPr/>
                <p:nvPr/>
              </p:nvSpPr>
              <p:spPr>
                <a:xfrm>
                  <a:off x="4176" y="3744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22580" name="Line 15"/>
                <p:cNvSpPr/>
                <p:nvPr/>
              </p:nvSpPr>
              <p:spPr>
                <a:xfrm>
                  <a:off x="4368" y="3744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2567" name="Group 16"/>
              <p:cNvGrpSpPr/>
              <p:nvPr/>
            </p:nvGrpSpPr>
            <p:grpSpPr>
              <a:xfrm>
                <a:off x="3504" y="1344"/>
                <a:ext cx="2016" cy="2544"/>
                <a:chOff x="3504" y="1344"/>
                <a:chExt cx="2016" cy="2544"/>
              </a:xfrm>
            </p:grpSpPr>
            <p:graphicFrame>
              <p:nvGraphicFramePr>
                <p:cNvPr id="22568" name="Object 17"/>
                <p:cNvGraphicFramePr>
                  <a:graphicFrameLocks noChangeAspect="1"/>
                </p:cNvGraphicFramePr>
                <p:nvPr/>
              </p:nvGraphicFramePr>
              <p:xfrm>
                <a:off x="4306" y="2932"/>
                <a:ext cx="302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4" name="" r:id="rId9" imgW="127000" imgH="139700" progId="Equation.3">
                        <p:embed/>
                      </p:oleObj>
                    </mc:Choice>
                    <mc:Fallback>
                      <p:oleObj name="" r:id="rId9" imgW="127000" imgH="139700" progId="Equation.3">
                        <p:embed/>
                        <p:pic>
                          <p:nvPicPr>
                            <p:cNvPr id="0" name="图片 312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06" y="2932"/>
                              <a:ext cx="302" cy="3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69" name="Line 18"/>
                <p:cNvSpPr/>
                <p:nvPr/>
              </p:nvSpPr>
              <p:spPr>
                <a:xfrm flipH="1">
                  <a:off x="3504" y="2976"/>
                  <a:ext cx="768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2570" name="Line 19"/>
                <p:cNvSpPr/>
                <p:nvPr/>
              </p:nvSpPr>
              <p:spPr>
                <a:xfrm>
                  <a:off x="4272" y="2976"/>
                  <a:ext cx="120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2571" name="Line 20"/>
                <p:cNvSpPr/>
                <p:nvPr/>
              </p:nvSpPr>
              <p:spPr>
                <a:xfrm flipV="1">
                  <a:off x="4272" y="1392"/>
                  <a:ext cx="0" cy="52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2572" name="Object 21"/>
                <p:cNvGraphicFramePr>
                  <a:graphicFrameLocks noChangeAspect="1"/>
                </p:cNvGraphicFramePr>
                <p:nvPr/>
              </p:nvGraphicFramePr>
              <p:xfrm>
                <a:off x="3552" y="3552"/>
                <a:ext cx="305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" r:id="rId11" imgW="127000" imgH="139700" progId="Equation.3">
                        <p:embed/>
                      </p:oleObj>
                    </mc:Choice>
                    <mc:Fallback>
                      <p:oleObj name="" r:id="rId11" imgW="127000" imgH="139700" progId="Equation.3">
                        <p:embed/>
                        <p:pic>
                          <p:nvPicPr>
                            <p:cNvPr id="0" name="图片 3128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2" y="3552"/>
                              <a:ext cx="305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3" name="Object 22"/>
                <p:cNvGraphicFramePr>
                  <a:graphicFrameLocks noChangeAspect="1"/>
                </p:cNvGraphicFramePr>
                <p:nvPr/>
              </p:nvGraphicFramePr>
              <p:xfrm>
                <a:off x="5232" y="3024"/>
                <a:ext cx="28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7" name="" r:id="rId13" imgW="139700" imgH="165100" progId="Equation.3">
                        <p:embed/>
                      </p:oleObj>
                    </mc:Choice>
                    <mc:Fallback>
                      <p:oleObj name="" r:id="rId13" imgW="139700" imgH="165100" progId="Equation.3">
                        <p:embed/>
                        <p:pic>
                          <p:nvPicPr>
                            <p:cNvPr id="0" name="图片 3126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32" y="3024"/>
                              <a:ext cx="288" cy="3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4" name="Object 23"/>
                <p:cNvGraphicFramePr>
                  <a:graphicFrameLocks noChangeAspect="1"/>
                </p:cNvGraphicFramePr>
                <p:nvPr/>
              </p:nvGraphicFramePr>
              <p:xfrm>
                <a:off x="3896" y="1344"/>
                <a:ext cx="28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8" name="" r:id="rId15" imgW="127000" imgH="127000" progId="Equation.3">
                        <p:embed/>
                      </p:oleObj>
                    </mc:Choice>
                    <mc:Fallback>
                      <p:oleObj name="" r:id="rId15" imgW="127000" imgH="127000" progId="Equation.3">
                        <p:embed/>
                        <p:pic>
                          <p:nvPicPr>
                            <p:cNvPr id="0" name="图片 3127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96" y="1344"/>
                              <a:ext cx="280" cy="2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2537" name="Group 24"/>
            <p:cNvGrpSpPr/>
            <p:nvPr/>
          </p:nvGrpSpPr>
          <p:grpSpPr>
            <a:xfrm>
              <a:off x="3145" y="2304"/>
              <a:ext cx="455" cy="960"/>
              <a:chOff x="3433" y="2160"/>
              <a:chExt cx="455" cy="960"/>
            </a:xfrm>
          </p:grpSpPr>
          <p:graphicFrame>
            <p:nvGraphicFramePr>
              <p:cNvPr id="22561" name="Object 25"/>
              <p:cNvGraphicFramePr>
                <a:graphicFrameLocks noChangeAspect="1"/>
              </p:cNvGraphicFramePr>
              <p:nvPr/>
            </p:nvGraphicFramePr>
            <p:xfrm>
              <a:off x="3433" y="2448"/>
              <a:ext cx="311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7" imgW="127000" imgH="177165" progId="Equation.3">
                      <p:embed/>
                    </p:oleObj>
                  </mc:Choice>
                  <mc:Fallback>
                    <p:oleObj name="" r:id="rId17" imgW="127000" imgH="177165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33" y="2448"/>
                            <a:ext cx="311" cy="4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2" name="Line 26"/>
              <p:cNvSpPr/>
              <p:nvPr/>
            </p:nvSpPr>
            <p:spPr>
              <a:xfrm flipH="1" flipV="1">
                <a:off x="3552" y="2160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2563" name="Line 27"/>
              <p:cNvSpPr/>
              <p:nvPr/>
            </p:nvSpPr>
            <p:spPr>
              <a:xfrm flipH="1">
                <a:off x="3552" y="3120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2564" name="Line 28"/>
              <p:cNvSpPr/>
              <p:nvPr/>
            </p:nvSpPr>
            <p:spPr>
              <a:xfrm>
                <a:off x="3744" y="2160"/>
                <a:ext cx="0" cy="9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</p:grpSp>
        <p:grpSp>
          <p:nvGrpSpPr>
            <p:cNvPr id="22538" name="Group 29"/>
            <p:cNvGrpSpPr/>
            <p:nvPr/>
          </p:nvGrpSpPr>
          <p:grpSpPr>
            <a:xfrm>
              <a:off x="4224" y="2784"/>
              <a:ext cx="607" cy="816"/>
              <a:chOff x="4512" y="2832"/>
              <a:chExt cx="607" cy="816"/>
            </a:xfrm>
          </p:grpSpPr>
          <p:sp>
            <p:nvSpPr>
              <p:cNvPr id="22559" name="Line 30"/>
              <p:cNvSpPr/>
              <p:nvPr/>
            </p:nvSpPr>
            <p:spPr>
              <a:xfrm>
                <a:off x="4512" y="2832"/>
                <a:ext cx="336" cy="43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2560" name="Object 31"/>
              <p:cNvGraphicFramePr>
                <a:graphicFrameLocks noChangeAspect="1"/>
              </p:cNvGraphicFramePr>
              <p:nvPr/>
            </p:nvGraphicFramePr>
            <p:xfrm>
              <a:off x="4752" y="3168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9" imgW="127000" imgH="170815" progId="Equation.3">
                      <p:embed/>
                    </p:oleObj>
                  </mc:Choice>
                  <mc:Fallback>
                    <p:oleObj name="" r:id="rId19" imgW="127000" imgH="17081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2" y="3168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39" name="Group 32"/>
            <p:cNvGrpSpPr/>
            <p:nvPr/>
          </p:nvGrpSpPr>
          <p:grpSpPr>
            <a:xfrm>
              <a:off x="3216" y="1824"/>
              <a:ext cx="1874" cy="1584"/>
              <a:chOff x="3504" y="1872"/>
              <a:chExt cx="1874" cy="1584"/>
            </a:xfrm>
          </p:grpSpPr>
          <p:grpSp>
            <p:nvGrpSpPr>
              <p:cNvPr id="22540" name="Group 33"/>
              <p:cNvGrpSpPr/>
              <p:nvPr/>
            </p:nvGrpSpPr>
            <p:grpSpPr>
              <a:xfrm>
                <a:off x="3504" y="1920"/>
                <a:ext cx="1874" cy="768"/>
                <a:chOff x="1870" y="2160"/>
                <a:chExt cx="1874" cy="768"/>
              </a:xfrm>
            </p:grpSpPr>
            <p:grpSp>
              <p:nvGrpSpPr>
                <p:cNvPr id="22553" name="Group 34"/>
                <p:cNvGrpSpPr/>
                <p:nvPr/>
              </p:nvGrpSpPr>
              <p:grpSpPr>
                <a:xfrm>
                  <a:off x="1870" y="2208"/>
                  <a:ext cx="1584" cy="720"/>
                  <a:chOff x="384" y="864"/>
                  <a:chExt cx="1584" cy="720"/>
                </a:xfrm>
              </p:grpSpPr>
              <p:sp>
                <p:nvSpPr>
                  <p:cNvPr id="22555" name="Line 35"/>
                  <p:cNvSpPr/>
                  <p:nvPr/>
                </p:nvSpPr>
                <p:spPr>
                  <a:xfrm>
                    <a:off x="384" y="1104"/>
                    <a:ext cx="1536" cy="336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22556" name="Line 36"/>
                  <p:cNvSpPr/>
                  <p:nvPr/>
                </p:nvSpPr>
                <p:spPr>
                  <a:xfrm flipV="1">
                    <a:off x="432" y="1008"/>
                    <a:ext cx="1536" cy="48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22557" name="Line 37"/>
                  <p:cNvSpPr/>
                  <p:nvPr/>
                </p:nvSpPr>
                <p:spPr>
                  <a:xfrm flipH="1">
                    <a:off x="816" y="864"/>
                    <a:ext cx="720" cy="72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22558" name="Line 38"/>
                  <p:cNvSpPr/>
                  <p:nvPr/>
                </p:nvSpPr>
                <p:spPr>
                  <a:xfrm>
                    <a:off x="816" y="864"/>
                    <a:ext cx="576" cy="72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</p:grpSp>
            <p:graphicFrame>
              <p:nvGraphicFramePr>
                <p:cNvPr id="22554" name="Object 39"/>
                <p:cNvGraphicFramePr>
                  <a:graphicFrameLocks noChangeAspect="1"/>
                </p:cNvGraphicFramePr>
                <p:nvPr/>
              </p:nvGraphicFramePr>
              <p:xfrm>
                <a:off x="3397" y="2160"/>
                <a:ext cx="347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1" name="" r:id="rId21" imgW="115570" imgH="148590" progId="Equation.3">
                        <p:embed/>
                      </p:oleObj>
                    </mc:Choice>
                    <mc:Fallback>
                      <p:oleObj name="" r:id="rId21" imgW="115570" imgH="148590" progId="Equation.3">
                        <p:embed/>
                        <p:pic>
                          <p:nvPicPr>
                            <p:cNvPr id="0" name="图片 3130"/>
                            <p:cNvPicPr/>
                            <p:nvPr/>
                          </p:nvPicPr>
                          <p:blipFill>
                            <a:blip r:embed="rId2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7" y="2160"/>
                              <a:ext cx="347" cy="4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41" name="Group 40"/>
              <p:cNvGrpSpPr/>
              <p:nvPr/>
            </p:nvGrpSpPr>
            <p:grpSpPr>
              <a:xfrm>
                <a:off x="3552" y="1872"/>
                <a:ext cx="1476" cy="1584"/>
                <a:chOff x="3552" y="1872"/>
                <a:chExt cx="1476" cy="1584"/>
              </a:xfrm>
            </p:grpSpPr>
            <p:grpSp>
              <p:nvGrpSpPr>
                <p:cNvPr id="22542" name="Group 41"/>
                <p:cNvGrpSpPr/>
                <p:nvPr/>
              </p:nvGrpSpPr>
              <p:grpSpPr>
                <a:xfrm>
                  <a:off x="3881" y="1872"/>
                  <a:ext cx="777" cy="1584"/>
                  <a:chOff x="3879" y="1872"/>
                  <a:chExt cx="777" cy="1584"/>
                </a:xfrm>
              </p:grpSpPr>
              <p:sp>
                <p:nvSpPr>
                  <p:cNvPr id="22547" name="AutoShape 42"/>
                  <p:cNvSpPr/>
                  <p:nvPr/>
                </p:nvSpPr>
                <p:spPr>
                  <a:xfrm>
                    <a:off x="3888" y="2208"/>
                    <a:ext cx="768" cy="1248"/>
                  </a:xfrm>
                  <a:prstGeom prst="can">
                    <a:avLst>
                      <a:gd name="adj" fmla="val 40625"/>
                    </a:avLst>
                  </a:prstGeom>
                  <a:solidFill>
                    <a:srgbClr val="EFC1EE">
                      <a:alpha val="50195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  <p:grpSp>
                <p:nvGrpSpPr>
                  <p:cNvPr id="22548" name="Group 43"/>
                  <p:cNvGrpSpPr/>
                  <p:nvPr/>
                </p:nvGrpSpPr>
                <p:grpSpPr>
                  <a:xfrm>
                    <a:off x="4176" y="1872"/>
                    <a:ext cx="225" cy="528"/>
                    <a:chOff x="4176" y="1680"/>
                    <a:chExt cx="225" cy="528"/>
                  </a:xfrm>
                </p:grpSpPr>
                <p:sp>
                  <p:nvSpPr>
                    <p:cNvPr id="927788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1680"/>
                      <a:ext cx="192" cy="528"/>
                    </a:xfrm>
                    <a:prstGeom prst="can">
                      <a:avLst>
                        <a:gd name="adj" fmla="val 55726"/>
                      </a:avLst>
                    </a:prstGeom>
                    <a:gradFill rotWithShape="0">
                      <a:gsLst>
                        <a:gs pos="0">
                          <a:schemeClr val="accent1">
                            <a:gamma/>
                            <a:shade val="6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6275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552" name="Text Box 45"/>
                    <p:cNvSpPr txBox="1"/>
                    <p:nvPr/>
                  </p:nvSpPr>
                  <p:spPr>
                    <a:xfrm>
                      <a:off x="4176" y="1776"/>
                      <a:ext cx="225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549" name="Line 46"/>
                  <p:cNvSpPr/>
                  <p:nvPr/>
                </p:nvSpPr>
                <p:spPr>
                  <a:xfrm flipH="1">
                    <a:off x="3888" y="2832"/>
                    <a:ext cx="384" cy="0"/>
                  </a:xfrm>
                  <a:prstGeom prst="line">
                    <a:avLst/>
                  </a:prstGeom>
                  <a:ln w="38100" cap="flat" cmpd="sng">
                    <a:solidFill>
                      <a:srgbClr val="CC00CC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graphicFrame>
                <p:nvGraphicFramePr>
                  <p:cNvPr id="22550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3879" y="2832"/>
                  <a:ext cx="345" cy="3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2" name="" r:id="rId23" imgW="82550" imgH="93345" progId="Equation.3">
                          <p:embed/>
                        </p:oleObj>
                      </mc:Choice>
                      <mc:Fallback>
                        <p:oleObj name="" r:id="rId23" imgW="82550" imgH="93345" progId="Equation.3">
                          <p:embed/>
                          <p:pic>
                            <p:nvPicPr>
                              <p:cNvPr id="0" name="图片 3131"/>
                              <p:cNvPicPr/>
                              <p:nvPr/>
                            </p:nvPicPr>
                            <p:blipFill>
                              <a:blip r:embed="rId2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CC00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79" y="2832"/>
                                <a:ext cx="345" cy="38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2543" name="Line 48"/>
                <p:cNvSpPr/>
                <p:nvPr/>
              </p:nvSpPr>
              <p:spPr>
                <a:xfrm flipH="1">
                  <a:off x="3938" y="2496"/>
                  <a:ext cx="190" cy="19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2544" name="Freeform 49"/>
                <p:cNvSpPr/>
                <p:nvPr/>
              </p:nvSpPr>
              <p:spPr>
                <a:xfrm>
                  <a:off x="4380" y="2516"/>
                  <a:ext cx="132" cy="172"/>
                </a:xfrm>
                <a:custGeom>
                  <a:avLst/>
                  <a:gdLst>
                    <a:gd name="txL" fmla="*/ 0 w 132"/>
                    <a:gd name="txT" fmla="*/ 0 h 172"/>
                    <a:gd name="txR" fmla="*/ 132 w 132"/>
                    <a:gd name="txB" fmla="*/ 172 h 172"/>
                  </a:gdLst>
                  <a:ahLst/>
                  <a:cxnLst>
                    <a:cxn ang="0">
                      <a:pos x="0" y="0"/>
                    </a:cxn>
                    <a:cxn ang="0">
                      <a:pos x="132" y="172"/>
                    </a:cxn>
                  </a:cxnLst>
                  <a:rect l="txL" t="txT" r="txR" b="txB"/>
                  <a:pathLst>
                    <a:path w="132" h="172">
                      <a:moveTo>
                        <a:pt x="0" y="0"/>
                      </a:moveTo>
                      <a:lnTo>
                        <a:pt x="132" y="172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45" name="Freeform 50"/>
                <p:cNvSpPr/>
                <p:nvPr/>
              </p:nvSpPr>
              <p:spPr>
                <a:xfrm>
                  <a:off x="3552" y="2464"/>
                  <a:ext cx="416" cy="128"/>
                </a:xfrm>
                <a:custGeom>
                  <a:avLst/>
                  <a:gdLst>
                    <a:gd name="txL" fmla="*/ 0 w 416"/>
                    <a:gd name="txT" fmla="*/ 0 h 128"/>
                    <a:gd name="txR" fmla="*/ 416 w 416"/>
                    <a:gd name="txB" fmla="*/ 128 h 128"/>
                  </a:gdLst>
                  <a:ahLst/>
                  <a:cxnLst>
                    <a:cxn ang="0">
                      <a:pos x="416" y="0"/>
                    </a:cxn>
                    <a:cxn ang="0">
                      <a:pos x="0" y="128"/>
                    </a:cxn>
                  </a:cxnLst>
                  <a:rect l="txL" t="txT" r="txR" b="txB"/>
                  <a:pathLst>
                    <a:path w="416" h="128">
                      <a:moveTo>
                        <a:pt x="416" y="0"/>
                      </a:moveTo>
                      <a:lnTo>
                        <a:pt x="0" y="128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46" name="Freeform 51"/>
                <p:cNvSpPr/>
                <p:nvPr/>
              </p:nvSpPr>
              <p:spPr>
                <a:xfrm>
                  <a:off x="4608" y="2444"/>
                  <a:ext cx="420" cy="96"/>
                </a:xfrm>
                <a:custGeom>
                  <a:avLst/>
                  <a:gdLst>
                    <a:gd name="txL" fmla="*/ 0 w 420"/>
                    <a:gd name="txT" fmla="*/ 0 h 96"/>
                    <a:gd name="txR" fmla="*/ 420 w 420"/>
                    <a:gd name="txB" fmla="*/ 96 h 96"/>
                  </a:gdLst>
                  <a:ahLst/>
                  <a:cxnLst>
                    <a:cxn ang="0">
                      <a:pos x="0" y="0"/>
                    </a:cxn>
                    <a:cxn ang="0">
                      <a:pos x="420" y="96"/>
                    </a:cxn>
                  </a:cxnLst>
                  <a:rect l="txL" t="txT" r="txR" b="txB"/>
                  <a:pathLst>
                    <a:path w="420" h="96">
                      <a:moveTo>
                        <a:pt x="0" y="0"/>
                      </a:moveTo>
                      <a:lnTo>
                        <a:pt x="420" y="96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5123" name="Rectangle 4"/>
          <p:cNvSpPr/>
          <p:nvPr/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33CC"/>
                </a:solidFill>
                <a:latin typeface="宋体" panose="02010600030101010101" pitchFamily="2" charset="-122"/>
              </a:rPr>
              <a:t>应用高斯定理求电场分布</a:t>
            </a:r>
            <a:endParaRPr lang="zh-CN" altLang="en-US" sz="2800" b="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5"/>
          <p:cNvSpPr/>
          <p:nvPr/>
        </p:nvSpPr>
        <p:spPr>
          <a:xfrm>
            <a:off x="304800" y="838200"/>
            <a:ext cx="8610600" cy="586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华康简楷" pitchFamily="49" charset="-122"/>
                <a:ea typeface="华康简楷" pitchFamily="49" charset="-122"/>
              </a:rPr>
              <a:t>    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电荷是电场的源，电荷分布决定着电场的分布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当电荷分布存在某种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对称性</a:t>
            </a:r>
            <a:r>
              <a:rPr lang="en-US" altLang="zh-CN" sz="2400" dirty="0">
                <a:latin typeface="宋体" panose="02010600030101010101" pitchFamily="2" charset="-122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</a:rPr>
              <a:t>symmetry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，使我们由此可以判断出存在着这样的高斯面（</a:t>
            </a:r>
            <a:r>
              <a:rPr lang="en-US" altLang="zh-CN" sz="2400" dirty="0">
                <a:latin typeface="Times New Roman" panose="02020603050405020304" pitchFamily="18" charset="0"/>
              </a:rPr>
              <a:t>gaussian surface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</a:rPr>
              <a:t>———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每个高斯面上所有点的场强</a:t>
            </a:r>
            <a:r>
              <a:rPr lang="en-US" altLang="zh-CN" sz="2400" i="1" dirty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都相等，而且</a:t>
            </a:r>
            <a:r>
              <a:rPr lang="en-US" altLang="zh-CN" sz="2400" i="1" dirty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的方向与高斯面法向的夹角处处一致</a:t>
            </a:r>
            <a:r>
              <a:rPr lang="zh-CN" altLang="en-US" sz="2400" dirty="0">
                <a:latin typeface="宋体" panose="02010600030101010101" pitchFamily="2" charset="-122"/>
              </a:rPr>
              <a:t>，那么高斯定理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中左方的积分将会变得很简单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这情形下比起由库仑定律得到的矢量积分式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求电场就要方便得多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1676400" y="3265488"/>
          <a:ext cx="487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562100" imgH="431800" progId="Equation.3">
                  <p:embed/>
                </p:oleObj>
              </mc:Choice>
              <mc:Fallback>
                <p:oleObj name="" r:id="rId1" imgW="15621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3265488"/>
                        <a:ext cx="4876800" cy="1001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1722438" y="5181600"/>
          <a:ext cx="48593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968500" imgH="431800" progId="Equation.3">
                  <p:embed/>
                </p:oleObj>
              </mc:Choice>
              <mc:Fallback>
                <p:oleObj name="" r:id="rId3" imgW="1968500" imgH="431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5181600"/>
                        <a:ext cx="4859337" cy="1055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800" dirty="0">
                <a:solidFill>
                  <a:srgbClr val="006600"/>
                </a:solidFill>
                <a:latin typeface="宋体" panose="02010600030101010101" pitchFamily="2" charset="-122"/>
              </a:rPr>
              <a:t>两个均匀带电的共轴圆筒      </a:t>
            </a:r>
            <a:endParaRPr lang="zh-CN" altLang="en-US" sz="28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subTitle" idx="4294967295"/>
          </p:nvPr>
        </p:nvSpPr>
        <p:spPr>
          <a:xfrm>
            <a:off x="0" y="762000"/>
            <a:ext cx="6705600" cy="57912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</a:rPr>
              <a:t>无限长的共轴直圆筒半径分别为</a:t>
            </a:r>
            <a:r>
              <a:rPr lang="en-US" altLang="zh-CN" sz="2400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，沿轴线</a:t>
            </a:r>
            <a:r>
              <a:rPr lang="en-US" altLang="zh-CN" sz="2400" dirty="0">
                <a:latin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</a:rPr>
              <a:t>的方向，单位长度分别带电为 </a:t>
            </a:r>
            <a:r>
              <a:rPr lang="en-US" altLang="zh-CN" sz="2400" i="1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 </a:t>
            </a:r>
            <a:r>
              <a:rPr lang="en-US" altLang="zh-CN" sz="2400" i="1" dirty="0">
                <a:latin typeface="Symbol" panose="05050102010706020507" pitchFamily="18" charset="2"/>
              </a:rPr>
              <a:t>l</a:t>
            </a:r>
            <a:r>
              <a:rPr lang="en-US" altLang="zh-CN" sz="2400" dirty="0">
                <a:latin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）求各区域内的场强分布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）若</a:t>
            </a:r>
            <a:r>
              <a:rPr lang="en-US" altLang="zh-CN" sz="2400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=-</a:t>
            </a:r>
            <a:r>
              <a:rPr lang="en-US" altLang="zh-CN" sz="2400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，情况如何？画出此情形的</a:t>
            </a:r>
            <a:r>
              <a:rPr lang="en-US" altLang="zh-CN" sz="2400" i="1" dirty="0">
                <a:latin typeface="Times New Roman" panose="02020603050405020304" pitchFamily="18" charset="0"/>
              </a:rPr>
              <a:t>E--r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曲线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3557" name="Oval 4"/>
          <p:cNvSpPr/>
          <p:nvPr/>
        </p:nvSpPr>
        <p:spPr>
          <a:xfrm>
            <a:off x="7315200" y="2057400"/>
            <a:ext cx="762000" cy="304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8" name="Oval 5"/>
          <p:cNvSpPr/>
          <p:nvPr/>
        </p:nvSpPr>
        <p:spPr>
          <a:xfrm>
            <a:off x="7315200" y="3810000"/>
            <a:ext cx="762000" cy="304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9" name="Oval 6"/>
          <p:cNvSpPr/>
          <p:nvPr/>
        </p:nvSpPr>
        <p:spPr>
          <a:xfrm>
            <a:off x="7086600" y="3657600"/>
            <a:ext cx="12192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60" name="Oval 7"/>
          <p:cNvSpPr/>
          <p:nvPr/>
        </p:nvSpPr>
        <p:spPr>
          <a:xfrm>
            <a:off x="7086600" y="1905000"/>
            <a:ext cx="12192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61" name="Line 8"/>
          <p:cNvSpPr/>
          <p:nvPr/>
        </p:nvSpPr>
        <p:spPr>
          <a:xfrm>
            <a:off x="70866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2" name="Line 9"/>
          <p:cNvSpPr/>
          <p:nvPr/>
        </p:nvSpPr>
        <p:spPr>
          <a:xfrm>
            <a:off x="83058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3" name="Line 10"/>
          <p:cNvSpPr/>
          <p:nvPr/>
        </p:nvSpPr>
        <p:spPr>
          <a:xfrm>
            <a:off x="73152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3564" name="Line 11"/>
          <p:cNvSpPr/>
          <p:nvPr/>
        </p:nvSpPr>
        <p:spPr>
          <a:xfrm>
            <a:off x="80772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3565" name="Line 12"/>
          <p:cNvSpPr/>
          <p:nvPr/>
        </p:nvSpPr>
        <p:spPr>
          <a:xfrm>
            <a:off x="7696200" y="914400"/>
            <a:ext cx="0" cy="3124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3566" name="Rectangle 13"/>
          <p:cNvSpPr/>
          <p:nvPr/>
        </p:nvSpPr>
        <p:spPr>
          <a:xfrm>
            <a:off x="7315200" y="1014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z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3567" name="Rectangle 14"/>
          <p:cNvSpPr/>
          <p:nvPr/>
        </p:nvSpPr>
        <p:spPr>
          <a:xfrm>
            <a:off x="7543800" y="2693988"/>
            <a:ext cx="528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endParaRPr lang="en-US" altLang="zh-CN" sz="2400" baseline="-25000" dirty="0">
              <a:latin typeface="Symbol" panose="05050102010706020507" pitchFamily="18" charset="2"/>
            </a:endParaRPr>
          </a:p>
        </p:txBody>
      </p:sp>
      <p:sp>
        <p:nvSpPr>
          <p:cNvPr id="23568" name="Rectangle 15"/>
          <p:cNvSpPr/>
          <p:nvPr/>
        </p:nvSpPr>
        <p:spPr>
          <a:xfrm>
            <a:off x="8305800" y="2754313"/>
            <a:ext cx="528638" cy="566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400" i="1" dirty="0">
                <a:latin typeface="Symbol" panose="05050102010706020507" pitchFamily="18" charset="2"/>
              </a:rPr>
              <a:t>l</a:t>
            </a:r>
            <a:r>
              <a:rPr lang="en-US" altLang="zh-CN" sz="2400" dirty="0">
                <a:latin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endParaRPr lang="en-US" altLang="zh-CN" sz="2400" baseline="-25000" dirty="0">
              <a:latin typeface="Symbol" panose="05050102010706020507" pitchFamily="18" charset="2"/>
            </a:endParaRPr>
          </a:p>
        </p:txBody>
      </p:sp>
      <p:sp>
        <p:nvSpPr>
          <p:cNvPr id="23569" name="Line 16"/>
          <p:cNvSpPr/>
          <p:nvPr/>
        </p:nvSpPr>
        <p:spPr>
          <a:xfrm>
            <a:off x="7696200" y="2209800"/>
            <a:ext cx="228600" cy="76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0" name="Rectangle 17"/>
          <p:cNvSpPr/>
          <p:nvPr/>
        </p:nvSpPr>
        <p:spPr>
          <a:xfrm>
            <a:off x="7620000" y="1828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endParaRPr lang="en-US" altLang="zh-CN" sz="2400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3571" name="Line 18"/>
          <p:cNvSpPr/>
          <p:nvPr/>
        </p:nvSpPr>
        <p:spPr>
          <a:xfrm flipH="1">
            <a:off x="7086600" y="2209800"/>
            <a:ext cx="6096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2" name="Rectangle 19"/>
          <p:cNvSpPr/>
          <p:nvPr/>
        </p:nvSpPr>
        <p:spPr>
          <a:xfrm>
            <a:off x="7131050" y="1752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</a:t>
            </a:r>
            <a:endParaRPr lang="en-US" altLang="zh-CN" sz="2400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3573" name="Oval 28"/>
          <p:cNvSpPr/>
          <p:nvPr/>
        </p:nvSpPr>
        <p:spPr>
          <a:xfrm>
            <a:off x="7315200" y="5364163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74" name="Oval 29"/>
          <p:cNvSpPr/>
          <p:nvPr/>
        </p:nvSpPr>
        <p:spPr>
          <a:xfrm>
            <a:off x="7010400" y="5105400"/>
            <a:ext cx="1371600" cy="1295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75" name="Line 30"/>
          <p:cNvSpPr/>
          <p:nvPr/>
        </p:nvSpPr>
        <p:spPr>
          <a:xfrm>
            <a:off x="8077200" y="5715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6" name="Line 31"/>
          <p:cNvSpPr/>
          <p:nvPr/>
        </p:nvSpPr>
        <p:spPr>
          <a:xfrm flipH="1">
            <a:off x="7010400" y="57150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7" name="Line 32"/>
          <p:cNvSpPr/>
          <p:nvPr/>
        </p:nvSpPr>
        <p:spPr>
          <a:xfrm flipV="1">
            <a:off x="7696200" y="5105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8" name="Line 33"/>
          <p:cNvSpPr/>
          <p:nvPr/>
        </p:nvSpPr>
        <p:spPr>
          <a:xfrm>
            <a:off x="7696200" y="6096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9" name="Line 34"/>
          <p:cNvSpPr/>
          <p:nvPr/>
        </p:nvSpPr>
        <p:spPr>
          <a:xfrm>
            <a:off x="8001000" y="6019800"/>
            <a:ext cx="152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0" name="Line 35"/>
          <p:cNvSpPr/>
          <p:nvPr/>
        </p:nvSpPr>
        <p:spPr>
          <a:xfrm flipH="1" flipV="1">
            <a:off x="7162800" y="53340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1" name="Line 36"/>
          <p:cNvSpPr/>
          <p:nvPr/>
        </p:nvSpPr>
        <p:spPr>
          <a:xfrm flipV="1">
            <a:off x="8001000" y="53340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2" name="Line 37"/>
          <p:cNvSpPr/>
          <p:nvPr/>
        </p:nvSpPr>
        <p:spPr>
          <a:xfrm flipH="1">
            <a:off x="7162800" y="60198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3" name="Line 38"/>
          <p:cNvSpPr/>
          <p:nvPr/>
        </p:nvSpPr>
        <p:spPr>
          <a:xfrm flipH="1" flipV="1">
            <a:off x="7239000" y="48006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4" name="Line 39"/>
          <p:cNvSpPr/>
          <p:nvPr/>
        </p:nvSpPr>
        <p:spPr>
          <a:xfrm>
            <a:off x="8001000" y="63246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5" name="Line 40"/>
          <p:cNvSpPr/>
          <p:nvPr/>
        </p:nvSpPr>
        <p:spPr>
          <a:xfrm>
            <a:off x="8382000" y="6019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6" name="Line 41"/>
          <p:cNvSpPr/>
          <p:nvPr/>
        </p:nvSpPr>
        <p:spPr>
          <a:xfrm flipH="1">
            <a:off x="7239000" y="64008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7" name="Line 42"/>
          <p:cNvSpPr/>
          <p:nvPr/>
        </p:nvSpPr>
        <p:spPr>
          <a:xfrm flipH="1">
            <a:off x="6705600" y="6019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8" name="Line 43"/>
          <p:cNvSpPr/>
          <p:nvPr/>
        </p:nvSpPr>
        <p:spPr>
          <a:xfrm flipH="1" flipV="1">
            <a:off x="6705600" y="54102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9" name="Line 44"/>
          <p:cNvSpPr/>
          <p:nvPr/>
        </p:nvSpPr>
        <p:spPr>
          <a:xfrm flipV="1">
            <a:off x="8001000" y="49530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90" name="Line 45"/>
          <p:cNvSpPr/>
          <p:nvPr/>
        </p:nvSpPr>
        <p:spPr>
          <a:xfrm flipV="1">
            <a:off x="8305800" y="53340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800" dirty="0">
                <a:solidFill>
                  <a:srgbClr val="006600"/>
                </a:solidFill>
                <a:latin typeface="宋体" panose="02010600030101010101" pitchFamily="2" charset="-122"/>
              </a:rPr>
              <a:t>两个均匀带电的共轴圆筒      </a:t>
            </a:r>
            <a:endParaRPr lang="zh-CN" altLang="en-US" sz="28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subTitle" idx="4294967295"/>
          </p:nvPr>
        </p:nvSpPr>
        <p:spPr>
          <a:xfrm>
            <a:off x="0" y="762000"/>
            <a:ext cx="6705600" cy="57912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</a:rPr>
              <a:t>无限长的共轴直圆筒半径分别为</a:t>
            </a:r>
            <a:r>
              <a:rPr lang="en-US" altLang="zh-CN" sz="2400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，沿轴线</a:t>
            </a:r>
            <a:r>
              <a:rPr lang="en-US" altLang="zh-CN" sz="2400" dirty="0">
                <a:latin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</a:rPr>
              <a:t>的方向，单位长度分别带电为 </a:t>
            </a:r>
            <a:r>
              <a:rPr lang="en-US" altLang="zh-CN" sz="2400" i="1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 </a:t>
            </a:r>
            <a:r>
              <a:rPr lang="en-US" altLang="zh-CN" sz="2400" i="1" dirty="0">
                <a:latin typeface="Symbol" panose="05050102010706020507" pitchFamily="18" charset="2"/>
              </a:rPr>
              <a:t>l</a:t>
            </a:r>
            <a:r>
              <a:rPr lang="en-US" altLang="zh-CN" sz="2400" dirty="0">
                <a:latin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）求各区域内的场强分布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电场分布显然有</a:t>
            </a:r>
            <a:r>
              <a:rPr lang="en-US" altLang="zh-CN" sz="2400" dirty="0">
                <a:latin typeface="Times New Roman" panose="02020603050405020304" pitchFamily="18" charset="0"/>
              </a:rPr>
              <a:t>z </a:t>
            </a:r>
            <a:r>
              <a:rPr lang="zh-CN" altLang="en-US" sz="2400" dirty="0">
                <a:latin typeface="宋体" panose="02010600030101010101" pitchFamily="2" charset="-122"/>
              </a:rPr>
              <a:t>轴对称性，场强只有    方向的分量，而且在任意半径</a:t>
            </a:r>
            <a:r>
              <a:rPr lang="en-US" altLang="zh-CN" sz="2400" i="1" dirty="0">
                <a:latin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宋体" panose="02010600030101010101" pitchFamily="2" charset="-122"/>
              </a:rPr>
              <a:t>的圆柱面各点上都应当有相同的值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对于长度为</a:t>
            </a:r>
            <a:r>
              <a:rPr lang="en-US" altLang="zh-CN" sz="2400" i="1" dirty="0">
                <a:latin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宋体" panose="02010600030101010101" pitchFamily="2" charset="-122"/>
              </a:rPr>
              <a:t>的一段，由高斯定理得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4581" name="Oval 4"/>
          <p:cNvSpPr/>
          <p:nvPr/>
        </p:nvSpPr>
        <p:spPr>
          <a:xfrm>
            <a:off x="7315200" y="2057400"/>
            <a:ext cx="762000" cy="304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582" name="Oval 5"/>
          <p:cNvSpPr/>
          <p:nvPr/>
        </p:nvSpPr>
        <p:spPr>
          <a:xfrm>
            <a:off x="7315200" y="3810000"/>
            <a:ext cx="762000" cy="304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583" name="Oval 6"/>
          <p:cNvSpPr/>
          <p:nvPr/>
        </p:nvSpPr>
        <p:spPr>
          <a:xfrm>
            <a:off x="7086600" y="3657600"/>
            <a:ext cx="12192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584" name="Oval 7"/>
          <p:cNvSpPr/>
          <p:nvPr/>
        </p:nvSpPr>
        <p:spPr>
          <a:xfrm>
            <a:off x="7086600" y="1905000"/>
            <a:ext cx="12192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585" name="Line 8"/>
          <p:cNvSpPr/>
          <p:nvPr/>
        </p:nvSpPr>
        <p:spPr>
          <a:xfrm>
            <a:off x="70866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6" name="Line 9"/>
          <p:cNvSpPr/>
          <p:nvPr/>
        </p:nvSpPr>
        <p:spPr>
          <a:xfrm>
            <a:off x="83058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7" name="Line 10"/>
          <p:cNvSpPr/>
          <p:nvPr/>
        </p:nvSpPr>
        <p:spPr>
          <a:xfrm>
            <a:off x="73152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4588" name="Line 11"/>
          <p:cNvSpPr/>
          <p:nvPr/>
        </p:nvSpPr>
        <p:spPr>
          <a:xfrm>
            <a:off x="8077200" y="2209800"/>
            <a:ext cx="0" cy="182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4589" name="Line 12"/>
          <p:cNvSpPr/>
          <p:nvPr/>
        </p:nvSpPr>
        <p:spPr>
          <a:xfrm>
            <a:off x="7696200" y="914400"/>
            <a:ext cx="0" cy="3124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4590" name="Rectangle 13"/>
          <p:cNvSpPr/>
          <p:nvPr/>
        </p:nvSpPr>
        <p:spPr>
          <a:xfrm>
            <a:off x="7315200" y="1014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z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4591" name="Rectangle 14"/>
          <p:cNvSpPr/>
          <p:nvPr/>
        </p:nvSpPr>
        <p:spPr>
          <a:xfrm>
            <a:off x="7543800" y="2693988"/>
            <a:ext cx="528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endParaRPr lang="en-US" altLang="zh-CN" sz="2400" baseline="-25000" dirty="0">
              <a:latin typeface="Symbol" panose="05050102010706020507" pitchFamily="18" charset="2"/>
            </a:endParaRPr>
          </a:p>
        </p:txBody>
      </p:sp>
      <p:sp>
        <p:nvSpPr>
          <p:cNvPr id="24592" name="Rectangle 15"/>
          <p:cNvSpPr/>
          <p:nvPr/>
        </p:nvSpPr>
        <p:spPr>
          <a:xfrm>
            <a:off x="8305800" y="2754313"/>
            <a:ext cx="528638" cy="566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400" i="1" dirty="0">
                <a:latin typeface="Symbol" panose="05050102010706020507" pitchFamily="18" charset="2"/>
              </a:rPr>
              <a:t>l</a:t>
            </a:r>
            <a:r>
              <a:rPr lang="en-US" altLang="zh-CN" sz="2400" dirty="0">
                <a:latin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endParaRPr lang="en-US" altLang="zh-CN" sz="2400" baseline="-25000" dirty="0">
              <a:latin typeface="Symbol" panose="05050102010706020507" pitchFamily="18" charset="2"/>
            </a:endParaRPr>
          </a:p>
        </p:txBody>
      </p:sp>
      <p:sp>
        <p:nvSpPr>
          <p:cNvPr id="24593" name="Line 16"/>
          <p:cNvSpPr/>
          <p:nvPr/>
        </p:nvSpPr>
        <p:spPr>
          <a:xfrm>
            <a:off x="7696200" y="2209800"/>
            <a:ext cx="228600" cy="76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4" name="Rectangle 17"/>
          <p:cNvSpPr/>
          <p:nvPr/>
        </p:nvSpPr>
        <p:spPr>
          <a:xfrm>
            <a:off x="7620000" y="1828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endParaRPr lang="en-US" altLang="zh-CN" sz="2400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595" name="Line 18"/>
          <p:cNvSpPr/>
          <p:nvPr/>
        </p:nvSpPr>
        <p:spPr>
          <a:xfrm flipH="1">
            <a:off x="7086600" y="2209800"/>
            <a:ext cx="6096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6" name="Rectangle 19"/>
          <p:cNvSpPr/>
          <p:nvPr/>
        </p:nvSpPr>
        <p:spPr>
          <a:xfrm>
            <a:off x="7131050" y="1752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</a:t>
            </a:r>
            <a:endParaRPr lang="en-US" altLang="zh-CN" sz="2400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597" name="Line 20"/>
          <p:cNvSpPr/>
          <p:nvPr/>
        </p:nvSpPr>
        <p:spPr>
          <a:xfrm>
            <a:off x="7696200" y="3962400"/>
            <a:ext cx="609600" cy="609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8" name="Line 21"/>
          <p:cNvSpPr/>
          <p:nvPr/>
        </p:nvSpPr>
        <p:spPr>
          <a:xfrm flipV="1">
            <a:off x="8001000" y="4114800"/>
            <a:ext cx="457200" cy="152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9" name="Line 22"/>
          <p:cNvSpPr/>
          <p:nvPr/>
        </p:nvSpPr>
        <p:spPr>
          <a:xfrm>
            <a:off x="6705600" y="40386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00" name="Line 23"/>
          <p:cNvSpPr/>
          <p:nvPr/>
        </p:nvSpPr>
        <p:spPr>
          <a:xfrm>
            <a:off x="6705600" y="22098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01" name="Line 24"/>
          <p:cNvSpPr/>
          <p:nvPr/>
        </p:nvSpPr>
        <p:spPr>
          <a:xfrm flipV="1">
            <a:off x="6858000" y="2209800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2" name="Line 25"/>
          <p:cNvSpPr/>
          <p:nvPr/>
        </p:nvSpPr>
        <p:spPr>
          <a:xfrm>
            <a:off x="6858000" y="3429000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3" name="Rectangle 26"/>
          <p:cNvSpPr/>
          <p:nvPr/>
        </p:nvSpPr>
        <p:spPr>
          <a:xfrm>
            <a:off x="6705600" y="284638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604" name="Object 27"/>
          <p:cNvGraphicFramePr>
            <a:graphicFrameLocks noChangeAspect="1"/>
          </p:cNvGraphicFramePr>
          <p:nvPr/>
        </p:nvGraphicFramePr>
        <p:xfrm>
          <a:off x="1524000" y="3505200"/>
          <a:ext cx="3805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3805238" cy="609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Oval 28"/>
          <p:cNvSpPr/>
          <p:nvPr/>
        </p:nvSpPr>
        <p:spPr>
          <a:xfrm>
            <a:off x="7327900" y="53467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606" name="Oval 29"/>
          <p:cNvSpPr/>
          <p:nvPr/>
        </p:nvSpPr>
        <p:spPr>
          <a:xfrm>
            <a:off x="7010400" y="5105400"/>
            <a:ext cx="1371600" cy="1295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4607" name="Line 30"/>
          <p:cNvSpPr/>
          <p:nvPr/>
        </p:nvSpPr>
        <p:spPr>
          <a:xfrm>
            <a:off x="8077200" y="5715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8" name="Line 31"/>
          <p:cNvSpPr/>
          <p:nvPr/>
        </p:nvSpPr>
        <p:spPr>
          <a:xfrm flipH="1">
            <a:off x="7010400" y="57150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9" name="Line 32"/>
          <p:cNvSpPr/>
          <p:nvPr/>
        </p:nvSpPr>
        <p:spPr>
          <a:xfrm flipV="1">
            <a:off x="7696200" y="5105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0" name="Line 33"/>
          <p:cNvSpPr/>
          <p:nvPr/>
        </p:nvSpPr>
        <p:spPr>
          <a:xfrm>
            <a:off x="7696200" y="6096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1" name="Line 34"/>
          <p:cNvSpPr/>
          <p:nvPr/>
        </p:nvSpPr>
        <p:spPr>
          <a:xfrm>
            <a:off x="8001000" y="6019800"/>
            <a:ext cx="152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2" name="Line 35"/>
          <p:cNvSpPr/>
          <p:nvPr/>
        </p:nvSpPr>
        <p:spPr>
          <a:xfrm flipH="1" flipV="1">
            <a:off x="7162800" y="53340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3" name="Line 36"/>
          <p:cNvSpPr/>
          <p:nvPr/>
        </p:nvSpPr>
        <p:spPr>
          <a:xfrm flipV="1">
            <a:off x="7964488" y="5294313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4" name="Line 37"/>
          <p:cNvSpPr/>
          <p:nvPr/>
        </p:nvSpPr>
        <p:spPr>
          <a:xfrm flipH="1">
            <a:off x="7162800" y="60198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5" name="Line 38"/>
          <p:cNvSpPr/>
          <p:nvPr/>
        </p:nvSpPr>
        <p:spPr>
          <a:xfrm flipH="1" flipV="1">
            <a:off x="7239000" y="48006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6" name="Line 39"/>
          <p:cNvSpPr/>
          <p:nvPr/>
        </p:nvSpPr>
        <p:spPr>
          <a:xfrm>
            <a:off x="8001000" y="63246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7" name="Line 40"/>
          <p:cNvSpPr/>
          <p:nvPr/>
        </p:nvSpPr>
        <p:spPr>
          <a:xfrm>
            <a:off x="8382000" y="6019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8" name="Line 41"/>
          <p:cNvSpPr/>
          <p:nvPr/>
        </p:nvSpPr>
        <p:spPr>
          <a:xfrm flipH="1">
            <a:off x="7239000" y="64008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9" name="Line 42"/>
          <p:cNvSpPr/>
          <p:nvPr/>
        </p:nvSpPr>
        <p:spPr>
          <a:xfrm flipH="1">
            <a:off x="6705600" y="6019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20" name="Line 43"/>
          <p:cNvSpPr/>
          <p:nvPr/>
        </p:nvSpPr>
        <p:spPr>
          <a:xfrm flipH="1" flipV="1">
            <a:off x="6705600" y="54102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21" name="Line 44"/>
          <p:cNvSpPr/>
          <p:nvPr/>
        </p:nvSpPr>
        <p:spPr>
          <a:xfrm flipV="1">
            <a:off x="8001000" y="49530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22" name="Line 45"/>
          <p:cNvSpPr/>
          <p:nvPr/>
        </p:nvSpPr>
        <p:spPr>
          <a:xfrm flipV="1">
            <a:off x="8305800" y="53340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623" name="Object 46"/>
          <p:cNvGraphicFramePr>
            <a:graphicFrameLocks noChangeAspect="1"/>
          </p:cNvGraphicFramePr>
          <p:nvPr/>
        </p:nvGraphicFramePr>
        <p:xfrm>
          <a:off x="5867400" y="2057400"/>
          <a:ext cx="334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65100" imgH="215900" progId="Equation.3">
                  <p:embed/>
                </p:oleObj>
              </mc:Choice>
              <mc:Fallback>
                <p:oleObj name="" r:id="rId3" imgW="1651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2057400"/>
                        <a:ext cx="334963" cy="436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7"/>
          <p:cNvGraphicFramePr>
            <a:graphicFrameLocks noChangeAspect="1"/>
          </p:cNvGraphicFramePr>
          <p:nvPr/>
        </p:nvGraphicFramePr>
        <p:xfrm>
          <a:off x="8353425" y="44196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65100" imgH="215900" progId="Equation.3">
                  <p:embed/>
                </p:oleObj>
              </mc:Choice>
              <mc:Fallback>
                <p:oleObj name="" r:id="rId5" imgW="1651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3425" y="4419600"/>
                        <a:ext cx="409575" cy="533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48"/>
          <p:cNvGraphicFramePr>
            <a:graphicFrameLocks noChangeAspect="1"/>
          </p:cNvGraphicFramePr>
          <p:nvPr/>
        </p:nvGraphicFramePr>
        <p:xfrm>
          <a:off x="8547100" y="3810000"/>
          <a:ext cx="34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165100" imgH="241300" progId="Equation.3">
                  <p:embed/>
                </p:oleObj>
              </mc:Choice>
              <mc:Fallback>
                <p:oleObj name="" r:id="rId7" imgW="165100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7100" y="3810000"/>
                        <a:ext cx="344488" cy="504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49"/>
          <p:cNvGraphicFramePr>
            <a:graphicFrameLocks noChangeAspect="1"/>
          </p:cNvGraphicFramePr>
          <p:nvPr/>
        </p:nvGraphicFramePr>
        <p:xfrm>
          <a:off x="1524000" y="4191000"/>
          <a:ext cx="44196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1612900" imgH="431800" progId="Equation.3">
                  <p:embed/>
                </p:oleObj>
              </mc:Choice>
              <mc:Fallback>
                <p:oleObj name="" r:id="rId9" imgW="1612900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419600" cy="11842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7" name="Object 50"/>
          <p:cNvGraphicFramePr>
            <a:graphicFrameLocks noChangeAspect="1"/>
          </p:cNvGraphicFramePr>
          <p:nvPr/>
        </p:nvGraphicFramePr>
        <p:xfrm>
          <a:off x="1524000" y="5486400"/>
          <a:ext cx="3733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435100" imgH="431800" progId="Equation.3">
                  <p:embed/>
                </p:oleObj>
              </mc:Choice>
              <mc:Fallback>
                <p:oleObj name="" r:id="rId11" imgW="143510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5486400"/>
                        <a:ext cx="3733800" cy="11239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若</a:t>
            </a:r>
            <a:r>
              <a:rPr lang="en-US" altLang="zh-CN" sz="2400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=-</a:t>
            </a:r>
            <a:r>
              <a:rPr lang="en-US" altLang="zh-CN" sz="2400" dirty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>
                <a:latin typeface="Symbol" panose="05050102010706020507" pitchFamily="18" charset="2"/>
              </a:rPr>
              <a:t>2</a:t>
            </a:r>
            <a:endParaRPr lang="en-US" altLang="zh-CN" sz="2400" baseline="-25000" dirty="0">
              <a:latin typeface="Symbol" panose="05050102010706020507" pitchFamily="18" charset="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subTitle" idx="4294967295"/>
          </p:nvPr>
        </p:nvSpPr>
        <p:spPr>
          <a:xfrm>
            <a:off x="0" y="1066800"/>
            <a:ext cx="8686800" cy="44196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圆筒外部区域的场强将为零</a:t>
            </a:r>
            <a:r>
              <a:rPr lang="zh-CN" altLang="en-US" sz="2400" dirty="0">
                <a:latin typeface="Times New Roman" panose="02020603050405020304" pitchFamily="18" charset="0"/>
              </a:rPr>
              <a:t>，此情形下的</a:t>
            </a:r>
            <a:r>
              <a:rPr lang="en-US" altLang="zh-CN" sz="2400" i="1" dirty="0">
                <a:latin typeface="Times New Roman" panose="02020603050405020304" pitchFamily="18" charset="0"/>
              </a:rPr>
              <a:t>E--r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曲线为：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0" algn="l" eaLnBrk="1" hangingPunct="1">
              <a:lnSpc>
                <a:spcPct val="13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5605" name="Line 4"/>
          <p:cNvSpPr/>
          <p:nvPr/>
        </p:nvSpPr>
        <p:spPr>
          <a:xfrm>
            <a:off x="1600200" y="22098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Line 5"/>
          <p:cNvSpPr/>
          <p:nvPr/>
        </p:nvSpPr>
        <p:spPr>
          <a:xfrm>
            <a:off x="1600200" y="4419600"/>
            <a:ext cx="510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Rectangle 6"/>
          <p:cNvSpPr/>
          <p:nvPr/>
        </p:nvSpPr>
        <p:spPr>
          <a:xfrm>
            <a:off x="6553200" y="4419600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25608" name="Rectangle 7"/>
          <p:cNvSpPr/>
          <p:nvPr/>
        </p:nvSpPr>
        <p:spPr>
          <a:xfrm>
            <a:off x="1143000" y="2209800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25609" name="Rectangle 8"/>
          <p:cNvSpPr/>
          <p:nvPr/>
        </p:nvSpPr>
        <p:spPr>
          <a:xfrm>
            <a:off x="1219200" y="42672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0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25610" name="Rectangle 9"/>
          <p:cNvSpPr/>
          <p:nvPr/>
        </p:nvSpPr>
        <p:spPr>
          <a:xfrm>
            <a:off x="2667000" y="4495800"/>
            <a:ext cx="5000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R </a:t>
            </a:r>
            <a:r>
              <a:rPr lang="en-US" altLang="zh-CN" sz="2000" baseline="-25000" dirty="0">
                <a:latin typeface="Symbol" panose="05050102010706020507" pitchFamily="18" charset="2"/>
              </a:rPr>
              <a:t>1</a:t>
            </a:r>
            <a:endParaRPr lang="en-US" altLang="zh-CN" sz="2000" baseline="-25000" dirty="0">
              <a:latin typeface="Symbol" panose="05050102010706020507" pitchFamily="18" charset="2"/>
            </a:endParaRPr>
          </a:p>
        </p:txBody>
      </p:sp>
      <p:sp>
        <p:nvSpPr>
          <p:cNvPr id="25611" name="Rectangle 10"/>
          <p:cNvSpPr/>
          <p:nvPr/>
        </p:nvSpPr>
        <p:spPr>
          <a:xfrm>
            <a:off x="3962400" y="4495800"/>
            <a:ext cx="5000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 dirty="0">
                <a:latin typeface="Symbol" panose="05050102010706020507" pitchFamily="18" charset="2"/>
              </a:rPr>
              <a:t>2</a:t>
            </a:r>
            <a:endParaRPr lang="en-US" altLang="zh-CN" sz="2000" baseline="-25000" dirty="0">
              <a:latin typeface="Symbol" panose="05050102010706020507" pitchFamily="18" charset="2"/>
            </a:endParaRPr>
          </a:p>
        </p:txBody>
      </p:sp>
      <p:sp>
        <p:nvSpPr>
          <p:cNvPr id="25612" name="Line 11"/>
          <p:cNvSpPr/>
          <p:nvPr/>
        </p:nvSpPr>
        <p:spPr>
          <a:xfrm>
            <a:off x="1600200" y="4419600"/>
            <a:ext cx="121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3" name="Line 12"/>
          <p:cNvSpPr/>
          <p:nvPr/>
        </p:nvSpPr>
        <p:spPr>
          <a:xfrm>
            <a:off x="4191000" y="4419600"/>
            <a:ext cx="121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4" name="Line 13"/>
          <p:cNvSpPr/>
          <p:nvPr/>
        </p:nvSpPr>
        <p:spPr>
          <a:xfrm>
            <a:off x="2819400" y="32004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5615" name="Arc 14"/>
          <p:cNvSpPr/>
          <p:nvPr/>
        </p:nvSpPr>
        <p:spPr>
          <a:xfrm>
            <a:off x="2819400" y="3200400"/>
            <a:ext cx="1670050" cy="1055688"/>
          </a:xfrm>
          <a:custGeom>
            <a:avLst/>
            <a:gdLst>
              <a:gd name="txL" fmla="*/ 0 w 21600"/>
              <a:gd name="txT" fmla="*/ 0 h 21356"/>
              <a:gd name="txR" fmla="*/ 21600 w 21600"/>
              <a:gd name="txB" fmla="*/ 21356 h 2135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21356" fill="none">
                <a:moveTo>
                  <a:pt x="17272" y="21355"/>
                </a:moveTo>
                <a:cubicBezTo>
                  <a:pt x="7219" y="19299"/>
                  <a:pt x="0" y="10455"/>
                  <a:pt x="0" y="194"/>
                </a:cubicBezTo>
                <a:cubicBezTo>
                  <a:pt x="-1" y="129"/>
                  <a:pt x="0" y="64"/>
                  <a:pt x="0" y="-1"/>
                </a:cubicBezTo>
              </a:path>
              <a:path w="21600" h="21356" stroke="0">
                <a:moveTo>
                  <a:pt x="17272" y="21355"/>
                </a:moveTo>
                <a:cubicBezTo>
                  <a:pt x="7219" y="19299"/>
                  <a:pt x="0" y="10455"/>
                  <a:pt x="0" y="194"/>
                </a:cubicBezTo>
                <a:cubicBezTo>
                  <a:pt x="-1" y="129"/>
                  <a:pt x="0" y="64"/>
                  <a:pt x="0" y="-1"/>
                </a:cubicBezTo>
                <a:lnTo>
                  <a:pt x="21600" y="194"/>
                </a:lnTo>
                <a:lnTo>
                  <a:pt x="17272" y="21355"/>
                </a:lnTo>
                <a:close/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>
            <a:off x="4191000" y="32766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6627" name="Rectangle 4"/>
          <p:cNvSpPr/>
          <p:nvPr/>
        </p:nvSpPr>
        <p:spPr>
          <a:xfrm>
            <a:off x="228600" y="2133600"/>
            <a:ext cx="8686800" cy="1371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）有限长和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无限长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均匀带电线的电场分布到底有何不同？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）在什么条件下才可以利用高斯定理</a:t>
            </a:r>
            <a:r>
              <a:rPr lang="zh-CN" altLang="en-US" sz="2400" dirty="0">
                <a:solidFill>
                  <a:srgbClr val="0033CC"/>
                </a:solidFill>
                <a:latin typeface="宋体" panose="02010600030101010101" pitchFamily="2" charset="-122"/>
              </a:rPr>
              <a:t>近似地</a:t>
            </a:r>
            <a:r>
              <a:rPr lang="zh-CN" altLang="en-US" sz="2400" dirty="0">
                <a:latin typeface="宋体" panose="02010600030101010101" pitchFamily="2" charset="-122"/>
              </a:rPr>
              <a:t>求有限长带电线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　　　的电场分布？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pSp>
        <p:nvGrpSpPr>
          <p:cNvPr id="27651" name="Group 2"/>
          <p:cNvGrpSpPr/>
          <p:nvPr/>
        </p:nvGrpSpPr>
        <p:grpSpPr>
          <a:xfrm>
            <a:off x="4724400" y="2362200"/>
            <a:ext cx="4267200" cy="3962400"/>
            <a:chOff x="2976" y="1488"/>
            <a:chExt cx="2688" cy="2496"/>
          </a:xfrm>
        </p:grpSpPr>
        <p:sp>
          <p:nvSpPr>
            <p:cNvPr id="27696" name="Rectangle 3"/>
            <p:cNvSpPr/>
            <p:nvPr/>
          </p:nvSpPr>
          <p:spPr>
            <a:xfrm>
              <a:off x="2976" y="1488"/>
              <a:ext cx="2688" cy="249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7697" name="Group 4"/>
            <p:cNvGrpSpPr/>
            <p:nvPr/>
          </p:nvGrpSpPr>
          <p:grpSpPr>
            <a:xfrm>
              <a:off x="3504" y="1872"/>
              <a:ext cx="2112" cy="1727"/>
              <a:chOff x="3360" y="1681"/>
              <a:chExt cx="2112" cy="1727"/>
            </a:xfrm>
          </p:grpSpPr>
          <p:sp>
            <p:nvSpPr>
              <p:cNvPr id="27698" name="AutoShape 5"/>
              <p:cNvSpPr/>
              <p:nvPr/>
            </p:nvSpPr>
            <p:spPr>
              <a:xfrm rot="-876749">
                <a:off x="3360" y="1701"/>
                <a:ext cx="2112" cy="1680"/>
              </a:xfrm>
              <a:prstGeom prst="parallelogram">
                <a:avLst>
                  <a:gd name="adj" fmla="val 26032"/>
                </a:avLst>
              </a:prstGeom>
              <a:solidFill>
                <a:srgbClr val="FFEB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7699" name="Group 6"/>
              <p:cNvGrpSpPr/>
              <p:nvPr/>
            </p:nvGrpSpPr>
            <p:grpSpPr>
              <a:xfrm>
                <a:off x="3594" y="1681"/>
                <a:ext cx="1692" cy="1727"/>
                <a:chOff x="3594" y="1681"/>
                <a:chExt cx="1692" cy="1727"/>
              </a:xfrm>
            </p:grpSpPr>
            <p:sp>
              <p:nvSpPr>
                <p:cNvPr id="27700" name="Text Box 7"/>
                <p:cNvSpPr txBox="1"/>
                <p:nvPr/>
              </p:nvSpPr>
              <p:spPr>
                <a:xfrm rot="-903760">
                  <a:off x="3594" y="1681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01" name="Text Box 8"/>
                <p:cNvSpPr txBox="1"/>
                <p:nvPr/>
              </p:nvSpPr>
              <p:spPr>
                <a:xfrm rot="-903760">
                  <a:off x="3600" y="1968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02" name="Text Box 9"/>
                <p:cNvSpPr txBox="1"/>
                <p:nvPr/>
              </p:nvSpPr>
              <p:spPr>
                <a:xfrm rot="-903760">
                  <a:off x="3600" y="2256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03" name="Text Box 10"/>
                <p:cNvSpPr txBox="1"/>
                <p:nvPr/>
              </p:nvSpPr>
              <p:spPr>
                <a:xfrm rot="-903760">
                  <a:off x="3600" y="2544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04" name="Text Box 11"/>
                <p:cNvSpPr txBox="1"/>
                <p:nvPr/>
              </p:nvSpPr>
              <p:spPr>
                <a:xfrm rot="-903760">
                  <a:off x="3600" y="2832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05" name="Text Box 12"/>
                <p:cNvSpPr txBox="1"/>
                <p:nvPr/>
              </p:nvSpPr>
              <p:spPr>
                <a:xfrm rot="-903760">
                  <a:off x="3594" y="3120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7652" name="Text Box 13"/>
          <p:cNvSpPr txBox="1"/>
          <p:nvPr/>
        </p:nvSpPr>
        <p:spPr>
          <a:xfrm>
            <a:off x="304800" y="623888"/>
            <a:ext cx="701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　　无限大均匀带电平面的电场强度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3" name="Group 14"/>
          <p:cNvGrpSpPr/>
          <p:nvPr/>
        </p:nvGrpSpPr>
        <p:grpSpPr>
          <a:xfrm>
            <a:off x="381000" y="1066800"/>
            <a:ext cx="8458200" cy="1033463"/>
            <a:chOff x="240" y="672"/>
            <a:chExt cx="5328" cy="651"/>
          </a:xfrm>
        </p:grpSpPr>
        <p:graphicFrame>
          <p:nvGraphicFramePr>
            <p:cNvPr id="27693" name="Object 15"/>
            <p:cNvGraphicFramePr>
              <a:graphicFrameLocks noChangeAspect="1"/>
            </p:cNvGraphicFramePr>
            <p:nvPr/>
          </p:nvGraphicFramePr>
          <p:xfrm>
            <a:off x="1440" y="968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52400" imgH="139700" progId="Equation.3">
                    <p:embed/>
                  </p:oleObj>
                </mc:Choice>
                <mc:Fallback>
                  <p:oleObj name="" r:id="rId1" imgW="1524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968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Text Box 16"/>
            <p:cNvSpPr txBox="1"/>
            <p:nvPr/>
          </p:nvSpPr>
          <p:spPr>
            <a:xfrm>
              <a:off x="240" y="672"/>
              <a:ext cx="532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    </a:t>
              </a:r>
              <a:r>
                <a:rPr lang="zh-CN" altLang="en-US" sz="2800" dirty="0">
                  <a:latin typeface="宋体" panose="02010600030101010101" pitchFamily="2" charset="-122"/>
                </a:rPr>
                <a:t>无限大均匀带电平面，单位面积上的电荷，即电荷面密度为   ，求距平面为  处的电场强度</a:t>
              </a:r>
              <a:r>
                <a:rPr lang="en-US" altLang="zh-CN" sz="2800" dirty="0">
                  <a:latin typeface="宋体" panose="02010600030101010101" pitchFamily="2" charset="-122"/>
                </a:rPr>
                <a:t>.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7695" name="Object 17"/>
            <p:cNvGraphicFramePr>
              <a:graphicFrameLocks noChangeAspect="1"/>
            </p:cNvGraphicFramePr>
            <p:nvPr/>
          </p:nvGraphicFramePr>
          <p:xfrm>
            <a:off x="3072" y="936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114300" imgH="127000" progId="Equation.3">
                    <p:embed/>
                  </p:oleObj>
                </mc:Choice>
                <mc:Fallback>
                  <p:oleObj name="" r:id="rId3" imgW="114300" imgH="127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72" y="936"/>
                          <a:ext cx="34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" name="Text Box 18"/>
          <p:cNvSpPr txBox="1"/>
          <p:nvPr/>
        </p:nvSpPr>
        <p:spPr>
          <a:xfrm>
            <a:off x="685800" y="2667000"/>
            <a:ext cx="43434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选取闭合的柱形高斯面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0" name="Object 19"/>
          <p:cNvGraphicFramePr>
            <a:graphicFrameLocks noChangeAspect="1"/>
          </p:cNvGraphicFramePr>
          <p:nvPr/>
        </p:nvGraphicFramePr>
        <p:xfrm>
          <a:off x="1219200" y="5715000"/>
          <a:ext cx="236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685800" imgH="228600" progId="Equation.3">
                  <p:embed/>
                </p:oleObj>
              </mc:Choice>
              <mc:Fallback>
                <p:oleObj name="" r:id="rId5" imgW="685800" imgH="228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715000"/>
                        <a:ext cx="2362200" cy="7286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20"/>
          <p:cNvGrpSpPr/>
          <p:nvPr/>
        </p:nvGrpSpPr>
        <p:grpSpPr>
          <a:xfrm>
            <a:off x="228600" y="1981200"/>
            <a:ext cx="5181600" cy="685800"/>
            <a:chOff x="144" y="1248"/>
            <a:chExt cx="3264" cy="432"/>
          </a:xfrm>
        </p:grpSpPr>
        <p:grpSp>
          <p:nvGrpSpPr>
            <p:cNvPr id="27689" name="Group 21"/>
            <p:cNvGrpSpPr/>
            <p:nvPr/>
          </p:nvGrpSpPr>
          <p:grpSpPr>
            <a:xfrm>
              <a:off x="432" y="1248"/>
              <a:ext cx="2976" cy="432"/>
              <a:chOff x="528" y="1344"/>
              <a:chExt cx="2976" cy="432"/>
            </a:xfrm>
          </p:grpSpPr>
          <p:sp>
            <p:nvSpPr>
              <p:cNvPr id="27691" name="Rectangle 22"/>
              <p:cNvSpPr/>
              <p:nvPr/>
            </p:nvSpPr>
            <p:spPr>
              <a:xfrm>
                <a:off x="528" y="1440"/>
                <a:ext cx="297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</a:rPr>
                  <a:t>对称性分析：</a:t>
                </a:r>
                <a:r>
                  <a:rPr lang="zh-CN" altLang="en-US" sz="2800" dirty="0">
                    <a:solidFill>
                      <a:srgbClr val="A5002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垂直平面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27692" name="Object 23"/>
              <p:cNvGraphicFramePr>
                <a:graphicFrameLocks noChangeAspect="1"/>
              </p:cNvGraphicFramePr>
              <p:nvPr/>
            </p:nvGraphicFramePr>
            <p:xfrm>
              <a:off x="1776" y="1344"/>
              <a:ext cx="34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7" imgW="152400" imgH="190500" progId="Equation.3">
                      <p:embed/>
                    </p:oleObj>
                  </mc:Choice>
                  <mc:Fallback>
                    <p:oleObj name="" r:id="rId7" imgW="152400" imgH="190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76" y="1344"/>
                            <a:ext cx="343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90" name="Text Box 24"/>
            <p:cNvSpPr txBox="1"/>
            <p:nvPr/>
          </p:nvSpPr>
          <p:spPr>
            <a:xfrm>
              <a:off x="144" y="1344"/>
              <a:ext cx="5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533400" y="3124200"/>
            <a:ext cx="4114800" cy="1222375"/>
            <a:chOff x="336" y="1968"/>
            <a:chExt cx="2592" cy="770"/>
          </a:xfrm>
        </p:grpSpPr>
        <p:graphicFrame>
          <p:nvGraphicFramePr>
            <p:cNvPr id="27687" name="Object 26"/>
            <p:cNvGraphicFramePr>
              <a:graphicFrameLocks noChangeAspect="1"/>
            </p:cNvGraphicFramePr>
            <p:nvPr/>
          </p:nvGraphicFramePr>
          <p:xfrm>
            <a:off x="336" y="1968"/>
            <a:ext cx="1681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875665" imgH="444500" progId="Equation.3">
                    <p:embed/>
                  </p:oleObj>
                </mc:Choice>
                <mc:Fallback>
                  <p:oleObj name="" r:id="rId9" imgW="875665" imgH="4445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6" y="1968"/>
                          <a:ext cx="1681" cy="7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8" name="AutoShape 27"/>
            <p:cNvSpPr/>
            <p:nvPr/>
          </p:nvSpPr>
          <p:spPr>
            <a:xfrm flipV="1">
              <a:off x="2004" y="2400"/>
              <a:ext cx="924" cy="336"/>
            </a:xfrm>
            <a:prstGeom prst="wedgeRectCallout">
              <a:avLst>
                <a:gd name="adj1" fmla="val -61472"/>
                <a:gd name="adj2" fmla="val 117856"/>
              </a:avLst>
            </a:prstGeom>
            <a:solidFill>
              <a:srgbClr val="FAF4FE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底面积</a:t>
              </a:r>
              <a:endParaRPr lang="zh-CN" altLang="en-US" sz="2800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5562600" y="2971800"/>
            <a:ext cx="3352800" cy="2741613"/>
            <a:chOff x="3504" y="1873"/>
            <a:chExt cx="2112" cy="1727"/>
          </a:xfrm>
        </p:grpSpPr>
        <p:grpSp>
          <p:nvGrpSpPr>
            <p:cNvPr id="27672" name="Group 29"/>
            <p:cNvGrpSpPr/>
            <p:nvPr/>
          </p:nvGrpSpPr>
          <p:grpSpPr>
            <a:xfrm>
              <a:off x="3504" y="1873"/>
              <a:ext cx="2112" cy="1727"/>
              <a:chOff x="3504" y="1873"/>
              <a:chExt cx="2112" cy="1727"/>
            </a:xfrm>
          </p:grpSpPr>
          <p:sp>
            <p:nvSpPr>
              <p:cNvPr id="27674" name="AutoShape 30"/>
              <p:cNvSpPr/>
              <p:nvPr/>
            </p:nvSpPr>
            <p:spPr>
              <a:xfrm rot="5898264">
                <a:off x="3534" y="2282"/>
                <a:ext cx="516" cy="576"/>
              </a:xfrm>
              <a:prstGeom prst="can">
                <a:avLst>
                  <a:gd name="adj" fmla="val 55588"/>
                </a:avLst>
              </a:prstGeom>
              <a:solidFill>
                <a:srgbClr val="66FF99">
                  <a:alpha val="50195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7675" name="Group 31"/>
              <p:cNvGrpSpPr/>
              <p:nvPr/>
            </p:nvGrpSpPr>
            <p:grpSpPr>
              <a:xfrm>
                <a:off x="3504" y="1873"/>
                <a:ext cx="2112" cy="1727"/>
                <a:chOff x="3360" y="1681"/>
                <a:chExt cx="2112" cy="1727"/>
              </a:xfrm>
            </p:grpSpPr>
            <p:sp>
              <p:nvSpPr>
                <p:cNvPr id="27679" name="AutoShape 32"/>
                <p:cNvSpPr/>
                <p:nvPr/>
              </p:nvSpPr>
              <p:spPr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2"/>
                  </a:avLst>
                </a:prstGeom>
                <a:solidFill>
                  <a:srgbClr val="FFEB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27680" name="Group 33"/>
                <p:cNvGrpSpPr/>
                <p:nvPr/>
              </p:nvGrpSpPr>
              <p:grpSpPr>
                <a:xfrm>
                  <a:off x="3594" y="1681"/>
                  <a:ext cx="1692" cy="1727"/>
                  <a:chOff x="3594" y="1681"/>
                  <a:chExt cx="1692" cy="1727"/>
                </a:xfrm>
              </p:grpSpPr>
              <p:sp>
                <p:nvSpPr>
                  <p:cNvPr id="27681" name="Text Box 34"/>
                  <p:cNvSpPr txBox="1"/>
                  <p:nvPr/>
                </p:nvSpPr>
                <p:spPr>
                  <a:xfrm rot="-903760">
                    <a:off x="3594" y="1681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2" name="Text Box 35"/>
                  <p:cNvSpPr txBox="1"/>
                  <p:nvPr/>
                </p:nvSpPr>
                <p:spPr>
                  <a:xfrm rot="-903760">
                    <a:off x="3600" y="1968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3" name="Text Box 36"/>
                  <p:cNvSpPr txBox="1"/>
                  <p:nvPr/>
                </p:nvSpPr>
                <p:spPr>
                  <a:xfrm rot="-903760">
                    <a:off x="3600" y="2256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4" name="Text Box 37"/>
                  <p:cNvSpPr txBox="1"/>
                  <p:nvPr/>
                </p:nvSpPr>
                <p:spPr>
                  <a:xfrm rot="-903760">
                    <a:off x="3600" y="2544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5" name="Text Box 38"/>
                  <p:cNvSpPr txBox="1"/>
                  <p:nvPr/>
                </p:nvSpPr>
                <p:spPr>
                  <a:xfrm rot="-903760">
                    <a:off x="3600" y="2832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6" name="Text Box 39"/>
                  <p:cNvSpPr txBox="1"/>
                  <p:nvPr/>
                </p:nvSpPr>
                <p:spPr>
                  <a:xfrm rot="-903760">
                    <a:off x="3594" y="3120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676" name="AutoShape 40"/>
              <p:cNvSpPr/>
              <p:nvPr/>
            </p:nvSpPr>
            <p:spPr>
              <a:xfrm rot="5898264">
                <a:off x="4393" y="2370"/>
                <a:ext cx="528" cy="672"/>
              </a:xfrm>
              <a:prstGeom prst="can">
                <a:avLst>
                  <a:gd name="adj" fmla="val 43694"/>
                </a:avLst>
              </a:prstGeom>
              <a:solidFill>
                <a:srgbClr val="66FF99">
                  <a:alpha val="50195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27677" name="Object 41"/>
              <p:cNvGraphicFramePr>
                <a:graphicFrameLocks noChangeAspect="1"/>
              </p:cNvGraphicFramePr>
              <p:nvPr/>
            </p:nvGraphicFramePr>
            <p:xfrm>
              <a:off x="4272" y="2544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1" imgW="177800" imgH="190500" progId="Equation.3">
                      <p:embed/>
                    </p:oleObj>
                  </mc:Choice>
                  <mc:Fallback>
                    <p:oleObj name="" r:id="rId11" imgW="177800" imgH="1905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272" y="2544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8" name="Oval 42"/>
              <p:cNvSpPr/>
              <p:nvPr/>
            </p:nvSpPr>
            <p:spPr>
              <a:xfrm rot="534681">
                <a:off x="4320" y="2412"/>
                <a:ext cx="240" cy="52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27673" name="Oval 43"/>
            <p:cNvSpPr/>
            <p:nvPr/>
          </p:nvSpPr>
          <p:spPr>
            <a:xfrm rot="540000">
              <a:off x="3505" y="2302"/>
              <a:ext cx="238" cy="50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27659" name="Group 44"/>
          <p:cNvGrpSpPr/>
          <p:nvPr/>
        </p:nvGrpSpPr>
        <p:grpSpPr>
          <a:xfrm>
            <a:off x="4876800" y="3227388"/>
            <a:ext cx="4114800" cy="1268412"/>
            <a:chOff x="3072" y="1889"/>
            <a:chExt cx="2592" cy="799"/>
          </a:xfrm>
        </p:grpSpPr>
        <p:sp>
          <p:nvSpPr>
            <p:cNvPr id="27668" name="Line 45"/>
            <p:cNvSpPr/>
            <p:nvPr/>
          </p:nvSpPr>
          <p:spPr>
            <a:xfrm flipH="1" flipV="1">
              <a:off x="3072" y="2321"/>
              <a:ext cx="624" cy="7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7669" name="Object 46"/>
            <p:cNvGraphicFramePr>
              <a:graphicFrameLocks noChangeAspect="1"/>
            </p:cNvGraphicFramePr>
            <p:nvPr/>
          </p:nvGraphicFramePr>
          <p:xfrm>
            <a:off x="3120" y="1889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3" imgW="115570" imgH="148590" progId="Equation.3">
                    <p:embed/>
                  </p:oleObj>
                </mc:Choice>
                <mc:Fallback>
                  <p:oleObj name="" r:id="rId13" imgW="115570" imgH="14859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1889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Line 47"/>
            <p:cNvSpPr/>
            <p:nvPr/>
          </p:nvSpPr>
          <p:spPr>
            <a:xfrm>
              <a:off x="4848" y="2592"/>
              <a:ext cx="720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7671" name="Object 48"/>
            <p:cNvGraphicFramePr>
              <a:graphicFrameLocks noChangeAspect="1"/>
            </p:cNvGraphicFramePr>
            <p:nvPr/>
          </p:nvGraphicFramePr>
          <p:xfrm>
            <a:off x="5359" y="2256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115570" imgH="148590" progId="Equation.3">
                    <p:embed/>
                  </p:oleObj>
                </mc:Choice>
                <mc:Fallback>
                  <p:oleObj name="" r:id="rId15" imgW="115570" imgH="14859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9" y="2256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0" name="Group 49"/>
          <p:cNvGrpSpPr/>
          <p:nvPr/>
        </p:nvGrpSpPr>
        <p:grpSpPr>
          <a:xfrm>
            <a:off x="5027613" y="3962400"/>
            <a:ext cx="3354387" cy="1066800"/>
            <a:chOff x="3167" y="2496"/>
            <a:chExt cx="2113" cy="672"/>
          </a:xfrm>
        </p:grpSpPr>
        <p:graphicFrame>
          <p:nvGraphicFramePr>
            <p:cNvPr id="27664" name="Object 50"/>
            <p:cNvGraphicFramePr>
              <a:graphicFrameLocks noChangeAspect="1"/>
            </p:cNvGraphicFramePr>
            <p:nvPr/>
          </p:nvGraphicFramePr>
          <p:xfrm>
            <a:off x="4955" y="2796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7" imgW="137795" imgH="160020" progId="Equation.3">
                    <p:embed/>
                  </p:oleObj>
                </mc:Choice>
                <mc:Fallback>
                  <p:oleObj name="" r:id="rId17" imgW="137795" imgH="16002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5" y="2796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Line 51"/>
            <p:cNvSpPr/>
            <p:nvPr/>
          </p:nvSpPr>
          <p:spPr>
            <a:xfrm>
              <a:off x="4848" y="2736"/>
              <a:ext cx="336" cy="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7666" name="Line 52"/>
            <p:cNvSpPr/>
            <p:nvPr/>
          </p:nvSpPr>
          <p:spPr>
            <a:xfrm flipH="1" flipV="1">
              <a:off x="3360" y="2496"/>
              <a:ext cx="336" cy="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7667" name="Object 53"/>
            <p:cNvGraphicFramePr>
              <a:graphicFrameLocks noChangeAspect="1"/>
            </p:cNvGraphicFramePr>
            <p:nvPr/>
          </p:nvGraphicFramePr>
          <p:xfrm>
            <a:off x="3167" y="2544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9" imgW="137795" imgH="160020" progId="Equation.3">
                    <p:embed/>
                  </p:oleObj>
                </mc:Choice>
                <mc:Fallback>
                  <p:oleObj name="" r:id="rId19" imgW="137795" imgH="16002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7" y="2544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4"/>
          <p:cNvGrpSpPr/>
          <p:nvPr/>
        </p:nvGrpSpPr>
        <p:grpSpPr>
          <a:xfrm>
            <a:off x="914400" y="4419600"/>
            <a:ext cx="2419350" cy="1289050"/>
            <a:chOff x="684" y="2688"/>
            <a:chExt cx="1524" cy="812"/>
          </a:xfrm>
        </p:grpSpPr>
        <p:graphicFrame>
          <p:nvGraphicFramePr>
            <p:cNvPr id="27662" name="Object 55"/>
            <p:cNvGraphicFramePr>
              <a:graphicFrameLocks noChangeAspect="1"/>
            </p:cNvGraphicFramePr>
            <p:nvPr/>
          </p:nvGraphicFramePr>
          <p:xfrm>
            <a:off x="684" y="2858"/>
            <a:ext cx="5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1" imgW="254000" imgH="190500" progId="Equation.3">
                    <p:embed/>
                  </p:oleObj>
                </mc:Choice>
                <mc:Fallback>
                  <p:oleObj name="" r:id="rId21" imgW="254000" imgH="190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4" y="2858"/>
                          <a:ext cx="516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56"/>
            <p:cNvGraphicFramePr>
              <a:graphicFrameLocks noChangeAspect="1"/>
            </p:cNvGraphicFramePr>
            <p:nvPr/>
          </p:nvGraphicFramePr>
          <p:xfrm>
            <a:off x="1099" y="2688"/>
            <a:ext cx="1109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3" imgW="546100" imgH="431800" progId="Equation.3">
                    <p:embed/>
                  </p:oleObj>
                </mc:Choice>
                <mc:Fallback>
                  <p:oleObj name="" r:id="rId23" imgW="546100" imgH="431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99" y="2688"/>
                          <a:ext cx="1109" cy="8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1104900" y="960438"/>
          <a:ext cx="2362200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46100" imgH="431800" progId="Equation.3">
                  <p:embed/>
                </p:oleObj>
              </mc:Choice>
              <mc:Fallback>
                <p:oleObj name="" r:id="rId1" imgW="546100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960438"/>
                        <a:ext cx="2362200" cy="16303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6" name="Group 3"/>
          <p:cNvGrpSpPr/>
          <p:nvPr/>
        </p:nvGrpSpPr>
        <p:grpSpPr>
          <a:xfrm>
            <a:off x="190500" y="3200400"/>
            <a:ext cx="4267200" cy="3200400"/>
            <a:chOff x="96" y="1824"/>
            <a:chExt cx="2688" cy="2016"/>
          </a:xfrm>
        </p:grpSpPr>
        <p:sp>
          <p:nvSpPr>
            <p:cNvPr id="28707" name="Rectangle 4"/>
            <p:cNvSpPr/>
            <p:nvPr/>
          </p:nvSpPr>
          <p:spPr>
            <a:xfrm>
              <a:off x="144" y="1824"/>
              <a:ext cx="2640" cy="201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8708" name="Group 5"/>
            <p:cNvGrpSpPr/>
            <p:nvPr/>
          </p:nvGrpSpPr>
          <p:grpSpPr>
            <a:xfrm>
              <a:off x="501" y="2418"/>
              <a:ext cx="1842" cy="972"/>
              <a:chOff x="501" y="2418"/>
              <a:chExt cx="1842" cy="972"/>
            </a:xfrm>
          </p:grpSpPr>
          <p:sp>
            <p:nvSpPr>
              <p:cNvPr id="28713" name="Line 6"/>
              <p:cNvSpPr/>
              <p:nvPr/>
            </p:nvSpPr>
            <p:spPr>
              <a:xfrm>
                <a:off x="1417" y="241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4" name="Line 7"/>
              <p:cNvSpPr/>
              <p:nvPr/>
            </p:nvSpPr>
            <p:spPr>
              <a:xfrm>
                <a:off x="1417" y="2613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5" name="Line 8"/>
              <p:cNvSpPr/>
              <p:nvPr/>
            </p:nvSpPr>
            <p:spPr>
              <a:xfrm>
                <a:off x="1417" y="280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6" name="Line 9"/>
              <p:cNvSpPr/>
              <p:nvPr/>
            </p:nvSpPr>
            <p:spPr>
              <a:xfrm>
                <a:off x="1417" y="3001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7" name="Line 10"/>
              <p:cNvSpPr/>
              <p:nvPr/>
            </p:nvSpPr>
            <p:spPr>
              <a:xfrm>
                <a:off x="1417" y="3196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8" name="Line 11"/>
              <p:cNvSpPr/>
              <p:nvPr/>
            </p:nvSpPr>
            <p:spPr>
              <a:xfrm>
                <a:off x="1417" y="3390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19" name="Line 12"/>
              <p:cNvSpPr/>
              <p:nvPr/>
            </p:nvSpPr>
            <p:spPr>
              <a:xfrm flipH="1">
                <a:off x="501" y="241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20" name="Line 13"/>
              <p:cNvSpPr/>
              <p:nvPr/>
            </p:nvSpPr>
            <p:spPr>
              <a:xfrm flipH="1">
                <a:off x="501" y="2613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21" name="Line 14"/>
              <p:cNvSpPr/>
              <p:nvPr/>
            </p:nvSpPr>
            <p:spPr>
              <a:xfrm flipH="1">
                <a:off x="501" y="280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22" name="Line 15"/>
              <p:cNvSpPr/>
              <p:nvPr/>
            </p:nvSpPr>
            <p:spPr>
              <a:xfrm flipH="1">
                <a:off x="501" y="3001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23" name="Line 16"/>
              <p:cNvSpPr/>
              <p:nvPr/>
            </p:nvSpPr>
            <p:spPr>
              <a:xfrm flipH="1">
                <a:off x="501" y="3196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24" name="Line 17"/>
              <p:cNvSpPr/>
              <p:nvPr/>
            </p:nvSpPr>
            <p:spPr>
              <a:xfrm flipH="1">
                <a:off x="501" y="3390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28709" name="Object 18"/>
            <p:cNvGraphicFramePr>
              <a:graphicFrameLocks noChangeAspect="1"/>
            </p:cNvGraphicFramePr>
            <p:nvPr/>
          </p:nvGraphicFramePr>
          <p:xfrm>
            <a:off x="96" y="2505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115570" imgH="148590" progId="Equation.3">
                    <p:embed/>
                  </p:oleObj>
                </mc:Choice>
                <mc:Fallback>
                  <p:oleObj name="" r:id="rId3" imgW="115570" imgH="14859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" y="2505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19"/>
            <p:cNvGraphicFramePr>
              <a:graphicFrameLocks noChangeAspect="1"/>
            </p:cNvGraphicFramePr>
            <p:nvPr/>
          </p:nvGraphicFramePr>
          <p:xfrm>
            <a:off x="1152" y="1920"/>
            <a:ext cx="56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214630" imgH="115570" progId="Equation.3">
                    <p:embed/>
                  </p:oleObj>
                </mc:Choice>
                <mc:Fallback>
                  <p:oleObj name="" r:id="rId5" imgW="214630" imgH="11557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1920"/>
                          <a:ext cx="564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1" name="Object 20"/>
            <p:cNvGraphicFramePr>
              <a:graphicFrameLocks noChangeAspect="1"/>
            </p:cNvGraphicFramePr>
            <p:nvPr/>
          </p:nvGraphicFramePr>
          <p:xfrm>
            <a:off x="2376" y="2496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115570" imgH="148590" progId="Equation.3">
                    <p:embed/>
                  </p:oleObj>
                </mc:Choice>
                <mc:Fallback>
                  <p:oleObj name="" r:id="rId7" imgW="115570" imgH="14859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6" y="2496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Line 21"/>
            <p:cNvSpPr/>
            <p:nvPr/>
          </p:nvSpPr>
          <p:spPr>
            <a:xfrm>
              <a:off x="1440" y="2256"/>
              <a:ext cx="0" cy="134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677" name="Group 22"/>
          <p:cNvGrpSpPr/>
          <p:nvPr/>
        </p:nvGrpSpPr>
        <p:grpSpPr>
          <a:xfrm>
            <a:off x="4762500" y="3200400"/>
            <a:ext cx="4152900" cy="3200400"/>
            <a:chOff x="2976" y="1824"/>
            <a:chExt cx="2616" cy="2016"/>
          </a:xfrm>
        </p:grpSpPr>
        <p:sp>
          <p:nvSpPr>
            <p:cNvPr id="28688" name="Rectangle 23"/>
            <p:cNvSpPr/>
            <p:nvPr/>
          </p:nvSpPr>
          <p:spPr>
            <a:xfrm>
              <a:off x="2976" y="1824"/>
              <a:ext cx="2592" cy="201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8689" name="Group 24"/>
            <p:cNvGrpSpPr/>
            <p:nvPr/>
          </p:nvGrpSpPr>
          <p:grpSpPr>
            <a:xfrm>
              <a:off x="3312" y="2436"/>
              <a:ext cx="926" cy="972"/>
              <a:chOff x="4297" y="2418"/>
              <a:chExt cx="926" cy="972"/>
            </a:xfrm>
          </p:grpSpPr>
          <p:sp>
            <p:nvSpPr>
              <p:cNvPr id="28701" name="Line 25"/>
              <p:cNvSpPr/>
              <p:nvPr/>
            </p:nvSpPr>
            <p:spPr>
              <a:xfrm>
                <a:off x="4297" y="241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2" name="Line 26"/>
              <p:cNvSpPr/>
              <p:nvPr/>
            </p:nvSpPr>
            <p:spPr>
              <a:xfrm>
                <a:off x="4297" y="2613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3" name="Line 27"/>
              <p:cNvSpPr/>
              <p:nvPr/>
            </p:nvSpPr>
            <p:spPr>
              <a:xfrm>
                <a:off x="4297" y="280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4" name="Line 28"/>
              <p:cNvSpPr/>
              <p:nvPr/>
            </p:nvSpPr>
            <p:spPr>
              <a:xfrm>
                <a:off x="4297" y="3001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5" name="Line 29"/>
              <p:cNvSpPr/>
              <p:nvPr/>
            </p:nvSpPr>
            <p:spPr>
              <a:xfrm>
                <a:off x="4297" y="3196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6" name="Line 30"/>
              <p:cNvSpPr/>
              <p:nvPr/>
            </p:nvSpPr>
            <p:spPr>
              <a:xfrm>
                <a:off x="4297" y="3390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8690" name="Group 31"/>
            <p:cNvGrpSpPr/>
            <p:nvPr/>
          </p:nvGrpSpPr>
          <p:grpSpPr>
            <a:xfrm>
              <a:off x="4306" y="2437"/>
              <a:ext cx="926" cy="972"/>
              <a:chOff x="3381" y="2418"/>
              <a:chExt cx="926" cy="972"/>
            </a:xfrm>
          </p:grpSpPr>
          <p:sp>
            <p:nvSpPr>
              <p:cNvPr id="28695" name="Line 32"/>
              <p:cNvSpPr/>
              <p:nvPr/>
            </p:nvSpPr>
            <p:spPr>
              <a:xfrm flipH="1">
                <a:off x="3381" y="241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696" name="Line 33"/>
              <p:cNvSpPr/>
              <p:nvPr/>
            </p:nvSpPr>
            <p:spPr>
              <a:xfrm flipH="1">
                <a:off x="3381" y="2613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697" name="Line 34"/>
              <p:cNvSpPr/>
              <p:nvPr/>
            </p:nvSpPr>
            <p:spPr>
              <a:xfrm flipH="1">
                <a:off x="3381" y="2808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698" name="Line 35"/>
              <p:cNvSpPr/>
              <p:nvPr/>
            </p:nvSpPr>
            <p:spPr>
              <a:xfrm flipH="1">
                <a:off x="3381" y="3001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699" name="Line 36"/>
              <p:cNvSpPr/>
              <p:nvPr/>
            </p:nvSpPr>
            <p:spPr>
              <a:xfrm flipH="1">
                <a:off x="3381" y="3196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700" name="Line 37"/>
              <p:cNvSpPr/>
              <p:nvPr/>
            </p:nvSpPr>
            <p:spPr>
              <a:xfrm flipH="1">
                <a:off x="3381" y="3390"/>
                <a:ext cx="926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28691" name="Object 38"/>
            <p:cNvGraphicFramePr>
              <a:graphicFrameLocks noChangeAspect="1"/>
            </p:cNvGraphicFramePr>
            <p:nvPr/>
          </p:nvGraphicFramePr>
          <p:xfrm>
            <a:off x="2976" y="2505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9" imgW="115570" imgH="148590" progId="Equation.3">
                    <p:embed/>
                  </p:oleObj>
                </mc:Choice>
                <mc:Fallback>
                  <p:oleObj name="" r:id="rId9" imgW="115570" imgH="14859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2505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39"/>
            <p:cNvGraphicFramePr>
              <a:graphicFrameLocks noChangeAspect="1"/>
            </p:cNvGraphicFramePr>
            <p:nvPr/>
          </p:nvGraphicFramePr>
          <p:xfrm>
            <a:off x="4032" y="1933"/>
            <a:ext cx="5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1" imgW="214630" imgH="104775" progId="Equation.3">
                    <p:embed/>
                  </p:oleObj>
                </mc:Choice>
                <mc:Fallback>
                  <p:oleObj name="" r:id="rId11" imgW="214630" imgH="10477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2" y="1933"/>
                          <a:ext cx="56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Line 40"/>
            <p:cNvSpPr/>
            <p:nvPr/>
          </p:nvSpPr>
          <p:spPr>
            <a:xfrm>
              <a:off x="4272" y="2256"/>
              <a:ext cx="0" cy="134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8694" name="Object 41"/>
            <p:cNvGraphicFramePr>
              <a:graphicFrameLocks noChangeAspect="1"/>
            </p:cNvGraphicFramePr>
            <p:nvPr/>
          </p:nvGraphicFramePr>
          <p:xfrm>
            <a:off x="5184" y="2496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115570" imgH="148590" progId="Equation.3">
                    <p:embed/>
                  </p:oleObj>
                </mc:Choice>
                <mc:Fallback>
                  <p:oleObj name="" r:id="rId13" imgW="115570" imgH="14859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2496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8" name="Group 42"/>
          <p:cNvGrpSpPr/>
          <p:nvPr/>
        </p:nvGrpSpPr>
        <p:grpSpPr>
          <a:xfrm>
            <a:off x="4762500" y="685800"/>
            <a:ext cx="4114800" cy="2286000"/>
            <a:chOff x="2976" y="432"/>
            <a:chExt cx="2592" cy="1440"/>
          </a:xfrm>
        </p:grpSpPr>
        <p:sp>
          <p:nvSpPr>
            <p:cNvPr id="28679" name="Rectangle 43"/>
            <p:cNvSpPr/>
            <p:nvPr/>
          </p:nvSpPr>
          <p:spPr>
            <a:xfrm>
              <a:off x="2976" y="432"/>
              <a:ext cx="2592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8680" name="Line 44"/>
            <p:cNvSpPr/>
            <p:nvPr/>
          </p:nvSpPr>
          <p:spPr>
            <a:xfrm>
              <a:off x="3120" y="1200"/>
              <a:ext cx="22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8681" name="Line 45"/>
            <p:cNvSpPr/>
            <p:nvPr/>
          </p:nvSpPr>
          <p:spPr>
            <a:xfrm flipV="1">
              <a:off x="4224" y="480"/>
              <a:ext cx="0" cy="13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8682" name="Object 46"/>
            <p:cNvGraphicFramePr>
              <a:graphicFrameLocks noChangeAspect="1"/>
            </p:cNvGraphicFramePr>
            <p:nvPr/>
          </p:nvGraphicFramePr>
          <p:xfrm flipH="1">
            <a:off x="5126" y="864"/>
            <a:ext cx="34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5" imgW="127000" imgH="139700" progId="Equation.3">
                    <p:embed/>
                  </p:oleObj>
                </mc:Choice>
                <mc:Fallback>
                  <p:oleObj name="" r:id="rId15" imgW="127000" imgH="1397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 flipH="1">
                          <a:off x="5126" y="864"/>
                          <a:ext cx="346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47"/>
            <p:cNvGraphicFramePr>
              <a:graphicFrameLocks noChangeAspect="1"/>
            </p:cNvGraphicFramePr>
            <p:nvPr/>
          </p:nvGraphicFramePr>
          <p:xfrm>
            <a:off x="3821" y="432"/>
            <a:ext cx="3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7" imgW="152400" imgH="165100" progId="Equation.3">
                    <p:embed/>
                  </p:oleObj>
                </mc:Choice>
                <mc:Fallback>
                  <p:oleObj name="" r:id="rId17" imgW="1524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21" y="432"/>
                          <a:ext cx="35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48"/>
            <p:cNvGraphicFramePr>
              <a:graphicFrameLocks noChangeAspect="1"/>
            </p:cNvGraphicFramePr>
            <p:nvPr/>
          </p:nvGraphicFramePr>
          <p:xfrm>
            <a:off x="3936" y="120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9" imgW="152400" imgH="177800" progId="Equation.3">
                    <p:embed/>
                  </p:oleObj>
                </mc:Choice>
                <mc:Fallback>
                  <p:oleObj name="" r:id="rId19" imgW="152400" imgH="1778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36" y="120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Line 49"/>
            <p:cNvSpPr/>
            <p:nvPr/>
          </p:nvSpPr>
          <p:spPr>
            <a:xfrm>
              <a:off x="4224" y="864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6" name="Line 50"/>
            <p:cNvSpPr/>
            <p:nvPr/>
          </p:nvSpPr>
          <p:spPr>
            <a:xfrm>
              <a:off x="3312" y="1584"/>
              <a:ext cx="91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8687" name="Object 51"/>
            <p:cNvGraphicFramePr>
              <a:graphicFrameLocks noChangeAspect="1"/>
            </p:cNvGraphicFramePr>
            <p:nvPr/>
          </p:nvGraphicFramePr>
          <p:xfrm>
            <a:off x="4464" y="1392"/>
            <a:ext cx="9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1" imgW="482600" imgH="203200" progId="Equation.3">
                    <p:embed/>
                  </p:oleObj>
                </mc:Choice>
                <mc:Fallback>
                  <p:oleObj name="" r:id="rId21" imgW="482600" imgH="2032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464" y="1392"/>
                          <a:ext cx="91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29699" name="Rectangle 5"/>
          <p:cNvSpPr/>
          <p:nvPr/>
        </p:nvSpPr>
        <p:spPr>
          <a:xfrm>
            <a:off x="1219200" y="4419600"/>
            <a:ext cx="66294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None/>
            </a:pPr>
            <a:r>
              <a:rPr lang="zh-CN" altLang="en-US" sz="2800" dirty="0">
                <a:solidFill>
                  <a:srgbClr val="792B25"/>
                </a:solidFill>
                <a:latin typeface="宋体" panose="02010600030101010101" pitchFamily="2" charset="-122"/>
              </a:rPr>
              <a:t>问题：</a:t>
            </a:r>
            <a:endParaRPr lang="zh-CN" altLang="en-US" sz="2800" dirty="0">
              <a:solidFill>
                <a:srgbClr val="792B25"/>
              </a:solidFill>
              <a:latin typeface="宋体" panose="02010600030101010101" pitchFamily="2" charset="-122"/>
            </a:endParaRPr>
          </a:p>
          <a:p>
            <a:pPr marL="342900" lvl="0" indent="-342900" algn="just" eaLnBrk="1" hangingPunct="1">
              <a:buNone/>
            </a:pPr>
            <a:r>
              <a:rPr lang="zh-CN" altLang="en-US" sz="2800" dirty="0">
                <a:solidFill>
                  <a:srgbClr val="006600"/>
                </a:solidFill>
                <a:latin typeface="宋体" panose="02010600030101010101" pitchFamily="2" charset="-122"/>
              </a:rPr>
              <a:t>高斯面一定要是圆柱形的吗？</a:t>
            </a:r>
            <a:endParaRPr lang="zh-CN" altLang="en-US" sz="28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342900" lvl="0" indent="-342900" algn="just" eaLnBrk="1" hangingPunct="1">
              <a:buNone/>
            </a:pPr>
            <a:r>
              <a:rPr lang="zh-CN" altLang="en-US" sz="2800" dirty="0">
                <a:solidFill>
                  <a:srgbClr val="006600"/>
                </a:solidFill>
                <a:latin typeface="宋体" panose="02010600030101010101" pitchFamily="2" charset="-122"/>
              </a:rPr>
              <a:t>底面取多大比较合适？高取多大比较合适？</a:t>
            </a:r>
            <a:endParaRPr lang="zh-CN" altLang="en-US" sz="28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9700" name="Group 19"/>
          <p:cNvGrpSpPr/>
          <p:nvPr/>
        </p:nvGrpSpPr>
        <p:grpSpPr>
          <a:xfrm>
            <a:off x="2743200" y="228600"/>
            <a:ext cx="4267200" cy="3962400"/>
            <a:chOff x="2976" y="1488"/>
            <a:chExt cx="2688" cy="2496"/>
          </a:xfrm>
        </p:grpSpPr>
        <p:sp>
          <p:nvSpPr>
            <p:cNvPr id="29727" name="Rectangle 20"/>
            <p:cNvSpPr/>
            <p:nvPr/>
          </p:nvSpPr>
          <p:spPr>
            <a:xfrm>
              <a:off x="2976" y="1488"/>
              <a:ext cx="2688" cy="249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9728" name="Group 21"/>
            <p:cNvGrpSpPr/>
            <p:nvPr/>
          </p:nvGrpSpPr>
          <p:grpSpPr>
            <a:xfrm>
              <a:off x="3504" y="1872"/>
              <a:ext cx="2112" cy="1727"/>
              <a:chOff x="3360" y="1681"/>
              <a:chExt cx="2112" cy="1727"/>
            </a:xfrm>
          </p:grpSpPr>
          <p:sp>
            <p:nvSpPr>
              <p:cNvPr id="29729" name="AutoShape 22"/>
              <p:cNvSpPr/>
              <p:nvPr/>
            </p:nvSpPr>
            <p:spPr>
              <a:xfrm rot="-876749">
                <a:off x="3360" y="1701"/>
                <a:ext cx="2112" cy="1680"/>
              </a:xfrm>
              <a:prstGeom prst="parallelogram">
                <a:avLst>
                  <a:gd name="adj" fmla="val 26032"/>
                </a:avLst>
              </a:prstGeom>
              <a:solidFill>
                <a:srgbClr val="FFEB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9730" name="Group 23"/>
              <p:cNvGrpSpPr/>
              <p:nvPr/>
            </p:nvGrpSpPr>
            <p:grpSpPr>
              <a:xfrm>
                <a:off x="3594" y="1681"/>
                <a:ext cx="1692" cy="1727"/>
                <a:chOff x="3594" y="1681"/>
                <a:chExt cx="1692" cy="1727"/>
              </a:xfrm>
            </p:grpSpPr>
            <p:sp>
              <p:nvSpPr>
                <p:cNvPr id="29731" name="Text Box 24"/>
                <p:cNvSpPr txBox="1"/>
                <p:nvPr/>
              </p:nvSpPr>
              <p:spPr>
                <a:xfrm rot="-903760">
                  <a:off x="3594" y="1681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2" name="Text Box 25"/>
                <p:cNvSpPr txBox="1"/>
                <p:nvPr/>
              </p:nvSpPr>
              <p:spPr>
                <a:xfrm rot="-903760">
                  <a:off x="3600" y="1968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3" name="Text Box 26"/>
                <p:cNvSpPr txBox="1"/>
                <p:nvPr/>
              </p:nvSpPr>
              <p:spPr>
                <a:xfrm rot="-903760">
                  <a:off x="3600" y="2256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4" name="Text Box 27"/>
                <p:cNvSpPr txBox="1"/>
                <p:nvPr/>
              </p:nvSpPr>
              <p:spPr>
                <a:xfrm rot="-903760">
                  <a:off x="3600" y="2544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5" name="Text Box 28"/>
                <p:cNvSpPr txBox="1"/>
                <p:nvPr/>
              </p:nvSpPr>
              <p:spPr>
                <a:xfrm rot="-903760">
                  <a:off x="3600" y="2832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6" name="Text Box 29"/>
                <p:cNvSpPr txBox="1"/>
                <p:nvPr/>
              </p:nvSpPr>
              <p:spPr>
                <a:xfrm rot="-903760">
                  <a:off x="3594" y="3120"/>
                  <a:ext cx="16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  <a:endPara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701" name="Group 30"/>
          <p:cNvGrpSpPr/>
          <p:nvPr/>
        </p:nvGrpSpPr>
        <p:grpSpPr>
          <a:xfrm>
            <a:off x="3581400" y="838200"/>
            <a:ext cx="3352800" cy="2741613"/>
            <a:chOff x="3504" y="1873"/>
            <a:chExt cx="2112" cy="1727"/>
          </a:xfrm>
        </p:grpSpPr>
        <p:grpSp>
          <p:nvGrpSpPr>
            <p:cNvPr id="29712" name="Group 31"/>
            <p:cNvGrpSpPr/>
            <p:nvPr/>
          </p:nvGrpSpPr>
          <p:grpSpPr>
            <a:xfrm>
              <a:off x="3504" y="1873"/>
              <a:ext cx="2112" cy="1727"/>
              <a:chOff x="3504" y="1873"/>
              <a:chExt cx="2112" cy="1727"/>
            </a:xfrm>
          </p:grpSpPr>
          <p:sp>
            <p:nvSpPr>
              <p:cNvPr id="29714" name="AutoShape 32"/>
              <p:cNvSpPr/>
              <p:nvPr/>
            </p:nvSpPr>
            <p:spPr>
              <a:xfrm rot="5898264">
                <a:off x="3534" y="2282"/>
                <a:ext cx="516" cy="576"/>
              </a:xfrm>
              <a:prstGeom prst="can">
                <a:avLst>
                  <a:gd name="adj" fmla="val 55588"/>
                </a:avLst>
              </a:prstGeom>
              <a:solidFill>
                <a:srgbClr val="66FF99">
                  <a:alpha val="50195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9715" name="Group 33"/>
              <p:cNvGrpSpPr/>
              <p:nvPr/>
            </p:nvGrpSpPr>
            <p:grpSpPr>
              <a:xfrm>
                <a:off x="3504" y="1873"/>
                <a:ext cx="2112" cy="1727"/>
                <a:chOff x="3360" y="1681"/>
                <a:chExt cx="2112" cy="1727"/>
              </a:xfrm>
            </p:grpSpPr>
            <p:sp>
              <p:nvSpPr>
                <p:cNvPr id="29719" name="AutoShape 34"/>
                <p:cNvSpPr/>
                <p:nvPr/>
              </p:nvSpPr>
              <p:spPr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2"/>
                  </a:avLst>
                </a:prstGeom>
                <a:solidFill>
                  <a:srgbClr val="FFEB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29720" name="Group 35"/>
                <p:cNvGrpSpPr/>
                <p:nvPr/>
              </p:nvGrpSpPr>
              <p:grpSpPr>
                <a:xfrm>
                  <a:off x="3594" y="1681"/>
                  <a:ext cx="1692" cy="1727"/>
                  <a:chOff x="3594" y="1681"/>
                  <a:chExt cx="1692" cy="1727"/>
                </a:xfrm>
              </p:grpSpPr>
              <p:sp>
                <p:nvSpPr>
                  <p:cNvPr id="29721" name="Text Box 36"/>
                  <p:cNvSpPr txBox="1"/>
                  <p:nvPr/>
                </p:nvSpPr>
                <p:spPr>
                  <a:xfrm rot="-903760">
                    <a:off x="3594" y="1681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2" name="Text Box 37"/>
                  <p:cNvSpPr txBox="1"/>
                  <p:nvPr/>
                </p:nvSpPr>
                <p:spPr>
                  <a:xfrm rot="-903760">
                    <a:off x="3600" y="1968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3" name="Text Box 38"/>
                  <p:cNvSpPr txBox="1"/>
                  <p:nvPr/>
                </p:nvSpPr>
                <p:spPr>
                  <a:xfrm rot="-903760">
                    <a:off x="3600" y="2256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4" name="Text Box 39"/>
                  <p:cNvSpPr txBox="1"/>
                  <p:nvPr/>
                </p:nvSpPr>
                <p:spPr>
                  <a:xfrm rot="-903760">
                    <a:off x="3600" y="2544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5" name="Text Box 40"/>
                  <p:cNvSpPr txBox="1"/>
                  <p:nvPr/>
                </p:nvSpPr>
                <p:spPr>
                  <a:xfrm rot="-903760">
                    <a:off x="3600" y="2832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6" name="Text Box 41"/>
                  <p:cNvSpPr txBox="1"/>
                  <p:nvPr/>
                </p:nvSpPr>
                <p:spPr>
                  <a:xfrm rot="-903760">
                    <a:off x="3594" y="3120"/>
                    <a:ext cx="168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716" name="AutoShape 42"/>
              <p:cNvSpPr/>
              <p:nvPr/>
            </p:nvSpPr>
            <p:spPr>
              <a:xfrm rot="5898264">
                <a:off x="4393" y="2370"/>
                <a:ext cx="528" cy="672"/>
              </a:xfrm>
              <a:prstGeom prst="can">
                <a:avLst>
                  <a:gd name="adj" fmla="val 43694"/>
                </a:avLst>
              </a:prstGeom>
              <a:solidFill>
                <a:srgbClr val="66FF99">
                  <a:alpha val="50195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29717" name="Object 43"/>
              <p:cNvGraphicFramePr>
                <a:graphicFrameLocks noChangeAspect="1"/>
              </p:cNvGraphicFramePr>
              <p:nvPr/>
            </p:nvGraphicFramePr>
            <p:xfrm>
              <a:off x="4272" y="2544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1" imgW="177800" imgH="190500" progId="Equation.3">
                      <p:embed/>
                    </p:oleObj>
                  </mc:Choice>
                  <mc:Fallback>
                    <p:oleObj name="" r:id="rId1" imgW="177800" imgH="1905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2" y="2544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18" name="Oval 44"/>
              <p:cNvSpPr/>
              <p:nvPr/>
            </p:nvSpPr>
            <p:spPr>
              <a:xfrm rot="534681">
                <a:off x="4320" y="2412"/>
                <a:ext cx="240" cy="52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29713" name="Oval 45"/>
            <p:cNvSpPr/>
            <p:nvPr/>
          </p:nvSpPr>
          <p:spPr>
            <a:xfrm rot="540000">
              <a:off x="3505" y="2302"/>
              <a:ext cx="238" cy="50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29702" name="Group 46"/>
          <p:cNvGrpSpPr/>
          <p:nvPr/>
        </p:nvGrpSpPr>
        <p:grpSpPr>
          <a:xfrm>
            <a:off x="2895600" y="1093788"/>
            <a:ext cx="4114800" cy="1268412"/>
            <a:chOff x="3072" y="1889"/>
            <a:chExt cx="2592" cy="799"/>
          </a:xfrm>
        </p:grpSpPr>
        <p:sp>
          <p:nvSpPr>
            <p:cNvPr id="29708" name="Line 47"/>
            <p:cNvSpPr/>
            <p:nvPr/>
          </p:nvSpPr>
          <p:spPr>
            <a:xfrm flipH="1" flipV="1">
              <a:off x="3072" y="2321"/>
              <a:ext cx="624" cy="7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9" name="Object 48"/>
            <p:cNvGraphicFramePr>
              <a:graphicFrameLocks noChangeAspect="1"/>
            </p:cNvGraphicFramePr>
            <p:nvPr/>
          </p:nvGraphicFramePr>
          <p:xfrm>
            <a:off x="3120" y="1889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115570" imgH="148590" progId="Equation.3">
                    <p:embed/>
                  </p:oleObj>
                </mc:Choice>
                <mc:Fallback>
                  <p:oleObj name="" r:id="rId3" imgW="115570" imgH="14859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1889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49"/>
            <p:cNvSpPr/>
            <p:nvPr/>
          </p:nvSpPr>
          <p:spPr>
            <a:xfrm>
              <a:off x="4848" y="2592"/>
              <a:ext cx="720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11" name="Object 50"/>
            <p:cNvGraphicFramePr>
              <a:graphicFrameLocks noChangeAspect="1"/>
            </p:cNvGraphicFramePr>
            <p:nvPr/>
          </p:nvGraphicFramePr>
          <p:xfrm>
            <a:off x="5359" y="2256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5" imgW="115570" imgH="148590" progId="Equation.3">
                    <p:embed/>
                  </p:oleObj>
                </mc:Choice>
                <mc:Fallback>
                  <p:oleObj name="" r:id="rId5" imgW="115570" imgH="14859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9" y="2256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3" name="Group 51"/>
          <p:cNvGrpSpPr/>
          <p:nvPr/>
        </p:nvGrpSpPr>
        <p:grpSpPr>
          <a:xfrm>
            <a:off x="3046413" y="1828800"/>
            <a:ext cx="3354387" cy="1066800"/>
            <a:chOff x="3167" y="2496"/>
            <a:chExt cx="2113" cy="672"/>
          </a:xfrm>
        </p:grpSpPr>
        <p:graphicFrame>
          <p:nvGraphicFramePr>
            <p:cNvPr id="29704" name="Object 52"/>
            <p:cNvGraphicFramePr>
              <a:graphicFrameLocks noChangeAspect="1"/>
            </p:cNvGraphicFramePr>
            <p:nvPr/>
          </p:nvGraphicFramePr>
          <p:xfrm>
            <a:off x="4955" y="2796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7" imgW="137795" imgH="160020" progId="Equation.3">
                    <p:embed/>
                  </p:oleObj>
                </mc:Choice>
                <mc:Fallback>
                  <p:oleObj name="" r:id="rId7" imgW="137795" imgH="16002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5" y="2796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Line 53"/>
            <p:cNvSpPr/>
            <p:nvPr/>
          </p:nvSpPr>
          <p:spPr>
            <a:xfrm>
              <a:off x="4848" y="2736"/>
              <a:ext cx="336" cy="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9706" name="Line 54"/>
            <p:cNvSpPr/>
            <p:nvPr/>
          </p:nvSpPr>
          <p:spPr>
            <a:xfrm flipH="1" flipV="1">
              <a:off x="3360" y="2496"/>
              <a:ext cx="336" cy="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7" name="Object 55"/>
            <p:cNvGraphicFramePr>
              <a:graphicFrameLocks noChangeAspect="1"/>
            </p:cNvGraphicFramePr>
            <p:nvPr/>
          </p:nvGraphicFramePr>
          <p:xfrm>
            <a:off x="3167" y="2544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9" imgW="137795" imgH="160020" progId="Equation.3">
                    <p:embed/>
                  </p:oleObj>
                </mc:Choice>
                <mc:Fallback>
                  <p:oleObj name="" r:id="rId9" imgW="137795" imgH="16002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7" y="2544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685800"/>
            <a:ext cx="8229600" cy="464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两平行的无限大平面均匀带电，面电荷密度分别为</a:t>
            </a:r>
            <a:r>
              <a:rPr lang="en-US" altLang="zh-CN" dirty="0"/>
              <a:t>σ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σ</a:t>
            </a:r>
            <a:r>
              <a:rPr lang="en-US" altLang="zh-CN" baseline="-25000" dirty="0"/>
              <a:t>2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）求空间三个区的场强；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）写出各区场强在下列两种情况下的表达式</a:t>
            </a:r>
            <a:r>
              <a:rPr lang="en-US" altLang="zh-CN" dirty="0"/>
              <a:t>(a)σ</a:t>
            </a:r>
            <a:r>
              <a:rPr lang="en-US" altLang="zh-CN" baseline="-25000" dirty="0"/>
              <a:t>1</a:t>
            </a:r>
            <a:r>
              <a:rPr lang="en-US" altLang="zh-CN" dirty="0"/>
              <a:t>=σ</a:t>
            </a:r>
            <a:r>
              <a:rPr lang="en-US" altLang="zh-CN" baseline="-25000" dirty="0"/>
              <a:t>2</a:t>
            </a:r>
            <a:r>
              <a:rPr lang="en-US" altLang="zh-CN" dirty="0"/>
              <a:t>=σ</a:t>
            </a:r>
            <a:r>
              <a:rPr lang="zh-CN" altLang="en-US" dirty="0"/>
              <a:t>；</a:t>
            </a:r>
            <a:r>
              <a:rPr lang="en-US" altLang="zh-CN" dirty="0"/>
              <a:t>(b)σ</a:t>
            </a:r>
            <a:r>
              <a:rPr lang="en-US" altLang="zh-CN" baseline="-25000" dirty="0"/>
              <a:t>1</a:t>
            </a:r>
            <a:r>
              <a:rPr lang="en-US" altLang="zh-CN" dirty="0"/>
              <a:t>=-σ</a:t>
            </a:r>
            <a:r>
              <a:rPr lang="en-US" altLang="zh-CN" baseline="-25000" dirty="0"/>
              <a:t>2</a:t>
            </a:r>
            <a:r>
              <a:rPr lang="en-US" altLang="zh-CN" dirty="0"/>
              <a:t>=σ</a:t>
            </a:r>
            <a:endParaRPr lang="en-US" altLang="zh-CN" dirty="0"/>
          </a:p>
        </p:txBody>
      </p:sp>
      <p:sp>
        <p:nvSpPr>
          <p:cNvPr id="30724" name="Line 4"/>
          <p:cNvSpPr/>
          <p:nvPr/>
        </p:nvSpPr>
        <p:spPr>
          <a:xfrm>
            <a:off x="3276600" y="35052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5" name="Line 5"/>
          <p:cNvSpPr/>
          <p:nvPr/>
        </p:nvSpPr>
        <p:spPr>
          <a:xfrm>
            <a:off x="2209800" y="35052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228600"/>
            <a:ext cx="8229600" cy="464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solidFill>
                  <a:srgbClr val="0033CC"/>
                </a:solidFill>
              </a:rPr>
              <a:t>两平行的无限大平面均匀带电，面电荷密度分别为</a:t>
            </a:r>
            <a:r>
              <a:rPr lang="en-US" altLang="zh-CN" sz="2400" dirty="0">
                <a:solidFill>
                  <a:srgbClr val="0033CC"/>
                </a:solidFill>
              </a:rPr>
              <a:t>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1</a:t>
            </a:r>
            <a:r>
              <a:rPr lang="zh-CN" altLang="en-US" sz="2400" dirty="0">
                <a:solidFill>
                  <a:srgbClr val="0033CC"/>
                </a:solidFill>
              </a:rPr>
              <a:t>和</a:t>
            </a:r>
            <a:r>
              <a:rPr lang="en-US" altLang="zh-CN" sz="2400" dirty="0">
                <a:solidFill>
                  <a:srgbClr val="0033CC"/>
                </a:solidFill>
              </a:rPr>
              <a:t>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2</a:t>
            </a:r>
            <a:r>
              <a:rPr lang="zh-CN" altLang="en-US" sz="2400" dirty="0">
                <a:solidFill>
                  <a:srgbClr val="0033CC"/>
                </a:solidFill>
              </a:rPr>
              <a:t>。</a:t>
            </a:r>
            <a:endParaRPr lang="zh-CN" altLang="en-US" sz="2400" dirty="0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rgbClr val="0033CC"/>
                </a:solidFill>
              </a:rPr>
              <a:t>（</a:t>
            </a:r>
            <a:r>
              <a:rPr lang="en-US" altLang="zh-CN" sz="2400" dirty="0">
                <a:solidFill>
                  <a:srgbClr val="0033CC"/>
                </a:solidFill>
              </a:rPr>
              <a:t>1</a:t>
            </a:r>
            <a:r>
              <a:rPr lang="zh-CN" altLang="en-US" sz="2400" dirty="0">
                <a:solidFill>
                  <a:srgbClr val="0033CC"/>
                </a:solidFill>
              </a:rPr>
              <a:t>）求空间三个区的场强；</a:t>
            </a:r>
            <a:endParaRPr lang="zh-CN" altLang="en-US" sz="2400" dirty="0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rgbClr val="0033CC"/>
                </a:solidFill>
              </a:rPr>
              <a:t>（</a:t>
            </a:r>
            <a:r>
              <a:rPr lang="en-US" altLang="zh-CN" sz="2400" dirty="0">
                <a:solidFill>
                  <a:srgbClr val="0033CC"/>
                </a:solidFill>
              </a:rPr>
              <a:t>2</a:t>
            </a:r>
            <a:r>
              <a:rPr lang="zh-CN" altLang="en-US" sz="2400" dirty="0">
                <a:solidFill>
                  <a:srgbClr val="0033CC"/>
                </a:solidFill>
              </a:rPr>
              <a:t>）写出各区场强在下列两种情况下的表达式</a:t>
            </a:r>
            <a:r>
              <a:rPr lang="en-US" altLang="zh-CN" sz="2400" dirty="0">
                <a:solidFill>
                  <a:srgbClr val="0033CC"/>
                </a:solidFill>
              </a:rPr>
              <a:t>(a)σ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1</a:t>
            </a:r>
            <a:r>
              <a:rPr lang="en-US" altLang="zh-CN" sz="2400" dirty="0">
                <a:solidFill>
                  <a:srgbClr val="0033CC"/>
                </a:solidFill>
              </a:rPr>
              <a:t>=σ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2</a:t>
            </a:r>
            <a:r>
              <a:rPr lang="en-US" altLang="zh-CN" sz="2400" dirty="0">
                <a:solidFill>
                  <a:srgbClr val="0033CC"/>
                </a:solidFill>
              </a:rPr>
              <a:t>=σ</a:t>
            </a:r>
            <a:r>
              <a:rPr lang="zh-CN" altLang="en-US" sz="2400" dirty="0">
                <a:solidFill>
                  <a:srgbClr val="0033CC"/>
                </a:solidFill>
              </a:rPr>
              <a:t>；</a:t>
            </a:r>
            <a:r>
              <a:rPr lang="en-US" altLang="zh-CN" sz="2400" dirty="0">
                <a:solidFill>
                  <a:srgbClr val="0033CC"/>
                </a:solidFill>
              </a:rPr>
              <a:t>(b)σ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1</a:t>
            </a:r>
            <a:r>
              <a:rPr lang="en-US" altLang="zh-CN" sz="2400" dirty="0">
                <a:solidFill>
                  <a:srgbClr val="0033CC"/>
                </a:solidFill>
              </a:rPr>
              <a:t>=-σ</a:t>
            </a:r>
            <a:r>
              <a:rPr lang="en-US" altLang="zh-CN" sz="2400" baseline="-25000" dirty="0">
                <a:solidFill>
                  <a:srgbClr val="0033CC"/>
                </a:solidFill>
              </a:rPr>
              <a:t>2</a:t>
            </a:r>
            <a:r>
              <a:rPr lang="en-US" altLang="zh-CN" sz="2400" dirty="0">
                <a:solidFill>
                  <a:srgbClr val="0033CC"/>
                </a:solidFill>
              </a:rPr>
              <a:t>=σ</a:t>
            </a:r>
            <a:endParaRPr lang="en-US" altLang="zh-CN" sz="2400" dirty="0">
              <a:solidFill>
                <a:srgbClr val="0033CC"/>
              </a:solidFill>
            </a:endParaRPr>
          </a:p>
        </p:txBody>
      </p:sp>
      <p:sp>
        <p:nvSpPr>
          <p:cNvPr id="972804" name="Line 4"/>
          <p:cNvSpPr/>
          <p:nvPr/>
        </p:nvSpPr>
        <p:spPr>
          <a:xfrm>
            <a:off x="5446713" y="28194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05" name="Line 5"/>
          <p:cNvSpPr/>
          <p:nvPr/>
        </p:nvSpPr>
        <p:spPr>
          <a:xfrm>
            <a:off x="4379913" y="28194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227513" y="23622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77800" imgH="215900" progId="Equation.3">
                  <p:embed/>
                </p:oleObj>
              </mc:Choice>
              <mc:Fallback>
                <p:oleObj name="" r:id="rId1" imgW="177800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7513" y="2362200"/>
                        <a:ext cx="3397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281613" y="23622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90500" imgH="215900" progId="Equation.3">
                  <p:embed/>
                </p:oleObj>
              </mc:Choice>
              <mc:Fallback>
                <p:oleObj name="" r:id="rId3" imgW="190500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1613" y="2362200"/>
                        <a:ext cx="365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8" name="Object 8"/>
          <p:cNvGraphicFramePr>
            <a:graphicFrameLocks noChangeAspect="1"/>
          </p:cNvGraphicFramePr>
          <p:nvPr/>
        </p:nvGraphicFramePr>
        <p:xfrm>
          <a:off x="3048000" y="2971800"/>
          <a:ext cx="1311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685800" imgH="431800" progId="Equation.3">
                  <p:embed/>
                </p:oleObj>
              </mc:Choice>
              <mc:Fallback>
                <p:oleObj name="" r:id="rId5" imgW="685800" imgH="431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971800"/>
                        <a:ext cx="131127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9" name="Object 9"/>
          <p:cNvGraphicFramePr>
            <a:graphicFrameLocks noChangeAspect="1"/>
          </p:cNvGraphicFramePr>
          <p:nvPr/>
        </p:nvGraphicFramePr>
        <p:xfrm>
          <a:off x="4343400" y="29718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584200" imgH="431800" progId="Equation.3">
                  <p:embed/>
                </p:oleObj>
              </mc:Choice>
              <mc:Fallback>
                <p:oleObj name="" r:id="rId7" imgW="584200" imgH="431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2971800"/>
                        <a:ext cx="111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0" name="Object 10"/>
          <p:cNvGraphicFramePr>
            <a:graphicFrameLocks noChangeAspect="1"/>
          </p:cNvGraphicFramePr>
          <p:nvPr/>
        </p:nvGraphicFramePr>
        <p:xfrm>
          <a:off x="5980113" y="29718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584200" imgH="431800" progId="Equation.3">
                  <p:embed/>
                </p:oleObj>
              </mc:Choice>
              <mc:Fallback>
                <p:oleObj name="" r:id="rId9" imgW="584200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0113" y="2971800"/>
                        <a:ext cx="111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1" name="Object 11"/>
          <p:cNvGraphicFramePr>
            <a:graphicFrameLocks noChangeAspect="1"/>
          </p:cNvGraphicFramePr>
          <p:nvPr/>
        </p:nvGraphicFramePr>
        <p:xfrm>
          <a:off x="5511800" y="3962400"/>
          <a:ext cx="114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596900" imgH="431800" progId="Equation.3">
                  <p:embed/>
                </p:oleObj>
              </mc:Choice>
              <mc:Fallback>
                <p:oleObj name="" r:id="rId11" imgW="596900" imgH="431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1800" y="3962400"/>
                        <a:ext cx="11414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2" name="Object 12"/>
          <p:cNvGraphicFramePr>
            <a:graphicFrameLocks noChangeAspect="1"/>
          </p:cNvGraphicFramePr>
          <p:nvPr/>
        </p:nvGraphicFramePr>
        <p:xfrm>
          <a:off x="4456113" y="3978275"/>
          <a:ext cx="990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3" imgW="711200" imgH="431800" progId="Equation.3">
                  <p:embed/>
                </p:oleObj>
              </mc:Choice>
              <mc:Fallback>
                <p:oleObj name="" r:id="rId13" imgW="711200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6113" y="3978275"/>
                        <a:ext cx="9906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3" name="Object 13"/>
          <p:cNvGraphicFramePr>
            <a:graphicFrameLocks noChangeAspect="1"/>
          </p:cNvGraphicFramePr>
          <p:nvPr/>
        </p:nvGraphicFramePr>
        <p:xfrm>
          <a:off x="2551113" y="3886200"/>
          <a:ext cx="13604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711200" imgH="431800" progId="Equation.3">
                  <p:embed/>
                </p:oleObj>
              </mc:Choice>
              <mc:Fallback>
                <p:oleObj name="" r:id="rId15" imgW="711200" imgH="431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51113" y="3886200"/>
                        <a:ext cx="1360487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4" name="Object 14"/>
          <p:cNvGraphicFramePr>
            <a:graphicFrameLocks noChangeAspect="1"/>
          </p:cNvGraphicFramePr>
          <p:nvPr/>
        </p:nvGraphicFramePr>
        <p:xfrm>
          <a:off x="1941513" y="5257800"/>
          <a:ext cx="1828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7" imgW="965200" imgH="431800" progId="Equation.3">
                  <p:embed/>
                </p:oleObj>
              </mc:Choice>
              <mc:Fallback>
                <p:oleObj name="" r:id="rId17" imgW="965200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41513" y="5257800"/>
                        <a:ext cx="1828800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5" name="Object 15"/>
          <p:cNvGraphicFramePr>
            <a:graphicFrameLocks noChangeAspect="1"/>
          </p:cNvGraphicFramePr>
          <p:nvPr/>
        </p:nvGraphicFramePr>
        <p:xfrm>
          <a:off x="5791200" y="5257800"/>
          <a:ext cx="16367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9" imgW="862965" imgH="431800" progId="Equation.3">
                  <p:embed/>
                </p:oleObj>
              </mc:Choice>
              <mc:Fallback>
                <p:oleObj name="" r:id="rId19" imgW="862965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1200" y="5257800"/>
                        <a:ext cx="1636713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6" name="Object 16"/>
          <p:cNvGraphicFramePr>
            <a:graphicFrameLocks noChangeAspect="1"/>
          </p:cNvGraphicFramePr>
          <p:nvPr/>
        </p:nvGraphicFramePr>
        <p:xfrm>
          <a:off x="4086225" y="5257800"/>
          <a:ext cx="1612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1" imgW="850265" imgH="431800" progId="Equation.3">
                  <p:embed/>
                </p:oleObj>
              </mc:Choice>
              <mc:Fallback>
                <p:oleObj name="" r:id="rId21" imgW="850265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86225" y="5257800"/>
                        <a:ext cx="1612900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7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3505200"/>
            <a:ext cx="8229600" cy="2362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solidFill>
                  <a:srgbClr val="0033CC"/>
                </a:solidFill>
              </a:rPr>
              <a:t>(a)σ</a:t>
            </a:r>
            <a:r>
              <a:rPr lang="en-US" altLang="zh-CN" sz="2800" baseline="-25000" dirty="0">
                <a:solidFill>
                  <a:srgbClr val="0033CC"/>
                </a:solidFill>
              </a:rPr>
              <a:t>1</a:t>
            </a:r>
            <a:r>
              <a:rPr lang="en-US" altLang="zh-CN" sz="2800" dirty="0">
                <a:solidFill>
                  <a:srgbClr val="0033CC"/>
                </a:solidFill>
              </a:rPr>
              <a:t>=σ</a:t>
            </a:r>
            <a:r>
              <a:rPr lang="en-US" altLang="zh-CN" sz="2800" baseline="-25000" dirty="0">
                <a:solidFill>
                  <a:srgbClr val="0033CC"/>
                </a:solidFill>
              </a:rPr>
              <a:t>2</a:t>
            </a:r>
            <a:r>
              <a:rPr lang="en-US" altLang="zh-CN" sz="2800" dirty="0">
                <a:solidFill>
                  <a:srgbClr val="0033CC"/>
                </a:solidFill>
              </a:rPr>
              <a:t>=σ</a:t>
            </a:r>
            <a:endParaRPr lang="en-US" altLang="zh-CN" sz="2800" dirty="0">
              <a:solidFill>
                <a:srgbClr val="0033CC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33CC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33CC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0033CC"/>
                </a:solidFill>
              </a:rPr>
              <a:t>(b)σ</a:t>
            </a:r>
            <a:r>
              <a:rPr lang="en-US" altLang="zh-CN" sz="2800" baseline="-25000" dirty="0">
                <a:solidFill>
                  <a:srgbClr val="0033CC"/>
                </a:solidFill>
              </a:rPr>
              <a:t>1</a:t>
            </a:r>
            <a:r>
              <a:rPr lang="en-US" altLang="zh-CN" sz="2800" dirty="0">
                <a:solidFill>
                  <a:srgbClr val="0033CC"/>
                </a:solidFill>
              </a:rPr>
              <a:t>=-σ</a:t>
            </a:r>
            <a:r>
              <a:rPr lang="en-US" altLang="zh-CN" sz="2800" baseline="-25000" dirty="0">
                <a:solidFill>
                  <a:srgbClr val="0033CC"/>
                </a:solidFill>
              </a:rPr>
              <a:t>2</a:t>
            </a:r>
            <a:r>
              <a:rPr lang="en-US" altLang="zh-CN" sz="2800" dirty="0">
                <a:solidFill>
                  <a:srgbClr val="0033CC"/>
                </a:solidFill>
              </a:rPr>
              <a:t>=σ</a:t>
            </a:r>
            <a:endParaRPr lang="en-US" altLang="zh-CN" sz="2800" dirty="0">
              <a:solidFill>
                <a:srgbClr val="0033CC"/>
              </a:solidFill>
            </a:endParaRPr>
          </a:p>
        </p:txBody>
      </p:sp>
      <p:sp>
        <p:nvSpPr>
          <p:cNvPr id="32772" name="Line 4"/>
          <p:cNvSpPr/>
          <p:nvPr/>
        </p:nvSpPr>
        <p:spPr>
          <a:xfrm>
            <a:off x="4876800" y="1203325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3" name="Line 5"/>
          <p:cNvSpPr/>
          <p:nvPr/>
        </p:nvSpPr>
        <p:spPr>
          <a:xfrm>
            <a:off x="3810000" y="1203325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657600" y="746125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77800" imgH="215900" progId="Equation.3">
                  <p:embed/>
                </p:oleObj>
              </mc:Choice>
              <mc:Fallback>
                <p:oleObj name="" r:id="rId1" imgW="177800" imgH="215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746125"/>
                        <a:ext cx="3397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711700" y="746125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90500" imgH="215900" progId="Equation.3">
                  <p:embed/>
                </p:oleObj>
              </mc:Choice>
              <mc:Fallback>
                <p:oleObj name="" r:id="rId3" imgW="190500" imgH="215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1700" y="746125"/>
                        <a:ext cx="365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438400" y="1295400"/>
          <a:ext cx="1311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685800" imgH="431800" progId="Equation.3">
                  <p:embed/>
                </p:oleObj>
              </mc:Choice>
              <mc:Fallback>
                <p:oleObj name="" r:id="rId5" imgW="685800" imgH="431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295400"/>
                        <a:ext cx="131127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773488" y="1355725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584200" imgH="431800" progId="Equation.3">
                  <p:embed/>
                </p:oleObj>
              </mc:Choice>
              <mc:Fallback>
                <p:oleObj name="" r:id="rId7" imgW="584200" imgH="4318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3488" y="1355725"/>
                        <a:ext cx="111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5410200" y="1355725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584200" imgH="431800" progId="Equation.3">
                  <p:embed/>
                </p:oleObj>
              </mc:Choice>
              <mc:Fallback>
                <p:oleObj name="" r:id="rId9" imgW="584200" imgH="431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1355725"/>
                        <a:ext cx="111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941888" y="2346325"/>
          <a:ext cx="1141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596900" imgH="431800" progId="Equation.3">
                  <p:embed/>
                </p:oleObj>
              </mc:Choice>
              <mc:Fallback>
                <p:oleObj name="" r:id="rId11" imgW="596900" imgH="431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1888" y="2346325"/>
                        <a:ext cx="114141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886200" y="2362200"/>
          <a:ext cx="990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3" imgW="711200" imgH="431800" progId="Equation.3">
                  <p:embed/>
                </p:oleObj>
              </mc:Choice>
              <mc:Fallback>
                <p:oleObj name="" r:id="rId13" imgW="711200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6200" y="2362200"/>
                        <a:ext cx="9906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981200" y="2270125"/>
          <a:ext cx="1360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711200" imgH="431800" progId="Equation.3">
                  <p:embed/>
                </p:oleObj>
              </mc:Choice>
              <mc:Fallback>
                <p:oleObj name="" r:id="rId15" imgW="711200" imgH="431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200" y="2270125"/>
                        <a:ext cx="136048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838200" y="5659438"/>
          <a:ext cx="2260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1193800" imgH="431800" progId="Equation.3">
                  <p:embed/>
                </p:oleObj>
              </mc:Choice>
              <mc:Fallback>
                <p:oleObj name="" r:id="rId17" imgW="1193800" imgH="4318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5659438"/>
                        <a:ext cx="22606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6172200" y="5735638"/>
          <a:ext cx="2070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9" imgW="1091565" imgH="431800" progId="Equation.3">
                  <p:embed/>
                </p:oleObj>
              </mc:Choice>
              <mc:Fallback>
                <p:oleObj name="" r:id="rId19" imgW="1091565" imgH="431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0" y="5735638"/>
                        <a:ext cx="20701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3962400" y="5659438"/>
          <a:ext cx="10350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1" imgW="546100" imgH="431800" progId="Equation.3">
                  <p:embed/>
                </p:oleObj>
              </mc:Choice>
              <mc:Fallback>
                <p:oleObj name="" r:id="rId21" imgW="546100" imgH="431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62400" y="5659438"/>
                        <a:ext cx="103505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658813" y="4267200"/>
          <a:ext cx="26209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3" imgW="1384300" imgH="431800" progId="Equation.3">
                  <p:embed/>
                </p:oleObj>
              </mc:Choice>
              <mc:Fallback>
                <p:oleObj name="" r:id="rId23" imgW="1384300" imgH="431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8813" y="4267200"/>
                        <a:ext cx="2620962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6172200" y="4267200"/>
          <a:ext cx="10588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5" imgW="558800" imgH="431800" progId="Equation.3">
                  <p:embed/>
                </p:oleObj>
              </mc:Choice>
              <mc:Fallback>
                <p:oleObj name="" r:id="rId25" imgW="558800" imgH="431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72200" y="4267200"/>
                        <a:ext cx="1058863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4046538" y="4459288"/>
          <a:ext cx="8667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7" imgW="457200" imgH="228600" progId="Equation.3">
                  <p:embed/>
                </p:oleObj>
              </mc:Choice>
              <mc:Fallback>
                <p:oleObj name="" r:id="rId27" imgW="4572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46538" y="4459288"/>
                        <a:ext cx="8667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200" dirty="0">
                <a:latin typeface="宋体" panose="02010600030101010101" pitchFamily="2" charset="-122"/>
              </a:rPr>
              <a:t>下面讨论三种重要的对称性</a:t>
            </a:r>
            <a:r>
              <a:rPr lang="en-US" altLang="zh-CN" sz="3200" dirty="0">
                <a:latin typeface="宋体" panose="02010600030101010101" pitchFamily="2" charset="-122"/>
              </a:rPr>
              <a:t>——</a:t>
            </a:r>
            <a:r>
              <a:rPr lang="zh-CN" altLang="en-US" sz="3200" dirty="0">
                <a:solidFill>
                  <a:srgbClr val="006600"/>
                </a:solidFill>
                <a:latin typeface="宋体" panose="02010600030101010101" pitchFamily="2" charset="-122"/>
              </a:rPr>
              <a:t>球对称性、轴对称性</a:t>
            </a:r>
            <a:r>
              <a:rPr lang="en-US" altLang="zh-CN" sz="3200" dirty="0">
                <a:solidFill>
                  <a:srgbClr val="0066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3200" dirty="0">
                <a:solidFill>
                  <a:srgbClr val="006600"/>
                </a:solidFill>
                <a:latin typeface="宋体" panose="02010600030101010101" pitchFamily="2" charset="-122"/>
              </a:rPr>
              <a:t>沿轴平移对称性、二维平移对称性</a:t>
            </a:r>
            <a:r>
              <a:rPr lang="zh-CN" altLang="en-US" sz="3200" dirty="0">
                <a:latin typeface="宋体" panose="02010600030101010101" pitchFamily="2" charset="-122"/>
              </a:rPr>
              <a:t>的情形。</a:t>
            </a:r>
            <a:r>
              <a:rPr lang="zh-CN" altLang="en-US" sz="3200" dirty="0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br>
              <a:rPr lang="zh-CN" altLang="en-US" sz="3200" dirty="0">
                <a:solidFill>
                  <a:srgbClr val="00FF00"/>
                </a:solidFill>
                <a:latin typeface="宋体" panose="02010600030101010101" pitchFamily="2" charset="-122"/>
              </a:rPr>
            </a:br>
            <a:endParaRPr lang="zh-CN" altLang="en-US" sz="3200" dirty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sp>
        <p:nvSpPr>
          <p:cNvPr id="614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3795" name="Rectangle 4"/>
          <p:cNvSpPr/>
          <p:nvPr/>
        </p:nvSpPr>
        <p:spPr>
          <a:xfrm>
            <a:off x="914400" y="228600"/>
            <a:ext cx="74676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792B25"/>
                </a:solidFill>
                <a:latin typeface="Symbol" panose="05050102010706020507" pitchFamily="18" charset="2"/>
              </a:rPr>
              <a:t>[</a:t>
            </a:r>
            <a:r>
              <a:rPr lang="zh-CN" altLang="en-US" sz="3600" dirty="0">
                <a:solidFill>
                  <a:srgbClr val="792B25"/>
                </a:solidFill>
                <a:latin typeface="Symbol" panose="05050102010706020507" pitchFamily="18" charset="2"/>
              </a:rPr>
              <a:t>实例</a:t>
            </a:r>
            <a:r>
              <a:rPr lang="en-US" altLang="zh-CN" sz="3600" dirty="0">
                <a:solidFill>
                  <a:srgbClr val="792B25"/>
                </a:solidFill>
                <a:latin typeface="Symbol" panose="05050102010706020507" pitchFamily="18" charset="2"/>
              </a:rPr>
              <a:t>]</a:t>
            </a:r>
            <a:r>
              <a:rPr lang="zh-CN" altLang="en-US" sz="3600" dirty="0">
                <a:solidFill>
                  <a:srgbClr val="0033CC"/>
                </a:solidFill>
                <a:latin typeface="Symbol" panose="05050102010706020507" pitchFamily="18" charset="2"/>
              </a:rPr>
              <a:t>平行板电容器的电场</a:t>
            </a:r>
            <a:endParaRPr lang="zh-CN" altLang="en-US" sz="3600" b="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533400" y="2819400"/>
          <a:ext cx="345598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9728200" imgH="6654800" progId="Photoshop.Image.6">
                  <p:embed/>
                </p:oleObj>
              </mc:Choice>
              <mc:Fallback>
                <p:oleObj name="" r:id="rId1" imgW="9728200" imgH="6654800" progId="Photoshop.Image.6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819400"/>
                        <a:ext cx="3455988" cy="22336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4946650" y="2854325"/>
          <a:ext cx="324008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8547100" imgH="5816600" progId="Photoshop.Image.6">
                  <p:embed/>
                </p:oleObj>
              </mc:Choice>
              <mc:Fallback>
                <p:oleObj name="" r:id="rId3" imgW="8547100" imgH="5816600" progId="Photoshop.Image.6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6650" y="2854325"/>
                        <a:ext cx="3240088" cy="22034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8"/>
          <p:cNvSpPr txBox="1"/>
          <p:nvPr/>
        </p:nvSpPr>
        <p:spPr>
          <a:xfrm>
            <a:off x="5099050" y="3082925"/>
            <a:ext cx="801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d&lt;&lt;r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电荷以体密度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ρ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均匀分布在厚度为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的无限大平板内，求板内外的场强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5843" name="Rectangle 4"/>
          <p:cNvSpPr>
            <a:spLocks noGrp="1"/>
          </p:cNvSpPr>
          <p:nvPr>
            <p:ph type="body" idx="4294967295"/>
          </p:nvPr>
        </p:nvSpPr>
        <p:spPr>
          <a:xfrm>
            <a:off x="914400" y="228600"/>
            <a:ext cx="8229600" cy="464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solidFill>
                  <a:srgbClr val="0033CC"/>
                </a:solidFill>
              </a:rPr>
              <a:t>电荷以体密度</a:t>
            </a:r>
            <a:r>
              <a:rPr lang="en-US" altLang="zh-CN" sz="2400" dirty="0">
                <a:solidFill>
                  <a:srgbClr val="0033CC"/>
                </a:solidFill>
              </a:rPr>
              <a:t>ρ</a:t>
            </a:r>
            <a:r>
              <a:rPr lang="zh-CN" altLang="en-US" sz="2400" dirty="0">
                <a:solidFill>
                  <a:srgbClr val="0033CC"/>
                </a:solidFill>
              </a:rPr>
              <a:t>均匀分布在厚度为</a:t>
            </a:r>
            <a:r>
              <a:rPr lang="en-US" altLang="zh-CN" sz="2400" dirty="0">
                <a:solidFill>
                  <a:srgbClr val="0033CC"/>
                </a:solidFill>
              </a:rPr>
              <a:t>d</a:t>
            </a:r>
            <a:r>
              <a:rPr lang="zh-CN" altLang="en-US" sz="2400" dirty="0">
                <a:solidFill>
                  <a:srgbClr val="0033CC"/>
                </a:solidFill>
              </a:rPr>
              <a:t>的无限大平板内，求板内外的场强</a:t>
            </a:r>
            <a:r>
              <a:rPr lang="en-US" altLang="zh-CN" sz="2400" dirty="0">
                <a:solidFill>
                  <a:srgbClr val="0033CC"/>
                </a:solidFill>
              </a:rPr>
              <a:t>E</a:t>
            </a:r>
            <a:r>
              <a:rPr lang="zh-CN" altLang="en-US" sz="2400" dirty="0">
                <a:solidFill>
                  <a:srgbClr val="0033CC"/>
                </a:solidFill>
              </a:rPr>
              <a:t>。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sp>
        <p:nvSpPr>
          <p:cNvPr id="35844" name="Rectangle 2"/>
          <p:cNvSpPr/>
          <p:nvPr/>
        </p:nvSpPr>
        <p:spPr>
          <a:xfrm>
            <a:off x="6096000" y="990600"/>
            <a:ext cx="1066800" cy="20574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1781" name="Rectangle 5"/>
          <p:cNvSpPr/>
          <p:nvPr/>
        </p:nvSpPr>
        <p:spPr>
          <a:xfrm>
            <a:off x="5791200" y="1524000"/>
            <a:ext cx="1676400" cy="990600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971782" name="Object 6"/>
          <p:cNvGraphicFramePr>
            <a:graphicFrameLocks noChangeAspect="1"/>
          </p:cNvGraphicFramePr>
          <p:nvPr/>
        </p:nvGraphicFramePr>
        <p:xfrm>
          <a:off x="1447800" y="1066800"/>
          <a:ext cx="1604963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748665" imgH="1320165" progId="Equation.3">
                  <p:embed/>
                </p:oleObj>
              </mc:Choice>
              <mc:Fallback>
                <p:oleObj name="" r:id="rId1" imgW="748665" imgH="13201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066800"/>
                        <a:ext cx="1604963" cy="283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3" name="Text Box 7"/>
          <p:cNvSpPr txBox="1"/>
          <p:nvPr/>
        </p:nvSpPr>
        <p:spPr>
          <a:xfrm>
            <a:off x="6629400" y="236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71784" name="Rectangle 8"/>
          <p:cNvSpPr/>
          <p:nvPr/>
        </p:nvSpPr>
        <p:spPr>
          <a:xfrm>
            <a:off x="6248400" y="1524000"/>
            <a:ext cx="762000" cy="990600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1785" name="Line 9"/>
          <p:cNvSpPr/>
          <p:nvPr/>
        </p:nvSpPr>
        <p:spPr>
          <a:xfrm>
            <a:off x="6629400" y="990600"/>
            <a:ext cx="0" cy="213360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971786" name="Object 10"/>
          <p:cNvGraphicFramePr>
            <a:graphicFrameLocks noChangeAspect="1"/>
          </p:cNvGraphicFramePr>
          <p:nvPr/>
        </p:nvGraphicFramePr>
        <p:xfrm>
          <a:off x="1371600" y="4038600"/>
          <a:ext cx="19240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901065" imgH="1320165" progId="Equation.3">
                  <p:embed/>
                </p:oleObj>
              </mc:Choice>
              <mc:Fallback>
                <p:oleObj name="" r:id="rId3" imgW="901065" imgH="13201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038600"/>
                        <a:ext cx="1924050" cy="281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/>
          <p:nvPr/>
        </p:nvSpPr>
        <p:spPr>
          <a:xfrm>
            <a:off x="288925" y="1219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外部</a:t>
            </a:r>
            <a:endParaRPr lang="zh-CN" altLang="en-US" sz="2400" dirty="0"/>
          </a:p>
        </p:txBody>
      </p:sp>
      <p:sp>
        <p:nvSpPr>
          <p:cNvPr id="35852" name="Text Box 12"/>
          <p:cNvSpPr txBox="1"/>
          <p:nvPr/>
        </p:nvSpPr>
        <p:spPr>
          <a:xfrm>
            <a:off x="228600" y="4267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内部</a:t>
            </a:r>
            <a:endParaRPr lang="zh-CN" altLang="en-US" sz="2400" dirty="0"/>
          </a:p>
        </p:txBody>
      </p:sp>
      <p:sp>
        <p:nvSpPr>
          <p:cNvPr id="971789" name="Line 13"/>
          <p:cNvSpPr/>
          <p:nvPr/>
        </p:nvSpPr>
        <p:spPr>
          <a:xfrm>
            <a:off x="4800600" y="5105400"/>
            <a:ext cx="3886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71790" name="Line 14"/>
          <p:cNvSpPr/>
          <p:nvPr/>
        </p:nvSpPr>
        <p:spPr>
          <a:xfrm flipV="1">
            <a:off x="6629400" y="3581400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71791" name="Line 15"/>
          <p:cNvSpPr/>
          <p:nvPr/>
        </p:nvSpPr>
        <p:spPr>
          <a:xfrm flipV="1">
            <a:off x="6172200" y="4343400"/>
            <a:ext cx="990600" cy="137160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1792" name="Line 16"/>
          <p:cNvSpPr/>
          <p:nvPr/>
        </p:nvSpPr>
        <p:spPr>
          <a:xfrm flipV="1">
            <a:off x="4800600" y="5715000"/>
            <a:ext cx="1371600" cy="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1793" name="Line 17"/>
          <p:cNvSpPr/>
          <p:nvPr/>
        </p:nvSpPr>
        <p:spPr>
          <a:xfrm flipV="1">
            <a:off x="7162800" y="4343400"/>
            <a:ext cx="1219200" cy="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71794" name="Object 18"/>
          <p:cNvGraphicFramePr>
            <a:graphicFrameLocks noChangeAspect="1"/>
          </p:cNvGraphicFramePr>
          <p:nvPr/>
        </p:nvGraphicFramePr>
        <p:xfrm>
          <a:off x="7239000" y="3505200"/>
          <a:ext cx="121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596900" imgH="215900" progId="Equation.3">
                  <p:embed/>
                </p:oleObj>
              </mc:Choice>
              <mc:Fallback>
                <p:oleObj name="" r:id="rId5" imgW="596900" imgH="215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05200"/>
                        <a:ext cx="1219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7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animBg="1"/>
      <p:bldP spid="971781" grpId="1" animBg="1"/>
      <p:bldP spid="971783" grpId="0"/>
      <p:bldP spid="9717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6867" name="Rectangle 2"/>
          <p:cNvSpPr/>
          <p:nvPr/>
        </p:nvSpPr>
        <p:spPr>
          <a:xfrm>
            <a:off x="4800600" y="2557463"/>
            <a:ext cx="609600" cy="243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O</a:t>
            </a:r>
            <a:endParaRPr lang="zh-CN" altLang="en-US" sz="1800" dirty="0"/>
          </a:p>
        </p:txBody>
      </p:sp>
      <p:sp>
        <p:nvSpPr>
          <p:cNvPr id="36868" name="Rectangle 3"/>
          <p:cNvSpPr/>
          <p:nvPr/>
        </p:nvSpPr>
        <p:spPr>
          <a:xfrm>
            <a:off x="4191000" y="2576513"/>
            <a:ext cx="609600" cy="2438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6869" name="Text Box 4"/>
          <p:cNvSpPr txBox="1"/>
          <p:nvPr/>
        </p:nvSpPr>
        <p:spPr>
          <a:xfrm>
            <a:off x="838200" y="0"/>
            <a:ext cx="83058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区有均匀正电荷，体密度　　，</a:t>
            </a:r>
            <a:r>
              <a:rPr lang="en-US" altLang="zh-CN" sz="2400" dirty="0"/>
              <a:t>p</a:t>
            </a:r>
            <a:r>
              <a:rPr lang="zh-CN" altLang="en-US" sz="2400" dirty="0"/>
              <a:t>区有均匀负电荷，体密度　　，两区电荷代数和为零，即                               ，求电场分布。</a:t>
            </a:r>
            <a:endParaRPr lang="zh-CN" altLang="en-US" sz="2400" dirty="0"/>
          </a:p>
        </p:txBody>
      </p:sp>
      <p:sp>
        <p:nvSpPr>
          <p:cNvPr id="36870" name="Line 9"/>
          <p:cNvSpPr/>
          <p:nvPr/>
        </p:nvSpPr>
        <p:spPr>
          <a:xfrm>
            <a:off x="2590800" y="4005263"/>
            <a:ext cx="457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aphicFrame>
        <p:nvGraphicFramePr>
          <p:cNvPr id="36871" name="Object 10"/>
          <p:cNvGraphicFramePr>
            <a:graphicFrameLocks noChangeAspect="1"/>
          </p:cNvGraphicFramePr>
          <p:nvPr/>
        </p:nvGraphicFramePr>
        <p:xfrm>
          <a:off x="3505200" y="3486150"/>
          <a:ext cx="673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79400" imgH="228600" progId="Equation.3">
                  <p:embed/>
                </p:oleObj>
              </mc:Choice>
              <mc:Fallback>
                <p:oleObj name="" r:id="rId1" imgW="279400" imgH="2286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5200" y="3486150"/>
                        <a:ext cx="6731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1"/>
          <p:cNvGraphicFramePr>
            <a:graphicFrameLocks noChangeAspect="1"/>
          </p:cNvGraphicFramePr>
          <p:nvPr/>
        </p:nvGraphicFramePr>
        <p:xfrm>
          <a:off x="5410200" y="3471863"/>
          <a:ext cx="3794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77800" imgH="241300" progId="Equation.3">
                  <p:embed/>
                </p:oleObj>
              </mc:Choice>
              <mc:Fallback>
                <p:oleObj name="" r:id="rId3" imgW="177800" imgH="24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471863"/>
                        <a:ext cx="379413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6"/>
          <p:cNvGraphicFramePr>
            <a:graphicFrameLocks noChangeAspect="1"/>
          </p:cNvGraphicFramePr>
          <p:nvPr/>
        </p:nvGraphicFramePr>
        <p:xfrm>
          <a:off x="4524375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190500" imgH="228600" progId="Equation.3">
                  <p:embed/>
                </p:oleObj>
              </mc:Choice>
              <mc:Fallback>
                <p:oleObj name="" r:id="rId5" imgW="1905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4375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7"/>
          <p:cNvGraphicFramePr>
            <a:graphicFrameLocks noChangeAspect="1"/>
          </p:cNvGraphicFramePr>
          <p:nvPr/>
        </p:nvGraphicFramePr>
        <p:xfrm>
          <a:off x="1295400" y="609600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03200" imgH="241300" progId="Equation.3">
                  <p:embed/>
                </p:oleObj>
              </mc:Choice>
              <mc:Fallback>
                <p:oleObj name="" r:id="rId7" imgW="203200" imgH="241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609600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20"/>
          <p:cNvGraphicFramePr>
            <a:graphicFrameLocks noChangeAspect="1"/>
          </p:cNvGraphicFramePr>
          <p:nvPr/>
        </p:nvGraphicFramePr>
        <p:xfrm>
          <a:off x="5564188" y="538163"/>
          <a:ext cx="25908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1016000" imgH="241300" progId="Equation.3">
                  <p:embed/>
                </p:oleObj>
              </mc:Choice>
              <mc:Fallback>
                <p:oleObj name="" r:id="rId9" imgW="1016000" imgH="2413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4188" y="538163"/>
                        <a:ext cx="2590800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983042" name="Rectangle 2"/>
          <p:cNvSpPr/>
          <p:nvPr/>
        </p:nvSpPr>
        <p:spPr>
          <a:xfrm>
            <a:off x="4800600" y="2557463"/>
            <a:ext cx="609600" cy="243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83043" name="Rectangle 3"/>
          <p:cNvSpPr/>
          <p:nvPr/>
        </p:nvSpPr>
        <p:spPr>
          <a:xfrm>
            <a:off x="4191000" y="2576513"/>
            <a:ext cx="609600" cy="2438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981200" y="1871663"/>
          <a:ext cx="579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1854200" imgH="203200" progId="Equation.3">
                  <p:embed/>
                </p:oleObj>
              </mc:Choice>
              <mc:Fallback>
                <p:oleObj name="" r:id="rId1" imgW="1854200" imgH="203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871663"/>
                        <a:ext cx="57912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6" name="Rectangle 6"/>
          <p:cNvSpPr/>
          <p:nvPr/>
        </p:nvSpPr>
        <p:spPr>
          <a:xfrm>
            <a:off x="3810000" y="2786063"/>
            <a:ext cx="19812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83047" name="Rectangle 7"/>
          <p:cNvSpPr/>
          <p:nvPr/>
        </p:nvSpPr>
        <p:spPr>
          <a:xfrm>
            <a:off x="3200400" y="3414713"/>
            <a:ext cx="25908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83048" name="Rectangle 8"/>
          <p:cNvSpPr/>
          <p:nvPr/>
        </p:nvSpPr>
        <p:spPr>
          <a:xfrm>
            <a:off x="3810000" y="4176713"/>
            <a:ext cx="25908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7897" name="Line 9"/>
          <p:cNvSpPr/>
          <p:nvPr/>
        </p:nvSpPr>
        <p:spPr>
          <a:xfrm>
            <a:off x="2590800" y="4005263"/>
            <a:ext cx="457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3505200" y="3486150"/>
          <a:ext cx="673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279400" imgH="228600" progId="Equation.3">
                  <p:embed/>
                </p:oleObj>
              </mc:Choice>
              <mc:Fallback>
                <p:oleObj name="" r:id="rId3" imgW="279400" imgH="228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486150"/>
                        <a:ext cx="6731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410200" y="3471863"/>
          <a:ext cx="3794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177800" imgH="241300" progId="Equation.3">
                  <p:embed/>
                </p:oleObj>
              </mc:Choice>
              <mc:Fallback>
                <p:oleObj name="" r:id="rId5" imgW="177800" imgH="241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3471863"/>
                        <a:ext cx="379413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2" name="Object 12"/>
          <p:cNvGraphicFramePr>
            <a:graphicFrameLocks noChangeAspect="1"/>
          </p:cNvGraphicFramePr>
          <p:nvPr/>
        </p:nvGraphicFramePr>
        <p:xfrm>
          <a:off x="881063" y="2957513"/>
          <a:ext cx="21383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914400" imgH="431800" progId="Equation.3">
                  <p:embed/>
                </p:oleObj>
              </mc:Choice>
              <mc:Fallback>
                <p:oleObj name="" r:id="rId7" imgW="914400" imgH="431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063" y="2957513"/>
                        <a:ext cx="2138362" cy="10096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3" name="Object 13"/>
          <p:cNvGraphicFramePr>
            <a:graphicFrameLocks noChangeAspect="1"/>
          </p:cNvGraphicFramePr>
          <p:nvPr/>
        </p:nvGraphicFramePr>
        <p:xfrm>
          <a:off x="5986463" y="2957513"/>
          <a:ext cx="1931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825500" imgH="431800" progId="Equation.3">
                  <p:embed/>
                </p:oleObj>
              </mc:Choice>
              <mc:Fallback>
                <p:oleObj name="" r:id="rId9" imgW="825500" imgH="431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6463" y="2957513"/>
                        <a:ext cx="1931987" cy="10096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4" name="Object 14"/>
          <p:cNvGraphicFramePr>
            <a:graphicFrameLocks noChangeAspect="1"/>
          </p:cNvGraphicFramePr>
          <p:nvPr/>
        </p:nvGraphicFramePr>
        <p:xfrm>
          <a:off x="1555750" y="4086225"/>
          <a:ext cx="22288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951865" imgH="444500" progId="Equation.3">
                  <p:embed/>
                </p:oleObj>
              </mc:Choice>
              <mc:Fallback>
                <p:oleObj name="" r:id="rId11" imgW="951865" imgH="4445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5750" y="4086225"/>
                        <a:ext cx="2228850" cy="10382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5" name="Object 15"/>
          <p:cNvGraphicFramePr>
            <a:graphicFrameLocks noChangeAspect="1"/>
          </p:cNvGraphicFramePr>
          <p:nvPr/>
        </p:nvGraphicFramePr>
        <p:xfrm>
          <a:off x="6684963" y="4086225"/>
          <a:ext cx="2019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3" imgW="862965" imgH="444500" progId="Equation.3">
                  <p:embed/>
                </p:oleObj>
              </mc:Choice>
              <mc:Fallback>
                <p:oleObj name="" r:id="rId13" imgW="862965" imgH="444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4963" y="4086225"/>
                        <a:ext cx="2019300" cy="10382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8" name="Object 18"/>
          <p:cNvGraphicFramePr>
            <a:graphicFrameLocks noChangeAspect="1"/>
          </p:cNvGraphicFramePr>
          <p:nvPr/>
        </p:nvGraphicFramePr>
        <p:xfrm>
          <a:off x="1828800" y="5853113"/>
          <a:ext cx="1143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419100" imgH="228600" progId="Equation.3">
                  <p:embed/>
                </p:oleObj>
              </mc:Choice>
              <mc:Fallback>
                <p:oleObj name="" r:id="rId15" imgW="419100" imgH="228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8800" y="5853113"/>
                        <a:ext cx="1143000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9" name="Object 19"/>
          <p:cNvGraphicFramePr>
            <a:graphicFrameLocks noChangeAspect="1"/>
          </p:cNvGraphicFramePr>
          <p:nvPr/>
        </p:nvGraphicFramePr>
        <p:xfrm>
          <a:off x="6629400" y="5853113"/>
          <a:ext cx="1176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7" imgW="431800" imgH="228600" progId="Equation.3">
                  <p:embed/>
                </p:oleObj>
              </mc:Choice>
              <mc:Fallback>
                <p:oleObj name="" r:id="rId17" imgW="431800" imgH="228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9400" y="5853113"/>
                        <a:ext cx="1176338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Text Box 4"/>
          <p:cNvSpPr txBox="1"/>
          <p:nvPr/>
        </p:nvSpPr>
        <p:spPr>
          <a:xfrm>
            <a:off x="838200" y="0"/>
            <a:ext cx="83058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区有正电荷，体密度　　，</a:t>
            </a:r>
            <a:r>
              <a:rPr lang="en-US" altLang="zh-CN" sz="2400" dirty="0"/>
              <a:t>p</a:t>
            </a:r>
            <a:r>
              <a:rPr lang="zh-CN" altLang="en-US" sz="2400" dirty="0"/>
              <a:t>区有负电荷，体密度　　，两区电荷代数和为零                               ，求电场分布。</a:t>
            </a:r>
            <a:endParaRPr lang="zh-CN" altLang="en-US" sz="2400" dirty="0"/>
          </a:p>
        </p:txBody>
      </p:sp>
      <p:graphicFrame>
        <p:nvGraphicFramePr>
          <p:cNvPr id="37907" name="Object 16"/>
          <p:cNvGraphicFramePr>
            <a:graphicFrameLocks noChangeAspect="1"/>
          </p:cNvGraphicFramePr>
          <p:nvPr/>
        </p:nvGraphicFramePr>
        <p:xfrm>
          <a:off x="4038600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190500" imgH="228600" progId="Equation.3">
                  <p:embed/>
                </p:oleObj>
              </mc:Choice>
              <mc:Fallback>
                <p:oleObj name="" r:id="rId19" imgW="190500" imgH="228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38600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7"/>
          <p:cNvGraphicFramePr>
            <a:graphicFrameLocks noChangeAspect="1"/>
          </p:cNvGraphicFramePr>
          <p:nvPr/>
        </p:nvGraphicFramePr>
        <p:xfrm>
          <a:off x="7772400" y="66675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1" imgW="203200" imgH="241300" progId="Equation.3">
                  <p:embed/>
                </p:oleObj>
              </mc:Choice>
              <mc:Fallback>
                <p:oleObj name="" r:id="rId21" imgW="203200" imgH="2413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66675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0"/>
          <p:cNvGraphicFramePr>
            <a:graphicFrameLocks noChangeAspect="1"/>
          </p:cNvGraphicFramePr>
          <p:nvPr/>
        </p:nvGraphicFramePr>
        <p:xfrm>
          <a:off x="3429000" y="609600"/>
          <a:ext cx="2590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3" imgW="1016000" imgH="241300" progId="Equation.3">
                  <p:embed/>
                </p:oleObj>
              </mc:Choice>
              <mc:Fallback>
                <p:oleObj name="" r:id="rId23" imgW="1016000" imgH="241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29000" y="609600"/>
                        <a:ext cx="2590800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83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8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8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8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 animBg="1"/>
      <p:bldP spid="983042" grpId="1" animBg="1"/>
      <p:bldP spid="983043" grpId="0" animBg="1"/>
      <p:bldP spid="983043" grpId="1" animBg="1"/>
      <p:bldP spid="983046" grpId="0" animBg="1"/>
      <p:bldP spid="983047" grpId="0" animBg="1"/>
      <p:bldP spid="983047" grpId="1" animBg="1"/>
      <p:bldP spid="983048" grpId="0" animBg="1"/>
      <p:bldP spid="98304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39939" name="Rectangle 2"/>
          <p:cNvSpPr/>
          <p:nvPr/>
        </p:nvSpPr>
        <p:spPr>
          <a:xfrm>
            <a:off x="2362200" y="1828800"/>
            <a:ext cx="914400" cy="243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9940" name="Rectangle 3"/>
          <p:cNvSpPr/>
          <p:nvPr/>
        </p:nvSpPr>
        <p:spPr>
          <a:xfrm>
            <a:off x="1752600" y="1828800"/>
            <a:ext cx="609600" cy="2438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8949" name="Rectangle 5"/>
          <p:cNvSpPr/>
          <p:nvPr/>
        </p:nvSpPr>
        <p:spPr>
          <a:xfrm>
            <a:off x="152400" y="3581400"/>
            <a:ext cx="19812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8950" name="Rectangle 6"/>
          <p:cNvSpPr/>
          <p:nvPr/>
        </p:nvSpPr>
        <p:spPr>
          <a:xfrm>
            <a:off x="2590800" y="3581400"/>
            <a:ext cx="18288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9943" name="Line 7"/>
          <p:cNvSpPr/>
          <p:nvPr/>
        </p:nvSpPr>
        <p:spPr>
          <a:xfrm>
            <a:off x="152400" y="3124200"/>
            <a:ext cx="457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066800" y="2605088"/>
          <a:ext cx="673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79400" imgH="228600" progId="Equation.3">
                  <p:embed/>
                </p:oleObj>
              </mc:Choice>
              <mc:Fallback>
                <p:oleObj name="" r:id="rId1" imgW="279400" imgH="228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605088"/>
                        <a:ext cx="6731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276600" y="2590800"/>
          <a:ext cx="379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177800" imgH="241300" progId="Equation.3">
                  <p:embed/>
                </p:oleObj>
              </mc:Choice>
              <mc:Fallback>
                <p:oleObj name="" r:id="rId3" imgW="177800" imgH="2413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379413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54" name="Object 10"/>
          <p:cNvGraphicFramePr>
            <a:graphicFrameLocks noChangeAspect="1"/>
          </p:cNvGraphicFramePr>
          <p:nvPr/>
        </p:nvGraphicFramePr>
        <p:xfrm>
          <a:off x="347663" y="4724400"/>
          <a:ext cx="2584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1104900" imgH="431800" progId="Equation.3">
                  <p:embed/>
                </p:oleObj>
              </mc:Choice>
              <mc:Fallback>
                <p:oleObj name="" r:id="rId5" imgW="1104900" imgH="4318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663" y="4724400"/>
                        <a:ext cx="2584450" cy="10096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55" name="Object 11"/>
          <p:cNvGraphicFramePr>
            <a:graphicFrameLocks noChangeAspect="1"/>
          </p:cNvGraphicFramePr>
          <p:nvPr/>
        </p:nvGraphicFramePr>
        <p:xfrm>
          <a:off x="3290888" y="4738688"/>
          <a:ext cx="29416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1256665" imgH="444500" progId="Equation.3">
                  <p:embed/>
                </p:oleObj>
              </mc:Choice>
              <mc:Fallback>
                <p:oleObj name="" r:id="rId7" imgW="1256665" imgH="444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0888" y="4738688"/>
                        <a:ext cx="2941637" cy="10398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58" name="Line 14"/>
          <p:cNvSpPr/>
          <p:nvPr/>
        </p:nvSpPr>
        <p:spPr>
          <a:xfrm>
            <a:off x="1752600" y="2362200"/>
            <a:ext cx="609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8959" name="Line 15"/>
          <p:cNvSpPr/>
          <p:nvPr/>
        </p:nvSpPr>
        <p:spPr>
          <a:xfrm>
            <a:off x="2362200" y="3657600"/>
            <a:ext cx="9144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8960" name="Rectangle 16"/>
          <p:cNvSpPr/>
          <p:nvPr/>
        </p:nvSpPr>
        <p:spPr>
          <a:xfrm>
            <a:off x="6705600" y="1828800"/>
            <a:ext cx="914400" cy="243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8961" name="Rectangle 17"/>
          <p:cNvSpPr/>
          <p:nvPr/>
        </p:nvSpPr>
        <p:spPr>
          <a:xfrm>
            <a:off x="6096000" y="1828800"/>
            <a:ext cx="609600" cy="2438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78962" name="Line 18"/>
          <p:cNvSpPr/>
          <p:nvPr/>
        </p:nvSpPr>
        <p:spPr>
          <a:xfrm>
            <a:off x="5105400" y="3124200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aphicFrame>
        <p:nvGraphicFramePr>
          <p:cNvPr id="978963" name="Object 19"/>
          <p:cNvGraphicFramePr>
            <a:graphicFrameLocks noChangeAspect="1"/>
          </p:cNvGraphicFramePr>
          <p:nvPr/>
        </p:nvGraphicFramePr>
        <p:xfrm>
          <a:off x="5410200" y="2605088"/>
          <a:ext cx="673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279400" imgH="228600" progId="Equation.3">
                  <p:embed/>
                </p:oleObj>
              </mc:Choice>
              <mc:Fallback>
                <p:oleObj name="" r:id="rId9" imgW="279400" imgH="228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0200" y="2605088"/>
                        <a:ext cx="6731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64" name="Object 20"/>
          <p:cNvGraphicFramePr>
            <a:graphicFrameLocks noChangeAspect="1"/>
          </p:cNvGraphicFramePr>
          <p:nvPr/>
        </p:nvGraphicFramePr>
        <p:xfrm>
          <a:off x="7620000" y="2590800"/>
          <a:ext cx="379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0" imgW="177800" imgH="241300" progId="Equation.3">
                  <p:embed/>
                </p:oleObj>
              </mc:Choice>
              <mc:Fallback>
                <p:oleObj name="" r:id="rId10" imgW="177800" imgH="2413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2590800"/>
                        <a:ext cx="379413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65" name="Line 21"/>
          <p:cNvSpPr/>
          <p:nvPr/>
        </p:nvSpPr>
        <p:spPr>
          <a:xfrm flipV="1">
            <a:off x="6096000" y="2133600"/>
            <a:ext cx="609600" cy="990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8966" name="Line 22"/>
          <p:cNvSpPr/>
          <p:nvPr/>
        </p:nvSpPr>
        <p:spPr>
          <a:xfrm flipH="1" flipV="1">
            <a:off x="6705600" y="2133600"/>
            <a:ext cx="914400" cy="990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78967" name="Object 23"/>
          <p:cNvGraphicFramePr>
            <a:graphicFrameLocks noChangeAspect="1"/>
          </p:cNvGraphicFramePr>
          <p:nvPr/>
        </p:nvGraphicFramePr>
        <p:xfrm>
          <a:off x="6938963" y="1828800"/>
          <a:ext cx="17303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952500" imgH="457200" progId="Equation.3">
                  <p:embed/>
                </p:oleObj>
              </mc:Choice>
              <mc:Fallback>
                <p:oleObj name="" r:id="rId11" imgW="952500" imgH="457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8963" y="1828800"/>
                        <a:ext cx="173037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4"/>
          <p:cNvSpPr txBox="1"/>
          <p:nvPr/>
        </p:nvSpPr>
        <p:spPr>
          <a:xfrm>
            <a:off x="838200" y="0"/>
            <a:ext cx="83058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区有正电荷，体密度　　，</a:t>
            </a:r>
            <a:r>
              <a:rPr lang="en-US" altLang="zh-CN" sz="2400" dirty="0"/>
              <a:t>p</a:t>
            </a:r>
            <a:r>
              <a:rPr lang="zh-CN" altLang="en-US" sz="2400" dirty="0"/>
              <a:t>区有负电荷，体密度　　，两区电荷代数和为零                               ，求电场分布。</a:t>
            </a:r>
            <a:endParaRPr lang="zh-CN" altLang="en-US" sz="2400" dirty="0"/>
          </a:p>
        </p:txBody>
      </p:sp>
      <p:graphicFrame>
        <p:nvGraphicFramePr>
          <p:cNvPr id="39959" name="Object 16"/>
          <p:cNvGraphicFramePr>
            <a:graphicFrameLocks noChangeAspect="1"/>
          </p:cNvGraphicFramePr>
          <p:nvPr/>
        </p:nvGraphicFramePr>
        <p:xfrm>
          <a:off x="4038600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3" imgW="190500" imgH="228600" progId="Equation.3">
                  <p:embed/>
                </p:oleObj>
              </mc:Choice>
              <mc:Fallback>
                <p:oleObj name="" r:id="rId13" imgW="190500" imgH="228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17"/>
          <p:cNvGraphicFramePr>
            <a:graphicFrameLocks noChangeAspect="1"/>
          </p:cNvGraphicFramePr>
          <p:nvPr/>
        </p:nvGraphicFramePr>
        <p:xfrm>
          <a:off x="7772400" y="66675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5" imgW="203200" imgH="241300" progId="Equation.3">
                  <p:embed/>
                </p:oleObj>
              </mc:Choice>
              <mc:Fallback>
                <p:oleObj name="" r:id="rId15" imgW="203200" imgH="2413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66675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8"/>
          <p:cNvGraphicFramePr>
            <a:graphicFrameLocks noChangeAspect="1"/>
          </p:cNvGraphicFramePr>
          <p:nvPr/>
        </p:nvGraphicFramePr>
        <p:xfrm>
          <a:off x="3429000" y="609600"/>
          <a:ext cx="2590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1016000" imgH="241300" progId="Equation.3">
                  <p:embed/>
                </p:oleObj>
              </mc:Choice>
              <mc:Fallback>
                <p:oleObj name="" r:id="rId17" imgW="1016000" imgH="2413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609600"/>
                        <a:ext cx="2590800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"/>
          <p:cNvSpPr/>
          <p:nvPr/>
        </p:nvSpPr>
        <p:spPr>
          <a:xfrm>
            <a:off x="2057400" y="2209800"/>
            <a:ext cx="1066800" cy="457200"/>
          </a:xfrm>
          <a:prstGeom prst="rect">
            <a:avLst/>
          </a:prstGeom>
          <a:noFill/>
          <a:ln w="28575" cap="rnd" cmpd="sng">
            <a:solidFill>
              <a:srgbClr val="00FF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78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78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7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7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7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9" grpId="0" animBg="1"/>
      <p:bldP spid="978949" grpId="1" animBg="1"/>
      <p:bldP spid="978950" grpId="0" animBg="1"/>
      <p:bldP spid="978950" grpId="1" animBg="1"/>
      <p:bldP spid="978960" grpId="0" animBg="1"/>
      <p:bldP spid="978961" grpId="0" animBg="1"/>
      <p:bldP spid="26" grpId="0" animBg="1"/>
      <p:bldP spid="2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40963" name="Rectangle 4"/>
          <p:cNvSpPr/>
          <p:nvPr/>
        </p:nvSpPr>
        <p:spPr>
          <a:xfrm>
            <a:off x="381000" y="1447800"/>
            <a:ext cx="8305800" cy="3352800"/>
          </a:xfrm>
          <a:prstGeom prst="rect">
            <a:avLst/>
          </a:prstGeom>
          <a:noFill/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习题：</a:t>
            </a:r>
            <a:r>
              <a:rPr lang="en-US" altLang="zh-CN" sz="3600" dirty="0">
                <a:latin typeface="Times New Roman" panose="02020603050405020304" pitchFamily="18" charset="0"/>
              </a:rPr>
              <a:t>P89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            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19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533400" y="1562100"/>
            <a:ext cx="8229600" cy="4648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静电场中的稳定平衡（略偏离平衡位置后能否自动回到平衡位置）</a:t>
            </a:r>
            <a:endParaRPr lang="zh-CN" altLang="en-US" dirty="0"/>
          </a:p>
        </p:txBody>
      </p:sp>
      <p:sp>
        <p:nvSpPr>
          <p:cNvPr id="4198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792B25"/>
                </a:solidFill>
              </a:rPr>
              <a:t>高斯定理的应用（续）</a:t>
            </a:r>
            <a:endParaRPr lang="zh-CN" altLang="en-US" dirty="0">
              <a:solidFill>
                <a:srgbClr val="792B25"/>
              </a:solidFill>
            </a:endParaRPr>
          </a:p>
        </p:txBody>
      </p:sp>
      <p:sp>
        <p:nvSpPr>
          <p:cNvPr id="41989" name="Oval 4"/>
          <p:cNvSpPr/>
          <p:nvPr/>
        </p:nvSpPr>
        <p:spPr>
          <a:xfrm>
            <a:off x="3200400" y="2819400"/>
            <a:ext cx="2819400" cy="2667000"/>
          </a:xfrm>
          <a:prstGeom prst="ellipse">
            <a:avLst/>
          </a:prstGeom>
          <a:noFill/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0" name="Oval 5"/>
          <p:cNvSpPr/>
          <p:nvPr/>
        </p:nvSpPr>
        <p:spPr>
          <a:xfrm>
            <a:off x="3124200" y="40005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1" name="Oval 6"/>
          <p:cNvSpPr/>
          <p:nvPr/>
        </p:nvSpPr>
        <p:spPr>
          <a:xfrm>
            <a:off x="5943600" y="4029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2" name="Oval 7"/>
          <p:cNvSpPr/>
          <p:nvPr/>
        </p:nvSpPr>
        <p:spPr>
          <a:xfrm>
            <a:off x="4572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3" name="Oval 8"/>
          <p:cNvSpPr/>
          <p:nvPr/>
        </p:nvSpPr>
        <p:spPr>
          <a:xfrm>
            <a:off x="4572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4" name="Oval 4"/>
          <p:cNvSpPr/>
          <p:nvPr/>
        </p:nvSpPr>
        <p:spPr>
          <a:xfrm>
            <a:off x="3200400" y="3352800"/>
            <a:ext cx="2819400" cy="1504950"/>
          </a:xfrm>
          <a:prstGeom prst="ellipse">
            <a:avLst/>
          </a:prstGeom>
          <a:noFill/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5" name="Oval 7"/>
          <p:cNvSpPr/>
          <p:nvPr/>
        </p:nvSpPr>
        <p:spPr>
          <a:xfrm>
            <a:off x="4584700" y="27527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6" name="Oval 7"/>
          <p:cNvSpPr/>
          <p:nvPr/>
        </p:nvSpPr>
        <p:spPr>
          <a:xfrm>
            <a:off x="4267200" y="47704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997" name="Oval 7"/>
          <p:cNvSpPr/>
          <p:nvPr/>
        </p:nvSpPr>
        <p:spPr>
          <a:xfrm>
            <a:off x="4876800" y="33067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9533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静电场中的稳定平衡（略偏离平衡位置后能否自动回到平衡位置）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某一点若不存在负电荷，则正电荷在该点不能处于稳定的平衡。</a:t>
            </a:r>
            <a:endParaRPr lang="zh-CN" altLang="en-US" dirty="0"/>
          </a:p>
        </p:txBody>
      </p:sp>
      <p:sp>
        <p:nvSpPr>
          <p:cNvPr id="43012" name="Line 9"/>
          <p:cNvSpPr/>
          <p:nvPr/>
        </p:nvSpPr>
        <p:spPr>
          <a:xfrm>
            <a:off x="4114800" y="3810000"/>
            <a:ext cx="45720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3" name="Line 10"/>
          <p:cNvSpPr/>
          <p:nvPr/>
        </p:nvSpPr>
        <p:spPr>
          <a:xfrm flipH="1" flipV="1">
            <a:off x="4648200" y="4267200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4" name="Line 11"/>
          <p:cNvSpPr/>
          <p:nvPr/>
        </p:nvSpPr>
        <p:spPr>
          <a:xfrm flipH="1">
            <a:off x="4724400" y="3733800"/>
            <a:ext cx="533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5" name="Rectangle 1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  <p:sp>
        <p:nvSpPr>
          <p:cNvPr id="43016" name="Line 13"/>
          <p:cNvSpPr/>
          <p:nvPr/>
        </p:nvSpPr>
        <p:spPr>
          <a:xfrm flipH="1">
            <a:off x="4648200" y="37338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7" name="Line 14"/>
          <p:cNvSpPr/>
          <p:nvPr/>
        </p:nvSpPr>
        <p:spPr>
          <a:xfrm flipV="1">
            <a:off x="4267200" y="41910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8" name="Line 15"/>
          <p:cNvSpPr/>
          <p:nvPr/>
        </p:nvSpPr>
        <p:spPr>
          <a:xfrm flipH="1" flipV="1">
            <a:off x="4724400" y="4191000"/>
            <a:ext cx="457200" cy="76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3019" name="Oval 4"/>
          <p:cNvSpPr/>
          <p:nvPr/>
        </p:nvSpPr>
        <p:spPr>
          <a:xfrm>
            <a:off x="3200400" y="2819400"/>
            <a:ext cx="2819400" cy="2667000"/>
          </a:xfrm>
          <a:prstGeom prst="ellipse">
            <a:avLst/>
          </a:prstGeom>
          <a:noFill/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0" name="Oval 5"/>
          <p:cNvSpPr/>
          <p:nvPr/>
        </p:nvSpPr>
        <p:spPr>
          <a:xfrm>
            <a:off x="3124200" y="40005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1" name="Oval 6"/>
          <p:cNvSpPr/>
          <p:nvPr/>
        </p:nvSpPr>
        <p:spPr>
          <a:xfrm>
            <a:off x="5943600" y="4029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2" name="Oval 7"/>
          <p:cNvSpPr/>
          <p:nvPr/>
        </p:nvSpPr>
        <p:spPr>
          <a:xfrm>
            <a:off x="4572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3" name="Oval 8"/>
          <p:cNvSpPr/>
          <p:nvPr/>
        </p:nvSpPr>
        <p:spPr>
          <a:xfrm>
            <a:off x="4572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4" name="Oval 4"/>
          <p:cNvSpPr/>
          <p:nvPr/>
        </p:nvSpPr>
        <p:spPr>
          <a:xfrm>
            <a:off x="3200400" y="3352800"/>
            <a:ext cx="2819400" cy="1504950"/>
          </a:xfrm>
          <a:prstGeom prst="ellipse">
            <a:avLst/>
          </a:prstGeom>
          <a:noFill/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5" name="Oval 7"/>
          <p:cNvSpPr/>
          <p:nvPr/>
        </p:nvSpPr>
        <p:spPr>
          <a:xfrm>
            <a:off x="4584700" y="27527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6" name="Oval 7"/>
          <p:cNvSpPr/>
          <p:nvPr/>
        </p:nvSpPr>
        <p:spPr>
          <a:xfrm>
            <a:off x="4343400" y="47720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3027" name="Oval 7"/>
          <p:cNvSpPr/>
          <p:nvPr/>
        </p:nvSpPr>
        <p:spPr>
          <a:xfrm>
            <a:off x="4800600" y="32972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3347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3347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3347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792B25"/>
                </a:solidFill>
              </a:rPr>
              <a:t>原子的稳定性</a:t>
            </a:r>
            <a:endParaRPr lang="zh-CN" altLang="en-US" dirty="0">
              <a:solidFill>
                <a:srgbClr val="792B25"/>
              </a:solidFill>
            </a:endParaRPr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45060" name="Oval 4"/>
          <p:cNvSpPr/>
          <p:nvPr/>
        </p:nvSpPr>
        <p:spPr>
          <a:xfrm>
            <a:off x="1447800" y="2819400"/>
            <a:ext cx="2057400" cy="19050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5061" name="Oval 5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5062" name="Oval 6"/>
          <p:cNvSpPr/>
          <p:nvPr/>
        </p:nvSpPr>
        <p:spPr>
          <a:xfrm>
            <a:off x="5257800" y="2819400"/>
            <a:ext cx="2057400" cy="1905000"/>
          </a:xfrm>
          <a:prstGeom prst="ellipse">
            <a:avLst/>
          </a:prstGeom>
          <a:noFill/>
          <a:ln w="28575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5063" name="Oval 7"/>
          <p:cNvSpPr/>
          <p:nvPr/>
        </p:nvSpPr>
        <p:spPr>
          <a:xfrm>
            <a:off x="6248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5064" name="Text Box 9"/>
          <p:cNvSpPr txBox="1"/>
          <p:nvPr/>
        </p:nvSpPr>
        <p:spPr>
          <a:xfrm>
            <a:off x="1050925" y="2078038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均匀的正电荷球体</a:t>
            </a:r>
            <a:endParaRPr lang="zh-CN" altLang="en-US" sz="2400" dirty="0"/>
          </a:p>
        </p:txBody>
      </p:sp>
      <p:sp>
        <p:nvSpPr>
          <p:cNvPr id="45065" name="Line 10"/>
          <p:cNvSpPr/>
          <p:nvPr/>
        </p:nvSpPr>
        <p:spPr>
          <a:xfrm>
            <a:off x="2209800" y="2514600"/>
            <a:ext cx="2286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5066" name="Text Box 11"/>
          <p:cNvSpPr txBox="1"/>
          <p:nvPr/>
        </p:nvSpPr>
        <p:spPr>
          <a:xfrm>
            <a:off x="1066800" y="510540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负电荷集中在其中心</a:t>
            </a:r>
            <a:endParaRPr lang="zh-CN" altLang="en-US" sz="2400" dirty="0"/>
          </a:p>
        </p:txBody>
      </p:sp>
      <p:sp>
        <p:nvSpPr>
          <p:cNvPr id="45067" name="Line 12"/>
          <p:cNvSpPr/>
          <p:nvPr/>
        </p:nvSpPr>
        <p:spPr>
          <a:xfrm flipH="1" flipV="1">
            <a:off x="2514600" y="3962400"/>
            <a:ext cx="762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5068" name="Text Box 13"/>
          <p:cNvSpPr txBox="1"/>
          <p:nvPr/>
        </p:nvSpPr>
        <p:spPr>
          <a:xfrm>
            <a:off x="990600" y="1447800"/>
            <a:ext cx="3070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原子的汤姆逊模型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45069" name="Text Box 14"/>
          <p:cNvSpPr txBox="1"/>
          <p:nvPr/>
        </p:nvSpPr>
        <p:spPr>
          <a:xfrm>
            <a:off x="5105400" y="1524000"/>
            <a:ext cx="2349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原子的电子云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pic>
        <p:nvPicPr>
          <p:cNvPr id="45070" name="Picture 15" descr="GTRYZNUFW00~FE5D_[6VX{A"/>
          <p:cNvPicPr>
            <a:picLocks noChangeAspect="1"/>
          </p:cNvPicPr>
          <p:nvPr/>
        </p:nvPicPr>
        <p:blipFill>
          <a:blip r:embed="rId1"/>
          <a:srcRect l="6757" t="8109" r="72974" b="72974"/>
          <a:stretch>
            <a:fillRect/>
          </a:stretch>
        </p:blipFill>
        <p:spPr>
          <a:xfrm>
            <a:off x="5105400" y="2667000"/>
            <a:ext cx="2362200" cy="220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pSp>
        <p:nvGrpSpPr>
          <p:cNvPr id="7171" name="Group 2"/>
          <p:cNvGrpSpPr/>
          <p:nvPr/>
        </p:nvGrpSpPr>
        <p:grpSpPr>
          <a:xfrm>
            <a:off x="6019800" y="442913"/>
            <a:ext cx="2971800" cy="2971800"/>
            <a:chOff x="3792" y="480"/>
            <a:chExt cx="1872" cy="1872"/>
          </a:xfrm>
        </p:grpSpPr>
        <p:grpSp>
          <p:nvGrpSpPr>
            <p:cNvPr id="7183" name="Group 3"/>
            <p:cNvGrpSpPr/>
            <p:nvPr/>
          </p:nvGrpSpPr>
          <p:grpSpPr>
            <a:xfrm>
              <a:off x="3792" y="480"/>
              <a:ext cx="1872" cy="1872"/>
              <a:chOff x="3792" y="480"/>
              <a:chExt cx="1872" cy="1872"/>
            </a:xfrm>
          </p:grpSpPr>
          <p:sp>
            <p:nvSpPr>
              <p:cNvPr id="7185" name="Rectangle 4"/>
              <p:cNvSpPr/>
              <p:nvPr/>
            </p:nvSpPr>
            <p:spPr>
              <a:xfrm>
                <a:off x="3792" y="480"/>
                <a:ext cx="1872" cy="187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7186" name="Group 5"/>
              <p:cNvGrpSpPr/>
              <p:nvPr/>
            </p:nvGrpSpPr>
            <p:grpSpPr>
              <a:xfrm>
                <a:off x="4176" y="816"/>
                <a:ext cx="1187" cy="1200"/>
                <a:chOff x="6144" y="864"/>
                <a:chExt cx="1187" cy="1200"/>
              </a:xfrm>
            </p:grpSpPr>
            <p:grpSp>
              <p:nvGrpSpPr>
                <p:cNvPr id="7187" name="Group 6"/>
                <p:cNvGrpSpPr/>
                <p:nvPr/>
              </p:nvGrpSpPr>
              <p:grpSpPr>
                <a:xfrm>
                  <a:off x="6144" y="864"/>
                  <a:ext cx="1187" cy="1200"/>
                  <a:chOff x="6144" y="864"/>
                  <a:chExt cx="1187" cy="1200"/>
                </a:xfrm>
              </p:grpSpPr>
              <p:sp>
                <p:nvSpPr>
                  <p:cNvPr id="7189" name="Oval 7"/>
                  <p:cNvSpPr/>
                  <p:nvPr/>
                </p:nvSpPr>
                <p:spPr>
                  <a:xfrm>
                    <a:off x="6144" y="877"/>
                    <a:ext cx="1178" cy="115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  <p:sp>
                <p:nvSpPr>
                  <p:cNvPr id="7190" name="Text Box 8"/>
                  <p:cNvSpPr txBox="1"/>
                  <p:nvPr/>
                </p:nvSpPr>
                <p:spPr>
                  <a:xfrm>
                    <a:off x="6674" y="864"/>
                    <a:ext cx="225" cy="9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1" name="Rectangle 9"/>
                  <p:cNvSpPr/>
                  <p:nvPr/>
                </p:nvSpPr>
                <p:spPr>
                  <a:xfrm>
                    <a:off x="6434" y="912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2" name="Rectangle 10"/>
                  <p:cNvSpPr/>
                  <p:nvPr/>
                </p:nvSpPr>
                <p:spPr>
                  <a:xfrm>
                    <a:off x="6914" y="96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3" name="Rectangle 11"/>
                  <p:cNvSpPr/>
                  <p:nvPr/>
                </p:nvSpPr>
                <p:spPr>
                  <a:xfrm>
                    <a:off x="7058" y="1152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4" name="Rectangle 12"/>
                  <p:cNvSpPr/>
                  <p:nvPr/>
                </p:nvSpPr>
                <p:spPr>
                  <a:xfrm>
                    <a:off x="7106" y="1344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5" name="Rectangle 13"/>
                  <p:cNvSpPr/>
                  <p:nvPr/>
                </p:nvSpPr>
                <p:spPr>
                  <a:xfrm>
                    <a:off x="7010" y="153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6" name="Rectangle 14"/>
                  <p:cNvSpPr/>
                  <p:nvPr/>
                </p:nvSpPr>
                <p:spPr>
                  <a:xfrm>
                    <a:off x="6242" y="105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7" name="Rectangle 15"/>
                  <p:cNvSpPr/>
                  <p:nvPr/>
                </p:nvSpPr>
                <p:spPr>
                  <a:xfrm>
                    <a:off x="6146" y="129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8" name="Rectangle 16"/>
                  <p:cNvSpPr/>
                  <p:nvPr/>
                </p:nvSpPr>
                <p:spPr>
                  <a:xfrm>
                    <a:off x="6242" y="153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Rectangle 17"/>
                  <p:cNvSpPr/>
                  <p:nvPr/>
                </p:nvSpPr>
                <p:spPr>
                  <a:xfrm>
                    <a:off x="6386" y="168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Rectangle 18"/>
                  <p:cNvSpPr/>
                  <p:nvPr/>
                </p:nvSpPr>
                <p:spPr>
                  <a:xfrm>
                    <a:off x="6866" y="168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Rectangle 19"/>
                  <p:cNvSpPr/>
                  <p:nvPr/>
                </p:nvSpPr>
                <p:spPr>
                  <a:xfrm>
                    <a:off x="6626" y="177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Line 20"/>
                  <p:cNvSpPr/>
                  <p:nvPr/>
                </p:nvSpPr>
                <p:spPr>
                  <a:xfrm flipH="1">
                    <a:off x="6323" y="1440"/>
                    <a:ext cx="399" cy="43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7203" name="Text Box 21"/>
                  <p:cNvSpPr txBox="1"/>
                  <p:nvPr/>
                </p:nvSpPr>
                <p:spPr>
                  <a:xfrm>
                    <a:off x="6434" y="1584"/>
                    <a:ext cx="11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zh-CN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7188" name="Object 22"/>
                <p:cNvGraphicFramePr>
                  <a:graphicFrameLocks noChangeAspect="1"/>
                </p:cNvGraphicFramePr>
                <p:nvPr/>
              </p:nvGraphicFramePr>
              <p:xfrm>
                <a:off x="6474" y="1200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" r:id="rId1" imgW="152400" imgH="177800" progId="Equation.3">
                        <p:embed/>
                      </p:oleObj>
                    </mc:Choice>
                    <mc:Fallback>
                      <p:oleObj name="" r:id="rId1" imgW="152400" imgH="177800" progId="Equation.3">
                        <p:embed/>
                        <p:pic>
                          <p:nvPicPr>
                            <p:cNvPr id="0" name="图片 309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74" y="1200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184" name="Object 23"/>
            <p:cNvGraphicFramePr>
              <a:graphicFrameLocks noChangeAspect="1"/>
            </p:cNvGraphicFramePr>
            <p:nvPr/>
          </p:nvGraphicFramePr>
          <p:xfrm>
            <a:off x="4575" y="148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75" y="148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Text Box 24"/>
          <p:cNvSpPr txBox="1"/>
          <p:nvPr/>
        </p:nvSpPr>
        <p:spPr>
          <a:xfrm>
            <a:off x="1066800" y="3048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均匀带电球壳的电场强度</a:t>
            </a:r>
            <a:endParaRPr lang="zh-CN" altLang="en-US" sz="2800" dirty="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grpSp>
        <p:nvGrpSpPr>
          <p:cNvPr id="7173" name="Group 40"/>
          <p:cNvGrpSpPr/>
          <p:nvPr/>
        </p:nvGrpSpPr>
        <p:grpSpPr>
          <a:xfrm>
            <a:off x="228600" y="817563"/>
            <a:ext cx="5867400" cy="1379537"/>
            <a:chOff x="144" y="716"/>
            <a:chExt cx="3696" cy="869"/>
          </a:xfrm>
        </p:grpSpPr>
        <p:sp>
          <p:nvSpPr>
            <p:cNvPr id="7180" name="Text Box 41"/>
            <p:cNvSpPr txBox="1"/>
            <p:nvPr/>
          </p:nvSpPr>
          <p:spPr>
            <a:xfrm>
              <a:off x="144" y="720"/>
              <a:ext cx="3696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一半径为   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均匀带电     的薄球壳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求球壳内外任意点的电场强 度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42"/>
            <p:cNvGraphicFramePr>
              <a:graphicFrameLocks noChangeAspect="1"/>
            </p:cNvGraphicFramePr>
            <p:nvPr/>
          </p:nvGraphicFramePr>
          <p:xfrm>
            <a:off x="1557" y="716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152400" imgH="165100" progId="Equation.3">
                    <p:embed/>
                  </p:oleObj>
                </mc:Choice>
                <mc:Fallback>
                  <p:oleObj name="" r:id="rId5" imgW="152400" imgH="1651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57" y="716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43"/>
            <p:cNvGraphicFramePr>
              <a:graphicFrameLocks noChangeAspect="1"/>
            </p:cNvGraphicFramePr>
            <p:nvPr/>
          </p:nvGraphicFramePr>
          <p:xfrm>
            <a:off x="2928" y="720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52400" imgH="203200" progId="Equation.3">
                    <p:embed/>
                  </p:oleObj>
                </mc:Choice>
                <mc:Fallback>
                  <p:oleObj name="" r:id="rId7" imgW="152400" imgH="203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28" y="720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" name="Group 57"/>
          <p:cNvGrpSpPr/>
          <p:nvPr/>
        </p:nvGrpSpPr>
        <p:grpSpPr>
          <a:xfrm>
            <a:off x="1143000" y="1890713"/>
            <a:ext cx="3048000" cy="557212"/>
            <a:chOff x="192" y="1344"/>
            <a:chExt cx="1920" cy="351"/>
          </a:xfrm>
        </p:grpSpPr>
        <p:sp>
          <p:nvSpPr>
            <p:cNvPr id="7178" name="Text Box 58"/>
            <p:cNvSpPr txBox="1"/>
            <p:nvPr/>
          </p:nvSpPr>
          <p:spPr>
            <a:xfrm>
              <a:off x="192" y="1344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9" name="Object 59"/>
            <p:cNvGraphicFramePr>
              <a:graphicFrameLocks noChangeAspect="1"/>
            </p:cNvGraphicFramePr>
            <p:nvPr/>
          </p:nvGraphicFramePr>
          <p:xfrm>
            <a:off x="1008" y="1344"/>
            <a:ext cx="11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596900" imgH="177800" progId="Equation.3">
                    <p:embed/>
                  </p:oleObj>
                </mc:Choice>
                <mc:Fallback>
                  <p:oleObj name="" r:id="rId9" imgW="59690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8" y="1344"/>
                          <a:ext cx="1104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5" name="Group 60"/>
          <p:cNvGrpSpPr/>
          <p:nvPr/>
        </p:nvGrpSpPr>
        <p:grpSpPr>
          <a:xfrm>
            <a:off x="1524000" y="3414713"/>
            <a:ext cx="2057400" cy="549275"/>
            <a:chOff x="432" y="2237"/>
            <a:chExt cx="1296" cy="346"/>
          </a:xfrm>
        </p:grpSpPr>
        <p:graphicFrame>
          <p:nvGraphicFramePr>
            <p:cNvPr id="7176" name="Object 61"/>
            <p:cNvGraphicFramePr>
              <a:graphicFrameLocks noChangeAspect="1"/>
            </p:cNvGraphicFramePr>
            <p:nvPr/>
          </p:nvGraphicFramePr>
          <p:xfrm>
            <a:off x="1056" y="2237"/>
            <a:ext cx="67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" imgW="584200" imgH="228600" progId="Equation.3">
                    <p:embed/>
                  </p:oleObj>
                </mc:Choice>
                <mc:Fallback>
                  <p:oleObj name="" r:id="rId11" imgW="5842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56" y="2237"/>
                          <a:ext cx="67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2"/>
            <p:cNvSpPr txBox="1"/>
            <p:nvPr/>
          </p:nvSpPr>
          <p:spPr>
            <a:xfrm>
              <a:off x="432" y="2256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grpSp>
        <p:nvGrpSpPr>
          <p:cNvPr id="8195" name="Group 2"/>
          <p:cNvGrpSpPr/>
          <p:nvPr/>
        </p:nvGrpSpPr>
        <p:grpSpPr>
          <a:xfrm>
            <a:off x="6019800" y="442913"/>
            <a:ext cx="2971800" cy="2971800"/>
            <a:chOff x="3792" y="480"/>
            <a:chExt cx="1872" cy="1872"/>
          </a:xfrm>
        </p:grpSpPr>
        <p:grpSp>
          <p:nvGrpSpPr>
            <p:cNvPr id="8236" name="Group 3"/>
            <p:cNvGrpSpPr/>
            <p:nvPr/>
          </p:nvGrpSpPr>
          <p:grpSpPr>
            <a:xfrm>
              <a:off x="3792" y="480"/>
              <a:ext cx="1872" cy="1872"/>
              <a:chOff x="3792" y="480"/>
              <a:chExt cx="1872" cy="1872"/>
            </a:xfrm>
          </p:grpSpPr>
          <p:sp>
            <p:nvSpPr>
              <p:cNvPr id="8238" name="Rectangle 4"/>
              <p:cNvSpPr/>
              <p:nvPr/>
            </p:nvSpPr>
            <p:spPr>
              <a:xfrm>
                <a:off x="3792" y="480"/>
                <a:ext cx="1872" cy="187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8239" name="Group 5"/>
              <p:cNvGrpSpPr/>
              <p:nvPr/>
            </p:nvGrpSpPr>
            <p:grpSpPr>
              <a:xfrm>
                <a:off x="4176" y="816"/>
                <a:ext cx="1187" cy="1200"/>
                <a:chOff x="6144" y="864"/>
                <a:chExt cx="1187" cy="1200"/>
              </a:xfrm>
            </p:grpSpPr>
            <p:grpSp>
              <p:nvGrpSpPr>
                <p:cNvPr id="8240" name="Group 6"/>
                <p:cNvGrpSpPr/>
                <p:nvPr/>
              </p:nvGrpSpPr>
              <p:grpSpPr>
                <a:xfrm>
                  <a:off x="6144" y="864"/>
                  <a:ext cx="1187" cy="1200"/>
                  <a:chOff x="6144" y="864"/>
                  <a:chExt cx="1187" cy="1200"/>
                </a:xfrm>
              </p:grpSpPr>
              <p:sp>
                <p:nvSpPr>
                  <p:cNvPr id="8242" name="Oval 7"/>
                  <p:cNvSpPr/>
                  <p:nvPr/>
                </p:nvSpPr>
                <p:spPr>
                  <a:xfrm>
                    <a:off x="6144" y="877"/>
                    <a:ext cx="1178" cy="115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  <p:sp>
                <p:nvSpPr>
                  <p:cNvPr id="8243" name="Text Box 8"/>
                  <p:cNvSpPr txBox="1"/>
                  <p:nvPr/>
                </p:nvSpPr>
                <p:spPr>
                  <a:xfrm>
                    <a:off x="6674" y="864"/>
                    <a:ext cx="225" cy="9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4" name="Rectangle 9"/>
                  <p:cNvSpPr/>
                  <p:nvPr/>
                </p:nvSpPr>
                <p:spPr>
                  <a:xfrm>
                    <a:off x="6434" y="912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5" name="Rectangle 10"/>
                  <p:cNvSpPr/>
                  <p:nvPr/>
                </p:nvSpPr>
                <p:spPr>
                  <a:xfrm>
                    <a:off x="6914" y="96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6" name="Rectangle 11"/>
                  <p:cNvSpPr/>
                  <p:nvPr/>
                </p:nvSpPr>
                <p:spPr>
                  <a:xfrm>
                    <a:off x="7058" y="1152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7" name="Rectangle 12"/>
                  <p:cNvSpPr/>
                  <p:nvPr/>
                </p:nvSpPr>
                <p:spPr>
                  <a:xfrm>
                    <a:off x="7106" y="1344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8" name="Rectangle 13"/>
                  <p:cNvSpPr/>
                  <p:nvPr/>
                </p:nvSpPr>
                <p:spPr>
                  <a:xfrm>
                    <a:off x="7010" y="153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9" name="Rectangle 14"/>
                  <p:cNvSpPr/>
                  <p:nvPr/>
                </p:nvSpPr>
                <p:spPr>
                  <a:xfrm>
                    <a:off x="6242" y="105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0" name="Rectangle 15"/>
                  <p:cNvSpPr/>
                  <p:nvPr/>
                </p:nvSpPr>
                <p:spPr>
                  <a:xfrm>
                    <a:off x="6146" y="129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1" name="Rectangle 16"/>
                  <p:cNvSpPr/>
                  <p:nvPr/>
                </p:nvSpPr>
                <p:spPr>
                  <a:xfrm>
                    <a:off x="6242" y="153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2" name="Rectangle 17"/>
                  <p:cNvSpPr/>
                  <p:nvPr/>
                </p:nvSpPr>
                <p:spPr>
                  <a:xfrm>
                    <a:off x="6386" y="168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3" name="Rectangle 18"/>
                  <p:cNvSpPr/>
                  <p:nvPr/>
                </p:nvSpPr>
                <p:spPr>
                  <a:xfrm>
                    <a:off x="6866" y="1680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4" name="Rectangle 19"/>
                  <p:cNvSpPr/>
                  <p:nvPr/>
                </p:nvSpPr>
                <p:spPr>
                  <a:xfrm>
                    <a:off x="6626" y="1776"/>
                    <a:ext cx="22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5" name="Line 20"/>
                  <p:cNvSpPr/>
                  <p:nvPr/>
                </p:nvSpPr>
                <p:spPr>
                  <a:xfrm flipH="1">
                    <a:off x="6323" y="1440"/>
                    <a:ext cx="399" cy="43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8256" name="Text Box 21"/>
                  <p:cNvSpPr txBox="1"/>
                  <p:nvPr/>
                </p:nvSpPr>
                <p:spPr>
                  <a:xfrm>
                    <a:off x="6434" y="1584"/>
                    <a:ext cx="11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None/>
                    </a:pPr>
                    <a:endParaRPr lang="zh-CN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8241" name="Object 22"/>
                <p:cNvGraphicFramePr>
                  <a:graphicFrameLocks noChangeAspect="1"/>
                </p:cNvGraphicFramePr>
                <p:nvPr/>
              </p:nvGraphicFramePr>
              <p:xfrm>
                <a:off x="6474" y="1200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" name="" r:id="rId1" imgW="152400" imgH="177800" progId="Equation.3">
                        <p:embed/>
                      </p:oleObj>
                    </mc:Choice>
                    <mc:Fallback>
                      <p:oleObj name="" r:id="rId1" imgW="152400" imgH="177800" progId="Equation.3">
                        <p:embed/>
                        <p:pic>
                          <p:nvPicPr>
                            <p:cNvPr id="0" name="图片 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74" y="1200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8237" name="Object 23"/>
            <p:cNvGraphicFramePr>
              <a:graphicFrameLocks noChangeAspect="1"/>
            </p:cNvGraphicFramePr>
            <p:nvPr/>
          </p:nvGraphicFramePr>
          <p:xfrm>
            <a:off x="4575" y="148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75" y="148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6" name="Text Box 24"/>
          <p:cNvSpPr txBox="1"/>
          <p:nvPr/>
        </p:nvSpPr>
        <p:spPr>
          <a:xfrm>
            <a:off x="1066800" y="3048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均匀带电球壳的电场强度</a:t>
            </a:r>
            <a:endParaRPr lang="zh-CN" altLang="en-US" sz="2800" dirty="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/>
        </p:nvGraphicFramePr>
        <p:xfrm>
          <a:off x="685800" y="2576513"/>
          <a:ext cx="2197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711200" imgH="317500" progId="Equation.3">
                  <p:embed/>
                </p:oleObj>
              </mc:Choice>
              <mc:Fallback>
                <p:oleObj name="" r:id="rId5" imgW="711200" imgH="317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576513"/>
                        <a:ext cx="21971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6"/>
          <p:cNvGraphicFramePr>
            <a:graphicFrameLocks noChangeAspect="1"/>
          </p:cNvGraphicFramePr>
          <p:nvPr/>
        </p:nvGraphicFramePr>
        <p:xfrm>
          <a:off x="3810000" y="2652713"/>
          <a:ext cx="1295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381000" imgH="203200" progId="Equation.3">
                  <p:embed/>
                </p:oleObj>
              </mc:Choice>
              <mc:Fallback>
                <p:oleObj name="" r:id="rId7" imgW="3810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2652713"/>
                        <a:ext cx="1295400" cy="603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7"/>
          <p:cNvGraphicFramePr>
            <a:graphicFrameLocks noChangeAspect="1"/>
          </p:cNvGraphicFramePr>
          <p:nvPr/>
        </p:nvGraphicFramePr>
        <p:xfrm>
          <a:off x="533400" y="3976688"/>
          <a:ext cx="2362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799465" imgH="431800" progId="Equation.3">
                  <p:embed/>
                </p:oleObj>
              </mc:Choice>
              <mc:Fallback>
                <p:oleObj name="" r:id="rId9" imgW="7994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976688"/>
                        <a:ext cx="2362200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/>
          <p:nvPr/>
        </p:nvGrpSpPr>
        <p:grpSpPr>
          <a:xfrm>
            <a:off x="6934200" y="685800"/>
            <a:ext cx="1295400" cy="1828800"/>
            <a:chOff x="4368" y="624"/>
            <a:chExt cx="816" cy="1152"/>
          </a:xfrm>
        </p:grpSpPr>
        <p:sp>
          <p:nvSpPr>
            <p:cNvPr id="8232" name="Oval 29"/>
            <p:cNvSpPr/>
            <p:nvPr/>
          </p:nvSpPr>
          <p:spPr>
            <a:xfrm>
              <a:off x="4368" y="1023"/>
              <a:ext cx="805" cy="753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33" name="Line 30"/>
            <p:cNvSpPr/>
            <p:nvPr/>
          </p:nvSpPr>
          <p:spPr>
            <a:xfrm>
              <a:off x="4752" y="1392"/>
              <a:ext cx="432" cy="133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34" name="Object 31"/>
            <p:cNvGraphicFramePr>
              <a:graphicFrameLocks noChangeAspect="1"/>
            </p:cNvGraphicFramePr>
            <p:nvPr/>
          </p:nvGraphicFramePr>
          <p:xfrm>
            <a:off x="4802" y="1148"/>
            <a:ext cx="30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82550" imgH="93345" progId="Equation.3">
                    <p:embed/>
                  </p:oleObj>
                </mc:Choice>
                <mc:Fallback>
                  <p:oleObj name="" r:id="rId11" imgW="82550" imgH="9334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2" y="1148"/>
                          <a:ext cx="307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5" name="Object 32"/>
            <p:cNvGraphicFramePr>
              <a:graphicFrameLocks noChangeAspect="1"/>
            </p:cNvGraphicFramePr>
            <p:nvPr/>
          </p:nvGraphicFramePr>
          <p:xfrm>
            <a:off x="4686" y="624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3" imgW="127000" imgH="170815" progId="Equation.3">
                    <p:embed/>
                  </p:oleObj>
                </mc:Choice>
                <mc:Fallback>
                  <p:oleObj name="" r:id="rId13" imgW="127000" imgH="17081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6" y="624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" name="Object 33"/>
          <p:cNvGraphicFramePr>
            <a:graphicFrameLocks noChangeAspect="1"/>
          </p:cNvGraphicFramePr>
          <p:nvPr/>
        </p:nvGraphicFramePr>
        <p:xfrm>
          <a:off x="3036888" y="4419600"/>
          <a:ext cx="23717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862965" imgH="431800" progId="Equation.3">
                  <p:embed/>
                </p:oleObj>
              </mc:Choice>
              <mc:Fallback>
                <p:oleObj name="" r:id="rId15" imgW="862965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36888" y="4419600"/>
                        <a:ext cx="2371725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34"/>
          <p:cNvGraphicFramePr>
            <a:graphicFrameLocks noChangeAspect="1"/>
          </p:cNvGraphicFramePr>
          <p:nvPr/>
        </p:nvGraphicFramePr>
        <p:xfrm>
          <a:off x="609600" y="5070475"/>
          <a:ext cx="22860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799465" imgH="431800" progId="Equation.3">
                  <p:embed/>
                </p:oleObj>
              </mc:Choice>
              <mc:Fallback>
                <p:oleObj name="" r:id="rId17" imgW="79946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5070475"/>
                        <a:ext cx="22860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5"/>
          <p:cNvGrpSpPr/>
          <p:nvPr/>
        </p:nvGrpSpPr>
        <p:grpSpPr>
          <a:xfrm>
            <a:off x="6059488" y="631825"/>
            <a:ext cx="2768600" cy="2590800"/>
            <a:chOff x="3840" y="624"/>
            <a:chExt cx="1744" cy="1632"/>
          </a:xfrm>
        </p:grpSpPr>
        <p:sp>
          <p:nvSpPr>
            <p:cNvPr id="8228" name="Oval 36"/>
            <p:cNvSpPr/>
            <p:nvPr/>
          </p:nvSpPr>
          <p:spPr>
            <a:xfrm>
              <a:off x="4001" y="624"/>
              <a:ext cx="1583" cy="1584"/>
            </a:xfrm>
            <a:prstGeom prst="ellipse">
              <a:avLst/>
            </a:prstGeom>
            <a:solidFill>
              <a:srgbClr val="FFCCCC">
                <a:alpha val="50195"/>
              </a:srgbClr>
            </a:solidFill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29" name="Line 37"/>
            <p:cNvSpPr/>
            <p:nvPr/>
          </p:nvSpPr>
          <p:spPr>
            <a:xfrm flipH="1" flipV="1">
              <a:off x="4001" y="1218"/>
              <a:ext cx="794" cy="17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30" name="Object 38"/>
            <p:cNvGraphicFramePr>
              <a:graphicFrameLocks noChangeAspect="1"/>
            </p:cNvGraphicFramePr>
            <p:nvPr/>
          </p:nvGraphicFramePr>
          <p:xfrm>
            <a:off x="3840" y="81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9" imgW="115570" imgH="137795" progId="Equation.3">
                    <p:embed/>
                  </p:oleObj>
                </mc:Choice>
                <mc:Fallback>
                  <p:oleObj name="" r:id="rId19" imgW="115570" imgH="13779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81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39"/>
            <p:cNvGraphicFramePr>
              <a:graphicFrameLocks noChangeAspect="1"/>
            </p:cNvGraphicFramePr>
            <p:nvPr/>
          </p:nvGraphicFramePr>
          <p:xfrm>
            <a:off x="3936" y="1781"/>
            <a:ext cx="31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1" imgW="170815" imgH="259080" progId="Equation.3">
                    <p:embed/>
                  </p:oleObj>
                </mc:Choice>
                <mc:Fallback>
                  <p:oleObj name="" r:id="rId21" imgW="170815" imgH="25908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781"/>
                          <a:ext cx="313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4" name="Group 40"/>
          <p:cNvGrpSpPr/>
          <p:nvPr/>
        </p:nvGrpSpPr>
        <p:grpSpPr>
          <a:xfrm>
            <a:off x="228600" y="817563"/>
            <a:ext cx="5867400" cy="1379537"/>
            <a:chOff x="144" y="716"/>
            <a:chExt cx="3696" cy="869"/>
          </a:xfrm>
        </p:grpSpPr>
        <p:sp>
          <p:nvSpPr>
            <p:cNvPr id="8225" name="Text Box 41"/>
            <p:cNvSpPr txBox="1"/>
            <p:nvPr/>
          </p:nvSpPr>
          <p:spPr>
            <a:xfrm>
              <a:off x="144" y="720"/>
              <a:ext cx="3696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一半径为   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均匀带电     的薄球壳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求球壳内外任意点的电场强 度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26" name="Object 42"/>
            <p:cNvGraphicFramePr>
              <a:graphicFrameLocks noChangeAspect="1"/>
            </p:cNvGraphicFramePr>
            <p:nvPr/>
          </p:nvGraphicFramePr>
          <p:xfrm>
            <a:off x="1557" y="716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3" imgW="152400" imgH="165100" progId="Equation.3">
                    <p:embed/>
                  </p:oleObj>
                </mc:Choice>
                <mc:Fallback>
                  <p:oleObj name="" r:id="rId23" imgW="152400" imgH="165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557" y="716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43"/>
            <p:cNvGraphicFramePr>
              <a:graphicFrameLocks noChangeAspect="1"/>
            </p:cNvGraphicFramePr>
            <p:nvPr/>
          </p:nvGraphicFramePr>
          <p:xfrm>
            <a:off x="2928" y="720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25" imgW="152400" imgH="203200" progId="Equation.3">
                    <p:embed/>
                  </p:oleObj>
                </mc:Choice>
                <mc:Fallback>
                  <p:oleObj name="" r:id="rId25" imgW="1524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28" y="720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/>
          <p:nvPr/>
        </p:nvGrpSpPr>
        <p:grpSpPr>
          <a:xfrm>
            <a:off x="5562600" y="3567113"/>
            <a:ext cx="3429000" cy="2590800"/>
            <a:chOff x="3504" y="2448"/>
            <a:chExt cx="2160" cy="1632"/>
          </a:xfrm>
        </p:grpSpPr>
        <p:sp>
          <p:nvSpPr>
            <p:cNvPr id="8213" name="Rectangle 45"/>
            <p:cNvSpPr/>
            <p:nvPr/>
          </p:nvSpPr>
          <p:spPr>
            <a:xfrm>
              <a:off x="3504" y="2448"/>
              <a:ext cx="2160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14" name="Line 46"/>
            <p:cNvSpPr/>
            <p:nvPr/>
          </p:nvSpPr>
          <p:spPr>
            <a:xfrm>
              <a:off x="3552" y="369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15" name="Line 47"/>
            <p:cNvSpPr/>
            <p:nvPr/>
          </p:nvSpPr>
          <p:spPr>
            <a:xfrm flipH="1">
              <a:off x="4272" y="2880"/>
              <a:ext cx="54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6" name="Line 48"/>
            <p:cNvSpPr/>
            <p:nvPr/>
          </p:nvSpPr>
          <p:spPr>
            <a:xfrm>
              <a:off x="4267" y="3696"/>
              <a:ext cx="54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7" name="Freeform 49"/>
            <p:cNvSpPr/>
            <p:nvPr/>
          </p:nvSpPr>
          <p:spPr>
            <a:xfrm>
              <a:off x="4810" y="2880"/>
              <a:ext cx="710" cy="672"/>
            </a:xfrm>
            <a:custGeom>
              <a:avLst/>
              <a:gdLst>
                <a:gd name="txL" fmla="*/ 0 w 814"/>
                <a:gd name="txT" fmla="*/ 0 h 672"/>
                <a:gd name="txR" fmla="*/ 814 w 814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9" y="160"/>
                </a:cxn>
                <a:cxn ang="0">
                  <a:pos x="25" y="360"/>
                </a:cxn>
                <a:cxn ang="0">
                  <a:pos x="44" y="504"/>
                </a:cxn>
                <a:cxn ang="0">
                  <a:pos x="80" y="672"/>
                </a:cxn>
              </a:cxnLst>
              <a:rect l="txL" t="txT" r="txR" b="txB"/>
              <a:pathLst>
                <a:path w="814" h="672">
                  <a:moveTo>
                    <a:pt x="0" y="0"/>
                  </a:moveTo>
                  <a:cubicBezTo>
                    <a:pt x="14" y="27"/>
                    <a:pt x="44" y="100"/>
                    <a:pt x="86" y="160"/>
                  </a:cubicBezTo>
                  <a:cubicBezTo>
                    <a:pt x="128" y="220"/>
                    <a:pt x="193" y="303"/>
                    <a:pt x="254" y="360"/>
                  </a:cubicBezTo>
                  <a:cubicBezTo>
                    <a:pt x="315" y="417"/>
                    <a:pt x="361" y="452"/>
                    <a:pt x="454" y="504"/>
                  </a:cubicBezTo>
                  <a:cubicBezTo>
                    <a:pt x="547" y="556"/>
                    <a:pt x="739" y="637"/>
                    <a:pt x="814" y="672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218" name="Object 50"/>
            <p:cNvGraphicFramePr>
              <a:graphicFrameLocks noChangeAspect="1"/>
            </p:cNvGraphicFramePr>
            <p:nvPr/>
          </p:nvGraphicFramePr>
          <p:xfrm>
            <a:off x="3565" y="2592"/>
            <a:ext cx="65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7" imgW="571500" imgH="431800" progId="Equation.3">
                    <p:embed/>
                  </p:oleObj>
                </mc:Choice>
                <mc:Fallback>
                  <p:oleObj name="" r:id="rId27" imgW="571500" imgH="431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65" y="2592"/>
                          <a:ext cx="651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51"/>
            <p:cNvGraphicFramePr>
              <a:graphicFrameLocks noChangeAspect="1"/>
            </p:cNvGraphicFramePr>
            <p:nvPr/>
          </p:nvGraphicFramePr>
          <p:xfrm>
            <a:off x="5282" y="3696"/>
            <a:ext cx="3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9" imgW="114300" imgH="127000" progId="Equation.3">
                    <p:embed/>
                  </p:oleObj>
                </mc:Choice>
                <mc:Fallback>
                  <p:oleObj name="" r:id="rId29" imgW="114300" imgH="1270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282" y="3696"/>
                          <a:ext cx="32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52"/>
            <p:cNvGraphicFramePr>
              <a:graphicFrameLocks noChangeAspect="1"/>
            </p:cNvGraphicFramePr>
            <p:nvPr/>
          </p:nvGraphicFramePr>
          <p:xfrm>
            <a:off x="4719" y="3696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1" imgW="215900" imgH="228600" progId="Equation.3">
                    <p:embed/>
                  </p:oleObj>
                </mc:Choice>
                <mc:Fallback>
                  <p:oleObj name="" r:id="rId31" imgW="215900" imgH="228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19" y="3696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1" name="Object 53"/>
            <p:cNvGraphicFramePr>
              <a:graphicFrameLocks noChangeAspect="1"/>
            </p:cNvGraphicFramePr>
            <p:nvPr/>
          </p:nvGraphicFramePr>
          <p:xfrm>
            <a:off x="4103" y="3696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2" imgW="165100" imgH="190500" progId="Equation.3">
                    <p:embed/>
                  </p:oleObj>
                </mc:Choice>
                <mc:Fallback>
                  <p:oleObj name="" r:id="rId32" imgW="165100" imgH="1905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103" y="3696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54"/>
            <p:cNvGraphicFramePr>
              <a:graphicFrameLocks noChangeAspect="1"/>
            </p:cNvGraphicFramePr>
            <p:nvPr/>
          </p:nvGraphicFramePr>
          <p:xfrm>
            <a:off x="4320" y="2496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4" imgW="215900" imgH="228600" progId="Equation.3">
                    <p:embed/>
                  </p:oleObj>
                </mc:Choice>
                <mc:Fallback>
                  <p:oleObj name="" r:id="rId34" imgW="2159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320" y="2496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Line 55"/>
            <p:cNvSpPr/>
            <p:nvPr/>
          </p:nvSpPr>
          <p:spPr>
            <a:xfrm flipV="1">
              <a:off x="4272" y="2544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24" name="Line 56"/>
            <p:cNvSpPr/>
            <p:nvPr/>
          </p:nvSpPr>
          <p:spPr>
            <a:xfrm>
              <a:off x="4800" y="2880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8206" name="Group 57"/>
          <p:cNvGrpSpPr/>
          <p:nvPr/>
        </p:nvGrpSpPr>
        <p:grpSpPr>
          <a:xfrm>
            <a:off x="1143000" y="1890713"/>
            <a:ext cx="3048000" cy="557212"/>
            <a:chOff x="192" y="1344"/>
            <a:chExt cx="1920" cy="351"/>
          </a:xfrm>
        </p:grpSpPr>
        <p:sp>
          <p:nvSpPr>
            <p:cNvPr id="8211" name="Text Box 58"/>
            <p:cNvSpPr txBox="1"/>
            <p:nvPr/>
          </p:nvSpPr>
          <p:spPr>
            <a:xfrm>
              <a:off x="192" y="1344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2" name="Object 59"/>
            <p:cNvGraphicFramePr>
              <a:graphicFrameLocks noChangeAspect="1"/>
            </p:cNvGraphicFramePr>
            <p:nvPr/>
          </p:nvGraphicFramePr>
          <p:xfrm>
            <a:off x="1008" y="1344"/>
            <a:ext cx="11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6" imgW="596900" imgH="177800" progId="Equation.3">
                    <p:embed/>
                  </p:oleObj>
                </mc:Choice>
                <mc:Fallback>
                  <p:oleObj name="" r:id="rId36" imgW="5969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008" y="1344"/>
                          <a:ext cx="1104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7" name="Group 60"/>
          <p:cNvGrpSpPr/>
          <p:nvPr/>
        </p:nvGrpSpPr>
        <p:grpSpPr>
          <a:xfrm>
            <a:off x="1524000" y="3414713"/>
            <a:ext cx="2057400" cy="549275"/>
            <a:chOff x="432" y="2237"/>
            <a:chExt cx="1296" cy="346"/>
          </a:xfrm>
        </p:grpSpPr>
        <p:graphicFrame>
          <p:nvGraphicFramePr>
            <p:cNvPr id="8209" name="Object 61"/>
            <p:cNvGraphicFramePr>
              <a:graphicFrameLocks noChangeAspect="1"/>
            </p:cNvGraphicFramePr>
            <p:nvPr/>
          </p:nvGraphicFramePr>
          <p:xfrm>
            <a:off x="1056" y="2237"/>
            <a:ext cx="67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8" imgW="584200" imgH="228600" progId="Equation.3">
                    <p:embed/>
                  </p:oleObj>
                </mc:Choice>
                <mc:Fallback>
                  <p:oleObj name="" r:id="rId38" imgW="5842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056" y="2237"/>
                          <a:ext cx="67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Text Box 62"/>
            <p:cNvSpPr txBox="1"/>
            <p:nvPr/>
          </p:nvSpPr>
          <p:spPr>
            <a:xfrm>
              <a:off x="432" y="2256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6719" name="Text Box 63"/>
          <p:cNvSpPr txBox="1"/>
          <p:nvPr/>
        </p:nvSpPr>
        <p:spPr>
          <a:xfrm>
            <a:off x="2895600" y="6026150"/>
            <a:ext cx="4392613" cy="8318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球外电场相当于全部电荷</a:t>
            </a:r>
            <a:r>
              <a:rPr lang="en-US" altLang="zh-CN" sz="2400" i="1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集中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于球心</a:t>
            </a:r>
            <a:r>
              <a:rPr lang="en-US" altLang="zh-CN" sz="2400" dirty="0">
                <a:solidFill>
                  <a:srgbClr val="FF0000"/>
                </a:solidFill>
              </a:rPr>
              <a:t>O</a:t>
            </a:r>
            <a:r>
              <a:rPr lang="zh-CN" altLang="en-US" sz="2400" dirty="0">
                <a:solidFill>
                  <a:srgbClr val="FF0000"/>
                </a:solidFill>
              </a:rPr>
              <a:t>的点电荷所产生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7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8229600" cy="609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solidFill>
                  <a:srgbClr val="0033CC"/>
                </a:solidFill>
              </a:rPr>
              <a:t>均匀带电球壳的电场强度（积分法）</a:t>
            </a:r>
            <a:endParaRPr lang="zh-CN" altLang="en-US" sz="3600" dirty="0">
              <a:solidFill>
                <a:srgbClr val="0033CC"/>
              </a:solidFill>
            </a:endParaRPr>
          </a:p>
        </p:txBody>
      </p:sp>
      <p:sp>
        <p:nvSpPr>
          <p:cNvPr id="9220" name="Rectangle 7"/>
          <p:cNvSpPr/>
          <p:nvPr/>
        </p:nvSpPr>
        <p:spPr>
          <a:xfrm>
            <a:off x="1905000" y="762000"/>
            <a:ext cx="4724400" cy="2514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1" name="Line 10"/>
          <p:cNvSpPr/>
          <p:nvPr/>
        </p:nvSpPr>
        <p:spPr>
          <a:xfrm>
            <a:off x="1960563" y="2133600"/>
            <a:ext cx="457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2" name="Oval 5"/>
          <p:cNvSpPr/>
          <p:nvPr/>
        </p:nvSpPr>
        <p:spPr>
          <a:xfrm>
            <a:off x="3255963" y="1219200"/>
            <a:ext cx="457200" cy="175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3" name="Rectangle 6"/>
          <p:cNvSpPr/>
          <p:nvPr/>
        </p:nvSpPr>
        <p:spPr>
          <a:xfrm>
            <a:off x="3484563" y="1219200"/>
            <a:ext cx="457200" cy="1752600"/>
          </a:xfrm>
          <a:prstGeom prst="rect">
            <a:avLst/>
          </a:prstGeom>
          <a:solidFill>
            <a:schemeClr val="bg1">
              <a:alpha val="81175"/>
            </a:scheme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4" name="Oval 8"/>
          <p:cNvSpPr/>
          <p:nvPr/>
        </p:nvSpPr>
        <p:spPr>
          <a:xfrm>
            <a:off x="3408363" y="1295400"/>
            <a:ext cx="457200" cy="1600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5" name="Rectangle 9"/>
          <p:cNvSpPr/>
          <p:nvPr/>
        </p:nvSpPr>
        <p:spPr>
          <a:xfrm>
            <a:off x="3713163" y="1219200"/>
            <a:ext cx="457200" cy="1752600"/>
          </a:xfrm>
          <a:prstGeom prst="rect">
            <a:avLst/>
          </a:prstGeom>
          <a:solidFill>
            <a:schemeClr val="bg1">
              <a:alpha val="81175"/>
            </a:scheme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6" name="Oval 4"/>
          <p:cNvSpPr/>
          <p:nvPr/>
        </p:nvSpPr>
        <p:spPr>
          <a:xfrm>
            <a:off x="2112963" y="1143000"/>
            <a:ext cx="1981200" cy="1905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7" name="Line 11"/>
          <p:cNvSpPr/>
          <p:nvPr/>
        </p:nvSpPr>
        <p:spPr>
          <a:xfrm flipV="1">
            <a:off x="3103563" y="1219200"/>
            <a:ext cx="304800" cy="914400"/>
          </a:xfrm>
          <a:prstGeom prst="line">
            <a:avLst/>
          </a:prstGeom>
          <a:ln w="28575" cap="rnd" cmpd="sng">
            <a:solidFill>
              <a:srgbClr val="0033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8" name="Line 12"/>
          <p:cNvSpPr/>
          <p:nvPr/>
        </p:nvSpPr>
        <p:spPr>
          <a:xfrm flipV="1">
            <a:off x="3103563" y="1295400"/>
            <a:ext cx="457200" cy="838200"/>
          </a:xfrm>
          <a:prstGeom prst="line">
            <a:avLst/>
          </a:prstGeom>
          <a:ln w="28575" cap="rnd" cmpd="sng">
            <a:solidFill>
              <a:srgbClr val="0033CC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362325" y="838200"/>
          <a:ext cx="76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16865" imgH="177800" progId="Equation.3">
                  <p:embed/>
                </p:oleObj>
              </mc:Choice>
              <mc:Fallback>
                <p:oleObj name="" r:id="rId1" imgW="316865" imgH="177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2325" y="838200"/>
                        <a:ext cx="7651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2874963" y="2133600"/>
          <a:ext cx="403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52400" imgH="177800" progId="Equation.3">
                  <p:embed/>
                </p:oleObj>
              </mc:Choice>
              <mc:Fallback>
                <p:oleObj name="" r:id="rId3" imgW="152400" imgH="177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4963" y="2133600"/>
                        <a:ext cx="4032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15"/>
          <p:cNvSpPr/>
          <p:nvPr/>
        </p:nvSpPr>
        <p:spPr>
          <a:xfrm>
            <a:off x="3484563" y="1219200"/>
            <a:ext cx="2895600" cy="11430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148388" y="2425700"/>
          <a:ext cx="4810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28600" imgH="203200" progId="Equation.3">
                  <p:embed/>
                </p:oleObj>
              </mc:Choice>
              <mc:Fallback>
                <p:oleObj name="" r:id="rId5" imgW="2286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8388" y="2425700"/>
                        <a:ext cx="48101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/>
          <p:nvPr/>
        </p:nvSpPr>
        <p:spPr>
          <a:xfrm>
            <a:off x="6781800" y="91440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环面积</a:t>
            </a:r>
            <a:endParaRPr lang="zh-CN" altLang="en-US" sz="2400" dirty="0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670675" y="1350963"/>
          <a:ext cx="19764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850265" imgH="177800" progId="Equation.3">
                  <p:embed/>
                </p:oleObj>
              </mc:Choice>
              <mc:Fallback>
                <p:oleObj name="" r:id="rId7" imgW="850265" imgH="177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0675" y="1350963"/>
                        <a:ext cx="197643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/>
          <p:nvPr/>
        </p:nvSpPr>
        <p:spPr>
          <a:xfrm>
            <a:off x="6781800" y="1828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环上电荷</a:t>
            </a:r>
            <a:endParaRPr lang="zh-CN" altLang="en-US" sz="2400" dirty="0"/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6705600" y="2362200"/>
          <a:ext cx="2124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914400" imgH="203200" progId="Equation.3">
                  <p:embed/>
                </p:oleObj>
              </mc:Choice>
              <mc:Fallback>
                <p:oleObj name="" r:id="rId9" imgW="9144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2362200"/>
                        <a:ext cx="21240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Line 21"/>
          <p:cNvSpPr/>
          <p:nvPr/>
        </p:nvSpPr>
        <p:spPr>
          <a:xfrm flipV="1">
            <a:off x="3560763" y="1295400"/>
            <a:ext cx="0" cy="838200"/>
          </a:xfrm>
          <a:prstGeom prst="line">
            <a:avLst/>
          </a:prstGeom>
          <a:ln w="28575" cap="rnd" cmpd="sng">
            <a:solidFill>
              <a:srgbClr val="0033CC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715000" y="17399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27000" imgH="127000" progId="Equation.3">
                  <p:embed/>
                </p:oleObj>
              </mc:Choice>
              <mc:Fallback>
                <p:oleObj name="" r:id="rId11" imgW="127000" imgH="127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15000" y="17399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0" y="2971800"/>
          <a:ext cx="85344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3797300" imgH="711200" progId="Equation.3">
                  <p:embed/>
                </p:oleObj>
              </mc:Choice>
              <mc:Fallback>
                <p:oleObj name="" r:id="rId13" imgW="3797300" imgH="711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971800"/>
                        <a:ext cx="8534400" cy="159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5008563" y="19050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152400" imgH="139700" progId="Equation.3">
                  <p:embed/>
                </p:oleObj>
              </mc:Choice>
              <mc:Fallback>
                <p:oleObj name="" r:id="rId15" imgW="152400" imgH="139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8563" y="1905000"/>
                        <a:ext cx="3048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196850" y="4572000"/>
          <a:ext cx="737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3238500" imgH="939800" progId="Equation.3">
                  <p:embed/>
                </p:oleObj>
              </mc:Choice>
              <mc:Fallback>
                <p:oleObj name="" r:id="rId17" imgW="3238500" imgH="939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6850" y="4572000"/>
                        <a:ext cx="7378700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3124200" y="1676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9" imgW="127000" imgH="177165" progId="Equation.3">
                  <p:embed/>
                </p:oleObj>
              </mc:Choice>
              <mc:Fallback>
                <p:oleObj name="" r:id="rId19" imgW="127000" imgH="1771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24200" y="1676400"/>
                        <a:ext cx="3905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906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dirty="0">
                <a:solidFill>
                  <a:srgbClr val="792B25"/>
                </a:solidFill>
              </a:rPr>
              <a:t>问题：</a:t>
            </a:r>
            <a:r>
              <a:rPr lang="zh-CN" altLang="en-US" sz="2800" dirty="0">
                <a:solidFill>
                  <a:schemeClr val="tx1"/>
                </a:solidFill>
              </a:rPr>
              <a:t>某一球面内部（或任意闭合曲面内部）包含的净电荷为零，其内部电场是否必定为零？</a:t>
            </a:r>
            <a:br>
              <a:rPr lang="zh-CN" altLang="en-US" sz="2800" dirty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9906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dirty="0"/>
              <a:t>已知一高斯面上场强处处为零，在它所包围的空间内任一点都没有电荷吗？</a:t>
            </a:r>
            <a:endParaRPr lang="zh-CN" altLang="en-US" sz="2800" dirty="0"/>
          </a:p>
        </p:txBody>
      </p:sp>
      <p:sp>
        <p:nvSpPr>
          <p:cNvPr id="1126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/>
            </a:fld>
            <a:endParaRPr lang="en-US" altLang="zh-CN" sz="800" b="0" dirty="0"/>
          </a:p>
        </p:txBody>
      </p:sp>
      <p:sp>
        <p:nvSpPr>
          <p:cNvPr id="12291" name="Rectangle 4"/>
          <p:cNvSpPr/>
          <p:nvPr/>
        </p:nvSpPr>
        <p:spPr>
          <a:xfrm>
            <a:off x="304800" y="1752600"/>
            <a:ext cx="86868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问题：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球心有一点电荷</a:t>
            </a:r>
            <a:r>
              <a:rPr lang="en-US" altLang="zh-CN" sz="2800" i="1" dirty="0">
                <a:latin typeface="Times New Roman" panose="02020603050405020304" pitchFamily="18" charset="0"/>
              </a:rPr>
              <a:t>+q </a:t>
            </a:r>
            <a:r>
              <a:rPr lang="zh-CN" altLang="en-US" sz="2800" dirty="0">
                <a:latin typeface="Times New Roman" panose="02020603050405020304" pitchFamily="18" charset="0"/>
              </a:rPr>
              <a:t>，半径为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的球壳均匀地分布着电荷</a:t>
            </a:r>
            <a:r>
              <a:rPr lang="en-US" altLang="zh-CN" sz="2800" i="1" dirty="0">
                <a:latin typeface="Times New Roman" panose="02020603050405020304" pitchFamily="18" charset="0"/>
              </a:rPr>
              <a:t>-q</a:t>
            </a:r>
            <a:r>
              <a:rPr lang="zh-CN" altLang="en-US" sz="2800" dirty="0">
                <a:latin typeface="Times New Roman" panose="02020603050405020304" pitchFamily="18" charset="0"/>
              </a:rPr>
              <a:t>，球壳内、外两区域的电场分布如何？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292" name="Oval 5"/>
          <p:cNvSpPr/>
          <p:nvPr/>
        </p:nvSpPr>
        <p:spPr>
          <a:xfrm>
            <a:off x="3733800" y="3505200"/>
            <a:ext cx="2743200" cy="26670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/>
          </a:p>
        </p:txBody>
      </p:sp>
      <p:sp>
        <p:nvSpPr>
          <p:cNvPr id="12293" name="Oval 6"/>
          <p:cNvSpPr/>
          <p:nvPr/>
        </p:nvSpPr>
        <p:spPr>
          <a:xfrm>
            <a:off x="5041900" y="47879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/>
          </a:p>
        </p:txBody>
      </p:sp>
      <p:sp>
        <p:nvSpPr>
          <p:cNvPr id="12294" name="Line 7"/>
          <p:cNvSpPr/>
          <p:nvPr/>
        </p:nvSpPr>
        <p:spPr>
          <a:xfrm flipH="1">
            <a:off x="5105400" y="3529013"/>
            <a:ext cx="46038" cy="1295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Rectangle 8"/>
          <p:cNvSpPr/>
          <p:nvPr/>
        </p:nvSpPr>
        <p:spPr>
          <a:xfrm>
            <a:off x="3276600" y="5132388"/>
            <a:ext cx="5746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- q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12296" name="Rectangle 9"/>
          <p:cNvSpPr/>
          <p:nvPr/>
        </p:nvSpPr>
        <p:spPr>
          <a:xfrm>
            <a:off x="4724400" y="3810000"/>
            <a:ext cx="3635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12297" name="Rectangle 10"/>
          <p:cNvSpPr/>
          <p:nvPr/>
        </p:nvSpPr>
        <p:spPr>
          <a:xfrm>
            <a:off x="5181600" y="4648200"/>
            <a:ext cx="5699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+q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5a4be81-e55f-4904-9a7a-3160622e4f5f}"/>
</p:tagLst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0</TotalTime>
  <Words>3441</Words>
  <Application>WPS 演示</Application>
  <PresentationFormat>全屏显示(4:3)</PresentationFormat>
  <Paragraphs>484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164</vt:i4>
      </vt:variant>
      <vt:variant>
        <vt:lpstr>幻灯片标题</vt:lpstr>
      </vt:variant>
      <vt:variant>
        <vt:i4>39</vt:i4>
      </vt:variant>
    </vt:vector>
  </HeadingPairs>
  <TitlesOfParts>
    <vt:vector size="214" baseType="lpstr">
      <vt:lpstr>Arial</vt:lpstr>
      <vt:lpstr>宋体</vt:lpstr>
      <vt:lpstr>Wingdings</vt:lpstr>
      <vt:lpstr>Times New Roman</vt:lpstr>
      <vt:lpstr>黑体</vt:lpstr>
      <vt:lpstr>华康简楷</vt:lpstr>
      <vt:lpstr>Symbol</vt:lpstr>
      <vt:lpstr>创艺简粗黑</vt:lpstr>
      <vt:lpstr>微软雅黑</vt:lpstr>
      <vt:lpstr>Arial Unicode MS</vt:lpstr>
      <vt:lpstr>中大模板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Photoshop.Image.6</vt:lpstr>
      <vt:lpstr>Photoshop.Image.6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逍遥行</cp:lastModifiedBy>
  <cp:revision>1192</cp:revision>
  <dcterms:created xsi:type="dcterms:W3CDTF">2019-03-28T10:20:27Z</dcterms:created>
  <dcterms:modified xsi:type="dcterms:W3CDTF">2019-03-28T10:21:31Z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2052-11.1.0.8527</vt:lpwstr>
  </property>
</Properties>
</file>